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6" r:id="rId6"/>
    <p:sldMasterId id="2147484334" r:id="rId7"/>
  </p:sldMasterIdLst>
  <p:notesMasterIdLst>
    <p:notesMasterId r:id="rId34"/>
  </p:notesMasterIdLst>
  <p:handoutMasterIdLst>
    <p:handoutMasterId r:id="rId35"/>
  </p:handoutMasterIdLst>
  <p:sldIdLst>
    <p:sldId id="1368" r:id="rId8"/>
    <p:sldId id="1542" r:id="rId9"/>
    <p:sldId id="1528" r:id="rId10"/>
    <p:sldId id="1529" r:id="rId11"/>
    <p:sldId id="1461" r:id="rId12"/>
    <p:sldId id="1490" r:id="rId13"/>
    <p:sldId id="1493" r:id="rId14"/>
    <p:sldId id="1492" r:id="rId15"/>
    <p:sldId id="1526" r:id="rId16"/>
    <p:sldId id="1510" r:id="rId17"/>
    <p:sldId id="1513" r:id="rId18"/>
    <p:sldId id="1524" r:id="rId19"/>
    <p:sldId id="1530" r:id="rId20"/>
    <p:sldId id="1531" r:id="rId21"/>
    <p:sldId id="1532" r:id="rId22"/>
    <p:sldId id="1533" r:id="rId23"/>
    <p:sldId id="1534" r:id="rId24"/>
    <p:sldId id="1535" r:id="rId25"/>
    <p:sldId id="1536" r:id="rId26"/>
    <p:sldId id="1537" r:id="rId27"/>
    <p:sldId id="1538" r:id="rId28"/>
    <p:sldId id="1527" r:id="rId29"/>
    <p:sldId id="1523" r:id="rId30"/>
    <p:sldId id="1541" r:id="rId31"/>
    <p:sldId id="1539" r:id="rId32"/>
    <p:sldId id="1540"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42"/>
            <p14:sldId id="1528"/>
            <p14:sldId id="1529"/>
            <p14:sldId id="1461"/>
            <p14:sldId id="1490"/>
            <p14:sldId id="1493"/>
            <p14:sldId id="1492"/>
            <p14:sldId id="1526"/>
            <p14:sldId id="1510"/>
            <p14:sldId id="1513"/>
            <p14:sldId id="1524"/>
            <p14:sldId id="1530"/>
            <p14:sldId id="1531"/>
            <p14:sldId id="1532"/>
            <p14:sldId id="1533"/>
            <p14:sldId id="1534"/>
            <p14:sldId id="1535"/>
            <p14:sldId id="1536"/>
            <p14:sldId id="1537"/>
            <p14:sldId id="1538"/>
            <p14:sldId id="1527"/>
            <p14:sldId id="1523"/>
            <p14:sldId id="1541"/>
            <p14:sldId id="1539"/>
            <p14:sldId id="154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F2F2F2"/>
    <a:srgbClr val="0F7C0F"/>
    <a:srgbClr val="00BCF2"/>
    <a:srgbClr val="585858"/>
    <a:srgbClr val="B4009E"/>
    <a:srgbClr val="0078D7"/>
    <a:srgbClr val="002050"/>
    <a:srgbClr val="47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5953" autoAdjust="0"/>
  </p:normalViewPr>
  <p:slideViewPr>
    <p:cSldViewPr>
      <p:cViewPr varScale="1">
        <p:scale>
          <a:sx n="111" d="100"/>
          <a:sy n="111" d="100"/>
        </p:scale>
        <p:origin x="78" y="324"/>
      </p:cViewPr>
      <p:guideLst/>
    </p:cSldViewPr>
  </p:slideViewPr>
  <p:outlineViewPr>
    <p:cViewPr>
      <p:scale>
        <a:sx n="33" d="100"/>
        <a:sy n="33" d="100"/>
      </p:scale>
      <p:origin x="0" y="-3342"/>
    </p:cViewPr>
  </p:outlineViewPr>
  <p:notesTextViewPr>
    <p:cViewPr>
      <p:scale>
        <a:sx n="3" d="2"/>
        <a:sy n="3" d="2"/>
      </p:scale>
      <p:origin x="0" y="0"/>
    </p:cViewPr>
  </p:notesTextViewPr>
  <p:sorterViewPr>
    <p:cViewPr varScale="1">
      <p:scale>
        <a:sx n="1" d="1"/>
        <a:sy n="1" d="1"/>
      </p:scale>
      <p:origin x="0" y="-1566"/>
    </p:cViewPr>
  </p:sorterViewPr>
  <p:notesViewPr>
    <p:cSldViewPr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3:13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3:13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45452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33044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itchFamily="34" charset="0"/>
                <a:cs typeface="Arial" pitchFamily="34" charset="0"/>
              </a:defRPr>
            </a:lvl1pPr>
            <a:lvl2pPr marL="742950" indent="-285750">
              <a:defRPr>
                <a:solidFill>
                  <a:schemeClr val="tx1"/>
                </a:solidFill>
                <a:latin typeface="Segoe UI" pitchFamily="34" charset="0"/>
                <a:cs typeface="Arial" pitchFamily="34" charset="0"/>
              </a:defRPr>
            </a:lvl2pPr>
            <a:lvl3pPr marL="1143000" indent="-228600">
              <a:defRPr>
                <a:solidFill>
                  <a:schemeClr val="tx1"/>
                </a:solidFill>
                <a:latin typeface="Segoe UI" pitchFamily="34" charset="0"/>
                <a:cs typeface="Arial" pitchFamily="34" charset="0"/>
              </a:defRPr>
            </a:lvl3pPr>
            <a:lvl4pPr marL="1600200" indent="-228600">
              <a:defRPr>
                <a:solidFill>
                  <a:schemeClr val="tx1"/>
                </a:solidFill>
                <a:latin typeface="Segoe UI" pitchFamily="34" charset="0"/>
                <a:cs typeface="Arial" pitchFamily="34" charset="0"/>
              </a:defRPr>
            </a:lvl4pPr>
            <a:lvl5pPr marL="2057400" indent="-22860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fld id="{FCF62FAC-4275-4AAC-BD1D-77CD238A35E4}" type="slidenum">
              <a:rPr lang="en-US" altLang="en-US" smtClean="0">
                <a:latin typeface="Segoe UI Light" pitchFamily="34" charset="0"/>
              </a:rPr>
              <a:pPr/>
              <a:t>19</a:t>
            </a:fld>
            <a:endParaRPr lang="en-US" altLang="en-US" smtClean="0">
              <a:latin typeface="Segoe UI Light" pitchFamily="34" charset="0"/>
            </a:endParaRPr>
          </a:p>
        </p:txBody>
      </p:sp>
    </p:spTree>
    <p:extLst>
      <p:ext uri="{BB962C8B-B14F-4D97-AF65-F5344CB8AC3E}">
        <p14:creationId xmlns:p14="http://schemas.microsoft.com/office/powerpoint/2010/main" val="222563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1"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095794-E7EE-488A-BBA3-A14ACB1B813D}"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239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39190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77521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3:14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2781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3:13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2015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49832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7289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17550"/>
            <a:ext cx="6372225" cy="3584575"/>
          </a:xfrm>
        </p:spPr>
      </p:sp>
      <p:sp>
        <p:nvSpPr>
          <p:cNvPr id="3" name="Notes Placeholder 2"/>
          <p:cNvSpPr>
            <a:spLocks noGrp="1"/>
          </p:cNvSpPr>
          <p:nvPr>
            <p:ph type="body" idx="1"/>
          </p:nvPr>
        </p:nvSpPr>
        <p:spPr/>
        <p:txBody>
          <a:bodyPr>
            <a:normAutofit/>
          </a:bodyPr>
          <a:lstStyle/>
          <a:p>
            <a:pPr defTabSz="1130684">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7528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35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24092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99007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79701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634379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52247412"/>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21558158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4258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1169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17728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540103"/>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371334"/>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2434193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6675513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221266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pt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106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a:xfrm>
            <a:off x="585221" y="6680712"/>
            <a:ext cx="3937000" cy="137160"/>
          </a:xfrm>
          <a:prstGeom prst="rect">
            <a:avLst/>
          </a:prstGeom>
        </p:spPr>
        <p:txBody>
          <a:bodyPr/>
          <a:lstStyle/>
          <a:p>
            <a:endParaRPr lang="en-US"/>
          </a:p>
        </p:txBody>
      </p:sp>
      <p:sp>
        <p:nvSpPr>
          <p:cNvPr id="4" name="Slide Number Placeholder 3"/>
          <p:cNvSpPr>
            <a:spLocks noGrp="1"/>
          </p:cNvSpPr>
          <p:nvPr>
            <p:ph type="sldNum" sz="quarter" idx="11"/>
          </p:nvPr>
        </p:nvSpPr>
        <p:spPr>
          <a:xfrm>
            <a:off x="11305722" y="6680712"/>
            <a:ext cx="566737" cy="137160"/>
          </a:xfrm>
          <a:prstGeom prst="rect">
            <a:avLst/>
          </a:prstGeom>
        </p:spPr>
        <p:txBody>
          <a:bodyPr/>
          <a:lstStyle/>
          <a:p>
            <a:fld id="{27258FFF-F925-446B-8502-81C933981705}" type="slidenum">
              <a:rPr lang="en-US" smtClean="0"/>
              <a:pPr/>
              <a:t>‹#›</a:t>
            </a:fld>
            <a:endParaRPr lang="en-US"/>
          </a:p>
        </p:txBody>
      </p:sp>
      <p:sp>
        <p:nvSpPr>
          <p:cNvPr id="7" name="Title 1"/>
          <p:cNvSpPr>
            <a:spLocks noGrp="1"/>
          </p:cNvSpPr>
          <p:nvPr>
            <p:ph type="title" hasCustomPrompt="1"/>
          </p:nvPr>
        </p:nvSpPr>
        <p:spPr>
          <a:xfrm>
            <a:off x="585218" y="264964"/>
            <a:ext cx="11226195" cy="1097302"/>
          </a:xfrm>
        </p:spPr>
        <p:txBody>
          <a:bodyPr lIns="0" tIns="91380" rIns="146206" bIns="91380"/>
          <a:lstStyle>
            <a:lvl1pPr>
              <a:lnSpc>
                <a:spcPts val="4898"/>
              </a:lnSpc>
              <a:defRPr sz="3600" baseline="0">
                <a:solidFill>
                  <a:schemeClr val="accent1"/>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Tree>
    <p:extLst>
      <p:ext uri="{BB962C8B-B14F-4D97-AF65-F5344CB8AC3E}">
        <p14:creationId xmlns:p14="http://schemas.microsoft.com/office/powerpoint/2010/main" val="38877477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778771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225551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941633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47477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784523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660176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1806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089678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244069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135575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117271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74782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101111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42475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9084320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1424184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8185908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8210659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37387083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917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3723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51177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22359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922805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4105962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8829049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415449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776126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318845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90007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166348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539026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964463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502173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565144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76866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888035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57562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405597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232038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723326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0496732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2161473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240105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3453890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09661613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6792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31818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1625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649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16267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396404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7043274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261239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4213901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4187839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161133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7711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859982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966009"/>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47484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688142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616810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345194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58613061"/>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52948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74249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7872917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9549257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9845755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119338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heme" Target="../theme/theme4.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66926239"/>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557736819"/>
      </p:ext>
    </p:extLst>
  </p:cSld>
  <p:clrMap bg1="dk1" tx1="lt1" bg2="dk2" tx2="lt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5" r:id="rId19"/>
    <p:sldLayoutId id="2147484326" r:id="rId20"/>
    <p:sldLayoutId id="2147484327" r:id="rId21"/>
    <p:sldLayoutId id="2147484328" r:id="rId22"/>
    <p:sldLayoutId id="2147484329" r:id="rId23"/>
    <p:sldLayoutId id="2147484330" r:id="rId24"/>
    <p:sldLayoutId id="2147484331" r:id="rId25"/>
    <p:sldLayoutId id="2147484332" r:id="rId26"/>
    <p:sldLayoutId id="2147484333" r:id="rId27"/>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999351457"/>
      </p:ext>
    </p:extLst>
  </p:cSld>
  <p:clrMap bg1="dk1" tx1="lt1" bg2="dk2" tx2="lt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 id="2147484352" r:id="rId18"/>
    <p:sldLayoutId id="2147484353" r:id="rId19"/>
    <p:sldLayoutId id="2147484354" r:id="rId20"/>
    <p:sldLayoutId id="2147484355" r:id="rId21"/>
    <p:sldLayoutId id="2147484356" r:id="rId22"/>
    <p:sldLayoutId id="2147484357" r:id="rId23"/>
    <p:sldLayoutId id="2147484358" r:id="rId24"/>
    <p:sldLayoutId id="2147484359" r:id="rId25"/>
    <p:sldLayoutId id="2147484360" r:id="rId26"/>
    <p:sldLayoutId id="2147484361"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azure.microsoft.com/en-us/features/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azure.microsoft.com/en-us/support/trust-center/" TargetMode="External"/><Relationship Id="rId5" Type="http://schemas.openxmlformats.org/officeDocument/2006/relationships/hyperlink" Target="http://www.microsoft.com/en-us/government/products/state-local-regional/default.aspx#fbid=71udtkD5kMe" TargetMode="External"/><Relationship Id="rId4" Type="http://schemas.openxmlformats.org/officeDocument/2006/relationships/hyperlink" Target="http://www.microsoft.com/en-us/government/products/federal-agencies-and-dod/default.aspx#fbid=71udtkD5kM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3.png"/><Relationship Id="rId7"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microsoft.com/office/2007/relationships/hdphoto" Target="../media/hdphoto3.wdp"/><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emf"/><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hyperlink" Target="http://www.google.co.jp/url?sa=i&amp;rct=j&amp;q=&amp;esrc=s&amp;source=images&amp;cd=&amp;cad=rja&amp;uact=8&amp;docid=z23dZsoESdWQ2M&amp;tbnid=bZwDra7ZCFrJsM:&amp;ved=0CAcQjRw&amp;url=http://www.pennystockobserver.com/21-vianet-groups-microsoft-partnership-should-enable-margin-expansion-to-continue/&amp;ei=T0sWVOatJ4PX8gWL-YGoBg&amp;bvm=bv.75097201,d.dGc&amp;psig=AFQjCNFd2Q_IVBT7AFMPuAF2G6Isj_pm5w&amp;ust=1410833609548018" TargetMode="External"/><Relationship Id="rId16" Type="http://schemas.openxmlformats.org/officeDocument/2006/relationships/image" Target="../media/image64.png"/><Relationship Id="rId1" Type="http://schemas.openxmlformats.org/officeDocument/2006/relationships/slideLayout" Target="../slideLayouts/slideLayout2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emf"/><Relationship Id="rId14" Type="http://schemas.openxmlformats.org/officeDocument/2006/relationships/image" Target="../media/image62.png"/></Relationships>
</file>

<file path=ppt/slides/_rels/slide21.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7.png"/><Relationship Id="rId21" Type="http://schemas.openxmlformats.org/officeDocument/2006/relationships/image" Target="../media/image83.png"/><Relationship Id="rId34" Type="http://schemas.openxmlformats.org/officeDocument/2006/relationships/image" Target="../media/image9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6.png"/><Relationship Id="rId33" Type="http://schemas.openxmlformats.org/officeDocument/2006/relationships/image" Target="../media/image94.jpg"/><Relationship Id="rId38" Type="http://schemas.openxmlformats.org/officeDocument/2006/relationships/image" Target="../media/image99.png"/><Relationship Id="rId2" Type="http://schemas.openxmlformats.org/officeDocument/2006/relationships/notesSlide" Target="../notesSlides/notesSlide13.xml"/><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0.png"/><Relationship Id="rId1" Type="http://schemas.openxmlformats.org/officeDocument/2006/relationships/slideLayout" Target="../slideLayouts/slideLayout24.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5.png"/><Relationship Id="rId32" Type="http://schemas.openxmlformats.org/officeDocument/2006/relationships/image" Target="../media/image93.png"/><Relationship Id="rId37" Type="http://schemas.openxmlformats.org/officeDocument/2006/relationships/image" Target="../media/image98.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4.png"/><Relationship Id="rId28" Type="http://schemas.openxmlformats.org/officeDocument/2006/relationships/image" Target="../media/image89.png"/><Relationship Id="rId36" Type="http://schemas.openxmlformats.org/officeDocument/2006/relationships/image" Target="../media/image97.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hyperlink" Target="http://www.proficientcity.com/index.html" TargetMode="External"/><Relationship Id="rId27" Type="http://schemas.openxmlformats.org/officeDocument/2006/relationships/image" Target="../media/image88.png"/><Relationship Id="rId30" Type="http://schemas.openxmlformats.org/officeDocument/2006/relationships/image" Target="../media/image91.jpeg"/><Relationship Id="rId35" Type="http://schemas.openxmlformats.org/officeDocument/2006/relationships/image" Target="../media/image96.png"/><Relationship Id="rId8" Type="http://schemas.openxmlformats.org/officeDocument/2006/relationships/image" Target="../media/image70.png"/><Relationship Id="rId3"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hyperlink" Target="http://windowsazure.c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windowsazure.cn/pricing/pia/" TargetMode="External"/><Relationship Id="rId4" Type="http://schemas.openxmlformats.org/officeDocument/2006/relationships/hyperlink" Target="http://windowsazure.cn/pricing/1rmb-tria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69.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48.xml"/><Relationship Id="rId5" Type="http://schemas.openxmlformats.org/officeDocument/2006/relationships/image" Target="../media/image105.png"/><Relationship Id="rId4" Type="http://schemas.openxmlformats.org/officeDocument/2006/relationships/hyperlink" Target="http://myignite.microsof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slideLayout" Target="../slideLayouts/slideLayout24.xml"/><Relationship Id="rId7" Type="http://schemas.openxmlformats.org/officeDocument/2006/relationships/image" Target="../media/image19.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8.emf"/><Relationship Id="rId11" Type="http://schemas.openxmlformats.org/officeDocument/2006/relationships/image" Target="../media/image22.png"/><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notesSlide" Target="../notesSlides/notesSlide4.xml"/><Relationship Id="rId9" Type="http://schemas.openxmlformats.org/officeDocument/2006/relationships/image" Target="../media/image21.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3108990" cy="4801314"/>
          </a:xfrm>
        </p:spPr>
        <p:txBody>
          <a:bodyPr/>
          <a:lstStyle/>
          <a:p>
            <a:pPr marL="0" indent="0">
              <a:buNone/>
            </a:pPr>
            <a:r>
              <a:rPr lang="en-US" sz="2000" dirty="0"/>
              <a:t>Customer data, applications, and hardware reside in the continental United States (CONUS) in specially constructed datacenters. </a:t>
            </a:r>
          </a:p>
          <a:p>
            <a:pPr marL="0" indent="0">
              <a:buNone/>
            </a:pPr>
            <a:endParaRPr lang="en-US" sz="2000" dirty="0" smtClean="0"/>
          </a:p>
          <a:p>
            <a:pPr marL="0" indent="0">
              <a:buNone/>
            </a:pPr>
            <a:r>
              <a:rPr lang="en-US" sz="2000" dirty="0" smtClean="0"/>
              <a:t>The </a:t>
            </a:r>
            <a:r>
              <a:rPr lang="en-US" sz="2000" dirty="0"/>
              <a:t>datacenters are physically isolated from Azure commercial services and geographically distributed </a:t>
            </a:r>
            <a:r>
              <a:rPr lang="en-US" sz="2000" b="1" dirty="0"/>
              <a:t>more than 500 miles apart </a:t>
            </a:r>
            <a:r>
              <a:rPr lang="en-US" sz="2000" dirty="0"/>
              <a:t>to support business continuity scenarios.</a:t>
            </a:r>
          </a:p>
          <a:p>
            <a:pPr marL="0" indent="0">
              <a:buNone/>
            </a:pPr>
            <a:endParaRPr lang="en-US" sz="2000" dirty="0"/>
          </a:p>
        </p:txBody>
      </p:sp>
      <p:sp>
        <p:nvSpPr>
          <p:cNvPr id="3" name="Title 2"/>
          <p:cNvSpPr>
            <a:spLocks noGrp="1"/>
          </p:cNvSpPr>
          <p:nvPr>
            <p:ph type="title"/>
          </p:nvPr>
        </p:nvSpPr>
        <p:spPr/>
        <p:txBody>
          <a:bodyPr/>
          <a:lstStyle/>
          <a:p>
            <a:r>
              <a:rPr lang="en-US" dirty="0" smtClean="0"/>
              <a:t>Powerful datacenter security</a:t>
            </a:r>
            <a:endParaRPr lang="en-US" dirty="0"/>
          </a:p>
        </p:txBody>
      </p:sp>
      <p:grpSp>
        <p:nvGrpSpPr>
          <p:cNvPr id="4" name="Group 3"/>
          <p:cNvGrpSpPr/>
          <p:nvPr/>
        </p:nvGrpSpPr>
        <p:grpSpPr>
          <a:xfrm>
            <a:off x="4051869" y="3743188"/>
            <a:ext cx="1896399" cy="2613163"/>
            <a:chOff x="4054907" y="3743187"/>
            <a:chExt cx="1896399" cy="2613163"/>
          </a:xfrm>
        </p:grpSpPr>
        <p:sp>
          <p:nvSpPr>
            <p:cNvPr id="7" name="Rectangle 6"/>
            <p:cNvSpPr/>
            <p:nvPr/>
          </p:nvSpPr>
          <p:spPr bwMode="auto">
            <a:xfrm>
              <a:off x="4054907" y="3743187"/>
              <a:ext cx="1896399" cy="2613163"/>
            </a:xfrm>
            <a:prstGeom prst="rect">
              <a:avLst/>
            </a:prstGeom>
            <a:solidFill>
              <a:srgbClr val="F2F2F2"/>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5" name="Freeform 4"/>
            <p:cNvSpPr/>
            <p:nvPr/>
          </p:nvSpPr>
          <p:spPr bwMode="auto">
            <a:xfrm>
              <a:off x="4467826" y="4984323"/>
              <a:ext cx="1070560" cy="1010226"/>
            </a:xfrm>
            <a:custGeom>
              <a:avLst/>
              <a:gdLst>
                <a:gd name="connsiteX0" fmla="*/ 2847975 w 3788567"/>
                <a:gd name="connsiteY0" fmla="*/ 1290638 h 3575050"/>
                <a:gd name="connsiteX1" fmla="*/ 3064668 w 3788567"/>
                <a:gd name="connsiteY1" fmla="*/ 2316956 h 3575050"/>
                <a:gd name="connsiteX2" fmla="*/ 2762250 w 3788567"/>
                <a:gd name="connsiteY2" fmla="*/ 2197895 h 3575050"/>
                <a:gd name="connsiteX3" fmla="*/ 2400300 w 3788567"/>
                <a:gd name="connsiteY3" fmla="*/ 3009900 h 3575050"/>
                <a:gd name="connsiteX4" fmla="*/ 1724025 w 3788567"/>
                <a:gd name="connsiteY4" fmla="*/ 2581275 h 3575050"/>
                <a:gd name="connsiteX5" fmla="*/ 1238975 w 3788567"/>
                <a:gd name="connsiteY5" fmla="*/ 3282950 h 3575050"/>
                <a:gd name="connsiteX6" fmla="*/ 876128 w 3788567"/>
                <a:gd name="connsiteY6" fmla="*/ 3282950 h 3575050"/>
                <a:gd name="connsiteX7" fmla="*/ 300037 w 3788567"/>
                <a:gd name="connsiteY7" fmla="*/ 2912269 h 3575050"/>
                <a:gd name="connsiteX8" fmla="*/ 300037 w 3788567"/>
                <a:gd name="connsiteY8" fmla="*/ 2464905 h 3575050"/>
                <a:gd name="connsiteX9" fmla="*/ 1062037 w 3788567"/>
                <a:gd name="connsiteY9" fmla="*/ 2895600 h 3575050"/>
                <a:gd name="connsiteX10" fmla="*/ 1590675 w 3788567"/>
                <a:gd name="connsiteY10" fmla="*/ 2105025 h 3575050"/>
                <a:gd name="connsiteX11" fmla="*/ 2262187 w 3788567"/>
                <a:gd name="connsiteY11" fmla="*/ 2490788 h 3575050"/>
                <a:gd name="connsiteX12" fmla="*/ 2424112 w 3788567"/>
                <a:gd name="connsiteY12" fmla="*/ 2062163 h 3575050"/>
                <a:gd name="connsiteX13" fmla="*/ 2114550 w 3788567"/>
                <a:gd name="connsiteY13" fmla="*/ 1943100 h 3575050"/>
                <a:gd name="connsiteX14" fmla="*/ 2847975 w 3788567"/>
                <a:gd name="connsiteY14" fmla="*/ 1290638 h 3575050"/>
                <a:gd name="connsiteX15" fmla="*/ 300037 w 3788567"/>
                <a:gd name="connsiteY15" fmla="*/ 1193800 h 3575050"/>
                <a:gd name="connsiteX16" fmla="*/ 300037 w 3788567"/>
                <a:gd name="connsiteY16" fmla="*/ 2464905 h 3575050"/>
                <a:gd name="connsiteX17" fmla="*/ 314325 w 3788567"/>
                <a:gd name="connsiteY17" fmla="*/ 2455863 h 3575050"/>
                <a:gd name="connsiteX18" fmla="*/ 300037 w 3788567"/>
                <a:gd name="connsiteY18" fmla="*/ 2912269 h 3575050"/>
                <a:gd name="connsiteX19" fmla="*/ 300037 w 3788567"/>
                <a:gd name="connsiteY19" fmla="*/ 3282950 h 3575050"/>
                <a:gd name="connsiteX20" fmla="*/ 876128 w 3788567"/>
                <a:gd name="connsiteY20" fmla="*/ 3282950 h 3575050"/>
                <a:gd name="connsiteX21" fmla="*/ 881062 w 3788567"/>
                <a:gd name="connsiteY21" fmla="*/ 3286125 h 3575050"/>
                <a:gd name="connsiteX22" fmla="*/ 1233487 w 3788567"/>
                <a:gd name="connsiteY22" fmla="*/ 3290888 h 3575050"/>
                <a:gd name="connsiteX23" fmla="*/ 1238975 w 3788567"/>
                <a:gd name="connsiteY23" fmla="*/ 3282950 h 3575050"/>
                <a:gd name="connsiteX24" fmla="*/ 3494087 w 3788567"/>
                <a:gd name="connsiteY24" fmla="*/ 3282950 h 3575050"/>
                <a:gd name="connsiteX25" fmla="*/ 3494087 w 3788567"/>
                <a:gd name="connsiteY25" fmla="*/ 1193800 h 3575050"/>
                <a:gd name="connsiteX26" fmla="*/ 300037 w 3788567"/>
                <a:gd name="connsiteY26" fmla="*/ 1193800 h 3575050"/>
                <a:gd name="connsiteX27" fmla="*/ 1894284 w 3788567"/>
                <a:gd name="connsiteY27" fmla="*/ 0 h 3575050"/>
                <a:gd name="connsiteX28" fmla="*/ 3788567 w 3788567"/>
                <a:gd name="connsiteY28" fmla="*/ 914400 h 3575050"/>
                <a:gd name="connsiteX29" fmla="*/ 3786187 w 3788567"/>
                <a:gd name="connsiteY29" fmla="*/ 914400 h 3575050"/>
                <a:gd name="connsiteX30" fmla="*/ 3786187 w 3788567"/>
                <a:gd name="connsiteY30" fmla="*/ 3575050 h 3575050"/>
                <a:gd name="connsiteX31" fmla="*/ 1587 w 3788567"/>
                <a:gd name="connsiteY31" fmla="*/ 3575050 h 3575050"/>
                <a:gd name="connsiteX32" fmla="*/ 1587 w 3788567"/>
                <a:gd name="connsiteY32" fmla="*/ 914400 h 3575050"/>
                <a:gd name="connsiteX33" fmla="*/ 0 w 3788567"/>
                <a:gd name="connsiteY33" fmla="*/ 914400 h 3575050"/>
                <a:gd name="connsiteX34" fmla="*/ 1894284 w 3788567"/>
                <a:gd name="connsiteY34" fmla="*/ 0 h 3575050"/>
                <a:gd name="connsiteX0" fmla="*/ 2847975 w 3788567"/>
                <a:gd name="connsiteY0" fmla="*/ 1290638 h 3575050"/>
                <a:gd name="connsiteX1" fmla="*/ 3064668 w 3788567"/>
                <a:gd name="connsiteY1" fmla="*/ 2316956 h 3575050"/>
                <a:gd name="connsiteX2" fmla="*/ 2762250 w 3788567"/>
                <a:gd name="connsiteY2" fmla="*/ 2197895 h 3575050"/>
                <a:gd name="connsiteX3" fmla="*/ 2400300 w 3788567"/>
                <a:gd name="connsiteY3" fmla="*/ 3009900 h 3575050"/>
                <a:gd name="connsiteX4" fmla="*/ 1724025 w 3788567"/>
                <a:gd name="connsiteY4" fmla="*/ 2581275 h 3575050"/>
                <a:gd name="connsiteX5" fmla="*/ 1238975 w 3788567"/>
                <a:gd name="connsiteY5" fmla="*/ 3282950 h 3575050"/>
                <a:gd name="connsiteX6" fmla="*/ 876128 w 3788567"/>
                <a:gd name="connsiteY6" fmla="*/ 3282950 h 3575050"/>
                <a:gd name="connsiteX7" fmla="*/ 300037 w 3788567"/>
                <a:gd name="connsiteY7" fmla="*/ 2912269 h 3575050"/>
                <a:gd name="connsiteX8" fmla="*/ 300037 w 3788567"/>
                <a:gd name="connsiteY8" fmla="*/ 2464905 h 3575050"/>
                <a:gd name="connsiteX9" fmla="*/ 1062037 w 3788567"/>
                <a:gd name="connsiteY9" fmla="*/ 2895600 h 3575050"/>
                <a:gd name="connsiteX10" fmla="*/ 1590675 w 3788567"/>
                <a:gd name="connsiteY10" fmla="*/ 2105025 h 3575050"/>
                <a:gd name="connsiteX11" fmla="*/ 2262187 w 3788567"/>
                <a:gd name="connsiteY11" fmla="*/ 2490788 h 3575050"/>
                <a:gd name="connsiteX12" fmla="*/ 2424112 w 3788567"/>
                <a:gd name="connsiteY12" fmla="*/ 2062163 h 3575050"/>
                <a:gd name="connsiteX13" fmla="*/ 2114550 w 3788567"/>
                <a:gd name="connsiteY13" fmla="*/ 1943100 h 3575050"/>
                <a:gd name="connsiteX14" fmla="*/ 2847975 w 3788567"/>
                <a:gd name="connsiteY14" fmla="*/ 1290638 h 3575050"/>
                <a:gd name="connsiteX15" fmla="*/ 300037 w 3788567"/>
                <a:gd name="connsiteY15" fmla="*/ 1193800 h 3575050"/>
                <a:gd name="connsiteX16" fmla="*/ 300037 w 3788567"/>
                <a:gd name="connsiteY16" fmla="*/ 2464905 h 3575050"/>
                <a:gd name="connsiteX17" fmla="*/ 300037 w 3788567"/>
                <a:gd name="connsiteY17" fmla="*/ 2912269 h 3575050"/>
                <a:gd name="connsiteX18" fmla="*/ 300037 w 3788567"/>
                <a:gd name="connsiteY18" fmla="*/ 3282950 h 3575050"/>
                <a:gd name="connsiteX19" fmla="*/ 876128 w 3788567"/>
                <a:gd name="connsiteY19" fmla="*/ 3282950 h 3575050"/>
                <a:gd name="connsiteX20" fmla="*/ 881062 w 3788567"/>
                <a:gd name="connsiteY20" fmla="*/ 3286125 h 3575050"/>
                <a:gd name="connsiteX21" fmla="*/ 1233487 w 3788567"/>
                <a:gd name="connsiteY21" fmla="*/ 3290888 h 3575050"/>
                <a:gd name="connsiteX22" fmla="*/ 1238975 w 3788567"/>
                <a:gd name="connsiteY22" fmla="*/ 3282950 h 3575050"/>
                <a:gd name="connsiteX23" fmla="*/ 3494087 w 3788567"/>
                <a:gd name="connsiteY23" fmla="*/ 3282950 h 3575050"/>
                <a:gd name="connsiteX24" fmla="*/ 3494087 w 3788567"/>
                <a:gd name="connsiteY24" fmla="*/ 1193800 h 3575050"/>
                <a:gd name="connsiteX25" fmla="*/ 300037 w 3788567"/>
                <a:gd name="connsiteY25" fmla="*/ 1193800 h 3575050"/>
                <a:gd name="connsiteX26" fmla="*/ 1894284 w 3788567"/>
                <a:gd name="connsiteY26" fmla="*/ 0 h 3575050"/>
                <a:gd name="connsiteX27" fmla="*/ 3788567 w 3788567"/>
                <a:gd name="connsiteY27" fmla="*/ 914400 h 3575050"/>
                <a:gd name="connsiteX28" fmla="*/ 3786187 w 3788567"/>
                <a:gd name="connsiteY28" fmla="*/ 914400 h 3575050"/>
                <a:gd name="connsiteX29" fmla="*/ 3786187 w 3788567"/>
                <a:gd name="connsiteY29" fmla="*/ 3575050 h 3575050"/>
                <a:gd name="connsiteX30" fmla="*/ 1587 w 3788567"/>
                <a:gd name="connsiteY30" fmla="*/ 3575050 h 3575050"/>
                <a:gd name="connsiteX31" fmla="*/ 1587 w 3788567"/>
                <a:gd name="connsiteY31" fmla="*/ 914400 h 3575050"/>
                <a:gd name="connsiteX32" fmla="*/ 0 w 3788567"/>
                <a:gd name="connsiteY32" fmla="*/ 914400 h 3575050"/>
                <a:gd name="connsiteX33" fmla="*/ 1894284 w 3788567"/>
                <a:gd name="connsiteY33" fmla="*/ 0 h 3575050"/>
                <a:gd name="connsiteX0" fmla="*/ 2847975 w 3788567"/>
                <a:gd name="connsiteY0" fmla="*/ 1290638 h 3575050"/>
                <a:gd name="connsiteX1" fmla="*/ 3064668 w 3788567"/>
                <a:gd name="connsiteY1" fmla="*/ 2316956 h 3575050"/>
                <a:gd name="connsiteX2" fmla="*/ 2762250 w 3788567"/>
                <a:gd name="connsiteY2" fmla="*/ 2197895 h 3575050"/>
                <a:gd name="connsiteX3" fmla="*/ 2400300 w 3788567"/>
                <a:gd name="connsiteY3" fmla="*/ 3009900 h 3575050"/>
                <a:gd name="connsiteX4" fmla="*/ 1724025 w 3788567"/>
                <a:gd name="connsiteY4" fmla="*/ 2581275 h 3575050"/>
                <a:gd name="connsiteX5" fmla="*/ 1238975 w 3788567"/>
                <a:gd name="connsiteY5" fmla="*/ 3282950 h 3575050"/>
                <a:gd name="connsiteX6" fmla="*/ 876128 w 3788567"/>
                <a:gd name="connsiteY6" fmla="*/ 3282950 h 3575050"/>
                <a:gd name="connsiteX7" fmla="*/ 300037 w 3788567"/>
                <a:gd name="connsiteY7" fmla="*/ 2912269 h 3575050"/>
                <a:gd name="connsiteX8" fmla="*/ 300037 w 3788567"/>
                <a:gd name="connsiteY8" fmla="*/ 2464905 h 3575050"/>
                <a:gd name="connsiteX9" fmla="*/ 1062037 w 3788567"/>
                <a:gd name="connsiteY9" fmla="*/ 2895600 h 3575050"/>
                <a:gd name="connsiteX10" fmla="*/ 1590675 w 3788567"/>
                <a:gd name="connsiteY10" fmla="*/ 2105025 h 3575050"/>
                <a:gd name="connsiteX11" fmla="*/ 2262187 w 3788567"/>
                <a:gd name="connsiteY11" fmla="*/ 2490788 h 3575050"/>
                <a:gd name="connsiteX12" fmla="*/ 2424112 w 3788567"/>
                <a:gd name="connsiteY12" fmla="*/ 2062163 h 3575050"/>
                <a:gd name="connsiteX13" fmla="*/ 2114550 w 3788567"/>
                <a:gd name="connsiteY13" fmla="*/ 1943100 h 3575050"/>
                <a:gd name="connsiteX14" fmla="*/ 2847975 w 3788567"/>
                <a:gd name="connsiteY14" fmla="*/ 1290638 h 3575050"/>
                <a:gd name="connsiteX15" fmla="*/ 300037 w 3788567"/>
                <a:gd name="connsiteY15" fmla="*/ 1193800 h 3575050"/>
                <a:gd name="connsiteX16" fmla="*/ 300037 w 3788567"/>
                <a:gd name="connsiteY16" fmla="*/ 2464905 h 3575050"/>
                <a:gd name="connsiteX17" fmla="*/ 300037 w 3788567"/>
                <a:gd name="connsiteY17" fmla="*/ 2912269 h 3575050"/>
                <a:gd name="connsiteX18" fmla="*/ 300037 w 3788567"/>
                <a:gd name="connsiteY18" fmla="*/ 3282950 h 3575050"/>
                <a:gd name="connsiteX19" fmla="*/ 876128 w 3788567"/>
                <a:gd name="connsiteY19" fmla="*/ 3282950 h 3575050"/>
                <a:gd name="connsiteX20" fmla="*/ 881062 w 3788567"/>
                <a:gd name="connsiteY20" fmla="*/ 3286125 h 3575050"/>
                <a:gd name="connsiteX21" fmla="*/ 1233487 w 3788567"/>
                <a:gd name="connsiteY21" fmla="*/ 3290888 h 3575050"/>
                <a:gd name="connsiteX22" fmla="*/ 3494087 w 3788567"/>
                <a:gd name="connsiteY22" fmla="*/ 3282950 h 3575050"/>
                <a:gd name="connsiteX23" fmla="*/ 3494087 w 3788567"/>
                <a:gd name="connsiteY23" fmla="*/ 1193800 h 3575050"/>
                <a:gd name="connsiteX24" fmla="*/ 300037 w 3788567"/>
                <a:gd name="connsiteY24" fmla="*/ 1193800 h 3575050"/>
                <a:gd name="connsiteX25" fmla="*/ 1894284 w 3788567"/>
                <a:gd name="connsiteY25" fmla="*/ 0 h 3575050"/>
                <a:gd name="connsiteX26" fmla="*/ 3788567 w 3788567"/>
                <a:gd name="connsiteY26" fmla="*/ 914400 h 3575050"/>
                <a:gd name="connsiteX27" fmla="*/ 3786187 w 3788567"/>
                <a:gd name="connsiteY27" fmla="*/ 914400 h 3575050"/>
                <a:gd name="connsiteX28" fmla="*/ 3786187 w 3788567"/>
                <a:gd name="connsiteY28" fmla="*/ 3575050 h 3575050"/>
                <a:gd name="connsiteX29" fmla="*/ 1587 w 3788567"/>
                <a:gd name="connsiteY29" fmla="*/ 3575050 h 3575050"/>
                <a:gd name="connsiteX30" fmla="*/ 1587 w 3788567"/>
                <a:gd name="connsiteY30" fmla="*/ 914400 h 3575050"/>
                <a:gd name="connsiteX31" fmla="*/ 0 w 3788567"/>
                <a:gd name="connsiteY31" fmla="*/ 914400 h 3575050"/>
                <a:gd name="connsiteX32" fmla="*/ 1894284 w 3788567"/>
                <a:gd name="connsiteY32" fmla="*/ 0 h 3575050"/>
                <a:gd name="connsiteX0" fmla="*/ 2847975 w 3788567"/>
                <a:gd name="connsiteY0" fmla="*/ 1290638 h 3575050"/>
                <a:gd name="connsiteX1" fmla="*/ 3064668 w 3788567"/>
                <a:gd name="connsiteY1" fmla="*/ 2316956 h 3575050"/>
                <a:gd name="connsiteX2" fmla="*/ 2762250 w 3788567"/>
                <a:gd name="connsiteY2" fmla="*/ 2197895 h 3575050"/>
                <a:gd name="connsiteX3" fmla="*/ 2400300 w 3788567"/>
                <a:gd name="connsiteY3" fmla="*/ 3009900 h 3575050"/>
                <a:gd name="connsiteX4" fmla="*/ 1724025 w 3788567"/>
                <a:gd name="connsiteY4" fmla="*/ 2581275 h 3575050"/>
                <a:gd name="connsiteX5" fmla="*/ 1238975 w 3788567"/>
                <a:gd name="connsiteY5" fmla="*/ 3282950 h 3575050"/>
                <a:gd name="connsiteX6" fmla="*/ 876128 w 3788567"/>
                <a:gd name="connsiteY6" fmla="*/ 3282950 h 3575050"/>
                <a:gd name="connsiteX7" fmla="*/ 300037 w 3788567"/>
                <a:gd name="connsiteY7" fmla="*/ 2912269 h 3575050"/>
                <a:gd name="connsiteX8" fmla="*/ 300037 w 3788567"/>
                <a:gd name="connsiteY8" fmla="*/ 2464905 h 3575050"/>
                <a:gd name="connsiteX9" fmla="*/ 1062037 w 3788567"/>
                <a:gd name="connsiteY9" fmla="*/ 2895600 h 3575050"/>
                <a:gd name="connsiteX10" fmla="*/ 1590675 w 3788567"/>
                <a:gd name="connsiteY10" fmla="*/ 2105025 h 3575050"/>
                <a:gd name="connsiteX11" fmla="*/ 2262187 w 3788567"/>
                <a:gd name="connsiteY11" fmla="*/ 2490788 h 3575050"/>
                <a:gd name="connsiteX12" fmla="*/ 2424112 w 3788567"/>
                <a:gd name="connsiteY12" fmla="*/ 2062163 h 3575050"/>
                <a:gd name="connsiteX13" fmla="*/ 2114550 w 3788567"/>
                <a:gd name="connsiteY13" fmla="*/ 1943100 h 3575050"/>
                <a:gd name="connsiteX14" fmla="*/ 2847975 w 3788567"/>
                <a:gd name="connsiteY14" fmla="*/ 1290638 h 3575050"/>
                <a:gd name="connsiteX15" fmla="*/ 300037 w 3788567"/>
                <a:gd name="connsiteY15" fmla="*/ 1193800 h 3575050"/>
                <a:gd name="connsiteX16" fmla="*/ 300037 w 3788567"/>
                <a:gd name="connsiteY16" fmla="*/ 2464905 h 3575050"/>
                <a:gd name="connsiteX17" fmla="*/ 300037 w 3788567"/>
                <a:gd name="connsiteY17" fmla="*/ 2912269 h 3575050"/>
                <a:gd name="connsiteX18" fmla="*/ 300037 w 3788567"/>
                <a:gd name="connsiteY18" fmla="*/ 3282950 h 3575050"/>
                <a:gd name="connsiteX19" fmla="*/ 876128 w 3788567"/>
                <a:gd name="connsiteY19" fmla="*/ 3282950 h 3575050"/>
                <a:gd name="connsiteX20" fmla="*/ 1233487 w 3788567"/>
                <a:gd name="connsiteY20" fmla="*/ 3290888 h 3575050"/>
                <a:gd name="connsiteX21" fmla="*/ 3494087 w 3788567"/>
                <a:gd name="connsiteY21" fmla="*/ 3282950 h 3575050"/>
                <a:gd name="connsiteX22" fmla="*/ 3494087 w 3788567"/>
                <a:gd name="connsiteY22" fmla="*/ 1193800 h 3575050"/>
                <a:gd name="connsiteX23" fmla="*/ 300037 w 3788567"/>
                <a:gd name="connsiteY23" fmla="*/ 1193800 h 3575050"/>
                <a:gd name="connsiteX24" fmla="*/ 1894284 w 3788567"/>
                <a:gd name="connsiteY24" fmla="*/ 0 h 3575050"/>
                <a:gd name="connsiteX25" fmla="*/ 3788567 w 3788567"/>
                <a:gd name="connsiteY25" fmla="*/ 914400 h 3575050"/>
                <a:gd name="connsiteX26" fmla="*/ 3786187 w 3788567"/>
                <a:gd name="connsiteY26" fmla="*/ 914400 h 3575050"/>
                <a:gd name="connsiteX27" fmla="*/ 3786187 w 3788567"/>
                <a:gd name="connsiteY27" fmla="*/ 3575050 h 3575050"/>
                <a:gd name="connsiteX28" fmla="*/ 1587 w 3788567"/>
                <a:gd name="connsiteY28" fmla="*/ 3575050 h 3575050"/>
                <a:gd name="connsiteX29" fmla="*/ 1587 w 3788567"/>
                <a:gd name="connsiteY29" fmla="*/ 914400 h 3575050"/>
                <a:gd name="connsiteX30" fmla="*/ 0 w 3788567"/>
                <a:gd name="connsiteY30" fmla="*/ 914400 h 3575050"/>
                <a:gd name="connsiteX31" fmla="*/ 1894284 w 3788567"/>
                <a:gd name="connsiteY31" fmla="*/ 0 h 3575050"/>
                <a:gd name="connsiteX0" fmla="*/ 2847975 w 3788567"/>
                <a:gd name="connsiteY0" fmla="*/ 1290638 h 3575050"/>
                <a:gd name="connsiteX1" fmla="*/ 3064668 w 3788567"/>
                <a:gd name="connsiteY1" fmla="*/ 2316956 h 3575050"/>
                <a:gd name="connsiteX2" fmla="*/ 2762250 w 3788567"/>
                <a:gd name="connsiteY2" fmla="*/ 2197895 h 3575050"/>
                <a:gd name="connsiteX3" fmla="*/ 2400300 w 3788567"/>
                <a:gd name="connsiteY3" fmla="*/ 3009900 h 3575050"/>
                <a:gd name="connsiteX4" fmla="*/ 1724025 w 3788567"/>
                <a:gd name="connsiteY4" fmla="*/ 2581275 h 3575050"/>
                <a:gd name="connsiteX5" fmla="*/ 1238975 w 3788567"/>
                <a:gd name="connsiteY5" fmla="*/ 3282950 h 3575050"/>
                <a:gd name="connsiteX6" fmla="*/ 876128 w 3788567"/>
                <a:gd name="connsiteY6" fmla="*/ 3282950 h 3575050"/>
                <a:gd name="connsiteX7" fmla="*/ 300037 w 3788567"/>
                <a:gd name="connsiteY7" fmla="*/ 2912269 h 3575050"/>
                <a:gd name="connsiteX8" fmla="*/ 300037 w 3788567"/>
                <a:gd name="connsiteY8" fmla="*/ 2464905 h 3575050"/>
                <a:gd name="connsiteX9" fmla="*/ 1062037 w 3788567"/>
                <a:gd name="connsiteY9" fmla="*/ 2895600 h 3575050"/>
                <a:gd name="connsiteX10" fmla="*/ 1590675 w 3788567"/>
                <a:gd name="connsiteY10" fmla="*/ 2105025 h 3575050"/>
                <a:gd name="connsiteX11" fmla="*/ 2262187 w 3788567"/>
                <a:gd name="connsiteY11" fmla="*/ 2490788 h 3575050"/>
                <a:gd name="connsiteX12" fmla="*/ 2424112 w 3788567"/>
                <a:gd name="connsiteY12" fmla="*/ 2062163 h 3575050"/>
                <a:gd name="connsiteX13" fmla="*/ 2114550 w 3788567"/>
                <a:gd name="connsiteY13" fmla="*/ 1943100 h 3575050"/>
                <a:gd name="connsiteX14" fmla="*/ 2847975 w 3788567"/>
                <a:gd name="connsiteY14" fmla="*/ 1290638 h 3575050"/>
                <a:gd name="connsiteX15" fmla="*/ 300037 w 3788567"/>
                <a:gd name="connsiteY15" fmla="*/ 1193800 h 3575050"/>
                <a:gd name="connsiteX16" fmla="*/ 300037 w 3788567"/>
                <a:gd name="connsiteY16" fmla="*/ 2464905 h 3575050"/>
                <a:gd name="connsiteX17" fmla="*/ 300037 w 3788567"/>
                <a:gd name="connsiteY17" fmla="*/ 2912269 h 3575050"/>
                <a:gd name="connsiteX18" fmla="*/ 300037 w 3788567"/>
                <a:gd name="connsiteY18" fmla="*/ 3282950 h 3575050"/>
                <a:gd name="connsiteX19" fmla="*/ 876128 w 3788567"/>
                <a:gd name="connsiteY19" fmla="*/ 3282950 h 3575050"/>
                <a:gd name="connsiteX20" fmla="*/ 3494087 w 3788567"/>
                <a:gd name="connsiteY20" fmla="*/ 3282950 h 3575050"/>
                <a:gd name="connsiteX21" fmla="*/ 3494087 w 3788567"/>
                <a:gd name="connsiteY21" fmla="*/ 1193800 h 3575050"/>
                <a:gd name="connsiteX22" fmla="*/ 300037 w 3788567"/>
                <a:gd name="connsiteY22" fmla="*/ 1193800 h 3575050"/>
                <a:gd name="connsiteX23" fmla="*/ 1894284 w 3788567"/>
                <a:gd name="connsiteY23" fmla="*/ 0 h 3575050"/>
                <a:gd name="connsiteX24" fmla="*/ 3788567 w 3788567"/>
                <a:gd name="connsiteY24" fmla="*/ 914400 h 3575050"/>
                <a:gd name="connsiteX25" fmla="*/ 3786187 w 3788567"/>
                <a:gd name="connsiteY25" fmla="*/ 914400 h 3575050"/>
                <a:gd name="connsiteX26" fmla="*/ 3786187 w 3788567"/>
                <a:gd name="connsiteY26" fmla="*/ 3575050 h 3575050"/>
                <a:gd name="connsiteX27" fmla="*/ 1587 w 3788567"/>
                <a:gd name="connsiteY27" fmla="*/ 3575050 h 3575050"/>
                <a:gd name="connsiteX28" fmla="*/ 1587 w 3788567"/>
                <a:gd name="connsiteY28" fmla="*/ 914400 h 3575050"/>
                <a:gd name="connsiteX29" fmla="*/ 0 w 3788567"/>
                <a:gd name="connsiteY29" fmla="*/ 914400 h 3575050"/>
                <a:gd name="connsiteX30" fmla="*/ 1894284 w 3788567"/>
                <a:gd name="connsiteY30" fmla="*/ 0 h 35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8567" h="3575050">
                  <a:moveTo>
                    <a:pt x="2847975" y="1290638"/>
                  </a:moveTo>
                  <a:lnTo>
                    <a:pt x="3064668" y="2316956"/>
                  </a:lnTo>
                  <a:lnTo>
                    <a:pt x="2762250" y="2197895"/>
                  </a:lnTo>
                  <a:lnTo>
                    <a:pt x="2400300" y="3009900"/>
                  </a:lnTo>
                  <a:lnTo>
                    <a:pt x="1724025" y="2581275"/>
                  </a:lnTo>
                  <a:lnTo>
                    <a:pt x="1238975" y="3282950"/>
                  </a:lnTo>
                  <a:lnTo>
                    <a:pt x="876128" y="3282950"/>
                  </a:lnTo>
                  <a:lnTo>
                    <a:pt x="300037" y="2912269"/>
                  </a:lnTo>
                  <a:lnTo>
                    <a:pt x="300037" y="2464905"/>
                  </a:lnTo>
                  <a:lnTo>
                    <a:pt x="1062037" y="2895600"/>
                  </a:lnTo>
                  <a:lnTo>
                    <a:pt x="1590675" y="2105025"/>
                  </a:lnTo>
                  <a:lnTo>
                    <a:pt x="2262187" y="2490788"/>
                  </a:lnTo>
                  <a:lnTo>
                    <a:pt x="2424112" y="2062163"/>
                  </a:lnTo>
                  <a:lnTo>
                    <a:pt x="2114550" y="1943100"/>
                  </a:lnTo>
                  <a:lnTo>
                    <a:pt x="2847975" y="1290638"/>
                  </a:lnTo>
                  <a:close/>
                  <a:moveTo>
                    <a:pt x="300037" y="1193800"/>
                  </a:moveTo>
                  <a:lnTo>
                    <a:pt x="300037" y="2464905"/>
                  </a:lnTo>
                  <a:lnTo>
                    <a:pt x="300037" y="2912269"/>
                  </a:lnTo>
                  <a:lnTo>
                    <a:pt x="300037" y="3282950"/>
                  </a:lnTo>
                  <a:lnTo>
                    <a:pt x="876128" y="3282950"/>
                  </a:lnTo>
                  <a:lnTo>
                    <a:pt x="3494087" y="3282950"/>
                  </a:lnTo>
                  <a:lnTo>
                    <a:pt x="3494087" y="1193800"/>
                  </a:lnTo>
                  <a:lnTo>
                    <a:pt x="300037" y="1193800"/>
                  </a:lnTo>
                  <a:close/>
                  <a:moveTo>
                    <a:pt x="1894284" y="0"/>
                  </a:moveTo>
                  <a:lnTo>
                    <a:pt x="3788567" y="914400"/>
                  </a:lnTo>
                  <a:lnTo>
                    <a:pt x="3786187" y="914400"/>
                  </a:lnTo>
                  <a:lnTo>
                    <a:pt x="3786187" y="3575050"/>
                  </a:lnTo>
                  <a:lnTo>
                    <a:pt x="1587" y="3575050"/>
                  </a:lnTo>
                  <a:lnTo>
                    <a:pt x="1587" y="914400"/>
                  </a:lnTo>
                  <a:lnTo>
                    <a:pt x="0" y="914400"/>
                  </a:lnTo>
                  <a:lnTo>
                    <a:pt x="1894284" y="0"/>
                  </a:lnTo>
                  <a:close/>
                </a:path>
              </a:pathLst>
            </a:cu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13" eaLnBrk="1" fontAlgn="base"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Rectangle 5"/>
            <p:cNvSpPr/>
            <p:nvPr/>
          </p:nvSpPr>
          <p:spPr bwMode="auto">
            <a:xfrm>
              <a:off x="4118177" y="3799104"/>
              <a:ext cx="1833129" cy="880892"/>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22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t>Monitoring &amp;</a:t>
              </a:r>
              <a:br>
                <a:rPr kumimoji="0" lang="en-IN" sz="22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br>
              <a:r>
                <a:rPr kumimoji="0" lang="en-IN" sz="22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t>logging</a:t>
              </a:r>
            </a:p>
          </p:txBody>
        </p:sp>
      </p:grpSp>
      <p:grpSp>
        <p:nvGrpSpPr>
          <p:cNvPr id="8" name="Group 7"/>
          <p:cNvGrpSpPr/>
          <p:nvPr/>
        </p:nvGrpSpPr>
        <p:grpSpPr>
          <a:xfrm>
            <a:off x="6026874" y="3743188"/>
            <a:ext cx="1896399" cy="2613163"/>
            <a:chOff x="6026873" y="3743187"/>
            <a:chExt cx="1896399" cy="2613163"/>
          </a:xfrm>
        </p:grpSpPr>
        <p:sp>
          <p:nvSpPr>
            <p:cNvPr id="11" name="Rectangle 10"/>
            <p:cNvSpPr/>
            <p:nvPr/>
          </p:nvSpPr>
          <p:spPr bwMode="auto">
            <a:xfrm>
              <a:off x="6026873" y="3743187"/>
              <a:ext cx="1896399" cy="2613163"/>
            </a:xfrm>
            <a:prstGeom prst="rect">
              <a:avLst/>
            </a:prstGeom>
            <a:solidFill>
              <a:srgbClr val="F2F2F2"/>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9" name="Freeform 8"/>
            <p:cNvSpPr/>
            <p:nvPr/>
          </p:nvSpPr>
          <p:spPr>
            <a:xfrm>
              <a:off x="6605314" y="5032284"/>
              <a:ext cx="739517" cy="962265"/>
            </a:xfrm>
            <a:custGeom>
              <a:avLst/>
              <a:gdLst/>
              <a:ahLst/>
              <a:cxnLst/>
              <a:rect l="l" t="t" r="r" b="b"/>
              <a:pathLst>
                <a:path w="958850" h="1247661">
                  <a:moveTo>
                    <a:pt x="792516" y="245638"/>
                  </a:moveTo>
                  <a:cubicBezTo>
                    <a:pt x="831104" y="242291"/>
                    <a:pt x="868920" y="242265"/>
                    <a:pt x="905411" y="245967"/>
                  </a:cubicBezTo>
                  <a:cubicBezTo>
                    <a:pt x="904187" y="404753"/>
                    <a:pt x="900700" y="588443"/>
                    <a:pt x="899849" y="741852"/>
                  </a:cubicBezTo>
                  <a:cubicBezTo>
                    <a:pt x="898917" y="861809"/>
                    <a:pt x="766317" y="1131361"/>
                    <a:pt x="476841" y="1184272"/>
                  </a:cubicBezTo>
                  <a:cubicBezTo>
                    <a:pt x="160284" y="1117354"/>
                    <a:pt x="59433" y="864797"/>
                    <a:pt x="56632" y="741852"/>
                  </a:cubicBezTo>
                  <a:cubicBezTo>
                    <a:pt x="56727" y="724512"/>
                    <a:pt x="56758" y="706849"/>
                    <a:pt x="56527" y="688929"/>
                  </a:cubicBezTo>
                  <a:cubicBezTo>
                    <a:pt x="214107" y="455439"/>
                    <a:pt x="522231" y="269078"/>
                    <a:pt x="792516" y="245638"/>
                  </a:cubicBezTo>
                  <a:close/>
                  <a:moveTo>
                    <a:pt x="459310" y="64544"/>
                  </a:moveTo>
                  <a:cubicBezTo>
                    <a:pt x="628769" y="61165"/>
                    <a:pt x="804975" y="103004"/>
                    <a:pt x="905825" y="200312"/>
                  </a:cubicBezTo>
                  <a:cubicBezTo>
                    <a:pt x="905791" y="206483"/>
                    <a:pt x="905753" y="212703"/>
                    <a:pt x="905656" y="218968"/>
                  </a:cubicBezTo>
                  <a:cubicBezTo>
                    <a:pt x="552313" y="213728"/>
                    <a:pt x="331778" y="268639"/>
                    <a:pt x="54545" y="431096"/>
                  </a:cubicBezTo>
                  <a:cubicBezTo>
                    <a:pt x="53605" y="351641"/>
                    <a:pt x="52875" y="273004"/>
                    <a:pt x="53275" y="200089"/>
                  </a:cubicBezTo>
                  <a:cubicBezTo>
                    <a:pt x="127138" y="116522"/>
                    <a:pt x="289851" y="67924"/>
                    <a:pt x="459310" y="64544"/>
                  </a:cubicBezTo>
                  <a:close/>
                  <a:moveTo>
                    <a:pt x="460320" y="30559"/>
                  </a:moveTo>
                  <a:cubicBezTo>
                    <a:pt x="278266" y="35845"/>
                    <a:pt x="102548" y="95174"/>
                    <a:pt x="29000" y="192567"/>
                  </a:cubicBezTo>
                  <a:cubicBezTo>
                    <a:pt x="28006" y="373716"/>
                    <a:pt x="30187" y="564390"/>
                    <a:pt x="29193" y="745539"/>
                  </a:cubicBezTo>
                  <a:cubicBezTo>
                    <a:pt x="32175" y="876396"/>
                    <a:pt x="139515" y="1138447"/>
                    <a:pt x="476443" y="1209671"/>
                  </a:cubicBezTo>
                  <a:cubicBezTo>
                    <a:pt x="784547" y="1153355"/>
                    <a:pt x="925680" y="900250"/>
                    <a:pt x="926674" y="745539"/>
                  </a:cubicBezTo>
                  <a:cubicBezTo>
                    <a:pt x="927667" y="566348"/>
                    <a:pt x="928662" y="371996"/>
                    <a:pt x="929655" y="192805"/>
                  </a:cubicBezTo>
                  <a:cubicBezTo>
                    <a:pt x="830764" y="74029"/>
                    <a:pt x="642374" y="25273"/>
                    <a:pt x="460320" y="30559"/>
                  </a:cubicBezTo>
                  <a:close/>
                  <a:moveTo>
                    <a:pt x="460772" y="543"/>
                  </a:moveTo>
                  <a:cubicBezTo>
                    <a:pt x="653786" y="-5932"/>
                    <a:pt x="853546" y="45141"/>
                    <a:pt x="958850" y="171619"/>
                  </a:cubicBezTo>
                  <a:cubicBezTo>
                    <a:pt x="957792" y="362429"/>
                    <a:pt x="956733" y="562623"/>
                    <a:pt x="955675" y="753433"/>
                  </a:cubicBezTo>
                  <a:cubicBezTo>
                    <a:pt x="954617" y="918176"/>
                    <a:pt x="804333" y="1187694"/>
                    <a:pt x="476250" y="1247661"/>
                  </a:cubicBezTo>
                  <a:cubicBezTo>
                    <a:pt x="117475" y="1171818"/>
                    <a:pt x="3175" y="892775"/>
                    <a:pt x="0" y="753433"/>
                  </a:cubicBezTo>
                  <a:cubicBezTo>
                    <a:pt x="1058" y="560537"/>
                    <a:pt x="2117" y="367643"/>
                    <a:pt x="3175" y="174747"/>
                  </a:cubicBezTo>
                  <a:cubicBezTo>
                    <a:pt x="81492" y="71038"/>
                    <a:pt x="267758" y="7017"/>
                    <a:pt x="460772" y="543"/>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13" eaLnBrk="1" fontAlgn="base"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Rectangle 9"/>
            <p:cNvSpPr/>
            <p:nvPr/>
          </p:nvSpPr>
          <p:spPr bwMode="auto">
            <a:xfrm>
              <a:off x="6126797" y="3863017"/>
              <a:ext cx="1796475" cy="816979"/>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2200" b="0" i="0" u="none" strike="noStrike" kern="0" cap="none" spc="0" normalizeH="0" baseline="0" noProof="0" dirty="0" smtClean="0">
                  <a:ln>
                    <a:noFill/>
                  </a:ln>
                  <a:solidFill>
                    <a:srgbClr val="68217A"/>
                  </a:solidFill>
                  <a:effectLst/>
                  <a:uLnTx/>
                  <a:uFillTx/>
                  <a:latin typeface="Segoe UI Light"/>
                  <a:ea typeface="Segoe UI" pitchFamily="34" charset="0"/>
                  <a:cs typeface="Segoe UI" pitchFamily="34" charset="0"/>
                </a:rPr>
                <a:t>Anti-virus/ </a:t>
              </a:r>
              <a:br>
                <a:rPr kumimoji="0" lang="en-IN" sz="2200" b="0" i="0" u="none" strike="noStrike" kern="0" cap="none" spc="0" normalizeH="0" baseline="0" noProof="0" dirty="0" smtClean="0">
                  <a:ln>
                    <a:noFill/>
                  </a:ln>
                  <a:solidFill>
                    <a:srgbClr val="68217A"/>
                  </a:solidFill>
                  <a:effectLst/>
                  <a:uLnTx/>
                  <a:uFillTx/>
                  <a:latin typeface="Segoe UI Light"/>
                  <a:ea typeface="Segoe UI" pitchFamily="34" charset="0"/>
                  <a:cs typeface="Segoe UI" pitchFamily="34" charset="0"/>
                </a:rPr>
              </a:br>
              <a:r>
                <a:rPr kumimoji="0" lang="en-IN" sz="2200" b="0" i="0" u="none" strike="noStrike" kern="0" cap="none" spc="0" normalizeH="0" baseline="0" noProof="0" dirty="0" smtClean="0">
                  <a:ln>
                    <a:noFill/>
                  </a:ln>
                  <a:solidFill>
                    <a:srgbClr val="68217A"/>
                  </a:solidFill>
                  <a:effectLst/>
                  <a:uLnTx/>
                  <a:uFillTx/>
                  <a:latin typeface="Segoe UI Light"/>
                  <a:ea typeface="Segoe UI" pitchFamily="34" charset="0"/>
                  <a:cs typeface="Segoe UI" pitchFamily="34" charset="0"/>
                </a:rPr>
                <a:t>anti-malware</a:t>
              </a:r>
            </a:p>
          </p:txBody>
        </p:sp>
      </p:grpSp>
      <p:grpSp>
        <p:nvGrpSpPr>
          <p:cNvPr id="12" name="Group 11"/>
          <p:cNvGrpSpPr/>
          <p:nvPr/>
        </p:nvGrpSpPr>
        <p:grpSpPr>
          <a:xfrm>
            <a:off x="7998840" y="3743188"/>
            <a:ext cx="1896399" cy="2613163"/>
            <a:chOff x="7998839" y="3743187"/>
            <a:chExt cx="1896399" cy="2613163"/>
          </a:xfrm>
        </p:grpSpPr>
        <p:sp>
          <p:nvSpPr>
            <p:cNvPr id="15" name="Rectangle 14"/>
            <p:cNvSpPr/>
            <p:nvPr/>
          </p:nvSpPr>
          <p:spPr bwMode="auto">
            <a:xfrm>
              <a:off x="7998839" y="3743187"/>
              <a:ext cx="1896399" cy="2613163"/>
            </a:xfrm>
            <a:prstGeom prst="rect">
              <a:avLst/>
            </a:prstGeom>
            <a:solidFill>
              <a:srgbClr val="F2F2F2"/>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13" name="Rounded Rectangle 25"/>
            <p:cNvSpPr/>
            <p:nvPr/>
          </p:nvSpPr>
          <p:spPr>
            <a:xfrm>
              <a:off x="8469583" y="5133451"/>
              <a:ext cx="954910" cy="861098"/>
            </a:xfrm>
            <a:custGeom>
              <a:avLst/>
              <a:gdLst/>
              <a:ahLst/>
              <a:cxnLst/>
              <a:rect l="l" t="t" r="r" b="b"/>
              <a:pathLst>
                <a:path w="1084560" h="978010">
                  <a:moveTo>
                    <a:pt x="542279" y="719185"/>
                  </a:moveTo>
                  <a:cubicBezTo>
                    <a:pt x="571081" y="719185"/>
                    <a:pt x="594429" y="742533"/>
                    <a:pt x="594429" y="771335"/>
                  </a:cubicBezTo>
                  <a:cubicBezTo>
                    <a:pt x="594429" y="800137"/>
                    <a:pt x="571081" y="823485"/>
                    <a:pt x="542279" y="823485"/>
                  </a:cubicBezTo>
                  <a:cubicBezTo>
                    <a:pt x="513477" y="823485"/>
                    <a:pt x="490129" y="800137"/>
                    <a:pt x="490129" y="771335"/>
                  </a:cubicBezTo>
                  <a:cubicBezTo>
                    <a:pt x="490129" y="742533"/>
                    <a:pt x="513477" y="719185"/>
                    <a:pt x="542279" y="719185"/>
                  </a:cubicBezTo>
                  <a:close/>
                  <a:moveTo>
                    <a:pt x="544204" y="302681"/>
                  </a:moveTo>
                  <a:cubicBezTo>
                    <a:pt x="567600" y="303398"/>
                    <a:pt x="590036" y="322333"/>
                    <a:pt x="590449" y="356319"/>
                  </a:cubicBezTo>
                  <a:cubicBezTo>
                    <a:pt x="596657" y="465160"/>
                    <a:pt x="586198" y="552571"/>
                    <a:pt x="580501" y="604262"/>
                  </a:cubicBezTo>
                  <a:cubicBezTo>
                    <a:pt x="567240" y="670563"/>
                    <a:pt x="520453" y="673738"/>
                    <a:pt x="508499" y="606220"/>
                  </a:cubicBezTo>
                  <a:cubicBezTo>
                    <a:pt x="500529" y="545391"/>
                    <a:pt x="493231" y="431350"/>
                    <a:pt x="492204" y="358347"/>
                  </a:cubicBezTo>
                  <a:cubicBezTo>
                    <a:pt x="496454" y="319464"/>
                    <a:pt x="520808" y="301963"/>
                    <a:pt x="544204" y="302681"/>
                  </a:cubicBezTo>
                  <a:close/>
                  <a:moveTo>
                    <a:pt x="542279" y="141941"/>
                  </a:moveTo>
                  <a:lnTo>
                    <a:pt x="116910" y="882605"/>
                  </a:lnTo>
                  <a:lnTo>
                    <a:pt x="967648" y="882605"/>
                  </a:lnTo>
                  <a:close/>
                  <a:moveTo>
                    <a:pt x="544400" y="417"/>
                  </a:moveTo>
                  <a:cubicBezTo>
                    <a:pt x="561366" y="3543"/>
                    <a:pt x="577539" y="23982"/>
                    <a:pt x="596787" y="53549"/>
                  </a:cubicBezTo>
                  <a:lnTo>
                    <a:pt x="1061130" y="891750"/>
                  </a:lnTo>
                  <a:cubicBezTo>
                    <a:pt x="1075872" y="920109"/>
                    <a:pt x="1108560" y="969087"/>
                    <a:pt x="1054969" y="978010"/>
                  </a:cubicBezTo>
                  <a:lnTo>
                    <a:pt x="56325" y="978010"/>
                  </a:lnTo>
                  <a:cubicBezTo>
                    <a:pt x="202" y="977925"/>
                    <a:pt x="-13708" y="962478"/>
                    <a:pt x="13378" y="901275"/>
                  </a:cubicBezTo>
                  <a:lnTo>
                    <a:pt x="487249" y="51168"/>
                  </a:lnTo>
                  <a:cubicBezTo>
                    <a:pt x="509673" y="11480"/>
                    <a:pt x="527433" y="-2708"/>
                    <a:pt x="544400" y="417"/>
                  </a:cubicBezTo>
                  <a:close/>
                </a:path>
              </a:pathLst>
            </a:custGeom>
            <a:solidFill>
              <a:srgbClr val="DC3C00"/>
            </a:solidFill>
            <a:ln>
              <a:noFill/>
            </a:ln>
          </p:spPr>
          <p:txBody>
            <a:bodyPr vert="horz" wrap="square" lIns="82305" tIns="41153" rIns="82305" bIns="41153"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505050"/>
                </a:solidFill>
                <a:effectLst/>
                <a:uLnTx/>
                <a:uFillTx/>
              </a:endParaRPr>
            </a:p>
          </p:txBody>
        </p:sp>
        <p:sp>
          <p:nvSpPr>
            <p:cNvPr id="14" name="Rectangle 13"/>
            <p:cNvSpPr/>
            <p:nvPr/>
          </p:nvSpPr>
          <p:spPr bwMode="auto">
            <a:xfrm>
              <a:off x="8023196" y="3797686"/>
              <a:ext cx="1872042" cy="882310"/>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2200" b="0" i="0" u="none" strike="noStrike" kern="0" cap="none" spc="0" normalizeH="0" baseline="0" noProof="0" dirty="0" smtClean="0">
                  <a:ln>
                    <a:noFill/>
                  </a:ln>
                  <a:solidFill>
                    <a:srgbClr val="DC3C00"/>
                  </a:solidFill>
                  <a:effectLst/>
                  <a:uLnTx/>
                  <a:uFillTx/>
                  <a:latin typeface="Segoe UI Light"/>
                  <a:ea typeface="Segoe UI" pitchFamily="34" charset="0"/>
                  <a:cs typeface="Segoe UI" pitchFamily="34" charset="0"/>
                </a:rPr>
                <a:t>Threat detection</a:t>
              </a:r>
            </a:p>
          </p:txBody>
        </p:sp>
      </p:grpSp>
      <p:grpSp>
        <p:nvGrpSpPr>
          <p:cNvPr id="16" name="Group 15"/>
          <p:cNvGrpSpPr/>
          <p:nvPr/>
        </p:nvGrpSpPr>
        <p:grpSpPr>
          <a:xfrm>
            <a:off x="9970805" y="3743188"/>
            <a:ext cx="1896399" cy="2613163"/>
            <a:chOff x="9970805" y="3743187"/>
            <a:chExt cx="1896399" cy="2613163"/>
          </a:xfrm>
        </p:grpSpPr>
        <p:sp>
          <p:nvSpPr>
            <p:cNvPr id="19" name="Rectangle 18"/>
            <p:cNvSpPr/>
            <p:nvPr/>
          </p:nvSpPr>
          <p:spPr bwMode="auto">
            <a:xfrm>
              <a:off x="9970805" y="3743187"/>
              <a:ext cx="1896399" cy="2613163"/>
            </a:xfrm>
            <a:prstGeom prst="rect">
              <a:avLst/>
            </a:prstGeom>
            <a:solidFill>
              <a:srgbClr val="F2F2F2"/>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grpSp>
          <p:nvGrpSpPr>
            <p:cNvPr id="17" name="Group 18"/>
            <p:cNvGrpSpPr>
              <a:grpSpLocks noChangeAspect="1"/>
            </p:cNvGrpSpPr>
            <p:nvPr/>
          </p:nvGrpSpPr>
          <p:grpSpPr bwMode="auto">
            <a:xfrm>
              <a:off x="10427584" y="4984928"/>
              <a:ext cx="982841" cy="1009621"/>
              <a:chOff x="1163" y="-545"/>
              <a:chExt cx="5358" cy="5504"/>
            </a:xfrm>
            <a:solidFill>
              <a:srgbClr val="FF8C00"/>
            </a:solidFill>
          </p:grpSpPr>
          <p:sp>
            <p:nvSpPr>
              <p:cNvPr id="20" name="Oval 19"/>
              <p:cNvSpPr>
                <a:spLocks noChangeArrowheads="1"/>
              </p:cNvSpPr>
              <p:nvPr/>
            </p:nvSpPr>
            <p:spPr bwMode="auto">
              <a:xfrm>
                <a:off x="4368" y="3325"/>
                <a:ext cx="1636" cy="1634"/>
              </a:xfrm>
              <a:prstGeom prst="ellipse">
                <a:avLst/>
              </a:prstGeom>
              <a:grpFill/>
              <a:ln w="9525">
                <a:solidFill>
                  <a:srgbClr val="FF8C00"/>
                </a:solidFill>
                <a:round/>
                <a:headEnd/>
                <a:tailEnd/>
              </a:ln>
              <a:extLst/>
            </p:spPr>
            <p:txBody>
              <a:bodyPr vert="horz" wrap="square" lIns="91416" tIns="45708" rIns="91416" bIns="45708" numCol="1" anchor="t" anchorCtr="0" compatLnSpc="1">
                <a:prstTxWarp prst="textNoShape">
                  <a:avLst/>
                </a:prstTxWarp>
              </a:bodyPr>
              <a:lstStyle/>
              <a:p>
                <a:pPr marL="0" marR="0" lvl="0" indent="0" defTabSz="9140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1" name="Oval 20"/>
              <p:cNvSpPr>
                <a:spLocks noChangeArrowheads="1"/>
              </p:cNvSpPr>
              <p:nvPr/>
            </p:nvSpPr>
            <p:spPr bwMode="auto">
              <a:xfrm>
                <a:off x="1163" y="1688"/>
                <a:ext cx="1637" cy="1637"/>
              </a:xfrm>
              <a:prstGeom prst="ellipse">
                <a:avLst/>
              </a:prstGeom>
              <a:grpFill/>
              <a:ln w="9525">
                <a:solidFill>
                  <a:srgbClr val="FF8C00"/>
                </a:solidFill>
                <a:round/>
                <a:headEnd/>
                <a:tailEnd/>
              </a:ln>
              <a:extLst/>
            </p:spPr>
            <p:txBody>
              <a:bodyPr vert="horz" wrap="square" lIns="91416" tIns="45708" rIns="91416" bIns="45708" numCol="1" anchor="t" anchorCtr="0" compatLnSpc="1">
                <a:prstTxWarp prst="textNoShape">
                  <a:avLst/>
                </a:prstTxWarp>
              </a:bodyPr>
              <a:lstStyle/>
              <a:p>
                <a:pPr marL="0" marR="0" lvl="0" indent="0" defTabSz="9140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2" name="Freeform 21"/>
              <p:cNvSpPr>
                <a:spLocks/>
              </p:cNvSpPr>
              <p:nvPr/>
            </p:nvSpPr>
            <p:spPr bwMode="auto">
              <a:xfrm>
                <a:off x="3996" y="-545"/>
                <a:ext cx="1635" cy="1637"/>
              </a:xfrm>
              <a:custGeom>
                <a:avLst/>
                <a:gdLst>
                  <a:gd name="T0" fmla="*/ 691 w 691"/>
                  <a:gd name="T1" fmla="*/ 346 h 692"/>
                  <a:gd name="T2" fmla="*/ 346 w 691"/>
                  <a:gd name="T3" fmla="*/ 0 h 692"/>
                  <a:gd name="T4" fmla="*/ 0 w 691"/>
                  <a:gd name="T5" fmla="*/ 346 h 692"/>
                  <a:gd name="T6" fmla="*/ 346 w 691"/>
                  <a:gd name="T7" fmla="*/ 692 h 692"/>
                  <a:gd name="T8" fmla="*/ 691 w 691"/>
                  <a:gd name="T9" fmla="*/ 346 h 692"/>
                </a:gdLst>
                <a:ahLst/>
                <a:cxnLst>
                  <a:cxn ang="0">
                    <a:pos x="T0" y="T1"/>
                  </a:cxn>
                  <a:cxn ang="0">
                    <a:pos x="T2" y="T3"/>
                  </a:cxn>
                  <a:cxn ang="0">
                    <a:pos x="T4" y="T5"/>
                  </a:cxn>
                  <a:cxn ang="0">
                    <a:pos x="T6" y="T7"/>
                  </a:cxn>
                  <a:cxn ang="0">
                    <a:pos x="T8" y="T9"/>
                  </a:cxn>
                </a:cxnLst>
                <a:rect l="0" t="0" r="r" b="b"/>
                <a:pathLst>
                  <a:path w="691" h="692">
                    <a:moveTo>
                      <a:pt x="691" y="346"/>
                    </a:moveTo>
                    <a:cubicBezTo>
                      <a:pt x="691" y="155"/>
                      <a:pt x="536" y="0"/>
                      <a:pt x="346" y="0"/>
                    </a:cubicBezTo>
                    <a:cubicBezTo>
                      <a:pt x="154" y="0"/>
                      <a:pt x="0" y="155"/>
                      <a:pt x="0" y="346"/>
                    </a:cubicBezTo>
                    <a:cubicBezTo>
                      <a:pt x="0" y="537"/>
                      <a:pt x="154" y="692"/>
                      <a:pt x="346" y="692"/>
                    </a:cubicBezTo>
                    <a:cubicBezTo>
                      <a:pt x="536" y="692"/>
                      <a:pt x="691" y="537"/>
                      <a:pt x="691" y="346"/>
                    </a:cubicBezTo>
                  </a:path>
                </a:pathLst>
              </a:custGeom>
              <a:grpFill/>
              <a:ln w="9525">
                <a:solidFill>
                  <a:srgbClr val="FF8C00"/>
                </a:solidFill>
                <a:round/>
                <a:headEnd/>
                <a:tailEnd/>
              </a:ln>
              <a:extLst/>
            </p:spPr>
            <p:txBody>
              <a:bodyPr vert="horz" wrap="square" lIns="91416" tIns="45708" rIns="91416" bIns="45708" numCol="1" anchor="t" anchorCtr="0" compatLnSpc="1">
                <a:prstTxWarp prst="textNoShape">
                  <a:avLst/>
                </a:prstTxWarp>
              </a:bodyPr>
              <a:lstStyle/>
              <a:p>
                <a:pPr marL="0" marR="0" lvl="0" indent="0" defTabSz="9140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3" name="Freeform 22"/>
              <p:cNvSpPr>
                <a:spLocks/>
              </p:cNvSpPr>
              <p:nvPr/>
            </p:nvSpPr>
            <p:spPr bwMode="auto">
              <a:xfrm>
                <a:off x="1672" y="1963"/>
                <a:ext cx="3444" cy="2902"/>
              </a:xfrm>
              <a:custGeom>
                <a:avLst/>
                <a:gdLst>
                  <a:gd name="T0" fmla="*/ 1025 w 1456"/>
                  <a:gd name="T1" fmla="*/ 1227 h 1227"/>
                  <a:gd name="T2" fmla="*/ 0 w 1456"/>
                  <a:gd name="T3" fmla="*/ 201 h 1227"/>
                  <a:gd name="T4" fmla="*/ 19 w 1456"/>
                  <a:gd name="T5" fmla="*/ 0 h 1227"/>
                  <a:gd name="T6" fmla="*/ 207 w 1456"/>
                  <a:gd name="T7" fmla="*/ 38 h 1227"/>
                  <a:gd name="T8" fmla="*/ 191 w 1456"/>
                  <a:gd name="T9" fmla="*/ 201 h 1227"/>
                  <a:gd name="T10" fmla="*/ 1025 w 1456"/>
                  <a:gd name="T11" fmla="*/ 1035 h 1227"/>
                  <a:gd name="T12" fmla="*/ 1375 w 1456"/>
                  <a:gd name="T13" fmla="*/ 958 h 1227"/>
                  <a:gd name="T14" fmla="*/ 1456 w 1456"/>
                  <a:gd name="T15" fmla="*/ 1132 h 1227"/>
                  <a:gd name="T16" fmla="*/ 1025 w 1456"/>
                  <a:gd name="T17"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227">
                    <a:moveTo>
                      <a:pt x="1025" y="1227"/>
                    </a:moveTo>
                    <a:cubicBezTo>
                      <a:pt x="460" y="1227"/>
                      <a:pt x="0" y="767"/>
                      <a:pt x="0" y="201"/>
                    </a:cubicBezTo>
                    <a:cubicBezTo>
                      <a:pt x="0" y="134"/>
                      <a:pt x="6" y="66"/>
                      <a:pt x="19" y="0"/>
                    </a:cubicBezTo>
                    <a:cubicBezTo>
                      <a:pt x="207" y="38"/>
                      <a:pt x="207" y="38"/>
                      <a:pt x="207" y="38"/>
                    </a:cubicBezTo>
                    <a:cubicBezTo>
                      <a:pt x="196" y="91"/>
                      <a:pt x="191" y="146"/>
                      <a:pt x="191" y="201"/>
                    </a:cubicBezTo>
                    <a:cubicBezTo>
                      <a:pt x="191" y="661"/>
                      <a:pt x="565" y="1035"/>
                      <a:pt x="1025" y="1035"/>
                    </a:cubicBezTo>
                    <a:cubicBezTo>
                      <a:pt x="1147" y="1035"/>
                      <a:pt x="1265" y="1009"/>
                      <a:pt x="1375" y="958"/>
                    </a:cubicBezTo>
                    <a:cubicBezTo>
                      <a:pt x="1456" y="1132"/>
                      <a:pt x="1456" y="1132"/>
                      <a:pt x="1456" y="1132"/>
                    </a:cubicBezTo>
                    <a:cubicBezTo>
                      <a:pt x="1320" y="1195"/>
                      <a:pt x="1175" y="1227"/>
                      <a:pt x="1025" y="1227"/>
                    </a:cubicBezTo>
                  </a:path>
                </a:pathLst>
              </a:custGeom>
              <a:grpFill/>
              <a:ln w="9525">
                <a:solidFill>
                  <a:srgbClr val="FF8C00"/>
                </a:solidFill>
                <a:round/>
                <a:headEnd/>
                <a:tailEnd/>
              </a:ln>
              <a:extLst/>
            </p:spPr>
            <p:txBody>
              <a:bodyPr vert="horz" wrap="square" lIns="91416" tIns="45708" rIns="91416" bIns="45708" numCol="1" anchor="t" anchorCtr="0" compatLnSpc="1">
                <a:prstTxWarp prst="textNoShape">
                  <a:avLst/>
                </a:prstTxWarp>
              </a:bodyPr>
              <a:lstStyle/>
              <a:p>
                <a:pPr marL="0" marR="0" lvl="0" indent="0" defTabSz="9140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4" name="Freeform 23"/>
              <p:cNvSpPr>
                <a:spLocks/>
              </p:cNvSpPr>
              <p:nvPr/>
            </p:nvSpPr>
            <p:spPr bwMode="auto">
              <a:xfrm>
                <a:off x="5152" y="527"/>
                <a:ext cx="1369" cy="3959"/>
              </a:xfrm>
              <a:custGeom>
                <a:avLst/>
                <a:gdLst>
                  <a:gd name="T0" fmla="*/ 103 w 579"/>
                  <a:gd name="T1" fmla="*/ 1674 h 1674"/>
                  <a:gd name="T2" fmla="*/ 0 w 579"/>
                  <a:gd name="T3" fmla="*/ 1513 h 1674"/>
                  <a:gd name="T4" fmla="*/ 388 w 579"/>
                  <a:gd name="T5" fmla="*/ 808 h 1674"/>
                  <a:gd name="T6" fmla="*/ 67 w 579"/>
                  <a:gd name="T7" fmla="*/ 150 h 1674"/>
                  <a:gd name="T8" fmla="*/ 185 w 579"/>
                  <a:gd name="T9" fmla="*/ 0 h 1674"/>
                  <a:gd name="T10" fmla="*/ 579 w 579"/>
                  <a:gd name="T11" fmla="*/ 808 h 1674"/>
                  <a:gd name="T12" fmla="*/ 103 w 579"/>
                  <a:gd name="T13" fmla="*/ 1674 h 1674"/>
                </a:gdLst>
                <a:ahLst/>
                <a:cxnLst>
                  <a:cxn ang="0">
                    <a:pos x="T0" y="T1"/>
                  </a:cxn>
                  <a:cxn ang="0">
                    <a:pos x="T2" y="T3"/>
                  </a:cxn>
                  <a:cxn ang="0">
                    <a:pos x="T4" y="T5"/>
                  </a:cxn>
                  <a:cxn ang="0">
                    <a:pos x="T6" y="T7"/>
                  </a:cxn>
                  <a:cxn ang="0">
                    <a:pos x="T8" y="T9"/>
                  </a:cxn>
                  <a:cxn ang="0">
                    <a:pos x="T10" y="T11"/>
                  </a:cxn>
                  <a:cxn ang="0">
                    <a:pos x="T12" y="T13"/>
                  </a:cxn>
                </a:cxnLst>
                <a:rect l="0" t="0" r="r" b="b"/>
                <a:pathLst>
                  <a:path w="579" h="1674">
                    <a:moveTo>
                      <a:pt x="103" y="1674"/>
                    </a:moveTo>
                    <a:cubicBezTo>
                      <a:pt x="0" y="1513"/>
                      <a:pt x="0" y="1513"/>
                      <a:pt x="0" y="1513"/>
                    </a:cubicBezTo>
                    <a:cubicBezTo>
                      <a:pt x="243" y="1359"/>
                      <a:pt x="388" y="1095"/>
                      <a:pt x="388" y="808"/>
                    </a:cubicBezTo>
                    <a:cubicBezTo>
                      <a:pt x="388" y="549"/>
                      <a:pt x="271" y="310"/>
                      <a:pt x="67" y="150"/>
                    </a:cubicBezTo>
                    <a:cubicBezTo>
                      <a:pt x="185" y="0"/>
                      <a:pt x="185" y="0"/>
                      <a:pt x="185" y="0"/>
                    </a:cubicBezTo>
                    <a:cubicBezTo>
                      <a:pt x="436" y="195"/>
                      <a:pt x="579" y="490"/>
                      <a:pt x="579" y="808"/>
                    </a:cubicBezTo>
                    <a:cubicBezTo>
                      <a:pt x="579" y="1161"/>
                      <a:pt x="401" y="1485"/>
                      <a:pt x="103" y="1674"/>
                    </a:cubicBezTo>
                  </a:path>
                </a:pathLst>
              </a:custGeom>
              <a:grpFill/>
              <a:ln w="9525">
                <a:solidFill>
                  <a:srgbClr val="FF8C00"/>
                </a:solidFill>
                <a:round/>
                <a:headEnd/>
                <a:tailEnd/>
              </a:ln>
              <a:extLst/>
            </p:spPr>
            <p:txBody>
              <a:bodyPr vert="horz" wrap="square" lIns="91416" tIns="45708" rIns="91416" bIns="45708" numCol="1" anchor="t" anchorCtr="0" compatLnSpc="1">
                <a:prstTxWarp prst="textNoShape">
                  <a:avLst/>
                </a:prstTxWarp>
              </a:bodyPr>
              <a:lstStyle/>
              <a:p>
                <a:pPr marL="0" marR="0" lvl="0" indent="0" defTabSz="9140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5" name="Freeform 24"/>
              <p:cNvSpPr>
                <a:spLocks/>
              </p:cNvSpPr>
              <p:nvPr/>
            </p:nvSpPr>
            <p:spPr bwMode="auto">
              <a:xfrm>
                <a:off x="1797" y="14"/>
                <a:ext cx="3586" cy="1795"/>
              </a:xfrm>
              <a:custGeom>
                <a:avLst/>
                <a:gdLst>
                  <a:gd name="T0" fmla="*/ 181 w 1516"/>
                  <a:gd name="T1" fmla="*/ 759 h 759"/>
                  <a:gd name="T2" fmla="*/ 0 w 1516"/>
                  <a:gd name="T3" fmla="*/ 698 h 759"/>
                  <a:gd name="T4" fmla="*/ 972 w 1516"/>
                  <a:gd name="T5" fmla="*/ 0 h 759"/>
                  <a:gd name="T6" fmla="*/ 1516 w 1516"/>
                  <a:gd name="T7" fmla="*/ 156 h 759"/>
                  <a:gd name="T8" fmla="*/ 1415 w 1516"/>
                  <a:gd name="T9" fmla="*/ 318 h 759"/>
                  <a:gd name="T10" fmla="*/ 972 w 1516"/>
                  <a:gd name="T11" fmla="*/ 191 h 759"/>
                  <a:gd name="T12" fmla="*/ 181 w 1516"/>
                  <a:gd name="T13" fmla="*/ 759 h 759"/>
                </a:gdLst>
                <a:ahLst/>
                <a:cxnLst>
                  <a:cxn ang="0">
                    <a:pos x="T0" y="T1"/>
                  </a:cxn>
                  <a:cxn ang="0">
                    <a:pos x="T2" y="T3"/>
                  </a:cxn>
                  <a:cxn ang="0">
                    <a:pos x="T4" y="T5"/>
                  </a:cxn>
                  <a:cxn ang="0">
                    <a:pos x="T6" y="T7"/>
                  </a:cxn>
                  <a:cxn ang="0">
                    <a:pos x="T8" y="T9"/>
                  </a:cxn>
                  <a:cxn ang="0">
                    <a:pos x="T10" y="T11"/>
                  </a:cxn>
                  <a:cxn ang="0">
                    <a:pos x="T12" y="T13"/>
                  </a:cxn>
                </a:cxnLst>
                <a:rect l="0" t="0" r="r" b="b"/>
                <a:pathLst>
                  <a:path w="1516" h="759">
                    <a:moveTo>
                      <a:pt x="181" y="759"/>
                    </a:moveTo>
                    <a:cubicBezTo>
                      <a:pt x="0" y="698"/>
                      <a:pt x="0" y="698"/>
                      <a:pt x="0" y="698"/>
                    </a:cubicBezTo>
                    <a:cubicBezTo>
                      <a:pt x="141" y="280"/>
                      <a:pt x="531" y="0"/>
                      <a:pt x="972" y="0"/>
                    </a:cubicBezTo>
                    <a:cubicBezTo>
                      <a:pt x="1165" y="0"/>
                      <a:pt x="1353" y="54"/>
                      <a:pt x="1516" y="156"/>
                    </a:cubicBezTo>
                    <a:cubicBezTo>
                      <a:pt x="1415" y="318"/>
                      <a:pt x="1415" y="318"/>
                      <a:pt x="1415" y="318"/>
                    </a:cubicBezTo>
                    <a:cubicBezTo>
                      <a:pt x="1282" y="235"/>
                      <a:pt x="1129" y="191"/>
                      <a:pt x="972" y="191"/>
                    </a:cubicBezTo>
                    <a:cubicBezTo>
                      <a:pt x="613" y="191"/>
                      <a:pt x="296" y="419"/>
                      <a:pt x="181" y="759"/>
                    </a:cubicBezTo>
                  </a:path>
                </a:pathLst>
              </a:custGeom>
              <a:grpFill/>
              <a:ln w="9525">
                <a:solidFill>
                  <a:srgbClr val="FF8C00"/>
                </a:solidFill>
                <a:round/>
                <a:headEnd/>
                <a:tailEnd/>
              </a:ln>
              <a:extLst/>
            </p:spPr>
            <p:txBody>
              <a:bodyPr vert="horz" wrap="square" lIns="91416" tIns="45708" rIns="91416" bIns="45708" numCol="1" anchor="t" anchorCtr="0" compatLnSpc="1">
                <a:prstTxWarp prst="textNoShape">
                  <a:avLst/>
                </a:prstTxWarp>
              </a:bodyPr>
              <a:lstStyle/>
              <a:p>
                <a:pPr marL="0" marR="0" lvl="0" indent="0" defTabSz="9140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18" name="Rectangle 17"/>
            <p:cNvSpPr/>
            <p:nvPr/>
          </p:nvSpPr>
          <p:spPr bwMode="auto">
            <a:xfrm>
              <a:off x="10042988" y="3796194"/>
              <a:ext cx="1808529" cy="936809"/>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2200" b="0" i="0" u="none" strike="noStrike" kern="0" cap="none" spc="0" normalizeH="0" baseline="0" noProof="0" dirty="0" smtClean="0">
                  <a:ln>
                    <a:noFill/>
                  </a:ln>
                  <a:solidFill>
                    <a:srgbClr val="FF8C00"/>
                  </a:solidFill>
                  <a:effectLst/>
                  <a:uLnTx/>
                  <a:uFillTx/>
                  <a:latin typeface="Segoe UI Light"/>
                  <a:ea typeface="Segoe UI" pitchFamily="34" charset="0"/>
                  <a:cs typeface="Segoe UI" pitchFamily="34" charset="0"/>
                </a:rPr>
                <a:t>Network isolation</a:t>
              </a:r>
            </a:p>
          </p:txBody>
        </p:sp>
      </p:grpSp>
      <p:grpSp>
        <p:nvGrpSpPr>
          <p:cNvPr id="26" name="Group 25"/>
          <p:cNvGrpSpPr/>
          <p:nvPr/>
        </p:nvGrpSpPr>
        <p:grpSpPr>
          <a:xfrm>
            <a:off x="7705340" y="1362267"/>
            <a:ext cx="4161864" cy="2286003"/>
            <a:chOff x="7705340" y="1362266"/>
            <a:chExt cx="4161864" cy="2286003"/>
          </a:xfrm>
        </p:grpSpPr>
        <p:sp>
          <p:nvSpPr>
            <p:cNvPr id="28" name="Text Placeholder 22"/>
            <p:cNvSpPr txBox="1">
              <a:spLocks/>
            </p:cNvSpPr>
            <p:nvPr/>
          </p:nvSpPr>
          <p:spPr>
            <a:xfrm>
              <a:off x="7705340" y="1362266"/>
              <a:ext cx="4161864" cy="2286003"/>
            </a:xfrm>
            <a:prstGeom prst="rect">
              <a:avLst/>
            </a:prstGeom>
            <a:solidFill>
              <a:srgbClr val="F2F2F2"/>
            </a:solidFill>
            <a:ln w="3175">
              <a:solidFill>
                <a:srgbClr val="FFFFFF">
                  <a:lumMod val="75000"/>
                </a:srgbClr>
              </a:solidFill>
              <a:headEnd type="none" w="med" len="med"/>
              <a:tailEnd type="none" w="med" len="med"/>
            </a:ln>
            <a:effectLst/>
          </p:spPr>
          <p:txBody>
            <a:bodyPr vert="horz" wrap="square" lIns="91396" tIns="594360" rIns="91396" bIns="45699" rtlCol="0" anchor="t">
              <a:noAutofit/>
            </a:bodyPr>
            <a:lstStyle>
              <a:defPPr>
                <a:defRPr lang="en-US"/>
              </a:defPPr>
              <a:lvl1pPr marL="342900" marR="0" indent="-342900" defTabSz="932742" fontAlgn="auto">
                <a:lnSpc>
                  <a:spcPct val="90000"/>
                </a:lnSpc>
                <a:spcBef>
                  <a:spcPct val="20000"/>
                </a:spcBef>
                <a:spcAft>
                  <a:spcPts val="0"/>
                </a:spcAft>
                <a:buClrTx/>
                <a:buSzPct val="90000"/>
                <a:buFont typeface="Arial" pitchFamily="34" charset="0"/>
                <a:buChar char="•"/>
                <a:tabLst/>
                <a:defRPr sz="4000" spc="0" baseline="0">
                  <a:solidFill>
                    <a:schemeClr val="tx2"/>
                  </a:solidFill>
                  <a:latin typeface="+mj-lt"/>
                </a:defRPr>
              </a:lvl1pPr>
              <a:lvl2pPr marL="231775" marR="0" lvl="1" indent="-231775" defTabSz="913614" fontAlgn="auto">
                <a:lnSpc>
                  <a:spcPct val="100000"/>
                </a:lnSpc>
                <a:spcBef>
                  <a:spcPts val="300"/>
                </a:spcBef>
                <a:spcAft>
                  <a:spcPts val="0"/>
                </a:spcAft>
                <a:buClrTx/>
                <a:buSzPct val="100000"/>
                <a:buFont typeface="Arial" pitchFamily="34" charset="0"/>
                <a:buChar char="•"/>
                <a:tabLst/>
                <a:defRPr kern="0" spc="0" baseline="0">
                  <a:solidFill>
                    <a:schemeClr val="tx2"/>
                  </a:solidFill>
                </a:defRPr>
              </a:lvl2pPr>
              <a:lvl3pPr marL="800100" marR="0" indent="-228600" defTabSz="932742" fontAlgn="auto">
                <a:lnSpc>
                  <a:spcPct val="90000"/>
                </a:lnSpc>
                <a:spcBef>
                  <a:spcPct val="20000"/>
                </a:spcBef>
                <a:spcAft>
                  <a:spcPts val="0"/>
                </a:spcAft>
                <a:buClrTx/>
                <a:buSzPct val="90000"/>
                <a:buFont typeface="Arial" pitchFamily="34" charset="0"/>
                <a:buChar char="•"/>
                <a:tabLst/>
                <a:defRPr sz="2000" spc="0" baseline="0">
                  <a:solidFill>
                    <a:schemeClr val="tx2"/>
                  </a:solidFill>
                </a:defRPr>
              </a:lvl3pPr>
              <a:lvl4pPr marL="1028700" marR="0" indent="-228600" defTabSz="932742" fontAlgn="auto">
                <a:lnSpc>
                  <a:spcPct val="90000"/>
                </a:lnSpc>
                <a:spcBef>
                  <a:spcPct val="20000"/>
                </a:spcBef>
                <a:spcAft>
                  <a:spcPts val="0"/>
                </a:spcAft>
                <a:buClrTx/>
                <a:buSzPct val="90000"/>
                <a:buFont typeface="Arial" pitchFamily="34" charset="0"/>
                <a:buChar char="•"/>
                <a:tabLst/>
                <a:defRPr spc="0" baseline="0">
                  <a:solidFill>
                    <a:schemeClr val="tx2"/>
                  </a:solidFill>
                </a:defRPr>
              </a:lvl4pPr>
              <a:lvl5pPr marL="1257300" marR="0" indent="-228600" defTabSz="932742" fontAlgn="auto">
                <a:lnSpc>
                  <a:spcPct val="90000"/>
                </a:lnSpc>
                <a:spcBef>
                  <a:spcPct val="20000"/>
                </a:spcBef>
                <a:spcAft>
                  <a:spcPts val="0"/>
                </a:spcAft>
                <a:buClrTx/>
                <a:buSzPct val="90000"/>
                <a:buFont typeface="Arial" pitchFamily="34" charset="0"/>
                <a:buChar char="•"/>
                <a:tabLst/>
                <a:defRPr spc="0" baseline="0">
                  <a:solidFill>
                    <a:schemeClr val="tx2"/>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231775" marR="0" lvl="1" indent="-231775" defTabSz="913614"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rPr>
                <a:t>Alarms</a:t>
              </a:r>
            </a:p>
            <a:p>
              <a:pPr marL="231775" marR="0" lvl="1" indent="-231775" defTabSz="913614"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rPr>
                <a:t>Security operations center</a:t>
              </a:r>
            </a:p>
            <a:p>
              <a:pPr marL="231775" marR="0" lvl="1" indent="-231775" defTabSz="913614"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rPr>
                <a:t>Seismic bracing</a:t>
              </a:r>
            </a:p>
            <a:p>
              <a:pPr marL="231775" marR="0" lvl="1" indent="-231775" defTabSz="913614"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rPr>
                <a:t>East/Central locations: U.S. Gov. Iowa &amp; U.S. Gov. Virginia</a:t>
              </a:r>
            </a:p>
          </p:txBody>
        </p:sp>
        <p:sp>
          <p:nvSpPr>
            <p:cNvPr id="27" name="Text Placeholder 22"/>
            <p:cNvSpPr txBox="1">
              <a:spLocks/>
            </p:cNvSpPr>
            <p:nvPr/>
          </p:nvSpPr>
          <p:spPr>
            <a:xfrm>
              <a:off x="7772700" y="1462686"/>
              <a:ext cx="4094504" cy="439641"/>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defTabSz="932472" fontAlgn="base">
                <a:defRPr sz="2200">
                  <a:solidFill>
                    <a:schemeClr val="accent2"/>
                  </a:solidFill>
                  <a:latin typeface="+mj-lt"/>
                  <a:ea typeface="Segoe UI" pitchFamily="34" charset="0"/>
                  <a:cs typeface="Segoe UI" pitchFamily="34" charset="0"/>
                </a:defRPr>
              </a:lvl1pPr>
              <a:lvl2pPr marL="0" lvl="1" algn="ctr" defTabSz="932472" fontAlgn="base">
                <a:defRPr sz="2200">
                  <a:solidFill>
                    <a:schemeClr val="accent1"/>
                  </a:solidFill>
                  <a:latin typeface="+mj-lt"/>
                  <a:ea typeface="Segoe UI" pitchFamily="34" charset="0"/>
                  <a:cs typeface="Segoe UI"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0" algn="l" defTabSz="932472" eaLnBrk="1" fontAlgn="base"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72C6"/>
                  </a:solidFill>
                  <a:effectLst/>
                  <a:uLnTx/>
                  <a:uFillTx/>
                  <a:latin typeface="Segoe UI Light"/>
                  <a:cs typeface="Segoe UI" pitchFamily="34" charset="0"/>
                </a:rPr>
                <a:t>Buildings</a:t>
              </a:r>
            </a:p>
          </p:txBody>
        </p:sp>
        <p:grpSp>
          <p:nvGrpSpPr>
            <p:cNvPr id="29" name="Group 425"/>
            <p:cNvGrpSpPr>
              <a:grpSpLocks noChangeAspect="1"/>
            </p:cNvGrpSpPr>
            <p:nvPr/>
          </p:nvGrpSpPr>
          <p:grpSpPr bwMode="auto">
            <a:xfrm>
              <a:off x="11391375" y="1447007"/>
              <a:ext cx="370580" cy="370578"/>
              <a:chOff x="-5097" y="3274"/>
              <a:chExt cx="652" cy="661"/>
            </a:xfrm>
            <a:solidFill>
              <a:srgbClr val="008272"/>
            </a:solidFill>
          </p:grpSpPr>
          <p:sp>
            <p:nvSpPr>
              <p:cNvPr id="30" name="Freeform 426"/>
              <p:cNvSpPr>
                <a:spLocks/>
              </p:cNvSpPr>
              <p:nvPr/>
            </p:nvSpPr>
            <p:spPr bwMode="auto">
              <a:xfrm>
                <a:off x="-5097" y="3274"/>
                <a:ext cx="300" cy="30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solidFill>
                <a:srgbClr val="0072C6"/>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72C6"/>
                  </a:solidFill>
                  <a:effectLst/>
                  <a:uLnTx/>
                  <a:uFillTx/>
                </a:endParaRPr>
              </a:p>
            </p:txBody>
          </p:sp>
          <p:sp>
            <p:nvSpPr>
              <p:cNvPr id="31" name="Freeform 427"/>
              <p:cNvSpPr>
                <a:spLocks/>
              </p:cNvSpPr>
              <p:nvPr/>
            </p:nvSpPr>
            <p:spPr bwMode="auto">
              <a:xfrm>
                <a:off x="-4745" y="3274"/>
                <a:ext cx="300" cy="30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solidFill>
                <a:srgbClr val="0072C6"/>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72C6"/>
                  </a:solidFill>
                  <a:effectLst/>
                  <a:uLnTx/>
                  <a:uFillTx/>
                </a:endParaRPr>
              </a:p>
            </p:txBody>
          </p:sp>
          <p:sp>
            <p:nvSpPr>
              <p:cNvPr id="32" name="Freeform 428"/>
              <p:cNvSpPr>
                <a:spLocks/>
              </p:cNvSpPr>
              <p:nvPr/>
            </p:nvSpPr>
            <p:spPr bwMode="auto">
              <a:xfrm>
                <a:off x="-5097" y="3630"/>
                <a:ext cx="300" cy="305"/>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solidFill>
                <a:srgbClr val="0072C6"/>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72C6"/>
                  </a:solidFill>
                  <a:effectLst/>
                  <a:uLnTx/>
                  <a:uFillTx/>
                </a:endParaRPr>
              </a:p>
            </p:txBody>
          </p:sp>
          <p:sp>
            <p:nvSpPr>
              <p:cNvPr id="33" name="Freeform 429"/>
              <p:cNvSpPr>
                <a:spLocks/>
              </p:cNvSpPr>
              <p:nvPr/>
            </p:nvSpPr>
            <p:spPr bwMode="auto">
              <a:xfrm>
                <a:off x="-4745" y="3630"/>
                <a:ext cx="300" cy="305"/>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solidFill>
                <a:srgbClr val="0072C6"/>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72C6"/>
                  </a:solidFill>
                  <a:effectLst/>
                  <a:uLnTx/>
                  <a:uFillTx/>
                </a:endParaRPr>
              </a:p>
            </p:txBody>
          </p:sp>
        </p:grpSp>
      </p:grpSp>
      <p:grpSp>
        <p:nvGrpSpPr>
          <p:cNvPr id="34" name="Group 33"/>
          <p:cNvGrpSpPr/>
          <p:nvPr/>
        </p:nvGrpSpPr>
        <p:grpSpPr>
          <a:xfrm>
            <a:off x="4051869" y="1363663"/>
            <a:ext cx="3573054" cy="2284629"/>
            <a:chOff x="4051868" y="1363663"/>
            <a:chExt cx="3573054" cy="2284629"/>
          </a:xfrm>
        </p:grpSpPr>
        <p:sp>
          <p:nvSpPr>
            <p:cNvPr id="36" name="Text Placeholder 22"/>
            <p:cNvSpPr txBox="1">
              <a:spLocks/>
            </p:cNvSpPr>
            <p:nvPr/>
          </p:nvSpPr>
          <p:spPr>
            <a:xfrm>
              <a:off x="4051868" y="1363663"/>
              <a:ext cx="3573054" cy="2284629"/>
            </a:xfrm>
            <a:prstGeom prst="rect">
              <a:avLst/>
            </a:prstGeom>
            <a:solidFill>
              <a:srgbClr val="F2F2F2"/>
            </a:solidFill>
            <a:ln w="3175">
              <a:solidFill>
                <a:srgbClr val="FFFFFF">
                  <a:lumMod val="75000"/>
                </a:srgbClr>
              </a:solidFill>
              <a:headEnd type="none" w="med" len="med"/>
              <a:tailEnd type="none" w="med" len="med"/>
            </a:ln>
            <a:effectLst/>
          </p:spPr>
          <p:txBody>
            <a:bodyPr vert="horz" wrap="square" lIns="91396" tIns="594360" rIns="91396" bIns="45699" rtlCol="0" anchor="t">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53" marR="0" lvl="1" indent="-231753" algn="l" defTabSz="913528" rtl="0"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latin typeface="Segoe UI"/>
                  <a:ea typeface="+mn-ea"/>
                  <a:cs typeface="+mn-cs"/>
                </a:rPr>
                <a:t>24x7 security staff</a:t>
              </a:r>
            </a:p>
            <a:p>
              <a:pPr marL="231753" marR="0" lvl="1" indent="-231753" algn="l" defTabSz="913528" rtl="0"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latin typeface="Segoe UI"/>
                  <a:ea typeface="+mn-ea"/>
                  <a:cs typeface="+mn-cs"/>
                </a:rPr>
                <a:t>Facility setback requirements</a:t>
              </a:r>
            </a:p>
            <a:p>
              <a:pPr marL="231753" marR="0" lvl="1" indent="-231753" algn="l" defTabSz="913528" rtl="0"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latin typeface="Segoe UI"/>
                  <a:ea typeface="+mn-ea"/>
                  <a:cs typeface="+mn-cs"/>
                </a:rPr>
                <a:t>Barriers</a:t>
              </a:r>
            </a:p>
            <a:p>
              <a:pPr marL="231753" marR="0" lvl="1" indent="-231753" algn="l" defTabSz="913528" rtl="0" eaLnBrk="1" fontAlgn="auto" latinLnBrk="0" hangingPunct="1">
                <a:lnSpc>
                  <a:spcPct val="100000"/>
                </a:lnSpc>
                <a:spcBef>
                  <a:spcPts val="300"/>
                </a:spcBef>
                <a:spcAft>
                  <a:spcPts val="0"/>
                </a:spcAft>
                <a:buClrTx/>
                <a:buSzPct val="100000"/>
                <a:buFont typeface="Arial" pitchFamily="34" charset="0"/>
                <a:buChar char="•"/>
                <a:tabLst/>
                <a:defRPr/>
              </a:pPr>
              <a:r>
                <a:rPr kumimoji="0" lang="en-US" sz="1800" b="0" i="0" u="none" strike="noStrike" kern="0" cap="none" spc="0" normalizeH="0" baseline="0" noProof="0" dirty="0">
                  <a:ln>
                    <a:noFill/>
                  </a:ln>
                  <a:solidFill>
                    <a:srgbClr val="505050"/>
                  </a:solidFill>
                  <a:effectLst/>
                  <a:uLnTx/>
                  <a:uFillTx/>
                  <a:latin typeface="Segoe UI"/>
                  <a:ea typeface="+mn-ea"/>
                  <a:cs typeface="+mn-cs"/>
                </a:rPr>
                <a:t>Fencing</a:t>
              </a:r>
            </a:p>
          </p:txBody>
        </p:sp>
        <p:sp>
          <p:nvSpPr>
            <p:cNvPr id="35" name="Text Placeholder 22"/>
            <p:cNvSpPr txBox="1">
              <a:spLocks/>
            </p:cNvSpPr>
            <p:nvPr/>
          </p:nvSpPr>
          <p:spPr>
            <a:xfrm>
              <a:off x="4115138" y="1425085"/>
              <a:ext cx="3509783" cy="477241"/>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defTabSz="932472" fontAlgn="base">
                <a:defRPr sz="2200">
                  <a:solidFill>
                    <a:schemeClr val="accent2"/>
                  </a:solidFill>
                  <a:latin typeface="+mj-lt"/>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1" indent="0" defTabSz="932384" eaLnBrk="1" fontAlgn="base"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72C6"/>
                  </a:solidFill>
                  <a:effectLst/>
                  <a:uLnTx/>
                  <a:uFillTx/>
                  <a:latin typeface="Segoe UI Light"/>
                  <a:ea typeface="Segoe UI" pitchFamily="34" charset="0"/>
                  <a:cs typeface="Segoe UI" pitchFamily="34" charset="0"/>
                </a:rPr>
                <a:t>Perimeter</a:t>
              </a:r>
            </a:p>
          </p:txBody>
        </p:sp>
        <p:sp>
          <p:nvSpPr>
            <p:cNvPr id="37" name="Freeform 58"/>
            <p:cNvSpPr>
              <a:spLocks noChangeAspect="1" noEditPoints="1"/>
            </p:cNvSpPr>
            <p:nvPr/>
          </p:nvSpPr>
          <p:spPr bwMode="black">
            <a:xfrm>
              <a:off x="7170554" y="1425086"/>
              <a:ext cx="386654" cy="414420"/>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0072C6"/>
            </a:solidFill>
            <a:ln>
              <a:noFill/>
            </a:ln>
          </p:spPr>
          <p:txBody>
            <a:bodyPr vert="horz" wrap="square" lIns="82305" tIns="41153" rIns="82305" bIns="41153"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endParaRPr>
            </a:p>
          </p:txBody>
        </p:sp>
      </p:grpSp>
    </p:spTree>
    <p:extLst>
      <p:ext uri="{BB962C8B-B14F-4D97-AF65-F5344CB8AC3E}">
        <p14:creationId xmlns:p14="http://schemas.microsoft.com/office/powerpoint/2010/main" val="1575881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802" y="1372555"/>
            <a:ext cx="11887200" cy="677108"/>
          </a:xfrm>
        </p:spPr>
        <p:txBody>
          <a:bodyPr/>
          <a:lstStyle/>
          <a:p>
            <a:pPr marL="0" indent="0">
              <a:buNone/>
            </a:pPr>
            <a:r>
              <a:rPr lang="en-US" sz="1600" dirty="0"/>
              <a:t>A complete, end to end CJIS-compliant police video and surveillance management platform built on Azure Government.</a:t>
            </a:r>
          </a:p>
          <a:p>
            <a:endParaRPr lang="en-US" sz="1600" dirty="0"/>
          </a:p>
        </p:txBody>
      </p:sp>
      <p:sp>
        <p:nvSpPr>
          <p:cNvPr id="3" name="Title 2"/>
          <p:cNvSpPr>
            <a:spLocks noGrp="1"/>
          </p:cNvSpPr>
          <p:nvPr>
            <p:ph type="title"/>
          </p:nvPr>
        </p:nvSpPr>
        <p:spPr>
          <a:xfrm>
            <a:off x="579438" y="822516"/>
            <a:ext cx="11889564" cy="917575"/>
          </a:xfrm>
        </p:spPr>
        <p:txBody>
          <a:bodyPr/>
          <a:lstStyle/>
          <a:p>
            <a:r>
              <a:rPr lang="en-US" sz="3200" dirty="0" smtClean="0"/>
              <a:t>Showcase: Law </a:t>
            </a:r>
            <a:r>
              <a:rPr lang="en-US" sz="3200" dirty="0"/>
              <a:t>enforcement multimedia on Azure </a:t>
            </a:r>
            <a:r>
              <a:rPr lang="en-US" sz="3200" dirty="0" smtClean="0"/>
              <a:t>Government</a:t>
            </a:r>
            <a:endParaRPr lang="en-US" sz="3200" b="1" dirty="0"/>
          </a:p>
        </p:txBody>
      </p:sp>
      <p:grpSp>
        <p:nvGrpSpPr>
          <p:cNvPr id="4" name="Group 3"/>
          <p:cNvGrpSpPr/>
          <p:nvPr/>
        </p:nvGrpSpPr>
        <p:grpSpPr>
          <a:xfrm>
            <a:off x="4027086" y="2234669"/>
            <a:ext cx="4362438" cy="3672700"/>
            <a:chOff x="4027086" y="2234669"/>
            <a:chExt cx="4362438" cy="3672700"/>
          </a:xfrm>
        </p:grpSpPr>
        <p:grpSp>
          <p:nvGrpSpPr>
            <p:cNvPr id="5" name="Group 4"/>
            <p:cNvGrpSpPr/>
            <p:nvPr/>
          </p:nvGrpSpPr>
          <p:grpSpPr>
            <a:xfrm>
              <a:off x="5503443" y="2234669"/>
              <a:ext cx="1411706" cy="1801334"/>
              <a:chOff x="5503443" y="2237940"/>
              <a:chExt cx="1411706" cy="1801334"/>
            </a:xfrm>
          </p:grpSpPr>
          <p:sp>
            <p:nvSpPr>
              <p:cNvPr id="28" name="Rectangle 27"/>
              <p:cNvSpPr/>
              <p:nvPr/>
            </p:nvSpPr>
            <p:spPr bwMode="auto">
              <a:xfrm>
                <a:off x="5503443" y="2237940"/>
                <a:ext cx="1411706" cy="1801334"/>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26" name="Freeform 25"/>
              <p:cNvSpPr>
                <a:spLocks/>
              </p:cNvSpPr>
              <p:nvPr/>
            </p:nvSpPr>
            <p:spPr bwMode="auto">
              <a:xfrm>
                <a:off x="5956689" y="3244572"/>
                <a:ext cx="505214" cy="452160"/>
              </a:xfrm>
              <a:custGeom>
                <a:avLst/>
                <a:gdLst>
                  <a:gd name="connsiteX0" fmla="*/ 1070476 w 2630988"/>
                  <a:gd name="connsiteY0" fmla="*/ 1438713 h 2354701"/>
                  <a:gd name="connsiteX1" fmla="*/ 1087145 w 2630988"/>
                  <a:gd name="connsiteY1" fmla="*/ 1589526 h 2354701"/>
                  <a:gd name="connsiteX2" fmla="*/ 1170488 w 2630988"/>
                  <a:gd name="connsiteY2" fmla="*/ 1438713 h 2354701"/>
                  <a:gd name="connsiteX3" fmla="*/ 1070476 w 2630988"/>
                  <a:gd name="connsiteY3" fmla="*/ 1438713 h 2354701"/>
                  <a:gd name="connsiteX4" fmla="*/ 622801 w 2630988"/>
                  <a:gd name="connsiteY4" fmla="*/ 1438713 h 2354701"/>
                  <a:gd name="connsiteX5" fmla="*/ 622801 w 2630988"/>
                  <a:gd name="connsiteY5" fmla="*/ 1689538 h 2354701"/>
                  <a:gd name="connsiteX6" fmla="*/ 1005388 w 2630988"/>
                  <a:gd name="connsiteY6" fmla="*/ 1689538 h 2354701"/>
                  <a:gd name="connsiteX7" fmla="*/ 1005388 w 2630988"/>
                  <a:gd name="connsiteY7" fmla="*/ 1438713 h 2354701"/>
                  <a:gd name="connsiteX8" fmla="*/ 622801 w 2630988"/>
                  <a:gd name="connsiteY8" fmla="*/ 1438713 h 2354701"/>
                  <a:gd name="connsiteX9" fmla="*/ 157663 w 2630988"/>
                  <a:gd name="connsiteY9" fmla="*/ 1438713 h 2354701"/>
                  <a:gd name="connsiteX10" fmla="*/ 157663 w 2630988"/>
                  <a:gd name="connsiteY10" fmla="*/ 1689538 h 2354701"/>
                  <a:gd name="connsiteX11" fmla="*/ 556125 w 2630988"/>
                  <a:gd name="connsiteY11" fmla="*/ 1672817 h 2354701"/>
                  <a:gd name="connsiteX12" fmla="*/ 556125 w 2630988"/>
                  <a:gd name="connsiteY12" fmla="*/ 1455435 h 2354701"/>
                  <a:gd name="connsiteX13" fmla="*/ 157663 w 2630988"/>
                  <a:gd name="connsiteY13" fmla="*/ 1438713 h 2354701"/>
                  <a:gd name="connsiteX14" fmla="*/ 356894 w 2630988"/>
                  <a:gd name="connsiteY14" fmla="*/ 1126981 h 2354701"/>
                  <a:gd name="connsiteX15" fmla="*/ 157663 w 2630988"/>
                  <a:gd name="connsiteY15" fmla="*/ 1139522 h 2354701"/>
                  <a:gd name="connsiteX16" fmla="*/ 157663 w 2630988"/>
                  <a:gd name="connsiteY16" fmla="*/ 1356904 h 2354701"/>
                  <a:gd name="connsiteX17" fmla="*/ 556125 w 2630988"/>
                  <a:gd name="connsiteY17" fmla="*/ 1356904 h 2354701"/>
                  <a:gd name="connsiteX18" fmla="*/ 556125 w 2630988"/>
                  <a:gd name="connsiteY18" fmla="*/ 1139522 h 2354701"/>
                  <a:gd name="connsiteX19" fmla="*/ 356894 w 2630988"/>
                  <a:gd name="connsiteY19" fmla="*/ 1126981 h 2354701"/>
                  <a:gd name="connsiteX20" fmla="*/ 622801 w 2630988"/>
                  <a:gd name="connsiteY20" fmla="*/ 1122800 h 2354701"/>
                  <a:gd name="connsiteX21" fmla="*/ 622801 w 2630988"/>
                  <a:gd name="connsiteY21" fmla="*/ 1356163 h 2354701"/>
                  <a:gd name="connsiteX22" fmla="*/ 1005388 w 2630988"/>
                  <a:gd name="connsiteY22" fmla="*/ 1372831 h 2354701"/>
                  <a:gd name="connsiteX23" fmla="*/ 1005388 w 2630988"/>
                  <a:gd name="connsiteY23" fmla="*/ 1122800 h 2354701"/>
                  <a:gd name="connsiteX24" fmla="*/ 622801 w 2630988"/>
                  <a:gd name="connsiteY24" fmla="*/ 1122800 h 2354701"/>
                  <a:gd name="connsiteX25" fmla="*/ 1203826 w 2630988"/>
                  <a:gd name="connsiteY25" fmla="*/ 1119427 h 2354701"/>
                  <a:gd name="connsiteX26" fmla="*/ 1070476 w 2630988"/>
                  <a:gd name="connsiteY26" fmla="*/ 1140263 h 2354701"/>
                  <a:gd name="connsiteX27" fmla="*/ 1070476 w 2630988"/>
                  <a:gd name="connsiteY27" fmla="*/ 1356956 h 2354701"/>
                  <a:gd name="connsiteX28" fmla="*/ 1203826 w 2630988"/>
                  <a:gd name="connsiteY28" fmla="*/ 1373625 h 2354701"/>
                  <a:gd name="connsiteX29" fmla="*/ 1337176 w 2630988"/>
                  <a:gd name="connsiteY29" fmla="*/ 1123594 h 2354701"/>
                  <a:gd name="connsiteX30" fmla="*/ 1203826 w 2630988"/>
                  <a:gd name="connsiteY30" fmla="*/ 1119427 h 2354701"/>
                  <a:gd name="connsiteX31" fmla="*/ 1535613 w 2630988"/>
                  <a:gd name="connsiteY31" fmla="*/ 806888 h 2354701"/>
                  <a:gd name="connsiteX32" fmla="*/ 1552216 w 2630988"/>
                  <a:gd name="connsiteY32" fmla="*/ 940238 h 2354701"/>
                  <a:gd name="connsiteX33" fmla="*/ 1917473 w 2630988"/>
                  <a:gd name="connsiteY33" fmla="*/ 940238 h 2354701"/>
                  <a:gd name="connsiteX34" fmla="*/ 1917473 w 2630988"/>
                  <a:gd name="connsiteY34" fmla="*/ 806888 h 2354701"/>
                  <a:gd name="connsiteX35" fmla="*/ 1535613 w 2630988"/>
                  <a:gd name="connsiteY35" fmla="*/ 806888 h 2354701"/>
                  <a:gd name="connsiteX36" fmla="*/ 1070476 w 2630988"/>
                  <a:gd name="connsiteY36" fmla="*/ 806888 h 2354701"/>
                  <a:gd name="connsiteX37" fmla="*/ 1070476 w 2630988"/>
                  <a:gd name="connsiteY37" fmla="*/ 1040251 h 2354701"/>
                  <a:gd name="connsiteX38" fmla="*/ 1385925 w 2630988"/>
                  <a:gd name="connsiteY38" fmla="*/ 1040251 h 2354701"/>
                  <a:gd name="connsiteX39" fmla="*/ 1452336 w 2630988"/>
                  <a:gd name="connsiteY39" fmla="*/ 806888 h 2354701"/>
                  <a:gd name="connsiteX40" fmla="*/ 1070476 w 2630988"/>
                  <a:gd name="connsiteY40" fmla="*/ 806888 h 2354701"/>
                  <a:gd name="connsiteX41" fmla="*/ 622801 w 2630988"/>
                  <a:gd name="connsiteY41" fmla="*/ 806888 h 2354701"/>
                  <a:gd name="connsiteX42" fmla="*/ 622801 w 2630988"/>
                  <a:gd name="connsiteY42" fmla="*/ 1040251 h 2354701"/>
                  <a:gd name="connsiteX43" fmla="*/ 1005388 w 2630988"/>
                  <a:gd name="connsiteY43" fmla="*/ 1040251 h 2354701"/>
                  <a:gd name="connsiteX44" fmla="*/ 1005388 w 2630988"/>
                  <a:gd name="connsiteY44" fmla="*/ 806888 h 2354701"/>
                  <a:gd name="connsiteX45" fmla="*/ 622801 w 2630988"/>
                  <a:gd name="connsiteY45" fmla="*/ 806888 h 2354701"/>
                  <a:gd name="connsiteX46" fmla="*/ 463514 w 2630988"/>
                  <a:gd name="connsiteY46" fmla="*/ 799092 h 2354701"/>
                  <a:gd name="connsiteX47" fmla="*/ 157663 w 2630988"/>
                  <a:gd name="connsiteY47" fmla="*/ 806147 h 2354701"/>
                  <a:gd name="connsiteX48" fmla="*/ 157663 w 2630988"/>
                  <a:gd name="connsiteY48" fmla="*/ 1040250 h 2354701"/>
                  <a:gd name="connsiteX49" fmla="*/ 556125 w 2630988"/>
                  <a:gd name="connsiteY49" fmla="*/ 1040250 h 2354701"/>
                  <a:gd name="connsiteX50" fmla="*/ 556125 w 2630988"/>
                  <a:gd name="connsiteY50" fmla="*/ 806147 h 2354701"/>
                  <a:gd name="connsiteX51" fmla="*/ 463514 w 2630988"/>
                  <a:gd name="connsiteY51" fmla="*/ 799092 h 2354701"/>
                  <a:gd name="connsiteX52" fmla="*/ 1535613 w 2630988"/>
                  <a:gd name="connsiteY52" fmla="*/ 490975 h 2354701"/>
                  <a:gd name="connsiteX53" fmla="*/ 1535613 w 2630988"/>
                  <a:gd name="connsiteY53" fmla="*/ 740213 h 2354701"/>
                  <a:gd name="connsiteX54" fmla="*/ 1918200 w 2630988"/>
                  <a:gd name="connsiteY54" fmla="*/ 740213 h 2354701"/>
                  <a:gd name="connsiteX55" fmla="*/ 1918200 w 2630988"/>
                  <a:gd name="connsiteY55" fmla="*/ 490975 h 2354701"/>
                  <a:gd name="connsiteX56" fmla="*/ 1535613 w 2630988"/>
                  <a:gd name="connsiteY56" fmla="*/ 490975 h 2354701"/>
                  <a:gd name="connsiteX57" fmla="*/ 1070476 w 2630988"/>
                  <a:gd name="connsiteY57" fmla="*/ 490975 h 2354701"/>
                  <a:gd name="connsiteX58" fmla="*/ 1070476 w 2630988"/>
                  <a:gd name="connsiteY58" fmla="*/ 740213 h 2354701"/>
                  <a:gd name="connsiteX59" fmla="*/ 1453063 w 2630988"/>
                  <a:gd name="connsiteY59" fmla="*/ 740213 h 2354701"/>
                  <a:gd name="connsiteX60" fmla="*/ 1453063 w 2630988"/>
                  <a:gd name="connsiteY60" fmla="*/ 490975 h 2354701"/>
                  <a:gd name="connsiteX61" fmla="*/ 1070476 w 2630988"/>
                  <a:gd name="connsiteY61" fmla="*/ 490975 h 2354701"/>
                  <a:gd name="connsiteX62" fmla="*/ 622801 w 2630988"/>
                  <a:gd name="connsiteY62" fmla="*/ 490975 h 2354701"/>
                  <a:gd name="connsiteX63" fmla="*/ 622801 w 2630988"/>
                  <a:gd name="connsiteY63" fmla="*/ 740213 h 2354701"/>
                  <a:gd name="connsiteX64" fmla="*/ 1005388 w 2630988"/>
                  <a:gd name="connsiteY64" fmla="*/ 740213 h 2354701"/>
                  <a:gd name="connsiteX65" fmla="*/ 1005388 w 2630988"/>
                  <a:gd name="connsiteY65" fmla="*/ 490975 h 2354701"/>
                  <a:gd name="connsiteX66" fmla="*/ 622801 w 2630988"/>
                  <a:gd name="connsiteY66" fmla="*/ 490975 h 2354701"/>
                  <a:gd name="connsiteX67" fmla="*/ 157663 w 2630988"/>
                  <a:gd name="connsiteY67" fmla="*/ 490975 h 2354701"/>
                  <a:gd name="connsiteX68" fmla="*/ 157663 w 2630988"/>
                  <a:gd name="connsiteY68" fmla="*/ 740213 h 2354701"/>
                  <a:gd name="connsiteX69" fmla="*/ 556125 w 2630988"/>
                  <a:gd name="connsiteY69" fmla="*/ 723597 h 2354701"/>
                  <a:gd name="connsiteX70" fmla="*/ 556125 w 2630988"/>
                  <a:gd name="connsiteY70" fmla="*/ 490975 h 2354701"/>
                  <a:gd name="connsiteX71" fmla="*/ 157663 w 2630988"/>
                  <a:gd name="connsiteY71" fmla="*/ 490975 h 2354701"/>
                  <a:gd name="connsiteX72" fmla="*/ 1836297 w 2630988"/>
                  <a:gd name="connsiteY72" fmla="*/ 0 h 2354701"/>
                  <a:gd name="connsiteX73" fmla="*/ 2050013 w 2630988"/>
                  <a:gd name="connsiteY73" fmla="*/ 41602 h 2354701"/>
                  <a:gd name="connsiteX74" fmla="*/ 2066612 w 2630988"/>
                  <a:gd name="connsiteY74" fmla="*/ 474268 h 2354701"/>
                  <a:gd name="connsiteX75" fmla="*/ 2066612 w 2630988"/>
                  <a:gd name="connsiteY75" fmla="*/ 923575 h 2354701"/>
                  <a:gd name="connsiteX76" fmla="*/ 2249204 w 2630988"/>
                  <a:gd name="connsiteY76" fmla="*/ 940216 h 2354701"/>
                  <a:gd name="connsiteX77" fmla="*/ 2630988 w 2630988"/>
                  <a:gd name="connsiteY77" fmla="*/ 1655779 h 2354701"/>
                  <a:gd name="connsiteX78" fmla="*/ 2232605 w 2630988"/>
                  <a:gd name="connsiteY78" fmla="*/ 2354701 h 2354701"/>
                  <a:gd name="connsiteX79" fmla="*/ 1469038 w 2630988"/>
                  <a:gd name="connsiteY79" fmla="*/ 2354701 h 2354701"/>
                  <a:gd name="connsiteX80" fmla="*/ 1319644 w 2630988"/>
                  <a:gd name="connsiteY80" fmla="*/ 2105086 h 2354701"/>
                  <a:gd name="connsiteX81" fmla="*/ 1170250 w 2630988"/>
                  <a:gd name="connsiteY81" fmla="*/ 1838830 h 2354701"/>
                  <a:gd name="connsiteX82" fmla="*/ 290488 w 2630988"/>
                  <a:gd name="connsiteY82" fmla="*/ 1838830 h 2354701"/>
                  <a:gd name="connsiteX83" fmla="*/ 8300 w 2630988"/>
                  <a:gd name="connsiteY83" fmla="*/ 1772266 h 2354701"/>
                  <a:gd name="connsiteX84" fmla="*/ 8300 w 2630988"/>
                  <a:gd name="connsiteY84" fmla="*/ 1372882 h 2354701"/>
                  <a:gd name="connsiteX85" fmla="*/ 8300 w 2630988"/>
                  <a:gd name="connsiteY85" fmla="*/ 440986 h 2354701"/>
                  <a:gd name="connsiteX86" fmla="*/ 41498 w 2630988"/>
                  <a:gd name="connsiteY86" fmla="*/ 24961 h 2354701"/>
                  <a:gd name="connsiteX87" fmla="*/ 340286 w 2630988"/>
                  <a:gd name="connsiteY87" fmla="*/ 8320 h 2354701"/>
                  <a:gd name="connsiteX88" fmla="*/ 1585233 w 2630988"/>
                  <a:gd name="connsiteY88" fmla="*/ 8320 h 2354701"/>
                  <a:gd name="connsiteX89" fmla="*/ 1836297 w 2630988"/>
                  <a:gd name="connsiteY89" fmla="*/ 0 h 235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630988" h="2354701">
                    <a:moveTo>
                      <a:pt x="1070476" y="1438713"/>
                    </a:moveTo>
                    <a:cubicBezTo>
                      <a:pt x="1087145" y="1488984"/>
                      <a:pt x="1070476" y="1556012"/>
                      <a:pt x="1087145" y="1589526"/>
                    </a:cubicBezTo>
                    <a:cubicBezTo>
                      <a:pt x="1103814" y="1539255"/>
                      <a:pt x="1153820" y="1505741"/>
                      <a:pt x="1170488" y="1438713"/>
                    </a:cubicBezTo>
                    <a:cubicBezTo>
                      <a:pt x="1137151" y="1438713"/>
                      <a:pt x="1103814" y="1438713"/>
                      <a:pt x="1070476" y="1438713"/>
                    </a:cubicBezTo>
                    <a:close/>
                    <a:moveTo>
                      <a:pt x="622801" y="1438713"/>
                    </a:moveTo>
                    <a:cubicBezTo>
                      <a:pt x="622801" y="1522322"/>
                      <a:pt x="622801" y="1605930"/>
                      <a:pt x="622801" y="1689538"/>
                    </a:cubicBezTo>
                    <a:cubicBezTo>
                      <a:pt x="755875" y="1689538"/>
                      <a:pt x="872315" y="1689538"/>
                      <a:pt x="1005388" y="1689538"/>
                    </a:cubicBezTo>
                    <a:cubicBezTo>
                      <a:pt x="1005388" y="1605930"/>
                      <a:pt x="1005388" y="1522322"/>
                      <a:pt x="1005388" y="1438713"/>
                    </a:cubicBezTo>
                    <a:cubicBezTo>
                      <a:pt x="872315" y="1438713"/>
                      <a:pt x="755875" y="1438713"/>
                      <a:pt x="622801" y="1438713"/>
                    </a:cubicBezTo>
                    <a:close/>
                    <a:moveTo>
                      <a:pt x="157663" y="1438713"/>
                    </a:moveTo>
                    <a:cubicBezTo>
                      <a:pt x="157663" y="1522322"/>
                      <a:pt x="157663" y="1605930"/>
                      <a:pt x="157663" y="1689538"/>
                    </a:cubicBezTo>
                    <a:cubicBezTo>
                      <a:pt x="290484" y="1672817"/>
                      <a:pt x="439907" y="1689538"/>
                      <a:pt x="556125" y="1672817"/>
                    </a:cubicBezTo>
                    <a:cubicBezTo>
                      <a:pt x="556125" y="1605930"/>
                      <a:pt x="556125" y="1522322"/>
                      <a:pt x="556125" y="1455435"/>
                    </a:cubicBezTo>
                    <a:cubicBezTo>
                      <a:pt x="439907" y="1438713"/>
                      <a:pt x="290484" y="1455435"/>
                      <a:pt x="157663" y="1438713"/>
                    </a:cubicBezTo>
                    <a:close/>
                    <a:moveTo>
                      <a:pt x="356894" y="1126981"/>
                    </a:moveTo>
                    <a:cubicBezTo>
                      <a:pt x="286333" y="1126981"/>
                      <a:pt x="215772" y="1131161"/>
                      <a:pt x="157663" y="1139522"/>
                    </a:cubicBezTo>
                    <a:cubicBezTo>
                      <a:pt x="157663" y="1206408"/>
                      <a:pt x="157663" y="1290017"/>
                      <a:pt x="157663" y="1356904"/>
                    </a:cubicBezTo>
                    <a:cubicBezTo>
                      <a:pt x="273881" y="1373625"/>
                      <a:pt x="439907" y="1373625"/>
                      <a:pt x="556125" y="1356904"/>
                    </a:cubicBezTo>
                    <a:cubicBezTo>
                      <a:pt x="556125" y="1290017"/>
                      <a:pt x="556125" y="1206408"/>
                      <a:pt x="556125" y="1139522"/>
                    </a:cubicBezTo>
                    <a:cubicBezTo>
                      <a:pt x="498016" y="1131161"/>
                      <a:pt x="427455" y="1126981"/>
                      <a:pt x="356894" y="1126981"/>
                    </a:cubicBezTo>
                    <a:close/>
                    <a:moveTo>
                      <a:pt x="622801" y="1122800"/>
                    </a:moveTo>
                    <a:cubicBezTo>
                      <a:pt x="622801" y="1206144"/>
                      <a:pt x="622801" y="1289488"/>
                      <a:pt x="622801" y="1356163"/>
                    </a:cubicBezTo>
                    <a:cubicBezTo>
                      <a:pt x="739241" y="1389500"/>
                      <a:pt x="888949" y="1372831"/>
                      <a:pt x="1005388" y="1372831"/>
                    </a:cubicBezTo>
                    <a:cubicBezTo>
                      <a:pt x="1005388" y="1289488"/>
                      <a:pt x="1005388" y="1206144"/>
                      <a:pt x="1005388" y="1122800"/>
                    </a:cubicBezTo>
                    <a:cubicBezTo>
                      <a:pt x="872315" y="1122800"/>
                      <a:pt x="755875" y="1122800"/>
                      <a:pt x="622801" y="1122800"/>
                    </a:cubicBezTo>
                    <a:close/>
                    <a:moveTo>
                      <a:pt x="1203826" y="1119427"/>
                    </a:moveTo>
                    <a:cubicBezTo>
                      <a:pt x="1157987" y="1119427"/>
                      <a:pt x="1112148" y="1123594"/>
                      <a:pt x="1070476" y="1140263"/>
                    </a:cubicBezTo>
                    <a:cubicBezTo>
                      <a:pt x="1070476" y="1206938"/>
                      <a:pt x="1070476" y="1290281"/>
                      <a:pt x="1070476" y="1356956"/>
                    </a:cubicBezTo>
                    <a:cubicBezTo>
                      <a:pt x="1103814" y="1373625"/>
                      <a:pt x="1170489" y="1373625"/>
                      <a:pt x="1203826" y="1373625"/>
                    </a:cubicBezTo>
                    <a:cubicBezTo>
                      <a:pt x="1253832" y="1290281"/>
                      <a:pt x="1303839" y="1206938"/>
                      <a:pt x="1337176" y="1123594"/>
                    </a:cubicBezTo>
                    <a:cubicBezTo>
                      <a:pt x="1295504" y="1123594"/>
                      <a:pt x="1249665" y="1119427"/>
                      <a:pt x="1203826" y="1119427"/>
                    </a:cubicBezTo>
                    <a:close/>
                    <a:moveTo>
                      <a:pt x="1535613" y="806888"/>
                    </a:moveTo>
                    <a:cubicBezTo>
                      <a:pt x="1535613" y="840226"/>
                      <a:pt x="1535613" y="906901"/>
                      <a:pt x="1552216" y="940238"/>
                    </a:cubicBezTo>
                    <a:cubicBezTo>
                      <a:pt x="1668434" y="940238"/>
                      <a:pt x="1784652" y="940238"/>
                      <a:pt x="1917473" y="940238"/>
                    </a:cubicBezTo>
                    <a:cubicBezTo>
                      <a:pt x="1934075" y="906901"/>
                      <a:pt x="1917473" y="840226"/>
                      <a:pt x="1917473" y="806888"/>
                    </a:cubicBezTo>
                    <a:cubicBezTo>
                      <a:pt x="1801255" y="806888"/>
                      <a:pt x="1668434" y="806888"/>
                      <a:pt x="1535613" y="806888"/>
                    </a:cubicBezTo>
                    <a:close/>
                    <a:moveTo>
                      <a:pt x="1070476" y="806888"/>
                    </a:moveTo>
                    <a:cubicBezTo>
                      <a:pt x="1070476" y="890232"/>
                      <a:pt x="1070476" y="956907"/>
                      <a:pt x="1070476" y="1040251"/>
                    </a:cubicBezTo>
                    <a:cubicBezTo>
                      <a:pt x="1186694" y="1040251"/>
                      <a:pt x="1286310" y="1040251"/>
                      <a:pt x="1385925" y="1040251"/>
                    </a:cubicBezTo>
                    <a:cubicBezTo>
                      <a:pt x="1435733" y="990245"/>
                      <a:pt x="1468938" y="923570"/>
                      <a:pt x="1452336" y="806888"/>
                    </a:cubicBezTo>
                    <a:cubicBezTo>
                      <a:pt x="1336118" y="806888"/>
                      <a:pt x="1203297" y="806888"/>
                      <a:pt x="1070476" y="806888"/>
                    </a:cubicBezTo>
                    <a:close/>
                    <a:moveTo>
                      <a:pt x="622801" y="806888"/>
                    </a:moveTo>
                    <a:cubicBezTo>
                      <a:pt x="622801" y="890232"/>
                      <a:pt x="622801" y="956907"/>
                      <a:pt x="622801" y="1040251"/>
                    </a:cubicBezTo>
                    <a:cubicBezTo>
                      <a:pt x="755875" y="1040251"/>
                      <a:pt x="872315" y="1040251"/>
                      <a:pt x="1005388" y="1040251"/>
                    </a:cubicBezTo>
                    <a:cubicBezTo>
                      <a:pt x="1005388" y="956907"/>
                      <a:pt x="1005388" y="890232"/>
                      <a:pt x="1005388" y="806888"/>
                    </a:cubicBezTo>
                    <a:cubicBezTo>
                      <a:pt x="872315" y="806888"/>
                      <a:pt x="755875" y="806888"/>
                      <a:pt x="622801" y="806888"/>
                    </a:cubicBezTo>
                    <a:close/>
                    <a:moveTo>
                      <a:pt x="463514" y="799092"/>
                    </a:moveTo>
                    <a:cubicBezTo>
                      <a:pt x="366233" y="796741"/>
                      <a:pt x="257279" y="806147"/>
                      <a:pt x="157663" y="806147"/>
                    </a:cubicBezTo>
                    <a:cubicBezTo>
                      <a:pt x="157663" y="889755"/>
                      <a:pt x="157663" y="956642"/>
                      <a:pt x="157663" y="1040250"/>
                    </a:cubicBezTo>
                    <a:cubicBezTo>
                      <a:pt x="290484" y="1040250"/>
                      <a:pt x="423305" y="1040250"/>
                      <a:pt x="556125" y="1040250"/>
                    </a:cubicBezTo>
                    <a:cubicBezTo>
                      <a:pt x="556125" y="973363"/>
                      <a:pt x="556125" y="889755"/>
                      <a:pt x="556125" y="806147"/>
                    </a:cubicBezTo>
                    <a:cubicBezTo>
                      <a:pt x="527071" y="801966"/>
                      <a:pt x="495941" y="799876"/>
                      <a:pt x="463514" y="799092"/>
                    </a:cubicBezTo>
                    <a:close/>
                    <a:moveTo>
                      <a:pt x="1535613" y="490975"/>
                    </a:moveTo>
                    <a:cubicBezTo>
                      <a:pt x="1535613" y="574054"/>
                      <a:pt x="1535613" y="657134"/>
                      <a:pt x="1535613" y="740213"/>
                    </a:cubicBezTo>
                    <a:cubicBezTo>
                      <a:pt x="1668687" y="740213"/>
                      <a:pt x="1801761" y="740213"/>
                      <a:pt x="1918200" y="740213"/>
                    </a:cubicBezTo>
                    <a:cubicBezTo>
                      <a:pt x="1918200" y="657134"/>
                      <a:pt x="1918200" y="574054"/>
                      <a:pt x="1918200" y="490975"/>
                    </a:cubicBezTo>
                    <a:cubicBezTo>
                      <a:pt x="1801761" y="490975"/>
                      <a:pt x="1668687" y="490975"/>
                      <a:pt x="1535613" y="490975"/>
                    </a:cubicBezTo>
                    <a:close/>
                    <a:moveTo>
                      <a:pt x="1070476" y="490975"/>
                    </a:moveTo>
                    <a:cubicBezTo>
                      <a:pt x="1070476" y="574054"/>
                      <a:pt x="1070476" y="657134"/>
                      <a:pt x="1070476" y="740213"/>
                    </a:cubicBezTo>
                    <a:cubicBezTo>
                      <a:pt x="1203550" y="740213"/>
                      <a:pt x="1336624" y="740213"/>
                      <a:pt x="1453063" y="740213"/>
                    </a:cubicBezTo>
                    <a:cubicBezTo>
                      <a:pt x="1453063" y="657134"/>
                      <a:pt x="1453063" y="574054"/>
                      <a:pt x="1453063" y="490975"/>
                    </a:cubicBezTo>
                    <a:cubicBezTo>
                      <a:pt x="1336624" y="490975"/>
                      <a:pt x="1203550" y="490975"/>
                      <a:pt x="1070476" y="490975"/>
                    </a:cubicBezTo>
                    <a:close/>
                    <a:moveTo>
                      <a:pt x="622801" y="490975"/>
                    </a:moveTo>
                    <a:cubicBezTo>
                      <a:pt x="622801" y="574054"/>
                      <a:pt x="622801" y="657134"/>
                      <a:pt x="622801" y="740213"/>
                    </a:cubicBezTo>
                    <a:cubicBezTo>
                      <a:pt x="755875" y="740213"/>
                      <a:pt x="872315" y="740213"/>
                      <a:pt x="1005388" y="740213"/>
                    </a:cubicBezTo>
                    <a:cubicBezTo>
                      <a:pt x="1005388" y="657134"/>
                      <a:pt x="1005388" y="574054"/>
                      <a:pt x="1005388" y="490975"/>
                    </a:cubicBezTo>
                    <a:cubicBezTo>
                      <a:pt x="872315" y="490975"/>
                      <a:pt x="755875" y="490975"/>
                      <a:pt x="622801" y="490975"/>
                    </a:cubicBezTo>
                    <a:close/>
                    <a:moveTo>
                      <a:pt x="157663" y="490975"/>
                    </a:moveTo>
                    <a:cubicBezTo>
                      <a:pt x="157663" y="574054"/>
                      <a:pt x="157663" y="657134"/>
                      <a:pt x="157663" y="740213"/>
                    </a:cubicBezTo>
                    <a:cubicBezTo>
                      <a:pt x="290484" y="723597"/>
                      <a:pt x="439907" y="740213"/>
                      <a:pt x="556125" y="723597"/>
                    </a:cubicBezTo>
                    <a:cubicBezTo>
                      <a:pt x="556125" y="640518"/>
                      <a:pt x="556125" y="574054"/>
                      <a:pt x="556125" y="490975"/>
                    </a:cubicBezTo>
                    <a:cubicBezTo>
                      <a:pt x="423305" y="490975"/>
                      <a:pt x="290484" y="490975"/>
                      <a:pt x="157663" y="490975"/>
                    </a:cubicBezTo>
                    <a:close/>
                    <a:moveTo>
                      <a:pt x="1836297" y="0"/>
                    </a:moveTo>
                    <a:cubicBezTo>
                      <a:pt x="1933818" y="0"/>
                      <a:pt x="2025114" y="8320"/>
                      <a:pt x="2050013" y="41602"/>
                    </a:cubicBezTo>
                    <a:cubicBezTo>
                      <a:pt x="2099811" y="91525"/>
                      <a:pt x="2066612" y="357781"/>
                      <a:pt x="2066612" y="474268"/>
                    </a:cubicBezTo>
                    <a:cubicBezTo>
                      <a:pt x="2066612" y="624037"/>
                      <a:pt x="2066612" y="757165"/>
                      <a:pt x="2066612" y="923575"/>
                    </a:cubicBezTo>
                    <a:cubicBezTo>
                      <a:pt x="2116410" y="940216"/>
                      <a:pt x="2199406" y="923575"/>
                      <a:pt x="2249204" y="940216"/>
                    </a:cubicBezTo>
                    <a:cubicBezTo>
                      <a:pt x="2381999" y="1173190"/>
                      <a:pt x="2514793" y="1406164"/>
                      <a:pt x="2630988" y="1655779"/>
                    </a:cubicBezTo>
                    <a:cubicBezTo>
                      <a:pt x="2498194" y="1888753"/>
                      <a:pt x="2381999" y="2138368"/>
                      <a:pt x="2232605" y="2354701"/>
                    </a:cubicBezTo>
                    <a:cubicBezTo>
                      <a:pt x="1983616" y="2354701"/>
                      <a:pt x="1718027" y="2354701"/>
                      <a:pt x="1469038" y="2354701"/>
                    </a:cubicBezTo>
                    <a:cubicBezTo>
                      <a:pt x="1402640" y="2288137"/>
                      <a:pt x="1369442" y="2188291"/>
                      <a:pt x="1319644" y="2105086"/>
                    </a:cubicBezTo>
                    <a:cubicBezTo>
                      <a:pt x="1269846" y="2005240"/>
                      <a:pt x="1220048" y="1922035"/>
                      <a:pt x="1170250" y="1838830"/>
                    </a:cubicBezTo>
                    <a:cubicBezTo>
                      <a:pt x="838264" y="1838830"/>
                      <a:pt x="605874" y="1838830"/>
                      <a:pt x="290488" y="1838830"/>
                    </a:cubicBezTo>
                    <a:cubicBezTo>
                      <a:pt x="174293" y="1838830"/>
                      <a:pt x="24899" y="1872112"/>
                      <a:pt x="8300" y="1772266"/>
                    </a:cubicBezTo>
                    <a:cubicBezTo>
                      <a:pt x="-8299" y="1672420"/>
                      <a:pt x="8300" y="1472728"/>
                      <a:pt x="8300" y="1372882"/>
                    </a:cubicBezTo>
                    <a:cubicBezTo>
                      <a:pt x="8300" y="1073344"/>
                      <a:pt x="8300" y="773806"/>
                      <a:pt x="8300" y="440986"/>
                    </a:cubicBezTo>
                    <a:cubicBezTo>
                      <a:pt x="8300" y="324499"/>
                      <a:pt x="-24899" y="58243"/>
                      <a:pt x="41498" y="24961"/>
                    </a:cubicBezTo>
                    <a:cubicBezTo>
                      <a:pt x="91296" y="-8321"/>
                      <a:pt x="240690" y="8320"/>
                      <a:pt x="340286" y="8320"/>
                    </a:cubicBezTo>
                    <a:cubicBezTo>
                      <a:pt x="755268" y="8320"/>
                      <a:pt x="1137052" y="8320"/>
                      <a:pt x="1585233" y="8320"/>
                    </a:cubicBezTo>
                    <a:cubicBezTo>
                      <a:pt x="1635031" y="8320"/>
                      <a:pt x="1738776" y="0"/>
                      <a:pt x="1836297" y="0"/>
                    </a:cubicBezTo>
                    <a:close/>
                  </a:path>
                </a:pathLst>
              </a:custGeom>
              <a:solidFill>
                <a:srgbClr val="008272"/>
              </a:solidFill>
              <a:ln>
                <a:noFill/>
              </a:ln>
            </p:spPr>
            <p:txBody>
              <a:bodyPr vert="horz" wrap="square" lIns="91440" tIns="45720" rIns="91440" bIns="4572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27" name="Rectangle 26"/>
              <p:cNvSpPr/>
              <p:nvPr/>
            </p:nvSpPr>
            <p:spPr bwMode="auto">
              <a:xfrm>
                <a:off x="5573901" y="2280655"/>
                <a:ext cx="1341248" cy="603056"/>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t>Storage</a:t>
                </a:r>
              </a:p>
            </p:txBody>
          </p:sp>
        </p:grpSp>
        <p:grpSp>
          <p:nvGrpSpPr>
            <p:cNvPr id="6" name="Group 5"/>
            <p:cNvGrpSpPr/>
            <p:nvPr/>
          </p:nvGrpSpPr>
          <p:grpSpPr>
            <a:xfrm>
              <a:off x="6977818" y="2234669"/>
              <a:ext cx="1411706" cy="1801334"/>
              <a:chOff x="6994768" y="2234670"/>
              <a:chExt cx="1411706" cy="1801334"/>
            </a:xfrm>
          </p:grpSpPr>
          <p:sp>
            <p:nvSpPr>
              <p:cNvPr id="24" name="Rectangle 23"/>
              <p:cNvSpPr/>
              <p:nvPr/>
            </p:nvSpPr>
            <p:spPr bwMode="auto">
              <a:xfrm>
                <a:off x="6994768" y="2234670"/>
                <a:ext cx="1411706" cy="1801334"/>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23" name="Rectangle 22"/>
              <p:cNvSpPr/>
              <p:nvPr/>
            </p:nvSpPr>
            <p:spPr bwMode="auto">
              <a:xfrm>
                <a:off x="7085248" y="2277385"/>
                <a:ext cx="1321226" cy="603056"/>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smtClean="0">
                    <a:ln>
                      <a:noFill/>
                    </a:ln>
                    <a:solidFill>
                      <a:srgbClr val="68217A"/>
                    </a:solidFill>
                    <a:effectLst/>
                    <a:uLnTx/>
                    <a:uFillTx/>
                    <a:latin typeface="Segoe UI Light"/>
                    <a:ea typeface="Segoe UI" pitchFamily="34" charset="0"/>
                    <a:cs typeface="Segoe UI" pitchFamily="34" charset="0"/>
                  </a:rPr>
                  <a:t>Media Services</a:t>
                </a:r>
              </a:p>
            </p:txBody>
          </p:sp>
          <p:sp>
            <p:nvSpPr>
              <p:cNvPr id="25" name="Freeform 24"/>
              <p:cNvSpPr>
                <a:spLocks/>
              </p:cNvSpPr>
              <p:nvPr/>
            </p:nvSpPr>
            <p:spPr bwMode="auto">
              <a:xfrm>
                <a:off x="7474816" y="3209854"/>
                <a:ext cx="451612" cy="521596"/>
              </a:xfrm>
              <a:custGeom>
                <a:avLst/>
                <a:gdLst>
                  <a:gd name="connsiteX0" fmla="*/ 502301 w 542925"/>
                  <a:gd name="connsiteY0" fmla="*/ 362267 h 627062"/>
                  <a:gd name="connsiteX1" fmla="*/ 539102 w 542925"/>
                  <a:gd name="connsiteY1" fmla="*/ 364172 h 627062"/>
                  <a:gd name="connsiteX2" fmla="*/ 542925 w 542925"/>
                  <a:gd name="connsiteY2" fmla="*/ 463232 h 627062"/>
                  <a:gd name="connsiteX3" fmla="*/ 474104 w 542925"/>
                  <a:gd name="connsiteY3" fmla="*/ 505142 h 627062"/>
                  <a:gd name="connsiteX4" fmla="*/ 275286 w 542925"/>
                  <a:gd name="connsiteY4" fmla="*/ 627062 h 627062"/>
                  <a:gd name="connsiteX5" fmla="*/ 0 w 542925"/>
                  <a:gd name="connsiteY5" fmla="*/ 470852 h 627062"/>
                  <a:gd name="connsiteX6" fmla="*/ 0 w 542925"/>
                  <a:gd name="connsiteY6" fmla="*/ 364172 h 627062"/>
                  <a:gd name="connsiteX7" fmla="*/ 57351 w 542925"/>
                  <a:gd name="connsiteY7" fmla="*/ 367982 h 627062"/>
                  <a:gd name="connsiteX8" fmla="*/ 91762 w 542925"/>
                  <a:gd name="connsiteY8" fmla="*/ 428942 h 627062"/>
                  <a:gd name="connsiteX9" fmla="*/ 282933 w 542925"/>
                  <a:gd name="connsiteY9" fmla="*/ 535622 h 627062"/>
                  <a:gd name="connsiteX10" fmla="*/ 462633 w 542925"/>
                  <a:gd name="connsiteY10" fmla="*/ 402272 h 627062"/>
                  <a:gd name="connsiteX11" fmla="*/ 474104 w 542925"/>
                  <a:gd name="connsiteY11" fmla="*/ 371792 h 627062"/>
                  <a:gd name="connsiteX12" fmla="*/ 502301 w 542925"/>
                  <a:gd name="connsiteY12" fmla="*/ 362267 h 627062"/>
                  <a:gd name="connsiteX13" fmla="*/ 233364 w 542925"/>
                  <a:gd name="connsiteY13" fmla="*/ 230187 h 627062"/>
                  <a:gd name="connsiteX14" fmla="*/ 233364 w 542925"/>
                  <a:gd name="connsiteY14" fmla="*/ 409574 h 627062"/>
                  <a:gd name="connsiteX15" fmla="*/ 301944 w 542925"/>
                  <a:gd name="connsiteY15" fmla="*/ 367590 h 627062"/>
                  <a:gd name="connsiteX16" fmla="*/ 366714 w 542925"/>
                  <a:gd name="connsiteY16" fmla="*/ 321789 h 627062"/>
                  <a:gd name="connsiteX17" fmla="*/ 233364 w 542925"/>
                  <a:gd name="connsiteY17" fmla="*/ 230187 h 627062"/>
                  <a:gd name="connsiteX18" fmla="*/ 252000 w 542925"/>
                  <a:gd name="connsiteY18" fmla="*/ 175939 h 627062"/>
                  <a:gd name="connsiteX19" fmla="*/ 378305 w 542925"/>
                  <a:gd name="connsiteY19" fmla="*/ 225754 h 627062"/>
                  <a:gd name="connsiteX20" fmla="*/ 408924 w 542925"/>
                  <a:gd name="connsiteY20" fmla="*/ 340711 h 627062"/>
                  <a:gd name="connsiteX21" fmla="*/ 171625 w 542925"/>
                  <a:gd name="connsiteY21" fmla="*/ 421180 h 627062"/>
                  <a:gd name="connsiteX22" fmla="*/ 133351 w 542925"/>
                  <a:gd name="connsiteY22" fmla="*/ 317719 h 627062"/>
                  <a:gd name="connsiteX23" fmla="*/ 156316 w 542925"/>
                  <a:gd name="connsiteY23" fmla="*/ 237249 h 627062"/>
                  <a:gd name="connsiteX24" fmla="*/ 252000 w 542925"/>
                  <a:gd name="connsiteY24" fmla="*/ 175939 h 627062"/>
                  <a:gd name="connsiteX25" fmla="*/ 271463 w 542925"/>
                  <a:gd name="connsiteY25" fmla="*/ 0 h 627062"/>
                  <a:gd name="connsiteX26" fmla="*/ 539102 w 542925"/>
                  <a:gd name="connsiteY26" fmla="*/ 156878 h 627062"/>
                  <a:gd name="connsiteX27" fmla="*/ 542925 w 542925"/>
                  <a:gd name="connsiteY27" fmla="*/ 283145 h 627062"/>
                  <a:gd name="connsiteX28" fmla="*/ 489397 w 542925"/>
                  <a:gd name="connsiteY28" fmla="*/ 279319 h 627062"/>
                  <a:gd name="connsiteX29" fmla="*/ 454987 w 542925"/>
                  <a:gd name="connsiteY29" fmla="*/ 218098 h 627062"/>
                  <a:gd name="connsiteX30" fmla="*/ 237052 w 542925"/>
                  <a:gd name="connsiteY30" fmla="*/ 99484 h 627062"/>
                  <a:gd name="connsiteX31" fmla="*/ 114703 w 542925"/>
                  <a:gd name="connsiteY31" fmla="*/ 172183 h 627062"/>
                  <a:gd name="connsiteX32" fmla="*/ 84115 w 542925"/>
                  <a:gd name="connsiteY32" fmla="*/ 218098 h 627062"/>
                  <a:gd name="connsiteX33" fmla="*/ 0 w 542925"/>
                  <a:gd name="connsiteY33" fmla="*/ 283145 h 627062"/>
                  <a:gd name="connsiteX34" fmla="*/ 0 w 542925"/>
                  <a:gd name="connsiteY34" fmla="*/ 164530 h 627062"/>
                  <a:gd name="connsiteX35" fmla="*/ 30587 w 542925"/>
                  <a:gd name="connsiteY35" fmla="*/ 141573 h 627062"/>
                  <a:gd name="connsiteX36" fmla="*/ 129996 w 542925"/>
                  <a:gd name="connsiteY36" fmla="*/ 80352 h 627062"/>
                  <a:gd name="connsiteX37" fmla="*/ 271463 w 542925"/>
                  <a:gd name="connsiteY37" fmla="*/ 0 h 62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42925" h="627062">
                    <a:moveTo>
                      <a:pt x="502301" y="362267"/>
                    </a:moveTo>
                    <a:cubicBezTo>
                      <a:pt x="513294" y="361315"/>
                      <a:pt x="525720" y="362267"/>
                      <a:pt x="539102" y="364172"/>
                    </a:cubicBezTo>
                    <a:cubicBezTo>
                      <a:pt x="542925" y="390842"/>
                      <a:pt x="539102" y="432752"/>
                      <a:pt x="542925" y="463232"/>
                    </a:cubicBezTo>
                    <a:cubicBezTo>
                      <a:pt x="519985" y="478472"/>
                      <a:pt x="497044" y="489902"/>
                      <a:pt x="474104" y="505142"/>
                    </a:cubicBezTo>
                    <a:cubicBezTo>
                      <a:pt x="409106" y="543242"/>
                      <a:pt x="340284" y="585152"/>
                      <a:pt x="275286" y="627062"/>
                    </a:cubicBezTo>
                    <a:cubicBezTo>
                      <a:pt x="183524" y="573722"/>
                      <a:pt x="91762" y="524192"/>
                      <a:pt x="0" y="470852"/>
                    </a:cubicBezTo>
                    <a:cubicBezTo>
                      <a:pt x="0" y="432752"/>
                      <a:pt x="0" y="398462"/>
                      <a:pt x="0" y="364172"/>
                    </a:cubicBezTo>
                    <a:cubicBezTo>
                      <a:pt x="22941" y="364172"/>
                      <a:pt x="45881" y="360362"/>
                      <a:pt x="57351" y="367982"/>
                    </a:cubicBezTo>
                    <a:cubicBezTo>
                      <a:pt x="72645" y="379412"/>
                      <a:pt x="80292" y="413702"/>
                      <a:pt x="91762" y="428942"/>
                    </a:cubicBezTo>
                    <a:cubicBezTo>
                      <a:pt x="126173" y="489902"/>
                      <a:pt x="187347" y="539432"/>
                      <a:pt x="282933" y="535622"/>
                    </a:cubicBezTo>
                    <a:cubicBezTo>
                      <a:pt x="370871" y="528002"/>
                      <a:pt x="432046" y="470852"/>
                      <a:pt x="462633" y="402272"/>
                    </a:cubicBezTo>
                    <a:cubicBezTo>
                      <a:pt x="466457" y="394652"/>
                      <a:pt x="470280" y="379412"/>
                      <a:pt x="474104" y="371792"/>
                    </a:cubicBezTo>
                    <a:cubicBezTo>
                      <a:pt x="481750" y="366077"/>
                      <a:pt x="491309" y="363220"/>
                      <a:pt x="502301" y="362267"/>
                    </a:cubicBezTo>
                    <a:close/>
                    <a:moveTo>
                      <a:pt x="233364" y="230187"/>
                    </a:moveTo>
                    <a:cubicBezTo>
                      <a:pt x="233364" y="291255"/>
                      <a:pt x="233364" y="352323"/>
                      <a:pt x="233364" y="409574"/>
                    </a:cubicBezTo>
                    <a:cubicBezTo>
                      <a:pt x="256224" y="398124"/>
                      <a:pt x="279084" y="382857"/>
                      <a:pt x="301944" y="367590"/>
                    </a:cubicBezTo>
                    <a:cubicBezTo>
                      <a:pt x="324804" y="352323"/>
                      <a:pt x="343854" y="337056"/>
                      <a:pt x="366714" y="321789"/>
                    </a:cubicBezTo>
                    <a:cubicBezTo>
                      <a:pt x="320994" y="291255"/>
                      <a:pt x="279084" y="260721"/>
                      <a:pt x="233364" y="230187"/>
                    </a:cubicBezTo>
                    <a:close/>
                    <a:moveTo>
                      <a:pt x="252000" y="175939"/>
                    </a:moveTo>
                    <a:cubicBezTo>
                      <a:pt x="301757" y="168275"/>
                      <a:pt x="351513" y="195099"/>
                      <a:pt x="378305" y="225754"/>
                    </a:cubicBezTo>
                    <a:cubicBezTo>
                      <a:pt x="397442" y="252577"/>
                      <a:pt x="412751" y="298560"/>
                      <a:pt x="408924" y="340711"/>
                    </a:cubicBezTo>
                    <a:cubicBezTo>
                      <a:pt x="393614" y="455667"/>
                      <a:pt x="252000" y="501650"/>
                      <a:pt x="171625" y="421180"/>
                    </a:cubicBezTo>
                    <a:cubicBezTo>
                      <a:pt x="148661" y="394357"/>
                      <a:pt x="133351" y="352206"/>
                      <a:pt x="133351" y="317719"/>
                    </a:cubicBezTo>
                    <a:cubicBezTo>
                      <a:pt x="133351" y="287064"/>
                      <a:pt x="144833" y="252577"/>
                      <a:pt x="156316" y="237249"/>
                    </a:cubicBezTo>
                    <a:cubicBezTo>
                      <a:pt x="175452" y="206594"/>
                      <a:pt x="209899" y="183603"/>
                      <a:pt x="252000" y="175939"/>
                    </a:cubicBezTo>
                    <a:close/>
                    <a:moveTo>
                      <a:pt x="271463" y="0"/>
                    </a:moveTo>
                    <a:cubicBezTo>
                      <a:pt x="363225" y="49742"/>
                      <a:pt x="451163" y="103310"/>
                      <a:pt x="539102" y="156878"/>
                    </a:cubicBezTo>
                    <a:cubicBezTo>
                      <a:pt x="539102" y="202793"/>
                      <a:pt x="539102" y="237230"/>
                      <a:pt x="542925" y="283145"/>
                    </a:cubicBezTo>
                    <a:cubicBezTo>
                      <a:pt x="519985" y="283145"/>
                      <a:pt x="500868" y="286971"/>
                      <a:pt x="489397" y="279319"/>
                    </a:cubicBezTo>
                    <a:cubicBezTo>
                      <a:pt x="470280" y="271666"/>
                      <a:pt x="462633" y="237230"/>
                      <a:pt x="454987" y="218098"/>
                    </a:cubicBezTo>
                    <a:cubicBezTo>
                      <a:pt x="416752" y="149225"/>
                      <a:pt x="344108" y="80352"/>
                      <a:pt x="237052" y="99484"/>
                    </a:cubicBezTo>
                    <a:cubicBezTo>
                      <a:pt x="183524" y="110962"/>
                      <a:pt x="141467" y="137746"/>
                      <a:pt x="114703" y="172183"/>
                    </a:cubicBezTo>
                    <a:cubicBezTo>
                      <a:pt x="107056" y="183662"/>
                      <a:pt x="91762" y="202793"/>
                      <a:pt x="84115" y="218098"/>
                    </a:cubicBezTo>
                    <a:cubicBezTo>
                      <a:pt x="68822" y="252535"/>
                      <a:pt x="64998" y="298450"/>
                      <a:pt x="0" y="283145"/>
                    </a:cubicBezTo>
                    <a:cubicBezTo>
                      <a:pt x="0" y="241056"/>
                      <a:pt x="0" y="202793"/>
                      <a:pt x="0" y="164530"/>
                    </a:cubicBezTo>
                    <a:cubicBezTo>
                      <a:pt x="7647" y="153052"/>
                      <a:pt x="19117" y="145399"/>
                      <a:pt x="30587" y="141573"/>
                    </a:cubicBezTo>
                    <a:cubicBezTo>
                      <a:pt x="64998" y="122441"/>
                      <a:pt x="95586" y="103310"/>
                      <a:pt x="129996" y="80352"/>
                    </a:cubicBezTo>
                    <a:cubicBezTo>
                      <a:pt x="175877" y="53568"/>
                      <a:pt x="225582" y="26784"/>
                      <a:pt x="271463" y="0"/>
                    </a:cubicBezTo>
                    <a:close/>
                  </a:path>
                </a:pathLst>
              </a:custGeom>
              <a:solidFill>
                <a:srgbClr val="68217A"/>
              </a:solidFill>
              <a:ln>
                <a:noFill/>
              </a:ln>
            </p:spPr>
            <p:txBody>
              <a:bodyPr vert="horz" wrap="square" lIns="91440" tIns="45720" rIns="91440" bIns="4572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grpSp>
        <p:grpSp>
          <p:nvGrpSpPr>
            <p:cNvPr id="7" name="Group 6"/>
            <p:cNvGrpSpPr/>
            <p:nvPr/>
          </p:nvGrpSpPr>
          <p:grpSpPr>
            <a:xfrm>
              <a:off x="4027086" y="2234669"/>
              <a:ext cx="1411706" cy="1801334"/>
              <a:chOff x="4010136" y="2234669"/>
              <a:chExt cx="1411706" cy="1801334"/>
            </a:xfrm>
          </p:grpSpPr>
          <p:sp>
            <p:nvSpPr>
              <p:cNvPr id="21" name="Rectangle 20"/>
              <p:cNvSpPr/>
              <p:nvPr/>
            </p:nvSpPr>
            <p:spPr bwMode="auto">
              <a:xfrm>
                <a:off x="4010136" y="2234669"/>
                <a:ext cx="1411706" cy="1801334"/>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20" name="Rectangle 19"/>
              <p:cNvSpPr/>
              <p:nvPr/>
            </p:nvSpPr>
            <p:spPr bwMode="auto">
              <a:xfrm>
                <a:off x="4081584" y="2277384"/>
                <a:ext cx="1340257" cy="603056"/>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smtClean="0">
                    <a:ln>
                      <a:noFill/>
                    </a:ln>
                    <a:solidFill>
                      <a:srgbClr val="0072C6"/>
                    </a:solidFill>
                    <a:effectLst/>
                    <a:uLnTx/>
                    <a:uFillTx/>
                    <a:latin typeface="Segoe UI Light"/>
                    <a:ea typeface="Segoe UI" pitchFamily="34" charset="0"/>
                    <a:cs typeface="Segoe UI" pitchFamily="34" charset="0"/>
                  </a:rPr>
                  <a:t>VPN</a:t>
                </a:r>
              </a:p>
            </p:txBody>
          </p:sp>
          <p:sp>
            <p:nvSpPr>
              <p:cNvPr id="22" name="Freeform 21"/>
              <p:cNvSpPr>
                <a:spLocks/>
              </p:cNvSpPr>
              <p:nvPr/>
            </p:nvSpPr>
            <p:spPr bwMode="auto">
              <a:xfrm>
                <a:off x="4414364" y="3299203"/>
                <a:ext cx="603250" cy="342899"/>
              </a:xfrm>
              <a:custGeom>
                <a:avLst/>
                <a:gdLst>
                  <a:gd name="connsiteX0" fmla="*/ 293550 w 603250"/>
                  <a:gd name="connsiteY0" fmla="*/ 132521 h 342899"/>
                  <a:gd name="connsiteX1" fmla="*/ 336067 w 603250"/>
                  <a:gd name="connsiteY1" fmla="*/ 152192 h 342899"/>
                  <a:gd name="connsiteX2" fmla="*/ 289685 w 603250"/>
                  <a:gd name="connsiteY2" fmla="*/ 207271 h 342899"/>
                  <a:gd name="connsiteX3" fmla="*/ 293550 w 603250"/>
                  <a:gd name="connsiteY3" fmla="*/ 132521 h 342899"/>
                  <a:gd name="connsiteX4" fmla="*/ 182801 w 603250"/>
                  <a:gd name="connsiteY4" fmla="*/ 132521 h 342899"/>
                  <a:gd name="connsiteX5" fmla="*/ 229474 w 603250"/>
                  <a:gd name="connsiteY5" fmla="*/ 179732 h 342899"/>
                  <a:gd name="connsiteX6" fmla="*/ 155575 w 603250"/>
                  <a:gd name="connsiteY6" fmla="*/ 171864 h 342899"/>
                  <a:gd name="connsiteX7" fmla="*/ 182801 w 603250"/>
                  <a:gd name="connsiteY7" fmla="*/ 132521 h 342899"/>
                  <a:gd name="connsiteX8" fmla="*/ 403659 w 603250"/>
                  <a:gd name="connsiteY8" fmla="*/ 132461 h 342899"/>
                  <a:gd name="connsiteX9" fmla="*/ 445728 w 603250"/>
                  <a:gd name="connsiteY9" fmla="*/ 159575 h 342899"/>
                  <a:gd name="connsiteX10" fmla="*/ 376888 w 603250"/>
                  <a:gd name="connsiteY10" fmla="*/ 167322 h 342899"/>
                  <a:gd name="connsiteX11" fmla="*/ 403659 w 603250"/>
                  <a:gd name="connsiteY11" fmla="*/ 132461 h 342899"/>
                  <a:gd name="connsiteX12" fmla="*/ 438282 w 603250"/>
                  <a:gd name="connsiteY12" fmla="*/ 0 h 342899"/>
                  <a:gd name="connsiteX13" fmla="*/ 603250 w 603250"/>
                  <a:gd name="connsiteY13" fmla="*/ 171450 h 342899"/>
                  <a:gd name="connsiteX14" fmla="*/ 442119 w 603250"/>
                  <a:gd name="connsiteY14" fmla="*/ 342899 h 342899"/>
                  <a:gd name="connsiteX15" fmla="*/ 419100 w 603250"/>
                  <a:gd name="connsiteY15" fmla="*/ 323416 h 342899"/>
                  <a:gd name="connsiteX16" fmla="*/ 561049 w 603250"/>
                  <a:gd name="connsiteY16" fmla="*/ 171450 h 342899"/>
                  <a:gd name="connsiteX17" fmla="*/ 419100 w 603250"/>
                  <a:gd name="connsiteY17" fmla="*/ 19483 h 342899"/>
                  <a:gd name="connsiteX18" fmla="*/ 438282 w 603250"/>
                  <a:gd name="connsiteY18" fmla="*/ 0 h 342899"/>
                  <a:gd name="connsiteX19" fmla="*/ 163546 w 603250"/>
                  <a:gd name="connsiteY19" fmla="*/ 0 h 342899"/>
                  <a:gd name="connsiteX20" fmla="*/ 182563 w 603250"/>
                  <a:gd name="connsiteY20" fmla="*/ 19483 h 342899"/>
                  <a:gd name="connsiteX21" fmla="*/ 41837 w 603250"/>
                  <a:gd name="connsiteY21" fmla="*/ 171450 h 342899"/>
                  <a:gd name="connsiteX22" fmla="*/ 182563 w 603250"/>
                  <a:gd name="connsiteY22" fmla="*/ 323416 h 342899"/>
                  <a:gd name="connsiteX23" fmla="*/ 163546 w 603250"/>
                  <a:gd name="connsiteY23" fmla="*/ 342899 h 342899"/>
                  <a:gd name="connsiteX24" fmla="*/ 0 w 603250"/>
                  <a:gd name="connsiteY24" fmla="*/ 171450 h 342899"/>
                  <a:gd name="connsiteX25" fmla="*/ 0 w 603250"/>
                  <a:gd name="connsiteY25" fmla="*/ 167553 h 342899"/>
                  <a:gd name="connsiteX26" fmla="*/ 163546 w 603250"/>
                  <a:gd name="connsiteY26" fmla="*/ 0 h 34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250" h="342899">
                    <a:moveTo>
                      <a:pt x="293550" y="132521"/>
                    </a:moveTo>
                    <a:cubicBezTo>
                      <a:pt x="312876" y="128587"/>
                      <a:pt x="328337" y="140390"/>
                      <a:pt x="336067" y="152192"/>
                    </a:cubicBezTo>
                    <a:cubicBezTo>
                      <a:pt x="347663" y="187600"/>
                      <a:pt x="316741" y="219074"/>
                      <a:pt x="289685" y="207271"/>
                    </a:cubicBezTo>
                    <a:cubicBezTo>
                      <a:pt x="258763" y="195469"/>
                      <a:pt x="258763" y="140390"/>
                      <a:pt x="293550" y="132521"/>
                    </a:cubicBezTo>
                    <a:close/>
                    <a:moveTo>
                      <a:pt x="182801" y="132521"/>
                    </a:moveTo>
                    <a:cubicBezTo>
                      <a:pt x="210027" y="128587"/>
                      <a:pt x="233363" y="148258"/>
                      <a:pt x="229474" y="179732"/>
                    </a:cubicBezTo>
                    <a:cubicBezTo>
                      <a:pt x="221695" y="219074"/>
                      <a:pt x="155575" y="219074"/>
                      <a:pt x="155575" y="171864"/>
                    </a:cubicBezTo>
                    <a:cubicBezTo>
                      <a:pt x="155575" y="152192"/>
                      <a:pt x="167243" y="136456"/>
                      <a:pt x="182801" y="132521"/>
                    </a:cubicBezTo>
                    <a:close/>
                    <a:moveTo>
                      <a:pt x="403659" y="132461"/>
                    </a:moveTo>
                    <a:cubicBezTo>
                      <a:pt x="422781" y="128587"/>
                      <a:pt x="445728" y="140208"/>
                      <a:pt x="445728" y="159575"/>
                    </a:cubicBezTo>
                    <a:cubicBezTo>
                      <a:pt x="457201" y="217677"/>
                      <a:pt x="373063" y="225424"/>
                      <a:pt x="376888" y="167322"/>
                    </a:cubicBezTo>
                    <a:cubicBezTo>
                      <a:pt x="376888" y="147955"/>
                      <a:pt x="384536" y="136334"/>
                      <a:pt x="403659" y="132461"/>
                    </a:cubicBezTo>
                    <a:close/>
                    <a:moveTo>
                      <a:pt x="438282" y="0"/>
                    </a:moveTo>
                    <a:cubicBezTo>
                      <a:pt x="495829" y="54552"/>
                      <a:pt x="549540" y="113001"/>
                      <a:pt x="603250" y="171450"/>
                    </a:cubicBezTo>
                    <a:cubicBezTo>
                      <a:pt x="549540" y="226002"/>
                      <a:pt x="495829" y="284450"/>
                      <a:pt x="442119" y="342899"/>
                    </a:cubicBezTo>
                    <a:cubicBezTo>
                      <a:pt x="430610" y="339003"/>
                      <a:pt x="426773" y="327313"/>
                      <a:pt x="419100" y="323416"/>
                    </a:cubicBezTo>
                    <a:cubicBezTo>
                      <a:pt x="465138" y="268864"/>
                      <a:pt x="515012" y="222105"/>
                      <a:pt x="561049" y="171450"/>
                    </a:cubicBezTo>
                    <a:cubicBezTo>
                      <a:pt x="515012" y="120794"/>
                      <a:pt x="468974" y="70139"/>
                      <a:pt x="419100" y="19483"/>
                    </a:cubicBezTo>
                    <a:cubicBezTo>
                      <a:pt x="426773" y="11690"/>
                      <a:pt x="430610" y="3897"/>
                      <a:pt x="438282" y="0"/>
                    </a:cubicBezTo>
                    <a:close/>
                    <a:moveTo>
                      <a:pt x="163546" y="0"/>
                    </a:moveTo>
                    <a:cubicBezTo>
                      <a:pt x="171153" y="3897"/>
                      <a:pt x="174956" y="11690"/>
                      <a:pt x="182563" y="19483"/>
                    </a:cubicBezTo>
                    <a:cubicBezTo>
                      <a:pt x="133119" y="70139"/>
                      <a:pt x="87478" y="120794"/>
                      <a:pt x="41837" y="171450"/>
                    </a:cubicBezTo>
                    <a:cubicBezTo>
                      <a:pt x="87478" y="222105"/>
                      <a:pt x="136922" y="268864"/>
                      <a:pt x="182563" y="323416"/>
                    </a:cubicBezTo>
                    <a:cubicBezTo>
                      <a:pt x="174956" y="331209"/>
                      <a:pt x="167350" y="335106"/>
                      <a:pt x="163546" y="342899"/>
                    </a:cubicBezTo>
                    <a:cubicBezTo>
                      <a:pt x="106495" y="284450"/>
                      <a:pt x="57051" y="226002"/>
                      <a:pt x="0" y="171450"/>
                    </a:cubicBezTo>
                    <a:cubicBezTo>
                      <a:pt x="0" y="171450"/>
                      <a:pt x="0" y="167553"/>
                      <a:pt x="0" y="167553"/>
                    </a:cubicBezTo>
                    <a:cubicBezTo>
                      <a:pt x="53248" y="113001"/>
                      <a:pt x="106495" y="54552"/>
                      <a:pt x="163546" y="0"/>
                    </a:cubicBezTo>
                    <a:close/>
                  </a:path>
                </a:pathLst>
              </a:custGeom>
              <a:solidFill>
                <a:srgbClr val="0072C6"/>
              </a:solidFill>
              <a:ln>
                <a:noFill/>
              </a:ln>
            </p:spPr>
            <p:txBody>
              <a:bodyPr vert="horz" wrap="square" lIns="91440" tIns="45720" rIns="91440" bIns="4572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grpSp>
        <p:grpSp>
          <p:nvGrpSpPr>
            <p:cNvPr id="8" name="Group 7"/>
            <p:cNvGrpSpPr/>
            <p:nvPr/>
          </p:nvGrpSpPr>
          <p:grpSpPr>
            <a:xfrm>
              <a:off x="4027086" y="4106035"/>
              <a:ext cx="1411706" cy="1801334"/>
              <a:chOff x="4010136" y="4102763"/>
              <a:chExt cx="1411706" cy="1801334"/>
            </a:xfrm>
          </p:grpSpPr>
          <p:sp>
            <p:nvSpPr>
              <p:cNvPr id="18" name="Rectangle 17"/>
              <p:cNvSpPr/>
              <p:nvPr/>
            </p:nvSpPr>
            <p:spPr bwMode="auto">
              <a:xfrm>
                <a:off x="4010136" y="4102763"/>
                <a:ext cx="1411706" cy="1801334"/>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17" name="Rectangle 16"/>
              <p:cNvSpPr/>
              <p:nvPr/>
            </p:nvSpPr>
            <p:spPr bwMode="auto">
              <a:xfrm>
                <a:off x="4081584" y="4134063"/>
                <a:ext cx="1340258" cy="614471"/>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smtClean="0">
                    <a:ln>
                      <a:noFill/>
                    </a:ln>
                    <a:solidFill>
                      <a:srgbClr val="DC3C00"/>
                    </a:solidFill>
                    <a:effectLst/>
                    <a:uLnTx/>
                    <a:uFillTx/>
                    <a:latin typeface="Segoe UI Light"/>
                    <a:ea typeface="Segoe UI" pitchFamily="34" charset="0"/>
                    <a:cs typeface="Segoe UI" pitchFamily="34" charset="0"/>
                  </a:rPr>
                  <a:t>Service Bus</a:t>
                </a:r>
              </a:p>
            </p:txBody>
          </p:sp>
          <p:sp>
            <p:nvSpPr>
              <p:cNvPr id="19" name="Freeform 18"/>
              <p:cNvSpPr>
                <a:spLocks/>
              </p:cNvSpPr>
              <p:nvPr/>
            </p:nvSpPr>
            <p:spPr bwMode="auto">
              <a:xfrm>
                <a:off x="4491893" y="5058313"/>
                <a:ext cx="448192" cy="537625"/>
              </a:xfrm>
              <a:custGeom>
                <a:avLst/>
                <a:gdLst>
                  <a:gd name="connsiteX0" fmla="*/ 135021 w 448192"/>
                  <a:gd name="connsiteY0" fmla="*/ 323312 h 537625"/>
                  <a:gd name="connsiteX1" fmla="*/ 188829 w 448192"/>
                  <a:gd name="connsiteY1" fmla="*/ 323312 h 537625"/>
                  <a:gd name="connsiteX2" fmla="*/ 188829 w 448192"/>
                  <a:gd name="connsiteY2" fmla="*/ 434296 h 537625"/>
                  <a:gd name="connsiteX3" fmla="*/ 234950 w 448192"/>
                  <a:gd name="connsiteY3" fmla="*/ 434296 h 537625"/>
                  <a:gd name="connsiteX4" fmla="*/ 196516 w 448192"/>
                  <a:gd name="connsiteY4" fmla="*/ 487874 h 537625"/>
                  <a:gd name="connsiteX5" fmla="*/ 161925 w 448192"/>
                  <a:gd name="connsiteY5" fmla="*/ 537625 h 537625"/>
                  <a:gd name="connsiteX6" fmla="*/ 88900 w 448192"/>
                  <a:gd name="connsiteY6" fmla="*/ 438123 h 537625"/>
                  <a:gd name="connsiteX7" fmla="*/ 131178 w 448192"/>
                  <a:gd name="connsiteY7" fmla="*/ 434296 h 537625"/>
                  <a:gd name="connsiteX8" fmla="*/ 135021 w 448192"/>
                  <a:gd name="connsiteY8" fmla="*/ 323312 h 537625"/>
                  <a:gd name="connsiteX9" fmla="*/ 95250 w 448192"/>
                  <a:gd name="connsiteY9" fmla="*/ 264574 h 537625"/>
                  <a:gd name="connsiteX10" fmla="*/ 227012 w 448192"/>
                  <a:gd name="connsiteY10" fmla="*/ 264574 h 537625"/>
                  <a:gd name="connsiteX11" fmla="*/ 227012 w 448192"/>
                  <a:gd name="connsiteY11" fmla="*/ 304262 h 537625"/>
                  <a:gd name="connsiteX12" fmla="*/ 95250 w 448192"/>
                  <a:gd name="connsiteY12" fmla="*/ 304262 h 537625"/>
                  <a:gd name="connsiteX13" fmla="*/ 95250 w 448192"/>
                  <a:gd name="connsiteY13" fmla="*/ 264574 h 537625"/>
                  <a:gd name="connsiteX14" fmla="*/ 95250 w 448192"/>
                  <a:gd name="connsiteY14" fmla="*/ 207424 h 537625"/>
                  <a:gd name="connsiteX15" fmla="*/ 227012 w 448192"/>
                  <a:gd name="connsiteY15" fmla="*/ 207424 h 537625"/>
                  <a:gd name="connsiteX16" fmla="*/ 227012 w 448192"/>
                  <a:gd name="connsiteY16" fmla="*/ 245524 h 537625"/>
                  <a:gd name="connsiteX17" fmla="*/ 95250 w 448192"/>
                  <a:gd name="connsiteY17" fmla="*/ 245524 h 537625"/>
                  <a:gd name="connsiteX18" fmla="*/ 95250 w 448192"/>
                  <a:gd name="connsiteY18" fmla="*/ 207424 h 537625"/>
                  <a:gd name="connsiteX19" fmla="*/ 95250 w 448192"/>
                  <a:gd name="connsiteY19" fmla="*/ 150274 h 537625"/>
                  <a:gd name="connsiteX20" fmla="*/ 227012 w 448192"/>
                  <a:gd name="connsiteY20" fmla="*/ 150274 h 537625"/>
                  <a:gd name="connsiteX21" fmla="*/ 227012 w 448192"/>
                  <a:gd name="connsiteY21" fmla="*/ 188374 h 537625"/>
                  <a:gd name="connsiteX22" fmla="*/ 95250 w 448192"/>
                  <a:gd name="connsiteY22" fmla="*/ 188374 h 537625"/>
                  <a:gd name="connsiteX23" fmla="*/ 95250 w 448192"/>
                  <a:gd name="connsiteY23" fmla="*/ 150274 h 537625"/>
                  <a:gd name="connsiteX24" fmla="*/ 207962 w 448192"/>
                  <a:gd name="connsiteY24" fmla="*/ 58199 h 537625"/>
                  <a:gd name="connsiteX25" fmla="*/ 345479 w 448192"/>
                  <a:gd name="connsiteY25" fmla="*/ 246048 h 537625"/>
                  <a:gd name="connsiteX26" fmla="*/ 444797 w 448192"/>
                  <a:gd name="connsiteY26" fmla="*/ 303553 h 537625"/>
                  <a:gd name="connsiteX27" fmla="*/ 444797 w 448192"/>
                  <a:gd name="connsiteY27" fmla="*/ 395560 h 537625"/>
                  <a:gd name="connsiteX28" fmla="*/ 376039 w 448192"/>
                  <a:gd name="connsiteY28" fmla="*/ 414729 h 537625"/>
                  <a:gd name="connsiteX29" fmla="*/ 207962 w 448192"/>
                  <a:gd name="connsiteY29" fmla="*/ 414729 h 537625"/>
                  <a:gd name="connsiteX30" fmla="*/ 207962 w 448192"/>
                  <a:gd name="connsiteY30" fmla="*/ 357224 h 537625"/>
                  <a:gd name="connsiteX31" fmla="*/ 391318 w 448192"/>
                  <a:gd name="connsiteY31" fmla="*/ 357224 h 537625"/>
                  <a:gd name="connsiteX32" fmla="*/ 387499 w 448192"/>
                  <a:gd name="connsiteY32" fmla="*/ 307386 h 537625"/>
                  <a:gd name="connsiteX33" fmla="*/ 284361 w 448192"/>
                  <a:gd name="connsiteY33" fmla="*/ 299719 h 537625"/>
                  <a:gd name="connsiteX34" fmla="*/ 207962 w 448192"/>
                  <a:gd name="connsiteY34" fmla="*/ 111870 h 537625"/>
                  <a:gd name="connsiteX35" fmla="*/ 207962 w 448192"/>
                  <a:gd name="connsiteY35" fmla="*/ 58199 h 537625"/>
                  <a:gd name="connsiteX36" fmla="*/ 98919 w 448192"/>
                  <a:gd name="connsiteY36" fmla="*/ 266 h 537625"/>
                  <a:gd name="connsiteX37" fmla="*/ 183502 w 448192"/>
                  <a:gd name="connsiteY37" fmla="*/ 1701 h 537625"/>
                  <a:gd name="connsiteX38" fmla="*/ 183502 w 448192"/>
                  <a:gd name="connsiteY38" fmla="*/ 131819 h 537625"/>
                  <a:gd name="connsiteX39" fmla="*/ 129981 w 448192"/>
                  <a:gd name="connsiteY39" fmla="*/ 131819 h 537625"/>
                  <a:gd name="connsiteX40" fmla="*/ 129981 w 448192"/>
                  <a:gd name="connsiteY40" fmla="*/ 59106 h 537625"/>
                  <a:gd name="connsiteX41" fmla="*/ 57345 w 448192"/>
                  <a:gd name="connsiteY41" fmla="*/ 59106 h 537625"/>
                  <a:gd name="connsiteX42" fmla="*/ 57345 w 448192"/>
                  <a:gd name="connsiteY42" fmla="*/ 357613 h 537625"/>
                  <a:gd name="connsiteX43" fmla="*/ 114689 w 448192"/>
                  <a:gd name="connsiteY43" fmla="*/ 357613 h 537625"/>
                  <a:gd name="connsiteX44" fmla="*/ 114689 w 448192"/>
                  <a:gd name="connsiteY44" fmla="*/ 415018 h 537625"/>
                  <a:gd name="connsiteX45" fmla="*/ 0 w 448192"/>
                  <a:gd name="connsiteY45" fmla="*/ 399710 h 537625"/>
                  <a:gd name="connsiteX46" fmla="*/ 0 w 448192"/>
                  <a:gd name="connsiteY46" fmla="*/ 101203 h 537625"/>
                  <a:gd name="connsiteX47" fmla="*/ 3823 w 448192"/>
                  <a:gd name="connsiteY47" fmla="*/ 5528 h 537625"/>
                  <a:gd name="connsiteX48" fmla="*/ 11469 w 448192"/>
                  <a:gd name="connsiteY48" fmla="*/ 1701 h 537625"/>
                  <a:gd name="connsiteX49" fmla="*/ 98919 w 448192"/>
                  <a:gd name="connsiteY49" fmla="*/ 266 h 5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192" h="537625">
                    <a:moveTo>
                      <a:pt x="135021" y="323312"/>
                    </a:moveTo>
                    <a:cubicBezTo>
                      <a:pt x="154238" y="323312"/>
                      <a:pt x="169612" y="323312"/>
                      <a:pt x="188829" y="323312"/>
                    </a:cubicBezTo>
                    <a:cubicBezTo>
                      <a:pt x="184986" y="353928"/>
                      <a:pt x="188829" y="396026"/>
                      <a:pt x="188829" y="434296"/>
                    </a:cubicBezTo>
                    <a:cubicBezTo>
                      <a:pt x="200359" y="438123"/>
                      <a:pt x="219577" y="434296"/>
                      <a:pt x="234950" y="434296"/>
                    </a:cubicBezTo>
                    <a:cubicBezTo>
                      <a:pt x="223420" y="453431"/>
                      <a:pt x="208046" y="468739"/>
                      <a:pt x="196516" y="487874"/>
                    </a:cubicBezTo>
                    <a:cubicBezTo>
                      <a:pt x="184986" y="503182"/>
                      <a:pt x="177299" y="522317"/>
                      <a:pt x="161925" y="537625"/>
                    </a:cubicBezTo>
                    <a:cubicBezTo>
                      <a:pt x="138865" y="503182"/>
                      <a:pt x="111961" y="468739"/>
                      <a:pt x="88900" y="438123"/>
                    </a:cubicBezTo>
                    <a:cubicBezTo>
                      <a:pt x="100431" y="434296"/>
                      <a:pt x="119648" y="438123"/>
                      <a:pt x="131178" y="434296"/>
                    </a:cubicBezTo>
                    <a:cubicBezTo>
                      <a:pt x="135021" y="399853"/>
                      <a:pt x="135021" y="357755"/>
                      <a:pt x="135021" y="323312"/>
                    </a:cubicBezTo>
                    <a:close/>
                    <a:moveTo>
                      <a:pt x="95250" y="264574"/>
                    </a:moveTo>
                    <a:cubicBezTo>
                      <a:pt x="137879" y="264574"/>
                      <a:pt x="180508" y="264574"/>
                      <a:pt x="227012" y="264574"/>
                    </a:cubicBezTo>
                    <a:cubicBezTo>
                      <a:pt x="227012" y="276481"/>
                      <a:pt x="227012" y="288387"/>
                      <a:pt x="227012" y="304262"/>
                    </a:cubicBezTo>
                    <a:cubicBezTo>
                      <a:pt x="180508" y="304262"/>
                      <a:pt x="137879" y="304262"/>
                      <a:pt x="95250" y="304262"/>
                    </a:cubicBezTo>
                    <a:cubicBezTo>
                      <a:pt x="95250" y="288387"/>
                      <a:pt x="95250" y="276481"/>
                      <a:pt x="95250" y="264574"/>
                    </a:cubicBezTo>
                    <a:close/>
                    <a:moveTo>
                      <a:pt x="95250" y="207424"/>
                    </a:moveTo>
                    <a:cubicBezTo>
                      <a:pt x="137879" y="207424"/>
                      <a:pt x="180508" y="207424"/>
                      <a:pt x="227012" y="207424"/>
                    </a:cubicBezTo>
                    <a:cubicBezTo>
                      <a:pt x="227012" y="218854"/>
                      <a:pt x="227012" y="234094"/>
                      <a:pt x="227012" y="245524"/>
                    </a:cubicBezTo>
                    <a:cubicBezTo>
                      <a:pt x="180508" y="245524"/>
                      <a:pt x="137879" y="245524"/>
                      <a:pt x="95250" y="245524"/>
                    </a:cubicBezTo>
                    <a:cubicBezTo>
                      <a:pt x="95250" y="234094"/>
                      <a:pt x="95250" y="218854"/>
                      <a:pt x="95250" y="207424"/>
                    </a:cubicBezTo>
                    <a:close/>
                    <a:moveTo>
                      <a:pt x="95250" y="150274"/>
                    </a:moveTo>
                    <a:cubicBezTo>
                      <a:pt x="137879" y="150274"/>
                      <a:pt x="180508" y="150274"/>
                      <a:pt x="227012" y="150274"/>
                    </a:cubicBezTo>
                    <a:cubicBezTo>
                      <a:pt x="227012" y="161704"/>
                      <a:pt x="227012" y="176944"/>
                      <a:pt x="227012" y="188374"/>
                    </a:cubicBezTo>
                    <a:cubicBezTo>
                      <a:pt x="180508" y="188374"/>
                      <a:pt x="137879" y="188374"/>
                      <a:pt x="95250" y="188374"/>
                    </a:cubicBezTo>
                    <a:cubicBezTo>
                      <a:pt x="95250" y="176944"/>
                      <a:pt x="95250" y="161704"/>
                      <a:pt x="95250" y="150274"/>
                    </a:cubicBezTo>
                    <a:close/>
                    <a:moveTo>
                      <a:pt x="207962" y="58199"/>
                    </a:moveTo>
                    <a:cubicBezTo>
                      <a:pt x="295820" y="81201"/>
                      <a:pt x="334020" y="146373"/>
                      <a:pt x="345479" y="246048"/>
                    </a:cubicBezTo>
                    <a:cubicBezTo>
                      <a:pt x="395138" y="242214"/>
                      <a:pt x="437158" y="265216"/>
                      <a:pt x="444797" y="303553"/>
                    </a:cubicBezTo>
                    <a:cubicBezTo>
                      <a:pt x="452437" y="330388"/>
                      <a:pt x="444797" y="364891"/>
                      <a:pt x="444797" y="395560"/>
                    </a:cubicBezTo>
                    <a:cubicBezTo>
                      <a:pt x="437158" y="418562"/>
                      <a:pt x="410418" y="414729"/>
                      <a:pt x="376039" y="414729"/>
                    </a:cubicBezTo>
                    <a:cubicBezTo>
                      <a:pt x="326380" y="414729"/>
                      <a:pt x="253801" y="414729"/>
                      <a:pt x="207962" y="414729"/>
                    </a:cubicBezTo>
                    <a:cubicBezTo>
                      <a:pt x="207962" y="395560"/>
                      <a:pt x="207962" y="376392"/>
                      <a:pt x="207962" y="357224"/>
                    </a:cubicBezTo>
                    <a:cubicBezTo>
                      <a:pt x="269081" y="357224"/>
                      <a:pt x="330200" y="357224"/>
                      <a:pt x="391318" y="357224"/>
                    </a:cubicBezTo>
                    <a:cubicBezTo>
                      <a:pt x="391318" y="338056"/>
                      <a:pt x="395138" y="318887"/>
                      <a:pt x="387499" y="307386"/>
                    </a:cubicBezTo>
                    <a:cubicBezTo>
                      <a:pt x="372219" y="284385"/>
                      <a:pt x="314920" y="307386"/>
                      <a:pt x="284361" y="299719"/>
                    </a:cubicBezTo>
                    <a:cubicBezTo>
                      <a:pt x="288181" y="211545"/>
                      <a:pt x="269081" y="134872"/>
                      <a:pt x="207962" y="111870"/>
                    </a:cubicBezTo>
                    <a:cubicBezTo>
                      <a:pt x="207962" y="96536"/>
                      <a:pt x="207962" y="77367"/>
                      <a:pt x="207962" y="58199"/>
                    </a:cubicBezTo>
                    <a:close/>
                    <a:moveTo>
                      <a:pt x="98919" y="266"/>
                    </a:moveTo>
                    <a:cubicBezTo>
                      <a:pt x="128069" y="-212"/>
                      <a:pt x="156742" y="-212"/>
                      <a:pt x="183502" y="1701"/>
                    </a:cubicBezTo>
                    <a:cubicBezTo>
                      <a:pt x="187325" y="43798"/>
                      <a:pt x="183502" y="89722"/>
                      <a:pt x="183502" y="131819"/>
                    </a:cubicBezTo>
                    <a:cubicBezTo>
                      <a:pt x="164387" y="131819"/>
                      <a:pt x="149096" y="131819"/>
                      <a:pt x="129981" y="131819"/>
                    </a:cubicBezTo>
                    <a:cubicBezTo>
                      <a:pt x="129981" y="108857"/>
                      <a:pt x="129981" y="82068"/>
                      <a:pt x="129981" y="59106"/>
                    </a:cubicBezTo>
                    <a:cubicBezTo>
                      <a:pt x="107043" y="59106"/>
                      <a:pt x="80282" y="59106"/>
                      <a:pt x="57345" y="59106"/>
                    </a:cubicBezTo>
                    <a:cubicBezTo>
                      <a:pt x="53522" y="154781"/>
                      <a:pt x="57345" y="258111"/>
                      <a:pt x="57345" y="357613"/>
                    </a:cubicBezTo>
                    <a:cubicBezTo>
                      <a:pt x="76459" y="357613"/>
                      <a:pt x="95574" y="357613"/>
                      <a:pt x="114689" y="357613"/>
                    </a:cubicBezTo>
                    <a:cubicBezTo>
                      <a:pt x="114689" y="376748"/>
                      <a:pt x="114689" y="395883"/>
                      <a:pt x="114689" y="415018"/>
                    </a:cubicBezTo>
                    <a:cubicBezTo>
                      <a:pt x="72636" y="411191"/>
                      <a:pt x="15292" y="426499"/>
                      <a:pt x="0" y="399710"/>
                    </a:cubicBezTo>
                    <a:cubicBezTo>
                      <a:pt x="0" y="307862"/>
                      <a:pt x="0" y="204533"/>
                      <a:pt x="0" y="101203"/>
                    </a:cubicBezTo>
                    <a:cubicBezTo>
                      <a:pt x="0" y="70587"/>
                      <a:pt x="0" y="28490"/>
                      <a:pt x="3823" y="5528"/>
                    </a:cubicBezTo>
                    <a:cubicBezTo>
                      <a:pt x="7646" y="1701"/>
                      <a:pt x="7646" y="1701"/>
                      <a:pt x="11469" y="1701"/>
                    </a:cubicBezTo>
                    <a:cubicBezTo>
                      <a:pt x="40142" y="1701"/>
                      <a:pt x="69769" y="744"/>
                      <a:pt x="98919" y="266"/>
                    </a:cubicBezTo>
                    <a:close/>
                  </a:path>
                </a:pathLst>
              </a:custGeom>
              <a:solidFill>
                <a:srgbClr val="DC3C00"/>
              </a:solidFill>
              <a:ln>
                <a:noFill/>
              </a:ln>
            </p:spPr>
            <p:txBody>
              <a:bodyPr vert="horz" wrap="square" lIns="91440" tIns="45720" rIns="91440" bIns="4572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grpSp>
        <p:grpSp>
          <p:nvGrpSpPr>
            <p:cNvPr id="9" name="Group 8"/>
            <p:cNvGrpSpPr/>
            <p:nvPr/>
          </p:nvGrpSpPr>
          <p:grpSpPr>
            <a:xfrm>
              <a:off x="5502452" y="4106035"/>
              <a:ext cx="1411706" cy="1801334"/>
              <a:chOff x="5503443" y="4106035"/>
              <a:chExt cx="1411706" cy="1801334"/>
            </a:xfrm>
          </p:grpSpPr>
          <p:sp>
            <p:nvSpPr>
              <p:cNvPr id="15" name="Rectangle 14"/>
              <p:cNvSpPr/>
              <p:nvPr/>
            </p:nvSpPr>
            <p:spPr bwMode="auto">
              <a:xfrm>
                <a:off x="5503443" y="4106035"/>
                <a:ext cx="1411706" cy="1801334"/>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14" name="Rectangle 13"/>
              <p:cNvSpPr/>
              <p:nvPr/>
            </p:nvSpPr>
            <p:spPr bwMode="auto">
              <a:xfrm>
                <a:off x="5574891" y="4228774"/>
                <a:ext cx="1340257" cy="523032"/>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smtClean="0">
                    <a:ln>
                      <a:noFill/>
                    </a:ln>
                    <a:solidFill>
                      <a:srgbClr val="FF8C00"/>
                    </a:solidFill>
                    <a:effectLst/>
                    <a:uLnTx/>
                    <a:uFillTx/>
                    <a:latin typeface="Segoe UI Light"/>
                    <a:ea typeface="Segoe UI" pitchFamily="34" charset="0"/>
                    <a:cs typeface="Segoe UI" pitchFamily="34" charset="0"/>
                  </a:rPr>
                  <a:t>SQL</a:t>
                </a:r>
              </a:p>
            </p:txBody>
          </p:sp>
          <p:sp>
            <p:nvSpPr>
              <p:cNvPr id="16" name="Freeform 15"/>
              <p:cNvSpPr/>
              <p:nvPr/>
            </p:nvSpPr>
            <p:spPr bwMode="auto">
              <a:xfrm>
                <a:off x="6020011" y="5075971"/>
                <a:ext cx="378571" cy="502308"/>
              </a:xfrm>
              <a:custGeom>
                <a:avLst/>
                <a:gdLst>
                  <a:gd name="connsiteX0" fmla="*/ 878635 w 1693715"/>
                  <a:gd name="connsiteY0" fmla="*/ 1075979 h 2247310"/>
                  <a:gd name="connsiteX1" fmla="*/ 934809 w 1693715"/>
                  <a:gd name="connsiteY1" fmla="*/ 1105114 h 2247310"/>
                  <a:gd name="connsiteX2" fmla="*/ 962895 w 1693715"/>
                  <a:gd name="connsiteY2" fmla="*/ 1207088 h 2247310"/>
                  <a:gd name="connsiteX3" fmla="*/ 934809 w 1693715"/>
                  <a:gd name="connsiteY3" fmla="*/ 1294494 h 2247310"/>
                  <a:gd name="connsiteX4" fmla="*/ 878635 w 1693715"/>
                  <a:gd name="connsiteY4" fmla="*/ 1323629 h 2247310"/>
                  <a:gd name="connsiteX5" fmla="*/ 808419 w 1693715"/>
                  <a:gd name="connsiteY5" fmla="*/ 1294494 h 2247310"/>
                  <a:gd name="connsiteX6" fmla="*/ 780332 w 1693715"/>
                  <a:gd name="connsiteY6" fmla="*/ 1207088 h 2247310"/>
                  <a:gd name="connsiteX7" fmla="*/ 808419 w 1693715"/>
                  <a:gd name="connsiteY7" fmla="*/ 1105114 h 2247310"/>
                  <a:gd name="connsiteX8" fmla="*/ 878635 w 1693715"/>
                  <a:gd name="connsiteY8" fmla="*/ 1075979 h 2247310"/>
                  <a:gd name="connsiteX9" fmla="*/ 1172444 w 1693715"/>
                  <a:gd name="connsiteY9" fmla="*/ 960091 h 2247310"/>
                  <a:gd name="connsiteX10" fmla="*/ 1172444 w 1693715"/>
                  <a:gd name="connsiteY10" fmla="*/ 1439516 h 2247310"/>
                  <a:gd name="connsiteX11" fmla="*/ 1480419 w 1693715"/>
                  <a:gd name="connsiteY11" fmla="*/ 1439516 h 2247310"/>
                  <a:gd name="connsiteX12" fmla="*/ 1480419 w 1693715"/>
                  <a:gd name="connsiteY12" fmla="*/ 1323629 h 2247310"/>
                  <a:gd name="connsiteX13" fmla="*/ 1312144 w 1693715"/>
                  <a:gd name="connsiteY13" fmla="*/ 1323629 h 2247310"/>
                  <a:gd name="connsiteX14" fmla="*/ 1312144 w 1693715"/>
                  <a:gd name="connsiteY14" fmla="*/ 960091 h 2247310"/>
                  <a:gd name="connsiteX15" fmla="*/ 878414 w 1693715"/>
                  <a:gd name="connsiteY15" fmla="*/ 945804 h 2247310"/>
                  <a:gd name="connsiteX16" fmla="*/ 752530 w 1693715"/>
                  <a:gd name="connsiteY16" fmla="*/ 974868 h 2247310"/>
                  <a:gd name="connsiteX17" fmla="*/ 668607 w 1693715"/>
                  <a:gd name="connsiteY17" fmla="*/ 1076590 h 2247310"/>
                  <a:gd name="connsiteX18" fmla="*/ 640632 w 1693715"/>
                  <a:gd name="connsiteY18" fmla="*/ 1207376 h 2247310"/>
                  <a:gd name="connsiteX19" fmla="*/ 668607 w 1693715"/>
                  <a:gd name="connsiteY19" fmla="*/ 1338161 h 2247310"/>
                  <a:gd name="connsiteX20" fmla="*/ 752530 w 1693715"/>
                  <a:gd name="connsiteY20" fmla="*/ 1425352 h 2247310"/>
                  <a:gd name="connsiteX21" fmla="*/ 864427 w 1693715"/>
                  <a:gd name="connsiteY21" fmla="*/ 1454415 h 2247310"/>
                  <a:gd name="connsiteX22" fmla="*/ 920375 w 1693715"/>
                  <a:gd name="connsiteY22" fmla="*/ 1454415 h 2247310"/>
                  <a:gd name="connsiteX23" fmla="*/ 990311 w 1693715"/>
                  <a:gd name="connsiteY23" fmla="*/ 1512542 h 2247310"/>
                  <a:gd name="connsiteX24" fmla="*/ 1158157 w 1693715"/>
                  <a:gd name="connsiteY24" fmla="*/ 1512542 h 2247310"/>
                  <a:gd name="connsiteX25" fmla="*/ 1032273 w 1693715"/>
                  <a:gd name="connsiteY25" fmla="*/ 1381756 h 2247310"/>
                  <a:gd name="connsiteX26" fmla="*/ 1102209 w 1693715"/>
                  <a:gd name="connsiteY26" fmla="*/ 1192844 h 2247310"/>
                  <a:gd name="connsiteX27" fmla="*/ 1074234 w 1693715"/>
                  <a:gd name="connsiteY27" fmla="*/ 1062058 h 2247310"/>
                  <a:gd name="connsiteX28" fmla="*/ 990311 w 1693715"/>
                  <a:gd name="connsiteY28" fmla="*/ 974868 h 2247310"/>
                  <a:gd name="connsiteX29" fmla="*/ 878414 w 1693715"/>
                  <a:gd name="connsiteY29" fmla="*/ 945804 h 2247310"/>
                  <a:gd name="connsiteX30" fmla="*/ 445833 w 1693715"/>
                  <a:gd name="connsiteY30" fmla="*/ 945804 h 2247310"/>
                  <a:gd name="connsiteX31" fmla="*/ 306265 w 1693715"/>
                  <a:gd name="connsiteY31" fmla="*/ 989483 h 2247310"/>
                  <a:gd name="connsiteX32" fmla="*/ 264394 w 1693715"/>
                  <a:gd name="connsiteY32" fmla="*/ 1105960 h 2247310"/>
                  <a:gd name="connsiteX33" fmla="*/ 376049 w 1693715"/>
                  <a:gd name="connsiteY33" fmla="*/ 1251557 h 2247310"/>
                  <a:gd name="connsiteX34" fmla="*/ 417919 w 1693715"/>
                  <a:gd name="connsiteY34" fmla="*/ 1266117 h 2247310"/>
                  <a:gd name="connsiteX35" fmla="*/ 445833 w 1693715"/>
                  <a:gd name="connsiteY35" fmla="*/ 1295236 h 2247310"/>
                  <a:gd name="connsiteX36" fmla="*/ 445833 w 1693715"/>
                  <a:gd name="connsiteY36" fmla="*/ 1309796 h 2247310"/>
                  <a:gd name="connsiteX37" fmla="*/ 431876 w 1693715"/>
                  <a:gd name="connsiteY37" fmla="*/ 1338915 h 2247310"/>
                  <a:gd name="connsiteX38" fmla="*/ 390005 w 1693715"/>
                  <a:gd name="connsiteY38" fmla="*/ 1338915 h 2247310"/>
                  <a:gd name="connsiteX39" fmla="*/ 334178 w 1693715"/>
                  <a:gd name="connsiteY39" fmla="*/ 1324355 h 2247310"/>
                  <a:gd name="connsiteX40" fmla="*/ 264394 w 1693715"/>
                  <a:gd name="connsiteY40" fmla="*/ 1295236 h 2247310"/>
                  <a:gd name="connsiteX41" fmla="*/ 264394 w 1693715"/>
                  <a:gd name="connsiteY41" fmla="*/ 1426273 h 2247310"/>
                  <a:gd name="connsiteX42" fmla="*/ 403962 w 1693715"/>
                  <a:gd name="connsiteY42" fmla="*/ 1455392 h 2247310"/>
                  <a:gd name="connsiteX43" fmla="*/ 501660 w 1693715"/>
                  <a:gd name="connsiteY43" fmla="*/ 1440832 h 2247310"/>
                  <a:gd name="connsiteX44" fmla="*/ 585400 w 1693715"/>
                  <a:gd name="connsiteY44" fmla="*/ 1382594 h 2247310"/>
                  <a:gd name="connsiteX45" fmla="*/ 599357 w 1693715"/>
                  <a:gd name="connsiteY45" fmla="*/ 1295236 h 2247310"/>
                  <a:gd name="connsiteX46" fmla="*/ 571444 w 1693715"/>
                  <a:gd name="connsiteY46" fmla="*/ 1207878 h 2247310"/>
                  <a:gd name="connsiteX47" fmla="*/ 473746 w 1693715"/>
                  <a:gd name="connsiteY47" fmla="*/ 1149639 h 2247310"/>
                  <a:gd name="connsiteX48" fmla="*/ 417919 w 1693715"/>
                  <a:gd name="connsiteY48" fmla="*/ 1120520 h 2247310"/>
                  <a:gd name="connsiteX49" fmla="*/ 403962 w 1693715"/>
                  <a:gd name="connsiteY49" fmla="*/ 1091401 h 2247310"/>
                  <a:gd name="connsiteX50" fmla="*/ 417919 w 1693715"/>
                  <a:gd name="connsiteY50" fmla="*/ 1062281 h 2247310"/>
                  <a:gd name="connsiteX51" fmla="*/ 459789 w 1693715"/>
                  <a:gd name="connsiteY51" fmla="*/ 1062281 h 2247310"/>
                  <a:gd name="connsiteX52" fmla="*/ 585400 w 1693715"/>
                  <a:gd name="connsiteY52" fmla="*/ 1091401 h 2247310"/>
                  <a:gd name="connsiteX53" fmla="*/ 585400 w 1693715"/>
                  <a:gd name="connsiteY53" fmla="*/ 960364 h 2247310"/>
                  <a:gd name="connsiteX54" fmla="*/ 529573 w 1693715"/>
                  <a:gd name="connsiteY54" fmla="*/ 960364 h 2247310"/>
                  <a:gd name="connsiteX55" fmla="*/ 487703 w 1693715"/>
                  <a:gd name="connsiteY55" fmla="*/ 945804 h 2247310"/>
                  <a:gd name="connsiteX56" fmla="*/ 445833 w 1693715"/>
                  <a:gd name="connsiteY56" fmla="*/ 945804 h 2247310"/>
                  <a:gd name="connsiteX57" fmla="*/ 858151 w 1693715"/>
                  <a:gd name="connsiteY57" fmla="*/ 112352 h 2247310"/>
                  <a:gd name="connsiteX58" fmla="*/ 245609 w 1693715"/>
                  <a:gd name="connsiteY58" fmla="*/ 306641 h 2247310"/>
                  <a:gd name="connsiteX59" fmla="*/ 858151 w 1693715"/>
                  <a:gd name="connsiteY59" fmla="*/ 500930 h 2247310"/>
                  <a:gd name="connsiteX60" fmla="*/ 1470693 w 1693715"/>
                  <a:gd name="connsiteY60" fmla="*/ 306641 h 2247310"/>
                  <a:gd name="connsiteX61" fmla="*/ 858151 w 1693715"/>
                  <a:gd name="connsiteY61" fmla="*/ 112352 h 2247310"/>
                  <a:gd name="connsiteX62" fmla="*/ 846858 w 1693715"/>
                  <a:gd name="connsiteY62" fmla="*/ 0 h 2247310"/>
                  <a:gd name="connsiteX63" fmla="*/ 1693715 w 1693715"/>
                  <a:gd name="connsiteY63" fmla="*/ 374627 h 2247310"/>
                  <a:gd name="connsiteX64" fmla="*/ 1693715 w 1693715"/>
                  <a:gd name="connsiteY64" fmla="*/ 1872684 h 2247310"/>
                  <a:gd name="connsiteX65" fmla="*/ 846858 w 1693715"/>
                  <a:gd name="connsiteY65" fmla="*/ 2247310 h 2247310"/>
                  <a:gd name="connsiteX66" fmla="*/ 0 w 1693715"/>
                  <a:gd name="connsiteY66" fmla="*/ 1872684 h 2247310"/>
                  <a:gd name="connsiteX67" fmla="*/ 0 w 1693715"/>
                  <a:gd name="connsiteY67" fmla="*/ 374627 h 2247310"/>
                  <a:gd name="connsiteX68" fmla="*/ 846858 w 1693715"/>
                  <a:gd name="connsiteY68" fmla="*/ 0 h 22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93715" h="2247310">
                    <a:moveTo>
                      <a:pt x="878635" y="1075979"/>
                    </a:moveTo>
                    <a:cubicBezTo>
                      <a:pt x="906722" y="1075979"/>
                      <a:pt x="920765" y="1090547"/>
                      <a:pt x="934809" y="1105114"/>
                    </a:cubicBezTo>
                    <a:cubicBezTo>
                      <a:pt x="948852" y="1134250"/>
                      <a:pt x="962895" y="1163385"/>
                      <a:pt x="962895" y="1207088"/>
                    </a:cubicBezTo>
                    <a:cubicBezTo>
                      <a:pt x="962895" y="1236223"/>
                      <a:pt x="948852" y="1265359"/>
                      <a:pt x="934809" y="1294494"/>
                    </a:cubicBezTo>
                    <a:cubicBezTo>
                      <a:pt x="920765" y="1309061"/>
                      <a:pt x="892679" y="1323629"/>
                      <a:pt x="878635" y="1323629"/>
                    </a:cubicBezTo>
                    <a:cubicBezTo>
                      <a:pt x="850549" y="1323629"/>
                      <a:pt x="822462" y="1323629"/>
                      <a:pt x="808419" y="1294494"/>
                    </a:cubicBezTo>
                    <a:cubicBezTo>
                      <a:pt x="794376" y="1265359"/>
                      <a:pt x="780332" y="1236223"/>
                      <a:pt x="780332" y="1207088"/>
                    </a:cubicBezTo>
                    <a:cubicBezTo>
                      <a:pt x="780332" y="1163385"/>
                      <a:pt x="794376" y="1134250"/>
                      <a:pt x="808419" y="1105114"/>
                    </a:cubicBezTo>
                    <a:cubicBezTo>
                      <a:pt x="822462" y="1090547"/>
                      <a:pt x="850549" y="1075979"/>
                      <a:pt x="878635" y="1075979"/>
                    </a:cubicBezTo>
                    <a:close/>
                    <a:moveTo>
                      <a:pt x="1172444" y="960091"/>
                    </a:moveTo>
                    <a:lnTo>
                      <a:pt x="1172444" y="1439516"/>
                    </a:lnTo>
                    <a:lnTo>
                      <a:pt x="1480419" y="1439516"/>
                    </a:lnTo>
                    <a:lnTo>
                      <a:pt x="1480419" y="1323629"/>
                    </a:lnTo>
                    <a:lnTo>
                      <a:pt x="1312144" y="1323629"/>
                    </a:lnTo>
                    <a:lnTo>
                      <a:pt x="1312144" y="960091"/>
                    </a:lnTo>
                    <a:close/>
                    <a:moveTo>
                      <a:pt x="878414" y="945804"/>
                    </a:moveTo>
                    <a:cubicBezTo>
                      <a:pt x="822465" y="945804"/>
                      <a:pt x="780504" y="960336"/>
                      <a:pt x="752530" y="974868"/>
                    </a:cubicBezTo>
                    <a:cubicBezTo>
                      <a:pt x="710568" y="1003931"/>
                      <a:pt x="682594" y="1032995"/>
                      <a:pt x="668607" y="1076590"/>
                    </a:cubicBezTo>
                    <a:cubicBezTo>
                      <a:pt x="640632" y="1105653"/>
                      <a:pt x="640632" y="1163780"/>
                      <a:pt x="640632" y="1207376"/>
                    </a:cubicBezTo>
                    <a:cubicBezTo>
                      <a:pt x="640632" y="1250971"/>
                      <a:pt x="640632" y="1294566"/>
                      <a:pt x="668607" y="1338161"/>
                    </a:cubicBezTo>
                    <a:cubicBezTo>
                      <a:pt x="682594" y="1367225"/>
                      <a:pt x="710568" y="1396288"/>
                      <a:pt x="752530" y="1425352"/>
                    </a:cubicBezTo>
                    <a:cubicBezTo>
                      <a:pt x="780504" y="1439883"/>
                      <a:pt x="822465" y="1454415"/>
                      <a:pt x="864427" y="1454415"/>
                    </a:cubicBezTo>
                    <a:cubicBezTo>
                      <a:pt x="892401" y="1454415"/>
                      <a:pt x="906388" y="1454415"/>
                      <a:pt x="920375" y="1454415"/>
                    </a:cubicBezTo>
                    <a:cubicBezTo>
                      <a:pt x="920375" y="1454415"/>
                      <a:pt x="920375" y="1454415"/>
                      <a:pt x="990311" y="1512542"/>
                    </a:cubicBezTo>
                    <a:cubicBezTo>
                      <a:pt x="990311" y="1512542"/>
                      <a:pt x="990311" y="1512542"/>
                      <a:pt x="1158157" y="1512542"/>
                    </a:cubicBezTo>
                    <a:cubicBezTo>
                      <a:pt x="1158157" y="1512542"/>
                      <a:pt x="1158157" y="1512542"/>
                      <a:pt x="1032273" y="1381756"/>
                    </a:cubicBezTo>
                    <a:cubicBezTo>
                      <a:pt x="1088221" y="1338161"/>
                      <a:pt x="1102209" y="1280034"/>
                      <a:pt x="1102209" y="1192844"/>
                    </a:cubicBezTo>
                    <a:cubicBezTo>
                      <a:pt x="1102209" y="1149249"/>
                      <a:pt x="1102209" y="1105653"/>
                      <a:pt x="1074234" y="1062058"/>
                    </a:cubicBezTo>
                    <a:cubicBezTo>
                      <a:pt x="1060247" y="1032995"/>
                      <a:pt x="1032273" y="1003931"/>
                      <a:pt x="990311" y="974868"/>
                    </a:cubicBezTo>
                    <a:cubicBezTo>
                      <a:pt x="962337" y="960336"/>
                      <a:pt x="920375" y="945804"/>
                      <a:pt x="878414" y="945804"/>
                    </a:cubicBezTo>
                    <a:close/>
                    <a:moveTo>
                      <a:pt x="445833" y="945804"/>
                    </a:moveTo>
                    <a:cubicBezTo>
                      <a:pt x="390005" y="945804"/>
                      <a:pt x="348135" y="960364"/>
                      <a:pt x="306265" y="989483"/>
                    </a:cubicBezTo>
                    <a:cubicBezTo>
                      <a:pt x="278351" y="1018602"/>
                      <a:pt x="264394" y="1062281"/>
                      <a:pt x="264394" y="1105960"/>
                    </a:cubicBezTo>
                    <a:cubicBezTo>
                      <a:pt x="264394" y="1178759"/>
                      <a:pt x="292308" y="1222438"/>
                      <a:pt x="376049" y="1251557"/>
                    </a:cubicBezTo>
                    <a:cubicBezTo>
                      <a:pt x="390005" y="1266117"/>
                      <a:pt x="417919" y="1266117"/>
                      <a:pt x="417919" y="1266117"/>
                    </a:cubicBezTo>
                    <a:cubicBezTo>
                      <a:pt x="431876" y="1280676"/>
                      <a:pt x="431876" y="1280676"/>
                      <a:pt x="445833" y="1295236"/>
                    </a:cubicBezTo>
                    <a:cubicBezTo>
                      <a:pt x="445833" y="1295236"/>
                      <a:pt x="445833" y="1295236"/>
                      <a:pt x="445833" y="1309796"/>
                    </a:cubicBezTo>
                    <a:cubicBezTo>
                      <a:pt x="445833" y="1324355"/>
                      <a:pt x="445833" y="1324355"/>
                      <a:pt x="431876" y="1338915"/>
                    </a:cubicBezTo>
                    <a:cubicBezTo>
                      <a:pt x="417919" y="1338915"/>
                      <a:pt x="417919" y="1338915"/>
                      <a:pt x="390005" y="1338915"/>
                    </a:cubicBezTo>
                    <a:cubicBezTo>
                      <a:pt x="376049" y="1338915"/>
                      <a:pt x="348135" y="1338915"/>
                      <a:pt x="334178" y="1324355"/>
                    </a:cubicBezTo>
                    <a:cubicBezTo>
                      <a:pt x="306265" y="1324355"/>
                      <a:pt x="278351" y="1309796"/>
                      <a:pt x="264394" y="1295236"/>
                    </a:cubicBezTo>
                    <a:cubicBezTo>
                      <a:pt x="264394" y="1295236"/>
                      <a:pt x="264394" y="1295236"/>
                      <a:pt x="264394" y="1426273"/>
                    </a:cubicBezTo>
                    <a:cubicBezTo>
                      <a:pt x="306265" y="1440832"/>
                      <a:pt x="348135" y="1455392"/>
                      <a:pt x="403962" y="1455392"/>
                    </a:cubicBezTo>
                    <a:cubicBezTo>
                      <a:pt x="445833" y="1455392"/>
                      <a:pt x="473746" y="1455392"/>
                      <a:pt x="501660" y="1440832"/>
                    </a:cubicBezTo>
                    <a:cubicBezTo>
                      <a:pt x="543530" y="1426273"/>
                      <a:pt x="557487" y="1411713"/>
                      <a:pt x="585400" y="1382594"/>
                    </a:cubicBezTo>
                    <a:cubicBezTo>
                      <a:pt x="599357" y="1353475"/>
                      <a:pt x="599357" y="1324355"/>
                      <a:pt x="599357" y="1295236"/>
                    </a:cubicBezTo>
                    <a:cubicBezTo>
                      <a:pt x="599357" y="1266117"/>
                      <a:pt x="599357" y="1236997"/>
                      <a:pt x="571444" y="1207878"/>
                    </a:cubicBezTo>
                    <a:cubicBezTo>
                      <a:pt x="557487" y="1193318"/>
                      <a:pt x="515616" y="1164199"/>
                      <a:pt x="473746" y="1149639"/>
                    </a:cubicBezTo>
                    <a:cubicBezTo>
                      <a:pt x="445833" y="1135080"/>
                      <a:pt x="431876" y="1120520"/>
                      <a:pt x="417919" y="1120520"/>
                    </a:cubicBezTo>
                    <a:cubicBezTo>
                      <a:pt x="417919" y="1105960"/>
                      <a:pt x="403962" y="1105960"/>
                      <a:pt x="403962" y="1091401"/>
                    </a:cubicBezTo>
                    <a:cubicBezTo>
                      <a:pt x="403962" y="1076841"/>
                      <a:pt x="417919" y="1076841"/>
                      <a:pt x="417919" y="1062281"/>
                    </a:cubicBezTo>
                    <a:cubicBezTo>
                      <a:pt x="431876" y="1062281"/>
                      <a:pt x="445833" y="1062281"/>
                      <a:pt x="459789" y="1062281"/>
                    </a:cubicBezTo>
                    <a:cubicBezTo>
                      <a:pt x="501660" y="1062281"/>
                      <a:pt x="543530" y="1062281"/>
                      <a:pt x="585400" y="1091401"/>
                    </a:cubicBezTo>
                    <a:cubicBezTo>
                      <a:pt x="585400" y="1091401"/>
                      <a:pt x="585400" y="1091401"/>
                      <a:pt x="585400" y="960364"/>
                    </a:cubicBezTo>
                    <a:cubicBezTo>
                      <a:pt x="557487" y="960364"/>
                      <a:pt x="543530" y="960364"/>
                      <a:pt x="529573" y="960364"/>
                    </a:cubicBezTo>
                    <a:cubicBezTo>
                      <a:pt x="515616" y="960364"/>
                      <a:pt x="501660" y="945804"/>
                      <a:pt x="487703" y="945804"/>
                    </a:cubicBezTo>
                    <a:cubicBezTo>
                      <a:pt x="473746" y="945804"/>
                      <a:pt x="459789" y="945804"/>
                      <a:pt x="445833" y="945804"/>
                    </a:cubicBezTo>
                    <a:close/>
                    <a:moveTo>
                      <a:pt x="858151" y="112352"/>
                    </a:moveTo>
                    <a:cubicBezTo>
                      <a:pt x="519853" y="112352"/>
                      <a:pt x="245609" y="199338"/>
                      <a:pt x="245609" y="306641"/>
                    </a:cubicBezTo>
                    <a:cubicBezTo>
                      <a:pt x="245609" y="413944"/>
                      <a:pt x="519853" y="500930"/>
                      <a:pt x="858151" y="500930"/>
                    </a:cubicBezTo>
                    <a:cubicBezTo>
                      <a:pt x="1196449" y="500930"/>
                      <a:pt x="1470693" y="413944"/>
                      <a:pt x="1470693" y="306641"/>
                    </a:cubicBezTo>
                    <a:cubicBezTo>
                      <a:pt x="1470693" y="199338"/>
                      <a:pt x="1196449" y="112352"/>
                      <a:pt x="858151" y="112352"/>
                    </a:cubicBezTo>
                    <a:close/>
                    <a:moveTo>
                      <a:pt x="846858" y="0"/>
                    </a:moveTo>
                    <a:cubicBezTo>
                      <a:pt x="1314492" y="0"/>
                      <a:pt x="1693715" y="167649"/>
                      <a:pt x="1693715" y="374627"/>
                    </a:cubicBezTo>
                    <a:lnTo>
                      <a:pt x="1693715" y="1872684"/>
                    </a:lnTo>
                    <a:cubicBezTo>
                      <a:pt x="1693715" y="2079661"/>
                      <a:pt x="1314492" y="2247310"/>
                      <a:pt x="846858" y="2247310"/>
                    </a:cubicBezTo>
                    <a:cubicBezTo>
                      <a:pt x="379223" y="2247310"/>
                      <a:pt x="0" y="2079661"/>
                      <a:pt x="0" y="1872684"/>
                    </a:cubicBezTo>
                    <a:lnTo>
                      <a:pt x="0" y="374627"/>
                    </a:lnTo>
                    <a:cubicBezTo>
                      <a:pt x="0" y="167649"/>
                      <a:pt x="379223" y="0"/>
                      <a:pt x="846858" y="0"/>
                    </a:cubicBez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0" name="Group 9"/>
            <p:cNvGrpSpPr/>
            <p:nvPr/>
          </p:nvGrpSpPr>
          <p:grpSpPr>
            <a:xfrm>
              <a:off x="6977818" y="4102456"/>
              <a:ext cx="1411706" cy="1804913"/>
              <a:chOff x="6994768" y="4099183"/>
              <a:chExt cx="1411706" cy="1804913"/>
            </a:xfrm>
          </p:grpSpPr>
          <p:sp>
            <p:nvSpPr>
              <p:cNvPr id="12" name="Rectangle 11"/>
              <p:cNvSpPr/>
              <p:nvPr/>
            </p:nvSpPr>
            <p:spPr bwMode="auto">
              <a:xfrm>
                <a:off x="6994768" y="4099183"/>
                <a:ext cx="1411706" cy="1804913"/>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endParaRPr>
              </a:p>
            </p:txBody>
          </p:sp>
          <p:sp>
            <p:nvSpPr>
              <p:cNvPr id="11" name="Rectangle 10"/>
              <p:cNvSpPr/>
              <p:nvPr/>
            </p:nvSpPr>
            <p:spPr bwMode="auto">
              <a:xfrm>
                <a:off x="7085248" y="4134061"/>
                <a:ext cx="1321226" cy="612175"/>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smtClean="0">
                    <a:ln>
                      <a:noFill/>
                    </a:ln>
                    <a:solidFill>
                      <a:srgbClr val="00BCF2"/>
                    </a:solidFill>
                    <a:effectLst/>
                    <a:uLnTx/>
                    <a:uFillTx/>
                    <a:latin typeface="Segoe UI Light"/>
                    <a:ea typeface="Segoe UI" pitchFamily="34" charset="0"/>
                    <a:cs typeface="Segoe UI" pitchFamily="34" charset="0"/>
                  </a:rPr>
                  <a:t>Cloud Services</a:t>
                </a:r>
              </a:p>
            </p:txBody>
          </p:sp>
          <p:sp>
            <p:nvSpPr>
              <p:cNvPr id="13" name="Freeform 12"/>
              <p:cNvSpPr/>
              <p:nvPr/>
            </p:nvSpPr>
            <p:spPr bwMode="auto">
              <a:xfrm>
                <a:off x="7419297" y="5084597"/>
                <a:ext cx="562649" cy="485057"/>
              </a:xfrm>
              <a:custGeom>
                <a:avLst/>
                <a:gdLst>
                  <a:gd name="connsiteX0" fmla="*/ 1727126 w 3938707"/>
                  <a:gd name="connsiteY0" fmla="*/ 1221293 h 3395541"/>
                  <a:gd name="connsiteX1" fmla="*/ 1690374 w 3938707"/>
                  <a:gd name="connsiteY1" fmla="*/ 1227153 h 3395541"/>
                  <a:gd name="connsiteX2" fmla="*/ 1559736 w 3938707"/>
                  <a:gd name="connsiteY2" fmla="*/ 1451760 h 3395541"/>
                  <a:gd name="connsiteX3" fmla="*/ 1784346 w 3938707"/>
                  <a:gd name="connsiteY3" fmla="*/ 1582397 h 3395541"/>
                  <a:gd name="connsiteX4" fmla="*/ 1914983 w 3938707"/>
                  <a:gd name="connsiteY4" fmla="*/ 1357788 h 3395541"/>
                  <a:gd name="connsiteX5" fmla="*/ 1727126 w 3938707"/>
                  <a:gd name="connsiteY5" fmla="*/ 1221293 h 3395541"/>
                  <a:gd name="connsiteX6" fmla="*/ 1708837 w 3938707"/>
                  <a:gd name="connsiteY6" fmla="*/ 893409 h 3395541"/>
                  <a:gd name="connsiteX7" fmla="*/ 2232392 w 3938707"/>
                  <a:gd name="connsiteY7" fmla="*/ 1273824 h 3395541"/>
                  <a:gd name="connsiteX8" fmla="*/ 1868310 w 3938707"/>
                  <a:gd name="connsiteY8" fmla="*/ 1899808 h 3395541"/>
                  <a:gd name="connsiteX9" fmla="*/ 1242328 w 3938707"/>
                  <a:gd name="connsiteY9" fmla="*/ 1535724 h 3395541"/>
                  <a:gd name="connsiteX10" fmla="*/ 1606410 w 3938707"/>
                  <a:gd name="connsiteY10" fmla="*/ 909743 h 3395541"/>
                  <a:gd name="connsiteX11" fmla="*/ 1708837 w 3938707"/>
                  <a:gd name="connsiteY11" fmla="*/ 893409 h 3395541"/>
                  <a:gd name="connsiteX12" fmla="*/ 1639739 w 3938707"/>
                  <a:gd name="connsiteY12" fmla="*/ 553140 h 3395541"/>
                  <a:gd name="connsiteX13" fmla="*/ 1517926 w 3938707"/>
                  <a:gd name="connsiteY13" fmla="*/ 575243 h 3395541"/>
                  <a:gd name="connsiteX14" fmla="*/ 1400917 w 3938707"/>
                  <a:gd name="connsiteY14" fmla="*/ 616446 h 3395541"/>
                  <a:gd name="connsiteX15" fmla="*/ 1403204 w 3938707"/>
                  <a:gd name="connsiteY15" fmla="*/ 621128 h 3395541"/>
                  <a:gd name="connsiteX16" fmla="*/ 1052594 w 3938707"/>
                  <a:gd name="connsiteY16" fmla="*/ 888824 h 3395541"/>
                  <a:gd name="connsiteX17" fmla="*/ 941276 w 3938707"/>
                  <a:gd name="connsiteY17" fmla="*/ 1088522 h 3395541"/>
                  <a:gd name="connsiteX18" fmla="*/ 957946 w 3938707"/>
                  <a:gd name="connsiteY18" fmla="*/ 1095809 h 3395541"/>
                  <a:gd name="connsiteX19" fmla="*/ 886878 w 3938707"/>
                  <a:gd name="connsiteY19" fmla="*/ 1515510 h 3395541"/>
                  <a:gd name="connsiteX20" fmla="*/ 907827 w 3938707"/>
                  <a:gd name="connsiteY20" fmla="*/ 1624208 h 3395541"/>
                  <a:gd name="connsiteX21" fmla="*/ 944264 w 3938707"/>
                  <a:gd name="connsiteY21" fmla="*/ 1730250 h 3395541"/>
                  <a:gd name="connsiteX22" fmla="*/ 1206114 w 3938707"/>
                  <a:gd name="connsiteY22" fmla="*/ 2077418 h 3395541"/>
                  <a:gd name="connsiteX23" fmla="*/ 1405201 w 3938707"/>
                  <a:gd name="connsiteY23" fmla="*/ 2194214 h 3395541"/>
                  <a:gd name="connsiteX24" fmla="*/ 1838181 w 3938707"/>
                  <a:gd name="connsiteY24" fmla="*/ 2256161 h 3395541"/>
                  <a:gd name="connsiteX25" fmla="*/ 1956794 w 3938707"/>
                  <a:gd name="connsiteY25" fmla="*/ 2234308 h 3395541"/>
                  <a:gd name="connsiteX26" fmla="*/ 2072874 w 3938707"/>
                  <a:gd name="connsiteY26" fmla="*/ 2193507 h 3395541"/>
                  <a:gd name="connsiteX27" fmla="*/ 2416186 w 3938707"/>
                  <a:gd name="connsiteY27" fmla="*/ 1928221 h 3395541"/>
                  <a:gd name="connsiteX28" fmla="*/ 2530466 w 3938707"/>
                  <a:gd name="connsiteY28" fmla="*/ 1728186 h 3395541"/>
                  <a:gd name="connsiteX29" fmla="*/ 2572172 w 3938707"/>
                  <a:gd name="connsiteY29" fmla="*/ 1300380 h 3395541"/>
                  <a:gd name="connsiteX30" fmla="*/ 2572503 w 3938707"/>
                  <a:gd name="connsiteY30" fmla="*/ 1300371 h 3395541"/>
                  <a:gd name="connsiteX31" fmla="*/ 2586926 w 3938707"/>
                  <a:gd name="connsiteY31" fmla="*/ 1290081 h 3395541"/>
                  <a:gd name="connsiteX32" fmla="*/ 2566892 w 3938707"/>
                  <a:gd name="connsiteY32" fmla="*/ 1185339 h 3395541"/>
                  <a:gd name="connsiteX33" fmla="*/ 2532988 w 3938707"/>
                  <a:gd name="connsiteY33" fmla="*/ 1085127 h 3395541"/>
                  <a:gd name="connsiteX34" fmla="*/ 2267551 w 3938707"/>
                  <a:gd name="connsiteY34" fmla="*/ 731294 h 3395541"/>
                  <a:gd name="connsiteX35" fmla="*/ 2066752 w 3938707"/>
                  <a:gd name="connsiteY35" fmla="*/ 614194 h 3395541"/>
                  <a:gd name="connsiteX36" fmla="*/ 2049393 w 3938707"/>
                  <a:gd name="connsiteY36" fmla="*/ 646942 h 3395541"/>
                  <a:gd name="connsiteX37" fmla="*/ 1639739 w 3938707"/>
                  <a:gd name="connsiteY37" fmla="*/ 553140 h 3395541"/>
                  <a:gd name="connsiteX38" fmla="*/ 3725503 w 3938707"/>
                  <a:gd name="connsiteY38" fmla="*/ 471199 h 3395541"/>
                  <a:gd name="connsiteX39" fmla="*/ 3725503 w 3938707"/>
                  <a:gd name="connsiteY39" fmla="*/ 3010407 h 3395541"/>
                  <a:gd name="connsiteX40" fmla="*/ 3567728 w 3938707"/>
                  <a:gd name="connsiteY40" fmla="*/ 3168182 h 3395541"/>
                  <a:gd name="connsiteX41" fmla="*/ 434184 w 3938707"/>
                  <a:gd name="connsiteY41" fmla="*/ 3168182 h 3395541"/>
                  <a:gd name="connsiteX42" fmla="*/ 434184 w 3938707"/>
                  <a:gd name="connsiteY42" fmla="*/ 3191568 h 3395541"/>
                  <a:gd name="connsiteX43" fmla="*/ 586554 w 3938707"/>
                  <a:gd name="connsiteY43" fmla="*/ 3343938 h 3395541"/>
                  <a:gd name="connsiteX44" fmla="*/ 3726054 w 3938707"/>
                  <a:gd name="connsiteY44" fmla="*/ 3343938 h 3395541"/>
                  <a:gd name="connsiteX45" fmla="*/ 3878424 w 3938707"/>
                  <a:gd name="connsiteY45" fmla="*/ 3191568 h 3395541"/>
                  <a:gd name="connsiteX46" fmla="*/ 3878424 w 3938707"/>
                  <a:gd name="connsiteY46" fmla="*/ 623569 h 3395541"/>
                  <a:gd name="connsiteX47" fmla="*/ 3726054 w 3938707"/>
                  <a:gd name="connsiteY47" fmla="*/ 471199 h 3395541"/>
                  <a:gd name="connsiteX48" fmla="*/ 3474720 w 3938707"/>
                  <a:gd name="connsiteY48" fmla="*/ 243840 h 3395541"/>
                  <a:gd name="connsiteX49" fmla="*/ 3474720 w 3938707"/>
                  <a:gd name="connsiteY49" fmla="*/ 420899 h 3395541"/>
                  <a:gd name="connsiteX50" fmla="*/ 3474720 w 3938707"/>
                  <a:gd name="connsiteY50" fmla="*/ 471199 h 3395541"/>
                  <a:gd name="connsiteX51" fmla="*/ 3474720 w 3938707"/>
                  <a:gd name="connsiteY51" fmla="*/ 2773796 h 3395541"/>
                  <a:gd name="connsiteX52" fmla="*/ 3319357 w 3938707"/>
                  <a:gd name="connsiteY52" fmla="*/ 2929159 h 3395541"/>
                  <a:gd name="connsiteX53" fmla="*/ 220980 w 3938707"/>
                  <a:gd name="connsiteY53" fmla="*/ 2929159 h 3395541"/>
                  <a:gd name="connsiteX54" fmla="*/ 220980 w 3938707"/>
                  <a:gd name="connsiteY54" fmla="*/ 2964209 h 3395541"/>
                  <a:gd name="connsiteX55" fmla="*/ 373350 w 3938707"/>
                  <a:gd name="connsiteY55" fmla="*/ 3116579 h 3395541"/>
                  <a:gd name="connsiteX56" fmla="*/ 3512850 w 3938707"/>
                  <a:gd name="connsiteY56" fmla="*/ 3116579 h 3395541"/>
                  <a:gd name="connsiteX57" fmla="*/ 3665220 w 3938707"/>
                  <a:gd name="connsiteY57" fmla="*/ 2964209 h 3395541"/>
                  <a:gd name="connsiteX58" fmla="*/ 3665220 w 3938707"/>
                  <a:gd name="connsiteY58" fmla="*/ 396210 h 3395541"/>
                  <a:gd name="connsiteX59" fmla="*/ 3512850 w 3938707"/>
                  <a:gd name="connsiteY59" fmla="*/ 243840 h 3395541"/>
                  <a:gd name="connsiteX60" fmla="*/ 155363 w 3938707"/>
                  <a:gd name="connsiteY60" fmla="*/ 0 h 3395541"/>
                  <a:gd name="connsiteX61" fmla="*/ 3319357 w 3938707"/>
                  <a:gd name="connsiteY61" fmla="*/ 0 h 3395541"/>
                  <a:gd name="connsiteX62" fmla="*/ 3474720 w 3938707"/>
                  <a:gd name="connsiteY62" fmla="*/ 155363 h 3395541"/>
                  <a:gd name="connsiteX63" fmla="*/ 3474720 w 3938707"/>
                  <a:gd name="connsiteY63" fmla="*/ 193540 h 3395541"/>
                  <a:gd name="connsiteX64" fmla="*/ 3567728 w 3938707"/>
                  <a:gd name="connsiteY64" fmla="*/ 193540 h 3395541"/>
                  <a:gd name="connsiteX65" fmla="*/ 3725503 w 3938707"/>
                  <a:gd name="connsiteY65" fmla="*/ 351315 h 3395541"/>
                  <a:gd name="connsiteX66" fmla="*/ 3725503 w 3938707"/>
                  <a:gd name="connsiteY66" fmla="*/ 420899 h 3395541"/>
                  <a:gd name="connsiteX67" fmla="*/ 3780932 w 3938707"/>
                  <a:gd name="connsiteY67" fmla="*/ 420899 h 3395541"/>
                  <a:gd name="connsiteX68" fmla="*/ 3938707 w 3938707"/>
                  <a:gd name="connsiteY68" fmla="*/ 578674 h 3395541"/>
                  <a:gd name="connsiteX69" fmla="*/ 3938707 w 3938707"/>
                  <a:gd name="connsiteY69" fmla="*/ 3237766 h 3395541"/>
                  <a:gd name="connsiteX70" fmla="*/ 3780932 w 3938707"/>
                  <a:gd name="connsiteY70" fmla="*/ 3395541 h 3395541"/>
                  <a:gd name="connsiteX71" fmla="*/ 534722 w 3938707"/>
                  <a:gd name="connsiteY71" fmla="*/ 3395541 h 3395541"/>
                  <a:gd name="connsiteX72" fmla="*/ 376947 w 3938707"/>
                  <a:gd name="connsiteY72" fmla="*/ 3237766 h 3395541"/>
                  <a:gd name="connsiteX73" fmla="*/ 376947 w 3938707"/>
                  <a:gd name="connsiteY73" fmla="*/ 3168182 h 3395541"/>
                  <a:gd name="connsiteX74" fmla="*/ 321518 w 3938707"/>
                  <a:gd name="connsiteY74" fmla="*/ 3168182 h 3395541"/>
                  <a:gd name="connsiteX75" fmla="*/ 163743 w 3938707"/>
                  <a:gd name="connsiteY75" fmla="*/ 3010407 h 3395541"/>
                  <a:gd name="connsiteX76" fmla="*/ 163743 w 3938707"/>
                  <a:gd name="connsiteY76" fmla="*/ 2929159 h 3395541"/>
                  <a:gd name="connsiteX77" fmla="*/ 155363 w 3938707"/>
                  <a:gd name="connsiteY77" fmla="*/ 2929159 h 3395541"/>
                  <a:gd name="connsiteX78" fmla="*/ 0 w 3938707"/>
                  <a:gd name="connsiteY78" fmla="*/ 2773796 h 3395541"/>
                  <a:gd name="connsiteX79" fmla="*/ 0 w 3938707"/>
                  <a:gd name="connsiteY79" fmla="*/ 155363 h 3395541"/>
                  <a:gd name="connsiteX80" fmla="*/ 155363 w 3938707"/>
                  <a:gd name="connsiteY80" fmla="*/ 0 h 339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938707" h="3395541">
                    <a:moveTo>
                      <a:pt x="1727126" y="1221293"/>
                    </a:moveTo>
                    <a:cubicBezTo>
                      <a:pt x="1714937" y="1221985"/>
                      <a:pt x="1702636" y="1223910"/>
                      <a:pt x="1690374" y="1227153"/>
                    </a:cubicBezTo>
                    <a:cubicBezTo>
                      <a:pt x="1592275" y="1253103"/>
                      <a:pt x="1533787" y="1353664"/>
                      <a:pt x="1559736" y="1451760"/>
                    </a:cubicBezTo>
                    <a:cubicBezTo>
                      <a:pt x="1585686" y="1549859"/>
                      <a:pt x="1686247" y="1608347"/>
                      <a:pt x="1784346" y="1582397"/>
                    </a:cubicBezTo>
                    <a:cubicBezTo>
                      <a:pt x="1882445" y="1556447"/>
                      <a:pt x="1940933" y="1455887"/>
                      <a:pt x="1914983" y="1357788"/>
                    </a:cubicBezTo>
                    <a:cubicBezTo>
                      <a:pt x="1892278" y="1271953"/>
                      <a:pt x="1812447" y="1216444"/>
                      <a:pt x="1727126" y="1221293"/>
                    </a:cubicBezTo>
                    <a:close/>
                    <a:moveTo>
                      <a:pt x="1708837" y="893409"/>
                    </a:moveTo>
                    <a:cubicBezTo>
                      <a:pt x="1946625" y="879897"/>
                      <a:pt x="2169110" y="1034600"/>
                      <a:pt x="2232392" y="1273824"/>
                    </a:cubicBezTo>
                    <a:cubicBezTo>
                      <a:pt x="2304713" y="1547223"/>
                      <a:pt x="2141709" y="1827486"/>
                      <a:pt x="1868310" y="1899808"/>
                    </a:cubicBezTo>
                    <a:cubicBezTo>
                      <a:pt x="1594911" y="1972129"/>
                      <a:pt x="1314649" y="1809122"/>
                      <a:pt x="1242328" y="1535724"/>
                    </a:cubicBezTo>
                    <a:cubicBezTo>
                      <a:pt x="1170006" y="1262325"/>
                      <a:pt x="1333011" y="982064"/>
                      <a:pt x="1606410" y="909743"/>
                    </a:cubicBezTo>
                    <a:cubicBezTo>
                      <a:pt x="1640585" y="900702"/>
                      <a:pt x="1674867" y="895339"/>
                      <a:pt x="1708837" y="893409"/>
                    </a:cubicBezTo>
                    <a:close/>
                    <a:moveTo>
                      <a:pt x="1639739" y="553140"/>
                    </a:moveTo>
                    <a:cubicBezTo>
                      <a:pt x="1599138" y="556874"/>
                      <a:pt x="1558487" y="564513"/>
                      <a:pt x="1517926" y="575243"/>
                    </a:cubicBezTo>
                    <a:cubicBezTo>
                      <a:pt x="1477281" y="585994"/>
                      <a:pt x="1438091" y="599488"/>
                      <a:pt x="1400917" y="616446"/>
                    </a:cubicBezTo>
                    <a:lnTo>
                      <a:pt x="1403204" y="621128"/>
                    </a:lnTo>
                    <a:cubicBezTo>
                      <a:pt x="1425877" y="668354"/>
                      <a:pt x="1372154" y="986050"/>
                      <a:pt x="1052594" y="888824"/>
                    </a:cubicBezTo>
                    <a:cubicBezTo>
                      <a:pt x="1006387" y="949879"/>
                      <a:pt x="968520" y="1016921"/>
                      <a:pt x="941276" y="1088522"/>
                    </a:cubicBezTo>
                    <a:lnTo>
                      <a:pt x="957946" y="1095809"/>
                    </a:lnTo>
                    <a:cubicBezTo>
                      <a:pt x="1004557" y="1116551"/>
                      <a:pt x="1162102" y="1379691"/>
                      <a:pt x="886878" y="1515510"/>
                    </a:cubicBezTo>
                    <a:cubicBezTo>
                      <a:pt x="891138" y="1551739"/>
                      <a:pt x="898251" y="1588009"/>
                      <a:pt x="907827" y="1624208"/>
                    </a:cubicBezTo>
                    <a:cubicBezTo>
                      <a:pt x="917530" y="1660889"/>
                      <a:pt x="929466" y="1696383"/>
                      <a:pt x="944264" y="1730250"/>
                    </a:cubicBezTo>
                    <a:cubicBezTo>
                      <a:pt x="1009185" y="1714501"/>
                      <a:pt x="1294662" y="1775635"/>
                      <a:pt x="1206114" y="2077418"/>
                    </a:cubicBezTo>
                    <a:cubicBezTo>
                      <a:pt x="1266676" y="2125547"/>
                      <a:pt x="1333527" y="2165252"/>
                      <a:pt x="1405201" y="2194214"/>
                    </a:cubicBezTo>
                    <a:cubicBezTo>
                      <a:pt x="1450676" y="2131485"/>
                      <a:pt x="1684874" y="1983285"/>
                      <a:pt x="1838181" y="2256161"/>
                    </a:cubicBezTo>
                    <a:cubicBezTo>
                      <a:pt x="1877717" y="2252272"/>
                      <a:pt x="1917299" y="2244755"/>
                      <a:pt x="1956794" y="2234308"/>
                    </a:cubicBezTo>
                    <a:cubicBezTo>
                      <a:pt x="1997103" y="2223645"/>
                      <a:pt x="2035981" y="2210286"/>
                      <a:pt x="2072874" y="2193507"/>
                    </a:cubicBezTo>
                    <a:cubicBezTo>
                      <a:pt x="2054713" y="2134517"/>
                      <a:pt x="2112722" y="1841143"/>
                      <a:pt x="2416186" y="1928221"/>
                    </a:cubicBezTo>
                    <a:cubicBezTo>
                      <a:pt x="2463487" y="1867231"/>
                      <a:pt x="2502356" y="1800063"/>
                      <a:pt x="2530466" y="1728186"/>
                    </a:cubicBezTo>
                    <a:cubicBezTo>
                      <a:pt x="2458553" y="1669881"/>
                      <a:pt x="2327119" y="1464262"/>
                      <a:pt x="2572172" y="1300380"/>
                    </a:cubicBezTo>
                    <a:lnTo>
                      <a:pt x="2572503" y="1300371"/>
                    </a:lnTo>
                    <a:cubicBezTo>
                      <a:pt x="2576551" y="1296788"/>
                      <a:pt x="2581380" y="1293327"/>
                      <a:pt x="2586926" y="1290081"/>
                    </a:cubicBezTo>
                    <a:cubicBezTo>
                      <a:pt x="2583056" y="1255136"/>
                      <a:pt x="2576115" y="1220205"/>
                      <a:pt x="2566892" y="1185339"/>
                    </a:cubicBezTo>
                    <a:cubicBezTo>
                      <a:pt x="2557746" y="1150763"/>
                      <a:pt x="2546615" y="1117240"/>
                      <a:pt x="2532988" y="1085127"/>
                    </a:cubicBezTo>
                    <a:cubicBezTo>
                      <a:pt x="2480920" y="1106329"/>
                      <a:pt x="2168815" y="1050142"/>
                      <a:pt x="2267551" y="731294"/>
                    </a:cubicBezTo>
                    <a:cubicBezTo>
                      <a:pt x="2206483" y="682920"/>
                      <a:pt x="2139050" y="643100"/>
                      <a:pt x="2066752" y="614194"/>
                    </a:cubicBezTo>
                    <a:lnTo>
                      <a:pt x="2049393" y="646942"/>
                    </a:lnTo>
                    <a:cubicBezTo>
                      <a:pt x="2025455" y="691405"/>
                      <a:pt x="1756558" y="826385"/>
                      <a:pt x="1639739" y="553140"/>
                    </a:cubicBezTo>
                    <a:close/>
                    <a:moveTo>
                      <a:pt x="3725503" y="471199"/>
                    </a:moveTo>
                    <a:lnTo>
                      <a:pt x="3725503" y="3010407"/>
                    </a:lnTo>
                    <a:cubicBezTo>
                      <a:pt x="3725503" y="3097544"/>
                      <a:pt x="3654865" y="3168182"/>
                      <a:pt x="3567728" y="3168182"/>
                    </a:cubicBezTo>
                    <a:lnTo>
                      <a:pt x="434184" y="3168182"/>
                    </a:lnTo>
                    <a:lnTo>
                      <a:pt x="434184" y="3191568"/>
                    </a:lnTo>
                    <a:cubicBezTo>
                      <a:pt x="434184" y="3275720"/>
                      <a:pt x="502402" y="3343938"/>
                      <a:pt x="586554" y="3343938"/>
                    </a:cubicBezTo>
                    <a:lnTo>
                      <a:pt x="3726054" y="3343938"/>
                    </a:lnTo>
                    <a:cubicBezTo>
                      <a:pt x="3810206" y="3343938"/>
                      <a:pt x="3878424" y="3275720"/>
                      <a:pt x="3878424" y="3191568"/>
                    </a:cubicBezTo>
                    <a:lnTo>
                      <a:pt x="3878424" y="623569"/>
                    </a:lnTo>
                    <a:cubicBezTo>
                      <a:pt x="3878424" y="539417"/>
                      <a:pt x="3810206" y="471199"/>
                      <a:pt x="3726054" y="471199"/>
                    </a:cubicBezTo>
                    <a:close/>
                    <a:moveTo>
                      <a:pt x="3474720" y="243840"/>
                    </a:moveTo>
                    <a:lnTo>
                      <a:pt x="3474720" y="420899"/>
                    </a:lnTo>
                    <a:lnTo>
                      <a:pt x="3474720" y="471199"/>
                    </a:lnTo>
                    <a:lnTo>
                      <a:pt x="3474720" y="2773796"/>
                    </a:lnTo>
                    <a:cubicBezTo>
                      <a:pt x="3474720" y="2859601"/>
                      <a:pt x="3405162" y="2929159"/>
                      <a:pt x="3319357" y="2929159"/>
                    </a:cubicBezTo>
                    <a:lnTo>
                      <a:pt x="220980" y="2929159"/>
                    </a:lnTo>
                    <a:lnTo>
                      <a:pt x="220980" y="2964209"/>
                    </a:lnTo>
                    <a:cubicBezTo>
                      <a:pt x="220980" y="3048361"/>
                      <a:pt x="289198" y="3116579"/>
                      <a:pt x="373350" y="3116579"/>
                    </a:cubicBezTo>
                    <a:lnTo>
                      <a:pt x="3512850" y="3116579"/>
                    </a:lnTo>
                    <a:cubicBezTo>
                      <a:pt x="3597002" y="3116579"/>
                      <a:pt x="3665220" y="3048361"/>
                      <a:pt x="3665220" y="2964209"/>
                    </a:cubicBezTo>
                    <a:lnTo>
                      <a:pt x="3665220" y="396210"/>
                    </a:lnTo>
                    <a:cubicBezTo>
                      <a:pt x="3665220" y="312058"/>
                      <a:pt x="3597002" y="243840"/>
                      <a:pt x="3512850" y="243840"/>
                    </a:cubicBezTo>
                    <a:close/>
                    <a:moveTo>
                      <a:pt x="155363" y="0"/>
                    </a:moveTo>
                    <a:lnTo>
                      <a:pt x="3319357" y="0"/>
                    </a:lnTo>
                    <a:cubicBezTo>
                      <a:pt x="3405162" y="0"/>
                      <a:pt x="3474720" y="69558"/>
                      <a:pt x="3474720" y="155363"/>
                    </a:cubicBezTo>
                    <a:lnTo>
                      <a:pt x="3474720" y="193540"/>
                    </a:lnTo>
                    <a:lnTo>
                      <a:pt x="3567728" y="193540"/>
                    </a:lnTo>
                    <a:cubicBezTo>
                      <a:pt x="3654865" y="193540"/>
                      <a:pt x="3725503" y="264178"/>
                      <a:pt x="3725503" y="351315"/>
                    </a:cubicBezTo>
                    <a:lnTo>
                      <a:pt x="3725503" y="420899"/>
                    </a:lnTo>
                    <a:lnTo>
                      <a:pt x="3780932" y="420899"/>
                    </a:lnTo>
                    <a:cubicBezTo>
                      <a:pt x="3868069" y="420899"/>
                      <a:pt x="3938707" y="491537"/>
                      <a:pt x="3938707" y="578674"/>
                    </a:cubicBezTo>
                    <a:lnTo>
                      <a:pt x="3938707" y="3237766"/>
                    </a:lnTo>
                    <a:cubicBezTo>
                      <a:pt x="3938707" y="3324903"/>
                      <a:pt x="3868069" y="3395541"/>
                      <a:pt x="3780932" y="3395541"/>
                    </a:cubicBezTo>
                    <a:lnTo>
                      <a:pt x="534722" y="3395541"/>
                    </a:lnTo>
                    <a:cubicBezTo>
                      <a:pt x="447585" y="3395541"/>
                      <a:pt x="376947" y="3324903"/>
                      <a:pt x="376947" y="3237766"/>
                    </a:cubicBezTo>
                    <a:lnTo>
                      <a:pt x="376947" y="3168182"/>
                    </a:lnTo>
                    <a:lnTo>
                      <a:pt x="321518" y="3168182"/>
                    </a:lnTo>
                    <a:cubicBezTo>
                      <a:pt x="234381" y="3168182"/>
                      <a:pt x="163743" y="3097544"/>
                      <a:pt x="163743" y="3010407"/>
                    </a:cubicBezTo>
                    <a:lnTo>
                      <a:pt x="163743" y="2929159"/>
                    </a:lnTo>
                    <a:lnTo>
                      <a:pt x="155363" y="2929159"/>
                    </a:lnTo>
                    <a:cubicBezTo>
                      <a:pt x="69558" y="2929159"/>
                      <a:pt x="0" y="2859601"/>
                      <a:pt x="0" y="2773796"/>
                    </a:cubicBezTo>
                    <a:lnTo>
                      <a:pt x="0" y="155363"/>
                    </a:lnTo>
                    <a:cubicBezTo>
                      <a:pt x="0" y="69558"/>
                      <a:pt x="69558" y="0"/>
                      <a:pt x="155363" y="0"/>
                    </a:cubicBezTo>
                    <a:close/>
                  </a:path>
                </a:pathLst>
              </a:cu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9" name="Group 28"/>
          <p:cNvGrpSpPr/>
          <p:nvPr/>
        </p:nvGrpSpPr>
        <p:grpSpPr>
          <a:xfrm>
            <a:off x="579438" y="2234669"/>
            <a:ext cx="3383987" cy="3672700"/>
            <a:chOff x="579438" y="2234669"/>
            <a:chExt cx="3383987" cy="3672700"/>
          </a:xfrm>
        </p:grpSpPr>
        <p:grpSp>
          <p:nvGrpSpPr>
            <p:cNvPr id="30" name="Group 29"/>
            <p:cNvGrpSpPr/>
            <p:nvPr/>
          </p:nvGrpSpPr>
          <p:grpSpPr>
            <a:xfrm>
              <a:off x="579438" y="2234669"/>
              <a:ext cx="3383987" cy="3672700"/>
              <a:chOff x="1094703" y="2238703"/>
              <a:chExt cx="3383987" cy="3672700"/>
            </a:xfrm>
          </p:grpSpPr>
          <p:sp>
            <p:nvSpPr>
              <p:cNvPr id="36" name="Rectangle 35"/>
              <p:cNvSpPr/>
              <p:nvPr/>
            </p:nvSpPr>
            <p:spPr bwMode="auto">
              <a:xfrm>
                <a:off x="1094703" y="2238703"/>
                <a:ext cx="3383987" cy="3672700"/>
              </a:xfrm>
              <a:prstGeom prst="rect">
                <a:avLst/>
              </a:prstGeom>
              <a:solidFill>
                <a:schemeClr val="tx1">
                  <a:lumMod val="95000"/>
                </a:scheme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137160" tIns="914400" rIns="137160" bIns="45720" numCol="1" spcCol="0" rtlCol="0" fromWordArt="0" anchor="t" anchorCtr="0" forceAA="0" compatLnSpc="1">
                <a:prstTxWarp prst="textNoShape">
                  <a:avLst/>
                </a:prstTxWarp>
                <a:noAutofit/>
              </a:bodyPr>
              <a:lstStyle/>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Building surveillance systems</a:t>
                </a:r>
              </a:p>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Body cameras (with varying degrees of resolution)</a:t>
                </a:r>
              </a:p>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Dashboard cameras </a:t>
                </a:r>
              </a:p>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Interview rooms and NVR</a:t>
                </a:r>
              </a:p>
            </p:txBody>
          </p:sp>
          <p:sp>
            <p:nvSpPr>
              <p:cNvPr id="35" name="Rectangle 34"/>
              <p:cNvSpPr/>
              <p:nvPr/>
            </p:nvSpPr>
            <p:spPr bwMode="auto">
              <a:xfrm>
                <a:off x="1155723" y="2259807"/>
                <a:ext cx="3322967" cy="857582"/>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137160" tIns="45720" rIns="10058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72C6"/>
                    </a:solidFill>
                    <a:effectLst/>
                    <a:uLnTx/>
                    <a:uFillTx/>
                    <a:latin typeface="Segoe UI Light"/>
                    <a:ea typeface="Segoe UI" pitchFamily="34" charset="0"/>
                    <a:cs typeface="Segoe UI" pitchFamily="34" charset="0"/>
                  </a:rPr>
                  <a:t>Videos sourced from</a:t>
                </a:r>
              </a:p>
            </p:txBody>
          </p:sp>
        </p:grpSp>
        <p:grpSp>
          <p:nvGrpSpPr>
            <p:cNvPr id="31" name="Group 30"/>
            <p:cNvGrpSpPr/>
            <p:nvPr/>
          </p:nvGrpSpPr>
          <p:grpSpPr>
            <a:xfrm>
              <a:off x="3202710" y="2512096"/>
              <a:ext cx="635754" cy="539115"/>
              <a:chOff x="1820224" y="2832635"/>
              <a:chExt cx="635754" cy="539115"/>
            </a:xfrm>
          </p:grpSpPr>
          <p:sp>
            <p:nvSpPr>
              <p:cNvPr id="32" name="Freeform 88"/>
              <p:cNvSpPr>
                <a:spLocks noEditPoints="1"/>
              </p:cNvSpPr>
              <p:nvPr/>
            </p:nvSpPr>
            <p:spPr bwMode="black">
              <a:xfrm>
                <a:off x="1820224" y="283263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0072C6"/>
              </a:solidFill>
              <a:ln w="10795"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marL="0" marR="0" lvl="0" indent="0" defTabSz="740740" eaLnBrk="1" fontAlgn="auto" latinLnBrk="0" hangingPunct="1">
                  <a:lnSpc>
                    <a:spcPct val="100000"/>
                  </a:lnSpc>
                  <a:spcBef>
                    <a:spcPts val="0"/>
                  </a:spcBef>
                  <a:spcAft>
                    <a:spcPts val="0"/>
                  </a:spcAft>
                  <a:buClrTx/>
                  <a:buSzTx/>
                  <a:buFontTx/>
                  <a:buNone/>
                  <a:tabLst/>
                  <a:defRPr/>
                </a:pPr>
                <a:endParaRPr kumimoji="0" lang="en-US" sz="1800" b="0" i="0" u="none" strike="noStrike" kern="0" cap="none" spc="-122" normalizeH="0" baseline="0" noProof="0" dirty="0" smtClean="0">
                  <a:ln>
                    <a:noFill/>
                  </a:ln>
                  <a:solidFill>
                    <a:srgbClr val="000000">
                      <a:lumMod val="50000"/>
                    </a:srgbClr>
                  </a:solidFill>
                  <a:effectLst/>
                  <a:uLnTx/>
                  <a:uFillTx/>
                  <a:latin typeface="Segoe UI Light" panose="020B0502040204020203" pitchFamily="34" charset="0"/>
                  <a:ea typeface="+mn-ea"/>
                  <a:cs typeface="+mn-cs"/>
                  <a:sym typeface="Segoe UI Light" panose="020B0502040204020203" pitchFamily="34" charset="0"/>
                </a:endParaRPr>
              </a:p>
            </p:txBody>
          </p:sp>
          <p:sp>
            <p:nvSpPr>
              <p:cNvPr id="33" name="Rounded Rectangle 32"/>
              <p:cNvSpPr/>
              <p:nvPr/>
            </p:nvSpPr>
            <p:spPr bwMode="auto">
              <a:xfrm>
                <a:off x="2018777" y="2965057"/>
                <a:ext cx="238648" cy="198968"/>
              </a:xfrm>
              <a:prstGeom prst="roundRect">
                <a:avLst>
                  <a:gd name="adj" fmla="val 10083"/>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Isosceles Triangle 33"/>
              <p:cNvSpPr/>
              <p:nvPr/>
            </p:nvSpPr>
            <p:spPr bwMode="auto">
              <a:xfrm rot="5400000">
                <a:off x="2084321" y="3024416"/>
                <a:ext cx="121846" cy="80250"/>
              </a:xfrm>
              <a:prstGeom prs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67" name="Group 66"/>
          <p:cNvGrpSpPr/>
          <p:nvPr/>
        </p:nvGrpSpPr>
        <p:grpSpPr>
          <a:xfrm>
            <a:off x="8453183" y="2234669"/>
            <a:ext cx="3383987" cy="3672700"/>
            <a:chOff x="8453183" y="2234669"/>
            <a:chExt cx="3383987" cy="3672700"/>
          </a:xfrm>
        </p:grpSpPr>
        <p:grpSp>
          <p:nvGrpSpPr>
            <p:cNvPr id="37" name="Group 36"/>
            <p:cNvGrpSpPr/>
            <p:nvPr/>
          </p:nvGrpSpPr>
          <p:grpSpPr>
            <a:xfrm>
              <a:off x="8453183" y="2234669"/>
              <a:ext cx="3383987" cy="3672700"/>
              <a:chOff x="8453183" y="2234669"/>
              <a:chExt cx="3383987" cy="3672700"/>
            </a:xfrm>
            <a:solidFill>
              <a:schemeClr val="tx1">
                <a:lumMod val="95000"/>
              </a:schemeClr>
            </a:solidFill>
          </p:grpSpPr>
          <p:grpSp>
            <p:nvGrpSpPr>
              <p:cNvPr id="38" name="Group 37"/>
              <p:cNvGrpSpPr/>
              <p:nvPr/>
            </p:nvGrpSpPr>
            <p:grpSpPr>
              <a:xfrm>
                <a:off x="8453183" y="2234669"/>
                <a:ext cx="3383987" cy="3672700"/>
                <a:chOff x="4737277" y="2238703"/>
                <a:chExt cx="3383987" cy="3672700"/>
              </a:xfrm>
              <a:grpFill/>
            </p:grpSpPr>
            <p:sp>
              <p:nvSpPr>
                <p:cNvPr id="46" name="Rectangle 45"/>
                <p:cNvSpPr/>
                <p:nvPr/>
              </p:nvSpPr>
              <p:spPr bwMode="auto">
                <a:xfrm>
                  <a:off x="4737277" y="2238703"/>
                  <a:ext cx="3383987" cy="3672700"/>
                </a:xfrm>
                <a:prstGeom prst="rect">
                  <a:avLst/>
                </a:prstGeom>
                <a:grp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137160" tIns="914400" rIns="137160" bIns="45720" numCol="1" spcCol="0" rtlCol="0" fromWordArt="0" anchor="t" anchorCtr="0" forceAA="0" compatLnSpc="1">
                  <a:prstTxWarp prst="textNoShape">
                    <a:avLst/>
                  </a:prstTxWarp>
                  <a:noAutofit/>
                </a:bodyPr>
                <a:lstStyle/>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Police officer uploads videos from body cam</a:t>
                  </a:r>
                </a:p>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Prosecutor reviews evidence in secure CJIS-compliant storage vault</a:t>
                  </a:r>
                </a:p>
                <a:p>
                  <a:pPr marL="228579" marR="0" lvl="0" indent="-228579" defTabSz="932384"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505050"/>
                      </a:solidFill>
                      <a:effectLst/>
                      <a:uLnTx/>
                      <a:uFillTx/>
                      <a:latin typeface="Segoe UI Light"/>
                      <a:ea typeface="Segoe UI" pitchFamily="34" charset="0"/>
                      <a:cs typeface="Segoe UI" pitchFamily="34" charset="0"/>
                    </a:rPr>
                    <a:t>Detective searches for keywords spoken by witnesses to identify suspects and locations</a:t>
                  </a:r>
                </a:p>
              </p:txBody>
            </p:sp>
            <p:sp>
              <p:nvSpPr>
                <p:cNvPr id="45" name="Rectangle 44"/>
                <p:cNvSpPr/>
                <p:nvPr/>
              </p:nvSpPr>
              <p:spPr bwMode="auto">
                <a:xfrm>
                  <a:off x="4788305" y="2281417"/>
                  <a:ext cx="3332959" cy="835971"/>
                </a:xfrm>
                <a:prstGeom prst="rect">
                  <a:avLst/>
                </a:prstGeom>
                <a:grpFill/>
                <a:ln w="3175" cap="flat" cmpd="sng" algn="ctr">
                  <a:noFill/>
                  <a:prstDash val="solid"/>
                  <a:headEnd type="none" w="med" len="med"/>
                  <a:tailEnd type="none" w="med" len="med"/>
                </a:ln>
                <a:effectLst/>
              </p:spPr>
              <p:txBody>
                <a:bodyPr rot="0" spcFirstLastPara="0" vertOverflow="overflow" horzOverflow="overflow" vert="horz" wrap="square" lIns="137160" tIns="45720" rIns="1005840" bIns="45720" numCol="1" spcCol="0" rtlCol="0" fromWordArt="0" anchor="t" anchorCtr="0" forceAA="0" compatLnSpc="1">
                  <a:prstTxWarp prst="textNoShape">
                    <a:avLst/>
                  </a:prstTxWarp>
                  <a:noAutofit/>
                </a:bodyPr>
                <a:lstStyle/>
                <a:p>
                  <a:pPr marL="0" marR="0" lvl="0" indent="0" defTabSz="932384" eaLnBrk="1" fontAlgn="base"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t>Law Enforcement uses</a:t>
                  </a:r>
                </a:p>
              </p:txBody>
            </p:sp>
          </p:grpSp>
          <p:grpSp>
            <p:nvGrpSpPr>
              <p:cNvPr id="39" name="Group 38"/>
              <p:cNvGrpSpPr/>
              <p:nvPr/>
            </p:nvGrpSpPr>
            <p:grpSpPr>
              <a:xfrm>
                <a:off x="10926436" y="2427050"/>
                <a:ext cx="839804" cy="631026"/>
                <a:chOff x="1820225" y="5223378"/>
                <a:chExt cx="839804" cy="631026"/>
              </a:xfrm>
              <a:grpFill/>
            </p:grpSpPr>
            <p:sp>
              <p:nvSpPr>
                <p:cNvPr id="40" name="Freeform 32"/>
                <p:cNvSpPr>
                  <a:spLocks/>
                </p:cNvSpPr>
                <p:nvPr/>
              </p:nvSpPr>
              <p:spPr bwMode="auto">
                <a:xfrm>
                  <a:off x="1973374" y="5267949"/>
                  <a:ext cx="628680" cy="456095"/>
                </a:xfrm>
                <a:custGeom>
                  <a:avLst/>
                  <a:gdLst>
                    <a:gd name="T0" fmla="*/ 296 w 792"/>
                    <a:gd name="T1" fmla="*/ 291 h 574"/>
                    <a:gd name="T2" fmla="*/ 242 w 792"/>
                    <a:gd name="T3" fmla="*/ 386 h 574"/>
                    <a:gd name="T4" fmla="*/ 206 w 792"/>
                    <a:gd name="T5" fmla="*/ 396 h 574"/>
                    <a:gd name="T6" fmla="*/ 19 w 792"/>
                    <a:gd name="T7" fmla="*/ 289 h 574"/>
                    <a:gd name="T8" fmla="*/ 9 w 792"/>
                    <a:gd name="T9" fmla="*/ 254 h 574"/>
                    <a:gd name="T10" fmla="*/ 143 w 792"/>
                    <a:gd name="T11" fmla="*/ 22 h 574"/>
                    <a:gd name="T12" fmla="*/ 181 w 792"/>
                    <a:gd name="T13" fmla="*/ 12 h 574"/>
                    <a:gd name="T14" fmla="*/ 364 w 792"/>
                    <a:gd name="T15" fmla="*/ 118 h 574"/>
                    <a:gd name="T16" fmla="*/ 374 w 792"/>
                    <a:gd name="T17" fmla="*/ 157 h 574"/>
                    <a:gd name="T18" fmla="*/ 320 w 792"/>
                    <a:gd name="T19" fmla="*/ 250 h 574"/>
                    <a:gd name="T20" fmla="*/ 339 w 792"/>
                    <a:gd name="T21" fmla="*/ 261 h 574"/>
                    <a:gd name="T22" fmla="*/ 766 w 792"/>
                    <a:gd name="T23" fmla="*/ 483 h 574"/>
                    <a:gd name="T24" fmla="*/ 777 w 792"/>
                    <a:gd name="T25" fmla="*/ 522 h 574"/>
                    <a:gd name="T26" fmla="*/ 758 w 792"/>
                    <a:gd name="T27" fmla="*/ 556 h 574"/>
                    <a:gd name="T28" fmla="*/ 724 w 792"/>
                    <a:gd name="T29" fmla="*/ 564 h 574"/>
                    <a:gd name="T30" fmla="*/ 521 w 792"/>
                    <a:gd name="T31" fmla="*/ 434 h 574"/>
                    <a:gd name="T32" fmla="*/ 309 w 792"/>
                    <a:gd name="T33" fmla="*/ 298 h 574"/>
                    <a:gd name="T34" fmla="*/ 296 w 792"/>
                    <a:gd name="T35" fmla="*/ 29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2" h="574">
                      <a:moveTo>
                        <a:pt x="296" y="291"/>
                      </a:moveTo>
                      <a:cubicBezTo>
                        <a:pt x="278" y="324"/>
                        <a:pt x="260" y="355"/>
                        <a:pt x="242" y="386"/>
                      </a:cubicBezTo>
                      <a:cubicBezTo>
                        <a:pt x="229" y="407"/>
                        <a:pt x="226" y="408"/>
                        <a:pt x="206" y="396"/>
                      </a:cubicBezTo>
                      <a:cubicBezTo>
                        <a:pt x="143" y="360"/>
                        <a:pt x="81" y="324"/>
                        <a:pt x="19" y="289"/>
                      </a:cubicBezTo>
                      <a:cubicBezTo>
                        <a:pt x="2" y="279"/>
                        <a:pt x="0" y="270"/>
                        <a:pt x="9" y="254"/>
                      </a:cubicBezTo>
                      <a:cubicBezTo>
                        <a:pt x="55" y="177"/>
                        <a:pt x="99" y="99"/>
                        <a:pt x="143" y="22"/>
                      </a:cubicBezTo>
                      <a:cubicBezTo>
                        <a:pt x="156" y="0"/>
                        <a:pt x="159" y="0"/>
                        <a:pt x="181" y="12"/>
                      </a:cubicBezTo>
                      <a:cubicBezTo>
                        <a:pt x="242" y="48"/>
                        <a:pt x="303" y="83"/>
                        <a:pt x="364" y="118"/>
                      </a:cubicBezTo>
                      <a:cubicBezTo>
                        <a:pt x="387" y="131"/>
                        <a:pt x="387" y="133"/>
                        <a:pt x="374" y="157"/>
                      </a:cubicBezTo>
                      <a:cubicBezTo>
                        <a:pt x="356" y="187"/>
                        <a:pt x="339" y="218"/>
                        <a:pt x="320" y="250"/>
                      </a:cubicBezTo>
                      <a:cubicBezTo>
                        <a:pt x="327" y="254"/>
                        <a:pt x="333" y="258"/>
                        <a:pt x="339" y="261"/>
                      </a:cubicBezTo>
                      <a:cubicBezTo>
                        <a:pt x="482" y="335"/>
                        <a:pt x="624" y="409"/>
                        <a:pt x="766" y="483"/>
                      </a:cubicBezTo>
                      <a:cubicBezTo>
                        <a:pt x="791" y="495"/>
                        <a:pt x="792" y="497"/>
                        <a:pt x="777" y="522"/>
                      </a:cubicBezTo>
                      <a:cubicBezTo>
                        <a:pt x="771" y="533"/>
                        <a:pt x="764" y="544"/>
                        <a:pt x="758" y="556"/>
                      </a:cubicBezTo>
                      <a:cubicBezTo>
                        <a:pt x="750" y="573"/>
                        <a:pt x="739" y="574"/>
                        <a:pt x="724" y="564"/>
                      </a:cubicBezTo>
                      <a:cubicBezTo>
                        <a:pt x="657" y="520"/>
                        <a:pt x="589" y="477"/>
                        <a:pt x="521" y="434"/>
                      </a:cubicBezTo>
                      <a:cubicBezTo>
                        <a:pt x="450" y="389"/>
                        <a:pt x="380" y="343"/>
                        <a:pt x="309" y="298"/>
                      </a:cubicBezTo>
                      <a:cubicBezTo>
                        <a:pt x="306" y="296"/>
                        <a:pt x="302" y="294"/>
                        <a:pt x="296" y="29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41" name="Freeform 33"/>
                <p:cNvSpPr>
                  <a:spLocks/>
                </p:cNvSpPr>
                <p:nvPr/>
              </p:nvSpPr>
              <p:spPr bwMode="auto">
                <a:xfrm>
                  <a:off x="2101053" y="5223378"/>
                  <a:ext cx="210454" cy="139074"/>
                </a:xfrm>
                <a:custGeom>
                  <a:avLst/>
                  <a:gdLst>
                    <a:gd name="T0" fmla="*/ 16 w 265"/>
                    <a:gd name="T1" fmla="*/ 0 h 175"/>
                    <a:gd name="T2" fmla="*/ 32 w 265"/>
                    <a:gd name="T3" fmla="*/ 7 h 175"/>
                    <a:gd name="T4" fmla="*/ 250 w 265"/>
                    <a:gd name="T5" fmla="*/ 132 h 175"/>
                    <a:gd name="T6" fmla="*/ 258 w 265"/>
                    <a:gd name="T7" fmla="*/ 162 h 175"/>
                    <a:gd name="T8" fmla="*/ 230 w 265"/>
                    <a:gd name="T9" fmla="*/ 168 h 175"/>
                    <a:gd name="T10" fmla="*/ 12 w 265"/>
                    <a:gd name="T11" fmla="*/ 42 h 175"/>
                    <a:gd name="T12" fmla="*/ 1 w 265"/>
                    <a:gd name="T13" fmla="*/ 22 h 175"/>
                    <a:gd name="T14" fmla="*/ 16 w 265"/>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75">
                      <a:moveTo>
                        <a:pt x="16" y="0"/>
                      </a:moveTo>
                      <a:cubicBezTo>
                        <a:pt x="24" y="3"/>
                        <a:pt x="29" y="5"/>
                        <a:pt x="32" y="7"/>
                      </a:cubicBezTo>
                      <a:cubicBezTo>
                        <a:pt x="105" y="49"/>
                        <a:pt x="178" y="91"/>
                        <a:pt x="250" y="132"/>
                      </a:cubicBezTo>
                      <a:cubicBezTo>
                        <a:pt x="264" y="140"/>
                        <a:pt x="265" y="149"/>
                        <a:pt x="258" y="162"/>
                      </a:cubicBezTo>
                      <a:cubicBezTo>
                        <a:pt x="250" y="175"/>
                        <a:pt x="242" y="175"/>
                        <a:pt x="230" y="168"/>
                      </a:cubicBezTo>
                      <a:cubicBezTo>
                        <a:pt x="157" y="126"/>
                        <a:pt x="85" y="84"/>
                        <a:pt x="12" y="42"/>
                      </a:cubicBezTo>
                      <a:cubicBezTo>
                        <a:pt x="7" y="38"/>
                        <a:pt x="0" y="28"/>
                        <a:pt x="1" y="22"/>
                      </a:cubicBezTo>
                      <a:cubicBezTo>
                        <a:pt x="3" y="14"/>
                        <a:pt x="11" y="7"/>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42" name="Freeform 34"/>
                <p:cNvSpPr>
                  <a:spLocks/>
                </p:cNvSpPr>
                <p:nvPr/>
              </p:nvSpPr>
              <p:spPr bwMode="auto">
                <a:xfrm>
                  <a:off x="1943213" y="5496834"/>
                  <a:ext cx="211794" cy="140414"/>
                </a:xfrm>
                <a:custGeom>
                  <a:avLst/>
                  <a:gdLst>
                    <a:gd name="T0" fmla="*/ 16 w 267"/>
                    <a:gd name="T1" fmla="*/ 0 h 177"/>
                    <a:gd name="T2" fmla="*/ 33 w 267"/>
                    <a:gd name="T3" fmla="*/ 9 h 177"/>
                    <a:gd name="T4" fmla="*/ 248 w 267"/>
                    <a:gd name="T5" fmla="*/ 133 h 177"/>
                    <a:gd name="T6" fmla="*/ 258 w 267"/>
                    <a:gd name="T7" fmla="*/ 163 h 177"/>
                    <a:gd name="T8" fmla="*/ 228 w 267"/>
                    <a:gd name="T9" fmla="*/ 169 h 177"/>
                    <a:gd name="T10" fmla="*/ 12 w 267"/>
                    <a:gd name="T11" fmla="*/ 43 h 177"/>
                    <a:gd name="T12" fmla="*/ 1 w 267"/>
                    <a:gd name="T13" fmla="*/ 24 h 177"/>
                    <a:gd name="T14" fmla="*/ 16 w 267"/>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77">
                      <a:moveTo>
                        <a:pt x="16" y="0"/>
                      </a:moveTo>
                      <a:cubicBezTo>
                        <a:pt x="24" y="4"/>
                        <a:pt x="29" y="6"/>
                        <a:pt x="33" y="9"/>
                      </a:cubicBezTo>
                      <a:cubicBezTo>
                        <a:pt x="105" y="50"/>
                        <a:pt x="176" y="92"/>
                        <a:pt x="248" y="133"/>
                      </a:cubicBezTo>
                      <a:cubicBezTo>
                        <a:pt x="261" y="140"/>
                        <a:pt x="267" y="148"/>
                        <a:pt x="258" y="163"/>
                      </a:cubicBezTo>
                      <a:cubicBezTo>
                        <a:pt x="250" y="177"/>
                        <a:pt x="240" y="176"/>
                        <a:pt x="228" y="169"/>
                      </a:cubicBezTo>
                      <a:cubicBezTo>
                        <a:pt x="156" y="127"/>
                        <a:pt x="84" y="86"/>
                        <a:pt x="12" y="43"/>
                      </a:cubicBezTo>
                      <a:cubicBezTo>
                        <a:pt x="6" y="40"/>
                        <a:pt x="0" y="30"/>
                        <a:pt x="1" y="24"/>
                      </a:cubicBezTo>
                      <a:cubicBezTo>
                        <a:pt x="2" y="16"/>
                        <a:pt x="10" y="8"/>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43" name="Freeform 35"/>
                <p:cNvSpPr>
                  <a:spLocks/>
                </p:cNvSpPr>
                <p:nvPr/>
              </p:nvSpPr>
              <p:spPr bwMode="auto">
                <a:xfrm>
                  <a:off x="2584627" y="5667409"/>
                  <a:ext cx="75402" cy="96179"/>
                </a:xfrm>
                <a:custGeom>
                  <a:avLst/>
                  <a:gdLst>
                    <a:gd name="T0" fmla="*/ 42 w 95"/>
                    <a:gd name="T1" fmla="*/ 121 h 121"/>
                    <a:gd name="T2" fmla="*/ 3 w 95"/>
                    <a:gd name="T3" fmla="*/ 95 h 121"/>
                    <a:gd name="T4" fmla="*/ 8 w 95"/>
                    <a:gd name="T5" fmla="*/ 70 h 121"/>
                    <a:gd name="T6" fmla="*/ 37 w 95"/>
                    <a:gd name="T7" fmla="*/ 18 h 121"/>
                    <a:gd name="T8" fmla="*/ 72 w 95"/>
                    <a:gd name="T9" fmla="*/ 14 h 121"/>
                    <a:gd name="T10" fmla="*/ 85 w 95"/>
                    <a:gd name="T11" fmla="*/ 45 h 121"/>
                    <a:gd name="T12" fmla="*/ 51 w 95"/>
                    <a:gd name="T13" fmla="*/ 103 h 121"/>
                    <a:gd name="T14" fmla="*/ 42 w 95"/>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21">
                      <a:moveTo>
                        <a:pt x="42" y="121"/>
                      </a:moveTo>
                      <a:cubicBezTo>
                        <a:pt x="24" y="110"/>
                        <a:pt x="11" y="104"/>
                        <a:pt x="3" y="95"/>
                      </a:cubicBezTo>
                      <a:cubicBezTo>
                        <a:pt x="0" y="91"/>
                        <a:pt x="4" y="77"/>
                        <a:pt x="8" y="70"/>
                      </a:cubicBezTo>
                      <a:cubicBezTo>
                        <a:pt x="17" y="52"/>
                        <a:pt x="28" y="35"/>
                        <a:pt x="37" y="18"/>
                      </a:cubicBezTo>
                      <a:cubicBezTo>
                        <a:pt x="47" y="0"/>
                        <a:pt x="59" y="6"/>
                        <a:pt x="72" y="14"/>
                      </a:cubicBezTo>
                      <a:cubicBezTo>
                        <a:pt x="85" y="21"/>
                        <a:pt x="95" y="28"/>
                        <a:pt x="85" y="45"/>
                      </a:cubicBezTo>
                      <a:cubicBezTo>
                        <a:pt x="73" y="64"/>
                        <a:pt x="62" y="83"/>
                        <a:pt x="51" y="103"/>
                      </a:cubicBezTo>
                      <a:cubicBezTo>
                        <a:pt x="48" y="109"/>
                        <a:pt x="45" y="115"/>
                        <a:pt x="42" y="12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44" name="Freeform 43"/>
                <p:cNvSpPr>
                  <a:spLocks/>
                </p:cNvSpPr>
                <p:nvPr/>
              </p:nvSpPr>
              <p:spPr bwMode="auto">
                <a:xfrm>
                  <a:off x="1820225" y="5701591"/>
                  <a:ext cx="453079" cy="152813"/>
                </a:xfrm>
                <a:custGeom>
                  <a:avLst/>
                  <a:gdLst>
                    <a:gd name="connsiteX0" fmla="*/ 1075531 w 2146300"/>
                    <a:gd name="connsiteY0" fmla="*/ 346075 h 723900"/>
                    <a:gd name="connsiteX1" fmla="*/ 225913 w 2146300"/>
                    <a:gd name="connsiteY1" fmla="*/ 349848 h 723900"/>
                    <a:gd name="connsiteX2" fmla="*/ 139447 w 2146300"/>
                    <a:gd name="connsiteY2" fmla="*/ 391353 h 723900"/>
                    <a:gd name="connsiteX3" fmla="*/ 135688 w 2146300"/>
                    <a:gd name="connsiteY3" fmla="*/ 557374 h 723900"/>
                    <a:gd name="connsiteX4" fmla="*/ 248469 w 2146300"/>
                    <a:gd name="connsiteY4" fmla="*/ 602652 h 723900"/>
                    <a:gd name="connsiteX5" fmla="*/ 1075531 w 2146300"/>
                    <a:gd name="connsiteY5" fmla="*/ 606425 h 723900"/>
                    <a:gd name="connsiteX6" fmla="*/ 1917632 w 2146300"/>
                    <a:gd name="connsiteY6" fmla="*/ 606425 h 723900"/>
                    <a:gd name="connsiteX7" fmla="*/ 2000338 w 2146300"/>
                    <a:gd name="connsiteY7" fmla="*/ 583786 h 723900"/>
                    <a:gd name="connsiteX8" fmla="*/ 2011616 w 2146300"/>
                    <a:gd name="connsiteY8" fmla="*/ 568693 h 723900"/>
                    <a:gd name="connsiteX9" fmla="*/ 2019135 w 2146300"/>
                    <a:gd name="connsiteY9" fmla="*/ 549827 h 723900"/>
                    <a:gd name="connsiteX10" fmla="*/ 2030413 w 2146300"/>
                    <a:gd name="connsiteY10" fmla="*/ 474363 h 723900"/>
                    <a:gd name="connsiteX11" fmla="*/ 2019135 w 2146300"/>
                    <a:gd name="connsiteY11" fmla="*/ 402673 h 723900"/>
                    <a:gd name="connsiteX12" fmla="*/ 2015376 w 2146300"/>
                    <a:gd name="connsiteY12" fmla="*/ 391353 h 723900"/>
                    <a:gd name="connsiteX13" fmla="*/ 1981541 w 2146300"/>
                    <a:gd name="connsiteY13" fmla="*/ 357395 h 723900"/>
                    <a:gd name="connsiteX14" fmla="*/ 1974023 w 2146300"/>
                    <a:gd name="connsiteY14" fmla="*/ 353621 h 723900"/>
                    <a:gd name="connsiteX15" fmla="*/ 1921391 w 2146300"/>
                    <a:gd name="connsiteY15" fmla="*/ 346075 h 723900"/>
                    <a:gd name="connsiteX16" fmla="*/ 1075531 w 2146300"/>
                    <a:gd name="connsiteY16" fmla="*/ 346075 h 723900"/>
                    <a:gd name="connsiteX17" fmla="*/ 364608 w 2146300"/>
                    <a:gd name="connsiteY17" fmla="*/ 0 h 723900"/>
                    <a:gd name="connsiteX18" fmla="*/ 1792969 w 2146300"/>
                    <a:gd name="connsiteY18" fmla="*/ 0 h 723900"/>
                    <a:gd name="connsiteX19" fmla="*/ 1973393 w 2146300"/>
                    <a:gd name="connsiteY19" fmla="*/ 214908 h 723900"/>
                    <a:gd name="connsiteX20" fmla="*/ 1984670 w 2146300"/>
                    <a:gd name="connsiteY20" fmla="*/ 222449 h 723900"/>
                    <a:gd name="connsiteX21" fmla="*/ 2146300 w 2146300"/>
                    <a:gd name="connsiteY21" fmla="*/ 403424 h 723900"/>
                    <a:gd name="connsiteX22" fmla="*/ 2146300 w 2146300"/>
                    <a:gd name="connsiteY22" fmla="*/ 614561 h 723900"/>
                    <a:gd name="connsiteX23" fmla="*/ 2033535 w 2146300"/>
                    <a:gd name="connsiteY23" fmla="*/ 720130 h 723900"/>
                    <a:gd name="connsiteX24" fmla="*/ 109006 w 2146300"/>
                    <a:gd name="connsiteY24" fmla="*/ 723900 h 723900"/>
                    <a:gd name="connsiteX25" fmla="*/ 0 w 2146300"/>
                    <a:gd name="connsiteY25" fmla="*/ 610791 h 723900"/>
                    <a:gd name="connsiteX26" fmla="*/ 0 w 2146300"/>
                    <a:gd name="connsiteY26" fmla="*/ 354409 h 723900"/>
                    <a:gd name="connsiteX27" fmla="*/ 124042 w 2146300"/>
                    <a:gd name="connsiteY27" fmla="*/ 222449 h 723900"/>
                    <a:gd name="connsiteX28" fmla="*/ 165389 w 2146300"/>
                    <a:gd name="connsiteY28" fmla="*/ 222449 h 723900"/>
                    <a:gd name="connsiteX29" fmla="*/ 364608 w 2146300"/>
                    <a:gd name="connsiteY2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6300" h="723900">
                      <a:moveTo>
                        <a:pt x="1075531" y="346075"/>
                      </a:moveTo>
                      <a:cubicBezTo>
                        <a:pt x="789819" y="346075"/>
                        <a:pt x="507866" y="346075"/>
                        <a:pt x="225913" y="349848"/>
                      </a:cubicBezTo>
                      <a:cubicBezTo>
                        <a:pt x="195838" y="349848"/>
                        <a:pt x="143206" y="368714"/>
                        <a:pt x="139447" y="391353"/>
                      </a:cubicBezTo>
                      <a:cubicBezTo>
                        <a:pt x="124409" y="444178"/>
                        <a:pt x="120650" y="504549"/>
                        <a:pt x="135688" y="557374"/>
                      </a:cubicBezTo>
                      <a:cubicBezTo>
                        <a:pt x="146966" y="583786"/>
                        <a:pt x="210875" y="602652"/>
                        <a:pt x="248469" y="602652"/>
                      </a:cubicBezTo>
                      <a:cubicBezTo>
                        <a:pt x="522903" y="606425"/>
                        <a:pt x="801097" y="606425"/>
                        <a:pt x="1075531" y="606425"/>
                      </a:cubicBezTo>
                      <a:cubicBezTo>
                        <a:pt x="1357485" y="606425"/>
                        <a:pt x="1635679" y="606425"/>
                        <a:pt x="1917632" y="606425"/>
                      </a:cubicBezTo>
                      <a:cubicBezTo>
                        <a:pt x="1955226" y="602652"/>
                        <a:pt x="1981541" y="598879"/>
                        <a:pt x="2000338" y="583786"/>
                      </a:cubicBezTo>
                      <a:cubicBezTo>
                        <a:pt x="2004098" y="580013"/>
                        <a:pt x="2007857" y="576240"/>
                        <a:pt x="2011616" y="568693"/>
                      </a:cubicBezTo>
                      <a:cubicBezTo>
                        <a:pt x="2015376" y="561147"/>
                        <a:pt x="2019135" y="557374"/>
                        <a:pt x="2019135" y="549827"/>
                      </a:cubicBezTo>
                      <a:cubicBezTo>
                        <a:pt x="2026654" y="530961"/>
                        <a:pt x="2030413" y="504549"/>
                        <a:pt x="2030413" y="474363"/>
                      </a:cubicBezTo>
                      <a:cubicBezTo>
                        <a:pt x="2030413" y="444178"/>
                        <a:pt x="2026654" y="421539"/>
                        <a:pt x="2019135" y="402673"/>
                      </a:cubicBezTo>
                      <a:cubicBezTo>
                        <a:pt x="2019135" y="398900"/>
                        <a:pt x="2019135" y="395127"/>
                        <a:pt x="2015376" y="391353"/>
                      </a:cubicBezTo>
                      <a:cubicBezTo>
                        <a:pt x="2007857" y="376261"/>
                        <a:pt x="2000338" y="364941"/>
                        <a:pt x="1981541" y="357395"/>
                      </a:cubicBezTo>
                      <a:cubicBezTo>
                        <a:pt x="1981541" y="357395"/>
                        <a:pt x="1977782" y="353621"/>
                        <a:pt x="1974023" y="353621"/>
                      </a:cubicBezTo>
                      <a:cubicBezTo>
                        <a:pt x="1958985" y="349848"/>
                        <a:pt x="1943948" y="346075"/>
                        <a:pt x="1921391" y="346075"/>
                      </a:cubicBezTo>
                      <a:cubicBezTo>
                        <a:pt x="1639438" y="346075"/>
                        <a:pt x="1357485" y="346075"/>
                        <a:pt x="1075531" y="346075"/>
                      </a:cubicBezTo>
                      <a:close/>
                      <a:moveTo>
                        <a:pt x="364608" y="0"/>
                      </a:moveTo>
                      <a:cubicBezTo>
                        <a:pt x="838222" y="0"/>
                        <a:pt x="1315596" y="3770"/>
                        <a:pt x="1792969" y="0"/>
                      </a:cubicBezTo>
                      <a:cubicBezTo>
                        <a:pt x="1954599" y="0"/>
                        <a:pt x="2003464" y="3770"/>
                        <a:pt x="1973393" y="214908"/>
                      </a:cubicBezTo>
                      <a:cubicBezTo>
                        <a:pt x="1977152" y="214908"/>
                        <a:pt x="1980911" y="222449"/>
                        <a:pt x="1984670" y="222449"/>
                      </a:cubicBezTo>
                      <a:cubicBezTo>
                        <a:pt x="2146300" y="233759"/>
                        <a:pt x="2146300" y="233759"/>
                        <a:pt x="2146300" y="403424"/>
                      </a:cubicBezTo>
                      <a:cubicBezTo>
                        <a:pt x="2146300" y="471289"/>
                        <a:pt x="2146300" y="542925"/>
                        <a:pt x="2146300" y="614561"/>
                      </a:cubicBezTo>
                      <a:cubicBezTo>
                        <a:pt x="2142541" y="693738"/>
                        <a:pt x="2112471" y="720130"/>
                        <a:pt x="2033535" y="720130"/>
                      </a:cubicBezTo>
                      <a:cubicBezTo>
                        <a:pt x="1394531" y="723900"/>
                        <a:pt x="751769" y="723900"/>
                        <a:pt x="109006" y="723900"/>
                      </a:cubicBezTo>
                      <a:cubicBezTo>
                        <a:pt x="22553" y="720130"/>
                        <a:pt x="0" y="697508"/>
                        <a:pt x="0" y="610791"/>
                      </a:cubicBezTo>
                      <a:cubicBezTo>
                        <a:pt x="0" y="524074"/>
                        <a:pt x="0" y="437356"/>
                        <a:pt x="0" y="354409"/>
                      </a:cubicBezTo>
                      <a:cubicBezTo>
                        <a:pt x="0" y="241300"/>
                        <a:pt x="15035" y="226219"/>
                        <a:pt x="124042" y="222449"/>
                      </a:cubicBezTo>
                      <a:cubicBezTo>
                        <a:pt x="135318" y="222449"/>
                        <a:pt x="150354" y="222449"/>
                        <a:pt x="165389" y="222449"/>
                      </a:cubicBezTo>
                      <a:cubicBezTo>
                        <a:pt x="154113" y="7541"/>
                        <a:pt x="157871" y="0"/>
                        <a:pt x="364608" y="0"/>
                      </a:cubicBezTo>
                      <a:close/>
                    </a:path>
                  </a:pathLst>
                </a:custGeom>
                <a:grpFill/>
                <a:ln>
                  <a:noFill/>
                </a:ln>
                <a:extLst/>
              </p:spPr>
              <p:txBody>
                <a:bodyPr vert="horz" wrap="square" lIns="91440" tIns="45720" rIns="91440" bIns="4572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grpSp>
        </p:grpSp>
        <p:grpSp>
          <p:nvGrpSpPr>
            <p:cNvPr id="66" name="Group 65"/>
            <p:cNvGrpSpPr/>
            <p:nvPr/>
          </p:nvGrpSpPr>
          <p:grpSpPr>
            <a:xfrm>
              <a:off x="10914314" y="2340254"/>
              <a:ext cx="781829" cy="631026"/>
              <a:chOff x="10914314" y="2340254"/>
              <a:chExt cx="781829" cy="631026"/>
            </a:xfrm>
          </p:grpSpPr>
          <p:sp>
            <p:nvSpPr>
              <p:cNvPr id="62" name="Freeform 32"/>
              <p:cNvSpPr>
                <a:spLocks/>
              </p:cNvSpPr>
              <p:nvPr/>
            </p:nvSpPr>
            <p:spPr bwMode="auto">
              <a:xfrm>
                <a:off x="11067463" y="2384825"/>
                <a:ext cx="628680" cy="456095"/>
              </a:xfrm>
              <a:custGeom>
                <a:avLst/>
                <a:gdLst>
                  <a:gd name="T0" fmla="*/ 296 w 792"/>
                  <a:gd name="T1" fmla="*/ 291 h 574"/>
                  <a:gd name="T2" fmla="*/ 242 w 792"/>
                  <a:gd name="T3" fmla="*/ 386 h 574"/>
                  <a:gd name="T4" fmla="*/ 206 w 792"/>
                  <a:gd name="T5" fmla="*/ 396 h 574"/>
                  <a:gd name="T6" fmla="*/ 19 w 792"/>
                  <a:gd name="T7" fmla="*/ 289 h 574"/>
                  <a:gd name="T8" fmla="*/ 9 w 792"/>
                  <a:gd name="T9" fmla="*/ 254 h 574"/>
                  <a:gd name="T10" fmla="*/ 143 w 792"/>
                  <a:gd name="T11" fmla="*/ 22 h 574"/>
                  <a:gd name="T12" fmla="*/ 181 w 792"/>
                  <a:gd name="T13" fmla="*/ 12 h 574"/>
                  <a:gd name="T14" fmla="*/ 364 w 792"/>
                  <a:gd name="T15" fmla="*/ 118 h 574"/>
                  <a:gd name="T16" fmla="*/ 374 w 792"/>
                  <a:gd name="T17" fmla="*/ 157 h 574"/>
                  <a:gd name="T18" fmla="*/ 320 w 792"/>
                  <a:gd name="T19" fmla="*/ 250 h 574"/>
                  <a:gd name="T20" fmla="*/ 339 w 792"/>
                  <a:gd name="T21" fmla="*/ 261 h 574"/>
                  <a:gd name="T22" fmla="*/ 766 w 792"/>
                  <a:gd name="T23" fmla="*/ 483 h 574"/>
                  <a:gd name="T24" fmla="*/ 777 w 792"/>
                  <a:gd name="T25" fmla="*/ 522 h 574"/>
                  <a:gd name="T26" fmla="*/ 758 w 792"/>
                  <a:gd name="T27" fmla="*/ 556 h 574"/>
                  <a:gd name="T28" fmla="*/ 724 w 792"/>
                  <a:gd name="T29" fmla="*/ 564 h 574"/>
                  <a:gd name="T30" fmla="*/ 521 w 792"/>
                  <a:gd name="T31" fmla="*/ 434 h 574"/>
                  <a:gd name="T32" fmla="*/ 309 w 792"/>
                  <a:gd name="T33" fmla="*/ 298 h 574"/>
                  <a:gd name="T34" fmla="*/ 296 w 792"/>
                  <a:gd name="T35" fmla="*/ 29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2" h="574">
                    <a:moveTo>
                      <a:pt x="296" y="291"/>
                    </a:moveTo>
                    <a:cubicBezTo>
                      <a:pt x="278" y="324"/>
                      <a:pt x="260" y="355"/>
                      <a:pt x="242" y="386"/>
                    </a:cubicBezTo>
                    <a:cubicBezTo>
                      <a:pt x="229" y="407"/>
                      <a:pt x="226" y="408"/>
                      <a:pt x="206" y="396"/>
                    </a:cubicBezTo>
                    <a:cubicBezTo>
                      <a:pt x="143" y="360"/>
                      <a:pt x="81" y="324"/>
                      <a:pt x="19" y="289"/>
                    </a:cubicBezTo>
                    <a:cubicBezTo>
                      <a:pt x="2" y="279"/>
                      <a:pt x="0" y="270"/>
                      <a:pt x="9" y="254"/>
                    </a:cubicBezTo>
                    <a:cubicBezTo>
                      <a:pt x="55" y="177"/>
                      <a:pt x="99" y="99"/>
                      <a:pt x="143" y="22"/>
                    </a:cubicBezTo>
                    <a:cubicBezTo>
                      <a:pt x="156" y="0"/>
                      <a:pt x="159" y="0"/>
                      <a:pt x="181" y="12"/>
                    </a:cubicBezTo>
                    <a:cubicBezTo>
                      <a:pt x="242" y="48"/>
                      <a:pt x="303" y="83"/>
                      <a:pt x="364" y="118"/>
                    </a:cubicBezTo>
                    <a:cubicBezTo>
                      <a:pt x="387" y="131"/>
                      <a:pt x="387" y="133"/>
                      <a:pt x="374" y="157"/>
                    </a:cubicBezTo>
                    <a:cubicBezTo>
                      <a:pt x="356" y="187"/>
                      <a:pt x="339" y="218"/>
                      <a:pt x="320" y="250"/>
                    </a:cubicBezTo>
                    <a:cubicBezTo>
                      <a:pt x="327" y="254"/>
                      <a:pt x="333" y="258"/>
                      <a:pt x="339" y="261"/>
                    </a:cubicBezTo>
                    <a:cubicBezTo>
                      <a:pt x="482" y="335"/>
                      <a:pt x="624" y="409"/>
                      <a:pt x="766" y="483"/>
                    </a:cubicBezTo>
                    <a:cubicBezTo>
                      <a:pt x="791" y="495"/>
                      <a:pt x="792" y="497"/>
                      <a:pt x="777" y="522"/>
                    </a:cubicBezTo>
                    <a:cubicBezTo>
                      <a:pt x="771" y="533"/>
                      <a:pt x="764" y="544"/>
                      <a:pt x="758" y="556"/>
                    </a:cubicBezTo>
                    <a:cubicBezTo>
                      <a:pt x="750" y="573"/>
                      <a:pt x="739" y="574"/>
                      <a:pt x="724" y="564"/>
                    </a:cubicBezTo>
                    <a:cubicBezTo>
                      <a:pt x="657" y="520"/>
                      <a:pt x="589" y="477"/>
                      <a:pt x="521" y="434"/>
                    </a:cubicBezTo>
                    <a:cubicBezTo>
                      <a:pt x="450" y="389"/>
                      <a:pt x="380" y="343"/>
                      <a:pt x="309" y="298"/>
                    </a:cubicBezTo>
                    <a:cubicBezTo>
                      <a:pt x="306" y="296"/>
                      <a:pt x="302" y="294"/>
                      <a:pt x="296" y="291"/>
                    </a:cubicBezTo>
                    <a:close/>
                  </a:path>
                </a:pathLst>
              </a:custGeom>
              <a:solidFill>
                <a:srgbClr val="008272"/>
              </a:solid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63" name="Freeform 33"/>
              <p:cNvSpPr>
                <a:spLocks/>
              </p:cNvSpPr>
              <p:nvPr/>
            </p:nvSpPr>
            <p:spPr bwMode="auto">
              <a:xfrm>
                <a:off x="11195142" y="2340254"/>
                <a:ext cx="210454" cy="139074"/>
              </a:xfrm>
              <a:custGeom>
                <a:avLst/>
                <a:gdLst>
                  <a:gd name="T0" fmla="*/ 16 w 265"/>
                  <a:gd name="T1" fmla="*/ 0 h 175"/>
                  <a:gd name="T2" fmla="*/ 32 w 265"/>
                  <a:gd name="T3" fmla="*/ 7 h 175"/>
                  <a:gd name="T4" fmla="*/ 250 w 265"/>
                  <a:gd name="T5" fmla="*/ 132 h 175"/>
                  <a:gd name="T6" fmla="*/ 258 w 265"/>
                  <a:gd name="T7" fmla="*/ 162 h 175"/>
                  <a:gd name="T8" fmla="*/ 230 w 265"/>
                  <a:gd name="T9" fmla="*/ 168 h 175"/>
                  <a:gd name="T10" fmla="*/ 12 w 265"/>
                  <a:gd name="T11" fmla="*/ 42 h 175"/>
                  <a:gd name="T12" fmla="*/ 1 w 265"/>
                  <a:gd name="T13" fmla="*/ 22 h 175"/>
                  <a:gd name="T14" fmla="*/ 16 w 265"/>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75">
                    <a:moveTo>
                      <a:pt x="16" y="0"/>
                    </a:moveTo>
                    <a:cubicBezTo>
                      <a:pt x="24" y="3"/>
                      <a:pt x="29" y="5"/>
                      <a:pt x="32" y="7"/>
                    </a:cubicBezTo>
                    <a:cubicBezTo>
                      <a:pt x="105" y="49"/>
                      <a:pt x="178" y="91"/>
                      <a:pt x="250" y="132"/>
                    </a:cubicBezTo>
                    <a:cubicBezTo>
                      <a:pt x="264" y="140"/>
                      <a:pt x="265" y="149"/>
                      <a:pt x="258" y="162"/>
                    </a:cubicBezTo>
                    <a:cubicBezTo>
                      <a:pt x="250" y="175"/>
                      <a:pt x="242" y="175"/>
                      <a:pt x="230" y="168"/>
                    </a:cubicBezTo>
                    <a:cubicBezTo>
                      <a:pt x="157" y="126"/>
                      <a:pt x="85" y="84"/>
                      <a:pt x="12" y="42"/>
                    </a:cubicBezTo>
                    <a:cubicBezTo>
                      <a:pt x="7" y="38"/>
                      <a:pt x="0" y="28"/>
                      <a:pt x="1" y="22"/>
                    </a:cubicBezTo>
                    <a:cubicBezTo>
                      <a:pt x="3" y="14"/>
                      <a:pt x="11" y="7"/>
                      <a:pt x="16" y="0"/>
                    </a:cubicBezTo>
                    <a:close/>
                  </a:path>
                </a:pathLst>
              </a:custGeom>
              <a:solidFill>
                <a:srgbClr val="008272"/>
              </a:solid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64" name="Freeform 34"/>
              <p:cNvSpPr>
                <a:spLocks/>
              </p:cNvSpPr>
              <p:nvPr/>
            </p:nvSpPr>
            <p:spPr bwMode="auto">
              <a:xfrm>
                <a:off x="11037302" y="2613710"/>
                <a:ext cx="211794" cy="140414"/>
              </a:xfrm>
              <a:custGeom>
                <a:avLst/>
                <a:gdLst>
                  <a:gd name="T0" fmla="*/ 16 w 267"/>
                  <a:gd name="T1" fmla="*/ 0 h 177"/>
                  <a:gd name="T2" fmla="*/ 33 w 267"/>
                  <a:gd name="T3" fmla="*/ 9 h 177"/>
                  <a:gd name="T4" fmla="*/ 248 w 267"/>
                  <a:gd name="T5" fmla="*/ 133 h 177"/>
                  <a:gd name="T6" fmla="*/ 258 w 267"/>
                  <a:gd name="T7" fmla="*/ 163 h 177"/>
                  <a:gd name="T8" fmla="*/ 228 w 267"/>
                  <a:gd name="T9" fmla="*/ 169 h 177"/>
                  <a:gd name="T10" fmla="*/ 12 w 267"/>
                  <a:gd name="T11" fmla="*/ 43 h 177"/>
                  <a:gd name="T12" fmla="*/ 1 w 267"/>
                  <a:gd name="T13" fmla="*/ 24 h 177"/>
                  <a:gd name="T14" fmla="*/ 16 w 267"/>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77">
                    <a:moveTo>
                      <a:pt x="16" y="0"/>
                    </a:moveTo>
                    <a:cubicBezTo>
                      <a:pt x="24" y="4"/>
                      <a:pt x="29" y="6"/>
                      <a:pt x="33" y="9"/>
                    </a:cubicBezTo>
                    <a:cubicBezTo>
                      <a:pt x="105" y="50"/>
                      <a:pt x="176" y="92"/>
                      <a:pt x="248" y="133"/>
                    </a:cubicBezTo>
                    <a:cubicBezTo>
                      <a:pt x="261" y="140"/>
                      <a:pt x="267" y="148"/>
                      <a:pt x="258" y="163"/>
                    </a:cubicBezTo>
                    <a:cubicBezTo>
                      <a:pt x="250" y="177"/>
                      <a:pt x="240" y="176"/>
                      <a:pt x="228" y="169"/>
                    </a:cubicBezTo>
                    <a:cubicBezTo>
                      <a:pt x="156" y="127"/>
                      <a:pt x="84" y="86"/>
                      <a:pt x="12" y="43"/>
                    </a:cubicBezTo>
                    <a:cubicBezTo>
                      <a:pt x="6" y="40"/>
                      <a:pt x="0" y="30"/>
                      <a:pt x="1" y="24"/>
                    </a:cubicBezTo>
                    <a:cubicBezTo>
                      <a:pt x="2" y="16"/>
                      <a:pt x="10" y="8"/>
                      <a:pt x="16" y="0"/>
                    </a:cubicBezTo>
                    <a:close/>
                  </a:path>
                </a:pathLst>
              </a:custGeom>
              <a:solidFill>
                <a:srgbClr val="008272"/>
              </a:solidFill>
              <a:ln>
                <a:noFill/>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sp>
            <p:nvSpPr>
              <p:cNvPr id="65" name="Freeform 64"/>
              <p:cNvSpPr>
                <a:spLocks/>
              </p:cNvSpPr>
              <p:nvPr/>
            </p:nvSpPr>
            <p:spPr bwMode="auto">
              <a:xfrm>
                <a:off x="10914314" y="2818467"/>
                <a:ext cx="453079" cy="152813"/>
              </a:xfrm>
              <a:custGeom>
                <a:avLst/>
                <a:gdLst>
                  <a:gd name="connsiteX0" fmla="*/ 1075531 w 2146300"/>
                  <a:gd name="connsiteY0" fmla="*/ 346075 h 723900"/>
                  <a:gd name="connsiteX1" fmla="*/ 225913 w 2146300"/>
                  <a:gd name="connsiteY1" fmla="*/ 349848 h 723900"/>
                  <a:gd name="connsiteX2" fmla="*/ 139447 w 2146300"/>
                  <a:gd name="connsiteY2" fmla="*/ 391353 h 723900"/>
                  <a:gd name="connsiteX3" fmla="*/ 135688 w 2146300"/>
                  <a:gd name="connsiteY3" fmla="*/ 557374 h 723900"/>
                  <a:gd name="connsiteX4" fmla="*/ 248469 w 2146300"/>
                  <a:gd name="connsiteY4" fmla="*/ 602652 h 723900"/>
                  <a:gd name="connsiteX5" fmla="*/ 1075531 w 2146300"/>
                  <a:gd name="connsiteY5" fmla="*/ 606425 h 723900"/>
                  <a:gd name="connsiteX6" fmla="*/ 1917632 w 2146300"/>
                  <a:gd name="connsiteY6" fmla="*/ 606425 h 723900"/>
                  <a:gd name="connsiteX7" fmla="*/ 2000338 w 2146300"/>
                  <a:gd name="connsiteY7" fmla="*/ 583786 h 723900"/>
                  <a:gd name="connsiteX8" fmla="*/ 2011616 w 2146300"/>
                  <a:gd name="connsiteY8" fmla="*/ 568693 h 723900"/>
                  <a:gd name="connsiteX9" fmla="*/ 2019135 w 2146300"/>
                  <a:gd name="connsiteY9" fmla="*/ 549827 h 723900"/>
                  <a:gd name="connsiteX10" fmla="*/ 2030413 w 2146300"/>
                  <a:gd name="connsiteY10" fmla="*/ 474363 h 723900"/>
                  <a:gd name="connsiteX11" fmla="*/ 2019135 w 2146300"/>
                  <a:gd name="connsiteY11" fmla="*/ 402673 h 723900"/>
                  <a:gd name="connsiteX12" fmla="*/ 2015376 w 2146300"/>
                  <a:gd name="connsiteY12" fmla="*/ 391353 h 723900"/>
                  <a:gd name="connsiteX13" fmla="*/ 1981541 w 2146300"/>
                  <a:gd name="connsiteY13" fmla="*/ 357395 h 723900"/>
                  <a:gd name="connsiteX14" fmla="*/ 1974023 w 2146300"/>
                  <a:gd name="connsiteY14" fmla="*/ 353621 h 723900"/>
                  <a:gd name="connsiteX15" fmla="*/ 1921391 w 2146300"/>
                  <a:gd name="connsiteY15" fmla="*/ 346075 h 723900"/>
                  <a:gd name="connsiteX16" fmla="*/ 1075531 w 2146300"/>
                  <a:gd name="connsiteY16" fmla="*/ 346075 h 723900"/>
                  <a:gd name="connsiteX17" fmla="*/ 364608 w 2146300"/>
                  <a:gd name="connsiteY17" fmla="*/ 0 h 723900"/>
                  <a:gd name="connsiteX18" fmla="*/ 1792969 w 2146300"/>
                  <a:gd name="connsiteY18" fmla="*/ 0 h 723900"/>
                  <a:gd name="connsiteX19" fmla="*/ 1973393 w 2146300"/>
                  <a:gd name="connsiteY19" fmla="*/ 214908 h 723900"/>
                  <a:gd name="connsiteX20" fmla="*/ 1984670 w 2146300"/>
                  <a:gd name="connsiteY20" fmla="*/ 222449 h 723900"/>
                  <a:gd name="connsiteX21" fmla="*/ 2146300 w 2146300"/>
                  <a:gd name="connsiteY21" fmla="*/ 403424 h 723900"/>
                  <a:gd name="connsiteX22" fmla="*/ 2146300 w 2146300"/>
                  <a:gd name="connsiteY22" fmla="*/ 614561 h 723900"/>
                  <a:gd name="connsiteX23" fmla="*/ 2033535 w 2146300"/>
                  <a:gd name="connsiteY23" fmla="*/ 720130 h 723900"/>
                  <a:gd name="connsiteX24" fmla="*/ 109006 w 2146300"/>
                  <a:gd name="connsiteY24" fmla="*/ 723900 h 723900"/>
                  <a:gd name="connsiteX25" fmla="*/ 0 w 2146300"/>
                  <a:gd name="connsiteY25" fmla="*/ 610791 h 723900"/>
                  <a:gd name="connsiteX26" fmla="*/ 0 w 2146300"/>
                  <a:gd name="connsiteY26" fmla="*/ 354409 h 723900"/>
                  <a:gd name="connsiteX27" fmla="*/ 124042 w 2146300"/>
                  <a:gd name="connsiteY27" fmla="*/ 222449 h 723900"/>
                  <a:gd name="connsiteX28" fmla="*/ 165389 w 2146300"/>
                  <a:gd name="connsiteY28" fmla="*/ 222449 h 723900"/>
                  <a:gd name="connsiteX29" fmla="*/ 364608 w 2146300"/>
                  <a:gd name="connsiteY2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6300" h="723900">
                    <a:moveTo>
                      <a:pt x="1075531" y="346075"/>
                    </a:moveTo>
                    <a:cubicBezTo>
                      <a:pt x="789819" y="346075"/>
                      <a:pt x="507866" y="346075"/>
                      <a:pt x="225913" y="349848"/>
                    </a:cubicBezTo>
                    <a:cubicBezTo>
                      <a:pt x="195838" y="349848"/>
                      <a:pt x="143206" y="368714"/>
                      <a:pt x="139447" y="391353"/>
                    </a:cubicBezTo>
                    <a:cubicBezTo>
                      <a:pt x="124409" y="444178"/>
                      <a:pt x="120650" y="504549"/>
                      <a:pt x="135688" y="557374"/>
                    </a:cubicBezTo>
                    <a:cubicBezTo>
                      <a:pt x="146966" y="583786"/>
                      <a:pt x="210875" y="602652"/>
                      <a:pt x="248469" y="602652"/>
                    </a:cubicBezTo>
                    <a:cubicBezTo>
                      <a:pt x="522903" y="606425"/>
                      <a:pt x="801097" y="606425"/>
                      <a:pt x="1075531" y="606425"/>
                    </a:cubicBezTo>
                    <a:cubicBezTo>
                      <a:pt x="1357485" y="606425"/>
                      <a:pt x="1635679" y="606425"/>
                      <a:pt x="1917632" y="606425"/>
                    </a:cubicBezTo>
                    <a:cubicBezTo>
                      <a:pt x="1955226" y="602652"/>
                      <a:pt x="1981541" y="598879"/>
                      <a:pt x="2000338" y="583786"/>
                    </a:cubicBezTo>
                    <a:cubicBezTo>
                      <a:pt x="2004098" y="580013"/>
                      <a:pt x="2007857" y="576240"/>
                      <a:pt x="2011616" y="568693"/>
                    </a:cubicBezTo>
                    <a:cubicBezTo>
                      <a:pt x="2015376" y="561147"/>
                      <a:pt x="2019135" y="557374"/>
                      <a:pt x="2019135" y="549827"/>
                    </a:cubicBezTo>
                    <a:cubicBezTo>
                      <a:pt x="2026654" y="530961"/>
                      <a:pt x="2030413" y="504549"/>
                      <a:pt x="2030413" y="474363"/>
                    </a:cubicBezTo>
                    <a:cubicBezTo>
                      <a:pt x="2030413" y="444178"/>
                      <a:pt x="2026654" y="421539"/>
                      <a:pt x="2019135" y="402673"/>
                    </a:cubicBezTo>
                    <a:cubicBezTo>
                      <a:pt x="2019135" y="398900"/>
                      <a:pt x="2019135" y="395127"/>
                      <a:pt x="2015376" y="391353"/>
                    </a:cubicBezTo>
                    <a:cubicBezTo>
                      <a:pt x="2007857" y="376261"/>
                      <a:pt x="2000338" y="364941"/>
                      <a:pt x="1981541" y="357395"/>
                    </a:cubicBezTo>
                    <a:cubicBezTo>
                      <a:pt x="1981541" y="357395"/>
                      <a:pt x="1977782" y="353621"/>
                      <a:pt x="1974023" y="353621"/>
                    </a:cubicBezTo>
                    <a:cubicBezTo>
                      <a:pt x="1958985" y="349848"/>
                      <a:pt x="1943948" y="346075"/>
                      <a:pt x="1921391" y="346075"/>
                    </a:cubicBezTo>
                    <a:cubicBezTo>
                      <a:pt x="1639438" y="346075"/>
                      <a:pt x="1357485" y="346075"/>
                      <a:pt x="1075531" y="346075"/>
                    </a:cubicBezTo>
                    <a:close/>
                    <a:moveTo>
                      <a:pt x="364608" y="0"/>
                    </a:moveTo>
                    <a:cubicBezTo>
                      <a:pt x="838222" y="0"/>
                      <a:pt x="1315596" y="3770"/>
                      <a:pt x="1792969" y="0"/>
                    </a:cubicBezTo>
                    <a:cubicBezTo>
                      <a:pt x="1954599" y="0"/>
                      <a:pt x="2003464" y="3770"/>
                      <a:pt x="1973393" y="214908"/>
                    </a:cubicBezTo>
                    <a:cubicBezTo>
                      <a:pt x="1977152" y="214908"/>
                      <a:pt x="1980911" y="222449"/>
                      <a:pt x="1984670" y="222449"/>
                    </a:cubicBezTo>
                    <a:cubicBezTo>
                      <a:pt x="2146300" y="233759"/>
                      <a:pt x="2146300" y="233759"/>
                      <a:pt x="2146300" y="403424"/>
                    </a:cubicBezTo>
                    <a:cubicBezTo>
                      <a:pt x="2146300" y="471289"/>
                      <a:pt x="2146300" y="542925"/>
                      <a:pt x="2146300" y="614561"/>
                    </a:cubicBezTo>
                    <a:cubicBezTo>
                      <a:pt x="2142541" y="693738"/>
                      <a:pt x="2112471" y="720130"/>
                      <a:pt x="2033535" y="720130"/>
                    </a:cubicBezTo>
                    <a:cubicBezTo>
                      <a:pt x="1394531" y="723900"/>
                      <a:pt x="751769" y="723900"/>
                      <a:pt x="109006" y="723900"/>
                    </a:cubicBezTo>
                    <a:cubicBezTo>
                      <a:pt x="22553" y="720130"/>
                      <a:pt x="0" y="697508"/>
                      <a:pt x="0" y="610791"/>
                    </a:cubicBezTo>
                    <a:cubicBezTo>
                      <a:pt x="0" y="524074"/>
                      <a:pt x="0" y="437356"/>
                      <a:pt x="0" y="354409"/>
                    </a:cubicBezTo>
                    <a:cubicBezTo>
                      <a:pt x="0" y="241300"/>
                      <a:pt x="15035" y="226219"/>
                      <a:pt x="124042" y="222449"/>
                    </a:cubicBezTo>
                    <a:cubicBezTo>
                      <a:pt x="135318" y="222449"/>
                      <a:pt x="150354" y="222449"/>
                      <a:pt x="165389" y="222449"/>
                    </a:cubicBezTo>
                    <a:cubicBezTo>
                      <a:pt x="154113" y="7541"/>
                      <a:pt x="157871" y="0"/>
                      <a:pt x="364608" y="0"/>
                    </a:cubicBezTo>
                    <a:close/>
                  </a:path>
                </a:pathLst>
              </a:custGeom>
              <a:solidFill>
                <a:srgbClr val="008272"/>
              </a:solidFill>
              <a:ln>
                <a:noFill/>
              </a:ln>
              <a:extLst/>
            </p:spPr>
            <p:txBody>
              <a:bodyPr vert="horz" wrap="square" lIns="91440" tIns="45720" rIns="91440" bIns="4572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000000"/>
                  </a:solidFill>
                  <a:effectLst/>
                  <a:uLnTx/>
                  <a:uFillTx/>
                </a:endParaRPr>
              </a:p>
            </p:txBody>
          </p:sp>
        </p:grpSp>
      </p:grpSp>
    </p:spTree>
    <p:extLst>
      <p:ext uri="{BB962C8B-B14F-4D97-AF65-F5344CB8AC3E}">
        <p14:creationId xmlns:p14="http://schemas.microsoft.com/office/powerpoint/2010/main" val="2616429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500" fill="hold"/>
                                        <p:tgtEl>
                                          <p:spTgt spid="67"/>
                                        </p:tgtEl>
                                        <p:attrNameLst>
                                          <p:attrName>ppt_x</p:attrName>
                                        </p:attrNameLst>
                                      </p:cBhvr>
                                      <p:tavLst>
                                        <p:tav tm="0">
                                          <p:val>
                                            <p:strVal val="#ppt_x"/>
                                          </p:val>
                                        </p:tav>
                                        <p:tav tm="100000">
                                          <p:val>
                                            <p:strVal val="#ppt_x"/>
                                          </p:val>
                                        </p:tav>
                                      </p:tavLst>
                                    </p:anim>
                                    <p:anim calcmode="lin" valueType="num">
                                      <p:cBhvr additive="base">
                                        <p:cTn id="17"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3200876"/>
          </a:xfrm>
        </p:spPr>
        <p:txBody>
          <a:bodyPr/>
          <a:lstStyle/>
          <a:p>
            <a:r>
              <a:rPr lang="en-US" dirty="0">
                <a:hlinkClick r:id="rId3"/>
              </a:rPr>
              <a:t>http://azure.microsoft.com/en-us/features/gov</a:t>
            </a:r>
            <a:r>
              <a:rPr lang="en-US" dirty="0" smtClean="0">
                <a:hlinkClick r:id="rId3"/>
              </a:rPr>
              <a:t>/</a:t>
            </a:r>
            <a:endParaRPr lang="en-US" dirty="0" smtClean="0"/>
          </a:p>
          <a:p>
            <a:r>
              <a:rPr lang="en-US" dirty="0" smtClean="0"/>
              <a:t>How to buy: </a:t>
            </a:r>
            <a:r>
              <a:rPr lang="en-US" dirty="0" smtClean="0">
                <a:hlinkClick r:id="rId4"/>
              </a:rPr>
              <a:t>Federal</a:t>
            </a:r>
            <a:r>
              <a:rPr lang="en-US" dirty="0" smtClean="0"/>
              <a:t>, </a:t>
            </a:r>
            <a:r>
              <a:rPr lang="en-US" dirty="0" smtClean="0">
                <a:hlinkClick r:id="rId5"/>
              </a:rPr>
              <a:t>State and Local</a:t>
            </a:r>
            <a:endParaRPr lang="en-US" dirty="0" smtClean="0"/>
          </a:p>
          <a:p>
            <a:r>
              <a:rPr lang="en-US" dirty="0" smtClean="0"/>
              <a:t>Compliance </a:t>
            </a:r>
            <a:r>
              <a:rPr lang="en-US" dirty="0"/>
              <a:t>and trust: </a:t>
            </a:r>
            <a:r>
              <a:rPr lang="en-US" dirty="0">
                <a:hlinkClick r:id="rId6"/>
              </a:rPr>
              <a:t>http://azure.microsoft.com/en-us/support/trust-center</a:t>
            </a:r>
            <a:r>
              <a:rPr lang="en-US" dirty="0" smtClean="0">
                <a:hlinkClick r:id="rId6"/>
              </a:rPr>
              <a:t>/</a:t>
            </a:r>
            <a:r>
              <a:rPr lang="en-US" dirty="0" smtClean="0"/>
              <a:t> </a:t>
            </a:r>
          </a:p>
        </p:txBody>
      </p:sp>
      <p:sp>
        <p:nvSpPr>
          <p:cNvPr id="3" name="Title 2"/>
          <p:cNvSpPr>
            <a:spLocks noGrp="1"/>
          </p:cNvSpPr>
          <p:nvPr>
            <p:ph type="title"/>
          </p:nvPr>
        </p:nvSpPr>
        <p:spPr/>
        <p:txBody>
          <a:bodyPr/>
          <a:lstStyle/>
          <a:p>
            <a:r>
              <a:rPr lang="en-US" dirty="0" smtClean="0"/>
              <a:t>Learn more</a:t>
            </a:r>
            <a:endParaRPr lang="en-US" dirty="0"/>
          </a:p>
        </p:txBody>
      </p:sp>
    </p:spTree>
    <p:extLst>
      <p:ext uri="{BB962C8B-B14F-4D97-AF65-F5344CB8AC3E}">
        <p14:creationId xmlns:p14="http://schemas.microsoft.com/office/powerpoint/2010/main" val="34475390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in China</a:t>
            </a:r>
            <a:endParaRPr lang="en-US" dirty="0"/>
          </a:p>
        </p:txBody>
      </p:sp>
      <p:sp>
        <p:nvSpPr>
          <p:cNvPr id="3" name="Text Placeholder 2"/>
          <p:cNvSpPr>
            <a:spLocks noGrp="1"/>
          </p:cNvSpPr>
          <p:nvPr>
            <p:ph type="body" sz="quarter" idx="12"/>
          </p:nvPr>
        </p:nvSpPr>
        <p:spPr/>
        <p:txBody>
          <a:bodyPr/>
          <a:lstStyle/>
          <a:p>
            <a:r>
              <a:rPr lang="en-US" dirty="0" smtClean="0"/>
              <a:t>Lu Jin</a:t>
            </a:r>
          </a:p>
          <a:p>
            <a:r>
              <a:rPr lang="en-US" dirty="0" smtClean="0"/>
              <a:t>Principal PM Manager</a:t>
            </a:r>
            <a:endParaRPr lang="en-US" dirty="0"/>
          </a:p>
        </p:txBody>
      </p:sp>
    </p:spTree>
    <p:extLst>
      <p:ext uri="{BB962C8B-B14F-4D97-AF65-F5344CB8AC3E}">
        <p14:creationId xmlns:p14="http://schemas.microsoft.com/office/powerpoint/2010/main" val="3160439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7237" y="2582862"/>
            <a:ext cx="11887200" cy="1181862"/>
          </a:xfrm>
        </p:spPr>
        <p:txBody>
          <a:bodyPr/>
          <a:lstStyle/>
          <a:p>
            <a:r>
              <a:rPr lang="en-US" dirty="0" smtClean="0"/>
              <a:t>China == Opportunity </a:t>
            </a:r>
            <a:endParaRPr lang="en-US" dirty="0"/>
          </a:p>
        </p:txBody>
      </p:sp>
    </p:spTree>
    <p:extLst>
      <p:ext uri="{BB962C8B-B14F-4D97-AF65-F5344CB8AC3E}">
        <p14:creationId xmlns:p14="http://schemas.microsoft.com/office/powerpoint/2010/main" val="28324588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China - Public Cloud Opportunity  </a:t>
            </a:r>
            <a:endParaRPr lang="en-US" dirty="0"/>
          </a:p>
        </p:txBody>
      </p:sp>
      <p:pic>
        <p:nvPicPr>
          <p:cNvPr id="5" name="Picture 4"/>
          <p:cNvPicPr>
            <a:picLocks noChangeAspect="1"/>
          </p:cNvPicPr>
          <p:nvPr/>
        </p:nvPicPr>
        <p:blipFill>
          <a:blip r:embed="rId2"/>
          <a:stretch>
            <a:fillRect/>
          </a:stretch>
        </p:blipFill>
        <p:spPr>
          <a:xfrm>
            <a:off x="731837" y="2117541"/>
            <a:ext cx="10744200" cy="3589521"/>
          </a:xfrm>
          <a:prstGeom prst="rect">
            <a:avLst/>
          </a:prstGeom>
        </p:spPr>
      </p:pic>
      <p:pic>
        <p:nvPicPr>
          <p:cNvPr id="7" name="Picture 6"/>
          <p:cNvPicPr>
            <a:picLocks noChangeAspect="1"/>
          </p:cNvPicPr>
          <p:nvPr/>
        </p:nvPicPr>
        <p:blipFill>
          <a:blip r:embed="rId3"/>
          <a:stretch>
            <a:fillRect/>
          </a:stretch>
        </p:blipFill>
        <p:spPr>
          <a:xfrm>
            <a:off x="10637837" y="5249862"/>
            <a:ext cx="962025" cy="542925"/>
          </a:xfrm>
          <a:prstGeom prst="rect">
            <a:avLst/>
          </a:prstGeom>
        </p:spPr>
      </p:pic>
      <p:pic>
        <p:nvPicPr>
          <p:cNvPr id="8" name="Picture 7"/>
          <p:cNvPicPr>
            <a:picLocks noChangeAspect="1"/>
          </p:cNvPicPr>
          <p:nvPr/>
        </p:nvPicPr>
        <p:blipFill>
          <a:blip r:embed="rId4"/>
          <a:stretch>
            <a:fillRect/>
          </a:stretch>
        </p:blipFill>
        <p:spPr>
          <a:xfrm>
            <a:off x="4389437" y="5505160"/>
            <a:ext cx="4286250" cy="466725"/>
          </a:xfrm>
          <a:prstGeom prst="rect">
            <a:avLst/>
          </a:prstGeom>
        </p:spPr>
      </p:pic>
      <p:pic>
        <p:nvPicPr>
          <p:cNvPr id="9" name="Picture 8"/>
          <p:cNvPicPr>
            <a:picLocks noChangeAspect="1"/>
          </p:cNvPicPr>
          <p:nvPr/>
        </p:nvPicPr>
        <p:blipFill>
          <a:blip r:embed="rId5"/>
          <a:stretch>
            <a:fillRect/>
          </a:stretch>
        </p:blipFill>
        <p:spPr>
          <a:xfrm>
            <a:off x="503237" y="1980789"/>
            <a:ext cx="1808161" cy="273503"/>
          </a:xfrm>
          <a:prstGeom prst="rect">
            <a:avLst/>
          </a:prstGeom>
        </p:spPr>
      </p:pic>
    </p:spTree>
    <p:extLst>
      <p:ext uri="{BB962C8B-B14F-4D97-AF65-F5344CB8AC3E}">
        <p14:creationId xmlns:p14="http://schemas.microsoft.com/office/powerpoint/2010/main" val="2137089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China - Public Cloud Opportunity  </a:t>
            </a:r>
            <a:endParaRPr lang="en-US" dirty="0"/>
          </a:p>
        </p:txBody>
      </p:sp>
      <p:pic>
        <p:nvPicPr>
          <p:cNvPr id="7" name="Picture 6"/>
          <p:cNvPicPr>
            <a:picLocks noChangeAspect="1"/>
          </p:cNvPicPr>
          <p:nvPr/>
        </p:nvPicPr>
        <p:blipFill>
          <a:blip r:embed="rId2"/>
          <a:stretch>
            <a:fillRect/>
          </a:stretch>
        </p:blipFill>
        <p:spPr>
          <a:xfrm>
            <a:off x="10714037" y="5402262"/>
            <a:ext cx="962025" cy="542925"/>
          </a:xfrm>
          <a:prstGeom prst="rect">
            <a:avLst/>
          </a:prstGeom>
        </p:spPr>
      </p:pic>
      <p:pic>
        <p:nvPicPr>
          <p:cNvPr id="2" name="Picture 1"/>
          <p:cNvPicPr>
            <a:picLocks noChangeAspect="1"/>
          </p:cNvPicPr>
          <p:nvPr/>
        </p:nvPicPr>
        <p:blipFill>
          <a:blip r:embed="rId3"/>
          <a:stretch>
            <a:fillRect/>
          </a:stretch>
        </p:blipFill>
        <p:spPr>
          <a:xfrm>
            <a:off x="2103437" y="1307455"/>
            <a:ext cx="8867775" cy="5272732"/>
          </a:xfrm>
          <a:prstGeom prst="rect">
            <a:avLst/>
          </a:prstGeom>
        </p:spPr>
      </p:pic>
      <p:pic>
        <p:nvPicPr>
          <p:cNvPr id="3" name="Picture 2"/>
          <p:cNvPicPr>
            <a:picLocks noChangeAspect="1"/>
          </p:cNvPicPr>
          <p:nvPr/>
        </p:nvPicPr>
        <p:blipFill>
          <a:blip r:embed="rId4"/>
          <a:stretch>
            <a:fillRect/>
          </a:stretch>
        </p:blipFill>
        <p:spPr>
          <a:xfrm>
            <a:off x="-2454" y="6165850"/>
            <a:ext cx="2676525" cy="828675"/>
          </a:xfrm>
          <a:prstGeom prst="rect">
            <a:avLst/>
          </a:prstGeom>
        </p:spPr>
      </p:pic>
    </p:spTree>
    <p:extLst>
      <p:ext uri="{BB962C8B-B14F-4D97-AF65-F5344CB8AC3E}">
        <p14:creationId xmlns:p14="http://schemas.microsoft.com/office/powerpoint/2010/main" val="36462456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7237" y="2582862"/>
            <a:ext cx="11887200" cy="1181862"/>
          </a:xfrm>
        </p:spPr>
        <p:txBody>
          <a:bodyPr/>
          <a:lstStyle/>
          <a:p>
            <a:r>
              <a:rPr lang="en-US" dirty="0" smtClean="0"/>
              <a:t>China == Challenge  </a:t>
            </a:r>
            <a:endParaRPr lang="en-US" dirty="0"/>
          </a:p>
        </p:txBody>
      </p:sp>
    </p:spTree>
    <p:extLst>
      <p:ext uri="{BB962C8B-B14F-4D97-AF65-F5344CB8AC3E}">
        <p14:creationId xmlns:p14="http://schemas.microsoft.com/office/powerpoint/2010/main" val="20140419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Introducing </a:t>
            </a:r>
            <a:r>
              <a:rPr lang="en-US" sz="4400" dirty="0" smtClean="0"/>
              <a:t>Windows Azure Operated by 21 Vianet</a:t>
            </a:r>
            <a:r>
              <a:rPr lang="en-US" sz="4400" dirty="0"/>
              <a:t/>
            </a:r>
            <a:br>
              <a:rPr lang="en-US" sz="4400" dirty="0"/>
            </a:br>
            <a:r>
              <a:rPr lang="en-US" sz="1800" dirty="0"/>
              <a:t>A </a:t>
            </a:r>
            <a:r>
              <a:rPr lang="en-US" sz="1800" dirty="0" smtClean="0"/>
              <a:t>China-instance Azure that instantiates world-class Azure technology and operated by Chinese service provider </a:t>
            </a:r>
            <a:endParaRPr lang="en-US" sz="1800" dirty="0"/>
          </a:p>
        </p:txBody>
      </p:sp>
      <p:grpSp>
        <p:nvGrpSpPr>
          <p:cNvPr id="4" name="Group 3"/>
          <p:cNvGrpSpPr/>
          <p:nvPr/>
        </p:nvGrpSpPr>
        <p:grpSpPr>
          <a:xfrm>
            <a:off x="589063" y="2438866"/>
            <a:ext cx="11273674" cy="802650"/>
            <a:chOff x="589063" y="2438866"/>
            <a:chExt cx="11273674" cy="802650"/>
          </a:xfrm>
        </p:grpSpPr>
        <p:sp>
          <p:nvSpPr>
            <p:cNvPr id="5" name="Rectangle 4"/>
            <p:cNvSpPr/>
            <p:nvPr/>
          </p:nvSpPr>
          <p:spPr bwMode="auto">
            <a:xfrm>
              <a:off x="589063" y="2438866"/>
              <a:ext cx="11273674" cy="788930"/>
            </a:xfrm>
            <a:prstGeom prst="rect">
              <a:avLst/>
            </a:prstGeom>
            <a:solidFill>
              <a:srgbClr val="008272"/>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a typeface="Segoe UI" pitchFamily="34" charset="0"/>
                <a:cs typeface="Segoe UI" pitchFamily="34" charset="0"/>
              </a:endParaRPr>
            </a:p>
          </p:txBody>
        </p:sp>
        <p:sp>
          <p:nvSpPr>
            <p:cNvPr id="6" name="TextBox 5"/>
            <p:cNvSpPr txBox="1"/>
            <p:nvPr/>
          </p:nvSpPr>
          <p:spPr>
            <a:xfrm>
              <a:off x="1703293" y="2452586"/>
              <a:ext cx="10094976" cy="788930"/>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defTabSz="932121">
                <a:defRPr/>
              </a:pPr>
              <a:r>
                <a:rPr lang="en-IN" kern="0" dirty="0">
                  <a:solidFill>
                    <a:srgbClr val="505050"/>
                  </a:solidFill>
                </a:rPr>
                <a:t>21Vianet </a:t>
              </a:r>
              <a:r>
                <a:rPr lang="en-IN" kern="0" dirty="0" smtClean="0">
                  <a:solidFill>
                    <a:srgbClr val="505050"/>
                  </a:solidFill>
                </a:rPr>
                <a:t>holds the IDC/ISP </a:t>
              </a:r>
              <a:r>
                <a:rPr lang="en-IN" kern="0" dirty="0">
                  <a:solidFill>
                    <a:srgbClr val="505050"/>
                  </a:solidFill>
                </a:rPr>
                <a:t>license for the </a:t>
              </a:r>
              <a:r>
                <a:rPr lang="en-IN" kern="0" dirty="0" smtClean="0">
                  <a:solidFill>
                    <a:srgbClr val="505050"/>
                  </a:solidFill>
                </a:rPr>
                <a:t>service, and protects the customer </a:t>
              </a:r>
              <a:r>
                <a:rPr kumimoji="0" lang="en-US" sz="1800" b="0" i="0" u="none" strike="noStrike" kern="0" cap="none" spc="0" normalizeH="0" baseline="0" noProof="0" dirty="0" smtClean="0">
                  <a:ln>
                    <a:noFill/>
                  </a:ln>
                  <a:solidFill>
                    <a:srgbClr val="505050"/>
                  </a:solidFill>
                  <a:effectLst/>
                  <a:uLnTx/>
                  <a:uFillTx/>
                  <a:cs typeface="Segoe UI" pitchFamily="34" charset="0"/>
                </a:rPr>
                <a:t>data.</a:t>
              </a:r>
              <a:endParaRPr kumimoji="0" lang="en-US" sz="1800" b="0" i="0" u="none" strike="noStrike" kern="0" cap="none" spc="0" normalizeH="0" baseline="0" noProof="0" dirty="0">
                <a:ln>
                  <a:noFill/>
                </a:ln>
                <a:solidFill>
                  <a:srgbClr val="505050"/>
                </a:solidFill>
                <a:effectLst/>
                <a:uLnTx/>
                <a:uFillTx/>
                <a:cs typeface="Segoe UI" pitchFamily="34" charset="0"/>
              </a:endParaRPr>
            </a:p>
          </p:txBody>
        </p:sp>
        <p:grpSp>
          <p:nvGrpSpPr>
            <p:cNvPr id="7" name="Group 6"/>
            <p:cNvGrpSpPr/>
            <p:nvPr/>
          </p:nvGrpSpPr>
          <p:grpSpPr>
            <a:xfrm>
              <a:off x="872210" y="2606268"/>
              <a:ext cx="537150" cy="517636"/>
              <a:chOff x="905004" y="2555318"/>
              <a:chExt cx="546530" cy="526676"/>
            </a:xfrm>
          </p:grpSpPr>
          <p:sp>
            <p:nvSpPr>
              <p:cNvPr id="8" name="Oval 4"/>
              <p:cNvSpPr/>
              <p:nvPr/>
            </p:nvSpPr>
            <p:spPr>
              <a:xfrm>
                <a:off x="905004" y="2555318"/>
                <a:ext cx="373638" cy="489985"/>
              </a:xfrm>
              <a:custGeom>
                <a:avLst/>
                <a:gdLst/>
                <a:ahLst/>
                <a:cxnLst/>
                <a:rect l="l" t="t" r="r" b="b"/>
                <a:pathLst>
                  <a:path w="373638" h="489986">
                    <a:moveTo>
                      <a:pt x="54454" y="235145"/>
                    </a:moveTo>
                    <a:lnTo>
                      <a:pt x="87329" y="235145"/>
                    </a:lnTo>
                    <a:cubicBezTo>
                      <a:pt x="113286" y="259623"/>
                      <a:pt x="148332" y="274356"/>
                      <a:pt x="186819" y="274356"/>
                    </a:cubicBezTo>
                    <a:cubicBezTo>
                      <a:pt x="225306" y="274356"/>
                      <a:pt x="260352" y="259623"/>
                      <a:pt x="286309" y="235145"/>
                    </a:cubicBezTo>
                    <a:lnTo>
                      <a:pt x="319184" y="235145"/>
                    </a:lnTo>
                    <a:cubicBezTo>
                      <a:pt x="349258" y="235145"/>
                      <a:pt x="373638" y="259525"/>
                      <a:pt x="373638" y="289599"/>
                    </a:cubicBezTo>
                    <a:lnTo>
                      <a:pt x="373638" y="323046"/>
                    </a:lnTo>
                    <a:lnTo>
                      <a:pt x="295933" y="323046"/>
                    </a:lnTo>
                    <a:cubicBezTo>
                      <a:pt x="282073" y="323046"/>
                      <a:pt x="270838" y="334281"/>
                      <a:pt x="270838" y="348141"/>
                    </a:cubicBezTo>
                    <a:lnTo>
                      <a:pt x="270838" y="486652"/>
                    </a:lnTo>
                    <a:cubicBezTo>
                      <a:pt x="270838" y="487837"/>
                      <a:pt x="270920" y="489004"/>
                      <a:pt x="272219" y="489986"/>
                    </a:cubicBezTo>
                    <a:lnTo>
                      <a:pt x="0" y="489986"/>
                    </a:lnTo>
                    <a:lnTo>
                      <a:pt x="0" y="289599"/>
                    </a:lnTo>
                    <a:cubicBezTo>
                      <a:pt x="0" y="259525"/>
                      <a:pt x="24380" y="235145"/>
                      <a:pt x="54454" y="235145"/>
                    </a:cubicBezTo>
                    <a:close/>
                    <a:moveTo>
                      <a:pt x="283316" y="110136"/>
                    </a:moveTo>
                    <a:cubicBezTo>
                      <a:pt x="210713" y="135798"/>
                      <a:pt x="171590" y="143604"/>
                      <a:pt x="88942" y="113465"/>
                    </a:cubicBezTo>
                    <a:cubicBezTo>
                      <a:pt x="71476" y="157765"/>
                      <a:pt x="85941" y="208273"/>
                      <a:pt x="124210" y="236611"/>
                    </a:cubicBezTo>
                    <a:cubicBezTo>
                      <a:pt x="162479" y="264948"/>
                      <a:pt x="215010" y="264049"/>
                      <a:pt x="252287" y="234417"/>
                    </a:cubicBezTo>
                    <a:cubicBezTo>
                      <a:pt x="289563" y="204786"/>
                      <a:pt x="302290" y="153811"/>
                      <a:pt x="283316" y="110136"/>
                    </a:cubicBezTo>
                    <a:close/>
                    <a:moveTo>
                      <a:pt x="126079" y="13021"/>
                    </a:moveTo>
                    <a:lnTo>
                      <a:pt x="142702" y="79516"/>
                    </a:lnTo>
                    <a:lnTo>
                      <a:pt x="230936" y="79516"/>
                    </a:lnTo>
                    <a:lnTo>
                      <a:pt x="247560" y="13021"/>
                    </a:lnTo>
                    <a:cubicBezTo>
                      <a:pt x="291033" y="34674"/>
                      <a:pt x="320593" y="79674"/>
                      <a:pt x="320593" y="131578"/>
                    </a:cubicBezTo>
                    <a:cubicBezTo>
                      <a:pt x="320593" y="205460"/>
                      <a:pt x="260700" y="265353"/>
                      <a:pt x="186819" y="265353"/>
                    </a:cubicBezTo>
                    <a:cubicBezTo>
                      <a:pt x="112938" y="265353"/>
                      <a:pt x="53045" y="205460"/>
                      <a:pt x="53045" y="131578"/>
                    </a:cubicBezTo>
                    <a:cubicBezTo>
                      <a:pt x="53045" y="79674"/>
                      <a:pt x="82605" y="34674"/>
                      <a:pt x="126079" y="13021"/>
                    </a:cubicBezTo>
                    <a:close/>
                    <a:moveTo>
                      <a:pt x="179664" y="51"/>
                    </a:moveTo>
                    <a:cubicBezTo>
                      <a:pt x="208878" y="-653"/>
                      <a:pt x="237366" y="6110"/>
                      <a:pt x="242446" y="11327"/>
                    </a:cubicBezTo>
                    <a:lnTo>
                      <a:pt x="227704" y="75750"/>
                    </a:lnTo>
                    <a:lnTo>
                      <a:pt x="145934" y="75750"/>
                    </a:lnTo>
                    <a:lnTo>
                      <a:pt x="131192" y="11327"/>
                    </a:lnTo>
                    <a:cubicBezTo>
                      <a:pt x="144345" y="3583"/>
                      <a:pt x="162135" y="473"/>
                      <a:pt x="179664" y="51"/>
                    </a:cubicBezTo>
                    <a:close/>
                  </a:path>
                </a:pathLst>
              </a:custGeom>
              <a:solidFill>
                <a:srgbClr val="FFFFFF"/>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68528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9" name="Freeform 27"/>
              <p:cNvSpPr>
                <a:spLocks noChangeAspect="1" noEditPoints="1"/>
              </p:cNvSpPr>
              <p:nvPr/>
            </p:nvSpPr>
            <p:spPr bwMode="black">
              <a:xfrm>
                <a:off x="1143379" y="2846693"/>
                <a:ext cx="308155" cy="23530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vert="horz" wrap="square" lIns="91440" tIns="45720" rIns="91440" bIns="45720" numCol="1" anchor="t" anchorCtr="0" compatLnSpc="1">
                <a:prstTxWarp prst="textNoShape">
                  <a:avLst/>
                </a:prstTxWarp>
              </a:bodyPr>
              <a:lstStyle/>
              <a:p>
                <a:pPr marL="0" marR="0" lvl="0" indent="0" defTabSz="1218242"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a:ln>
                    <a:solidFill>
                      <a:srgbClr val="000000">
                        <a:alpha val="0"/>
                      </a:srgbClr>
                    </a:solidFill>
                  </a:ln>
                  <a:solidFill>
                    <a:srgbClr val="000000"/>
                  </a:solidFill>
                  <a:effectLst/>
                  <a:uLnTx/>
                  <a:uFillTx/>
                </a:endParaRPr>
              </a:p>
            </p:txBody>
          </p:sp>
        </p:grpSp>
      </p:grpSp>
      <p:grpSp>
        <p:nvGrpSpPr>
          <p:cNvPr id="10" name="Group 9"/>
          <p:cNvGrpSpPr/>
          <p:nvPr/>
        </p:nvGrpSpPr>
        <p:grpSpPr>
          <a:xfrm>
            <a:off x="589063" y="4159098"/>
            <a:ext cx="11273674" cy="744038"/>
            <a:chOff x="589063" y="4159098"/>
            <a:chExt cx="11273674" cy="744038"/>
          </a:xfrm>
        </p:grpSpPr>
        <p:sp>
          <p:nvSpPr>
            <p:cNvPr id="11" name="Rectangle 10"/>
            <p:cNvSpPr/>
            <p:nvPr/>
          </p:nvSpPr>
          <p:spPr bwMode="auto">
            <a:xfrm>
              <a:off x="589063" y="4159098"/>
              <a:ext cx="11273674" cy="744038"/>
            </a:xfrm>
            <a:prstGeom prst="rect">
              <a:avLst/>
            </a:prstGeom>
            <a:solidFill>
              <a:srgbClr val="DC3C00"/>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a typeface="Segoe UI" pitchFamily="34" charset="0"/>
                <a:cs typeface="Segoe UI" pitchFamily="34" charset="0"/>
              </a:endParaRPr>
            </a:p>
          </p:txBody>
        </p:sp>
        <p:sp>
          <p:nvSpPr>
            <p:cNvPr id="12" name="TextBox 11"/>
            <p:cNvSpPr txBox="1"/>
            <p:nvPr/>
          </p:nvSpPr>
          <p:spPr>
            <a:xfrm>
              <a:off x="1703293" y="4159098"/>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lvl="0" defTabSz="932121">
                <a:defRPr/>
              </a:pPr>
              <a:r>
                <a:rPr kumimoji="0" lang="en-US" sz="1800" b="0" i="0" u="none" strike="noStrike" kern="0" cap="none" spc="0" normalizeH="0" baseline="0" noProof="0" dirty="0" smtClean="0">
                  <a:ln>
                    <a:noFill/>
                  </a:ln>
                  <a:solidFill>
                    <a:srgbClr val="505050"/>
                  </a:solidFill>
                  <a:effectLst/>
                  <a:uLnTx/>
                  <a:uFillTx/>
                  <a:cs typeface="Segoe UI" pitchFamily="34" charset="0"/>
                </a:rPr>
                <a:t>Offer </a:t>
              </a:r>
              <a:r>
                <a:rPr kumimoji="0" lang="en-US" sz="1800" b="0" i="0" u="none" strike="noStrike" kern="0" cap="none" spc="0" normalizeH="0" baseline="0" noProof="0" dirty="0">
                  <a:ln>
                    <a:noFill/>
                  </a:ln>
                  <a:solidFill>
                    <a:srgbClr val="505050"/>
                  </a:solidFill>
                  <a:effectLst/>
                  <a:uLnTx/>
                  <a:uFillTx/>
                  <a:cs typeface="Segoe UI" pitchFamily="34" charset="0"/>
                </a:rPr>
                <a:t>continuous commitment to meet </a:t>
              </a:r>
              <a:r>
                <a:rPr kumimoji="0" lang="en-US" sz="1800" b="0" i="0" u="none" strike="noStrike" kern="0" cap="none" spc="0" normalizeH="0" baseline="0" noProof="0" dirty="0" smtClean="0">
                  <a:ln>
                    <a:noFill/>
                  </a:ln>
                  <a:solidFill>
                    <a:srgbClr val="505050"/>
                  </a:solidFill>
                  <a:effectLst/>
                  <a:uLnTx/>
                  <a:uFillTx/>
                  <a:cs typeface="Segoe UI" pitchFamily="34" charset="0"/>
                </a:rPr>
                <a:t>Chinese local </a:t>
              </a:r>
              <a:r>
                <a:rPr kumimoji="0" lang="en-IN" sz="1800" b="0" i="0" u="none" strike="noStrike" kern="0" cap="none" spc="0" normalizeH="0" baseline="0" noProof="0" dirty="0">
                  <a:ln>
                    <a:noFill/>
                  </a:ln>
                  <a:solidFill>
                    <a:srgbClr val="505050"/>
                  </a:solidFill>
                  <a:effectLst/>
                  <a:uLnTx/>
                  <a:uFillTx/>
                  <a:cs typeface="Segoe UI" pitchFamily="34" charset="0"/>
                </a:rPr>
                <a:t>compliance </a:t>
              </a:r>
              <a:r>
                <a:rPr lang="en-IN" kern="0" dirty="0" smtClean="0">
                  <a:solidFill>
                    <a:srgbClr val="505050"/>
                  </a:solidFill>
                </a:rPr>
                <a:t>requirements </a:t>
              </a:r>
              <a:r>
                <a:rPr kumimoji="0" lang="en-IN" sz="1800" b="0" i="0" u="none" strike="noStrike" kern="0" cap="none" spc="0" normalizeH="0" baseline="0" noProof="0" dirty="0" smtClean="0">
                  <a:ln>
                    <a:noFill/>
                  </a:ln>
                  <a:solidFill>
                    <a:srgbClr val="505050"/>
                  </a:solidFill>
                  <a:effectLst/>
                  <a:uLnTx/>
                  <a:uFillTx/>
                  <a:cs typeface="Segoe UI" pitchFamily="34" charset="0"/>
                </a:rPr>
                <a:t>(i.e.</a:t>
              </a:r>
              <a:r>
                <a:rPr kumimoji="0" lang="en-IN" sz="1800" b="0" i="0" u="none" strike="noStrike" kern="0" cap="none" spc="0" normalizeH="0" noProof="0" dirty="0" smtClean="0">
                  <a:ln>
                    <a:noFill/>
                  </a:ln>
                  <a:solidFill>
                    <a:srgbClr val="505050"/>
                  </a:solidFill>
                  <a:effectLst/>
                  <a:uLnTx/>
                  <a:uFillTx/>
                  <a:cs typeface="Segoe UI" pitchFamily="34" charset="0"/>
                </a:rPr>
                <a:t> CCCPPF, MLPS, ISO 27001:2005, GB18030 …). </a:t>
              </a:r>
              <a:endParaRPr kumimoji="0" lang="en-US" sz="1800" b="0" i="0" u="none" strike="noStrike" kern="0" cap="none" spc="0" normalizeH="0" baseline="0" noProof="0" dirty="0">
                <a:ln>
                  <a:noFill/>
                </a:ln>
                <a:solidFill>
                  <a:srgbClr val="505050"/>
                </a:solidFill>
                <a:effectLst/>
                <a:uLnTx/>
                <a:uFillTx/>
                <a:cs typeface="Segoe UI" pitchFamily="34" charset="0"/>
              </a:endParaRPr>
            </a:p>
          </p:txBody>
        </p:sp>
        <p:sp>
          <p:nvSpPr>
            <p:cNvPr id="13" name="Oval 19"/>
            <p:cNvSpPr/>
            <p:nvPr/>
          </p:nvSpPr>
          <p:spPr>
            <a:xfrm>
              <a:off x="949170" y="4247358"/>
              <a:ext cx="425797" cy="529333"/>
            </a:xfrm>
            <a:custGeom>
              <a:avLst/>
              <a:gdLst/>
              <a:ahLst/>
              <a:cxnLst/>
              <a:rect l="l" t="t" r="r" b="b"/>
              <a:pathLst>
                <a:path w="579691" h="720651">
                  <a:moveTo>
                    <a:pt x="108348" y="493278"/>
                  </a:moveTo>
                  <a:lnTo>
                    <a:pt x="108348" y="545326"/>
                  </a:lnTo>
                  <a:lnTo>
                    <a:pt x="160396" y="545326"/>
                  </a:lnTo>
                  <a:lnTo>
                    <a:pt x="160396" y="493278"/>
                  </a:lnTo>
                  <a:close/>
                  <a:moveTo>
                    <a:pt x="87378" y="472309"/>
                  </a:moveTo>
                  <a:lnTo>
                    <a:pt x="181364" y="472309"/>
                  </a:lnTo>
                  <a:lnTo>
                    <a:pt x="181364" y="566295"/>
                  </a:lnTo>
                  <a:lnTo>
                    <a:pt x="87378" y="566295"/>
                  </a:lnTo>
                  <a:close/>
                  <a:moveTo>
                    <a:pt x="108348" y="365743"/>
                  </a:moveTo>
                  <a:lnTo>
                    <a:pt x="108348" y="417791"/>
                  </a:lnTo>
                  <a:lnTo>
                    <a:pt x="160396" y="417791"/>
                  </a:lnTo>
                  <a:lnTo>
                    <a:pt x="160396" y="365743"/>
                  </a:lnTo>
                  <a:close/>
                  <a:moveTo>
                    <a:pt x="87378" y="344774"/>
                  </a:moveTo>
                  <a:lnTo>
                    <a:pt x="181364" y="344774"/>
                  </a:lnTo>
                  <a:lnTo>
                    <a:pt x="181364" y="438760"/>
                  </a:lnTo>
                  <a:lnTo>
                    <a:pt x="87378" y="438760"/>
                  </a:lnTo>
                  <a:close/>
                  <a:moveTo>
                    <a:pt x="507114" y="310485"/>
                  </a:moveTo>
                  <a:cubicBezTo>
                    <a:pt x="509465" y="310391"/>
                    <a:pt x="511574" y="311147"/>
                    <a:pt x="513682" y="313364"/>
                  </a:cubicBezTo>
                  <a:lnTo>
                    <a:pt x="530873" y="336717"/>
                  </a:lnTo>
                  <a:cubicBezTo>
                    <a:pt x="532711" y="340718"/>
                    <a:pt x="533576" y="344718"/>
                    <a:pt x="528602" y="349692"/>
                  </a:cubicBezTo>
                  <a:cubicBezTo>
                    <a:pt x="501465" y="368937"/>
                    <a:pt x="462650" y="408292"/>
                    <a:pt x="429673" y="456081"/>
                  </a:cubicBezTo>
                  <a:cubicBezTo>
                    <a:pt x="424051" y="459432"/>
                    <a:pt x="420699" y="460189"/>
                    <a:pt x="415726" y="457378"/>
                  </a:cubicBezTo>
                  <a:lnTo>
                    <a:pt x="358639" y="394777"/>
                  </a:lnTo>
                  <a:cubicBezTo>
                    <a:pt x="355071" y="391426"/>
                    <a:pt x="355396" y="386128"/>
                    <a:pt x="358639" y="381803"/>
                  </a:cubicBezTo>
                  <a:cubicBezTo>
                    <a:pt x="364045" y="372937"/>
                    <a:pt x="369451" y="369261"/>
                    <a:pt x="374857" y="362990"/>
                  </a:cubicBezTo>
                  <a:cubicBezTo>
                    <a:pt x="380587" y="359531"/>
                    <a:pt x="384696" y="358990"/>
                    <a:pt x="390102" y="363315"/>
                  </a:cubicBezTo>
                  <a:lnTo>
                    <a:pt x="419943" y="393480"/>
                  </a:lnTo>
                  <a:cubicBezTo>
                    <a:pt x="441458" y="360395"/>
                    <a:pt x="468164" y="332501"/>
                    <a:pt x="499086" y="312715"/>
                  </a:cubicBezTo>
                  <a:cubicBezTo>
                    <a:pt x="502167" y="311526"/>
                    <a:pt x="504762" y="310580"/>
                    <a:pt x="507114" y="310485"/>
                  </a:cubicBezTo>
                  <a:close/>
                  <a:moveTo>
                    <a:pt x="444202" y="270481"/>
                  </a:moveTo>
                  <a:cubicBezTo>
                    <a:pt x="381070" y="270481"/>
                    <a:pt x="329892" y="321659"/>
                    <a:pt x="329892" y="384791"/>
                  </a:cubicBezTo>
                  <a:cubicBezTo>
                    <a:pt x="329892" y="447922"/>
                    <a:pt x="381070" y="499100"/>
                    <a:pt x="444202" y="499100"/>
                  </a:cubicBezTo>
                  <a:cubicBezTo>
                    <a:pt x="507333" y="499100"/>
                    <a:pt x="558511" y="447922"/>
                    <a:pt x="558511" y="384791"/>
                  </a:cubicBezTo>
                  <a:cubicBezTo>
                    <a:pt x="558511" y="321659"/>
                    <a:pt x="507333" y="270481"/>
                    <a:pt x="444202" y="270481"/>
                  </a:cubicBezTo>
                  <a:close/>
                  <a:moveTo>
                    <a:pt x="444202" y="249301"/>
                  </a:moveTo>
                  <a:cubicBezTo>
                    <a:pt x="519030" y="249301"/>
                    <a:pt x="579691" y="309962"/>
                    <a:pt x="579691" y="384791"/>
                  </a:cubicBezTo>
                  <a:cubicBezTo>
                    <a:pt x="579691" y="459619"/>
                    <a:pt x="519030" y="520280"/>
                    <a:pt x="444202" y="520280"/>
                  </a:cubicBezTo>
                  <a:cubicBezTo>
                    <a:pt x="369373" y="520280"/>
                    <a:pt x="308712" y="459619"/>
                    <a:pt x="308712" y="384791"/>
                  </a:cubicBezTo>
                  <a:cubicBezTo>
                    <a:pt x="308712" y="309962"/>
                    <a:pt x="369373" y="249301"/>
                    <a:pt x="444202" y="249301"/>
                  </a:cubicBezTo>
                  <a:close/>
                  <a:moveTo>
                    <a:pt x="108348" y="238208"/>
                  </a:moveTo>
                  <a:lnTo>
                    <a:pt x="108348" y="290256"/>
                  </a:lnTo>
                  <a:lnTo>
                    <a:pt x="160396" y="290256"/>
                  </a:lnTo>
                  <a:lnTo>
                    <a:pt x="160396" y="238208"/>
                  </a:lnTo>
                  <a:close/>
                  <a:moveTo>
                    <a:pt x="87378" y="217239"/>
                  </a:moveTo>
                  <a:lnTo>
                    <a:pt x="181364" y="217239"/>
                  </a:lnTo>
                  <a:lnTo>
                    <a:pt x="181364" y="311225"/>
                  </a:lnTo>
                  <a:lnTo>
                    <a:pt x="87378" y="311225"/>
                  </a:lnTo>
                  <a:close/>
                  <a:moveTo>
                    <a:pt x="306646" y="51185"/>
                  </a:moveTo>
                  <a:lnTo>
                    <a:pt x="470954" y="51185"/>
                  </a:lnTo>
                  <a:cubicBezTo>
                    <a:pt x="491745" y="51185"/>
                    <a:pt x="508600" y="68040"/>
                    <a:pt x="508600" y="88831"/>
                  </a:cubicBezTo>
                  <a:lnTo>
                    <a:pt x="508600" y="252510"/>
                  </a:lnTo>
                  <a:cubicBezTo>
                    <a:pt x="498672" y="247052"/>
                    <a:pt x="487847" y="243225"/>
                    <a:pt x="476508" y="240802"/>
                  </a:cubicBezTo>
                  <a:lnTo>
                    <a:pt x="476508" y="101557"/>
                  </a:lnTo>
                  <a:lnTo>
                    <a:pt x="321025" y="101557"/>
                  </a:lnTo>
                  <a:lnTo>
                    <a:pt x="321025" y="57470"/>
                  </a:lnTo>
                  <a:lnTo>
                    <a:pt x="321572" y="57472"/>
                  </a:lnTo>
                  <a:lnTo>
                    <a:pt x="321025" y="57259"/>
                  </a:lnTo>
                  <a:lnTo>
                    <a:pt x="321025" y="56899"/>
                  </a:lnTo>
                  <a:lnTo>
                    <a:pt x="320104" y="56899"/>
                  </a:lnTo>
                  <a:cubicBezTo>
                    <a:pt x="314695" y="55109"/>
                    <a:pt x="310247" y="53396"/>
                    <a:pt x="306646" y="51185"/>
                  </a:cubicBezTo>
                  <a:close/>
                  <a:moveTo>
                    <a:pt x="37646" y="51185"/>
                  </a:moveTo>
                  <a:lnTo>
                    <a:pt x="201954" y="51185"/>
                  </a:lnTo>
                  <a:cubicBezTo>
                    <a:pt x="198353" y="53396"/>
                    <a:pt x="193905" y="55109"/>
                    <a:pt x="188496" y="56899"/>
                  </a:cubicBezTo>
                  <a:lnTo>
                    <a:pt x="187575" y="56899"/>
                  </a:lnTo>
                  <a:lnTo>
                    <a:pt x="187575" y="57259"/>
                  </a:lnTo>
                  <a:lnTo>
                    <a:pt x="187028" y="57472"/>
                  </a:lnTo>
                  <a:lnTo>
                    <a:pt x="187575" y="57470"/>
                  </a:lnTo>
                  <a:lnTo>
                    <a:pt x="187575" y="101557"/>
                  </a:lnTo>
                  <a:lnTo>
                    <a:pt x="33717" y="101557"/>
                  </a:lnTo>
                  <a:lnTo>
                    <a:pt x="33717" y="635019"/>
                  </a:lnTo>
                  <a:cubicBezTo>
                    <a:pt x="40762" y="636107"/>
                    <a:pt x="49296" y="636476"/>
                    <a:pt x="63276" y="633875"/>
                  </a:cubicBezTo>
                  <a:cubicBezTo>
                    <a:pt x="61629" y="641122"/>
                    <a:pt x="62015" y="648623"/>
                    <a:pt x="65654" y="659108"/>
                  </a:cubicBezTo>
                  <a:lnTo>
                    <a:pt x="476508" y="659108"/>
                  </a:lnTo>
                  <a:lnTo>
                    <a:pt x="476508" y="528779"/>
                  </a:lnTo>
                  <a:cubicBezTo>
                    <a:pt x="487847" y="526356"/>
                    <a:pt x="498672" y="522529"/>
                    <a:pt x="508600" y="517071"/>
                  </a:cubicBezTo>
                  <a:lnTo>
                    <a:pt x="508600" y="683005"/>
                  </a:lnTo>
                  <a:cubicBezTo>
                    <a:pt x="508600" y="703796"/>
                    <a:pt x="491745" y="720651"/>
                    <a:pt x="470954" y="720651"/>
                  </a:cubicBezTo>
                  <a:lnTo>
                    <a:pt x="37646" y="720651"/>
                  </a:lnTo>
                  <a:cubicBezTo>
                    <a:pt x="16855" y="720651"/>
                    <a:pt x="0" y="703796"/>
                    <a:pt x="0" y="683005"/>
                  </a:cubicBezTo>
                  <a:lnTo>
                    <a:pt x="0" y="88831"/>
                  </a:lnTo>
                  <a:cubicBezTo>
                    <a:pt x="0" y="68040"/>
                    <a:pt x="16855" y="51185"/>
                    <a:pt x="37646" y="51185"/>
                  </a:cubicBezTo>
                  <a:close/>
                  <a:moveTo>
                    <a:pt x="254300" y="16249"/>
                  </a:moveTo>
                  <a:cubicBezTo>
                    <a:pt x="245466" y="16249"/>
                    <a:pt x="238305" y="23411"/>
                    <a:pt x="238305" y="32244"/>
                  </a:cubicBezTo>
                  <a:cubicBezTo>
                    <a:pt x="238305" y="41078"/>
                    <a:pt x="245466" y="48239"/>
                    <a:pt x="254300" y="48239"/>
                  </a:cubicBezTo>
                  <a:cubicBezTo>
                    <a:pt x="263134" y="48239"/>
                    <a:pt x="270295" y="41078"/>
                    <a:pt x="270295" y="32244"/>
                  </a:cubicBezTo>
                  <a:cubicBezTo>
                    <a:pt x="270295" y="23411"/>
                    <a:pt x="263134" y="16249"/>
                    <a:pt x="254300" y="16249"/>
                  </a:cubicBezTo>
                  <a:close/>
                  <a:moveTo>
                    <a:pt x="253028" y="0"/>
                  </a:moveTo>
                  <a:lnTo>
                    <a:pt x="254300" y="236"/>
                  </a:lnTo>
                  <a:lnTo>
                    <a:pt x="255572" y="0"/>
                  </a:lnTo>
                  <a:cubicBezTo>
                    <a:pt x="272113" y="0"/>
                    <a:pt x="285731" y="12376"/>
                    <a:pt x="286968" y="28330"/>
                  </a:cubicBezTo>
                  <a:lnTo>
                    <a:pt x="287138" y="28343"/>
                  </a:lnTo>
                  <a:cubicBezTo>
                    <a:pt x="290584" y="50885"/>
                    <a:pt x="297005" y="55795"/>
                    <a:pt x="315395" y="61611"/>
                  </a:cubicBezTo>
                  <a:lnTo>
                    <a:pt x="316250" y="61611"/>
                  </a:lnTo>
                  <a:lnTo>
                    <a:pt x="316250" y="61930"/>
                  </a:lnTo>
                  <a:lnTo>
                    <a:pt x="316758" y="62120"/>
                  </a:lnTo>
                  <a:lnTo>
                    <a:pt x="316250" y="62118"/>
                  </a:lnTo>
                  <a:lnTo>
                    <a:pt x="316250" y="107783"/>
                  </a:lnTo>
                  <a:cubicBezTo>
                    <a:pt x="319297" y="107924"/>
                    <a:pt x="322182" y="108114"/>
                    <a:pt x="324879" y="108327"/>
                  </a:cubicBezTo>
                  <a:cubicBezTo>
                    <a:pt x="362034" y="111261"/>
                    <a:pt x="385739" y="116452"/>
                    <a:pt x="402151" y="125931"/>
                  </a:cubicBezTo>
                  <a:cubicBezTo>
                    <a:pt x="418563" y="135409"/>
                    <a:pt x="420614" y="146807"/>
                    <a:pt x="419930" y="159783"/>
                  </a:cubicBezTo>
                  <a:cubicBezTo>
                    <a:pt x="418573" y="159955"/>
                    <a:pt x="413700" y="160192"/>
                    <a:pt x="406070" y="160461"/>
                  </a:cubicBezTo>
                  <a:lnTo>
                    <a:pt x="87671" y="160461"/>
                  </a:lnTo>
                  <a:cubicBezTo>
                    <a:pt x="87806" y="144169"/>
                    <a:pt x="95779" y="130439"/>
                    <a:pt x="110843" y="121869"/>
                  </a:cubicBezTo>
                  <a:cubicBezTo>
                    <a:pt x="126116" y="113180"/>
                    <a:pt x="143553" y="111261"/>
                    <a:pt x="179225" y="109005"/>
                  </a:cubicBezTo>
                  <a:lnTo>
                    <a:pt x="192350" y="108334"/>
                  </a:lnTo>
                  <a:lnTo>
                    <a:pt x="192350" y="62118"/>
                  </a:lnTo>
                  <a:lnTo>
                    <a:pt x="191842" y="62120"/>
                  </a:lnTo>
                  <a:lnTo>
                    <a:pt x="192350" y="61930"/>
                  </a:lnTo>
                  <a:lnTo>
                    <a:pt x="192350" y="61611"/>
                  </a:lnTo>
                  <a:lnTo>
                    <a:pt x="193205" y="61611"/>
                  </a:lnTo>
                  <a:cubicBezTo>
                    <a:pt x="211595" y="55795"/>
                    <a:pt x="218016" y="50885"/>
                    <a:pt x="221462" y="28343"/>
                  </a:cubicBezTo>
                  <a:lnTo>
                    <a:pt x="221632" y="28330"/>
                  </a:lnTo>
                  <a:cubicBezTo>
                    <a:pt x="222869" y="12376"/>
                    <a:pt x="236487" y="0"/>
                    <a:pt x="253028" y="0"/>
                  </a:cubicBezTo>
                  <a:close/>
                </a:path>
              </a:pathLst>
            </a:custGeom>
            <a:solidFill>
              <a:srgbClr val="FFFFFF"/>
            </a:solid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grpSp>
        <p:nvGrpSpPr>
          <p:cNvPr id="14" name="Group 13"/>
          <p:cNvGrpSpPr/>
          <p:nvPr/>
        </p:nvGrpSpPr>
        <p:grpSpPr>
          <a:xfrm>
            <a:off x="589063" y="1644222"/>
            <a:ext cx="11273674" cy="744038"/>
            <a:chOff x="589063" y="1644222"/>
            <a:chExt cx="11273674" cy="744038"/>
          </a:xfrm>
        </p:grpSpPr>
        <p:sp>
          <p:nvSpPr>
            <p:cNvPr id="15" name="Rectangle 14"/>
            <p:cNvSpPr/>
            <p:nvPr/>
          </p:nvSpPr>
          <p:spPr bwMode="auto">
            <a:xfrm>
              <a:off x="589063" y="1644222"/>
              <a:ext cx="11273674" cy="744038"/>
            </a:xfrm>
            <a:prstGeom prst="rect">
              <a:avLst/>
            </a:prstGeom>
            <a:solidFill>
              <a:srgbClr val="0072C6"/>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a typeface="Segoe UI" pitchFamily="34" charset="0"/>
                <a:cs typeface="Segoe UI" pitchFamily="34" charset="0"/>
              </a:endParaRPr>
            </a:p>
          </p:txBody>
        </p:sp>
        <p:sp>
          <p:nvSpPr>
            <p:cNvPr id="16" name="TextBox 15"/>
            <p:cNvSpPr txBox="1"/>
            <p:nvPr/>
          </p:nvSpPr>
          <p:spPr>
            <a:xfrm>
              <a:off x="1703293" y="1644222"/>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a:defRPr sz="1600">
                  <a:ln>
                    <a:solidFill>
                      <a:srgbClr val="FFFFFF">
                        <a:alpha val="0"/>
                      </a:srgbClr>
                    </a:solidFill>
                  </a:ln>
                  <a:solidFill>
                    <a:srgbClr val="FFFFFF"/>
                  </a:solidFill>
                  <a:latin typeface="+mj-lt"/>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smtClean="0">
                  <a:ln>
                    <a:noFill/>
                  </a:ln>
                  <a:solidFill>
                    <a:srgbClr val="505050"/>
                  </a:solidFill>
                  <a:effectLst/>
                  <a:uLnTx/>
                  <a:uFillTx/>
                  <a:latin typeface="Segoe UI"/>
                  <a:cs typeface="Segoe UI" pitchFamily="34" charset="0"/>
                </a:rPr>
                <a:t>Microsoft licenses the technology</a:t>
              </a:r>
              <a:r>
                <a:rPr kumimoji="0" lang="en-IN" sz="1800" b="0" i="0" u="none" strike="noStrike" kern="0" cap="none" spc="0" normalizeH="0" noProof="0" dirty="0" smtClean="0">
                  <a:ln>
                    <a:noFill/>
                  </a:ln>
                  <a:solidFill>
                    <a:srgbClr val="505050"/>
                  </a:solidFill>
                  <a:effectLst/>
                  <a:uLnTx/>
                  <a:uFillTx/>
                  <a:latin typeface="Segoe UI"/>
                  <a:cs typeface="Segoe UI" pitchFamily="34" charset="0"/>
                </a:rPr>
                <a:t> and 21Vianet operates the services. </a:t>
              </a:r>
              <a:endParaRPr kumimoji="0" lang="en-US" sz="1800" b="0" i="0" u="none" strike="noStrike" kern="0" cap="none" spc="0" normalizeH="0" baseline="0" noProof="0" dirty="0">
                <a:ln>
                  <a:noFill/>
                </a:ln>
                <a:solidFill>
                  <a:srgbClr val="505050"/>
                </a:solidFill>
                <a:effectLst/>
                <a:uLnTx/>
                <a:uFillTx/>
                <a:latin typeface="Segoe UI"/>
                <a:cs typeface="Segoe UI" pitchFamily="34" charset="0"/>
              </a:endParaRPr>
            </a:p>
          </p:txBody>
        </p:sp>
        <p:sp>
          <p:nvSpPr>
            <p:cNvPr id="17" name="Freeform 16"/>
            <p:cNvSpPr>
              <a:spLocks/>
            </p:cNvSpPr>
            <p:nvPr/>
          </p:nvSpPr>
          <p:spPr bwMode="auto">
            <a:xfrm>
              <a:off x="779276" y="1794980"/>
              <a:ext cx="765584" cy="442523"/>
            </a:xfrm>
            <a:custGeom>
              <a:avLst/>
              <a:gdLst>
                <a:gd name="connsiteX0" fmla="*/ 674216 w 765584"/>
                <a:gd name="connsiteY0" fmla="*/ 324849 h 442523"/>
                <a:gd name="connsiteX1" fmla="*/ 650118 w 765584"/>
                <a:gd name="connsiteY1" fmla="*/ 348947 h 442523"/>
                <a:gd name="connsiteX2" fmla="*/ 663752 w 765584"/>
                <a:gd name="connsiteY2" fmla="*/ 368708 h 442523"/>
                <a:gd name="connsiteX3" fmla="*/ 658487 w 765584"/>
                <a:gd name="connsiteY3" fmla="*/ 410825 h 442523"/>
                <a:gd name="connsiteX4" fmla="*/ 690616 w 765584"/>
                <a:gd name="connsiteY4" fmla="*/ 410825 h 442523"/>
                <a:gd name="connsiteX5" fmla="*/ 685319 w 765584"/>
                <a:gd name="connsiteY5" fmla="*/ 368444 h 442523"/>
                <a:gd name="connsiteX6" fmla="*/ 698312 w 765584"/>
                <a:gd name="connsiteY6" fmla="*/ 348947 h 442523"/>
                <a:gd name="connsiteX7" fmla="*/ 674216 w 765584"/>
                <a:gd name="connsiteY7" fmla="*/ 324849 h 442523"/>
                <a:gd name="connsiteX8" fmla="*/ 675362 w 765584"/>
                <a:gd name="connsiteY8" fmla="*/ 238406 h 442523"/>
                <a:gd name="connsiteX9" fmla="*/ 653771 w 765584"/>
                <a:gd name="connsiteY9" fmla="*/ 244567 h 442523"/>
                <a:gd name="connsiteX10" fmla="*/ 641140 w 765584"/>
                <a:gd name="connsiteY10" fmla="*/ 285124 h 442523"/>
                <a:gd name="connsiteX11" fmla="*/ 640064 w 765584"/>
                <a:gd name="connsiteY11" fmla="*/ 285526 h 442523"/>
                <a:gd name="connsiteX12" fmla="*/ 704899 w 765584"/>
                <a:gd name="connsiteY12" fmla="*/ 285526 h 442523"/>
                <a:gd name="connsiteX13" fmla="*/ 696191 w 765584"/>
                <a:gd name="connsiteY13" fmla="*/ 246792 h 442523"/>
                <a:gd name="connsiteX14" fmla="*/ 675362 w 765584"/>
                <a:gd name="connsiteY14" fmla="*/ 238406 h 442523"/>
                <a:gd name="connsiteX15" fmla="*/ 677175 w 765584"/>
                <a:gd name="connsiteY15" fmla="*/ 203841 h 442523"/>
                <a:gd name="connsiteX16" fmla="*/ 718835 w 765584"/>
                <a:gd name="connsiteY16" fmla="*/ 220614 h 442523"/>
                <a:gd name="connsiteX17" fmla="*/ 737478 w 765584"/>
                <a:gd name="connsiteY17" fmla="*/ 288942 h 442523"/>
                <a:gd name="connsiteX18" fmla="*/ 765584 w 765584"/>
                <a:gd name="connsiteY18" fmla="*/ 321878 h 442523"/>
                <a:gd name="connsiteX19" fmla="*/ 765584 w 765584"/>
                <a:gd name="connsiteY19" fmla="*/ 440309 h 442523"/>
                <a:gd name="connsiteX20" fmla="*/ 581512 w 765584"/>
                <a:gd name="connsiteY20" fmla="*/ 440311 h 442523"/>
                <a:gd name="connsiteX21" fmla="*/ 581512 w 765584"/>
                <a:gd name="connsiteY21" fmla="*/ 321878 h 442523"/>
                <a:gd name="connsiteX22" fmla="*/ 608507 w 765584"/>
                <a:gd name="connsiteY22" fmla="*/ 289403 h 442523"/>
                <a:gd name="connsiteX23" fmla="*/ 633993 w 765584"/>
                <a:gd name="connsiteY23" fmla="*/ 216162 h 442523"/>
                <a:gd name="connsiteX24" fmla="*/ 677175 w 765584"/>
                <a:gd name="connsiteY24" fmla="*/ 203841 h 442523"/>
                <a:gd name="connsiteX25" fmla="*/ 293656 w 765584"/>
                <a:gd name="connsiteY25" fmla="*/ 0 h 442523"/>
                <a:gd name="connsiteX26" fmla="*/ 448481 w 765584"/>
                <a:gd name="connsiteY26" fmla="*/ 82733 h 442523"/>
                <a:gd name="connsiteX27" fmla="*/ 499663 w 765584"/>
                <a:gd name="connsiteY27" fmla="*/ 69265 h 442523"/>
                <a:gd name="connsiteX28" fmla="*/ 559802 w 765584"/>
                <a:gd name="connsiteY28" fmla="*/ 87222 h 442523"/>
                <a:gd name="connsiteX29" fmla="*/ 607785 w 765584"/>
                <a:gd name="connsiteY29" fmla="*/ 174444 h 442523"/>
                <a:gd name="connsiteX30" fmla="*/ 634915 w 765584"/>
                <a:gd name="connsiteY30" fmla="*/ 197282 h 442523"/>
                <a:gd name="connsiteX31" fmla="*/ 636630 w 765584"/>
                <a:gd name="connsiteY31" fmla="*/ 199650 h 442523"/>
                <a:gd name="connsiteX32" fmla="*/ 634706 w 765584"/>
                <a:gd name="connsiteY32" fmla="*/ 200559 h 442523"/>
                <a:gd name="connsiteX33" fmla="*/ 604318 w 765584"/>
                <a:gd name="connsiteY33" fmla="*/ 287889 h 442523"/>
                <a:gd name="connsiteX34" fmla="*/ 572130 w 765584"/>
                <a:gd name="connsiteY34" fmla="*/ 326611 h 442523"/>
                <a:gd name="connsiteX35" fmla="*/ 572130 w 765584"/>
                <a:gd name="connsiteY35" fmla="*/ 433858 h 442523"/>
                <a:gd name="connsiteX36" fmla="*/ 544447 w 765584"/>
                <a:gd name="connsiteY36" fmla="*/ 442523 h 442523"/>
                <a:gd name="connsiteX37" fmla="*/ 527813 w 765584"/>
                <a:gd name="connsiteY37" fmla="*/ 442523 h 442523"/>
                <a:gd name="connsiteX38" fmla="*/ 513098 w 765584"/>
                <a:gd name="connsiteY38" fmla="*/ 442523 h 442523"/>
                <a:gd name="connsiteX39" fmla="*/ 209206 w 765584"/>
                <a:gd name="connsiteY39" fmla="*/ 442523 h 442523"/>
                <a:gd name="connsiteX40" fmla="*/ 203448 w 765584"/>
                <a:gd name="connsiteY40" fmla="*/ 442523 h 442523"/>
                <a:gd name="connsiteX41" fmla="*/ 195771 w 765584"/>
                <a:gd name="connsiteY41" fmla="*/ 442523 h 442523"/>
                <a:gd name="connsiteX42" fmla="*/ 173379 w 765584"/>
                <a:gd name="connsiteY42" fmla="*/ 442523 h 442523"/>
                <a:gd name="connsiteX43" fmla="*/ 124756 w 765584"/>
                <a:gd name="connsiteY43" fmla="*/ 442523 h 442523"/>
                <a:gd name="connsiteX44" fmla="*/ 0 w 765584"/>
                <a:gd name="connsiteY44" fmla="*/ 317462 h 442523"/>
                <a:gd name="connsiteX45" fmla="*/ 107482 w 765584"/>
                <a:gd name="connsiteY45" fmla="*/ 194325 h 442523"/>
                <a:gd name="connsiteX46" fmla="*/ 107482 w 765584"/>
                <a:gd name="connsiteY46" fmla="*/ 185347 h 442523"/>
                <a:gd name="connsiteX47" fmla="*/ 293656 w 765584"/>
                <a:gd name="connsiteY47" fmla="*/ 0 h 44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5584" h="442523">
                  <a:moveTo>
                    <a:pt x="674216" y="324849"/>
                  </a:moveTo>
                  <a:cubicBezTo>
                    <a:pt x="660907" y="324849"/>
                    <a:pt x="650118" y="335638"/>
                    <a:pt x="650118" y="348947"/>
                  </a:cubicBezTo>
                  <a:cubicBezTo>
                    <a:pt x="650118" y="358179"/>
                    <a:pt x="655312" y="366198"/>
                    <a:pt x="663752" y="368708"/>
                  </a:cubicBezTo>
                  <a:lnTo>
                    <a:pt x="658487" y="410825"/>
                  </a:lnTo>
                  <a:lnTo>
                    <a:pt x="690616" y="410825"/>
                  </a:lnTo>
                  <a:lnTo>
                    <a:pt x="685319" y="368444"/>
                  </a:lnTo>
                  <a:cubicBezTo>
                    <a:pt x="693411" y="365740"/>
                    <a:pt x="698312" y="357917"/>
                    <a:pt x="698312" y="348947"/>
                  </a:cubicBezTo>
                  <a:cubicBezTo>
                    <a:pt x="698312" y="335638"/>
                    <a:pt x="687524" y="324849"/>
                    <a:pt x="674216" y="324849"/>
                  </a:cubicBezTo>
                  <a:close/>
                  <a:moveTo>
                    <a:pt x="675362" y="238406"/>
                  </a:moveTo>
                  <a:cubicBezTo>
                    <a:pt x="667875" y="238012"/>
                    <a:pt x="660261" y="240042"/>
                    <a:pt x="653771" y="244567"/>
                  </a:cubicBezTo>
                  <a:cubicBezTo>
                    <a:pt x="640782" y="253609"/>
                    <a:pt x="635582" y="270306"/>
                    <a:pt x="641140" y="285124"/>
                  </a:cubicBezTo>
                  <a:lnTo>
                    <a:pt x="640064" y="285526"/>
                  </a:lnTo>
                  <a:lnTo>
                    <a:pt x="704899" y="285526"/>
                  </a:lnTo>
                  <a:cubicBezTo>
                    <a:pt x="711137" y="272237"/>
                    <a:pt x="707433" y="256516"/>
                    <a:pt x="696191" y="246792"/>
                  </a:cubicBezTo>
                  <a:cubicBezTo>
                    <a:pt x="690207" y="241614"/>
                    <a:pt x="682847" y="238797"/>
                    <a:pt x="675362" y="238406"/>
                  </a:cubicBezTo>
                  <a:close/>
                  <a:moveTo>
                    <a:pt x="677175" y="203841"/>
                  </a:moveTo>
                  <a:cubicBezTo>
                    <a:pt x="692150" y="204626"/>
                    <a:pt x="706866" y="210262"/>
                    <a:pt x="718835" y="220614"/>
                  </a:cubicBezTo>
                  <a:cubicBezTo>
                    <a:pt x="738887" y="237956"/>
                    <a:pt x="746948" y="264843"/>
                    <a:pt x="737478" y="288942"/>
                  </a:cubicBezTo>
                  <a:cubicBezTo>
                    <a:pt x="753872" y="290549"/>
                    <a:pt x="765584" y="304850"/>
                    <a:pt x="765584" y="321878"/>
                  </a:cubicBezTo>
                  <a:lnTo>
                    <a:pt x="765584" y="440309"/>
                  </a:lnTo>
                  <a:lnTo>
                    <a:pt x="581512" y="440311"/>
                  </a:lnTo>
                  <a:lnTo>
                    <a:pt x="581512" y="321878"/>
                  </a:lnTo>
                  <a:cubicBezTo>
                    <a:pt x="581512" y="305297"/>
                    <a:pt x="592617" y="291307"/>
                    <a:pt x="608507" y="289403"/>
                  </a:cubicBezTo>
                  <a:cubicBezTo>
                    <a:pt x="599425" y="262274"/>
                    <a:pt x="610144" y="232763"/>
                    <a:pt x="633993" y="216162"/>
                  </a:cubicBezTo>
                  <a:cubicBezTo>
                    <a:pt x="646976" y="207117"/>
                    <a:pt x="662204" y="203056"/>
                    <a:pt x="677175" y="203841"/>
                  </a:cubicBezTo>
                  <a:close/>
                  <a:moveTo>
                    <a:pt x="293656" y="0"/>
                  </a:moveTo>
                  <a:cubicBezTo>
                    <a:pt x="358273" y="0"/>
                    <a:pt x="415213" y="33350"/>
                    <a:pt x="448481" y="82733"/>
                  </a:cubicBezTo>
                  <a:cubicBezTo>
                    <a:pt x="463836" y="74395"/>
                    <a:pt x="481110" y="69265"/>
                    <a:pt x="499663" y="69265"/>
                  </a:cubicBezTo>
                  <a:cubicBezTo>
                    <a:pt x="522055" y="69265"/>
                    <a:pt x="542528" y="75678"/>
                    <a:pt x="559802" y="87222"/>
                  </a:cubicBezTo>
                  <a:cubicBezTo>
                    <a:pt x="587952" y="106462"/>
                    <a:pt x="606505" y="137888"/>
                    <a:pt x="607785" y="174444"/>
                  </a:cubicBezTo>
                  <a:cubicBezTo>
                    <a:pt x="617701" y="180857"/>
                    <a:pt x="626818" y="188553"/>
                    <a:pt x="634915" y="197282"/>
                  </a:cubicBezTo>
                  <a:lnTo>
                    <a:pt x="636630" y="199650"/>
                  </a:lnTo>
                  <a:lnTo>
                    <a:pt x="634706" y="200559"/>
                  </a:lnTo>
                  <a:cubicBezTo>
                    <a:pt x="606270" y="220354"/>
                    <a:pt x="593488" y="255542"/>
                    <a:pt x="604318" y="287889"/>
                  </a:cubicBezTo>
                  <a:cubicBezTo>
                    <a:pt x="585371" y="290159"/>
                    <a:pt x="572130" y="306840"/>
                    <a:pt x="572130" y="326611"/>
                  </a:cubicBezTo>
                  <a:lnTo>
                    <a:pt x="572130" y="433858"/>
                  </a:lnTo>
                  <a:lnTo>
                    <a:pt x="544447" y="442523"/>
                  </a:lnTo>
                  <a:lnTo>
                    <a:pt x="527813" y="442523"/>
                  </a:lnTo>
                  <a:lnTo>
                    <a:pt x="513098" y="442523"/>
                  </a:lnTo>
                  <a:lnTo>
                    <a:pt x="209206" y="442523"/>
                  </a:lnTo>
                  <a:lnTo>
                    <a:pt x="203448" y="442523"/>
                  </a:lnTo>
                  <a:lnTo>
                    <a:pt x="195771" y="442523"/>
                  </a:lnTo>
                  <a:lnTo>
                    <a:pt x="173379" y="442523"/>
                  </a:lnTo>
                  <a:lnTo>
                    <a:pt x="124756" y="442523"/>
                  </a:lnTo>
                  <a:cubicBezTo>
                    <a:pt x="55660" y="441240"/>
                    <a:pt x="0" y="385444"/>
                    <a:pt x="0" y="317462"/>
                  </a:cubicBezTo>
                  <a:cubicBezTo>
                    <a:pt x="0" y="254611"/>
                    <a:pt x="46704" y="202663"/>
                    <a:pt x="107482" y="194325"/>
                  </a:cubicBezTo>
                  <a:lnTo>
                    <a:pt x="107482" y="185347"/>
                  </a:lnTo>
                  <a:cubicBezTo>
                    <a:pt x="107482" y="82733"/>
                    <a:pt x="190653" y="0"/>
                    <a:pt x="293656"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endParaRPr>
            </a:p>
          </p:txBody>
        </p:sp>
      </p:grpSp>
      <p:grpSp>
        <p:nvGrpSpPr>
          <p:cNvPr id="18" name="Group 17"/>
          <p:cNvGrpSpPr/>
          <p:nvPr/>
        </p:nvGrpSpPr>
        <p:grpSpPr>
          <a:xfrm>
            <a:off x="589063" y="5775825"/>
            <a:ext cx="11273674" cy="744038"/>
            <a:chOff x="589063" y="5775825"/>
            <a:chExt cx="11273674" cy="744038"/>
          </a:xfrm>
        </p:grpSpPr>
        <p:sp>
          <p:nvSpPr>
            <p:cNvPr id="19" name="Rectangle 18"/>
            <p:cNvSpPr/>
            <p:nvPr/>
          </p:nvSpPr>
          <p:spPr bwMode="auto">
            <a:xfrm>
              <a:off x="589063" y="5775825"/>
              <a:ext cx="11273674" cy="744038"/>
            </a:xfrm>
            <a:prstGeom prst="rect">
              <a:avLst/>
            </a:prstGeom>
            <a:solidFill>
              <a:srgbClr val="00BCF2"/>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a typeface="Segoe UI" pitchFamily="34" charset="0"/>
                <a:cs typeface="Segoe UI" pitchFamily="34" charset="0"/>
              </a:endParaRPr>
            </a:p>
          </p:txBody>
        </p:sp>
        <p:sp>
          <p:nvSpPr>
            <p:cNvPr id="20" name="TextBox 19"/>
            <p:cNvSpPr txBox="1"/>
            <p:nvPr/>
          </p:nvSpPr>
          <p:spPr>
            <a:xfrm>
              <a:off x="1703293" y="5775825"/>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505050"/>
                  </a:solidFill>
                  <a:effectLst/>
                  <a:uLnTx/>
                  <a:uFillTx/>
                  <a:cs typeface="Segoe UI" pitchFamily="34" charset="0"/>
                </a:rPr>
                <a:t>Customers contract with 21Vianet, MS Sales &amp; Marketing lead the customers</a:t>
              </a:r>
              <a:r>
                <a:rPr kumimoji="0" lang="en-US" sz="1800" b="0" i="0" u="none" strike="noStrike" kern="0" cap="none" spc="0" normalizeH="0" noProof="0" dirty="0" smtClean="0">
                  <a:ln>
                    <a:noFill/>
                  </a:ln>
                  <a:solidFill>
                    <a:srgbClr val="505050"/>
                  </a:solidFill>
                  <a:effectLst/>
                  <a:uLnTx/>
                  <a:uFillTx/>
                  <a:cs typeface="Segoe UI" pitchFamily="34" charset="0"/>
                </a:rPr>
                <a:t> into the channel.  </a:t>
              </a:r>
              <a:endParaRPr kumimoji="0" lang="en-US" sz="1800" b="0" i="0" u="none" strike="noStrike" kern="0" cap="none" spc="0" normalizeH="0" baseline="0" noProof="0" dirty="0">
                <a:ln>
                  <a:noFill/>
                </a:ln>
                <a:solidFill>
                  <a:srgbClr val="505050"/>
                </a:solidFill>
                <a:effectLst/>
                <a:uLnTx/>
                <a:uFillTx/>
                <a:cs typeface="Segoe UI" pitchFamily="34" charset="0"/>
              </a:endParaRPr>
            </a:p>
          </p:txBody>
        </p:sp>
        <p:sp>
          <p:nvSpPr>
            <p:cNvPr id="21" name="Freeform 20"/>
            <p:cNvSpPr>
              <a:spLocks/>
            </p:cNvSpPr>
            <p:nvPr/>
          </p:nvSpPr>
          <p:spPr bwMode="auto">
            <a:xfrm>
              <a:off x="747851" y="5876014"/>
              <a:ext cx="828434" cy="543660"/>
            </a:xfrm>
            <a:custGeom>
              <a:avLst/>
              <a:gdLst>
                <a:gd name="connsiteX0" fmla="*/ 233386 w 828434"/>
                <a:gd name="connsiteY0" fmla="*/ 394968 h 543660"/>
                <a:gd name="connsiteX1" fmla="*/ 434817 w 828434"/>
                <a:gd name="connsiteY1" fmla="*/ 445325 h 543660"/>
                <a:gd name="connsiteX2" fmla="*/ 525614 w 828434"/>
                <a:gd name="connsiteY2" fmla="*/ 441510 h 543660"/>
                <a:gd name="connsiteX3" fmla="*/ 408876 w 828434"/>
                <a:gd name="connsiteY3" fmla="*/ 476608 h 543660"/>
                <a:gd name="connsiteX4" fmla="*/ 200577 w 828434"/>
                <a:gd name="connsiteY4" fmla="*/ 404124 h 543660"/>
                <a:gd name="connsiteX5" fmla="*/ 336076 w 828434"/>
                <a:gd name="connsiteY5" fmla="*/ 280174 h 543660"/>
                <a:gd name="connsiteX6" fmla="*/ 284626 w 828434"/>
                <a:gd name="connsiteY6" fmla="*/ 290947 h 543660"/>
                <a:gd name="connsiteX7" fmla="*/ 284626 w 828434"/>
                <a:gd name="connsiteY7" fmla="*/ 325907 h 543660"/>
                <a:gd name="connsiteX8" fmla="*/ 335636 w 828434"/>
                <a:gd name="connsiteY8" fmla="*/ 321290 h 543660"/>
                <a:gd name="connsiteX9" fmla="*/ 336076 w 828434"/>
                <a:gd name="connsiteY9" fmla="*/ 280174 h 543660"/>
                <a:gd name="connsiteX10" fmla="*/ 336076 w 828434"/>
                <a:gd name="connsiteY10" fmla="*/ 216730 h 543660"/>
                <a:gd name="connsiteX11" fmla="*/ 284846 w 828434"/>
                <a:gd name="connsiteY11" fmla="*/ 236738 h 543660"/>
                <a:gd name="connsiteX12" fmla="*/ 284846 w 828434"/>
                <a:gd name="connsiteY12" fmla="*/ 271697 h 543660"/>
                <a:gd name="connsiteX13" fmla="*/ 336076 w 828434"/>
                <a:gd name="connsiteY13" fmla="*/ 257626 h 543660"/>
                <a:gd name="connsiteX14" fmla="*/ 433892 w 828434"/>
                <a:gd name="connsiteY14" fmla="*/ 146929 h 543660"/>
                <a:gd name="connsiteX15" fmla="*/ 434651 w 828434"/>
                <a:gd name="connsiteY15" fmla="*/ 179563 h 543660"/>
                <a:gd name="connsiteX16" fmla="*/ 353445 w 828434"/>
                <a:gd name="connsiteY16" fmla="*/ 209162 h 543660"/>
                <a:gd name="connsiteX17" fmla="*/ 353445 w 828434"/>
                <a:gd name="connsiteY17" fmla="*/ 253180 h 543660"/>
                <a:gd name="connsiteX18" fmla="*/ 434305 w 828434"/>
                <a:gd name="connsiteY18" fmla="*/ 233154 h 543660"/>
                <a:gd name="connsiteX19" fmla="*/ 433892 w 828434"/>
                <a:gd name="connsiteY19" fmla="*/ 260769 h 543660"/>
                <a:gd name="connsiteX20" fmla="*/ 355083 w 828434"/>
                <a:gd name="connsiteY20" fmla="*/ 277172 h 543660"/>
                <a:gd name="connsiteX21" fmla="*/ 354911 w 828434"/>
                <a:gd name="connsiteY21" fmla="*/ 321604 h 543660"/>
                <a:gd name="connsiteX22" fmla="*/ 435582 w 828434"/>
                <a:gd name="connsiteY22" fmla="*/ 314533 h 543660"/>
                <a:gd name="connsiteX23" fmla="*/ 435410 w 828434"/>
                <a:gd name="connsiteY23" fmla="*/ 346529 h 543660"/>
                <a:gd name="connsiteX24" fmla="*/ 355083 w 828434"/>
                <a:gd name="connsiteY24" fmla="*/ 345476 h 543660"/>
                <a:gd name="connsiteX25" fmla="*/ 354963 w 828434"/>
                <a:gd name="connsiteY25" fmla="*/ 395100 h 543660"/>
                <a:gd name="connsiteX26" fmla="*/ 435410 w 828434"/>
                <a:gd name="connsiteY26" fmla="*/ 408761 h 543660"/>
                <a:gd name="connsiteX27" fmla="*/ 435410 w 828434"/>
                <a:gd name="connsiteY27" fmla="*/ 440636 h 543660"/>
                <a:gd name="connsiteX28" fmla="*/ 334765 w 828434"/>
                <a:gd name="connsiteY28" fmla="*/ 414487 h 543660"/>
                <a:gd name="connsiteX29" fmla="*/ 334472 w 828434"/>
                <a:gd name="connsiteY29" fmla="*/ 345131 h 543660"/>
                <a:gd name="connsiteX30" fmla="*/ 283278 w 828434"/>
                <a:gd name="connsiteY30" fmla="*/ 345476 h 543660"/>
                <a:gd name="connsiteX31" fmla="*/ 283278 w 828434"/>
                <a:gd name="connsiteY31" fmla="*/ 404207 h 543660"/>
                <a:gd name="connsiteX32" fmla="*/ 238108 w 828434"/>
                <a:gd name="connsiteY32" fmla="*/ 392724 h 543660"/>
                <a:gd name="connsiteX33" fmla="*/ 237888 w 828434"/>
                <a:gd name="connsiteY33" fmla="*/ 376127 h 543660"/>
                <a:gd name="connsiteX34" fmla="*/ 269858 w 828434"/>
                <a:gd name="connsiteY34" fmla="*/ 381853 h 543660"/>
                <a:gd name="connsiteX35" fmla="*/ 270031 w 828434"/>
                <a:gd name="connsiteY35" fmla="*/ 345157 h 543660"/>
                <a:gd name="connsiteX36" fmla="*/ 238846 w 828434"/>
                <a:gd name="connsiteY36" fmla="*/ 345252 h 543660"/>
                <a:gd name="connsiteX37" fmla="*/ 238846 w 828434"/>
                <a:gd name="connsiteY37" fmla="*/ 329246 h 543660"/>
                <a:gd name="connsiteX38" fmla="*/ 269428 w 828434"/>
                <a:gd name="connsiteY38" fmla="*/ 327728 h 543660"/>
                <a:gd name="connsiteX39" fmla="*/ 270014 w 828434"/>
                <a:gd name="connsiteY39" fmla="*/ 293179 h 543660"/>
                <a:gd name="connsiteX40" fmla="*/ 240416 w 828434"/>
                <a:gd name="connsiteY40" fmla="*/ 300234 h 543660"/>
                <a:gd name="connsiteX41" fmla="*/ 240709 w 828434"/>
                <a:gd name="connsiteY41" fmla="*/ 282847 h 543660"/>
                <a:gd name="connsiteX42" fmla="*/ 271135 w 828434"/>
                <a:gd name="connsiteY42" fmla="*/ 273964 h 543660"/>
                <a:gd name="connsiteX43" fmla="*/ 271721 w 828434"/>
                <a:gd name="connsiteY43" fmla="*/ 241727 h 543660"/>
                <a:gd name="connsiteX44" fmla="*/ 241830 w 828434"/>
                <a:gd name="connsiteY44" fmla="*/ 253887 h 543660"/>
                <a:gd name="connsiteX45" fmla="*/ 241588 w 828434"/>
                <a:gd name="connsiteY45" fmla="*/ 236259 h 543660"/>
                <a:gd name="connsiteX46" fmla="*/ 434056 w 828434"/>
                <a:gd name="connsiteY46" fmla="*/ 134404 h 543660"/>
                <a:gd name="connsiteX47" fmla="*/ 237202 w 828434"/>
                <a:gd name="connsiteY47" fmla="*/ 229779 h 543660"/>
                <a:gd name="connsiteX48" fmla="*/ 232624 w 828434"/>
                <a:gd name="connsiteY48" fmla="*/ 392298 h 543660"/>
                <a:gd name="connsiteX49" fmla="*/ 191422 w 828434"/>
                <a:gd name="connsiteY49" fmla="*/ 399164 h 543660"/>
                <a:gd name="connsiteX50" fmla="*/ 190659 w 828434"/>
                <a:gd name="connsiteY50" fmla="*/ 410609 h 543660"/>
                <a:gd name="connsiteX51" fmla="*/ 412692 w 828434"/>
                <a:gd name="connsiteY51" fmla="*/ 489961 h 543660"/>
                <a:gd name="connsiteX52" fmla="*/ 637776 w 828434"/>
                <a:gd name="connsiteY52" fmla="*/ 411372 h 543660"/>
                <a:gd name="connsiteX53" fmla="*/ 635487 w 828434"/>
                <a:gd name="connsiteY53" fmla="*/ 390771 h 543660"/>
                <a:gd name="connsiteX54" fmla="*/ 619464 w 828434"/>
                <a:gd name="connsiteY54" fmla="*/ 386194 h 543660"/>
                <a:gd name="connsiteX55" fmla="*/ 617938 w 828434"/>
                <a:gd name="connsiteY55" fmla="*/ 221386 h 543660"/>
                <a:gd name="connsiteX56" fmla="*/ 360770 w 828434"/>
                <a:gd name="connsiteY56" fmla="*/ 0 h 543660"/>
                <a:gd name="connsiteX57" fmla="*/ 550979 w 828434"/>
                <a:gd name="connsiteY57" fmla="*/ 101641 h 543660"/>
                <a:gd name="connsiteX58" fmla="*/ 613859 w 828434"/>
                <a:gd name="connsiteY58" fmla="*/ 85095 h 543660"/>
                <a:gd name="connsiteX59" fmla="*/ 687742 w 828434"/>
                <a:gd name="connsiteY59" fmla="*/ 107156 h 543660"/>
                <a:gd name="connsiteX60" fmla="*/ 746691 w 828434"/>
                <a:gd name="connsiteY60" fmla="*/ 214313 h 543660"/>
                <a:gd name="connsiteX61" fmla="*/ 828434 w 828434"/>
                <a:gd name="connsiteY61" fmla="*/ 364804 h 543660"/>
                <a:gd name="connsiteX62" fmla="*/ 668878 w 828434"/>
                <a:gd name="connsiteY62" fmla="*/ 543660 h 543660"/>
                <a:gd name="connsiteX63" fmla="*/ 648442 w 828434"/>
                <a:gd name="connsiteY63" fmla="*/ 543660 h 543660"/>
                <a:gd name="connsiteX64" fmla="*/ 630364 w 828434"/>
                <a:gd name="connsiteY64" fmla="*/ 543660 h 543660"/>
                <a:gd name="connsiteX65" fmla="*/ 257019 w 828434"/>
                <a:gd name="connsiteY65" fmla="*/ 543660 h 543660"/>
                <a:gd name="connsiteX66" fmla="*/ 249945 w 828434"/>
                <a:gd name="connsiteY66" fmla="*/ 543660 h 543660"/>
                <a:gd name="connsiteX67" fmla="*/ 240513 w 828434"/>
                <a:gd name="connsiteY67" fmla="*/ 543660 h 543660"/>
                <a:gd name="connsiteX68" fmla="*/ 213003 w 828434"/>
                <a:gd name="connsiteY68" fmla="*/ 543660 h 543660"/>
                <a:gd name="connsiteX69" fmla="*/ 153268 w 828434"/>
                <a:gd name="connsiteY69" fmla="*/ 543660 h 543660"/>
                <a:gd name="connsiteX70" fmla="*/ 0 w 828434"/>
                <a:gd name="connsiteY70" fmla="*/ 390017 h 543660"/>
                <a:gd name="connsiteX71" fmla="*/ 132046 w 828434"/>
                <a:gd name="connsiteY71" fmla="*/ 238738 h 543660"/>
                <a:gd name="connsiteX72" fmla="*/ 132046 w 828434"/>
                <a:gd name="connsiteY72" fmla="*/ 227707 h 543660"/>
                <a:gd name="connsiteX73" fmla="*/ 360770 w 828434"/>
                <a:gd name="connsiteY73" fmla="*/ 0 h 54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28434" h="543660">
                  <a:moveTo>
                    <a:pt x="233386" y="394968"/>
                  </a:moveTo>
                  <a:lnTo>
                    <a:pt x="434817" y="445325"/>
                  </a:lnTo>
                  <a:lnTo>
                    <a:pt x="525614" y="441510"/>
                  </a:lnTo>
                  <a:lnTo>
                    <a:pt x="408876" y="476608"/>
                  </a:lnTo>
                  <a:lnTo>
                    <a:pt x="200577" y="404124"/>
                  </a:lnTo>
                  <a:close/>
                  <a:moveTo>
                    <a:pt x="336076" y="280174"/>
                  </a:moveTo>
                  <a:lnTo>
                    <a:pt x="284626" y="290947"/>
                  </a:lnTo>
                  <a:lnTo>
                    <a:pt x="284626" y="325907"/>
                  </a:lnTo>
                  <a:lnTo>
                    <a:pt x="335636" y="321290"/>
                  </a:lnTo>
                  <a:cubicBezTo>
                    <a:pt x="335782" y="307584"/>
                    <a:pt x="335929" y="293879"/>
                    <a:pt x="336076" y="280174"/>
                  </a:cubicBezTo>
                  <a:close/>
                  <a:moveTo>
                    <a:pt x="336076" y="216730"/>
                  </a:moveTo>
                  <a:lnTo>
                    <a:pt x="284846" y="236738"/>
                  </a:lnTo>
                  <a:lnTo>
                    <a:pt x="284846" y="271697"/>
                  </a:lnTo>
                  <a:lnTo>
                    <a:pt x="336076" y="257626"/>
                  </a:lnTo>
                  <a:close/>
                  <a:moveTo>
                    <a:pt x="433892" y="146929"/>
                  </a:moveTo>
                  <a:cubicBezTo>
                    <a:pt x="434145" y="157807"/>
                    <a:pt x="434398" y="168685"/>
                    <a:pt x="434651" y="179563"/>
                  </a:cubicBezTo>
                  <a:lnTo>
                    <a:pt x="353445" y="209162"/>
                  </a:lnTo>
                  <a:lnTo>
                    <a:pt x="353445" y="253180"/>
                  </a:lnTo>
                  <a:lnTo>
                    <a:pt x="434305" y="233154"/>
                  </a:lnTo>
                  <a:cubicBezTo>
                    <a:pt x="434168" y="242359"/>
                    <a:pt x="434030" y="251564"/>
                    <a:pt x="433892" y="260769"/>
                  </a:cubicBezTo>
                  <a:lnTo>
                    <a:pt x="355083" y="277172"/>
                  </a:lnTo>
                  <a:cubicBezTo>
                    <a:pt x="354703" y="298802"/>
                    <a:pt x="355290" y="299975"/>
                    <a:pt x="354911" y="321604"/>
                  </a:cubicBezTo>
                  <a:lnTo>
                    <a:pt x="435582" y="314533"/>
                  </a:lnTo>
                  <a:cubicBezTo>
                    <a:pt x="435202" y="330091"/>
                    <a:pt x="435663" y="336156"/>
                    <a:pt x="435410" y="346529"/>
                  </a:cubicBezTo>
                  <a:lnTo>
                    <a:pt x="355083" y="345476"/>
                  </a:lnTo>
                  <a:cubicBezTo>
                    <a:pt x="355043" y="362018"/>
                    <a:pt x="355003" y="378559"/>
                    <a:pt x="354963" y="395100"/>
                  </a:cubicBezTo>
                  <a:lnTo>
                    <a:pt x="435410" y="408761"/>
                  </a:lnTo>
                  <a:lnTo>
                    <a:pt x="435410" y="440636"/>
                  </a:lnTo>
                  <a:lnTo>
                    <a:pt x="334765" y="414487"/>
                  </a:lnTo>
                  <a:cubicBezTo>
                    <a:pt x="334667" y="391368"/>
                    <a:pt x="334570" y="368249"/>
                    <a:pt x="334472" y="345131"/>
                  </a:cubicBezTo>
                  <a:lnTo>
                    <a:pt x="283278" y="345476"/>
                  </a:lnTo>
                  <a:cubicBezTo>
                    <a:pt x="283180" y="365151"/>
                    <a:pt x="283425" y="375135"/>
                    <a:pt x="283278" y="404207"/>
                  </a:cubicBezTo>
                  <a:cubicBezTo>
                    <a:pt x="267415" y="400160"/>
                    <a:pt x="238271" y="391541"/>
                    <a:pt x="238108" y="392724"/>
                  </a:cubicBezTo>
                  <a:cubicBezTo>
                    <a:pt x="237936" y="391739"/>
                    <a:pt x="237888" y="380965"/>
                    <a:pt x="237888" y="376127"/>
                  </a:cubicBezTo>
                  <a:lnTo>
                    <a:pt x="269858" y="381853"/>
                  </a:lnTo>
                  <a:cubicBezTo>
                    <a:pt x="269651" y="363871"/>
                    <a:pt x="269778" y="357047"/>
                    <a:pt x="270031" y="345157"/>
                  </a:cubicBezTo>
                  <a:lnTo>
                    <a:pt x="238846" y="345252"/>
                  </a:lnTo>
                  <a:cubicBezTo>
                    <a:pt x="238748" y="339916"/>
                    <a:pt x="238944" y="334581"/>
                    <a:pt x="238846" y="329246"/>
                  </a:cubicBezTo>
                  <a:lnTo>
                    <a:pt x="269428" y="327728"/>
                  </a:lnTo>
                  <a:cubicBezTo>
                    <a:pt x="269526" y="316309"/>
                    <a:pt x="269917" y="304597"/>
                    <a:pt x="270014" y="293179"/>
                  </a:cubicBezTo>
                  <a:lnTo>
                    <a:pt x="240416" y="300234"/>
                  </a:lnTo>
                  <a:cubicBezTo>
                    <a:pt x="240514" y="294438"/>
                    <a:pt x="240562" y="291540"/>
                    <a:pt x="240709" y="282847"/>
                  </a:cubicBezTo>
                  <a:cubicBezTo>
                    <a:pt x="247392" y="280472"/>
                    <a:pt x="261775" y="276241"/>
                    <a:pt x="271135" y="273964"/>
                  </a:cubicBezTo>
                  <a:cubicBezTo>
                    <a:pt x="271330" y="263218"/>
                    <a:pt x="271526" y="252473"/>
                    <a:pt x="271721" y="241727"/>
                  </a:cubicBezTo>
                  <a:lnTo>
                    <a:pt x="241830" y="253887"/>
                  </a:lnTo>
                  <a:cubicBezTo>
                    <a:pt x="241750" y="248010"/>
                    <a:pt x="241669" y="242135"/>
                    <a:pt x="241588" y="236259"/>
                  </a:cubicBezTo>
                  <a:close/>
                  <a:moveTo>
                    <a:pt x="434056" y="134404"/>
                  </a:moveTo>
                  <a:lnTo>
                    <a:pt x="237202" y="229779"/>
                  </a:lnTo>
                  <a:lnTo>
                    <a:pt x="232624" y="392298"/>
                  </a:lnTo>
                  <a:lnTo>
                    <a:pt x="191422" y="399164"/>
                  </a:lnTo>
                  <a:lnTo>
                    <a:pt x="190659" y="410609"/>
                  </a:lnTo>
                  <a:lnTo>
                    <a:pt x="412692" y="489961"/>
                  </a:lnTo>
                  <a:lnTo>
                    <a:pt x="637776" y="411372"/>
                  </a:lnTo>
                  <a:lnTo>
                    <a:pt x="635487" y="390771"/>
                  </a:lnTo>
                  <a:lnTo>
                    <a:pt x="619464" y="386194"/>
                  </a:lnTo>
                  <a:cubicBezTo>
                    <a:pt x="618955" y="331258"/>
                    <a:pt x="618447" y="276322"/>
                    <a:pt x="617938" y="221386"/>
                  </a:cubicBezTo>
                  <a:close/>
                  <a:moveTo>
                    <a:pt x="360770" y="0"/>
                  </a:moveTo>
                  <a:cubicBezTo>
                    <a:pt x="440155" y="0"/>
                    <a:pt x="510108" y="40972"/>
                    <a:pt x="550979" y="101641"/>
                  </a:cubicBezTo>
                  <a:cubicBezTo>
                    <a:pt x="569843" y="91398"/>
                    <a:pt x="591065" y="85095"/>
                    <a:pt x="613859" y="85095"/>
                  </a:cubicBezTo>
                  <a:cubicBezTo>
                    <a:pt x="641368" y="85095"/>
                    <a:pt x="666520" y="92974"/>
                    <a:pt x="687742" y="107156"/>
                  </a:cubicBezTo>
                  <a:cubicBezTo>
                    <a:pt x="722325" y="130794"/>
                    <a:pt x="745119" y="169402"/>
                    <a:pt x="746691" y="214313"/>
                  </a:cubicBezTo>
                  <a:cubicBezTo>
                    <a:pt x="795422" y="245829"/>
                    <a:pt x="828434" y="302559"/>
                    <a:pt x="828434" y="364804"/>
                  </a:cubicBezTo>
                  <a:cubicBezTo>
                    <a:pt x="828434" y="456990"/>
                    <a:pt x="758481" y="532629"/>
                    <a:pt x="668878" y="543660"/>
                  </a:cubicBezTo>
                  <a:cubicBezTo>
                    <a:pt x="662590" y="543660"/>
                    <a:pt x="654730" y="543660"/>
                    <a:pt x="648442" y="543660"/>
                  </a:cubicBezTo>
                  <a:cubicBezTo>
                    <a:pt x="642940" y="543660"/>
                    <a:pt x="636652" y="543660"/>
                    <a:pt x="630364" y="543660"/>
                  </a:cubicBezTo>
                  <a:cubicBezTo>
                    <a:pt x="547049" y="543660"/>
                    <a:pt x="350552" y="543660"/>
                    <a:pt x="257019" y="543660"/>
                  </a:cubicBezTo>
                  <a:cubicBezTo>
                    <a:pt x="254661" y="543660"/>
                    <a:pt x="251517" y="543660"/>
                    <a:pt x="249945" y="543660"/>
                  </a:cubicBezTo>
                  <a:cubicBezTo>
                    <a:pt x="240513" y="543660"/>
                    <a:pt x="240513" y="543660"/>
                    <a:pt x="240513" y="543660"/>
                  </a:cubicBezTo>
                  <a:cubicBezTo>
                    <a:pt x="235797" y="543660"/>
                    <a:pt x="222435" y="543660"/>
                    <a:pt x="213003" y="543660"/>
                  </a:cubicBezTo>
                  <a:cubicBezTo>
                    <a:pt x="153268" y="543660"/>
                    <a:pt x="153268" y="543660"/>
                    <a:pt x="153268" y="543660"/>
                  </a:cubicBezTo>
                  <a:cubicBezTo>
                    <a:pt x="68381" y="542084"/>
                    <a:pt x="0" y="473536"/>
                    <a:pt x="0" y="390017"/>
                  </a:cubicBezTo>
                  <a:cubicBezTo>
                    <a:pt x="0" y="312802"/>
                    <a:pt x="57377" y="248981"/>
                    <a:pt x="132046" y="238738"/>
                  </a:cubicBezTo>
                  <a:cubicBezTo>
                    <a:pt x="132046" y="235586"/>
                    <a:pt x="132046" y="230859"/>
                    <a:pt x="132046" y="227707"/>
                  </a:cubicBezTo>
                  <a:cubicBezTo>
                    <a:pt x="132046" y="101641"/>
                    <a:pt x="234225" y="0"/>
                    <a:pt x="360770"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endParaRPr>
            </a:p>
          </p:txBody>
        </p:sp>
      </p:grpSp>
      <p:grpSp>
        <p:nvGrpSpPr>
          <p:cNvPr id="22" name="Group 21"/>
          <p:cNvGrpSpPr/>
          <p:nvPr/>
        </p:nvGrpSpPr>
        <p:grpSpPr>
          <a:xfrm>
            <a:off x="589063" y="4967462"/>
            <a:ext cx="11273674" cy="744038"/>
            <a:chOff x="589063" y="4967462"/>
            <a:chExt cx="11273674" cy="744038"/>
          </a:xfrm>
        </p:grpSpPr>
        <p:sp>
          <p:nvSpPr>
            <p:cNvPr id="23" name="Rectangle 22"/>
            <p:cNvSpPr/>
            <p:nvPr/>
          </p:nvSpPr>
          <p:spPr bwMode="auto">
            <a:xfrm>
              <a:off x="589063" y="4967462"/>
              <a:ext cx="11273674" cy="744038"/>
            </a:xfrm>
            <a:prstGeom prst="rect">
              <a:avLst/>
            </a:prstGeom>
            <a:solidFill>
              <a:srgbClr val="FF8C00"/>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a typeface="Segoe UI" pitchFamily="34" charset="0"/>
                <a:cs typeface="Segoe UI" pitchFamily="34" charset="0"/>
              </a:endParaRPr>
            </a:p>
          </p:txBody>
        </p:sp>
        <p:sp>
          <p:nvSpPr>
            <p:cNvPr id="24" name="TextBox 23"/>
            <p:cNvSpPr txBox="1"/>
            <p:nvPr/>
          </p:nvSpPr>
          <p:spPr>
            <a:xfrm>
              <a:off x="1703293" y="4967462"/>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lang="en-US" kern="0" dirty="0" smtClean="0">
                  <a:solidFill>
                    <a:srgbClr val="505050"/>
                  </a:solidFill>
                </a:rPr>
                <a:t>Same Cloud technology, SLA and Support standards as global Azure instance. Seamless experience for global customers moving workload onto Azure China. </a:t>
              </a:r>
              <a:endParaRPr kumimoji="0" lang="en-US" sz="1800" b="0" i="0" u="none" strike="noStrike" kern="0" cap="none" spc="0" normalizeH="0" baseline="0" noProof="0" dirty="0">
                <a:ln>
                  <a:noFill/>
                </a:ln>
                <a:solidFill>
                  <a:srgbClr val="505050"/>
                </a:solidFill>
                <a:effectLst/>
                <a:uLnTx/>
                <a:uFillTx/>
                <a:cs typeface="Segoe UI" pitchFamily="34" charset="0"/>
              </a:endParaRPr>
            </a:p>
          </p:txBody>
        </p:sp>
        <p:grpSp>
          <p:nvGrpSpPr>
            <p:cNvPr id="25" name="Group 24"/>
            <p:cNvGrpSpPr/>
            <p:nvPr/>
          </p:nvGrpSpPr>
          <p:grpSpPr>
            <a:xfrm>
              <a:off x="680790" y="5071933"/>
              <a:ext cx="989570" cy="535097"/>
              <a:chOff x="680790" y="5071933"/>
              <a:chExt cx="989570" cy="535097"/>
            </a:xfrm>
          </p:grpSpPr>
          <p:sp>
            <p:nvSpPr>
              <p:cNvPr id="26" name="Freeform 25"/>
              <p:cNvSpPr>
                <a:spLocks/>
              </p:cNvSpPr>
              <p:nvPr/>
            </p:nvSpPr>
            <p:spPr bwMode="auto">
              <a:xfrm>
                <a:off x="680790" y="5071933"/>
                <a:ext cx="733790" cy="535097"/>
              </a:xfrm>
              <a:custGeom>
                <a:avLst/>
                <a:gdLst>
                  <a:gd name="connsiteX0" fmla="*/ 723878 w 815386"/>
                  <a:gd name="connsiteY0" fmla="*/ 404718 h 535097"/>
                  <a:gd name="connsiteX1" fmla="*/ 806084 w 815386"/>
                  <a:gd name="connsiteY1" fmla="*/ 408310 h 535097"/>
                  <a:gd name="connsiteX2" fmla="*/ 803250 w 815386"/>
                  <a:gd name="connsiteY2" fmla="*/ 423316 h 535097"/>
                  <a:gd name="connsiteX3" fmla="*/ 769936 w 815386"/>
                  <a:gd name="connsiteY3" fmla="*/ 477031 h 535097"/>
                  <a:gd name="connsiteX4" fmla="*/ 723878 w 815386"/>
                  <a:gd name="connsiteY4" fmla="*/ 512824 h 535097"/>
                  <a:gd name="connsiteX5" fmla="*/ 723878 w 815386"/>
                  <a:gd name="connsiteY5" fmla="*/ 373388 h 535097"/>
                  <a:gd name="connsiteX6" fmla="*/ 812478 w 815386"/>
                  <a:gd name="connsiteY6" fmla="*/ 374458 h 535097"/>
                  <a:gd name="connsiteX7" fmla="*/ 807955 w 815386"/>
                  <a:gd name="connsiteY7" fmla="*/ 398404 h 535097"/>
                  <a:gd name="connsiteX8" fmla="*/ 723878 w 815386"/>
                  <a:gd name="connsiteY8" fmla="*/ 395154 h 535097"/>
                  <a:gd name="connsiteX9" fmla="*/ 810655 w 815386"/>
                  <a:gd name="connsiteY9" fmla="*/ 340890 h 535097"/>
                  <a:gd name="connsiteX10" fmla="*/ 815386 w 815386"/>
                  <a:gd name="connsiteY10" fmla="*/ 359058 h 535097"/>
                  <a:gd name="connsiteX11" fmla="*/ 814260 w 815386"/>
                  <a:gd name="connsiteY11" fmla="*/ 365020 h 535097"/>
                  <a:gd name="connsiteX12" fmla="*/ 724208 w 815386"/>
                  <a:gd name="connsiteY12" fmla="*/ 363494 h 535097"/>
                  <a:gd name="connsiteX13" fmla="*/ 724208 w 815386"/>
                  <a:gd name="connsiteY13" fmla="*/ 341728 h 535097"/>
                  <a:gd name="connsiteX14" fmla="*/ 801933 w 815386"/>
                  <a:gd name="connsiteY14" fmla="*/ 307401 h 535097"/>
                  <a:gd name="connsiteX15" fmla="*/ 808152 w 815386"/>
                  <a:gd name="connsiteY15" fmla="*/ 331280 h 535097"/>
                  <a:gd name="connsiteX16" fmla="*/ 724208 w 815386"/>
                  <a:gd name="connsiteY16" fmla="*/ 332494 h 535097"/>
                  <a:gd name="connsiteX17" fmla="*/ 724208 w 815386"/>
                  <a:gd name="connsiteY17" fmla="*/ 310397 h 535097"/>
                  <a:gd name="connsiteX18" fmla="*/ 793306 w 815386"/>
                  <a:gd name="connsiteY18" fmla="*/ 274274 h 535097"/>
                  <a:gd name="connsiteX19" fmla="*/ 799502 w 815386"/>
                  <a:gd name="connsiteY19" fmla="*/ 298068 h 535097"/>
                  <a:gd name="connsiteX20" fmla="*/ 724868 w 815386"/>
                  <a:gd name="connsiteY20" fmla="*/ 301493 h 535097"/>
                  <a:gd name="connsiteX21" fmla="*/ 724868 w 815386"/>
                  <a:gd name="connsiteY21" fmla="*/ 278737 h 535097"/>
                  <a:gd name="connsiteX22" fmla="*/ 771165 w 815386"/>
                  <a:gd name="connsiteY22" fmla="*/ 243289 h 535097"/>
                  <a:gd name="connsiteX23" fmla="*/ 787680 w 815386"/>
                  <a:gd name="connsiteY23" fmla="*/ 266106 h 535097"/>
                  <a:gd name="connsiteX24" fmla="*/ 725197 w 815386"/>
                  <a:gd name="connsiteY24" fmla="*/ 270493 h 535097"/>
                  <a:gd name="connsiteX25" fmla="*/ 725197 w 815386"/>
                  <a:gd name="connsiteY25" fmla="*/ 247407 h 535097"/>
                  <a:gd name="connsiteX26" fmla="*/ 739464 w 815386"/>
                  <a:gd name="connsiteY26" fmla="*/ 214754 h 535097"/>
                  <a:gd name="connsiteX27" fmla="*/ 763329 w 815386"/>
                  <a:gd name="connsiteY27" fmla="*/ 234842 h 535097"/>
                  <a:gd name="connsiteX28" fmla="*/ 725527 w 815386"/>
                  <a:gd name="connsiteY28" fmla="*/ 238503 h 535097"/>
                  <a:gd name="connsiteX29" fmla="*/ 725527 w 815386"/>
                  <a:gd name="connsiteY29" fmla="*/ 216407 h 535097"/>
                  <a:gd name="connsiteX30" fmla="*/ 355087 w 815386"/>
                  <a:gd name="connsiteY30" fmla="*/ 0 h 535097"/>
                  <a:gd name="connsiteX31" fmla="*/ 542301 w 815386"/>
                  <a:gd name="connsiteY31" fmla="*/ 100040 h 535097"/>
                  <a:gd name="connsiteX32" fmla="*/ 604190 w 815386"/>
                  <a:gd name="connsiteY32" fmla="*/ 83755 h 535097"/>
                  <a:gd name="connsiteX33" fmla="*/ 676910 w 815386"/>
                  <a:gd name="connsiteY33" fmla="*/ 105469 h 535097"/>
                  <a:gd name="connsiteX34" fmla="*/ 718104 w 815386"/>
                  <a:gd name="connsiteY34" fmla="*/ 150351 h 535097"/>
                  <a:gd name="connsiteX35" fmla="*/ 733790 w 815386"/>
                  <a:gd name="connsiteY35" fmla="*/ 206830 h 535097"/>
                  <a:gd name="connsiteX36" fmla="*/ 712665 w 815386"/>
                  <a:gd name="connsiteY36" fmla="*/ 209481 h 535097"/>
                  <a:gd name="connsiteX37" fmla="*/ 712665 w 815386"/>
                  <a:gd name="connsiteY37" fmla="*/ 518093 h 535097"/>
                  <a:gd name="connsiteX38" fmla="*/ 658343 w 815386"/>
                  <a:gd name="connsiteY38" fmla="*/ 535097 h 535097"/>
                  <a:gd name="connsiteX39" fmla="*/ 638229 w 815386"/>
                  <a:gd name="connsiteY39" fmla="*/ 535097 h 535097"/>
                  <a:gd name="connsiteX40" fmla="*/ 620436 w 815386"/>
                  <a:gd name="connsiteY40" fmla="*/ 535097 h 535097"/>
                  <a:gd name="connsiteX41" fmla="*/ 252971 w 815386"/>
                  <a:gd name="connsiteY41" fmla="*/ 535097 h 535097"/>
                  <a:gd name="connsiteX42" fmla="*/ 246008 w 815386"/>
                  <a:gd name="connsiteY42" fmla="*/ 535097 h 535097"/>
                  <a:gd name="connsiteX43" fmla="*/ 236725 w 815386"/>
                  <a:gd name="connsiteY43" fmla="*/ 535097 h 535097"/>
                  <a:gd name="connsiteX44" fmla="*/ 209649 w 815386"/>
                  <a:gd name="connsiteY44" fmla="*/ 535097 h 535097"/>
                  <a:gd name="connsiteX45" fmla="*/ 150854 w 815386"/>
                  <a:gd name="connsiteY45" fmla="*/ 535097 h 535097"/>
                  <a:gd name="connsiteX46" fmla="*/ 0 w 815386"/>
                  <a:gd name="connsiteY46" fmla="*/ 383874 h 535097"/>
                  <a:gd name="connsiteX47" fmla="*/ 129967 w 815386"/>
                  <a:gd name="connsiteY47" fmla="*/ 234978 h 535097"/>
                  <a:gd name="connsiteX48" fmla="*/ 129967 w 815386"/>
                  <a:gd name="connsiteY48" fmla="*/ 224121 h 535097"/>
                  <a:gd name="connsiteX49" fmla="*/ 355087 w 815386"/>
                  <a:gd name="connsiteY49" fmla="*/ 0 h 535097"/>
                  <a:gd name="connsiteX0" fmla="*/ 723878 w 815386"/>
                  <a:gd name="connsiteY0" fmla="*/ 404718 h 535097"/>
                  <a:gd name="connsiteX1" fmla="*/ 806084 w 815386"/>
                  <a:gd name="connsiteY1" fmla="*/ 408310 h 535097"/>
                  <a:gd name="connsiteX2" fmla="*/ 803250 w 815386"/>
                  <a:gd name="connsiteY2" fmla="*/ 423316 h 535097"/>
                  <a:gd name="connsiteX3" fmla="*/ 769936 w 815386"/>
                  <a:gd name="connsiteY3" fmla="*/ 477031 h 535097"/>
                  <a:gd name="connsiteX4" fmla="*/ 723878 w 815386"/>
                  <a:gd name="connsiteY4" fmla="*/ 512824 h 535097"/>
                  <a:gd name="connsiteX5" fmla="*/ 723878 w 815386"/>
                  <a:gd name="connsiteY5" fmla="*/ 404718 h 535097"/>
                  <a:gd name="connsiteX6" fmla="*/ 723878 w 815386"/>
                  <a:gd name="connsiteY6" fmla="*/ 373388 h 535097"/>
                  <a:gd name="connsiteX7" fmla="*/ 812478 w 815386"/>
                  <a:gd name="connsiteY7" fmla="*/ 374458 h 535097"/>
                  <a:gd name="connsiteX8" fmla="*/ 807955 w 815386"/>
                  <a:gd name="connsiteY8" fmla="*/ 398404 h 535097"/>
                  <a:gd name="connsiteX9" fmla="*/ 723878 w 815386"/>
                  <a:gd name="connsiteY9" fmla="*/ 395154 h 535097"/>
                  <a:gd name="connsiteX10" fmla="*/ 723878 w 815386"/>
                  <a:gd name="connsiteY10" fmla="*/ 373388 h 535097"/>
                  <a:gd name="connsiteX11" fmla="*/ 810655 w 815386"/>
                  <a:gd name="connsiteY11" fmla="*/ 340890 h 535097"/>
                  <a:gd name="connsiteX12" fmla="*/ 815386 w 815386"/>
                  <a:gd name="connsiteY12" fmla="*/ 359058 h 535097"/>
                  <a:gd name="connsiteX13" fmla="*/ 814260 w 815386"/>
                  <a:gd name="connsiteY13" fmla="*/ 365020 h 535097"/>
                  <a:gd name="connsiteX14" fmla="*/ 724208 w 815386"/>
                  <a:gd name="connsiteY14" fmla="*/ 363494 h 535097"/>
                  <a:gd name="connsiteX15" fmla="*/ 724208 w 815386"/>
                  <a:gd name="connsiteY15" fmla="*/ 341728 h 535097"/>
                  <a:gd name="connsiteX16" fmla="*/ 810655 w 815386"/>
                  <a:gd name="connsiteY16" fmla="*/ 340890 h 535097"/>
                  <a:gd name="connsiteX17" fmla="*/ 801933 w 815386"/>
                  <a:gd name="connsiteY17" fmla="*/ 307401 h 535097"/>
                  <a:gd name="connsiteX18" fmla="*/ 808152 w 815386"/>
                  <a:gd name="connsiteY18" fmla="*/ 331280 h 535097"/>
                  <a:gd name="connsiteX19" fmla="*/ 724208 w 815386"/>
                  <a:gd name="connsiteY19" fmla="*/ 332494 h 535097"/>
                  <a:gd name="connsiteX20" fmla="*/ 724208 w 815386"/>
                  <a:gd name="connsiteY20" fmla="*/ 310397 h 535097"/>
                  <a:gd name="connsiteX21" fmla="*/ 801933 w 815386"/>
                  <a:gd name="connsiteY21" fmla="*/ 307401 h 535097"/>
                  <a:gd name="connsiteX22" fmla="*/ 793306 w 815386"/>
                  <a:gd name="connsiteY22" fmla="*/ 274274 h 535097"/>
                  <a:gd name="connsiteX23" fmla="*/ 799502 w 815386"/>
                  <a:gd name="connsiteY23" fmla="*/ 298068 h 535097"/>
                  <a:gd name="connsiteX24" fmla="*/ 724868 w 815386"/>
                  <a:gd name="connsiteY24" fmla="*/ 301493 h 535097"/>
                  <a:gd name="connsiteX25" fmla="*/ 724868 w 815386"/>
                  <a:gd name="connsiteY25" fmla="*/ 278737 h 535097"/>
                  <a:gd name="connsiteX26" fmla="*/ 793306 w 815386"/>
                  <a:gd name="connsiteY26" fmla="*/ 274274 h 535097"/>
                  <a:gd name="connsiteX27" fmla="*/ 771165 w 815386"/>
                  <a:gd name="connsiteY27" fmla="*/ 243289 h 535097"/>
                  <a:gd name="connsiteX28" fmla="*/ 787680 w 815386"/>
                  <a:gd name="connsiteY28" fmla="*/ 266106 h 535097"/>
                  <a:gd name="connsiteX29" fmla="*/ 725197 w 815386"/>
                  <a:gd name="connsiteY29" fmla="*/ 270493 h 535097"/>
                  <a:gd name="connsiteX30" fmla="*/ 725197 w 815386"/>
                  <a:gd name="connsiteY30" fmla="*/ 247407 h 535097"/>
                  <a:gd name="connsiteX31" fmla="*/ 771165 w 815386"/>
                  <a:gd name="connsiteY31" fmla="*/ 243289 h 535097"/>
                  <a:gd name="connsiteX32" fmla="*/ 739464 w 815386"/>
                  <a:gd name="connsiteY32" fmla="*/ 214754 h 535097"/>
                  <a:gd name="connsiteX33" fmla="*/ 725527 w 815386"/>
                  <a:gd name="connsiteY33" fmla="*/ 238503 h 535097"/>
                  <a:gd name="connsiteX34" fmla="*/ 725527 w 815386"/>
                  <a:gd name="connsiteY34" fmla="*/ 216407 h 535097"/>
                  <a:gd name="connsiteX35" fmla="*/ 739464 w 815386"/>
                  <a:gd name="connsiteY35" fmla="*/ 214754 h 535097"/>
                  <a:gd name="connsiteX36" fmla="*/ 355087 w 815386"/>
                  <a:gd name="connsiteY36" fmla="*/ 0 h 535097"/>
                  <a:gd name="connsiteX37" fmla="*/ 542301 w 815386"/>
                  <a:gd name="connsiteY37" fmla="*/ 100040 h 535097"/>
                  <a:gd name="connsiteX38" fmla="*/ 604190 w 815386"/>
                  <a:gd name="connsiteY38" fmla="*/ 83755 h 535097"/>
                  <a:gd name="connsiteX39" fmla="*/ 676910 w 815386"/>
                  <a:gd name="connsiteY39" fmla="*/ 105469 h 535097"/>
                  <a:gd name="connsiteX40" fmla="*/ 718104 w 815386"/>
                  <a:gd name="connsiteY40" fmla="*/ 150351 h 535097"/>
                  <a:gd name="connsiteX41" fmla="*/ 733790 w 815386"/>
                  <a:gd name="connsiteY41" fmla="*/ 206830 h 535097"/>
                  <a:gd name="connsiteX42" fmla="*/ 712665 w 815386"/>
                  <a:gd name="connsiteY42" fmla="*/ 209481 h 535097"/>
                  <a:gd name="connsiteX43" fmla="*/ 712665 w 815386"/>
                  <a:gd name="connsiteY43" fmla="*/ 518093 h 535097"/>
                  <a:gd name="connsiteX44" fmla="*/ 658343 w 815386"/>
                  <a:gd name="connsiteY44" fmla="*/ 535097 h 535097"/>
                  <a:gd name="connsiteX45" fmla="*/ 638229 w 815386"/>
                  <a:gd name="connsiteY45" fmla="*/ 535097 h 535097"/>
                  <a:gd name="connsiteX46" fmla="*/ 620436 w 815386"/>
                  <a:gd name="connsiteY46" fmla="*/ 535097 h 535097"/>
                  <a:gd name="connsiteX47" fmla="*/ 252971 w 815386"/>
                  <a:gd name="connsiteY47" fmla="*/ 535097 h 535097"/>
                  <a:gd name="connsiteX48" fmla="*/ 246008 w 815386"/>
                  <a:gd name="connsiteY48" fmla="*/ 535097 h 535097"/>
                  <a:gd name="connsiteX49" fmla="*/ 236725 w 815386"/>
                  <a:gd name="connsiteY49" fmla="*/ 535097 h 535097"/>
                  <a:gd name="connsiteX50" fmla="*/ 209649 w 815386"/>
                  <a:gd name="connsiteY50" fmla="*/ 535097 h 535097"/>
                  <a:gd name="connsiteX51" fmla="*/ 150854 w 815386"/>
                  <a:gd name="connsiteY51" fmla="*/ 535097 h 535097"/>
                  <a:gd name="connsiteX52" fmla="*/ 0 w 815386"/>
                  <a:gd name="connsiteY52" fmla="*/ 383874 h 535097"/>
                  <a:gd name="connsiteX53" fmla="*/ 129967 w 815386"/>
                  <a:gd name="connsiteY53" fmla="*/ 234978 h 535097"/>
                  <a:gd name="connsiteX54" fmla="*/ 129967 w 815386"/>
                  <a:gd name="connsiteY54" fmla="*/ 224121 h 535097"/>
                  <a:gd name="connsiteX55" fmla="*/ 355087 w 815386"/>
                  <a:gd name="connsiteY55" fmla="*/ 0 h 535097"/>
                  <a:gd name="connsiteX0" fmla="*/ 723878 w 815386"/>
                  <a:gd name="connsiteY0" fmla="*/ 404718 h 535097"/>
                  <a:gd name="connsiteX1" fmla="*/ 806084 w 815386"/>
                  <a:gd name="connsiteY1" fmla="*/ 408310 h 535097"/>
                  <a:gd name="connsiteX2" fmla="*/ 803250 w 815386"/>
                  <a:gd name="connsiteY2" fmla="*/ 423316 h 535097"/>
                  <a:gd name="connsiteX3" fmla="*/ 769936 w 815386"/>
                  <a:gd name="connsiteY3" fmla="*/ 477031 h 535097"/>
                  <a:gd name="connsiteX4" fmla="*/ 723878 w 815386"/>
                  <a:gd name="connsiteY4" fmla="*/ 512824 h 535097"/>
                  <a:gd name="connsiteX5" fmla="*/ 723878 w 815386"/>
                  <a:gd name="connsiteY5" fmla="*/ 404718 h 535097"/>
                  <a:gd name="connsiteX6" fmla="*/ 723878 w 815386"/>
                  <a:gd name="connsiteY6" fmla="*/ 373388 h 535097"/>
                  <a:gd name="connsiteX7" fmla="*/ 812478 w 815386"/>
                  <a:gd name="connsiteY7" fmla="*/ 374458 h 535097"/>
                  <a:gd name="connsiteX8" fmla="*/ 807955 w 815386"/>
                  <a:gd name="connsiteY8" fmla="*/ 398404 h 535097"/>
                  <a:gd name="connsiteX9" fmla="*/ 723878 w 815386"/>
                  <a:gd name="connsiteY9" fmla="*/ 395154 h 535097"/>
                  <a:gd name="connsiteX10" fmla="*/ 723878 w 815386"/>
                  <a:gd name="connsiteY10" fmla="*/ 373388 h 535097"/>
                  <a:gd name="connsiteX11" fmla="*/ 810655 w 815386"/>
                  <a:gd name="connsiteY11" fmla="*/ 340890 h 535097"/>
                  <a:gd name="connsiteX12" fmla="*/ 815386 w 815386"/>
                  <a:gd name="connsiteY12" fmla="*/ 359058 h 535097"/>
                  <a:gd name="connsiteX13" fmla="*/ 814260 w 815386"/>
                  <a:gd name="connsiteY13" fmla="*/ 365020 h 535097"/>
                  <a:gd name="connsiteX14" fmla="*/ 724208 w 815386"/>
                  <a:gd name="connsiteY14" fmla="*/ 363494 h 535097"/>
                  <a:gd name="connsiteX15" fmla="*/ 724208 w 815386"/>
                  <a:gd name="connsiteY15" fmla="*/ 341728 h 535097"/>
                  <a:gd name="connsiteX16" fmla="*/ 810655 w 815386"/>
                  <a:gd name="connsiteY16" fmla="*/ 340890 h 535097"/>
                  <a:gd name="connsiteX17" fmla="*/ 801933 w 815386"/>
                  <a:gd name="connsiteY17" fmla="*/ 307401 h 535097"/>
                  <a:gd name="connsiteX18" fmla="*/ 808152 w 815386"/>
                  <a:gd name="connsiteY18" fmla="*/ 331280 h 535097"/>
                  <a:gd name="connsiteX19" fmla="*/ 724208 w 815386"/>
                  <a:gd name="connsiteY19" fmla="*/ 332494 h 535097"/>
                  <a:gd name="connsiteX20" fmla="*/ 724208 w 815386"/>
                  <a:gd name="connsiteY20" fmla="*/ 310397 h 535097"/>
                  <a:gd name="connsiteX21" fmla="*/ 801933 w 815386"/>
                  <a:gd name="connsiteY21" fmla="*/ 307401 h 535097"/>
                  <a:gd name="connsiteX22" fmla="*/ 793306 w 815386"/>
                  <a:gd name="connsiteY22" fmla="*/ 274274 h 535097"/>
                  <a:gd name="connsiteX23" fmla="*/ 799502 w 815386"/>
                  <a:gd name="connsiteY23" fmla="*/ 298068 h 535097"/>
                  <a:gd name="connsiteX24" fmla="*/ 724868 w 815386"/>
                  <a:gd name="connsiteY24" fmla="*/ 301493 h 535097"/>
                  <a:gd name="connsiteX25" fmla="*/ 724868 w 815386"/>
                  <a:gd name="connsiteY25" fmla="*/ 278737 h 535097"/>
                  <a:gd name="connsiteX26" fmla="*/ 793306 w 815386"/>
                  <a:gd name="connsiteY26" fmla="*/ 274274 h 535097"/>
                  <a:gd name="connsiteX27" fmla="*/ 771165 w 815386"/>
                  <a:gd name="connsiteY27" fmla="*/ 243289 h 535097"/>
                  <a:gd name="connsiteX28" fmla="*/ 787680 w 815386"/>
                  <a:gd name="connsiteY28" fmla="*/ 266106 h 535097"/>
                  <a:gd name="connsiteX29" fmla="*/ 725197 w 815386"/>
                  <a:gd name="connsiteY29" fmla="*/ 270493 h 535097"/>
                  <a:gd name="connsiteX30" fmla="*/ 725197 w 815386"/>
                  <a:gd name="connsiteY30" fmla="*/ 247407 h 535097"/>
                  <a:gd name="connsiteX31" fmla="*/ 771165 w 815386"/>
                  <a:gd name="connsiteY31" fmla="*/ 243289 h 535097"/>
                  <a:gd name="connsiteX32" fmla="*/ 739464 w 815386"/>
                  <a:gd name="connsiteY32" fmla="*/ 214754 h 535097"/>
                  <a:gd name="connsiteX33" fmla="*/ 725527 w 815386"/>
                  <a:gd name="connsiteY33" fmla="*/ 216407 h 535097"/>
                  <a:gd name="connsiteX34" fmla="*/ 739464 w 815386"/>
                  <a:gd name="connsiteY34" fmla="*/ 214754 h 535097"/>
                  <a:gd name="connsiteX35" fmla="*/ 355087 w 815386"/>
                  <a:gd name="connsiteY35" fmla="*/ 0 h 535097"/>
                  <a:gd name="connsiteX36" fmla="*/ 542301 w 815386"/>
                  <a:gd name="connsiteY36" fmla="*/ 100040 h 535097"/>
                  <a:gd name="connsiteX37" fmla="*/ 604190 w 815386"/>
                  <a:gd name="connsiteY37" fmla="*/ 83755 h 535097"/>
                  <a:gd name="connsiteX38" fmla="*/ 676910 w 815386"/>
                  <a:gd name="connsiteY38" fmla="*/ 105469 h 535097"/>
                  <a:gd name="connsiteX39" fmla="*/ 718104 w 815386"/>
                  <a:gd name="connsiteY39" fmla="*/ 150351 h 535097"/>
                  <a:gd name="connsiteX40" fmla="*/ 733790 w 815386"/>
                  <a:gd name="connsiteY40" fmla="*/ 206830 h 535097"/>
                  <a:gd name="connsiteX41" fmla="*/ 712665 w 815386"/>
                  <a:gd name="connsiteY41" fmla="*/ 209481 h 535097"/>
                  <a:gd name="connsiteX42" fmla="*/ 712665 w 815386"/>
                  <a:gd name="connsiteY42" fmla="*/ 518093 h 535097"/>
                  <a:gd name="connsiteX43" fmla="*/ 658343 w 815386"/>
                  <a:gd name="connsiteY43" fmla="*/ 535097 h 535097"/>
                  <a:gd name="connsiteX44" fmla="*/ 638229 w 815386"/>
                  <a:gd name="connsiteY44" fmla="*/ 535097 h 535097"/>
                  <a:gd name="connsiteX45" fmla="*/ 620436 w 815386"/>
                  <a:gd name="connsiteY45" fmla="*/ 535097 h 535097"/>
                  <a:gd name="connsiteX46" fmla="*/ 252971 w 815386"/>
                  <a:gd name="connsiteY46" fmla="*/ 535097 h 535097"/>
                  <a:gd name="connsiteX47" fmla="*/ 246008 w 815386"/>
                  <a:gd name="connsiteY47" fmla="*/ 535097 h 535097"/>
                  <a:gd name="connsiteX48" fmla="*/ 236725 w 815386"/>
                  <a:gd name="connsiteY48" fmla="*/ 535097 h 535097"/>
                  <a:gd name="connsiteX49" fmla="*/ 209649 w 815386"/>
                  <a:gd name="connsiteY49" fmla="*/ 535097 h 535097"/>
                  <a:gd name="connsiteX50" fmla="*/ 150854 w 815386"/>
                  <a:gd name="connsiteY50" fmla="*/ 535097 h 535097"/>
                  <a:gd name="connsiteX51" fmla="*/ 0 w 815386"/>
                  <a:gd name="connsiteY51" fmla="*/ 383874 h 535097"/>
                  <a:gd name="connsiteX52" fmla="*/ 129967 w 815386"/>
                  <a:gd name="connsiteY52" fmla="*/ 234978 h 535097"/>
                  <a:gd name="connsiteX53" fmla="*/ 129967 w 815386"/>
                  <a:gd name="connsiteY53" fmla="*/ 224121 h 535097"/>
                  <a:gd name="connsiteX54" fmla="*/ 355087 w 815386"/>
                  <a:gd name="connsiteY54" fmla="*/ 0 h 535097"/>
                  <a:gd name="connsiteX0" fmla="*/ 723878 w 815386"/>
                  <a:gd name="connsiteY0" fmla="*/ 404718 h 535097"/>
                  <a:gd name="connsiteX1" fmla="*/ 806084 w 815386"/>
                  <a:gd name="connsiteY1" fmla="*/ 408310 h 535097"/>
                  <a:gd name="connsiteX2" fmla="*/ 769936 w 815386"/>
                  <a:gd name="connsiteY2" fmla="*/ 477031 h 535097"/>
                  <a:gd name="connsiteX3" fmla="*/ 723878 w 815386"/>
                  <a:gd name="connsiteY3" fmla="*/ 512824 h 535097"/>
                  <a:gd name="connsiteX4" fmla="*/ 723878 w 815386"/>
                  <a:gd name="connsiteY4" fmla="*/ 404718 h 535097"/>
                  <a:gd name="connsiteX5" fmla="*/ 723878 w 815386"/>
                  <a:gd name="connsiteY5" fmla="*/ 373388 h 535097"/>
                  <a:gd name="connsiteX6" fmla="*/ 812478 w 815386"/>
                  <a:gd name="connsiteY6" fmla="*/ 374458 h 535097"/>
                  <a:gd name="connsiteX7" fmla="*/ 807955 w 815386"/>
                  <a:gd name="connsiteY7" fmla="*/ 398404 h 535097"/>
                  <a:gd name="connsiteX8" fmla="*/ 723878 w 815386"/>
                  <a:gd name="connsiteY8" fmla="*/ 395154 h 535097"/>
                  <a:gd name="connsiteX9" fmla="*/ 723878 w 815386"/>
                  <a:gd name="connsiteY9" fmla="*/ 373388 h 535097"/>
                  <a:gd name="connsiteX10" fmla="*/ 810655 w 815386"/>
                  <a:gd name="connsiteY10" fmla="*/ 340890 h 535097"/>
                  <a:gd name="connsiteX11" fmla="*/ 815386 w 815386"/>
                  <a:gd name="connsiteY11" fmla="*/ 359058 h 535097"/>
                  <a:gd name="connsiteX12" fmla="*/ 814260 w 815386"/>
                  <a:gd name="connsiteY12" fmla="*/ 365020 h 535097"/>
                  <a:gd name="connsiteX13" fmla="*/ 724208 w 815386"/>
                  <a:gd name="connsiteY13" fmla="*/ 363494 h 535097"/>
                  <a:gd name="connsiteX14" fmla="*/ 724208 w 815386"/>
                  <a:gd name="connsiteY14" fmla="*/ 341728 h 535097"/>
                  <a:gd name="connsiteX15" fmla="*/ 810655 w 815386"/>
                  <a:gd name="connsiteY15" fmla="*/ 340890 h 535097"/>
                  <a:gd name="connsiteX16" fmla="*/ 801933 w 815386"/>
                  <a:gd name="connsiteY16" fmla="*/ 307401 h 535097"/>
                  <a:gd name="connsiteX17" fmla="*/ 808152 w 815386"/>
                  <a:gd name="connsiteY17" fmla="*/ 331280 h 535097"/>
                  <a:gd name="connsiteX18" fmla="*/ 724208 w 815386"/>
                  <a:gd name="connsiteY18" fmla="*/ 332494 h 535097"/>
                  <a:gd name="connsiteX19" fmla="*/ 724208 w 815386"/>
                  <a:gd name="connsiteY19" fmla="*/ 310397 h 535097"/>
                  <a:gd name="connsiteX20" fmla="*/ 801933 w 815386"/>
                  <a:gd name="connsiteY20" fmla="*/ 307401 h 535097"/>
                  <a:gd name="connsiteX21" fmla="*/ 793306 w 815386"/>
                  <a:gd name="connsiteY21" fmla="*/ 274274 h 535097"/>
                  <a:gd name="connsiteX22" fmla="*/ 799502 w 815386"/>
                  <a:gd name="connsiteY22" fmla="*/ 298068 h 535097"/>
                  <a:gd name="connsiteX23" fmla="*/ 724868 w 815386"/>
                  <a:gd name="connsiteY23" fmla="*/ 301493 h 535097"/>
                  <a:gd name="connsiteX24" fmla="*/ 724868 w 815386"/>
                  <a:gd name="connsiteY24" fmla="*/ 278737 h 535097"/>
                  <a:gd name="connsiteX25" fmla="*/ 793306 w 815386"/>
                  <a:gd name="connsiteY25" fmla="*/ 274274 h 535097"/>
                  <a:gd name="connsiteX26" fmla="*/ 771165 w 815386"/>
                  <a:gd name="connsiteY26" fmla="*/ 243289 h 535097"/>
                  <a:gd name="connsiteX27" fmla="*/ 787680 w 815386"/>
                  <a:gd name="connsiteY27" fmla="*/ 266106 h 535097"/>
                  <a:gd name="connsiteX28" fmla="*/ 725197 w 815386"/>
                  <a:gd name="connsiteY28" fmla="*/ 270493 h 535097"/>
                  <a:gd name="connsiteX29" fmla="*/ 725197 w 815386"/>
                  <a:gd name="connsiteY29" fmla="*/ 247407 h 535097"/>
                  <a:gd name="connsiteX30" fmla="*/ 771165 w 815386"/>
                  <a:gd name="connsiteY30" fmla="*/ 243289 h 535097"/>
                  <a:gd name="connsiteX31" fmla="*/ 739464 w 815386"/>
                  <a:gd name="connsiteY31" fmla="*/ 214754 h 535097"/>
                  <a:gd name="connsiteX32" fmla="*/ 725527 w 815386"/>
                  <a:gd name="connsiteY32" fmla="*/ 216407 h 535097"/>
                  <a:gd name="connsiteX33" fmla="*/ 739464 w 815386"/>
                  <a:gd name="connsiteY33" fmla="*/ 214754 h 535097"/>
                  <a:gd name="connsiteX34" fmla="*/ 355087 w 815386"/>
                  <a:gd name="connsiteY34" fmla="*/ 0 h 535097"/>
                  <a:gd name="connsiteX35" fmla="*/ 542301 w 815386"/>
                  <a:gd name="connsiteY35" fmla="*/ 100040 h 535097"/>
                  <a:gd name="connsiteX36" fmla="*/ 604190 w 815386"/>
                  <a:gd name="connsiteY36" fmla="*/ 83755 h 535097"/>
                  <a:gd name="connsiteX37" fmla="*/ 676910 w 815386"/>
                  <a:gd name="connsiteY37" fmla="*/ 105469 h 535097"/>
                  <a:gd name="connsiteX38" fmla="*/ 718104 w 815386"/>
                  <a:gd name="connsiteY38" fmla="*/ 150351 h 535097"/>
                  <a:gd name="connsiteX39" fmla="*/ 733790 w 815386"/>
                  <a:gd name="connsiteY39" fmla="*/ 206830 h 535097"/>
                  <a:gd name="connsiteX40" fmla="*/ 712665 w 815386"/>
                  <a:gd name="connsiteY40" fmla="*/ 209481 h 535097"/>
                  <a:gd name="connsiteX41" fmla="*/ 712665 w 815386"/>
                  <a:gd name="connsiteY41" fmla="*/ 518093 h 535097"/>
                  <a:gd name="connsiteX42" fmla="*/ 658343 w 815386"/>
                  <a:gd name="connsiteY42" fmla="*/ 535097 h 535097"/>
                  <a:gd name="connsiteX43" fmla="*/ 638229 w 815386"/>
                  <a:gd name="connsiteY43" fmla="*/ 535097 h 535097"/>
                  <a:gd name="connsiteX44" fmla="*/ 620436 w 815386"/>
                  <a:gd name="connsiteY44" fmla="*/ 535097 h 535097"/>
                  <a:gd name="connsiteX45" fmla="*/ 252971 w 815386"/>
                  <a:gd name="connsiteY45" fmla="*/ 535097 h 535097"/>
                  <a:gd name="connsiteX46" fmla="*/ 246008 w 815386"/>
                  <a:gd name="connsiteY46" fmla="*/ 535097 h 535097"/>
                  <a:gd name="connsiteX47" fmla="*/ 236725 w 815386"/>
                  <a:gd name="connsiteY47" fmla="*/ 535097 h 535097"/>
                  <a:gd name="connsiteX48" fmla="*/ 209649 w 815386"/>
                  <a:gd name="connsiteY48" fmla="*/ 535097 h 535097"/>
                  <a:gd name="connsiteX49" fmla="*/ 150854 w 815386"/>
                  <a:gd name="connsiteY49" fmla="*/ 535097 h 535097"/>
                  <a:gd name="connsiteX50" fmla="*/ 0 w 815386"/>
                  <a:gd name="connsiteY50" fmla="*/ 383874 h 535097"/>
                  <a:gd name="connsiteX51" fmla="*/ 129967 w 815386"/>
                  <a:gd name="connsiteY51" fmla="*/ 234978 h 535097"/>
                  <a:gd name="connsiteX52" fmla="*/ 129967 w 815386"/>
                  <a:gd name="connsiteY52" fmla="*/ 224121 h 535097"/>
                  <a:gd name="connsiteX53" fmla="*/ 355087 w 815386"/>
                  <a:gd name="connsiteY53" fmla="*/ 0 h 535097"/>
                  <a:gd name="connsiteX0" fmla="*/ 723878 w 815386"/>
                  <a:gd name="connsiteY0" fmla="*/ 404718 h 535097"/>
                  <a:gd name="connsiteX1" fmla="*/ 806084 w 815386"/>
                  <a:gd name="connsiteY1" fmla="*/ 408310 h 535097"/>
                  <a:gd name="connsiteX2" fmla="*/ 723878 w 815386"/>
                  <a:gd name="connsiteY2" fmla="*/ 512824 h 535097"/>
                  <a:gd name="connsiteX3" fmla="*/ 723878 w 815386"/>
                  <a:gd name="connsiteY3" fmla="*/ 404718 h 535097"/>
                  <a:gd name="connsiteX4" fmla="*/ 723878 w 815386"/>
                  <a:gd name="connsiteY4" fmla="*/ 373388 h 535097"/>
                  <a:gd name="connsiteX5" fmla="*/ 812478 w 815386"/>
                  <a:gd name="connsiteY5" fmla="*/ 374458 h 535097"/>
                  <a:gd name="connsiteX6" fmla="*/ 807955 w 815386"/>
                  <a:gd name="connsiteY6" fmla="*/ 398404 h 535097"/>
                  <a:gd name="connsiteX7" fmla="*/ 723878 w 815386"/>
                  <a:gd name="connsiteY7" fmla="*/ 395154 h 535097"/>
                  <a:gd name="connsiteX8" fmla="*/ 723878 w 815386"/>
                  <a:gd name="connsiteY8" fmla="*/ 373388 h 535097"/>
                  <a:gd name="connsiteX9" fmla="*/ 810655 w 815386"/>
                  <a:gd name="connsiteY9" fmla="*/ 340890 h 535097"/>
                  <a:gd name="connsiteX10" fmla="*/ 815386 w 815386"/>
                  <a:gd name="connsiteY10" fmla="*/ 359058 h 535097"/>
                  <a:gd name="connsiteX11" fmla="*/ 814260 w 815386"/>
                  <a:gd name="connsiteY11" fmla="*/ 365020 h 535097"/>
                  <a:gd name="connsiteX12" fmla="*/ 724208 w 815386"/>
                  <a:gd name="connsiteY12" fmla="*/ 363494 h 535097"/>
                  <a:gd name="connsiteX13" fmla="*/ 724208 w 815386"/>
                  <a:gd name="connsiteY13" fmla="*/ 341728 h 535097"/>
                  <a:gd name="connsiteX14" fmla="*/ 810655 w 815386"/>
                  <a:gd name="connsiteY14" fmla="*/ 340890 h 535097"/>
                  <a:gd name="connsiteX15" fmla="*/ 801933 w 815386"/>
                  <a:gd name="connsiteY15" fmla="*/ 307401 h 535097"/>
                  <a:gd name="connsiteX16" fmla="*/ 808152 w 815386"/>
                  <a:gd name="connsiteY16" fmla="*/ 331280 h 535097"/>
                  <a:gd name="connsiteX17" fmla="*/ 724208 w 815386"/>
                  <a:gd name="connsiteY17" fmla="*/ 332494 h 535097"/>
                  <a:gd name="connsiteX18" fmla="*/ 724208 w 815386"/>
                  <a:gd name="connsiteY18" fmla="*/ 310397 h 535097"/>
                  <a:gd name="connsiteX19" fmla="*/ 801933 w 815386"/>
                  <a:gd name="connsiteY19" fmla="*/ 307401 h 535097"/>
                  <a:gd name="connsiteX20" fmla="*/ 793306 w 815386"/>
                  <a:gd name="connsiteY20" fmla="*/ 274274 h 535097"/>
                  <a:gd name="connsiteX21" fmla="*/ 799502 w 815386"/>
                  <a:gd name="connsiteY21" fmla="*/ 298068 h 535097"/>
                  <a:gd name="connsiteX22" fmla="*/ 724868 w 815386"/>
                  <a:gd name="connsiteY22" fmla="*/ 301493 h 535097"/>
                  <a:gd name="connsiteX23" fmla="*/ 724868 w 815386"/>
                  <a:gd name="connsiteY23" fmla="*/ 278737 h 535097"/>
                  <a:gd name="connsiteX24" fmla="*/ 793306 w 815386"/>
                  <a:gd name="connsiteY24" fmla="*/ 274274 h 535097"/>
                  <a:gd name="connsiteX25" fmla="*/ 771165 w 815386"/>
                  <a:gd name="connsiteY25" fmla="*/ 243289 h 535097"/>
                  <a:gd name="connsiteX26" fmla="*/ 787680 w 815386"/>
                  <a:gd name="connsiteY26" fmla="*/ 266106 h 535097"/>
                  <a:gd name="connsiteX27" fmla="*/ 725197 w 815386"/>
                  <a:gd name="connsiteY27" fmla="*/ 270493 h 535097"/>
                  <a:gd name="connsiteX28" fmla="*/ 725197 w 815386"/>
                  <a:gd name="connsiteY28" fmla="*/ 247407 h 535097"/>
                  <a:gd name="connsiteX29" fmla="*/ 771165 w 815386"/>
                  <a:gd name="connsiteY29" fmla="*/ 243289 h 535097"/>
                  <a:gd name="connsiteX30" fmla="*/ 739464 w 815386"/>
                  <a:gd name="connsiteY30" fmla="*/ 214754 h 535097"/>
                  <a:gd name="connsiteX31" fmla="*/ 725527 w 815386"/>
                  <a:gd name="connsiteY31" fmla="*/ 216407 h 535097"/>
                  <a:gd name="connsiteX32" fmla="*/ 739464 w 815386"/>
                  <a:gd name="connsiteY32" fmla="*/ 214754 h 535097"/>
                  <a:gd name="connsiteX33" fmla="*/ 355087 w 815386"/>
                  <a:gd name="connsiteY33" fmla="*/ 0 h 535097"/>
                  <a:gd name="connsiteX34" fmla="*/ 542301 w 815386"/>
                  <a:gd name="connsiteY34" fmla="*/ 100040 h 535097"/>
                  <a:gd name="connsiteX35" fmla="*/ 604190 w 815386"/>
                  <a:gd name="connsiteY35" fmla="*/ 83755 h 535097"/>
                  <a:gd name="connsiteX36" fmla="*/ 676910 w 815386"/>
                  <a:gd name="connsiteY36" fmla="*/ 105469 h 535097"/>
                  <a:gd name="connsiteX37" fmla="*/ 718104 w 815386"/>
                  <a:gd name="connsiteY37" fmla="*/ 150351 h 535097"/>
                  <a:gd name="connsiteX38" fmla="*/ 733790 w 815386"/>
                  <a:gd name="connsiteY38" fmla="*/ 206830 h 535097"/>
                  <a:gd name="connsiteX39" fmla="*/ 712665 w 815386"/>
                  <a:gd name="connsiteY39" fmla="*/ 209481 h 535097"/>
                  <a:gd name="connsiteX40" fmla="*/ 712665 w 815386"/>
                  <a:gd name="connsiteY40" fmla="*/ 518093 h 535097"/>
                  <a:gd name="connsiteX41" fmla="*/ 658343 w 815386"/>
                  <a:gd name="connsiteY41" fmla="*/ 535097 h 535097"/>
                  <a:gd name="connsiteX42" fmla="*/ 638229 w 815386"/>
                  <a:gd name="connsiteY42" fmla="*/ 535097 h 535097"/>
                  <a:gd name="connsiteX43" fmla="*/ 620436 w 815386"/>
                  <a:gd name="connsiteY43" fmla="*/ 535097 h 535097"/>
                  <a:gd name="connsiteX44" fmla="*/ 252971 w 815386"/>
                  <a:gd name="connsiteY44" fmla="*/ 535097 h 535097"/>
                  <a:gd name="connsiteX45" fmla="*/ 246008 w 815386"/>
                  <a:gd name="connsiteY45" fmla="*/ 535097 h 535097"/>
                  <a:gd name="connsiteX46" fmla="*/ 236725 w 815386"/>
                  <a:gd name="connsiteY46" fmla="*/ 535097 h 535097"/>
                  <a:gd name="connsiteX47" fmla="*/ 209649 w 815386"/>
                  <a:gd name="connsiteY47" fmla="*/ 535097 h 535097"/>
                  <a:gd name="connsiteX48" fmla="*/ 150854 w 815386"/>
                  <a:gd name="connsiteY48" fmla="*/ 535097 h 535097"/>
                  <a:gd name="connsiteX49" fmla="*/ 0 w 815386"/>
                  <a:gd name="connsiteY49" fmla="*/ 383874 h 535097"/>
                  <a:gd name="connsiteX50" fmla="*/ 129967 w 815386"/>
                  <a:gd name="connsiteY50" fmla="*/ 234978 h 535097"/>
                  <a:gd name="connsiteX51" fmla="*/ 129967 w 815386"/>
                  <a:gd name="connsiteY51" fmla="*/ 224121 h 535097"/>
                  <a:gd name="connsiteX52" fmla="*/ 355087 w 815386"/>
                  <a:gd name="connsiteY52" fmla="*/ 0 h 535097"/>
                  <a:gd name="connsiteX0" fmla="*/ 723878 w 815386"/>
                  <a:gd name="connsiteY0" fmla="*/ 404718 h 535097"/>
                  <a:gd name="connsiteX1" fmla="*/ 806084 w 815386"/>
                  <a:gd name="connsiteY1" fmla="*/ 408310 h 535097"/>
                  <a:gd name="connsiteX2" fmla="*/ 723878 w 815386"/>
                  <a:gd name="connsiteY2" fmla="*/ 404718 h 535097"/>
                  <a:gd name="connsiteX3" fmla="*/ 723878 w 815386"/>
                  <a:gd name="connsiteY3" fmla="*/ 373388 h 535097"/>
                  <a:gd name="connsiteX4" fmla="*/ 812478 w 815386"/>
                  <a:gd name="connsiteY4" fmla="*/ 374458 h 535097"/>
                  <a:gd name="connsiteX5" fmla="*/ 807955 w 815386"/>
                  <a:gd name="connsiteY5" fmla="*/ 398404 h 535097"/>
                  <a:gd name="connsiteX6" fmla="*/ 723878 w 815386"/>
                  <a:gd name="connsiteY6" fmla="*/ 395154 h 535097"/>
                  <a:gd name="connsiteX7" fmla="*/ 723878 w 815386"/>
                  <a:gd name="connsiteY7" fmla="*/ 373388 h 535097"/>
                  <a:gd name="connsiteX8" fmla="*/ 810655 w 815386"/>
                  <a:gd name="connsiteY8" fmla="*/ 340890 h 535097"/>
                  <a:gd name="connsiteX9" fmla="*/ 815386 w 815386"/>
                  <a:gd name="connsiteY9" fmla="*/ 359058 h 535097"/>
                  <a:gd name="connsiteX10" fmla="*/ 814260 w 815386"/>
                  <a:gd name="connsiteY10" fmla="*/ 365020 h 535097"/>
                  <a:gd name="connsiteX11" fmla="*/ 724208 w 815386"/>
                  <a:gd name="connsiteY11" fmla="*/ 363494 h 535097"/>
                  <a:gd name="connsiteX12" fmla="*/ 724208 w 815386"/>
                  <a:gd name="connsiteY12" fmla="*/ 341728 h 535097"/>
                  <a:gd name="connsiteX13" fmla="*/ 810655 w 815386"/>
                  <a:gd name="connsiteY13" fmla="*/ 340890 h 535097"/>
                  <a:gd name="connsiteX14" fmla="*/ 801933 w 815386"/>
                  <a:gd name="connsiteY14" fmla="*/ 307401 h 535097"/>
                  <a:gd name="connsiteX15" fmla="*/ 808152 w 815386"/>
                  <a:gd name="connsiteY15" fmla="*/ 331280 h 535097"/>
                  <a:gd name="connsiteX16" fmla="*/ 724208 w 815386"/>
                  <a:gd name="connsiteY16" fmla="*/ 332494 h 535097"/>
                  <a:gd name="connsiteX17" fmla="*/ 724208 w 815386"/>
                  <a:gd name="connsiteY17" fmla="*/ 310397 h 535097"/>
                  <a:gd name="connsiteX18" fmla="*/ 801933 w 815386"/>
                  <a:gd name="connsiteY18" fmla="*/ 307401 h 535097"/>
                  <a:gd name="connsiteX19" fmla="*/ 793306 w 815386"/>
                  <a:gd name="connsiteY19" fmla="*/ 274274 h 535097"/>
                  <a:gd name="connsiteX20" fmla="*/ 799502 w 815386"/>
                  <a:gd name="connsiteY20" fmla="*/ 298068 h 535097"/>
                  <a:gd name="connsiteX21" fmla="*/ 724868 w 815386"/>
                  <a:gd name="connsiteY21" fmla="*/ 301493 h 535097"/>
                  <a:gd name="connsiteX22" fmla="*/ 724868 w 815386"/>
                  <a:gd name="connsiteY22" fmla="*/ 278737 h 535097"/>
                  <a:gd name="connsiteX23" fmla="*/ 793306 w 815386"/>
                  <a:gd name="connsiteY23" fmla="*/ 274274 h 535097"/>
                  <a:gd name="connsiteX24" fmla="*/ 771165 w 815386"/>
                  <a:gd name="connsiteY24" fmla="*/ 243289 h 535097"/>
                  <a:gd name="connsiteX25" fmla="*/ 787680 w 815386"/>
                  <a:gd name="connsiteY25" fmla="*/ 266106 h 535097"/>
                  <a:gd name="connsiteX26" fmla="*/ 725197 w 815386"/>
                  <a:gd name="connsiteY26" fmla="*/ 270493 h 535097"/>
                  <a:gd name="connsiteX27" fmla="*/ 725197 w 815386"/>
                  <a:gd name="connsiteY27" fmla="*/ 247407 h 535097"/>
                  <a:gd name="connsiteX28" fmla="*/ 771165 w 815386"/>
                  <a:gd name="connsiteY28" fmla="*/ 243289 h 535097"/>
                  <a:gd name="connsiteX29" fmla="*/ 739464 w 815386"/>
                  <a:gd name="connsiteY29" fmla="*/ 214754 h 535097"/>
                  <a:gd name="connsiteX30" fmla="*/ 725527 w 815386"/>
                  <a:gd name="connsiteY30" fmla="*/ 216407 h 535097"/>
                  <a:gd name="connsiteX31" fmla="*/ 739464 w 815386"/>
                  <a:gd name="connsiteY31" fmla="*/ 214754 h 535097"/>
                  <a:gd name="connsiteX32" fmla="*/ 355087 w 815386"/>
                  <a:gd name="connsiteY32" fmla="*/ 0 h 535097"/>
                  <a:gd name="connsiteX33" fmla="*/ 542301 w 815386"/>
                  <a:gd name="connsiteY33" fmla="*/ 100040 h 535097"/>
                  <a:gd name="connsiteX34" fmla="*/ 604190 w 815386"/>
                  <a:gd name="connsiteY34" fmla="*/ 83755 h 535097"/>
                  <a:gd name="connsiteX35" fmla="*/ 676910 w 815386"/>
                  <a:gd name="connsiteY35" fmla="*/ 105469 h 535097"/>
                  <a:gd name="connsiteX36" fmla="*/ 718104 w 815386"/>
                  <a:gd name="connsiteY36" fmla="*/ 150351 h 535097"/>
                  <a:gd name="connsiteX37" fmla="*/ 733790 w 815386"/>
                  <a:gd name="connsiteY37" fmla="*/ 206830 h 535097"/>
                  <a:gd name="connsiteX38" fmla="*/ 712665 w 815386"/>
                  <a:gd name="connsiteY38" fmla="*/ 209481 h 535097"/>
                  <a:gd name="connsiteX39" fmla="*/ 712665 w 815386"/>
                  <a:gd name="connsiteY39" fmla="*/ 518093 h 535097"/>
                  <a:gd name="connsiteX40" fmla="*/ 658343 w 815386"/>
                  <a:gd name="connsiteY40" fmla="*/ 535097 h 535097"/>
                  <a:gd name="connsiteX41" fmla="*/ 638229 w 815386"/>
                  <a:gd name="connsiteY41" fmla="*/ 535097 h 535097"/>
                  <a:gd name="connsiteX42" fmla="*/ 620436 w 815386"/>
                  <a:gd name="connsiteY42" fmla="*/ 535097 h 535097"/>
                  <a:gd name="connsiteX43" fmla="*/ 252971 w 815386"/>
                  <a:gd name="connsiteY43" fmla="*/ 535097 h 535097"/>
                  <a:gd name="connsiteX44" fmla="*/ 246008 w 815386"/>
                  <a:gd name="connsiteY44" fmla="*/ 535097 h 535097"/>
                  <a:gd name="connsiteX45" fmla="*/ 236725 w 815386"/>
                  <a:gd name="connsiteY45" fmla="*/ 535097 h 535097"/>
                  <a:gd name="connsiteX46" fmla="*/ 209649 w 815386"/>
                  <a:gd name="connsiteY46" fmla="*/ 535097 h 535097"/>
                  <a:gd name="connsiteX47" fmla="*/ 150854 w 815386"/>
                  <a:gd name="connsiteY47" fmla="*/ 535097 h 535097"/>
                  <a:gd name="connsiteX48" fmla="*/ 0 w 815386"/>
                  <a:gd name="connsiteY48" fmla="*/ 383874 h 535097"/>
                  <a:gd name="connsiteX49" fmla="*/ 129967 w 815386"/>
                  <a:gd name="connsiteY49" fmla="*/ 234978 h 535097"/>
                  <a:gd name="connsiteX50" fmla="*/ 129967 w 815386"/>
                  <a:gd name="connsiteY50" fmla="*/ 224121 h 535097"/>
                  <a:gd name="connsiteX51" fmla="*/ 355087 w 815386"/>
                  <a:gd name="connsiteY51" fmla="*/ 0 h 535097"/>
                  <a:gd name="connsiteX0" fmla="*/ 723878 w 815386"/>
                  <a:gd name="connsiteY0" fmla="*/ 373388 h 535097"/>
                  <a:gd name="connsiteX1" fmla="*/ 812478 w 815386"/>
                  <a:gd name="connsiteY1" fmla="*/ 374458 h 535097"/>
                  <a:gd name="connsiteX2" fmla="*/ 807955 w 815386"/>
                  <a:gd name="connsiteY2" fmla="*/ 398404 h 535097"/>
                  <a:gd name="connsiteX3" fmla="*/ 723878 w 815386"/>
                  <a:gd name="connsiteY3" fmla="*/ 395154 h 535097"/>
                  <a:gd name="connsiteX4" fmla="*/ 723878 w 815386"/>
                  <a:gd name="connsiteY4" fmla="*/ 373388 h 535097"/>
                  <a:gd name="connsiteX5" fmla="*/ 810655 w 815386"/>
                  <a:gd name="connsiteY5" fmla="*/ 340890 h 535097"/>
                  <a:gd name="connsiteX6" fmla="*/ 815386 w 815386"/>
                  <a:gd name="connsiteY6" fmla="*/ 359058 h 535097"/>
                  <a:gd name="connsiteX7" fmla="*/ 814260 w 815386"/>
                  <a:gd name="connsiteY7" fmla="*/ 365020 h 535097"/>
                  <a:gd name="connsiteX8" fmla="*/ 724208 w 815386"/>
                  <a:gd name="connsiteY8" fmla="*/ 363494 h 535097"/>
                  <a:gd name="connsiteX9" fmla="*/ 724208 w 815386"/>
                  <a:gd name="connsiteY9" fmla="*/ 341728 h 535097"/>
                  <a:gd name="connsiteX10" fmla="*/ 810655 w 815386"/>
                  <a:gd name="connsiteY10" fmla="*/ 340890 h 535097"/>
                  <a:gd name="connsiteX11" fmla="*/ 801933 w 815386"/>
                  <a:gd name="connsiteY11" fmla="*/ 307401 h 535097"/>
                  <a:gd name="connsiteX12" fmla="*/ 808152 w 815386"/>
                  <a:gd name="connsiteY12" fmla="*/ 331280 h 535097"/>
                  <a:gd name="connsiteX13" fmla="*/ 724208 w 815386"/>
                  <a:gd name="connsiteY13" fmla="*/ 332494 h 535097"/>
                  <a:gd name="connsiteX14" fmla="*/ 724208 w 815386"/>
                  <a:gd name="connsiteY14" fmla="*/ 310397 h 535097"/>
                  <a:gd name="connsiteX15" fmla="*/ 801933 w 815386"/>
                  <a:gd name="connsiteY15" fmla="*/ 307401 h 535097"/>
                  <a:gd name="connsiteX16" fmla="*/ 793306 w 815386"/>
                  <a:gd name="connsiteY16" fmla="*/ 274274 h 535097"/>
                  <a:gd name="connsiteX17" fmla="*/ 799502 w 815386"/>
                  <a:gd name="connsiteY17" fmla="*/ 298068 h 535097"/>
                  <a:gd name="connsiteX18" fmla="*/ 724868 w 815386"/>
                  <a:gd name="connsiteY18" fmla="*/ 301493 h 535097"/>
                  <a:gd name="connsiteX19" fmla="*/ 724868 w 815386"/>
                  <a:gd name="connsiteY19" fmla="*/ 278737 h 535097"/>
                  <a:gd name="connsiteX20" fmla="*/ 793306 w 815386"/>
                  <a:gd name="connsiteY20" fmla="*/ 274274 h 535097"/>
                  <a:gd name="connsiteX21" fmla="*/ 771165 w 815386"/>
                  <a:gd name="connsiteY21" fmla="*/ 243289 h 535097"/>
                  <a:gd name="connsiteX22" fmla="*/ 787680 w 815386"/>
                  <a:gd name="connsiteY22" fmla="*/ 266106 h 535097"/>
                  <a:gd name="connsiteX23" fmla="*/ 725197 w 815386"/>
                  <a:gd name="connsiteY23" fmla="*/ 270493 h 535097"/>
                  <a:gd name="connsiteX24" fmla="*/ 725197 w 815386"/>
                  <a:gd name="connsiteY24" fmla="*/ 247407 h 535097"/>
                  <a:gd name="connsiteX25" fmla="*/ 771165 w 815386"/>
                  <a:gd name="connsiteY25" fmla="*/ 243289 h 535097"/>
                  <a:gd name="connsiteX26" fmla="*/ 739464 w 815386"/>
                  <a:gd name="connsiteY26" fmla="*/ 214754 h 535097"/>
                  <a:gd name="connsiteX27" fmla="*/ 725527 w 815386"/>
                  <a:gd name="connsiteY27" fmla="*/ 216407 h 535097"/>
                  <a:gd name="connsiteX28" fmla="*/ 739464 w 815386"/>
                  <a:gd name="connsiteY28" fmla="*/ 214754 h 535097"/>
                  <a:gd name="connsiteX29" fmla="*/ 355087 w 815386"/>
                  <a:gd name="connsiteY29" fmla="*/ 0 h 535097"/>
                  <a:gd name="connsiteX30" fmla="*/ 542301 w 815386"/>
                  <a:gd name="connsiteY30" fmla="*/ 100040 h 535097"/>
                  <a:gd name="connsiteX31" fmla="*/ 604190 w 815386"/>
                  <a:gd name="connsiteY31" fmla="*/ 83755 h 535097"/>
                  <a:gd name="connsiteX32" fmla="*/ 676910 w 815386"/>
                  <a:gd name="connsiteY32" fmla="*/ 105469 h 535097"/>
                  <a:gd name="connsiteX33" fmla="*/ 718104 w 815386"/>
                  <a:gd name="connsiteY33" fmla="*/ 150351 h 535097"/>
                  <a:gd name="connsiteX34" fmla="*/ 733790 w 815386"/>
                  <a:gd name="connsiteY34" fmla="*/ 206830 h 535097"/>
                  <a:gd name="connsiteX35" fmla="*/ 712665 w 815386"/>
                  <a:gd name="connsiteY35" fmla="*/ 209481 h 535097"/>
                  <a:gd name="connsiteX36" fmla="*/ 712665 w 815386"/>
                  <a:gd name="connsiteY36" fmla="*/ 518093 h 535097"/>
                  <a:gd name="connsiteX37" fmla="*/ 658343 w 815386"/>
                  <a:gd name="connsiteY37" fmla="*/ 535097 h 535097"/>
                  <a:gd name="connsiteX38" fmla="*/ 638229 w 815386"/>
                  <a:gd name="connsiteY38" fmla="*/ 535097 h 535097"/>
                  <a:gd name="connsiteX39" fmla="*/ 620436 w 815386"/>
                  <a:gd name="connsiteY39" fmla="*/ 535097 h 535097"/>
                  <a:gd name="connsiteX40" fmla="*/ 252971 w 815386"/>
                  <a:gd name="connsiteY40" fmla="*/ 535097 h 535097"/>
                  <a:gd name="connsiteX41" fmla="*/ 246008 w 815386"/>
                  <a:gd name="connsiteY41" fmla="*/ 535097 h 535097"/>
                  <a:gd name="connsiteX42" fmla="*/ 236725 w 815386"/>
                  <a:gd name="connsiteY42" fmla="*/ 535097 h 535097"/>
                  <a:gd name="connsiteX43" fmla="*/ 209649 w 815386"/>
                  <a:gd name="connsiteY43" fmla="*/ 535097 h 535097"/>
                  <a:gd name="connsiteX44" fmla="*/ 150854 w 815386"/>
                  <a:gd name="connsiteY44" fmla="*/ 535097 h 535097"/>
                  <a:gd name="connsiteX45" fmla="*/ 0 w 815386"/>
                  <a:gd name="connsiteY45" fmla="*/ 383874 h 535097"/>
                  <a:gd name="connsiteX46" fmla="*/ 129967 w 815386"/>
                  <a:gd name="connsiteY46" fmla="*/ 234978 h 535097"/>
                  <a:gd name="connsiteX47" fmla="*/ 129967 w 815386"/>
                  <a:gd name="connsiteY47" fmla="*/ 224121 h 535097"/>
                  <a:gd name="connsiteX48" fmla="*/ 355087 w 815386"/>
                  <a:gd name="connsiteY48" fmla="*/ 0 h 535097"/>
                  <a:gd name="connsiteX0" fmla="*/ 723878 w 815386"/>
                  <a:gd name="connsiteY0" fmla="*/ 373388 h 535097"/>
                  <a:gd name="connsiteX1" fmla="*/ 812478 w 815386"/>
                  <a:gd name="connsiteY1" fmla="*/ 374458 h 535097"/>
                  <a:gd name="connsiteX2" fmla="*/ 807955 w 815386"/>
                  <a:gd name="connsiteY2" fmla="*/ 398404 h 535097"/>
                  <a:gd name="connsiteX3" fmla="*/ 723878 w 815386"/>
                  <a:gd name="connsiteY3" fmla="*/ 373388 h 535097"/>
                  <a:gd name="connsiteX4" fmla="*/ 810655 w 815386"/>
                  <a:gd name="connsiteY4" fmla="*/ 340890 h 535097"/>
                  <a:gd name="connsiteX5" fmla="*/ 815386 w 815386"/>
                  <a:gd name="connsiteY5" fmla="*/ 359058 h 535097"/>
                  <a:gd name="connsiteX6" fmla="*/ 814260 w 815386"/>
                  <a:gd name="connsiteY6" fmla="*/ 365020 h 535097"/>
                  <a:gd name="connsiteX7" fmla="*/ 724208 w 815386"/>
                  <a:gd name="connsiteY7" fmla="*/ 363494 h 535097"/>
                  <a:gd name="connsiteX8" fmla="*/ 724208 w 815386"/>
                  <a:gd name="connsiteY8" fmla="*/ 341728 h 535097"/>
                  <a:gd name="connsiteX9" fmla="*/ 810655 w 815386"/>
                  <a:gd name="connsiteY9" fmla="*/ 340890 h 535097"/>
                  <a:gd name="connsiteX10" fmla="*/ 801933 w 815386"/>
                  <a:gd name="connsiteY10" fmla="*/ 307401 h 535097"/>
                  <a:gd name="connsiteX11" fmla="*/ 808152 w 815386"/>
                  <a:gd name="connsiteY11" fmla="*/ 331280 h 535097"/>
                  <a:gd name="connsiteX12" fmla="*/ 724208 w 815386"/>
                  <a:gd name="connsiteY12" fmla="*/ 332494 h 535097"/>
                  <a:gd name="connsiteX13" fmla="*/ 724208 w 815386"/>
                  <a:gd name="connsiteY13" fmla="*/ 310397 h 535097"/>
                  <a:gd name="connsiteX14" fmla="*/ 801933 w 815386"/>
                  <a:gd name="connsiteY14" fmla="*/ 307401 h 535097"/>
                  <a:gd name="connsiteX15" fmla="*/ 793306 w 815386"/>
                  <a:gd name="connsiteY15" fmla="*/ 274274 h 535097"/>
                  <a:gd name="connsiteX16" fmla="*/ 799502 w 815386"/>
                  <a:gd name="connsiteY16" fmla="*/ 298068 h 535097"/>
                  <a:gd name="connsiteX17" fmla="*/ 724868 w 815386"/>
                  <a:gd name="connsiteY17" fmla="*/ 301493 h 535097"/>
                  <a:gd name="connsiteX18" fmla="*/ 724868 w 815386"/>
                  <a:gd name="connsiteY18" fmla="*/ 278737 h 535097"/>
                  <a:gd name="connsiteX19" fmla="*/ 793306 w 815386"/>
                  <a:gd name="connsiteY19" fmla="*/ 274274 h 535097"/>
                  <a:gd name="connsiteX20" fmla="*/ 771165 w 815386"/>
                  <a:gd name="connsiteY20" fmla="*/ 243289 h 535097"/>
                  <a:gd name="connsiteX21" fmla="*/ 787680 w 815386"/>
                  <a:gd name="connsiteY21" fmla="*/ 266106 h 535097"/>
                  <a:gd name="connsiteX22" fmla="*/ 725197 w 815386"/>
                  <a:gd name="connsiteY22" fmla="*/ 270493 h 535097"/>
                  <a:gd name="connsiteX23" fmla="*/ 725197 w 815386"/>
                  <a:gd name="connsiteY23" fmla="*/ 247407 h 535097"/>
                  <a:gd name="connsiteX24" fmla="*/ 771165 w 815386"/>
                  <a:gd name="connsiteY24" fmla="*/ 243289 h 535097"/>
                  <a:gd name="connsiteX25" fmla="*/ 739464 w 815386"/>
                  <a:gd name="connsiteY25" fmla="*/ 214754 h 535097"/>
                  <a:gd name="connsiteX26" fmla="*/ 725527 w 815386"/>
                  <a:gd name="connsiteY26" fmla="*/ 216407 h 535097"/>
                  <a:gd name="connsiteX27" fmla="*/ 739464 w 815386"/>
                  <a:gd name="connsiteY27" fmla="*/ 214754 h 535097"/>
                  <a:gd name="connsiteX28" fmla="*/ 355087 w 815386"/>
                  <a:gd name="connsiteY28" fmla="*/ 0 h 535097"/>
                  <a:gd name="connsiteX29" fmla="*/ 542301 w 815386"/>
                  <a:gd name="connsiteY29" fmla="*/ 100040 h 535097"/>
                  <a:gd name="connsiteX30" fmla="*/ 604190 w 815386"/>
                  <a:gd name="connsiteY30" fmla="*/ 83755 h 535097"/>
                  <a:gd name="connsiteX31" fmla="*/ 676910 w 815386"/>
                  <a:gd name="connsiteY31" fmla="*/ 105469 h 535097"/>
                  <a:gd name="connsiteX32" fmla="*/ 718104 w 815386"/>
                  <a:gd name="connsiteY32" fmla="*/ 150351 h 535097"/>
                  <a:gd name="connsiteX33" fmla="*/ 733790 w 815386"/>
                  <a:gd name="connsiteY33" fmla="*/ 206830 h 535097"/>
                  <a:gd name="connsiteX34" fmla="*/ 712665 w 815386"/>
                  <a:gd name="connsiteY34" fmla="*/ 209481 h 535097"/>
                  <a:gd name="connsiteX35" fmla="*/ 712665 w 815386"/>
                  <a:gd name="connsiteY35" fmla="*/ 518093 h 535097"/>
                  <a:gd name="connsiteX36" fmla="*/ 658343 w 815386"/>
                  <a:gd name="connsiteY36" fmla="*/ 535097 h 535097"/>
                  <a:gd name="connsiteX37" fmla="*/ 638229 w 815386"/>
                  <a:gd name="connsiteY37" fmla="*/ 535097 h 535097"/>
                  <a:gd name="connsiteX38" fmla="*/ 620436 w 815386"/>
                  <a:gd name="connsiteY38" fmla="*/ 535097 h 535097"/>
                  <a:gd name="connsiteX39" fmla="*/ 252971 w 815386"/>
                  <a:gd name="connsiteY39" fmla="*/ 535097 h 535097"/>
                  <a:gd name="connsiteX40" fmla="*/ 246008 w 815386"/>
                  <a:gd name="connsiteY40" fmla="*/ 535097 h 535097"/>
                  <a:gd name="connsiteX41" fmla="*/ 236725 w 815386"/>
                  <a:gd name="connsiteY41" fmla="*/ 535097 h 535097"/>
                  <a:gd name="connsiteX42" fmla="*/ 209649 w 815386"/>
                  <a:gd name="connsiteY42" fmla="*/ 535097 h 535097"/>
                  <a:gd name="connsiteX43" fmla="*/ 150854 w 815386"/>
                  <a:gd name="connsiteY43" fmla="*/ 535097 h 535097"/>
                  <a:gd name="connsiteX44" fmla="*/ 0 w 815386"/>
                  <a:gd name="connsiteY44" fmla="*/ 383874 h 535097"/>
                  <a:gd name="connsiteX45" fmla="*/ 129967 w 815386"/>
                  <a:gd name="connsiteY45" fmla="*/ 234978 h 535097"/>
                  <a:gd name="connsiteX46" fmla="*/ 129967 w 815386"/>
                  <a:gd name="connsiteY46" fmla="*/ 224121 h 535097"/>
                  <a:gd name="connsiteX47" fmla="*/ 355087 w 815386"/>
                  <a:gd name="connsiteY47" fmla="*/ 0 h 535097"/>
                  <a:gd name="connsiteX0" fmla="*/ 723878 w 815386"/>
                  <a:gd name="connsiteY0" fmla="*/ 373388 h 535097"/>
                  <a:gd name="connsiteX1" fmla="*/ 812478 w 815386"/>
                  <a:gd name="connsiteY1" fmla="*/ 374458 h 535097"/>
                  <a:gd name="connsiteX2" fmla="*/ 723878 w 815386"/>
                  <a:gd name="connsiteY2" fmla="*/ 373388 h 535097"/>
                  <a:gd name="connsiteX3" fmla="*/ 810655 w 815386"/>
                  <a:gd name="connsiteY3" fmla="*/ 340890 h 535097"/>
                  <a:gd name="connsiteX4" fmla="*/ 815386 w 815386"/>
                  <a:gd name="connsiteY4" fmla="*/ 359058 h 535097"/>
                  <a:gd name="connsiteX5" fmla="*/ 814260 w 815386"/>
                  <a:gd name="connsiteY5" fmla="*/ 365020 h 535097"/>
                  <a:gd name="connsiteX6" fmla="*/ 724208 w 815386"/>
                  <a:gd name="connsiteY6" fmla="*/ 363494 h 535097"/>
                  <a:gd name="connsiteX7" fmla="*/ 724208 w 815386"/>
                  <a:gd name="connsiteY7" fmla="*/ 341728 h 535097"/>
                  <a:gd name="connsiteX8" fmla="*/ 810655 w 815386"/>
                  <a:gd name="connsiteY8" fmla="*/ 340890 h 535097"/>
                  <a:gd name="connsiteX9" fmla="*/ 801933 w 815386"/>
                  <a:gd name="connsiteY9" fmla="*/ 307401 h 535097"/>
                  <a:gd name="connsiteX10" fmla="*/ 808152 w 815386"/>
                  <a:gd name="connsiteY10" fmla="*/ 331280 h 535097"/>
                  <a:gd name="connsiteX11" fmla="*/ 724208 w 815386"/>
                  <a:gd name="connsiteY11" fmla="*/ 332494 h 535097"/>
                  <a:gd name="connsiteX12" fmla="*/ 724208 w 815386"/>
                  <a:gd name="connsiteY12" fmla="*/ 310397 h 535097"/>
                  <a:gd name="connsiteX13" fmla="*/ 801933 w 815386"/>
                  <a:gd name="connsiteY13" fmla="*/ 307401 h 535097"/>
                  <a:gd name="connsiteX14" fmla="*/ 793306 w 815386"/>
                  <a:gd name="connsiteY14" fmla="*/ 274274 h 535097"/>
                  <a:gd name="connsiteX15" fmla="*/ 799502 w 815386"/>
                  <a:gd name="connsiteY15" fmla="*/ 298068 h 535097"/>
                  <a:gd name="connsiteX16" fmla="*/ 724868 w 815386"/>
                  <a:gd name="connsiteY16" fmla="*/ 301493 h 535097"/>
                  <a:gd name="connsiteX17" fmla="*/ 724868 w 815386"/>
                  <a:gd name="connsiteY17" fmla="*/ 278737 h 535097"/>
                  <a:gd name="connsiteX18" fmla="*/ 793306 w 815386"/>
                  <a:gd name="connsiteY18" fmla="*/ 274274 h 535097"/>
                  <a:gd name="connsiteX19" fmla="*/ 771165 w 815386"/>
                  <a:gd name="connsiteY19" fmla="*/ 243289 h 535097"/>
                  <a:gd name="connsiteX20" fmla="*/ 787680 w 815386"/>
                  <a:gd name="connsiteY20" fmla="*/ 266106 h 535097"/>
                  <a:gd name="connsiteX21" fmla="*/ 725197 w 815386"/>
                  <a:gd name="connsiteY21" fmla="*/ 270493 h 535097"/>
                  <a:gd name="connsiteX22" fmla="*/ 725197 w 815386"/>
                  <a:gd name="connsiteY22" fmla="*/ 247407 h 535097"/>
                  <a:gd name="connsiteX23" fmla="*/ 771165 w 815386"/>
                  <a:gd name="connsiteY23" fmla="*/ 243289 h 535097"/>
                  <a:gd name="connsiteX24" fmla="*/ 739464 w 815386"/>
                  <a:gd name="connsiteY24" fmla="*/ 214754 h 535097"/>
                  <a:gd name="connsiteX25" fmla="*/ 725527 w 815386"/>
                  <a:gd name="connsiteY25" fmla="*/ 216407 h 535097"/>
                  <a:gd name="connsiteX26" fmla="*/ 739464 w 815386"/>
                  <a:gd name="connsiteY26" fmla="*/ 214754 h 535097"/>
                  <a:gd name="connsiteX27" fmla="*/ 355087 w 815386"/>
                  <a:gd name="connsiteY27" fmla="*/ 0 h 535097"/>
                  <a:gd name="connsiteX28" fmla="*/ 542301 w 815386"/>
                  <a:gd name="connsiteY28" fmla="*/ 100040 h 535097"/>
                  <a:gd name="connsiteX29" fmla="*/ 604190 w 815386"/>
                  <a:gd name="connsiteY29" fmla="*/ 83755 h 535097"/>
                  <a:gd name="connsiteX30" fmla="*/ 676910 w 815386"/>
                  <a:gd name="connsiteY30" fmla="*/ 105469 h 535097"/>
                  <a:gd name="connsiteX31" fmla="*/ 718104 w 815386"/>
                  <a:gd name="connsiteY31" fmla="*/ 150351 h 535097"/>
                  <a:gd name="connsiteX32" fmla="*/ 733790 w 815386"/>
                  <a:gd name="connsiteY32" fmla="*/ 206830 h 535097"/>
                  <a:gd name="connsiteX33" fmla="*/ 712665 w 815386"/>
                  <a:gd name="connsiteY33" fmla="*/ 209481 h 535097"/>
                  <a:gd name="connsiteX34" fmla="*/ 712665 w 815386"/>
                  <a:gd name="connsiteY34" fmla="*/ 518093 h 535097"/>
                  <a:gd name="connsiteX35" fmla="*/ 658343 w 815386"/>
                  <a:gd name="connsiteY35" fmla="*/ 535097 h 535097"/>
                  <a:gd name="connsiteX36" fmla="*/ 638229 w 815386"/>
                  <a:gd name="connsiteY36" fmla="*/ 535097 h 535097"/>
                  <a:gd name="connsiteX37" fmla="*/ 620436 w 815386"/>
                  <a:gd name="connsiteY37" fmla="*/ 535097 h 535097"/>
                  <a:gd name="connsiteX38" fmla="*/ 252971 w 815386"/>
                  <a:gd name="connsiteY38" fmla="*/ 535097 h 535097"/>
                  <a:gd name="connsiteX39" fmla="*/ 246008 w 815386"/>
                  <a:gd name="connsiteY39" fmla="*/ 535097 h 535097"/>
                  <a:gd name="connsiteX40" fmla="*/ 236725 w 815386"/>
                  <a:gd name="connsiteY40" fmla="*/ 535097 h 535097"/>
                  <a:gd name="connsiteX41" fmla="*/ 209649 w 815386"/>
                  <a:gd name="connsiteY41" fmla="*/ 535097 h 535097"/>
                  <a:gd name="connsiteX42" fmla="*/ 150854 w 815386"/>
                  <a:gd name="connsiteY42" fmla="*/ 535097 h 535097"/>
                  <a:gd name="connsiteX43" fmla="*/ 0 w 815386"/>
                  <a:gd name="connsiteY43" fmla="*/ 383874 h 535097"/>
                  <a:gd name="connsiteX44" fmla="*/ 129967 w 815386"/>
                  <a:gd name="connsiteY44" fmla="*/ 234978 h 535097"/>
                  <a:gd name="connsiteX45" fmla="*/ 129967 w 815386"/>
                  <a:gd name="connsiteY45" fmla="*/ 224121 h 535097"/>
                  <a:gd name="connsiteX46" fmla="*/ 355087 w 815386"/>
                  <a:gd name="connsiteY46" fmla="*/ 0 h 535097"/>
                  <a:gd name="connsiteX0" fmla="*/ 810655 w 815386"/>
                  <a:gd name="connsiteY0" fmla="*/ 340890 h 535097"/>
                  <a:gd name="connsiteX1" fmla="*/ 815386 w 815386"/>
                  <a:gd name="connsiteY1" fmla="*/ 359058 h 535097"/>
                  <a:gd name="connsiteX2" fmla="*/ 814260 w 815386"/>
                  <a:gd name="connsiteY2" fmla="*/ 365020 h 535097"/>
                  <a:gd name="connsiteX3" fmla="*/ 724208 w 815386"/>
                  <a:gd name="connsiteY3" fmla="*/ 363494 h 535097"/>
                  <a:gd name="connsiteX4" fmla="*/ 724208 w 815386"/>
                  <a:gd name="connsiteY4" fmla="*/ 341728 h 535097"/>
                  <a:gd name="connsiteX5" fmla="*/ 810655 w 815386"/>
                  <a:gd name="connsiteY5" fmla="*/ 340890 h 535097"/>
                  <a:gd name="connsiteX6" fmla="*/ 801933 w 815386"/>
                  <a:gd name="connsiteY6" fmla="*/ 307401 h 535097"/>
                  <a:gd name="connsiteX7" fmla="*/ 808152 w 815386"/>
                  <a:gd name="connsiteY7" fmla="*/ 331280 h 535097"/>
                  <a:gd name="connsiteX8" fmla="*/ 724208 w 815386"/>
                  <a:gd name="connsiteY8" fmla="*/ 332494 h 535097"/>
                  <a:gd name="connsiteX9" fmla="*/ 724208 w 815386"/>
                  <a:gd name="connsiteY9" fmla="*/ 310397 h 535097"/>
                  <a:gd name="connsiteX10" fmla="*/ 801933 w 815386"/>
                  <a:gd name="connsiteY10" fmla="*/ 307401 h 535097"/>
                  <a:gd name="connsiteX11" fmla="*/ 793306 w 815386"/>
                  <a:gd name="connsiteY11" fmla="*/ 274274 h 535097"/>
                  <a:gd name="connsiteX12" fmla="*/ 799502 w 815386"/>
                  <a:gd name="connsiteY12" fmla="*/ 298068 h 535097"/>
                  <a:gd name="connsiteX13" fmla="*/ 724868 w 815386"/>
                  <a:gd name="connsiteY13" fmla="*/ 301493 h 535097"/>
                  <a:gd name="connsiteX14" fmla="*/ 724868 w 815386"/>
                  <a:gd name="connsiteY14" fmla="*/ 278737 h 535097"/>
                  <a:gd name="connsiteX15" fmla="*/ 793306 w 815386"/>
                  <a:gd name="connsiteY15" fmla="*/ 274274 h 535097"/>
                  <a:gd name="connsiteX16" fmla="*/ 771165 w 815386"/>
                  <a:gd name="connsiteY16" fmla="*/ 243289 h 535097"/>
                  <a:gd name="connsiteX17" fmla="*/ 787680 w 815386"/>
                  <a:gd name="connsiteY17" fmla="*/ 266106 h 535097"/>
                  <a:gd name="connsiteX18" fmla="*/ 725197 w 815386"/>
                  <a:gd name="connsiteY18" fmla="*/ 270493 h 535097"/>
                  <a:gd name="connsiteX19" fmla="*/ 725197 w 815386"/>
                  <a:gd name="connsiteY19" fmla="*/ 247407 h 535097"/>
                  <a:gd name="connsiteX20" fmla="*/ 771165 w 815386"/>
                  <a:gd name="connsiteY20" fmla="*/ 243289 h 535097"/>
                  <a:gd name="connsiteX21" fmla="*/ 739464 w 815386"/>
                  <a:gd name="connsiteY21" fmla="*/ 214754 h 535097"/>
                  <a:gd name="connsiteX22" fmla="*/ 725527 w 815386"/>
                  <a:gd name="connsiteY22" fmla="*/ 216407 h 535097"/>
                  <a:gd name="connsiteX23" fmla="*/ 739464 w 815386"/>
                  <a:gd name="connsiteY23" fmla="*/ 214754 h 535097"/>
                  <a:gd name="connsiteX24" fmla="*/ 355087 w 815386"/>
                  <a:gd name="connsiteY24" fmla="*/ 0 h 535097"/>
                  <a:gd name="connsiteX25" fmla="*/ 542301 w 815386"/>
                  <a:gd name="connsiteY25" fmla="*/ 100040 h 535097"/>
                  <a:gd name="connsiteX26" fmla="*/ 604190 w 815386"/>
                  <a:gd name="connsiteY26" fmla="*/ 83755 h 535097"/>
                  <a:gd name="connsiteX27" fmla="*/ 676910 w 815386"/>
                  <a:gd name="connsiteY27" fmla="*/ 105469 h 535097"/>
                  <a:gd name="connsiteX28" fmla="*/ 718104 w 815386"/>
                  <a:gd name="connsiteY28" fmla="*/ 150351 h 535097"/>
                  <a:gd name="connsiteX29" fmla="*/ 733790 w 815386"/>
                  <a:gd name="connsiteY29" fmla="*/ 206830 h 535097"/>
                  <a:gd name="connsiteX30" fmla="*/ 712665 w 815386"/>
                  <a:gd name="connsiteY30" fmla="*/ 209481 h 535097"/>
                  <a:gd name="connsiteX31" fmla="*/ 712665 w 815386"/>
                  <a:gd name="connsiteY31" fmla="*/ 518093 h 535097"/>
                  <a:gd name="connsiteX32" fmla="*/ 658343 w 815386"/>
                  <a:gd name="connsiteY32" fmla="*/ 535097 h 535097"/>
                  <a:gd name="connsiteX33" fmla="*/ 638229 w 815386"/>
                  <a:gd name="connsiteY33" fmla="*/ 535097 h 535097"/>
                  <a:gd name="connsiteX34" fmla="*/ 620436 w 815386"/>
                  <a:gd name="connsiteY34" fmla="*/ 535097 h 535097"/>
                  <a:gd name="connsiteX35" fmla="*/ 252971 w 815386"/>
                  <a:gd name="connsiteY35" fmla="*/ 535097 h 535097"/>
                  <a:gd name="connsiteX36" fmla="*/ 246008 w 815386"/>
                  <a:gd name="connsiteY36" fmla="*/ 535097 h 535097"/>
                  <a:gd name="connsiteX37" fmla="*/ 236725 w 815386"/>
                  <a:gd name="connsiteY37" fmla="*/ 535097 h 535097"/>
                  <a:gd name="connsiteX38" fmla="*/ 209649 w 815386"/>
                  <a:gd name="connsiteY38" fmla="*/ 535097 h 535097"/>
                  <a:gd name="connsiteX39" fmla="*/ 150854 w 815386"/>
                  <a:gd name="connsiteY39" fmla="*/ 535097 h 535097"/>
                  <a:gd name="connsiteX40" fmla="*/ 0 w 815386"/>
                  <a:gd name="connsiteY40" fmla="*/ 383874 h 535097"/>
                  <a:gd name="connsiteX41" fmla="*/ 129967 w 815386"/>
                  <a:gd name="connsiteY41" fmla="*/ 234978 h 535097"/>
                  <a:gd name="connsiteX42" fmla="*/ 129967 w 815386"/>
                  <a:gd name="connsiteY42" fmla="*/ 224121 h 535097"/>
                  <a:gd name="connsiteX43" fmla="*/ 355087 w 815386"/>
                  <a:gd name="connsiteY43" fmla="*/ 0 h 535097"/>
                  <a:gd name="connsiteX0" fmla="*/ 810655 w 815386"/>
                  <a:gd name="connsiteY0" fmla="*/ 340890 h 535097"/>
                  <a:gd name="connsiteX1" fmla="*/ 815386 w 815386"/>
                  <a:gd name="connsiteY1" fmla="*/ 359058 h 535097"/>
                  <a:gd name="connsiteX2" fmla="*/ 814260 w 815386"/>
                  <a:gd name="connsiteY2" fmla="*/ 365020 h 535097"/>
                  <a:gd name="connsiteX3" fmla="*/ 724208 w 815386"/>
                  <a:gd name="connsiteY3" fmla="*/ 341728 h 535097"/>
                  <a:gd name="connsiteX4" fmla="*/ 810655 w 815386"/>
                  <a:gd name="connsiteY4" fmla="*/ 340890 h 535097"/>
                  <a:gd name="connsiteX5" fmla="*/ 801933 w 815386"/>
                  <a:gd name="connsiteY5" fmla="*/ 307401 h 535097"/>
                  <a:gd name="connsiteX6" fmla="*/ 808152 w 815386"/>
                  <a:gd name="connsiteY6" fmla="*/ 331280 h 535097"/>
                  <a:gd name="connsiteX7" fmla="*/ 724208 w 815386"/>
                  <a:gd name="connsiteY7" fmla="*/ 332494 h 535097"/>
                  <a:gd name="connsiteX8" fmla="*/ 724208 w 815386"/>
                  <a:gd name="connsiteY8" fmla="*/ 310397 h 535097"/>
                  <a:gd name="connsiteX9" fmla="*/ 801933 w 815386"/>
                  <a:gd name="connsiteY9" fmla="*/ 307401 h 535097"/>
                  <a:gd name="connsiteX10" fmla="*/ 793306 w 815386"/>
                  <a:gd name="connsiteY10" fmla="*/ 274274 h 535097"/>
                  <a:gd name="connsiteX11" fmla="*/ 799502 w 815386"/>
                  <a:gd name="connsiteY11" fmla="*/ 298068 h 535097"/>
                  <a:gd name="connsiteX12" fmla="*/ 724868 w 815386"/>
                  <a:gd name="connsiteY12" fmla="*/ 301493 h 535097"/>
                  <a:gd name="connsiteX13" fmla="*/ 724868 w 815386"/>
                  <a:gd name="connsiteY13" fmla="*/ 278737 h 535097"/>
                  <a:gd name="connsiteX14" fmla="*/ 793306 w 815386"/>
                  <a:gd name="connsiteY14" fmla="*/ 274274 h 535097"/>
                  <a:gd name="connsiteX15" fmla="*/ 771165 w 815386"/>
                  <a:gd name="connsiteY15" fmla="*/ 243289 h 535097"/>
                  <a:gd name="connsiteX16" fmla="*/ 787680 w 815386"/>
                  <a:gd name="connsiteY16" fmla="*/ 266106 h 535097"/>
                  <a:gd name="connsiteX17" fmla="*/ 725197 w 815386"/>
                  <a:gd name="connsiteY17" fmla="*/ 270493 h 535097"/>
                  <a:gd name="connsiteX18" fmla="*/ 725197 w 815386"/>
                  <a:gd name="connsiteY18" fmla="*/ 247407 h 535097"/>
                  <a:gd name="connsiteX19" fmla="*/ 771165 w 815386"/>
                  <a:gd name="connsiteY19" fmla="*/ 243289 h 535097"/>
                  <a:gd name="connsiteX20" fmla="*/ 739464 w 815386"/>
                  <a:gd name="connsiteY20" fmla="*/ 214754 h 535097"/>
                  <a:gd name="connsiteX21" fmla="*/ 725527 w 815386"/>
                  <a:gd name="connsiteY21" fmla="*/ 216407 h 535097"/>
                  <a:gd name="connsiteX22" fmla="*/ 739464 w 815386"/>
                  <a:gd name="connsiteY22" fmla="*/ 214754 h 535097"/>
                  <a:gd name="connsiteX23" fmla="*/ 355087 w 815386"/>
                  <a:gd name="connsiteY23" fmla="*/ 0 h 535097"/>
                  <a:gd name="connsiteX24" fmla="*/ 542301 w 815386"/>
                  <a:gd name="connsiteY24" fmla="*/ 100040 h 535097"/>
                  <a:gd name="connsiteX25" fmla="*/ 604190 w 815386"/>
                  <a:gd name="connsiteY25" fmla="*/ 83755 h 535097"/>
                  <a:gd name="connsiteX26" fmla="*/ 676910 w 815386"/>
                  <a:gd name="connsiteY26" fmla="*/ 105469 h 535097"/>
                  <a:gd name="connsiteX27" fmla="*/ 718104 w 815386"/>
                  <a:gd name="connsiteY27" fmla="*/ 150351 h 535097"/>
                  <a:gd name="connsiteX28" fmla="*/ 733790 w 815386"/>
                  <a:gd name="connsiteY28" fmla="*/ 206830 h 535097"/>
                  <a:gd name="connsiteX29" fmla="*/ 712665 w 815386"/>
                  <a:gd name="connsiteY29" fmla="*/ 209481 h 535097"/>
                  <a:gd name="connsiteX30" fmla="*/ 712665 w 815386"/>
                  <a:gd name="connsiteY30" fmla="*/ 518093 h 535097"/>
                  <a:gd name="connsiteX31" fmla="*/ 658343 w 815386"/>
                  <a:gd name="connsiteY31" fmla="*/ 535097 h 535097"/>
                  <a:gd name="connsiteX32" fmla="*/ 638229 w 815386"/>
                  <a:gd name="connsiteY32" fmla="*/ 535097 h 535097"/>
                  <a:gd name="connsiteX33" fmla="*/ 620436 w 815386"/>
                  <a:gd name="connsiteY33" fmla="*/ 535097 h 535097"/>
                  <a:gd name="connsiteX34" fmla="*/ 252971 w 815386"/>
                  <a:gd name="connsiteY34" fmla="*/ 535097 h 535097"/>
                  <a:gd name="connsiteX35" fmla="*/ 246008 w 815386"/>
                  <a:gd name="connsiteY35" fmla="*/ 535097 h 535097"/>
                  <a:gd name="connsiteX36" fmla="*/ 236725 w 815386"/>
                  <a:gd name="connsiteY36" fmla="*/ 535097 h 535097"/>
                  <a:gd name="connsiteX37" fmla="*/ 209649 w 815386"/>
                  <a:gd name="connsiteY37" fmla="*/ 535097 h 535097"/>
                  <a:gd name="connsiteX38" fmla="*/ 150854 w 815386"/>
                  <a:gd name="connsiteY38" fmla="*/ 535097 h 535097"/>
                  <a:gd name="connsiteX39" fmla="*/ 0 w 815386"/>
                  <a:gd name="connsiteY39" fmla="*/ 383874 h 535097"/>
                  <a:gd name="connsiteX40" fmla="*/ 129967 w 815386"/>
                  <a:gd name="connsiteY40" fmla="*/ 234978 h 535097"/>
                  <a:gd name="connsiteX41" fmla="*/ 129967 w 815386"/>
                  <a:gd name="connsiteY41" fmla="*/ 224121 h 535097"/>
                  <a:gd name="connsiteX42" fmla="*/ 355087 w 815386"/>
                  <a:gd name="connsiteY42" fmla="*/ 0 h 535097"/>
                  <a:gd name="connsiteX0" fmla="*/ 810655 w 815386"/>
                  <a:gd name="connsiteY0" fmla="*/ 340890 h 535097"/>
                  <a:gd name="connsiteX1" fmla="*/ 815386 w 815386"/>
                  <a:gd name="connsiteY1" fmla="*/ 359058 h 535097"/>
                  <a:gd name="connsiteX2" fmla="*/ 724208 w 815386"/>
                  <a:gd name="connsiteY2" fmla="*/ 341728 h 535097"/>
                  <a:gd name="connsiteX3" fmla="*/ 810655 w 815386"/>
                  <a:gd name="connsiteY3" fmla="*/ 340890 h 535097"/>
                  <a:gd name="connsiteX4" fmla="*/ 801933 w 815386"/>
                  <a:gd name="connsiteY4" fmla="*/ 307401 h 535097"/>
                  <a:gd name="connsiteX5" fmla="*/ 808152 w 815386"/>
                  <a:gd name="connsiteY5" fmla="*/ 331280 h 535097"/>
                  <a:gd name="connsiteX6" fmla="*/ 724208 w 815386"/>
                  <a:gd name="connsiteY6" fmla="*/ 332494 h 535097"/>
                  <a:gd name="connsiteX7" fmla="*/ 724208 w 815386"/>
                  <a:gd name="connsiteY7" fmla="*/ 310397 h 535097"/>
                  <a:gd name="connsiteX8" fmla="*/ 801933 w 815386"/>
                  <a:gd name="connsiteY8" fmla="*/ 307401 h 535097"/>
                  <a:gd name="connsiteX9" fmla="*/ 793306 w 815386"/>
                  <a:gd name="connsiteY9" fmla="*/ 274274 h 535097"/>
                  <a:gd name="connsiteX10" fmla="*/ 799502 w 815386"/>
                  <a:gd name="connsiteY10" fmla="*/ 298068 h 535097"/>
                  <a:gd name="connsiteX11" fmla="*/ 724868 w 815386"/>
                  <a:gd name="connsiteY11" fmla="*/ 301493 h 535097"/>
                  <a:gd name="connsiteX12" fmla="*/ 724868 w 815386"/>
                  <a:gd name="connsiteY12" fmla="*/ 278737 h 535097"/>
                  <a:gd name="connsiteX13" fmla="*/ 793306 w 815386"/>
                  <a:gd name="connsiteY13" fmla="*/ 274274 h 535097"/>
                  <a:gd name="connsiteX14" fmla="*/ 771165 w 815386"/>
                  <a:gd name="connsiteY14" fmla="*/ 243289 h 535097"/>
                  <a:gd name="connsiteX15" fmla="*/ 787680 w 815386"/>
                  <a:gd name="connsiteY15" fmla="*/ 266106 h 535097"/>
                  <a:gd name="connsiteX16" fmla="*/ 725197 w 815386"/>
                  <a:gd name="connsiteY16" fmla="*/ 270493 h 535097"/>
                  <a:gd name="connsiteX17" fmla="*/ 725197 w 815386"/>
                  <a:gd name="connsiteY17" fmla="*/ 247407 h 535097"/>
                  <a:gd name="connsiteX18" fmla="*/ 771165 w 815386"/>
                  <a:gd name="connsiteY18" fmla="*/ 243289 h 535097"/>
                  <a:gd name="connsiteX19" fmla="*/ 739464 w 815386"/>
                  <a:gd name="connsiteY19" fmla="*/ 214754 h 535097"/>
                  <a:gd name="connsiteX20" fmla="*/ 725527 w 815386"/>
                  <a:gd name="connsiteY20" fmla="*/ 216407 h 535097"/>
                  <a:gd name="connsiteX21" fmla="*/ 739464 w 815386"/>
                  <a:gd name="connsiteY21" fmla="*/ 214754 h 535097"/>
                  <a:gd name="connsiteX22" fmla="*/ 355087 w 815386"/>
                  <a:gd name="connsiteY22" fmla="*/ 0 h 535097"/>
                  <a:gd name="connsiteX23" fmla="*/ 542301 w 815386"/>
                  <a:gd name="connsiteY23" fmla="*/ 100040 h 535097"/>
                  <a:gd name="connsiteX24" fmla="*/ 604190 w 815386"/>
                  <a:gd name="connsiteY24" fmla="*/ 83755 h 535097"/>
                  <a:gd name="connsiteX25" fmla="*/ 676910 w 815386"/>
                  <a:gd name="connsiteY25" fmla="*/ 105469 h 535097"/>
                  <a:gd name="connsiteX26" fmla="*/ 718104 w 815386"/>
                  <a:gd name="connsiteY26" fmla="*/ 150351 h 535097"/>
                  <a:gd name="connsiteX27" fmla="*/ 733790 w 815386"/>
                  <a:gd name="connsiteY27" fmla="*/ 206830 h 535097"/>
                  <a:gd name="connsiteX28" fmla="*/ 712665 w 815386"/>
                  <a:gd name="connsiteY28" fmla="*/ 209481 h 535097"/>
                  <a:gd name="connsiteX29" fmla="*/ 712665 w 815386"/>
                  <a:gd name="connsiteY29" fmla="*/ 518093 h 535097"/>
                  <a:gd name="connsiteX30" fmla="*/ 658343 w 815386"/>
                  <a:gd name="connsiteY30" fmla="*/ 535097 h 535097"/>
                  <a:gd name="connsiteX31" fmla="*/ 638229 w 815386"/>
                  <a:gd name="connsiteY31" fmla="*/ 535097 h 535097"/>
                  <a:gd name="connsiteX32" fmla="*/ 620436 w 815386"/>
                  <a:gd name="connsiteY32" fmla="*/ 535097 h 535097"/>
                  <a:gd name="connsiteX33" fmla="*/ 252971 w 815386"/>
                  <a:gd name="connsiteY33" fmla="*/ 535097 h 535097"/>
                  <a:gd name="connsiteX34" fmla="*/ 246008 w 815386"/>
                  <a:gd name="connsiteY34" fmla="*/ 535097 h 535097"/>
                  <a:gd name="connsiteX35" fmla="*/ 236725 w 815386"/>
                  <a:gd name="connsiteY35" fmla="*/ 535097 h 535097"/>
                  <a:gd name="connsiteX36" fmla="*/ 209649 w 815386"/>
                  <a:gd name="connsiteY36" fmla="*/ 535097 h 535097"/>
                  <a:gd name="connsiteX37" fmla="*/ 150854 w 815386"/>
                  <a:gd name="connsiteY37" fmla="*/ 535097 h 535097"/>
                  <a:gd name="connsiteX38" fmla="*/ 0 w 815386"/>
                  <a:gd name="connsiteY38" fmla="*/ 383874 h 535097"/>
                  <a:gd name="connsiteX39" fmla="*/ 129967 w 815386"/>
                  <a:gd name="connsiteY39" fmla="*/ 234978 h 535097"/>
                  <a:gd name="connsiteX40" fmla="*/ 129967 w 815386"/>
                  <a:gd name="connsiteY40" fmla="*/ 224121 h 535097"/>
                  <a:gd name="connsiteX41" fmla="*/ 355087 w 815386"/>
                  <a:gd name="connsiteY41" fmla="*/ 0 h 535097"/>
                  <a:gd name="connsiteX0" fmla="*/ 810655 w 810655"/>
                  <a:gd name="connsiteY0" fmla="*/ 340890 h 535097"/>
                  <a:gd name="connsiteX1" fmla="*/ 724208 w 810655"/>
                  <a:gd name="connsiteY1" fmla="*/ 341728 h 535097"/>
                  <a:gd name="connsiteX2" fmla="*/ 810655 w 810655"/>
                  <a:gd name="connsiteY2" fmla="*/ 340890 h 535097"/>
                  <a:gd name="connsiteX3" fmla="*/ 801933 w 810655"/>
                  <a:gd name="connsiteY3" fmla="*/ 307401 h 535097"/>
                  <a:gd name="connsiteX4" fmla="*/ 808152 w 810655"/>
                  <a:gd name="connsiteY4" fmla="*/ 331280 h 535097"/>
                  <a:gd name="connsiteX5" fmla="*/ 724208 w 810655"/>
                  <a:gd name="connsiteY5" fmla="*/ 332494 h 535097"/>
                  <a:gd name="connsiteX6" fmla="*/ 724208 w 810655"/>
                  <a:gd name="connsiteY6" fmla="*/ 310397 h 535097"/>
                  <a:gd name="connsiteX7" fmla="*/ 801933 w 810655"/>
                  <a:gd name="connsiteY7" fmla="*/ 307401 h 535097"/>
                  <a:gd name="connsiteX8" fmla="*/ 793306 w 810655"/>
                  <a:gd name="connsiteY8" fmla="*/ 274274 h 535097"/>
                  <a:gd name="connsiteX9" fmla="*/ 799502 w 810655"/>
                  <a:gd name="connsiteY9" fmla="*/ 298068 h 535097"/>
                  <a:gd name="connsiteX10" fmla="*/ 724868 w 810655"/>
                  <a:gd name="connsiteY10" fmla="*/ 301493 h 535097"/>
                  <a:gd name="connsiteX11" fmla="*/ 724868 w 810655"/>
                  <a:gd name="connsiteY11" fmla="*/ 278737 h 535097"/>
                  <a:gd name="connsiteX12" fmla="*/ 793306 w 810655"/>
                  <a:gd name="connsiteY12" fmla="*/ 274274 h 535097"/>
                  <a:gd name="connsiteX13" fmla="*/ 771165 w 810655"/>
                  <a:gd name="connsiteY13" fmla="*/ 243289 h 535097"/>
                  <a:gd name="connsiteX14" fmla="*/ 787680 w 810655"/>
                  <a:gd name="connsiteY14" fmla="*/ 266106 h 535097"/>
                  <a:gd name="connsiteX15" fmla="*/ 725197 w 810655"/>
                  <a:gd name="connsiteY15" fmla="*/ 270493 h 535097"/>
                  <a:gd name="connsiteX16" fmla="*/ 725197 w 810655"/>
                  <a:gd name="connsiteY16" fmla="*/ 247407 h 535097"/>
                  <a:gd name="connsiteX17" fmla="*/ 771165 w 810655"/>
                  <a:gd name="connsiteY17" fmla="*/ 243289 h 535097"/>
                  <a:gd name="connsiteX18" fmla="*/ 739464 w 810655"/>
                  <a:gd name="connsiteY18" fmla="*/ 214754 h 535097"/>
                  <a:gd name="connsiteX19" fmla="*/ 725527 w 810655"/>
                  <a:gd name="connsiteY19" fmla="*/ 216407 h 535097"/>
                  <a:gd name="connsiteX20" fmla="*/ 739464 w 810655"/>
                  <a:gd name="connsiteY20" fmla="*/ 214754 h 535097"/>
                  <a:gd name="connsiteX21" fmla="*/ 355087 w 810655"/>
                  <a:gd name="connsiteY21" fmla="*/ 0 h 535097"/>
                  <a:gd name="connsiteX22" fmla="*/ 542301 w 810655"/>
                  <a:gd name="connsiteY22" fmla="*/ 100040 h 535097"/>
                  <a:gd name="connsiteX23" fmla="*/ 604190 w 810655"/>
                  <a:gd name="connsiteY23" fmla="*/ 83755 h 535097"/>
                  <a:gd name="connsiteX24" fmla="*/ 676910 w 810655"/>
                  <a:gd name="connsiteY24" fmla="*/ 105469 h 535097"/>
                  <a:gd name="connsiteX25" fmla="*/ 718104 w 810655"/>
                  <a:gd name="connsiteY25" fmla="*/ 150351 h 535097"/>
                  <a:gd name="connsiteX26" fmla="*/ 733790 w 810655"/>
                  <a:gd name="connsiteY26" fmla="*/ 206830 h 535097"/>
                  <a:gd name="connsiteX27" fmla="*/ 712665 w 810655"/>
                  <a:gd name="connsiteY27" fmla="*/ 209481 h 535097"/>
                  <a:gd name="connsiteX28" fmla="*/ 712665 w 810655"/>
                  <a:gd name="connsiteY28" fmla="*/ 518093 h 535097"/>
                  <a:gd name="connsiteX29" fmla="*/ 658343 w 810655"/>
                  <a:gd name="connsiteY29" fmla="*/ 535097 h 535097"/>
                  <a:gd name="connsiteX30" fmla="*/ 638229 w 810655"/>
                  <a:gd name="connsiteY30" fmla="*/ 535097 h 535097"/>
                  <a:gd name="connsiteX31" fmla="*/ 620436 w 810655"/>
                  <a:gd name="connsiteY31" fmla="*/ 535097 h 535097"/>
                  <a:gd name="connsiteX32" fmla="*/ 252971 w 810655"/>
                  <a:gd name="connsiteY32" fmla="*/ 535097 h 535097"/>
                  <a:gd name="connsiteX33" fmla="*/ 246008 w 810655"/>
                  <a:gd name="connsiteY33" fmla="*/ 535097 h 535097"/>
                  <a:gd name="connsiteX34" fmla="*/ 236725 w 810655"/>
                  <a:gd name="connsiteY34" fmla="*/ 535097 h 535097"/>
                  <a:gd name="connsiteX35" fmla="*/ 209649 w 810655"/>
                  <a:gd name="connsiteY35" fmla="*/ 535097 h 535097"/>
                  <a:gd name="connsiteX36" fmla="*/ 150854 w 810655"/>
                  <a:gd name="connsiteY36" fmla="*/ 535097 h 535097"/>
                  <a:gd name="connsiteX37" fmla="*/ 0 w 810655"/>
                  <a:gd name="connsiteY37" fmla="*/ 383874 h 535097"/>
                  <a:gd name="connsiteX38" fmla="*/ 129967 w 810655"/>
                  <a:gd name="connsiteY38" fmla="*/ 234978 h 535097"/>
                  <a:gd name="connsiteX39" fmla="*/ 129967 w 810655"/>
                  <a:gd name="connsiteY39" fmla="*/ 224121 h 535097"/>
                  <a:gd name="connsiteX40" fmla="*/ 355087 w 810655"/>
                  <a:gd name="connsiteY40" fmla="*/ 0 h 535097"/>
                  <a:gd name="connsiteX0" fmla="*/ 801933 w 808152"/>
                  <a:gd name="connsiteY0" fmla="*/ 307401 h 535097"/>
                  <a:gd name="connsiteX1" fmla="*/ 808152 w 808152"/>
                  <a:gd name="connsiteY1" fmla="*/ 331280 h 535097"/>
                  <a:gd name="connsiteX2" fmla="*/ 724208 w 808152"/>
                  <a:gd name="connsiteY2" fmla="*/ 332494 h 535097"/>
                  <a:gd name="connsiteX3" fmla="*/ 724208 w 808152"/>
                  <a:gd name="connsiteY3" fmla="*/ 310397 h 535097"/>
                  <a:gd name="connsiteX4" fmla="*/ 801933 w 808152"/>
                  <a:gd name="connsiteY4" fmla="*/ 307401 h 535097"/>
                  <a:gd name="connsiteX5" fmla="*/ 793306 w 808152"/>
                  <a:gd name="connsiteY5" fmla="*/ 274274 h 535097"/>
                  <a:gd name="connsiteX6" fmla="*/ 799502 w 808152"/>
                  <a:gd name="connsiteY6" fmla="*/ 298068 h 535097"/>
                  <a:gd name="connsiteX7" fmla="*/ 724868 w 808152"/>
                  <a:gd name="connsiteY7" fmla="*/ 301493 h 535097"/>
                  <a:gd name="connsiteX8" fmla="*/ 724868 w 808152"/>
                  <a:gd name="connsiteY8" fmla="*/ 278737 h 535097"/>
                  <a:gd name="connsiteX9" fmla="*/ 793306 w 808152"/>
                  <a:gd name="connsiteY9" fmla="*/ 274274 h 535097"/>
                  <a:gd name="connsiteX10" fmla="*/ 771165 w 808152"/>
                  <a:gd name="connsiteY10" fmla="*/ 243289 h 535097"/>
                  <a:gd name="connsiteX11" fmla="*/ 787680 w 808152"/>
                  <a:gd name="connsiteY11" fmla="*/ 266106 h 535097"/>
                  <a:gd name="connsiteX12" fmla="*/ 725197 w 808152"/>
                  <a:gd name="connsiteY12" fmla="*/ 270493 h 535097"/>
                  <a:gd name="connsiteX13" fmla="*/ 725197 w 808152"/>
                  <a:gd name="connsiteY13" fmla="*/ 247407 h 535097"/>
                  <a:gd name="connsiteX14" fmla="*/ 771165 w 808152"/>
                  <a:gd name="connsiteY14" fmla="*/ 243289 h 535097"/>
                  <a:gd name="connsiteX15" fmla="*/ 739464 w 808152"/>
                  <a:gd name="connsiteY15" fmla="*/ 214754 h 535097"/>
                  <a:gd name="connsiteX16" fmla="*/ 725527 w 808152"/>
                  <a:gd name="connsiteY16" fmla="*/ 216407 h 535097"/>
                  <a:gd name="connsiteX17" fmla="*/ 739464 w 808152"/>
                  <a:gd name="connsiteY17" fmla="*/ 214754 h 535097"/>
                  <a:gd name="connsiteX18" fmla="*/ 355087 w 808152"/>
                  <a:gd name="connsiteY18" fmla="*/ 0 h 535097"/>
                  <a:gd name="connsiteX19" fmla="*/ 542301 w 808152"/>
                  <a:gd name="connsiteY19" fmla="*/ 100040 h 535097"/>
                  <a:gd name="connsiteX20" fmla="*/ 604190 w 808152"/>
                  <a:gd name="connsiteY20" fmla="*/ 83755 h 535097"/>
                  <a:gd name="connsiteX21" fmla="*/ 676910 w 808152"/>
                  <a:gd name="connsiteY21" fmla="*/ 105469 h 535097"/>
                  <a:gd name="connsiteX22" fmla="*/ 718104 w 808152"/>
                  <a:gd name="connsiteY22" fmla="*/ 150351 h 535097"/>
                  <a:gd name="connsiteX23" fmla="*/ 733790 w 808152"/>
                  <a:gd name="connsiteY23" fmla="*/ 206830 h 535097"/>
                  <a:gd name="connsiteX24" fmla="*/ 712665 w 808152"/>
                  <a:gd name="connsiteY24" fmla="*/ 209481 h 535097"/>
                  <a:gd name="connsiteX25" fmla="*/ 712665 w 808152"/>
                  <a:gd name="connsiteY25" fmla="*/ 518093 h 535097"/>
                  <a:gd name="connsiteX26" fmla="*/ 658343 w 808152"/>
                  <a:gd name="connsiteY26" fmla="*/ 535097 h 535097"/>
                  <a:gd name="connsiteX27" fmla="*/ 638229 w 808152"/>
                  <a:gd name="connsiteY27" fmla="*/ 535097 h 535097"/>
                  <a:gd name="connsiteX28" fmla="*/ 620436 w 808152"/>
                  <a:gd name="connsiteY28" fmla="*/ 535097 h 535097"/>
                  <a:gd name="connsiteX29" fmla="*/ 252971 w 808152"/>
                  <a:gd name="connsiteY29" fmla="*/ 535097 h 535097"/>
                  <a:gd name="connsiteX30" fmla="*/ 246008 w 808152"/>
                  <a:gd name="connsiteY30" fmla="*/ 535097 h 535097"/>
                  <a:gd name="connsiteX31" fmla="*/ 236725 w 808152"/>
                  <a:gd name="connsiteY31" fmla="*/ 535097 h 535097"/>
                  <a:gd name="connsiteX32" fmla="*/ 209649 w 808152"/>
                  <a:gd name="connsiteY32" fmla="*/ 535097 h 535097"/>
                  <a:gd name="connsiteX33" fmla="*/ 150854 w 808152"/>
                  <a:gd name="connsiteY33" fmla="*/ 535097 h 535097"/>
                  <a:gd name="connsiteX34" fmla="*/ 0 w 808152"/>
                  <a:gd name="connsiteY34" fmla="*/ 383874 h 535097"/>
                  <a:gd name="connsiteX35" fmla="*/ 129967 w 808152"/>
                  <a:gd name="connsiteY35" fmla="*/ 234978 h 535097"/>
                  <a:gd name="connsiteX36" fmla="*/ 129967 w 808152"/>
                  <a:gd name="connsiteY36" fmla="*/ 224121 h 535097"/>
                  <a:gd name="connsiteX37" fmla="*/ 355087 w 808152"/>
                  <a:gd name="connsiteY37" fmla="*/ 0 h 535097"/>
                  <a:gd name="connsiteX0" fmla="*/ 801933 w 801933"/>
                  <a:gd name="connsiteY0" fmla="*/ 307401 h 535097"/>
                  <a:gd name="connsiteX1" fmla="*/ 724208 w 801933"/>
                  <a:gd name="connsiteY1" fmla="*/ 332494 h 535097"/>
                  <a:gd name="connsiteX2" fmla="*/ 724208 w 801933"/>
                  <a:gd name="connsiteY2" fmla="*/ 310397 h 535097"/>
                  <a:gd name="connsiteX3" fmla="*/ 801933 w 801933"/>
                  <a:gd name="connsiteY3" fmla="*/ 307401 h 535097"/>
                  <a:gd name="connsiteX4" fmla="*/ 793306 w 801933"/>
                  <a:gd name="connsiteY4" fmla="*/ 274274 h 535097"/>
                  <a:gd name="connsiteX5" fmla="*/ 799502 w 801933"/>
                  <a:gd name="connsiteY5" fmla="*/ 298068 h 535097"/>
                  <a:gd name="connsiteX6" fmla="*/ 724868 w 801933"/>
                  <a:gd name="connsiteY6" fmla="*/ 301493 h 535097"/>
                  <a:gd name="connsiteX7" fmla="*/ 724868 w 801933"/>
                  <a:gd name="connsiteY7" fmla="*/ 278737 h 535097"/>
                  <a:gd name="connsiteX8" fmla="*/ 793306 w 801933"/>
                  <a:gd name="connsiteY8" fmla="*/ 274274 h 535097"/>
                  <a:gd name="connsiteX9" fmla="*/ 771165 w 801933"/>
                  <a:gd name="connsiteY9" fmla="*/ 243289 h 535097"/>
                  <a:gd name="connsiteX10" fmla="*/ 787680 w 801933"/>
                  <a:gd name="connsiteY10" fmla="*/ 266106 h 535097"/>
                  <a:gd name="connsiteX11" fmla="*/ 725197 w 801933"/>
                  <a:gd name="connsiteY11" fmla="*/ 270493 h 535097"/>
                  <a:gd name="connsiteX12" fmla="*/ 725197 w 801933"/>
                  <a:gd name="connsiteY12" fmla="*/ 247407 h 535097"/>
                  <a:gd name="connsiteX13" fmla="*/ 771165 w 801933"/>
                  <a:gd name="connsiteY13" fmla="*/ 243289 h 535097"/>
                  <a:gd name="connsiteX14" fmla="*/ 739464 w 801933"/>
                  <a:gd name="connsiteY14" fmla="*/ 214754 h 535097"/>
                  <a:gd name="connsiteX15" fmla="*/ 725527 w 801933"/>
                  <a:gd name="connsiteY15" fmla="*/ 216407 h 535097"/>
                  <a:gd name="connsiteX16" fmla="*/ 739464 w 801933"/>
                  <a:gd name="connsiteY16" fmla="*/ 214754 h 535097"/>
                  <a:gd name="connsiteX17" fmla="*/ 355087 w 801933"/>
                  <a:gd name="connsiteY17" fmla="*/ 0 h 535097"/>
                  <a:gd name="connsiteX18" fmla="*/ 542301 w 801933"/>
                  <a:gd name="connsiteY18" fmla="*/ 100040 h 535097"/>
                  <a:gd name="connsiteX19" fmla="*/ 604190 w 801933"/>
                  <a:gd name="connsiteY19" fmla="*/ 83755 h 535097"/>
                  <a:gd name="connsiteX20" fmla="*/ 676910 w 801933"/>
                  <a:gd name="connsiteY20" fmla="*/ 105469 h 535097"/>
                  <a:gd name="connsiteX21" fmla="*/ 718104 w 801933"/>
                  <a:gd name="connsiteY21" fmla="*/ 150351 h 535097"/>
                  <a:gd name="connsiteX22" fmla="*/ 733790 w 801933"/>
                  <a:gd name="connsiteY22" fmla="*/ 206830 h 535097"/>
                  <a:gd name="connsiteX23" fmla="*/ 712665 w 801933"/>
                  <a:gd name="connsiteY23" fmla="*/ 209481 h 535097"/>
                  <a:gd name="connsiteX24" fmla="*/ 712665 w 801933"/>
                  <a:gd name="connsiteY24" fmla="*/ 518093 h 535097"/>
                  <a:gd name="connsiteX25" fmla="*/ 658343 w 801933"/>
                  <a:gd name="connsiteY25" fmla="*/ 535097 h 535097"/>
                  <a:gd name="connsiteX26" fmla="*/ 638229 w 801933"/>
                  <a:gd name="connsiteY26" fmla="*/ 535097 h 535097"/>
                  <a:gd name="connsiteX27" fmla="*/ 620436 w 801933"/>
                  <a:gd name="connsiteY27" fmla="*/ 535097 h 535097"/>
                  <a:gd name="connsiteX28" fmla="*/ 252971 w 801933"/>
                  <a:gd name="connsiteY28" fmla="*/ 535097 h 535097"/>
                  <a:gd name="connsiteX29" fmla="*/ 246008 w 801933"/>
                  <a:gd name="connsiteY29" fmla="*/ 535097 h 535097"/>
                  <a:gd name="connsiteX30" fmla="*/ 236725 w 801933"/>
                  <a:gd name="connsiteY30" fmla="*/ 535097 h 535097"/>
                  <a:gd name="connsiteX31" fmla="*/ 209649 w 801933"/>
                  <a:gd name="connsiteY31" fmla="*/ 535097 h 535097"/>
                  <a:gd name="connsiteX32" fmla="*/ 150854 w 801933"/>
                  <a:gd name="connsiteY32" fmla="*/ 535097 h 535097"/>
                  <a:gd name="connsiteX33" fmla="*/ 0 w 801933"/>
                  <a:gd name="connsiteY33" fmla="*/ 383874 h 535097"/>
                  <a:gd name="connsiteX34" fmla="*/ 129967 w 801933"/>
                  <a:gd name="connsiteY34" fmla="*/ 234978 h 535097"/>
                  <a:gd name="connsiteX35" fmla="*/ 129967 w 801933"/>
                  <a:gd name="connsiteY35" fmla="*/ 224121 h 535097"/>
                  <a:gd name="connsiteX36" fmla="*/ 355087 w 801933"/>
                  <a:gd name="connsiteY36" fmla="*/ 0 h 535097"/>
                  <a:gd name="connsiteX0" fmla="*/ 801933 w 801933"/>
                  <a:gd name="connsiteY0" fmla="*/ 307401 h 535097"/>
                  <a:gd name="connsiteX1" fmla="*/ 724208 w 801933"/>
                  <a:gd name="connsiteY1" fmla="*/ 310397 h 535097"/>
                  <a:gd name="connsiteX2" fmla="*/ 801933 w 801933"/>
                  <a:gd name="connsiteY2" fmla="*/ 307401 h 535097"/>
                  <a:gd name="connsiteX3" fmla="*/ 793306 w 801933"/>
                  <a:gd name="connsiteY3" fmla="*/ 274274 h 535097"/>
                  <a:gd name="connsiteX4" fmla="*/ 799502 w 801933"/>
                  <a:gd name="connsiteY4" fmla="*/ 298068 h 535097"/>
                  <a:gd name="connsiteX5" fmla="*/ 724868 w 801933"/>
                  <a:gd name="connsiteY5" fmla="*/ 301493 h 535097"/>
                  <a:gd name="connsiteX6" fmla="*/ 724868 w 801933"/>
                  <a:gd name="connsiteY6" fmla="*/ 278737 h 535097"/>
                  <a:gd name="connsiteX7" fmla="*/ 793306 w 801933"/>
                  <a:gd name="connsiteY7" fmla="*/ 274274 h 535097"/>
                  <a:gd name="connsiteX8" fmla="*/ 771165 w 801933"/>
                  <a:gd name="connsiteY8" fmla="*/ 243289 h 535097"/>
                  <a:gd name="connsiteX9" fmla="*/ 787680 w 801933"/>
                  <a:gd name="connsiteY9" fmla="*/ 266106 h 535097"/>
                  <a:gd name="connsiteX10" fmla="*/ 725197 w 801933"/>
                  <a:gd name="connsiteY10" fmla="*/ 270493 h 535097"/>
                  <a:gd name="connsiteX11" fmla="*/ 725197 w 801933"/>
                  <a:gd name="connsiteY11" fmla="*/ 247407 h 535097"/>
                  <a:gd name="connsiteX12" fmla="*/ 771165 w 801933"/>
                  <a:gd name="connsiteY12" fmla="*/ 243289 h 535097"/>
                  <a:gd name="connsiteX13" fmla="*/ 739464 w 801933"/>
                  <a:gd name="connsiteY13" fmla="*/ 214754 h 535097"/>
                  <a:gd name="connsiteX14" fmla="*/ 725527 w 801933"/>
                  <a:gd name="connsiteY14" fmla="*/ 216407 h 535097"/>
                  <a:gd name="connsiteX15" fmla="*/ 739464 w 801933"/>
                  <a:gd name="connsiteY15" fmla="*/ 214754 h 535097"/>
                  <a:gd name="connsiteX16" fmla="*/ 355087 w 801933"/>
                  <a:gd name="connsiteY16" fmla="*/ 0 h 535097"/>
                  <a:gd name="connsiteX17" fmla="*/ 542301 w 801933"/>
                  <a:gd name="connsiteY17" fmla="*/ 100040 h 535097"/>
                  <a:gd name="connsiteX18" fmla="*/ 604190 w 801933"/>
                  <a:gd name="connsiteY18" fmla="*/ 83755 h 535097"/>
                  <a:gd name="connsiteX19" fmla="*/ 676910 w 801933"/>
                  <a:gd name="connsiteY19" fmla="*/ 105469 h 535097"/>
                  <a:gd name="connsiteX20" fmla="*/ 718104 w 801933"/>
                  <a:gd name="connsiteY20" fmla="*/ 150351 h 535097"/>
                  <a:gd name="connsiteX21" fmla="*/ 733790 w 801933"/>
                  <a:gd name="connsiteY21" fmla="*/ 206830 h 535097"/>
                  <a:gd name="connsiteX22" fmla="*/ 712665 w 801933"/>
                  <a:gd name="connsiteY22" fmla="*/ 209481 h 535097"/>
                  <a:gd name="connsiteX23" fmla="*/ 712665 w 801933"/>
                  <a:gd name="connsiteY23" fmla="*/ 518093 h 535097"/>
                  <a:gd name="connsiteX24" fmla="*/ 658343 w 801933"/>
                  <a:gd name="connsiteY24" fmla="*/ 535097 h 535097"/>
                  <a:gd name="connsiteX25" fmla="*/ 638229 w 801933"/>
                  <a:gd name="connsiteY25" fmla="*/ 535097 h 535097"/>
                  <a:gd name="connsiteX26" fmla="*/ 620436 w 801933"/>
                  <a:gd name="connsiteY26" fmla="*/ 535097 h 535097"/>
                  <a:gd name="connsiteX27" fmla="*/ 252971 w 801933"/>
                  <a:gd name="connsiteY27" fmla="*/ 535097 h 535097"/>
                  <a:gd name="connsiteX28" fmla="*/ 246008 w 801933"/>
                  <a:gd name="connsiteY28" fmla="*/ 535097 h 535097"/>
                  <a:gd name="connsiteX29" fmla="*/ 236725 w 801933"/>
                  <a:gd name="connsiteY29" fmla="*/ 535097 h 535097"/>
                  <a:gd name="connsiteX30" fmla="*/ 209649 w 801933"/>
                  <a:gd name="connsiteY30" fmla="*/ 535097 h 535097"/>
                  <a:gd name="connsiteX31" fmla="*/ 150854 w 801933"/>
                  <a:gd name="connsiteY31" fmla="*/ 535097 h 535097"/>
                  <a:gd name="connsiteX32" fmla="*/ 0 w 801933"/>
                  <a:gd name="connsiteY32" fmla="*/ 383874 h 535097"/>
                  <a:gd name="connsiteX33" fmla="*/ 129967 w 801933"/>
                  <a:gd name="connsiteY33" fmla="*/ 234978 h 535097"/>
                  <a:gd name="connsiteX34" fmla="*/ 129967 w 801933"/>
                  <a:gd name="connsiteY34" fmla="*/ 224121 h 535097"/>
                  <a:gd name="connsiteX35" fmla="*/ 355087 w 801933"/>
                  <a:gd name="connsiteY35" fmla="*/ 0 h 535097"/>
                  <a:gd name="connsiteX0" fmla="*/ 793306 w 799502"/>
                  <a:gd name="connsiteY0" fmla="*/ 274274 h 535097"/>
                  <a:gd name="connsiteX1" fmla="*/ 799502 w 799502"/>
                  <a:gd name="connsiteY1" fmla="*/ 298068 h 535097"/>
                  <a:gd name="connsiteX2" fmla="*/ 724868 w 799502"/>
                  <a:gd name="connsiteY2" fmla="*/ 301493 h 535097"/>
                  <a:gd name="connsiteX3" fmla="*/ 724868 w 799502"/>
                  <a:gd name="connsiteY3" fmla="*/ 278737 h 535097"/>
                  <a:gd name="connsiteX4" fmla="*/ 793306 w 799502"/>
                  <a:gd name="connsiteY4" fmla="*/ 274274 h 535097"/>
                  <a:gd name="connsiteX5" fmla="*/ 771165 w 799502"/>
                  <a:gd name="connsiteY5" fmla="*/ 243289 h 535097"/>
                  <a:gd name="connsiteX6" fmla="*/ 787680 w 799502"/>
                  <a:gd name="connsiteY6" fmla="*/ 266106 h 535097"/>
                  <a:gd name="connsiteX7" fmla="*/ 725197 w 799502"/>
                  <a:gd name="connsiteY7" fmla="*/ 270493 h 535097"/>
                  <a:gd name="connsiteX8" fmla="*/ 725197 w 799502"/>
                  <a:gd name="connsiteY8" fmla="*/ 247407 h 535097"/>
                  <a:gd name="connsiteX9" fmla="*/ 771165 w 799502"/>
                  <a:gd name="connsiteY9" fmla="*/ 243289 h 535097"/>
                  <a:gd name="connsiteX10" fmla="*/ 739464 w 799502"/>
                  <a:gd name="connsiteY10" fmla="*/ 214754 h 535097"/>
                  <a:gd name="connsiteX11" fmla="*/ 725527 w 799502"/>
                  <a:gd name="connsiteY11" fmla="*/ 216407 h 535097"/>
                  <a:gd name="connsiteX12" fmla="*/ 739464 w 799502"/>
                  <a:gd name="connsiteY12" fmla="*/ 214754 h 535097"/>
                  <a:gd name="connsiteX13" fmla="*/ 355087 w 799502"/>
                  <a:gd name="connsiteY13" fmla="*/ 0 h 535097"/>
                  <a:gd name="connsiteX14" fmla="*/ 542301 w 799502"/>
                  <a:gd name="connsiteY14" fmla="*/ 100040 h 535097"/>
                  <a:gd name="connsiteX15" fmla="*/ 604190 w 799502"/>
                  <a:gd name="connsiteY15" fmla="*/ 83755 h 535097"/>
                  <a:gd name="connsiteX16" fmla="*/ 676910 w 799502"/>
                  <a:gd name="connsiteY16" fmla="*/ 105469 h 535097"/>
                  <a:gd name="connsiteX17" fmla="*/ 718104 w 799502"/>
                  <a:gd name="connsiteY17" fmla="*/ 150351 h 535097"/>
                  <a:gd name="connsiteX18" fmla="*/ 733790 w 799502"/>
                  <a:gd name="connsiteY18" fmla="*/ 206830 h 535097"/>
                  <a:gd name="connsiteX19" fmla="*/ 712665 w 799502"/>
                  <a:gd name="connsiteY19" fmla="*/ 209481 h 535097"/>
                  <a:gd name="connsiteX20" fmla="*/ 712665 w 799502"/>
                  <a:gd name="connsiteY20" fmla="*/ 518093 h 535097"/>
                  <a:gd name="connsiteX21" fmla="*/ 658343 w 799502"/>
                  <a:gd name="connsiteY21" fmla="*/ 535097 h 535097"/>
                  <a:gd name="connsiteX22" fmla="*/ 638229 w 799502"/>
                  <a:gd name="connsiteY22" fmla="*/ 535097 h 535097"/>
                  <a:gd name="connsiteX23" fmla="*/ 620436 w 799502"/>
                  <a:gd name="connsiteY23" fmla="*/ 535097 h 535097"/>
                  <a:gd name="connsiteX24" fmla="*/ 252971 w 799502"/>
                  <a:gd name="connsiteY24" fmla="*/ 535097 h 535097"/>
                  <a:gd name="connsiteX25" fmla="*/ 246008 w 799502"/>
                  <a:gd name="connsiteY25" fmla="*/ 535097 h 535097"/>
                  <a:gd name="connsiteX26" fmla="*/ 236725 w 799502"/>
                  <a:gd name="connsiteY26" fmla="*/ 535097 h 535097"/>
                  <a:gd name="connsiteX27" fmla="*/ 209649 w 799502"/>
                  <a:gd name="connsiteY27" fmla="*/ 535097 h 535097"/>
                  <a:gd name="connsiteX28" fmla="*/ 150854 w 799502"/>
                  <a:gd name="connsiteY28" fmla="*/ 535097 h 535097"/>
                  <a:gd name="connsiteX29" fmla="*/ 0 w 799502"/>
                  <a:gd name="connsiteY29" fmla="*/ 383874 h 535097"/>
                  <a:gd name="connsiteX30" fmla="*/ 129967 w 799502"/>
                  <a:gd name="connsiteY30" fmla="*/ 234978 h 535097"/>
                  <a:gd name="connsiteX31" fmla="*/ 129967 w 799502"/>
                  <a:gd name="connsiteY31" fmla="*/ 224121 h 535097"/>
                  <a:gd name="connsiteX32" fmla="*/ 355087 w 799502"/>
                  <a:gd name="connsiteY32" fmla="*/ 0 h 535097"/>
                  <a:gd name="connsiteX0" fmla="*/ 793306 w 799502"/>
                  <a:gd name="connsiteY0" fmla="*/ 274274 h 535097"/>
                  <a:gd name="connsiteX1" fmla="*/ 799502 w 799502"/>
                  <a:gd name="connsiteY1" fmla="*/ 298068 h 535097"/>
                  <a:gd name="connsiteX2" fmla="*/ 724868 w 799502"/>
                  <a:gd name="connsiteY2" fmla="*/ 278737 h 535097"/>
                  <a:gd name="connsiteX3" fmla="*/ 793306 w 799502"/>
                  <a:gd name="connsiteY3" fmla="*/ 274274 h 535097"/>
                  <a:gd name="connsiteX4" fmla="*/ 771165 w 799502"/>
                  <a:gd name="connsiteY4" fmla="*/ 243289 h 535097"/>
                  <a:gd name="connsiteX5" fmla="*/ 787680 w 799502"/>
                  <a:gd name="connsiteY5" fmla="*/ 266106 h 535097"/>
                  <a:gd name="connsiteX6" fmla="*/ 725197 w 799502"/>
                  <a:gd name="connsiteY6" fmla="*/ 270493 h 535097"/>
                  <a:gd name="connsiteX7" fmla="*/ 725197 w 799502"/>
                  <a:gd name="connsiteY7" fmla="*/ 247407 h 535097"/>
                  <a:gd name="connsiteX8" fmla="*/ 771165 w 799502"/>
                  <a:gd name="connsiteY8" fmla="*/ 243289 h 535097"/>
                  <a:gd name="connsiteX9" fmla="*/ 739464 w 799502"/>
                  <a:gd name="connsiteY9" fmla="*/ 214754 h 535097"/>
                  <a:gd name="connsiteX10" fmla="*/ 725527 w 799502"/>
                  <a:gd name="connsiteY10" fmla="*/ 216407 h 535097"/>
                  <a:gd name="connsiteX11" fmla="*/ 739464 w 799502"/>
                  <a:gd name="connsiteY11" fmla="*/ 214754 h 535097"/>
                  <a:gd name="connsiteX12" fmla="*/ 355087 w 799502"/>
                  <a:gd name="connsiteY12" fmla="*/ 0 h 535097"/>
                  <a:gd name="connsiteX13" fmla="*/ 542301 w 799502"/>
                  <a:gd name="connsiteY13" fmla="*/ 100040 h 535097"/>
                  <a:gd name="connsiteX14" fmla="*/ 604190 w 799502"/>
                  <a:gd name="connsiteY14" fmla="*/ 83755 h 535097"/>
                  <a:gd name="connsiteX15" fmla="*/ 676910 w 799502"/>
                  <a:gd name="connsiteY15" fmla="*/ 105469 h 535097"/>
                  <a:gd name="connsiteX16" fmla="*/ 718104 w 799502"/>
                  <a:gd name="connsiteY16" fmla="*/ 150351 h 535097"/>
                  <a:gd name="connsiteX17" fmla="*/ 733790 w 799502"/>
                  <a:gd name="connsiteY17" fmla="*/ 206830 h 535097"/>
                  <a:gd name="connsiteX18" fmla="*/ 712665 w 799502"/>
                  <a:gd name="connsiteY18" fmla="*/ 209481 h 535097"/>
                  <a:gd name="connsiteX19" fmla="*/ 712665 w 799502"/>
                  <a:gd name="connsiteY19" fmla="*/ 518093 h 535097"/>
                  <a:gd name="connsiteX20" fmla="*/ 658343 w 799502"/>
                  <a:gd name="connsiteY20" fmla="*/ 535097 h 535097"/>
                  <a:gd name="connsiteX21" fmla="*/ 638229 w 799502"/>
                  <a:gd name="connsiteY21" fmla="*/ 535097 h 535097"/>
                  <a:gd name="connsiteX22" fmla="*/ 620436 w 799502"/>
                  <a:gd name="connsiteY22" fmla="*/ 535097 h 535097"/>
                  <a:gd name="connsiteX23" fmla="*/ 252971 w 799502"/>
                  <a:gd name="connsiteY23" fmla="*/ 535097 h 535097"/>
                  <a:gd name="connsiteX24" fmla="*/ 246008 w 799502"/>
                  <a:gd name="connsiteY24" fmla="*/ 535097 h 535097"/>
                  <a:gd name="connsiteX25" fmla="*/ 236725 w 799502"/>
                  <a:gd name="connsiteY25" fmla="*/ 535097 h 535097"/>
                  <a:gd name="connsiteX26" fmla="*/ 209649 w 799502"/>
                  <a:gd name="connsiteY26" fmla="*/ 535097 h 535097"/>
                  <a:gd name="connsiteX27" fmla="*/ 150854 w 799502"/>
                  <a:gd name="connsiteY27" fmla="*/ 535097 h 535097"/>
                  <a:gd name="connsiteX28" fmla="*/ 0 w 799502"/>
                  <a:gd name="connsiteY28" fmla="*/ 383874 h 535097"/>
                  <a:gd name="connsiteX29" fmla="*/ 129967 w 799502"/>
                  <a:gd name="connsiteY29" fmla="*/ 234978 h 535097"/>
                  <a:gd name="connsiteX30" fmla="*/ 129967 w 799502"/>
                  <a:gd name="connsiteY30" fmla="*/ 224121 h 535097"/>
                  <a:gd name="connsiteX31" fmla="*/ 355087 w 799502"/>
                  <a:gd name="connsiteY31" fmla="*/ 0 h 535097"/>
                  <a:gd name="connsiteX0" fmla="*/ 793306 w 793306"/>
                  <a:gd name="connsiteY0" fmla="*/ 274274 h 535097"/>
                  <a:gd name="connsiteX1" fmla="*/ 724868 w 793306"/>
                  <a:gd name="connsiteY1" fmla="*/ 278737 h 535097"/>
                  <a:gd name="connsiteX2" fmla="*/ 793306 w 793306"/>
                  <a:gd name="connsiteY2" fmla="*/ 274274 h 535097"/>
                  <a:gd name="connsiteX3" fmla="*/ 771165 w 793306"/>
                  <a:gd name="connsiteY3" fmla="*/ 243289 h 535097"/>
                  <a:gd name="connsiteX4" fmla="*/ 787680 w 793306"/>
                  <a:gd name="connsiteY4" fmla="*/ 266106 h 535097"/>
                  <a:gd name="connsiteX5" fmla="*/ 725197 w 793306"/>
                  <a:gd name="connsiteY5" fmla="*/ 270493 h 535097"/>
                  <a:gd name="connsiteX6" fmla="*/ 725197 w 793306"/>
                  <a:gd name="connsiteY6" fmla="*/ 247407 h 535097"/>
                  <a:gd name="connsiteX7" fmla="*/ 771165 w 793306"/>
                  <a:gd name="connsiteY7" fmla="*/ 243289 h 535097"/>
                  <a:gd name="connsiteX8" fmla="*/ 739464 w 793306"/>
                  <a:gd name="connsiteY8" fmla="*/ 214754 h 535097"/>
                  <a:gd name="connsiteX9" fmla="*/ 725527 w 793306"/>
                  <a:gd name="connsiteY9" fmla="*/ 216407 h 535097"/>
                  <a:gd name="connsiteX10" fmla="*/ 739464 w 793306"/>
                  <a:gd name="connsiteY10" fmla="*/ 214754 h 535097"/>
                  <a:gd name="connsiteX11" fmla="*/ 355087 w 793306"/>
                  <a:gd name="connsiteY11" fmla="*/ 0 h 535097"/>
                  <a:gd name="connsiteX12" fmla="*/ 542301 w 793306"/>
                  <a:gd name="connsiteY12" fmla="*/ 100040 h 535097"/>
                  <a:gd name="connsiteX13" fmla="*/ 604190 w 793306"/>
                  <a:gd name="connsiteY13" fmla="*/ 83755 h 535097"/>
                  <a:gd name="connsiteX14" fmla="*/ 676910 w 793306"/>
                  <a:gd name="connsiteY14" fmla="*/ 105469 h 535097"/>
                  <a:gd name="connsiteX15" fmla="*/ 718104 w 793306"/>
                  <a:gd name="connsiteY15" fmla="*/ 150351 h 535097"/>
                  <a:gd name="connsiteX16" fmla="*/ 733790 w 793306"/>
                  <a:gd name="connsiteY16" fmla="*/ 206830 h 535097"/>
                  <a:gd name="connsiteX17" fmla="*/ 712665 w 793306"/>
                  <a:gd name="connsiteY17" fmla="*/ 209481 h 535097"/>
                  <a:gd name="connsiteX18" fmla="*/ 712665 w 793306"/>
                  <a:gd name="connsiteY18" fmla="*/ 518093 h 535097"/>
                  <a:gd name="connsiteX19" fmla="*/ 658343 w 793306"/>
                  <a:gd name="connsiteY19" fmla="*/ 535097 h 535097"/>
                  <a:gd name="connsiteX20" fmla="*/ 638229 w 793306"/>
                  <a:gd name="connsiteY20" fmla="*/ 535097 h 535097"/>
                  <a:gd name="connsiteX21" fmla="*/ 620436 w 793306"/>
                  <a:gd name="connsiteY21" fmla="*/ 535097 h 535097"/>
                  <a:gd name="connsiteX22" fmla="*/ 252971 w 793306"/>
                  <a:gd name="connsiteY22" fmla="*/ 535097 h 535097"/>
                  <a:gd name="connsiteX23" fmla="*/ 246008 w 793306"/>
                  <a:gd name="connsiteY23" fmla="*/ 535097 h 535097"/>
                  <a:gd name="connsiteX24" fmla="*/ 236725 w 793306"/>
                  <a:gd name="connsiteY24" fmla="*/ 535097 h 535097"/>
                  <a:gd name="connsiteX25" fmla="*/ 209649 w 793306"/>
                  <a:gd name="connsiteY25" fmla="*/ 535097 h 535097"/>
                  <a:gd name="connsiteX26" fmla="*/ 150854 w 793306"/>
                  <a:gd name="connsiteY26" fmla="*/ 535097 h 535097"/>
                  <a:gd name="connsiteX27" fmla="*/ 0 w 793306"/>
                  <a:gd name="connsiteY27" fmla="*/ 383874 h 535097"/>
                  <a:gd name="connsiteX28" fmla="*/ 129967 w 793306"/>
                  <a:gd name="connsiteY28" fmla="*/ 234978 h 535097"/>
                  <a:gd name="connsiteX29" fmla="*/ 129967 w 793306"/>
                  <a:gd name="connsiteY29" fmla="*/ 224121 h 535097"/>
                  <a:gd name="connsiteX30" fmla="*/ 355087 w 793306"/>
                  <a:gd name="connsiteY30" fmla="*/ 0 h 535097"/>
                  <a:gd name="connsiteX0" fmla="*/ 771165 w 787680"/>
                  <a:gd name="connsiteY0" fmla="*/ 243289 h 535097"/>
                  <a:gd name="connsiteX1" fmla="*/ 787680 w 787680"/>
                  <a:gd name="connsiteY1" fmla="*/ 266106 h 535097"/>
                  <a:gd name="connsiteX2" fmla="*/ 725197 w 787680"/>
                  <a:gd name="connsiteY2" fmla="*/ 270493 h 535097"/>
                  <a:gd name="connsiteX3" fmla="*/ 725197 w 787680"/>
                  <a:gd name="connsiteY3" fmla="*/ 247407 h 535097"/>
                  <a:gd name="connsiteX4" fmla="*/ 771165 w 787680"/>
                  <a:gd name="connsiteY4" fmla="*/ 243289 h 535097"/>
                  <a:gd name="connsiteX5" fmla="*/ 739464 w 787680"/>
                  <a:gd name="connsiteY5" fmla="*/ 214754 h 535097"/>
                  <a:gd name="connsiteX6" fmla="*/ 725527 w 787680"/>
                  <a:gd name="connsiteY6" fmla="*/ 216407 h 535097"/>
                  <a:gd name="connsiteX7" fmla="*/ 739464 w 787680"/>
                  <a:gd name="connsiteY7" fmla="*/ 214754 h 535097"/>
                  <a:gd name="connsiteX8" fmla="*/ 355087 w 787680"/>
                  <a:gd name="connsiteY8" fmla="*/ 0 h 535097"/>
                  <a:gd name="connsiteX9" fmla="*/ 542301 w 787680"/>
                  <a:gd name="connsiteY9" fmla="*/ 100040 h 535097"/>
                  <a:gd name="connsiteX10" fmla="*/ 604190 w 787680"/>
                  <a:gd name="connsiteY10" fmla="*/ 83755 h 535097"/>
                  <a:gd name="connsiteX11" fmla="*/ 676910 w 787680"/>
                  <a:gd name="connsiteY11" fmla="*/ 105469 h 535097"/>
                  <a:gd name="connsiteX12" fmla="*/ 718104 w 787680"/>
                  <a:gd name="connsiteY12" fmla="*/ 150351 h 535097"/>
                  <a:gd name="connsiteX13" fmla="*/ 733790 w 787680"/>
                  <a:gd name="connsiteY13" fmla="*/ 206830 h 535097"/>
                  <a:gd name="connsiteX14" fmla="*/ 712665 w 787680"/>
                  <a:gd name="connsiteY14" fmla="*/ 209481 h 535097"/>
                  <a:gd name="connsiteX15" fmla="*/ 712665 w 787680"/>
                  <a:gd name="connsiteY15" fmla="*/ 518093 h 535097"/>
                  <a:gd name="connsiteX16" fmla="*/ 658343 w 787680"/>
                  <a:gd name="connsiteY16" fmla="*/ 535097 h 535097"/>
                  <a:gd name="connsiteX17" fmla="*/ 638229 w 787680"/>
                  <a:gd name="connsiteY17" fmla="*/ 535097 h 535097"/>
                  <a:gd name="connsiteX18" fmla="*/ 620436 w 787680"/>
                  <a:gd name="connsiteY18" fmla="*/ 535097 h 535097"/>
                  <a:gd name="connsiteX19" fmla="*/ 252971 w 787680"/>
                  <a:gd name="connsiteY19" fmla="*/ 535097 h 535097"/>
                  <a:gd name="connsiteX20" fmla="*/ 246008 w 787680"/>
                  <a:gd name="connsiteY20" fmla="*/ 535097 h 535097"/>
                  <a:gd name="connsiteX21" fmla="*/ 236725 w 787680"/>
                  <a:gd name="connsiteY21" fmla="*/ 535097 h 535097"/>
                  <a:gd name="connsiteX22" fmla="*/ 209649 w 787680"/>
                  <a:gd name="connsiteY22" fmla="*/ 535097 h 535097"/>
                  <a:gd name="connsiteX23" fmla="*/ 150854 w 787680"/>
                  <a:gd name="connsiteY23" fmla="*/ 535097 h 535097"/>
                  <a:gd name="connsiteX24" fmla="*/ 0 w 787680"/>
                  <a:gd name="connsiteY24" fmla="*/ 383874 h 535097"/>
                  <a:gd name="connsiteX25" fmla="*/ 129967 w 787680"/>
                  <a:gd name="connsiteY25" fmla="*/ 234978 h 535097"/>
                  <a:gd name="connsiteX26" fmla="*/ 129967 w 787680"/>
                  <a:gd name="connsiteY26" fmla="*/ 224121 h 535097"/>
                  <a:gd name="connsiteX27" fmla="*/ 355087 w 787680"/>
                  <a:gd name="connsiteY27" fmla="*/ 0 h 535097"/>
                  <a:gd name="connsiteX0" fmla="*/ 771165 w 771165"/>
                  <a:gd name="connsiteY0" fmla="*/ 243289 h 535097"/>
                  <a:gd name="connsiteX1" fmla="*/ 725197 w 771165"/>
                  <a:gd name="connsiteY1" fmla="*/ 270493 h 535097"/>
                  <a:gd name="connsiteX2" fmla="*/ 725197 w 771165"/>
                  <a:gd name="connsiteY2" fmla="*/ 247407 h 535097"/>
                  <a:gd name="connsiteX3" fmla="*/ 771165 w 771165"/>
                  <a:gd name="connsiteY3" fmla="*/ 243289 h 535097"/>
                  <a:gd name="connsiteX4" fmla="*/ 739464 w 771165"/>
                  <a:gd name="connsiteY4" fmla="*/ 214754 h 535097"/>
                  <a:gd name="connsiteX5" fmla="*/ 725527 w 771165"/>
                  <a:gd name="connsiteY5" fmla="*/ 216407 h 535097"/>
                  <a:gd name="connsiteX6" fmla="*/ 739464 w 771165"/>
                  <a:gd name="connsiteY6" fmla="*/ 214754 h 535097"/>
                  <a:gd name="connsiteX7" fmla="*/ 355087 w 771165"/>
                  <a:gd name="connsiteY7" fmla="*/ 0 h 535097"/>
                  <a:gd name="connsiteX8" fmla="*/ 542301 w 771165"/>
                  <a:gd name="connsiteY8" fmla="*/ 100040 h 535097"/>
                  <a:gd name="connsiteX9" fmla="*/ 604190 w 771165"/>
                  <a:gd name="connsiteY9" fmla="*/ 83755 h 535097"/>
                  <a:gd name="connsiteX10" fmla="*/ 676910 w 771165"/>
                  <a:gd name="connsiteY10" fmla="*/ 105469 h 535097"/>
                  <a:gd name="connsiteX11" fmla="*/ 718104 w 771165"/>
                  <a:gd name="connsiteY11" fmla="*/ 150351 h 535097"/>
                  <a:gd name="connsiteX12" fmla="*/ 733790 w 771165"/>
                  <a:gd name="connsiteY12" fmla="*/ 206830 h 535097"/>
                  <a:gd name="connsiteX13" fmla="*/ 712665 w 771165"/>
                  <a:gd name="connsiteY13" fmla="*/ 209481 h 535097"/>
                  <a:gd name="connsiteX14" fmla="*/ 712665 w 771165"/>
                  <a:gd name="connsiteY14" fmla="*/ 518093 h 535097"/>
                  <a:gd name="connsiteX15" fmla="*/ 658343 w 771165"/>
                  <a:gd name="connsiteY15" fmla="*/ 535097 h 535097"/>
                  <a:gd name="connsiteX16" fmla="*/ 638229 w 771165"/>
                  <a:gd name="connsiteY16" fmla="*/ 535097 h 535097"/>
                  <a:gd name="connsiteX17" fmla="*/ 620436 w 771165"/>
                  <a:gd name="connsiteY17" fmla="*/ 535097 h 535097"/>
                  <a:gd name="connsiteX18" fmla="*/ 252971 w 771165"/>
                  <a:gd name="connsiteY18" fmla="*/ 535097 h 535097"/>
                  <a:gd name="connsiteX19" fmla="*/ 246008 w 771165"/>
                  <a:gd name="connsiteY19" fmla="*/ 535097 h 535097"/>
                  <a:gd name="connsiteX20" fmla="*/ 236725 w 771165"/>
                  <a:gd name="connsiteY20" fmla="*/ 535097 h 535097"/>
                  <a:gd name="connsiteX21" fmla="*/ 209649 w 771165"/>
                  <a:gd name="connsiteY21" fmla="*/ 535097 h 535097"/>
                  <a:gd name="connsiteX22" fmla="*/ 150854 w 771165"/>
                  <a:gd name="connsiteY22" fmla="*/ 535097 h 535097"/>
                  <a:gd name="connsiteX23" fmla="*/ 0 w 771165"/>
                  <a:gd name="connsiteY23" fmla="*/ 383874 h 535097"/>
                  <a:gd name="connsiteX24" fmla="*/ 129967 w 771165"/>
                  <a:gd name="connsiteY24" fmla="*/ 234978 h 535097"/>
                  <a:gd name="connsiteX25" fmla="*/ 129967 w 771165"/>
                  <a:gd name="connsiteY25" fmla="*/ 224121 h 535097"/>
                  <a:gd name="connsiteX26" fmla="*/ 355087 w 771165"/>
                  <a:gd name="connsiteY26" fmla="*/ 0 h 535097"/>
                  <a:gd name="connsiteX0" fmla="*/ 725197 w 739464"/>
                  <a:gd name="connsiteY0" fmla="*/ 247407 h 535097"/>
                  <a:gd name="connsiteX1" fmla="*/ 725197 w 739464"/>
                  <a:gd name="connsiteY1" fmla="*/ 270493 h 535097"/>
                  <a:gd name="connsiteX2" fmla="*/ 725197 w 739464"/>
                  <a:gd name="connsiteY2" fmla="*/ 247407 h 535097"/>
                  <a:gd name="connsiteX3" fmla="*/ 739464 w 739464"/>
                  <a:gd name="connsiteY3" fmla="*/ 214754 h 535097"/>
                  <a:gd name="connsiteX4" fmla="*/ 725527 w 739464"/>
                  <a:gd name="connsiteY4" fmla="*/ 216407 h 535097"/>
                  <a:gd name="connsiteX5" fmla="*/ 739464 w 739464"/>
                  <a:gd name="connsiteY5" fmla="*/ 214754 h 535097"/>
                  <a:gd name="connsiteX6" fmla="*/ 355087 w 739464"/>
                  <a:gd name="connsiteY6" fmla="*/ 0 h 535097"/>
                  <a:gd name="connsiteX7" fmla="*/ 542301 w 739464"/>
                  <a:gd name="connsiteY7" fmla="*/ 100040 h 535097"/>
                  <a:gd name="connsiteX8" fmla="*/ 604190 w 739464"/>
                  <a:gd name="connsiteY8" fmla="*/ 83755 h 535097"/>
                  <a:gd name="connsiteX9" fmla="*/ 676910 w 739464"/>
                  <a:gd name="connsiteY9" fmla="*/ 105469 h 535097"/>
                  <a:gd name="connsiteX10" fmla="*/ 718104 w 739464"/>
                  <a:gd name="connsiteY10" fmla="*/ 150351 h 535097"/>
                  <a:gd name="connsiteX11" fmla="*/ 733790 w 739464"/>
                  <a:gd name="connsiteY11" fmla="*/ 206830 h 535097"/>
                  <a:gd name="connsiteX12" fmla="*/ 712665 w 739464"/>
                  <a:gd name="connsiteY12" fmla="*/ 209481 h 535097"/>
                  <a:gd name="connsiteX13" fmla="*/ 712665 w 739464"/>
                  <a:gd name="connsiteY13" fmla="*/ 518093 h 535097"/>
                  <a:gd name="connsiteX14" fmla="*/ 658343 w 739464"/>
                  <a:gd name="connsiteY14" fmla="*/ 535097 h 535097"/>
                  <a:gd name="connsiteX15" fmla="*/ 638229 w 739464"/>
                  <a:gd name="connsiteY15" fmla="*/ 535097 h 535097"/>
                  <a:gd name="connsiteX16" fmla="*/ 620436 w 739464"/>
                  <a:gd name="connsiteY16" fmla="*/ 535097 h 535097"/>
                  <a:gd name="connsiteX17" fmla="*/ 252971 w 739464"/>
                  <a:gd name="connsiteY17" fmla="*/ 535097 h 535097"/>
                  <a:gd name="connsiteX18" fmla="*/ 246008 w 739464"/>
                  <a:gd name="connsiteY18" fmla="*/ 535097 h 535097"/>
                  <a:gd name="connsiteX19" fmla="*/ 236725 w 739464"/>
                  <a:gd name="connsiteY19" fmla="*/ 535097 h 535097"/>
                  <a:gd name="connsiteX20" fmla="*/ 209649 w 739464"/>
                  <a:gd name="connsiteY20" fmla="*/ 535097 h 535097"/>
                  <a:gd name="connsiteX21" fmla="*/ 150854 w 739464"/>
                  <a:gd name="connsiteY21" fmla="*/ 535097 h 535097"/>
                  <a:gd name="connsiteX22" fmla="*/ 0 w 739464"/>
                  <a:gd name="connsiteY22" fmla="*/ 383874 h 535097"/>
                  <a:gd name="connsiteX23" fmla="*/ 129967 w 739464"/>
                  <a:gd name="connsiteY23" fmla="*/ 234978 h 535097"/>
                  <a:gd name="connsiteX24" fmla="*/ 129967 w 739464"/>
                  <a:gd name="connsiteY24" fmla="*/ 224121 h 535097"/>
                  <a:gd name="connsiteX25" fmla="*/ 355087 w 739464"/>
                  <a:gd name="connsiteY25" fmla="*/ 0 h 535097"/>
                  <a:gd name="connsiteX0" fmla="*/ 739464 w 739464"/>
                  <a:gd name="connsiteY0" fmla="*/ 214754 h 535097"/>
                  <a:gd name="connsiteX1" fmla="*/ 725527 w 739464"/>
                  <a:gd name="connsiteY1" fmla="*/ 216407 h 535097"/>
                  <a:gd name="connsiteX2" fmla="*/ 739464 w 739464"/>
                  <a:gd name="connsiteY2" fmla="*/ 214754 h 535097"/>
                  <a:gd name="connsiteX3" fmla="*/ 355087 w 739464"/>
                  <a:gd name="connsiteY3" fmla="*/ 0 h 535097"/>
                  <a:gd name="connsiteX4" fmla="*/ 542301 w 739464"/>
                  <a:gd name="connsiteY4" fmla="*/ 100040 h 535097"/>
                  <a:gd name="connsiteX5" fmla="*/ 604190 w 739464"/>
                  <a:gd name="connsiteY5" fmla="*/ 83755 h 535097"/>
                  <a:gd name="connsiteX6" fmla="*/ 676910 w 739464"/>
                  <a:gd name="connsiteY6" fmla="*/ 105469 h 535097"/>
                  <a:gd name="connsiteX7" fmla="*/ 718104 w 739464"/>
                  <a:gd name="connsiteY7" fmla="*/ 150351 h 535097"/>
                  <a:gd name="connsiteX8" fmla="*/ 733790 w 739464"/>
                  <a:gd name="connsiteY8" fmla="*/ 206830 h 535097"/>
                  <a:gd name="connsiteX9" fmla="*/ 712665 w 739464"/>
                  <a:gd name="connsiteY9" fmla="*/ 209481 h 535097"/>
                  <a:gd name="connsiteX10" fmla="*/ 712665 w 739464"/>
                  <a:gd name="connsiteY10" fmla="*/ 518093 h 535097"/>
                  <a:gd name="connsiteX11" fmla="*/ 658343 w 739464"/>
                  <a:gd name="connsiteY11" fmla="*/ 535097 h 535097"/>
                  <a:gd name="connsiteX12" fmla="*/ 638229 w 739464"/>
                  <a:gd name="connsiteY12" fmla="*/ 535097 h 535097"/>
                  <a:gd name="connsiteX13" fmla="*/ 620436 w 739464"/>
                  <a:gd name="connsiteY13" fmla="*/ 535097 h 535097"/>
                  <a:gd name="connsiteX14" fmla="*/ 252971 w 739464"/>
                  <a:gd name="connsiteY14" fmla="*/ 535097 h 535097"/>
                  <a:gd name="connsiteX15" fmla="*/ 246008 w 739464"/>
                  <a:gd name="connsiteY15" fmla="*/ 535097 h 535097"/>
                  <a:gd name="connsiteX16" fmla="*/ 236725 w 739464"/>
                  <a:gd name="connsiteY16" fmla="*/ 535097 h 535097"/>
                  <a:gd name="connsiteX17" fmla="*/ 209649 w 739464"/>
                  <a:gd name="connsiteY17" fmla="*/ 535097 h 535097"/>
                  <a:gd name="connsiteX18" fmla="*/ 150854 w 739464"/>
                  <a:gd name="connsiteY18" fmla="*/ 535097 h 535097"/>
                  <a:gd name="connsiteX19" fmla="*/ 0 w 739464"/>
                  <a:gd name="connsiteY19" fmla="*/ 383874 h 535097"/>
                  <a:gd name="connsiteX20" fmla="*/ 129967 w 739464"/>
                  <a:gd name="connsiteY20" fmla="*/ 234978 h 535097"/>
                  <a:gd name="connsiteX21" fmla="*/ 129967 w 739464"/>
                  <a:gd name="connsiteY21" fmla="*/ 224121 h 535097"/>
                  <a:gd name="connsiteX22" fmla="*/ 355087 w 739464"/>
                  <a:gd name="connsiteY22" fmla="*/ 0 h 535097"/>
                  <a:gd name="connsiteX0" fmla="*/ 355087 w 733790"/>
                  <a:gd name="connsiteY0" fmla="*/ 0 h 535097"/>
                  <a:gd name="connsiteX1" fmla="*/ 542301 w 733790"/>
                  <a:gd name="connsiteY1" fmla="*/ 100040 h 535097"/>
                  <a:gd name="connsiteX2" fmla="*/ 604190 w 733790"/>
                  <a:gd name="connsiteY2" fmla="*/ 83755 h 535097"/>
                  <a:gd name="connsiteX3" fmla="*/ 676910 w 733790"/>
                  <a:gd name="connsiteY3" fmla="*/ 105469 h 535097"/>
                  <a:gd name="connsiteX4" fmla="*/ 718104 w 733790"/>
                  <a:gd name="connsiteY4" fmla="*/ 150351 h 535097"/>
                  <a:gd name="connsiteX5" fmla="*/ 733790 w 733790"/>
                  <a:gd name="connsiteY5" fmla="*/ 206830 h 535097"/>
                  <a:gd name="connsiteX6" fmla="*/ 712665 w 733790"/>
                  <a:gd name="connsiteY6" fmla="*/ 209481 h 535097"/>
                  <a:gd name="connsiteX7" fmla="*/ 712665 w 733790"/>
                  <a:gd name="connsiteY7" fmla="*/ 518093 h 535097"/>
                  <a:gd name="connsiteX8" fmla="*/ 658343 w 733790"/>
                  <a:gd name="connsiteY8" fmla="*/ 535097 h 535097"/>
                  <a:gd name="connsiteX9" fmla="*/ 638229 w 733790"/>
                  <a:gd name="connsiteY9" fmla="*/ 535097 h 535097"/>
                  <a:gd name="connsiteX10" fmla="*/ 620436 w 733790"/>
                  <a:gd name="connsiteY10" fmla="*/ 535097 h 535097"/>
                  <a:gd name="connsiteX11" fmla="*/ 252971 w 733790"/>
                  <a:gd name="connsiteY11" fmla="*/ 535097 h 535097"/>
                  <a:gd name="connsiteX12" fmla="*/ 246008 w 733790"/>
                  <a:gd name="connsiteY12" fmla="*/ 535097 h 535097"/>
                  <a:gd name="connsiteX13" fmla="*/ 236725 w 733790"/>
                  <a:gd name="connsiteY13" fmla="*/ 535097 h 535097"/>
                  <a:gd name="connsiteX14" fmla="*/ 209649 w 733790"/>
                  <a:gd name="connsiteY14" fmla="*/ 535097 h 535097"/>
                  <a:gd name="connsiteX15" fmla="*/ 150854 w 733790"/>
                  <a:gd name="connsiteY15" fmla="*/ 535097 h 535097"/>
                  <a:gd name="connsiteX16" fmla="*/ 0 w 733790"/>
                  <a:gd name="connsiteY16" fmla="*/ 383874 h 535097"/>
                  <a:gd name="connsiteX17" fmla="*/ 129967 w 733790"/>
                  <a:gd name="connsiteY17" fmla="*/ 234978 h 535097"/>
                  <a:gd name="connsiteX18" fmla="*/ 129967 w 733790"/>
                  <a:gd name="connsiteY18" fmla="*/ 224121 h 535097"/>
                  <a:gd name="connsiteX19" fmla="*/ 355087 w 733790"/>
                  <a:gd name="connsiteY19" fmla="*/ 0 h 5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90" h="535097">
                    <a:moveTo>
                      <a:pt x="355087" y="0"/>
                    </a:moveTo>
                    <a:cubicBezTo>
                      <a:pt x="433222" y="0"/>
                      <a:pt x="502074" y="40326"/>
                      <a:pt x="542301" y="100040"/>
                    </a:cubicBezTo>
                    <a:cubicBezTo>
                      <a:pt x="560868" y="89959"/>
                      <a:pt x="581756" y="83755"/>
                      <a:pt x="604190" y="83755"/>
                    </a:cubicBezTo>
                    <a:cubicBezTo>
                      <a:pt x="631267" y="83755"/>
                      <a:pt x="656022" y="91510"/>
                      <a:pt x="676910" y="105469"/>
                    </a:cubicBezTo>
                    <a:cubicBezTo>
                      <a:pt x="693929" y="117101"/>
                      <a:pt x="708048" y="132417"/>
                      <a:pt x="718104" y="150351"/>
                    </a:cubicBezTo>
                    <a:lnTo>
                      <a:pt x="733790" y="206830"/>
                    </a:lnTo>
                    <a:lnTo>
                      <a:pt x="712665" y="209481"/>
                    </a:lnTo>
                    <a:lnTo>
                      <a:pt x="712665" y="518093"/>
                    </a:lnTo>
                    <a:lnTo>
                      <a:pt x="658343" y="535097"/>
                    </a:lnTo>
                    <a:lnTo>
                      <a:pt x="638229" y="535097"/>
                    </a:lnTo>
                    <a:lnTo>
                      <a:pt x="620436" y="535097"/>
                    </a:lnTo>
                    <a:lnTo>
                      <a:pt x="252971" y="535097"/>
                    </a:lnTo>
                    <a:lnTo>
                      <a:pt x="246008" y="535097"/>
                    </a:lnTo>
                    <a:lnTo>
                      <a:pt x="236725" y="535097"/>
                    </a:lnTo>
                    <a:lnTo>
                      <a:pt x="209649" y="535097"/>
                    </a:lnTo>
                    <a:lnTo>
                      <a:pt x="150854" y="535097"/>
                    </a:lnTo>
                    <a:cubicBezTo>
                      <a:pt x="67304" y="533546"/>
                      <a:pt x="0" y="466077"/>
                      <a:pt x="0" y="383874"/>
                    </a:cubicBezTo>
                    <a:cubicBezTo>
                      <a:pt x="0" y="307875"/>
                      <a:pt x="56474" y="245059"/>
                      <a:pt x="129967" y="234978"/>
                    </a:cubicBezTo>
                    <a:lnTo>
                      <a:pt x="129967" y="224121"/>
                    </a:lnTo>
                    <a:cubicBezTo>
                      <a:pt x="129967" y="100040"/>
                      <a:pt x="230536" y="0"/>
                      <a:pt x="355087"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endParaRPr>
              </a:p>
            </p:txBody>
          </p:sp>
          <p:sp>
            <p:nvSpPr>
              <p:cNvPr id="27" name="Freeform 26"/>
              <p:cNvSpPr/>
              <p:nvPr/>
            </p:nvSpPr>
            <p:spPr>
              <a:xfrm>
                <a:off x="1400643" y="5274546"/>
                <a:ext cx="213563" cy="311157"/>
              </a:xfrm>
              <a:custGeom>
                <a:avLst/>
                <a:gdLst/>
                <a:ahLst/>
                <a:cxnLst/>
                <a:rect l="l" t="t" r="r" b="b"/>
                <a:pathLst>
                  <a:path w="484428" h="705806">
                    <a:moveTo>
                      <a:pt x="22138" y="425828"/>
                    </a:moveTo>
                    <a:lnTo>
                      <a:pt x="22138" y="647206"/>
                    </a:lnTo>
                    <a:lnTo>
                      <a:pt x="290396" y="684971"/>
                    </a:lnTo>
                    <a:lnTo>
                      <a:pt x="290396" y="437548"/>
                    </a:lnTo>
                    <a:close/>
                    <a:moveTo>
                      <a:pt x="22138" y="363973"/>
                    </a:moveTo>
                    <a:lnTo>
                      <a:pt x="22138" y="406946"/>
                    </a:lnTo>
                    <a:lnTo>
                      <a:pt x="291699" y="417364"/>
                    </a:lnTo>
                    <a:lnTo>
                      <a:pt x="291699" y="367228"/>
                    </a:lnTo>
                    <a:close/>
                    <a:moveTo>
                      <a:pt x="291699" y="298860"/>
                    </a:moveTo>
                    <a:lnTo>
                      <a:pt x="22789" y="301466"/>
                    </a:lnTo>
                    <a:lnTo>
                      <a:pt x="22789" y="344439"/>
                    </a:lnTo>
                    <a:lnTo>
                      <a:pt x="291699" y="348996"/>
                    </a:lnTo>
                    <a:close/>
                    <a:moveTo>
                      <a:pt x="293002" y="229192"/>
                    </a:moveTo>
                    <a:lnTo>
                      <a:pt x="22789" y="239609"/>
                    </a:lnTo>
                    <a:lnTo>
                      <a:pt x="22789" y="283235"/>
                    </a:lnTo>
                    <a:lnTo>
                      <a:pt x="293002" y="279328"/>
                    </a:lnTo>
                    <a:close/>
                    <a:moveTo>
                      <a:pt x="293652" y="159523"/>
                    </a:moveTo>
                    <a:lnTo>
                      <a:pt x="24092" y="177102"/>
                    </a:lnTo>
                    <a:lnTo>
                      <a:pt x="24092" y="222030"/>
                    </a:lnTo>
                    <a:lnTo>
                      <a:pt x="293652" y="209658"/>
                    </a:lnTo>
                    <a:close/>
                    <a:moveTo>
                      <a:pt x="293652" y="91156"/>
                    </a:moveTo>
                    <a:lnTo>
                      <a:pt x="24742" y="115247"/>
                    </a:lnTo>
                    <a:lnTo>
                      <a:pt x="24742" y="160825"/>
                    </a:lnTo>
                    <a:lnTo>
                      <a:pt x="293652" y="141943"/>
                    </a:lnTo>
                    <a:close/>
                    <a:moveTo>
                      <a:pt x="294303" y="22138"/>
                    </a:moveTo>
                    <a:lnTo>
                      <a:pt x="25394" y="54043"/>
                    </a:lnTo>
                    <a:lnTo>
                      <a:pt x="25394" y="97667"/>
                    </a:lnTo>
                    <a:lnTo>
                      <a:pt x="294303" y="71622"/>
                    </a:lnTo>
                    <a:close/>
                    <a:moveTo>
                      <a:pt x="321650" y="0"/>
                    </a:moveTo>
                    <a:lnTo>
                      <a:pt x="484428" y="52090"/>
                    </a:lnTo>
                    <a:lnTo>
                      <a:pt x="481682" y="303119"/>
                    </a:lnTo>
                    <a:cubicBezTo>
                      <a:pt x="424601" y="301242"/>
                      <a:pt x="364564" y="310379"/>
                      <a:pt x="312246" y="334952"/>
                    </a:cubicBezTo>
                    <a:lnTo>
                      <a:pt x="312246" y="680233"/>
                    </a:lnTo>
                    <a:lnTo>
                      <a:pt x="352988" y="691472"/>
                    </a:lnTo>
                    <a:lnTo>
                      <a:pt x="312534" y="705806"/>
                    </a:lnTo>
                    <a:lnTo>
                      <a:pt x="0" y="658926"/>
                    </a:lnTo>
                    <a:lnTo>
                      <a:pt x="0" y="40369"/>
                    </a:lnTo>
                    <a:close/>
                  </a:path>
                </a:pathLst>
              </a:custGeom>
              <a:solidFill>
                <a:srgbClr val="FFFFFF"/>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marL="0" marR="0" lvl="0" indent="0" algn="ctr" defTabSz="913575"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28" name="Group 27"/>
              <p:cNvGrpSpPr>
                <a:grpSpLocks noChangeAspect="1"/>
              </p:cNvGrpSpPr>
              <p:nvPr/>
            </p:nvGrpSpPr>
            <p:grpSpPr>
              <a:xfrm>
                <a:off x="1543760" y="5418777"/>
                <a:ext cx="126600" cy="165525"/>
                <a:chOff x="-117098" y="14336206"/>
                <a:chExt cx="1020763" cy="1334613"/>
              </a:xfrm>
              <a:solidFill>
                <a:srgbClr val="FFFFFF"/>
              </a:solidFill>
            </p:grpSpPr>
            <p:sp>
              <p:nvSpPr>
                <p:cNvPr id="29" name="Oval 122"/>
                <p:cNvSpPr>
                  <a:spLocks noChangeArrowheads="1"/>
                </p:cNvSpPr>
                <p:nvPr/>
              </p:nvSpPr>
              <p:spPr bwMode="auto">
                <a:xfrm>
                  <a:off x="-117082" y="14336206"/>
                  <a:ext cx="985843" cy="1873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87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Freeform 123"/>
                <p:cNvSpPr>
                  <a:spLocks noEditPoints="1"/>
                </p:cNvSpPr>
                <p:nvPr/>
              </p:nvSpPr>
              <p:spPr bwMode="auto">
                <a:xfrm>
                  <a:off x="-117098" y="14475428"/>
                  <a:ext cx="1020763" cy="119539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87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grpSp>
        <p:nvGrpSpPr>
          <p:cNvPr id="31" name="Group 30"/>
          <p:cNvGrpSpPr/>
          <p:nvPr/>
        </p:nvGrpSpPr>
        <p:grpSpPr>
          <a:xfrm>
            <a:off x="589063" y="3319562"/>
            <a:ext cx="11273674" cy="788930"/>
            <a:chOff x="595683" y="3319562"/>
            <a:chExt cx="11273674" cy="788930"/>
          </a:xfrm>
        </p:grpSpPr>
        <p:sp>
          <p:nvSpPr>
            <p:cNvPr id="32" name="Rectangle 31"/>
            <p:cNvSpPr/>
            <p:nvPr/>
          </p:nvSpPr>
          <p:spPr bwMode="auto">
            <a:xfrm>
              <a:off x="595683" y="3319562"/>
              <a:ext cx="11273674" cy="788930"/>
            </a:xfrm>
            <a:prstGeom prst="rect">
              <a:avLst/>
            </a:prstGeom>
            <a:solidFill>
              <a:srgbClr val="68217A"/>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a typeface="Segoe UI" pitchFamily="34" charset="0"/>
                <a:cs typeface="Segoe UI" pitchFamily="34" charset="0"/>
              </a:endParaRPr>
            </a:p>
          </p:txBody>
        </p:sp>
        <p:sp>
          <p:nvSpPr>
            <p:cNvPr id="33" name="TextBox 32"/>
            <p:cNvSpPr txBox="1"/>
            <p:nvPr/>
          </p:nvSpPr>
          <p:spPr>
            <a:xfrm>
              <a:off x="1703293" y="3319562"/>
              <a:ext cx="10094976" cy="788930"/>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505050"/>
                  </a:solidFill>
                  <a:effectLst/>
                  <a:uLnTx/>
                  <a:uFillTx/>
                  <a:cs typeface="Segoe UI" pitchFamily="34" charset="0"/>
                </a:rPr>
                <a:t>Data Centers built within</a:t>
              </a:r>
              <a:r>
                <a:rPr kumimoji="0" lang="en-US" sz="1800" b="0" i="0" u="none" strike="noStrike" kern="0" cap="none" spc="0" normalizeH="0" noProof="0" dirty="0" smtClean="0">
                  <a:ln>
                    <a:noFill/>
                  </a:ln>
                  <a:solidFill>
                    <a:srgbClr val="505050"/>
                  </a:solidFill>
                  <a:effectLst/>
                  <a:uLnTx/>
                  <a:uFillTx/>
                  <a:cs typeface="Segoe UI" pitchFamily="34" charset="0"/>
                </a:rPr>
                <a:t> mainland China, separate from the global instance of Azure.  </a:t>
              </a:r>
              <a:endParaRPr kumimoji="0" lang="en-US" sz="1800" b="0" i="0" u="none" strike="noStrike" kern="0" cap="none" spc="0" normalizeH="0" baseline="0" noProof="0" dirty="0">
                <a:ln>
                  <a:noFill/>
                </a:ln>
                <a:solidFill>
                  <a:srgbClr val="505050"/>
                </a:solidFill>
                <a:effectLst/>
                <a:uLnTx/>
                <a:uFillTx/>
                <a:cs typeface="Segoe UI" pitchFamily="34" charset="0"/>
              </a:endParaRPr>
            </a:p>
          </p:txBody>
        </p:sp>
        <p:grpSp>
          <p:nvGrpSpPr>
            <p:cNvPr id="34" name="Group 33"/>
            <p:cNvGrpSpPr/>
            <p:nvPr/>
          </p:nvGrpSpPr>
          <p:grpSpPr>
            <a:xfrm>
              <a:off x="747851" y="3438268"/>
              <a:ext cx="828434" cy="543660"/>
              <a:chOff x="747851" y="3438268"/>
              <a:chExt cx="828434" cy="543660"/>
            </a:xfrm>
          </p:grpSpPr>
          <p:sp>
            <p:nvSpPr>
              <p:cNvPr id="35" name="Freeform 5"/>
              <p:cNvSpPr>
                <a:spLocks/>
              </p:cNvSpPr>
              <p:nvPr/>
            </p:nvSpPr>
            <p:spPr bwMode="auto">
              <a:xfrm>
                <a:off x="747851" y="3438268"/>
                <a:ext cx="828434" cy="543660"/>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3 h 690"/>
                  <a:gd name="T16" fmla="*/ 851 w 1054"/>
                  <a:gd name="T17" fmla="*/ 690 h 690"/>
                  <a:gd name="T18" fmla="*/ 825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5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6"/>
                      <a:pt x="948" y="215"/>
                      <a:pt x="950" y="272"/>
                    </a:cubicBezTo>
                    <a:cubicBezTo>
                      <a:pt x="1012" y="312"/>
                      <a:pt x="1054" y="384"/>
                      <a:pt x="1054" y="463"/>
                    </a:cubicBezTo>
                    <a:cubicBezTo>
                      <a:pt x="1054" y="580"/>
                      <a:pt x="965" y="676"/>
                      <a:pt x="851" y="690"/>
                    </a:cubicBezTo>
                    <a:cubicBezTo>
                      <a:pt x="843" y="690"/>
                      <a:pt x="833" y="690"/>
                      <a:pt x="825" y="690"/>
                    </a:cubicBezTo>
                    <a:cubicBezTo>
                      <a:pt x="818" y="690"/>
                      <a:pt x="810" y="690"/>
                      <a:pt x="802" y="690"/>
                    </a:cubicBezTo>
                    <a:cubicBezTo>
                      <a:pt x="696" y="690"/>
                      <a:pt x="446" y="690"/>
                      <a:pt x="327" y="690"/>
                    </a:cubicBezTo>
                    <a:cubicBezTo>
                      <a:pt x="324" y="690"/>
                      <a:pt x="320" y="690"/>
                      <a:pt x="318" y="690"/>
                    </a:cubicBezTo>
                    <a:cubicBezTo>
                      <a:pt x="306" y="690"/>
                      <a:pt x="306" y="690"/>
                      <a:pt x="306" y="690"/>
                    </a:cubicBezTo>
                    <a:cubicBezTo>
                      <a:pt x="300" y="690"/>
                      <a:pt x="283" y="690"/>
                      <a:pt x="271" y="690"/>
                    </a:cubicBezTo>
                    <a:cubicBezTo>
                      <a:pt x="195" y="690"/>
                      <a:pt x="195" y="690"/>
                      <a:pt x="195" y="690"/>
                    </a:cubicBezTo>
                    <a:cubicBezTo>
                      <a:pt x="87" y="688"/>
                      <a:pt x="0" y="601"/>
                      <a:pt x="0" y="495"/>
                    </a:cubicBezTo>
                    <a:cubicBezTo>
                      <a:pt x="0" y="397"/>
                      <a:pt x="73" y="316"/>
                      <a:pt x="168" y="3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endParaRPr>
              </a:p>
            </p:txBody>
          </p:sp>
          <p:sp>
            <p:nvSpPr>
              <p:cNvPr id="36" name="Freeform 82"/>
              <p:cNvSpPr>
                <a:spLocks noEditPoints="1"/>
              </p:cNvSpPr>
              <p:nvPr/>
            </p:nvSpPr>
            <p:spPr bwMode="black">
              <a:xfrm>
                <a:off x="981500" y="3560468"/>
                <a:ext cx="361137" cy="361041"/>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Tree>
    <p:extLst>
      <p:ext uri="{BB962C8B-B14F-4D97-AF65-F5344CB8AC3E}">
        <p14:creationId xmlns:p14="http://schemas.microsoft.com/office/powerpoint/2010/main" val="2925306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0-#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0-#ppt_w/2"/>
                                          </p:val>
                                        </p:tav>
                                        <p:tav tm="100000">
                                          <p:val>
                                            <p:strVal val="#ppt_x"/>
                                          </p:val>
                                        </p:tav>
                                      </p:tavLst>
                                    </p:anim>
                                    <p:anim calcmode="lin" valueType="num">
                                      <p:cBhvr additive="base">
                                        <p:cTn id="24" dur="75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0-#ppt_w/2"/>
                                          </p:val>
                                        </p:tav>
                                        <p:tav tm="100000">
                                          <p:val>
                                            <p:strVal val="#ppt_x"/>
                                          </p:val>
                                        </p:tav>
                                      </p:tavLst>
                                    </p:anim>
                                    <p:anim calcmode="lin" valueType="num">
                                      <p:cBhvr additive="base">
                                        <p:cTn id="28"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6"/>
          <p:cNvSpPr/>
          <p:nvPr/>
        </p:nvSpPr>
        <p:spPr bwMode="auto">
          <a:xfrm>
            <a:off x="884237" y="3704777"/>
            <a:ext cx="11049000" cy="2937690"/>
          </a:xfrm>
          <a:prstGeom prst="rect">
            <a:avLst/>
          </a:prstGeom>
          <a:solidFill>
            <a:schemeClr val="bg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37116" tIns="109692" rIns="137116" bIns="68557"/>
          <a:lstStyle/>
          <a:p>
            <a:pPr marL="216102" indent="-216102" defTabSz="698081">
              <a:defRPr/>
            </a:pPr>
            <a:endParaRPr lang="en-US" altLang="zh-CN" sz="1300">
              <a:solidFill>
                <a:schemeClr val="tx1"/>
              </a:solidFill>
              <a:ea typeface="宋体" pitchFamily="2" charset="-122"/>
              <a:cs typeface="Arial" pitchFamily="34" charset="0"/>
            </a:endParaRPr>
          </a:p>
        </p:txBody>
      </p:sp>
      <p:pic>
        <p:nvPicPr>
          <p:cNvPr id="42" name="图片 1" descr="map副本.png"/>
          <p:cNvPicPr>
            <a:picLocks noChangeAspect="1"/>
          </p:cNvPicPr>
          <p:nvPr/>
        </p:nvPicPr>
        <p:blipFill>
          <a:blip r:embed="rId3" cstate="print">
            <a:duotone>
              <a:prstClr val="black"/>
              <a:schemeClr val="bg1">
                <a:lumMod val="85000"/>
                <a:tint val="45000"/>
                <a:satMod val="400000"/>
              </a:schemeClr>
            </a:duotone>
            <a:extLst>
              <a:ext uri="{BEBA8EAE-BF5A-486C-A8C5-ECC9F3942E4B}">
                <a14:imgProps xmlns:a14="http://schemas.microsoft.com/office/drawing/2010/main">
                  <a14:imgLayer r:embed="rId4">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35745" y="714750"/>
            <a:ext cx="6759327" cy="5463148"/>
          </a:xfrm>
          <a:prstGeom prst="rect">
            <a:avLst/>
          </a:prstGeom>
          <a:noFill/>
        </p:spPr>
      </p:pic>
      <p:sp>
        <p:nvSpPr>
          <p:cNvPr id="2" name="Title 1"/>
          <p:cNvSpPr>
            <a:spLocks noGrp="1"/>
          </p:cNvSpPr>
          <p:nvPr>
            <p:ph type="title"/>
          </p:nvPr>
        </p:nvSpPr>
        <p:spPr>
          <a:xfrm>
            <a:off x="18328" y="-296931"/>
            <a:ext cx="9875797" cy="364245"/>
          </a:xfrm>
        </p:spPr>
        <p:txBody>
          <a:bodyPr/>
          <a:lstStyle/>
          <a:p>
            <a:pPr>
              <a:lnSpc>
                <a:spcPct val="150000"/>
              </a:lnSpc>
            </a:pPr>
            <a:r>
              <a:rPr lang="en-US" dirty="0" smtClean="0"/>
              <a:t>Windows Azure Operated by 21Vianet </a:t>
            </a:r>
            <a:endParaRPr lang="en-US" altLang="zh-CN" dirty="0">
              <a:solidFill>
                <a:schemeClr val="tx1"/>
              </a:solidFill>
              <a:latin typeface="微软雅黑" panose="020B0503020204020204" pitchFamily="34" charset="-122"/>
              <a:ea typeface="微软雅黑" panose="020B0503020204020204" pitchFamily="34" charset="-122"/>
            </a:endParaRPr>
          </a:p>
        </p:txBody>
      </p:sp>
      <p:cxnSp>
        <p:nvCxnSpPr>
          <p:cNvPr id="6" name="Straight Connector 122"/>
          <p:cNvCxnSpPr/>
          <p:nvPr/>
        </p:nvCxnSpPr>
        <p:spPr>
          <a:xfrm flipH="1">
            <a:off x="1547668" y="3683491"/>
            <a:ext cx="9311766" cy="41236"/>
          </a:xfrm>
          <a:prstGeom prst="line">
            <a:avLst/>
          </a:prstGeom>
          <a:ln w="31750" cap="sq">
            <a:solidFill>
              <a:schemeClr val="bg1">
                <a:lumMod val="65000"/>
              </a:schemeClr>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0105849" y="3218923"/>
            <a:ext cx="787669" cy="784389"/>
            <a:chOff x="10729064" y="3364191"/>
            <a:chExt cx="1050315" cy="1045941"/>
          </a:xfrm>
        </p:grpSpPr>
        <p:sp>
          <p:nvSpPr>
            <p:cNvPr id="37" name="Oval 22"/>
            <p:cNvSpPr/>
            <p:nvPr/>
          </p:nvSpPr>
          <p:spPr bwMode="auto">
            <a:xfrm>
              <a:off x="10729064" y="3364191"/>
              <a:ext cx="1045941" cy="1045941"/>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37116" tIns="109692" rIns="137116" bIns="109692"/>
            <a:lstStyle/>
            <a:p>
              <a:pPr algn="ctr" defTabSz="684726">
                <a:lnSpc>
                  <a:spcPct val="90000"/>
                </a:lnSpc>
                <a:defRPr/>
              </a:pPr>
              <a:endParaRPr lang="en-US" altLang="zh-CN" sz="1050" dirty="0">
                <a:solidFill>
                  <a:schemeClr val="accent3">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72"/>
            <p:cNvSpPr txBox="1">
              <a:spLocks noChangeArrowheads="1"/>
            </p:cNvSpPr>
            <p:nvPr/>
          </p:nvSpPr>
          <p:spPr bwMode="auto">
            <a:xfrm>
              <a:off x="10735057" y="3667419"/>
              <a:ext cx="1044322" cy="4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32" tIns="69932" rIns="69932" bIns="69932">
              <a:spAutoFit/>
            </a:bodyPr>
            <a:lstStyle>
              <a:lvl1pPr>
                <a:defRPr>
                  <a:solidFill>
                    <a:schemeClr val="tx1"/>
                  </a:solidFill>
                  <a:latin typeface="Segoe UI" pitchFamily="34" charset="0"/>
                  <a:cs typeface="Arial" pitchFamily="34" charset="0"/>
                </a:defRPr>
              </a:lvl1pPr>
              <a:lvl2pPr marL="742950" indent="-285750">
                <a:defRPr>
                  <a:solidFill>
                    <a:schemeClr val="tx1"/>
                  </a:solidFill>
                  <a:latin typeface="Segoe UI" pitchFamily="34" charset="0"/>
                  <a:cs typeface="Arial" pitchFamily="34" charset="0"/>
                </a:defRPr>
              </a:lvl2pPr>
              <a:lvl3pPr marL="1143000" indent="-228600">
                <a:defRPr>
                  <a:solidFill>
                    <a:schemeClr val="tx1"/>
                  </a:solidFill>
                  <a:latin typeface="Segoe UI" pitchFamily="34" charset="0"/>
                  <a:cs typeface="Arial" pitchFamily="34" charset="0"/>
                </a:defRPr>
              </a:lvl3pPr>
              <a:lvl4pPr marL="1600200" indent="-228600">
                <a:defRPr>
                  <a:solidFill>
                    <a:schemeClr val="tx1"/>
                  </a:solidFill>
                  <a:latin typeface="Segoe UI" pitchFamily="34" charset="0"/>
                  <a:cs typeface="Arial" pitchFamily="34" charset="0"/>
                </a:defRPr>
              </a:lvl4pPr>
              <a:lvl5pPr marL="2057400" indent="-22860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a:r>
                <a:rPr lang="en-US" altLang="zh-CN" sz="1224" b="1" dirty="0">
                  <a:solidFill>
                    <a:schemeClr val="accent3">
                      <a:lumMod val="20000"/>
                      <a:lumOff val="80000"/>
                    </a:schemeClr>
                  </a:solidFill>
                  <a:ea typeface="宋体" pitchFamily="2" charset="-122"/>
                  <a:cs typeface="Segoe UI" panose="020B0502040204020203" pitchFamily="34" charset="0"/>
                </a:rPr>
                <a:t>2014</a:t>
              </a:r>
              <a:endParaRPr lang="zh-CN" altLang="en-US" sz="1224" b="1" dirty="0">
                <a:solidFill>
                  <a:schemeClr val="accent3">
                    <a:lumMod val="20000"/>
                    <a:lumOff val="80000"/>
                  </a:schemeClr>
                </a:solidFill>
                <a:ea typeface="宋体" pitchFamily="2" charset="-122"/>
                <a:cs typeface="Segoe UI" panose="020B0502040204020203" pitchFamily="34" charset="0"/>
              </a:endParaRPr>
            </a:p>
          </p:txBody>
        </p:sp>
      </p:grpSp>
      <p:grpSp>
        <p:nvGrpSpPr>
          <p:cNvPr id="18" name="Group 17"/>
          <p:cNvGrpSpPr/>
          <p:nvPr/>
        </p:nvGrpSpPr>
        <p:grpSpPr>
          <a:xfrm>
            <a:off x="1547669" y="3336859"/>
            <a:ext cx="784389" cy="784389"/>
            <a:chOff x="622587" y="3203623"/>
            <a:chExt cx="1045941" cy="1045941"/>
          </a:xfrm>
        </p:grpSpPr>
        <p:sp>
          <p:nvSpPr>
            <p:cNvPr id="32" name="Oval 10"/>
            <p:cNvSpPr/>
            <p:nvPr/>
          </p:nvSpPr>
          <p:spPr bwMode="auto">
            <a:xfrm>
              <a:off x="622587" y="3203623"/>
              <a:ext cx="1045941" cy="1045941"/>
            </a:xfrm>
            <a:prstGeom prst="ellipse">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37116" tIns="109692" rIns="137116" bIns="109692"/>
            <a:lstStyle/>
            <a:p>
              <a:pPr algn="ctr" defTabSz="684726">
                <a:lnSpc>
                  <a:spcPct val="90000"/>
                </a:lnSpc>
                <a:defRPr/>
              </a:pPr>
              <a:endParaRPr lang="en-US" altLang="zh-CN" sz="1453">
                <a:solidFill>
                  <a:schemeClr val="accent3">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3441" name="TextBox 4"/>
            <p:cNvSpPr txBox="1">
              <a:spLocks noChangeArrowheads="1"/>
            </p:cNvSpPr>
            <p:nvPr/>
          </p:nvSpPr>
          <p:spPr bwMode="auto">
            <a:xfrm>
              <a:off x="623396" y="3506851"/>
              <a:ext cx="1044321" cy="4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32" tIns="69932" rIns="69932" bIns="69932">
              <a:spAutoFit/>
            </a:bodyPr>
            <a:lstStyle>
              <a:lvl1pPr>
                <a:defRPr>
                  <a:solidFill>
                    <a:schemeClr val="tx1"/>
                  </a:solidFill>
                  <a:latin typeface="Segoe UI" pitchFamily="34" charset="0"/>
                  <a:cs typeface="Arial" pitchFamily="34" charset="0"/>
                </a:defRPr>
              </a:lvl1pPr>
              <a:lvl2pPr marL="742950" indent="-285750">
                <a:defRPr>
                  <a:solidFill>
                    <a:schemeClr val="tx1"/>
                  </a:solidFill>
                  <a:latin typeface="Segoe UI" pitchFamily="34" charset="0"/>
                  <a:cs typeface="Arial" pitchFamily="34" charset="0"/>
                </a:defRPr>
              </a:lvl2pPr>
              <a:lvl3pPr marL="1143000" indent="-228600">
                <a:defRPr>
                  <a:solidFill>
                    <a:schemeClr val="tx1"/>
                  </a:solidFill>
                  <a:latin typeface="Segoe UI" pitchFamily="34" charset="0"/>
                  <a:cs typeface="Arial" pitchFamily="34" charset="0"/>
                </a:defRPr>
              </a:lvl3pPr>
              <a:lvl4pPr marL="1600200" indent="-228600">
                <a:defRPr>
                  <a:solidFill>
                    <a:schemeClr val="tx1"/>
                  </a:solidFill>
                  <a:latin typeface="Segoe UI" pitchFamily="34" charset="0"/>
                  <a:cs typeface="Arial" pitchFamily="34" charset="0"/>
                </a:defRPr>
              </a:lvl4pPr>
              <a:lvl5pPr marL="2057400" indent="-22860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a:r>
                <a:rPr lang="en-US" altLang="zh-CN" sz="1224" b="1" dirty="0">
                  <a:solidFill>
                    <a:schemeClr val="accent3">
                      <a:lumMod val="20000"/>
                      <a:lumOff val="80000"/>
                    </a:schemeClr>
                  </a:solidFill>
                  <a:ea typeface="Segoe UI" panose="020B0502040204020203" pitchFamily="34" charset="0"/>
                  <a:cs typeface="Segoe UI" panose="020B0502040204020203" pitchFamily="34" charset="0"/>
                </a:rPr>
                <a:t>2010</a:t>
              </a:r>
            </a:p>
          </p:txBody>
        </p:sp>
      </p:grpSp>
      <p:grpSp>
        <p:nvGrpSpPr>
          <p:cNvPr id="103550" name="Group 103549"/>
          <p:cNvGrpSpPr/>
          <p:nvPr/>
        </p:nvGrpSpPr>
        <p:grpSpPr>
          <a:xfrm>
            <a:off x="5380037" y="1641344"/>
            <a:ext cx="1911019" cy="2057202"/>
            <a:chOff x="7327555" y="936970"/>
            <a:chExt cx="2548242" cy="2743170"/>
          </a:xfrm>
        </p:grpSpPr>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5886" t="-323" r="27448" b="323"/>
            <a:stretch/>
          </p:blipFill>
          <p:spPr>
            <a:xfrm>
              <a:off x="7785918" y="1835645"/>
              <a:ext cx="1844494" cy="1844495"/>
            </a:xfrm>
            <a:prstGeom prst="ellipse">
              <a:avLst/>
            </a:prstGeom>
            <a:ln>
              <a:solidFill>
                <a:schemeClr val="tx1"/>
              </a:solidFill>
            </a:ln>
          </p:spPr>
        </p:pic>
        <p:sp>
          <p:nvSpPr>
            <p:cNvPr id="29" name="TextBox 28"/>
            <p:cNvSpPr txBox="1"/>
            <p:nvPr/>
          </p:nvSpPr>
          <p:spPr>
            <a:xfrm>
              <a:off x="7327555" y="936970"/>
              <a:ext cx="2548242" cy="554045"/>
            </a:xfrm>
            <a:prstGeom prst="rect">
              <a:avLst/>
            </a:prstGeom>
          </p:spPr>
          <p:txBody>
            <a:bodyPr wrap="square">
              <a:spAutoFit/>
            </a:bodyPr>
            <a:lstStyle>
              <a:defPPr>
                <a:defRPr lang="en-US"/>
              </a:defPPr>
              <a:lvl1pPr>
                <a:defRPr sz="1400" kern="0">
                  <a:solidFill>
                    <a:schemeClr val="accent3"/>
                  </a:solidFill>
                  <a:ea typeface="Segoe UI" pitchFamily="34" charset="0"/>
                  <a:cs typeface="Segoe UI" pitchFamily="34" charset="0"/>
                </a:defRPr>
              </a:lvl1pPr>
            </a:lstStyle>
            <a:p>
              <a:pPr algn="ctr"/>
              <a:r>
                <a:rPr lang="en-US" altLang="zh-CN" sz="1050" b="1" dirty="0" smtClean="0">
                  <a:solidFill>
                    <a:schemeClr val="tx1"/>
                  </a:solidFill>
                </a:rPr>
                <a:t>Azure</a:t>
              </a:r>
              <a:r>
                <a:rPr lang="zh-CN" altLang="en-US" sz="1050" b="1" dirty="0">
                  <a:solidFill>
                    <a:schemeClr val="tx1"/>
                  </a:solidFill>
                </a:rPr>
                <a:t> </a:t>
              </a:r>
              <a:r>
                <a:rPr lang="en-US" altLang="zh-CN" sz="1050" b="1" dirty="0" smtClean="0">
                  <a:solidFill>
                    <a:schemeClr val="tx1"/>
                  </a:solidFill>
                </a:rPr>
                <a:t>Public Preview in China 6/6/2013</a:t>
              </a:r>
              <a:endParaRPr lang="en-US" altLang="zh-CN" sz="1050" b="1" dirty="0">
                <a:solidFill>
                  <a:schemeClr val="tx1"/>
                </a:solidFill>
              </a:endParaRPr>
            </a:p>
          </p:txBody>
        </p:sp>
        <p:cxnSp>
          <p:nvCxnSpPr>
            <p:cNvPr id="103522" name="Elbow Connector 103521"/>
            <p:cNvCxnSpPr>
              <a:stCxn id="29" idx="2"/>
              <a:endCxn id="25" idx="0"/>
            </p:cNvCxnSpPr>
            <p:nvPr/>
          </p:nvCxnSpPr>
          <p:spPr>
            <a:xfrm rot="16200000" flipH="1">
              <a:off x="8482606" y="1610085"/>
              <a:ext cx="344631" cy="106489"/>
            </a:xfrm>
            <a:prstGeom prst="bentConnector3">
              <a:avLst>
                <a:gd name="adj1" fmla="val 50000"/>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3548" name="Group 103547"/>
          <p:cNvGrpSpPr/>
          <p:nvPr/>
        </p:nvGrpSpPr>
        <p:grpSpPr>
          <a:xfrm>
            <a:off x="7471106" y="1104548"/>
            <a:ext cx="2102515" cy="2578928"/>
            <a:chOff x="8344352" y="2481108"/>
            <a:chExt cx="2196720" cy="2876488"/>
          </a:xfrm>
        </p:grpSpPr>
        <p:pic>
          <p:nvPicPr>
            <p:cNvPr id="103527" name="Picture 103526"/>
            <p:cNvPicPr>
              <a:picLocks noChangeAspect="1"/>
            </p:cNvPicPr>
            <p:nvPr/>
          </p:nvPicPr>
          <p:blipFill rotWithShape="1">
            <a:blip r:embed="rId6" cstate="print">
              <a:extLst>
                <a:ext uri="{28A0092B-C50C-407E-A947-70E740481C1C}">
                  <a14:useLocalDpi xmlns:a14="http://schemas.microsoft.com/office/drawing/2010/main" val="0"/>
                </a:ext>
              </a:extLst>
            </a:blip>
            <a:srcRect l="16667" r="16667"/>
            <a:stretch/>
          </p:blipFill>
          <p:spPr>
            <a:xfrm>
              <a:off x="8344352" y="3081702"/>
              <a:ext cx="2196720" cy="2275894"/>
            </a:xfrm>
            <a:prstGeom prst="ellipse">
              <a:avLst/>
            </a:prstGeom>
            <a:ln>
              <a:solidFill>
                <a:schemeClr val="tx1"/>
              </a:solidFill>
            </a:ln>
          </p:spPr>
        </p:pic>
        <p:sp>
          <p:nvSpPr>
            <p:cNvPr id="73" name="TextBox 72"/>
            <p:cNvSpPr txBox="1"/>
            <p:nvPr/>
          </p:nvSpPr>
          <p:spPr>
            <a:xfrm>
              <a:off x="8393531" y="2481108"/>
              <a:ext cx="1666157" cy="463439"/>
            </a:xfrm>
            <a:prstGeom prst="rect">
              <a:avLst/>
            </a:prstGeom>
          </p:spPr>
          <p:txBody>
            <a:bodyPr wrap="square">
              <a:spAutoFit/>
            </a:bodyPr>
            <a:lstStyle>
              <a:defPPr>
                <a:defRPr lang="en-US"/>
              </a:defPPr>
              <a:lvl1pPr>
                <a:defRPr sz="1400" kern="0">
                  <a:solidFill>
                    <a:schemeClr val="accent3"/>
                  </a:solidFill>
                  <a:ea typeface="Segoe UI" pitchFamily="34" charset="0"/>
                  <a:cs typeface="Segoe UI" pitchFamily="34" charset="0"/>
                </a:defRPr>
              </a:lvl1pPr>
            </a:lstStyle>
            <a:p>
              <a:r>
                <a:rPr lang="en-US" altLang="zh-CN" sz="1050" b="1" dirty="0">
                  <a:solidFill>
                    <a:schemeClr val="tx1"/>
                  </a:solidFill>
                </a:rPr>
                <a:t>Office </a:t>
              </a:r>
              <a:r>
                <a:rPr lang="en-US" altLang="zh-CN" sz="1050" b="1" dirty="0" smtClean="0">
                  <a:solidFill>
                    <a:schemeClr val="tx1"/>
                  </a:solidFill>
                </a:rPr>
                <a:t>365 GA 4/14/2014</a:t>
              </a:r>
              <a:endParaRPr lang="en-US" sz="1050" b="1" dirty="0">
                <a:solidFill>
                  <a:schemeClr val="tx1"/>
                </a:solidFill>
              </a:endParaRPr>
            </a:p>
          </p:txBody>
        </p:sp>
        <p:cxnSp>
          <p:nvCxnSpPr>
            <p:cNvPr id="103541" name="Elbow Connector 103540"/>
            <p:cNvCxnSpPr/>
            <p:nvPr/>
          </p:nvCxnSpPr>
          <p:spPr>
            <a:xfrm rot="16200000" flipH="1">
              <a:off x="8847652" y="2910150"/>
              <a:ext cx="188513" cy="150869"/>
            </a:xfrm>
            <a:prstGeom prst="bentConnector3">
              <a:avLst>
                <a:gd name="adj1" fmla="val 50000"/>
              </a:avLst>
            </a:prstGeom>
            <a:ln w="6350">
              <a:solidFill>
                <a:schemeClr val="bg2">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575943" y="1662712"/>
            <a:ext cx="2298049" cy="2036032"/>
            <a:chOff x="325785" y="1613630"/>
            <a:chExt cx="2298049" cy="2036032"/>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1881" r="21881"/>
            <a:stretch/>
          </p:blipFill>
          <p:spPr>
            <a:xfrm>
              <a:off x="1032221" y="2459272"/>
              <a:ext cx="1190390" cy="1190390"/>
            </a:xfrm>
            <a:prstGeom prst="ellipse">
              <a:avLst/>
            </a:prstGeom>
            <a:ln>
              <a:solidFill>
                <a:srgbClr val="000000"/>
              </a:solidFill>
            </a:ln>
          </p:spPr>
        </p:pic>
        <p:sp>
          <p:nvSpPr>
            <p:cNvPr id="64" name="TextBox 28"/>
            <p:cNvSpPr txBox="1"/>
            <p:nvPr/>
          </p:nvSpPr>
          <p:spPr>
            <a:xfrm>
              <a:off x="325785" y="1613630"/>
              <a:ext cx="2298049" cy="415498"/>
            </a:xfrm>
            <a:prstGeom prst="rect">
              <a:avLst/>
            </a:prstGeom>
          </p:spPr>
          <p:txBody>
            <a:bodyPr wrap="square">
              <a:spAutoFit/>
            </a:bodyPr>
            <a:lstStyle>
              <a:defPPr>
                <a:defRPr lang="en-US"/>
              </a:defPPr>
              <a:lvl1pPr>
                <a:defRPr sz="1400" kern="0">
                  <a:solidFill>
                    <a:schemeClr val="accent3"/>
                  </a:solidFill>
                  <a:ea typeface="Segoe UI" pitchFamily="34" charset="0"/>
                  <a:cs typeface="Segoe UI" pitchFamily="34" charset="0"/>
                </a:defRPr>
              </a:lvl1pPr>
            </a:lstStyle>
            <a:p>
              <a:pPr algn="ctr" defTabSz="672459" fontAlgn="base">
                <a:spcBef>
                  <a:spcPct val="0"/>
                </a:spcBef>
                <a:spcAft>
                  <a:spcPct val="0"/>
                </a:spcAft>
                <a:defRPr/>
              </a:pPr>
              <a:r>
                <a:rPr lang="en-US" altLang="zh-CN" sz="1050" b="1" dirty="0" smtClean="0">
                  <a:solidFill>
                    <a:schemeClr val="tx1"/>
                  </a:solidFill>
                </a:rPr>
                <a:t>Cloud Computing Innovation Center established 9/2010 </a:t>
              </a:r>
              <a:endParaRPr lang="en-US" altLang="zh-CN" sz="1050" b="1" dirty="0">
                <a:solidFill>
                  <a:schemeClr val="tx1"/>
                </a:solidFill>
              </a:endParaRPr>
            </a:p>
          </p:txBody>
        </p:sp>
        <p:cxnSp>
          <p:nvCxnSpPr>
            <p:cNvPr id="65" name="Elbow Connector 19"/>
            <p:cNvCxnSpPr/>
            <p:nvPr/>
          </p:nvCxnSpPr>
          <p:spPr>
            <a:xfrm rot="16200000" flipH="1">
              <a:off x="1286620" y="2027127"/>
              <a:ext cx="392070" cy="355357"/>
            </a:xfrm>
            <a:prstGeom prst="bentConnector3">
              <a:avLst>
                <a:gd name="adj1" fmla="val 50000"/>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865438" y="3727564"/>
            <a:ext cx="1513729" cy="2059131"/>
            <a:chOff x="1663504" y="3678482"/>
            <a:chExt cx="1513729" cy="2059131"/>
          </a:xfrm>
        </p:grpSpPr>
        <p:pic>
          <p:nvPicPr>
            <p:cNvPr id="4" name="图片 3"/>
            <p:cNvPicPr>
              <a:picLocks noChangeAspect="1"/>
            </p:cNvPicPr>
            <p:nvPr/>
          </p:nvPicPr>
          <p:blipFill rotWithShape="1">
            <a:blip r:embed="rId8">
              <a:extLst>
                <a:ext uri="{28A0092B-C50C-407E-A947-70E740481C1C}">
                  <a14:useLocalDpi xmlns:a14="http://schemas.microsoft.com/office/drawing/2010/main" val="0"/>
                </a:ext>
              </a:extLst>
            </a:blip>
            <a:srcRect t="16765" b="16765"/>
            <a:stretch/>
          </p:blipFill>
          <p:spPr>
            <a:xfrm>
              <a:off x="2004530" y="3678482"/>
              <a:ext cx="1172703" cy="1172703"/>
            </a:xfrm>
            <a:prstGeom prst="ellipse">
              <a:avLst/>
            </a:prstGeom>
            <a:ln>
              <a:solidFill>
                <a:srgbClr val="000000"/>
              </a:solidFill>
            </a:ln>
          </p:spPr>
        </p:pic>
        <p:sp>
          <p:nvSpPr>
            <p:cNvPr id="33" name="TextBox 72"/>
            <p:cNvSpPr txBox="1"/>
            <p:nvPr/>
          </p:nvSpPr>
          <p:spPr>
            <a:xfrm>
              <a:off x="1663504" y="5322115"/>
              <a:ext cx="1513729" cy="415498"/>
            </a:xfrm>
            <a:prstGeom prst="rect">
              <a:avLst/>
            </a:prstGeom>
          </p:spPr>
          <p:txBody>
            <a:bodyPr wrap="square">
              <a:spAutoFit/>
            </a:bodyPr>
            <a:lstStyle>
              <a:defPPr>
                <a:defRPr lang="en-US"/>
              </a:defPPr>
              <a:lvl1pPr>
                <a:defRPr sz="1400" kern="0">
                  <a:solidFill>
                    <a:schemeClr val="accent3"/>
                  </a:solidFill>
                  <a:ea typeface="Segoe UI" pitchFamily="34" charset="0"/>
                  <a:cs typeface="Segoe UI" pitchFamily="34" charset="0"/>
                </a:defRPr>
              </a:lvl1pPr>
            </a:lstStyle>
            <a:p>
              <a:r>
                <a:rPr lang="en-US" altLang="zh-CN" sz="1050" b="1" dirty="0" smtClean="0">
                  <a:solidFill>
                    <a:schemeClr val="accent2"/>
                  </a:solidFill>
                </a:rPr>
                <a:t>Mooncake Project formalized 10/2</a:t>
              </a:r>
              <a:r>
                <a:rPr lang="en-US" sz="1050" b="1" dirty="0" smtClean="0">
                  <a:solidFill>
                    <a:schemeClr val="accent2"/>
                  </a:solidFill>
                </a:rPr>
                <a:t>011 </a:t>
              </a:r>
              <a:endParaRPr lang="en-US" sz="1050" b="1" dirty="0">
                <a:solidFill>
                  <a:schemeClr val="accent2"/>
                </a:solidFill>
              </a:endParaRPr>
            </a:p>
          </p:txBody>
        </p:sp>
        <p:cxnSp>
          <p:nvCxnSpPr>
            <p:cNvPr id="34" name="Elbow Connector 103540"/>
            <p:cNvCxnSpPr>
              <a:stCxn id="33" idx="0"/>
            </p:cNvCxnSpPr>
            <p:nvPr/>
          </p:nvCxnSpPr>
          <p:spPr>
            <a:xfrm rot="5400000" flipH="1" flipV="1">
              <a:off x="2314536" y="5018722"/>
              <a:ext cx="409226" cy="197561"/>
            </a:xfrm>
            <a:prstGeom prst="bentConnector3">
              <a:avLst/>
            </a:prstGeom>
            <a:ln w="6350">
              <a:solidFill>
                <a:schemeClr val="bg2">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465637" y="3716841"/>
            <a:ext cx="1903314" cy="2263285"/>
            <a:chOff x="3506218" y="3667758"/>
            <a:chExt cx="1903314" cy="2263285"/>
          </a:xfrm>
        </p:grpSpPr>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21037" r="21037" b="22764"/>
            <a:stretch/>
          </p:blipFill>
          <p:spPr>
            <a:xfrm>
              <a:off x="3757310" y="3667758"/>
              <a:ext cx="1255687" cy="1255687"/>
            </a:xfrm>
            <a:prstGeom prst="ellipse">
              <a:avLst/>
            </a:prstGeom>
            <a:ln>
              <a:solidFill>
                <a:srgbClr val="000000"/>
              </a:solidFill>
            </a:ln>
          </p:spPr>
        </p:pic>
        <p:sp>
          <p:nvSpPr>
            <p:cNvPr id="35" name="TextBox 72"/>
            <p:cNvSpPr txBox="1"/>
            <p:nvPr/>
          </p:nvSpPr>
          <p:spPr>
            <a:xfrm>
              <a:off x="3506218" y="5353962"/>
              <a:ext cx="1903314" cy="577081"/>
            </a:xfrm>
            <a:prstGeom prst="rect">
              <a:avLst/>
            </a:prstGeom>
          </p:spPr>
          <p:txBody>
            <a:bodyPr wrap="square">
              <a:spAutoFit/>
            </a:bodyPr>
            <a:lstStyle>
              <a:defPPr>
                <a:defRPr lang="en-US"/>
              </a:defPPr>
              <a:lvl1pPr>
                <a:defRPr sz="1400" kern="0">
                  <a:solidFill>
                    <a:schemeClr val="accent3"/>
                  </a:solidFill>
                  <a:ea typeface="Segoe UI" pitchFamily="34" charset="0"/>
                  <a:cs typeface="Segoe UI" pitchFamily="34" charset="0"/>
                </a:defRPr>
              </a:lvl1pPr>
            </a:lstStyle>
            <a:p>
              <a:r>
                <a:rPr lang="en-US" altLang="zh-CN" sz="1050" b="1" dirty="0" smtClean="0">
                  <a:solidFill>
                    <a:schemeClr val="accent2"/>
                  </a:solidFill>
                </a:rPr>
                <a:t>Shanghai government, Microsoft &amp; 21v signed MOU 11/20</a:t>
              </a:r>
              <a:r>
                <a:rPr lang="en-US" sz="1050" b="1" dirty="0" smtClean="0">
                  <a:solidFill>
                    <a:schemeClr val="accent2"/>
                  </a:solidFill>
                </a:rPr>
                <a:t>12 </a:t>
              </a:r>
              <a:endParaRPr lang="en-US" sz="1050" b="1" dirty="0">
                <a:solidFill>
                  <a:schemeClr val="accent2"/>
                </a:solidFill>
              </a:endParaRPr>
            </a:p>
          </p:txBody>
        </p:sp>
        <p:cxnSp>
          <p:nvCxnSpPr>
            <p:cNvPr id="36" name="Elbow Connector 103540"/>
            <p:cNvCxnSpPr>
              <a:stCxn id="35" idx="0"/>
            </p:cNvCxnSpPr>
            <p:nvPr/>
          </p:nvCxnSpPr>
          <p:spPr>
            <a:xfrm rot="5400000" flipH="1" flipV="1">
              <a:off x="4254647" y="5147966"/>
              <a:ext cx="409224" cy="2769"/>
            </a:xfrm>
            <a:prstGeom prst="bentConnector3">
              <a:avLst/>
            </a:prstGeom>
            <a:ln w="6350">
              <a:solidFill>
                <a:schemeClr val="bg2">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3530" name="组合 103529"/>
          <p:cNvGrpSpPr/>
          <p:nvPr/>
        </p:nvGrpSpPr>
        <p:grpSpPr>
          <a:xfrm>
            <a:off x="6294437" y="3711906"/>
            <a:ext cx="2021092" cy="2871098"/>
            <a:chOff x="4739481" y="3662822"/>
            <a:chExt cx="2021092" cy="2871097"/>
          </a:xfrm>
        </p:grpSpPr>
        <p:pic>
          <p:nvPicPr>
            <p:cNvPr id="52" name="Picture 3" descr="T:\Clients\Retainer\Microsoft\8. Commercial Execution\9. Windows Azure\Event\FY14\Windows Azure GA\On-site Photos\合影\DSC_6717.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362" t="7776" r="27366" b="22702"/>
            <a:stretch/>
          </p:blipFill>
          <p:spPr bwMode="auto">
            <a:xfrm>
              <a:off x="4739481" y="3662822"/>
              <a:ext cx="2021092" cy="2021092"/>
            </a:xfrm>
            <a:prstGeom prst="ellipse">
              <a:avLst/>
            </a:prstGeom>
            <a:noFill/>
            <a:ln>
              <a:solidFill>
                <a:srgbClr val="000000"/>
              </a:solidFill>
            </a:ln>
            <a:extLst>
              <a:ext uri="{909E8E84-426E-40DD-AFC4-6F175D3DCCD1}">
                <a14:hiddenFill xmlns:a14="http://schemas.microsoft.com/office/drawing/2010/main">
                  <a:solidFill>
                    <a:srgbClr val="FFFFFF"/>
                  </a:solidFill>
                </a14:hiddenFill>
              </a:ext>
            </a:extLst>
          </p:spPr>
        </p:pic>
        <p:grpSp>
          <p:nvGrpSpPr>
            <p:cNvPr id="103529" name="组合 103528"/>
            <p:cNvGrpSpPr/>
            <p:nvPr/>
          </p:nvGrpSpPr>
          <p:grpSpPr>
            <a:xfrm>
              <a:off x="5222108" y="5719700"/>
              <a:ext cx="1513729" cy="814219"/>
              <a:chOff x="5222108" y="5719700"/>
              <a:chExt cx="1513729" cy="814219"/>
            </a:xfrm>
          </p:grpSpPr>
          <p:cxnSp>
            <p:nvCxnSpPr>
              <p:cNvPr id="59" name="Elbow Connector 19"/>
              <p:cNvCxnSpPr/>
              <p:nvPr/>
            </p:nvCxnSpPr>
            <p:spPr>
              <a:xfrm rot="16200000" flipH="1">
                <a:off x="5695670" y="5738056"/>
                <a:ext cx="392070" cy="355357"/>
              </a:xfrm>
              <a:prstGeom prst="bentConnector3">
                <a:avLst>
                  <a:gd name="adj1" fmla="val 50000"/>
                </a:avLst>
              </a:prstGeom>
              <a:ln w="6350">
                <a:solidFill>
                  <a:schemeClr val="bg2">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0" name="TextBox 72"/>
              <p:cNvSpPr txBox="1"/>
              <p:nvPr/>
            </p:nvSpPr>
            <p:spPr>
              <a:xfrm>
                <a:off x="5222108" y="6118421"/>
                <a:ext cx="1513729" cy="415498"/>
              </a:xfrm>
              <a:prstGeom prst="rect">
                <a:avLst/>
              </a:prstGeom>
            </p:spPr>
            <p:txBody>
              <a:bodyPr wrap="square">
                <a:spAutoFit/>
              </a:bodyPr>
              <a:lstStyle>
                <a:defPPr>
                  <a:defRPr lang="en-US"/>
                </a:defPPr>
                <a:lvl1pPr>
                  <a:defRPr sz="1400" kern="0">
                    <a:solidFill>
                      <a:schemeClr val="accent3"/>
                    </a:solidFill>
                    <a:ea typeface="Segoe UI" pitchFamily="34" charset="0"/>
                    <a:cs typeface="Segoe UI" pitchFamily="34" charset="0"/>
                  </a:defRPr>
                </a:lvl1pPr>
              </a:lstStyle>
              <a:p>
                <a:r>
                  <a:rPr lang="en-US" altLang="zh-CN" sz="1050" b="1" dirty="0" smtClean="0">
                    <a:solidFill>
                      <a:schemeClr val="accent2"/>
                    </a:solidFill>
                  </a:rPr>
                  <a:t>Azure GA in China </a:t>
                </a:r>
              </a:p>
              <a:p>
                <a:r>
                  <a:rPr lang="en-US" sz="1050" b="1" dirty="0" smtClean="0">
                    <a:solidFill>
                      <a:schemeClr val="accent2"/>
                    </a:solidFill>
                  </a:rPr>
                  <a:t>3/26/2014 </a:t>
                </a:r>
                <a:endParaRPr lang="en-US" sz="1050" b="1" dirty="0">
                  <a:solidFill>
                    <a:schemeClr val="accent2"/>
                  </a:solidFill>
                </a:endParaRPr>
              </a:p>
            </p:txBody>
          </p:sp>
        </p:grpSp>
      </p:grpSp>
      <p:grpSp>
        <p:nvGrpSpPr>
          <p:cNvPr id="103531" name="组合 103530"/>
          <p:cNvGrpSpPr/>
          <p:nvPr/>
        </p:nvGrpSpPr>
        <p:grpSpPr>
          <a:xfrm>
            <a:off x="8587506" y="3695303"/>
            <a:ext cx="1813933" cy="2235963"/>
            <a:chOff x="7438650" y="3687278"/>
            <a:chExt cx="1813933" cy="2235963"/>
          </a:xfrm>
        </p:grpSpPr>
        <p:grpSp>
          <p:nvGrpSpPr>
            <p:cNvPr id="103549" name="Group 103548"/>
            <p:cNvGrpSpPr/>
            <p:nvPr/>
          </p:nvGrpSpPr>
          <p:grpSpPr>
            <a:xfrm>
              <a:off x="7438650" y="4868723"/>
              <a:ext cx="1813933" cy="1054518"/>
              <a:chOff x="10155691" y="5478405"/>
              <a:chExt cx="2418783" cy="1406146"/>
            </a:xfrm>
          </p:grpSpPr>
          <p:sp>
            <p:nvSpPr>
              <p:cNvPr id="22" name="Rectangle 21"/>
              <p:cNvSpPr/>
              <p:nvPr/>
            </p:nvSpPr>
            <p:spPr>
              <a:xfrm>
                <a:off x="10155691" y="6115043"/>
                <a:ext cx="2418783" cy="769508"/>
              </a:xfrm>
              <a:prstGeom prst="rect">
                <a:avLst/>
              </a:prstGeom>
            </p:spPr>
            <p:txBody>
              <a:bodyPr wrap="square">
                <a:spAutoFit/>
              </a:bodyPr>
              <a:lstStyle/>
              <a:p>
                <a:r>
                  <a:rPr lang="en-US" altLang="zh-CN" sz="1050" b="1" kern="0" dirty="0" smtClean="0">
                    <a:solidFill>
                      <a:schemeClr val="accent2"/>
                    </a:solidFill>
                    <a:ea typeface="Segoe UI" pitchFamily="34" charset="0"/>
                    <a:cs typeface="Segoe UI" pitchFamily="34" charset="0"/>
                  </a:rPr>
                  <a:t>Satya announced Azure Web offer</a:t>
                </a:r>
              </a:p>
              <a:p>
                <a:r>
                  <a:rPr lang="en-US" sz="1050" b="1" kern="0" dirty="0" smtClean="0">
                    <a:solidFill>
                      <a:schemeClr val="accent2"/>
                    </a:solidFill>
                    <a:ea typeface="Segoe UI" pitchFamily="34" charset="0"/>
                    <a:cs typeface="Segoe UI" pitchFamily="34" charset="0"/>
                  </a:rPr>
                  <a:t>9/25/2014</a:t>
                </a:r>
                <a:endParaRPr lang="en-US" sz="1050" b="1" kern="0" dirty="0">
                  <a:solidFill>
                    <a:schemeClr val="accent2"/>
                  </a:solidFill>
                  <a:ea typeface="Segoe UI" pitchFamily="34" charset="0"/>
                  <a:cs typeface="Segoe UI" pitchFamily="34" charset="0"/>
                </a:endParaRPr>
              </a:p>
            </p:txBody>
          </p:sp>
          <p:cxnSp>
            <p:nvCxnSpPr>
              <p:cNvPr id="24" name="Elbow Connector 23"/>
              <p:cNvCxnSpPr>
                <a:endCxn id="22" idx="0"/>
              </p:cNvCxnSpPr>
              <p:nvPr/>
            </p:nvCxnSpPr>
            <p:spPr>
              <a:xfrm rot="5400000">
                <a:off x="11144873" y="5698616"/>
                <a:ext cx="636638" cy="196215"/>
              </a:xfrm>
              <a:prstGeom prst="bentConnector3">
                <a:avLst/>
              </a:prstGeom>
              <a:ln w="6350">
                <a:solidFill>
                  <a:schemeClr val="bg2">
                    <a:lumMod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pic>
          <p:nvPicPr>
            <p:cNvPr id="62" name="Picture 6" descr="T:\Clients\Retainer\Microsoft\10. Corporate Execution\FY15\CEO Visit\Cloud Event\Pic from Tom\PYZ5406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3673" t="21525" r="27275" b="19900"/>
            <a:stretch/>
          </p:blipFill>
          <p:spPr bwMode="auto">
            <a:xfrm>
              <a:off x="7517494" y="3687278"/>
              <a:ext cx="1463039" cy="1463039"/>
            </a:xfrm>
            <a:prstGeom prst="ellipse">
              <a:avLst/>
            </a:prstGeom>
            <a:noFill/>
            <a:ln>
              <a:solidFill>
                <a:srgbClr val="00000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50870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9115">
                      <a:srgbClr val="000000"/>
                    </a:gs>
                    <a:gs pos="79000">
                      <a:srgbClr val="000000"/>
                    </a:gs>
                  </a:gsLst>
                  <a:lin ang="5400000" scaled="0"/>
                </a:gradFill>
              </a:rPr>
              <a:t>A Tale of 3 Clouds</a:t>
            </a:r>
            <a:endParaRPr lang="en-US" dirty="0"/>
          </a:p>
        </p:txBody>
      </p:sp>
      <p:sp>
        <p:nvSpPr>
          <p:cNvPr id="5" name="Text Placeholder 4"/>
          <p:cNvSpPr>
            <a:spLocks noGrp="1"/>
          </p:cNvSpPr>
          <p:nvPr>
            <p:ph type="body" sz="quarter" idx="12"/>
          </p:nvPr>
        </p:nvSpPr>
        <p:spPr/>
        <p:txBody>
          <a:bodyPr/>
          <a:lstStyle/>
          <a:p>
            <a:pPr lvl="0">
              <a:buClr>
                <a:srgbClr val="000000"/>
              </a:buClr>
            </a:pPr>
            <a:r>
              <a:rPr lang="en-US" dirty="0" err="1">
                <a:gradFill>
                  <a:gsLst>
                    <a:gs pos="99115">
                      <a:srgbClr val="000000"/>
                    </a:gs>
                    <a:gs pos="79000">
                      <a:srgbClr val="000000"/>
                    </a:gs>
                  </a:gsLst>
                  <a:lin ang="5400000" scaled="0"/>
                </a:gradFill>
              </a:rPr>
              <a:t>Saad</a:t>
            </a:r>
            <a:r>
              <a:rPr lang="en-US" dirty="0">
                <a:gradFill>
                  <a:gsLst>
                    <a:gs pos="99115">
                      <a:srgbClr val="000000"/>
                    </a:gs>
                    <a:gs pos="79000">
                      <a:srgbClr val="000000"/>
                    </a:gs>
                  </a:gsLst>
                  <a:lin ang="5400000" scaled="0"/>
                </a:gradFill>
              </a:rPr>
              <a:t> Ansari, Lu </a:t>
            </a:r>
            <a:r>
              <a:rPr lang="en-US" dirty="0" err="1">
                <a:gradFill>
                  <a:gsLst>
                    <a:gs pos="99115">
                      <a:srgbClr val="000000"/>
                    </a:gs>
                    <a:gs pos="79000">
                      <a:srgbClr val="000000"/>
                    </a:gs>
                  </a:gsLst>
                  <a:lin ang="5400000" scaled="0"/>
                </a:gradFill>
              </a:rPr>
              <a:t>Jin</a:t>
            </a:r>
            <a:endParaRPr lang="en-US" dirty="0">
              <a:gradFill>
                <a:gsLst>
                  <a:gs pos="99115">
                    <a:srgbClr val="000000"/>
                  </a:gs>
                  <a:gs pos="79000">
                    <a:srgbClr val="000000"/>
                  </a:gs>
                </a:gsLst>
                <a:lin ang="5400000" scaled="0"/>
              </a:gradFill>
            </a:endParaRPr>
          </a:p>
          <a:p>
            <a:pPr lvl="0">
              <a:buClr>
                <a:srgbClr val="000000"/>
              </a:buClr>
            </a:pPr>
            <a:r>
              <a:rPr lang="en-US" dirty="0">
                <a:gradFill>
                  <a:gsLst>
                    <a:gs pos="99115">
                      <a:srgbClr val="000000"/>
                    </a:gs>
                    <a:gs pos="79000">
                      <a:srgbClr val="000000"/>
                    </a:gs>
                  </a:gsLst>
                  <a:lin ang="5400000" scaled="0"/>
                </a:gradFill>
              </a:rPr>
              <a:t>Principal PM Manager (s)</a:t>
            </a:r>
            <a:endParaRPr lang="en-US" dirty="0">
              <a:gradFill>
                <a:gsLst>
                  <a:gs pos="99115">
                    <a:srgbClr val="000000"/>
                  </a:gs>
                  <a:gs pos="79000">
                    <a:srgbClr val="000000"/>
                  </a:gs>
                </a:gsLst>
                <a:lin ang="5400000" scaled="0"/>
              </a:gradFill>
            </a:endParaRPr>
          </a:p>
        </p:txBody>
      </p:sp>
      <p:sp>
        <p:nvSpPr>
          <p:cNvPr id="6" name="Text Placeholder 5"/>
          <p:cNvSpPr>
            <a:spLocks noGrp="1"/>
          </p:cNvSpPr>
          <p:nvPr>
            <p:ph type="body" sz="quarter" idx="13"/>
          </p:nvPr>
        </p:nvSpPr>
        <p:spPr/>
        <p:txBody>
          <a:bodyPr/>
          <a:lstStyle/>
          <a:p>
            <a:r>
              <a:rPr lang="en-US" dirty="0" smtClean="0"/>
              <a:t>BRK2450</a:t>
            </a:r>
            <a:endParaRPr lang="en-US" dirty="0"/>
          </a:p>
        </p:txBody>
      </p:sp>
    </p:spTree>
    <p:extLst>
      <p:ext uri="{BB962C8B-B14F-4D97-AF65-F5344CB8AC3E}">
        <p14:creationId xmlns:p14="http://schemas.microsoft.com/office/powerpoint/2010/main" val="12887102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89064" y="5091882"/>
            <a:ext cx="11949265" cy="1847850"/>
          </a:xfrm>
          <a:prstGeom prst="rect">
            <a:avLst/>
          </a:prstGeom>
        </p:spPr>
        <p:txBody>
          <a:bodyPr/>
          <a:lstStyle/>
          <a:p>
            <a:fld id="{DDE1DCE5-736E-4480-B792-FA1FF1AE90DF}" type="slidenum">
              <a:rPr lang="en-US" smtClean="0"/>
              <a:t>20</a:t>
            </a:fld>
            <a:endParaRPr lang="en-US" dirty="0"/>
          </a:p>
        </p:txBody>
      </p:sp>
      <p:sp>
        <p:nvSpPr>
          <p:cNvPr id="9" name="AutoShape 2" descr="data:image/jpeg;base64,/9j/4AAQSkZJRgABAQAAAQABAAD/2wCEAAkGBxQTERUUExQWFhUWGRsXFRgYGBwZIBkeGhseIxsdGCAkHSggHRoqJxwXITMlJS03Ly4wIx8zODUsNygtLiwBCgoKDg0OGxAQGzQlHyUyNy8sNzI3Lzg0NywvLDQsNDcwLSw3LDcsNCwsLCwsLC8sLC40LCwsLCwsLDcsLCw3LP/AABEIAEAAmAMBIgACEQEDEQH/xAAbAAEAAgMBAQAAAAAAAAAAAAAABAUCAwcGAf/EADoQAAIBAwIEAwYBCgcAAAAAAAECAwAEERIhBQYTMSJBUQcyYXGBkVIXI0NUkpOhscHRFBUzQmJy4f/EABkBAAMBAQEAAAAAAAAAAAAAAAABAgQDBf/EACcRAAICAQMDAwUBAAAAAAAAAAABAhEDEiFRBBMxQZHwUnGBocEU/9oADAMBAAIRAxEAPwDuNKViXA7mgDKlQL7jMELBJZURjuAxwTTiPGoICBNKkZYZAY4yBVaXwK0T6VijggEbgjIPzozAAk7Abk+lSMypVdwzjlvcZEMqSEbkKdx8celTusv4h9xTaa2Yk0zOlYCVfUfcVkzAd9qQz7StfWX8Q+4p1l/EPuKANlK19ZfxD7istYxnIx60AZUqu/z62/WIf3i/3rOLjNuxCrPESdgA6kn5b1WmXArROpVfY8agmdkilR2QZYKc4Fa+G8w207lIZldhuQPT1+VGiXAakWlKj297G5ZUdWK+8Ac4pUjKzmfmFbNEYxSSl2IAjGSMDJJ+HYfWuS8xcdW8v0laGTpppBixliFOWGPjXcZ5Qisx7KCT8gMmuVey5Wmu7m6IywUkD1aQk4+wIrb0zjGEp1uv6Z8ybko35Ke/5hFxxNbloZCkZXEYGW8Hr9d618z8eF5fRyGKTQmkGPGWIU5YY+NXnLnBuJ2k0k4tkd5AdWpx5nJIwfWrPknlm5S+kurpApIYjcHxOd8fADNaXkxw3VbKluclGUtuXuei5Z5rF47ILeWLSuotIAB3xgfGvE8+88dYtaw6kjDFJnPc4OCAPw9/nXV5JAoyxAHqTgVyDj1teXJImuLWNASdIlRQd+5AySfnWbptDnqql89zrl1KNWSuVeLuHEfDoVEKDM8swwW/5OR7uN8AZqW3LXBiSTcgknJPVG5PfyqA15JDw+4XrwPGFWJUgHZnO5Y43OAat/Z7ylbyWSyTwq7OxILeS9h/LNdZtRTnbW9beX97IirqNWea9nPDkk4mWQfm4tbrnfbOFz966vzBwSO7i6UurRkMdJxnHbNQ+XIbBWb/AAfSDHZtB32PpnOKt2vYx+kT9of3rNnyueTUrVHXHBRjTOK+0DgVtaSxw24YuQWfJ1Yz7oAx37n7VhBHw1UHUt7wsANbeFRnzI32FXcvAL03jXYe216iyhpAwX0+wqNztxi/WERXEkBWXyiIJ8OO+Ow3Fb4zclGCd87mZxSt1+iw5V5V4dfK7Rx3CKhC5dl3JGdsZ7bfcV0LhvBooLcW6A9MAjc7kN3yfrVTyLBHb2USF0DMNbeId239fkKkc3cejt7eUGRRKYzoXO5J2BArBllPJPSm6vY0wjGMbZybhVvE11O62bTwJqwiNgIMnSSfTCmpfIlhJJJNcW8KO8RUxKxwqlyfPzwox9areHPHHZyEXciTNkdFOzAbDWfqateXLeA2TPJPPB0mLN0yFEhf3VXzZgE+ma9HJdP8L1+exlj5Xv6GgR3C3U1tHEiXE+oOVc7B/EyjfAFe79nnBrm1DRywxIhGdanUztnYH4AZrmnLUKy3arNNLF1M4kDYbJ93LHyPbNdk5b5bFoXPXmlLgD862dOM+788/wABWfq5aY6TrhVuzbwjgEdu7OhY6tgDjbOM/P3VH0r7VvSvObb3ZqSrwROKWQmheIsVDqVJXuAe+K8fb+zOJM6Lq5XPfSwXPzwK9VxmSRFV48nSwLqBnUvn9fOql+IXIycE9YHpDT/pnVgavoQd6uGWcFUWKUIy8kD8na/rt3+8/wDKyh9n6qyt/i7o4IOC+xwex27VaXU88chiBZuoE6b6fdOcOT5fGllPPK2glk6asHbT7zZwpG3bbO1V38nJPahwWHHOEJdQtDJnQxBONjsc1TWvs/sE/Q6v+zE/1rKPiNwQGIYdLSJRp98lsHTt5AZ2q04ZdNpDS5zI50Lp90eQO231qI5JxVJlOEW7aKfj/JUE8AgiItwr9TwKDk4I8QyPWqaP2dTqoReIyKvYKFYDHoB1Kt0jjklGlTEqvqLFWLufnjZam39ni9gdQx1Fyx3ONhj4AVceoyRVJkvFFu6I/KPJcViWYOZJGGnUQBgeijyqE3s1sWYnxk5y3j8z61aXFzcCVoRk62UpJp2VD7wO2MjFapLmRDdEKw8aBSqDJGNyTjcfHel38luV7sfbjVUQPyYWP4ZP26D2Y2PpJ+2alHiNx0rjGolSnTOM5znOPCMj6VMe4nSV1BaQdLWuV/3egwP4U/8ARl+pi7UOCutfZvZI6uFclGDDLZGQcjNXfE+Xra4cSTRK7KNIJz2zmq3hl1PI2kucFCW23U+WPAAD8DmpHLM5WAdQuWLYIZT4SSceWfqal5Zt22UoRWyRXc08jpcRJHb9KAK2piI8ltsAbEHG5qPYezqMSK1xM86oAI42GAoHfO+4z5DHxzVtDeymUh3dW6ukII9QKeuf65rQ/EJ9zlut1MCLR4SufXHbHnmqWfIo6UyXii3dGXN3J0V6ijIjkQYRwuRj8JG2R/KrjgvDRbwrEHdwo95zkn+w+FVd1cTk3RDOBHpMYCjfIOR23Hyrda3EwnhDMzLJHqcFcBWx2G23yNQ8knHS3sUopOy9pSlQUKUpQApSlAClKUAKUpQApSlAClKUAKUpQApSlAClKUAKUpQB/9k=">
            <a:hlinkClick r:id="rId2"/>
          </p:cNvPr>
          <p:cNvSpPr>
            <a:spLocks noChangeAspect="1" noChangeArrowheads="1"/>
          </p:cNvSpPr>
          <p:nvPr/>
        </p:nvSpPr>
        <p:spPr bwMode="auto">
          <a:xfrm>
            <a:off x="4033573" y="4167560"/>
            <a:ext cx="1845777" cy="777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 name="AutoShape 6" descr="Image result for 21vianet logo"/>
          <p:cNvSpPr>
            <a:spLocks noChangeAspect="1" noChangeArrowheads="1"/>
          </p:cNvSpPr>
          <p:nvPr/>
        </p:nvSpPr>
        <p:spPr bwMode="auto">
          <a:xfrm>
            <a:off x="-164730" y="2747491"/>
            <a:ext cx="1476622" cy="621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0967" y="5862652"/>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5099694" y="5215739"/>
            <a:ext cx="4744668" cy="158593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0118" y="5862652"/>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598" y="5862652"/>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4"/>
          <a:stretch>
            <a:fillRect/>
          </a:stretch>
        </p:blipFill>
        <p:spPr>
          <a:xfrm>
            <a:off x="2176974" y="4088377"/>
            <a:ext cx="1274393" cy="429768"/>
          </a:xfrm>
          <a:prstGeom prst="rect">
            <a:avLst/>
          </a:prstGeom>
        </p:spPr>
      </p:pic>
      <p:pic>
        <p:nvPicPr>
          <p:cNvPr id="32" name="Picture 31"/>
          <p:cNvPicPr>
            <a:picLocks noChangeAspect="1"/>
          </p:cNvPicPr>
          <p:nvPr/>
        </p:nvPicPr>
        <p:blipFill>
          <a:blip r:embed="rId5"/>
          <a:stretch>
            <a:fillRect/>
          </a:stretch>
        </p:blipFill>
        <p:spPr>
          <a:xfrm>
            <a:off x="7600074" y="4125660"/>
            <a:ext cx="1506090" cy="399950"/>
          </a:xfrm>
          <a:prstGeom prst="rect">
            <a:avLst/>
          </a:prstGeom>
        </p:spPr>
      </p:pic>
      <p:pic>
        <p:nvPicPr>
          <p:cNvPr id="33" name="Picture 32"/>
          <p:cNvPicPr>
            <a:picLocks noChangeAspect="1"/>
          </p:cNvPicPr>
          <p:nvPr/>
        </p:nvPicPr>
        <p:blipFill>
          <a:blip r:embed="rId6"/>
          <a:stretch>
            <a:fillRect/>
          </a:stretch>
        </p:blipFill>
        <p:spPr>
          <a:xfrm>
            <a:off x="4994931" y="3906275"/>
            <a:ext cx="1274393" cy="798924"/>
          </a:xfrm>
          <a:prstGeom prst="rect">
            <a:avLst/>
          </a:prstGeom>
        </p:spPr>
      </p:pic>
      <p:sp>
        <p:nvSpPr>
          <p:cNvPr id="43" name="TextBox 42"/>
          <p:cNvSpPr txBox="1"/>
          <p:nvPr/>
        </p:nvSpPr>
        <p:spPr>
          <a:xfrm>
            <a:off x="5160190" y="5315664"/>
            <a:ext cx="2350946" cy="469103"/>
          </a:xfrm>
          <a:prstGeom prst="rect">
            <a:avLst/>
          </a:prstGeom>
          <a:noFill/>
        </p:spPr>
        <p:txBody>
          <a:bodyPr wrap="square" rtlCol="0">
            <a:spAutoFit/>
          </a:bodyPr>
          <a:lstStyle/>
          <a:p>
            <a:r>
              <a:rPr lang="en-US" sz="1224" b="1" dirty="0" smtClean="0">
                <a:solidFill>
                  <a:schemeClr val="bg1"/>
                </a:solidFill>
              </a:rPr>
              <a:t>Shanghai </a:t>
            </a:r>
            <a:r>
              <a:rPr lang="en-US" sz="1224" b="1" dirty="0">
                <a:solidFill>
                  <a:schemeClr val="bg1"/>
                </a:solidFill>
              </a:rPr>
              <a:t>Datacenter </a:t>
            </a:r>
          </a:p>
          <a:p>
            <a:endParaRPr lang="en-US" sz="1224" dirty="0"/>
          </a:p>
        </p:txBody>
      </p:sp>
      <p:pic>
        <p:nvPicPr>
          <p:cNvPr id="4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4142" y="5862652"/>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2772" y="5862651"/>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7456" y="460630"/>
            <a:ext cx="864993" cy="86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339" y="5876856"/>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a:off x="293066" y="5215739"/>
            <a:ext cx="4744668" cy="160013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5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3491" y="5876856"/>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0971" y="5876856"/>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395192" y="5307077"/>
            <a:ext cx="2553288" cy="478442"/>
          </a:xfrm>
          <a:prstGeom prst="rect">
            <a:avLst/>
          </a:prstGeom>
          <a:noFill/>
        </p:spPr>
        <p:txBody>
          <a:bodyPr wrap="square" rtlCol="0">
            <a:spAutoFit/>
          </a:bodyPr>
          <a:lstStyle/>
          <a:p>
            <a:r>
              <a:rPr lang="en-US" sz="1224" b="1" dirty="0">
                <a:solidFill>
                  <a:schemeClr val="bg1"/>
                </a:solidFill>
              </a:rPr>
              <a:t>Beijing Datacenters </a:t>
            </a:r>
          </a:p>
          <a:p>
            <a:endParaRPr lang="en-US" sz="1224" dirty="0"/>
          </a:p>
        </p:txBody>
      </p:sp>
      <p:pic>
        <p:nvPicPr>
          <p:cNvPr id="5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14" y="5876856"/>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6144" y="5876855"/>
            <a:ext cx="684187" cy="7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10104580" y="5401082"/>
            <a:ext cx="2199741" cy="586699"/>
          </a:xfrm>
          <a:prstGeom prst="rect">
            <a:avLst/>
          </a:prstGeom>
          <a:noFill/>
        </p:spPr>
        <p:txBody>
          <a:bodyPr wrap="square" rtlCol="0">
            <a:spAutoFit/>
          </a:bodyPr>
          <a:lstStyle/>
          <a:p>
            <a:r>
              <a:rPr lang="en-US" sz="1071" b="1" dirty="0" smtClean="0">
                <a:solidFill>
                  <a:schemeClr val="bg1"/>
                </a:solidFill>
              </a:rPr>
              <a:t>Data Centers</a:t>
            </a:r>
          </a:p>
          <a:p>
            <a:endParaRPr lang="en-US" sz="1071" b="1" dirty="0">
              <a:solidFill>
                <a:schemeClr val="bg1"/>
              </a:solidFill>
            </a:endParaRPr>
          </a:p>
          <a:p>
            <a:r>
              <a:rPr lang="en-US" sz="1071" dirty="0" smtClean="0">
                <a:solidFill>
                  <a:schemeClr val="bg1"/>
                </a:solidFill>
              </a:rPr>
              <a:t>Beijing &amp; Shanghai </a:t>
            </a:r>
          </a:p>
        </p:txBody>
      </p:sp>
      <p:sp>
        <p:nvSpPr>
          <p:cNvPr id="63" name="TextBox 62"/>
          <p:cNvSpPr txBox="1"/>
          <p:nvPr/>
        </p:nvSpPr>
        <p:spPr>
          <a:xfrm>
            <a:off x="10068171" y="3863384"/>
            <a:ext cx="1757094" cy="766448"/>
          </a:xfrm>
          <a:prstGeom prst="rect">
            <a:avLst/>
          </a:prstGeom>
          <a:noFill/>
        </p:spPr>
        <p:txBody>
          <a:bodyPr wrap="square" rtlCol="0">
            <a:spAutoFit/>
          </a:bodyPr>
          <a:lstStyle/>
          <a:p>
            <a:r>
              <a:rPr lang="en-US" sz="1071" b="1" dirty="0">
                <a:solidFill>
                  <a:schemeClr val="bg1"/>
                </a:solidFill>
              </a:rPr>
              <a:t>Network &amp; Edges </a:t>
            </a:r>
          </a:p>
          <a:p>
            <a:endParaRPr lang="en-US" sz="1071" dirty="0">
              <a:solidFill>
                <a:schemeClr val="bg1"/>
              </a:solidFill>
            </a:endParaRPr>
          </a:p>
          <a:p>
            <a:r>
              <a:rPr lang="en-US" sz="1071" dirty="0">
                <a:solidFill>
                  <a:schemeClr val="bg1"/>
                </a:solidFill>
              </a:rPr>
              <a:t>Triple egress / ingress in each datacenter. </a:t>
            </a:r>
          </a:p>
        </p:txBody>
      </p:sp>
      <p:cxnSp>
        <p:nvCxnSpPr>
          <p:cNvPr id="67" name="Straight Connector 66"/>
          <p:cNvCxnSpPr/>
          <p:nvPr/>
        </p:nvCxnSpPr>
        <p:spPr>
          <a:xfrm flipV="1">
            <a:off x="276282" y="3711495"/>
            <a:ext cx="11757464" cy="240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083427" y="1402923"/>
            <a:ext cx="2176467" cy="1081065"/>
          </a:xfrm>
          <a:prstGeom prst="rect">
            <a:avLst/>
          </a:prstGeom>
          <a:noFill/>
        </p:spPr>
        <p:txBody>
          <a:bodyPr wrap="square" rtlCol="0">
            <a:spAutoFit/>
          </a:bodyPr>
          <a:lstStyle/>
          <a:p>
            <a:r>
              <a:rPr lang="en-US" sz="1071" b="1" dirty="0">
                <a:solidFill>
                  <a:schemeClr val="bg1"/>
                </a:solidFill>
              </a:rPr>
              <a:t>Support and Operation</a:t>
            </a:r>
          </a:p>
          <a:p>
            <a:endParaRPr lang="en-US" sz="1071" dirty="0">
              <a:solidFill>
                <a:schemeClr val="bg1"/>
              </a:solidFill>
            </a:endParaRPr>
          </a:p>
          <a:p>
            <a:r>
              <a:rPr lang="en-US" sz="1071" dirty="0" smtClean="0">
                <a:solidFill>
                  <a:schemeClr val="bg1"/>
                </a:solidFill>
              </a:rPr>
              <a:t>21Vianet </a:t>
            </a:r>
            <a:r>
              <a:rPr lang="en-US" sz="1071" dirty="0">
                <a:solidFill>
                  <a:schemeClr val="bg1"/>
                </a:solidFill>
              </a:rPr>
              <a:t>provides customer support and operation on physical h/w, network and service. </a:t>
            </a:r>
          </a:p>
        </p:txBody>
      </p:sp>
      <p:pic>
        <p:nvPicPr>
          <p:cNvPr id="77" name="Picture 76"/>
          <p:cNvPicPr>
            <a:picLocks noChangeAspect="1"/>
          </p:cNvPicPr>
          <p:nvPr/>
        </p:nvPicPr>
        <p:blipFill rotWithShape="1">
          <a:blip r:embed="rId8"/>
          <a:srcRect b="27608"/>
          <a:stretch/>
        </p:blipFill>
        <p:spPr>
          <a:xfrm>
            <a:off x="3815653" y="2711215"/>
            <a:ext cx="1269166" cy="572616"/>
          </a:xfrm>
          <a:prstGeom prst="rect">
            <a:avLst/>
          </a:prstGeom>
        </p:spPr>
      </p:pic>
      <p:pic>
        <p:nvPicPr>
          <p:cNvPr id="8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39016" y="1627359"/>
            <a:ext cx="384954" cy="40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p:cNvCxnSpPr/>
          <p:nvPr/>
        </p:nvCxnSpPr>
        <p:spPr>
          <a:xfrm flipV="1">
            <a:off x="234326" y="4969565"/>
            <a:ext cx="11757464" cy="240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0083427" y="2643189"/>
            <a:ext cx="2054903" cy="934517"/>
          </a:xfrm>
          <a:prstGeom prst="rect">
            <a:avLst/>
          </a:prstGeom>
          <a:noFill/>
        </p:spPr>
        <p:txBody>
          <a:bodyPr wrap="square" rtlCol="0">
            <a:spAutoFit/>
          </a:bodyPr>
          <a:lstStyle/>
          <a:p>
            <a:r>
              <a:rPr lang="en-US" sz="1071" b="1" dirty="0">
                <a:solidFill>
                  <a:schemeClr val="bg1"/>
                </a:solidFill>
              </a:rPr>
              <a:t>Global &amp; Local Partnership</a:t>
            </a:r>
          </a:p>
          <a:p>
            <a:endParaRPr lang="en-US" sz="1071" dirty="0">
              <a:solidFill>
                <a:schemeClr val="bg1"/>
              </a:solidFill>
            </a:endParaRPr>
          </a:p>
          <a:p>
            <a:r>
              <a:rPr lang="en-US" sz="1071" dirty="0">
                <a:solidFill>
                  <a:schemeClr val="bg1"/>
                </a:solidFill>
              </a:rPr>
              <a:t>Enable local </a:t>
            </a:r>
            <a:r>
              <a:rPr lang="en-US" sz="1071" dirty="0" smtClean="0">
                <a:solidFill>
                  <a:schemeClr val="bg1"/>
                </a:solidFill>
              </a:rPr>
              <a:t>payment, UX &amp; </a:t>
            </a:r>
            <a:r>
              <a:rPr lang="en-US" sz="1071" dirty="0">
                <a:solidFill>
                  <a:schemeClr val="bg1"/>
                </a:solidFill>
              </a:rPr>
              <a:t>Chinese local partnership on the Azure platform. </a:t>
            </a:r>
          </a:p>
        </p:txBody>
      </p:sp>
      <p:cxnSp>
        <p:nvCxnSpPr>
          <p:cNvPr id="84" name="Straight Connector 83"/>
          <p:cNvCxnSpPr/>
          <p:nvPr/>
        </p:nvCxnSpPr>
        <p:spPr>
          <a:xfrm flipV="1">
            <a:off x="276282" y="2485585"/>
            <a:ext cx="11757464" cy="240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a:blip r:embed="rId4"/>
          <a:stretch>
            <a:fillRect/>
          </a:stretch>
        </p:blipFill>
        <p:spPr>
          <a:xfrm>
            <a:off x="3466935" y="5197329"/>
            <a:ext cx="1274393" cy="429768"/>
          </a:xfrm>
          <a:prstGeom prst="rect">
            <a:avLst/>
          </a:prstGeom>
        </p:spPr>
      </p:pic>
      <p:pic>
        <p:nvPicPr>
          <p:cNvPr id="86" name="Picture 85"/>
          <p:cNvPicPr>
            <a:picLocks noChangeAspect="1"/>
          </p:cNvPicPr>
          <p:nvPr/>
        </p:nvPicPr>
        <p:blipFill>
          <a:blip r:embed="rId4"/>
          <a:stretch>
            <a:fillRect/>
          </a:stretch>
        </p:blipFill>
        <p:spPr>
          <a:xfrm>
            <a:off x="8373870" y="5191658"/>
            <a:ext cx="1274393" cy="429768"/>
          </a:xfrm>
          <a:prstGeom prst="rect">
            <a:avLst/>
          </a:prstGeom>
        </p:spPr>
      </p:pic>
      <p:pic>
        <p:nvPicPr>
          <p:cNvPr id="87" name="Picture 86"/>
          <p:cNvPicPr>
            <a:picLocks noChangeAspect="1"/>
          </p:cNvPicPr>
          <p:nvPr/>
        </p:nvPicPr>
        <p:blipFill>
          <a:blip r:embed="rId10"/>
          <a:stretch>
            <a:fillRect/>
          </a:stretch>
        </p:blipFill>
        <p:spPr>
          <a:xfrm>
            <a:off x="7159374" y="509004"/>
            <a:ext cx="774688" cy="774688"/>
          </a:xfrm>
          <a:prstGeom prst="rect">
            <a:avLst/>
          </a:prstGeom>
        </p:spPr>
      </p:pic>
      <p:sp>
        <p:nvSpPr>
          <p:cNvPr id="88" name="TextBox 87"/>
          <p:cNvSpPr txBox="1"/>
          <p:nvPr/>
        </p:nvSpPr>
        <p:spPr>
          <a:xfrm>
            <a:off x="4645792" y="743002"/>
            <a:ext cx="1757094" cy="430309"/>
          </a:xfrm>
          <a:prstGeom prst="rect">
            <a:avLst/>
          </a:prstGeom>
          <a:noFill/>
        </p:spPr>
        <p:txBody>
          <a:bodyPr wrap="square" rtlCol="0">
            <a:spAutoFit/>
          </a:bodyPr>
          <a:lstStyle/>
          <a:p>
            <a:r>
              <a:rPr lang="en-US" sz="1071" b="1" dirty="0"/>
              <a:t>&amp; Microsoft 1</a:t>
            </a:r>
            <a:r>
              <a:rPr lang="en-US" sz="1071" b="1" baseline="30000" dirty="0"/>
              <a:t>st</a:t>
            </a:r>
            <a:r>
              <a:rPr lang="en-US" sz="1071" b="1" dirty="0"/>
              <a:t> party services </a:t>
            </a:r>
            <a:endParaRPr lang="en-US" sz="1071" dirty="0"/>
          </a:p>
        </p:txBody>
      </p:sp>
      <p:pic>
        <p:nvPicPr>
          <p:cNvPr id="89" name="Picture 88"/>
          <p:cNvPicPr>
            <a:picLocks noChangeAspect="1"/>
          </p:cNvPicPr>
          <p:nvPr/>
        </p:nvPicPr>
        <p:blipFill>
          <a:blip r:embed="rId11"/>
          <a:stretch>
            <a:fillRect/>
          </a:stretch>
        </p:blipFill>
        <p:spPr>
          <a:xfrm>
            <a:off x="1096446" y="2764232"/>
            <a:ext cx="1305010" cy="515424"/>
          </a:xfrm>
          <a:prstGeom prst="rect">
            <a:avLst/>
          </a:prstGeom>
        </p:spPr>
      </p:pic>
      <p:pic>
        <p:nvPicPr>
          <p:cNvPr id="90" name="Picture 89"/>
          <p:cNvPicPr>
            <a:picLocks noChangeAspect="1"/>
          </p:cNvPicPr>
          <p:nvPr/>
        </p:nvPicPr>
        <p:blipFill>
          <a:blip r:embed="rId12"/>
          <a:stretch>
            <a:fillRect/>
          </a:stretch>
        </p:blipFill>
        <p:spPr>
          <a:xfrm>
            <a:off x="2696581" y="2711762"/>
            <a:ext cx="845527" cy="585605"/>
          </a:xfrm>
          <a:prstGeom prst="rect">
            <a:avLst/>
          </a:prstGeom>
        </p:spPr>
      </p:pic>
      <p:pic>
        <p:nvPicPr>
          <p:cNvPr id="93" name="Picture 92"/>
          <p:cNvPicPr>
            <a:picLocks noChangeAspect="1"/>
          </p:cNvPicPr>
          <p:nvPr/>
        </p:nvPicPr>
        <p:blipFill>
          <a:blip r:embed="rId13"/>
          <a:stretch>
            <a:fillRect/>
          </a:stretch>
        </p:blipFill>
        <p:spPr>
          <a:xfrm>
            <a:off x="1633906" y="1501223"/>
            <a:ext cx="1753423" cy="738284"/>
          </a:xfrm>
          <a:prstGeom prst="rect">
            <a:avLst/>
          </a:prstGeom>
        </p:spPr>
      </p:pic>
      <p:cxnSp>
        <p:nvCxnSpPr>
          <p:cNvPr id="94" name="Straight Connector 93"/>
          <p:cNvCxnSpPr/>
          <p:nvPr/>
        </p:nvCxnSpPr>
        <p:spPr>
          <a:xfrm flipV="1">
            <a:off x="301353" y="1334885"/>
            <a:ext cx="11757464" cy="240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0069771" y="713877"/>
            <a:ext cx="2239886" cy="421910"/>
          </a:xfrm>
          <a:prstGeom prst="rect">
            <a:avLst/>
          </a:prstGeom>
          <a:noFill/>
        </p:spPr>
        <p:txBody>
          <a:bodyPr wrap="square" rtlCol="0">
            <a:spAutoFit/>
          </a:bodyPr>
          <a:lstStyle/>
          <a:p>
            <a:r>
              <a:rPr lang="en-US" sz="1071" b="1" dirty="0" smtClean="0"/>
              <a:t>Rich </a:t>
            </a:r>
            <a:r>
              <a:rPr lang="en-US" sz="1071" b="1" dirty="0"/>
              <a:t>services across IaaS, PaaS</a:t>
            </a:r>
            <a:r>
              <a:rPr lang="en-US" sz="1071" b="1" dirty="0" smtClean="0"/>
              <a:t>, SaaS</a:t>
            </a:r>
            <a:r>
              <a:rPr lang="en-US" sz="1071" dirty="0" smtClean="0"/>
              <a:t>  </a:t>
            </a:r>
            <a:endParaRPr lang="en-US" sz="1071" dirty="0"/>
          </a:p>
        </p:txBody>
      </p:sp>
      <p:sp>
        <p:nvSpPr>
          <p:cNvPr id="96" name="Rectangle 95"/>
          <p:cNvSpPr/>
          <p:nvPr/>
        </p:nvSpPr>
        <p:spPr>
          <a:xfrm>
            <a:off x="1611708" y="3315339"/>
            <a:ext cx="1584559" cy="270285"/>
          </a:xfrm>
          <a:prstGeom prst="rect">
            <a:avLst/>
          </a:prstGeom>
        </p:spPr>
        <p:txBody>
          <a:bodyPr wrap="none">
            <a:spAutoFit/>
          </a:bodyPr>
          <a:lstStyle/>
          <a:p>
            <a:r>
              <a:rPr lang="en-US" sz="1122" b="1" dirty="0">
                <a:solidFill>
                  <a:schemeClr val="bg1"/>
                </a:solidFill>
                <a:latin typeface="Calibri" panose="020F0502020204030204" pitchFamily="34" charset="0"/>
                <a:ea typeface="SimSun" panose="02010600030101010101" pitchFamily="2" charset="-122"/>
                <a:cs typeface="Times New Roman" panose="02020603050405020304" pitchFamily="18" charset="0"/>
              </a:rPr>
              <a:t>Chinese Local Payment</a:t>
            </a:r>
            <a:endParaRPr lang="en-US" sz="1122" b="1" dirty="0">
              <a:solidFill>
                <a:schemeClr val="bg1"/>
              </a:solidFill>
            </a:endParaRPr>
          </a:p>
        </p:txBody>
      </p:sp>
      <p:sp>
        <p:nvSpPr>
          <p:cNvPr id="97" name="AutoShape 12" descr="data:image/png;base64,iVBORw0KGgoAAAANSUhEUgAAAXIAAACICAMAAADNhJDwAAAAolBMVEX///9zc3P/uQB/ugAApO/yUCJvb29qampmZmb/tQBtbW0Aou+enp78/PyLi4vX19f29vbo6OhgufL//PWx031uwPT1+/7/8Neax1b/9+f/68zySRJ8fHz1gGn0emD2jXj2mIV1tQDy9+fM5vrl8Nerq6vR0dHf39+2traioqLAwMCJiYmXl5eAgIDS0tLExMQAnO7yRguTxEf3pZXa7fz5uKvGC+tWAAAHxUlEQVR4nO2b6ZabNhiGURdJJcaGpHtImy42YOMhSZP7v7WCPm2AcOa0iMn4vM+vAWQJHqRPG5MkAAAAAAAAAAAAAAAAAAAAAAAAAAAAAAAAAAAAAAAAAAAAYvL2txv8kyR/f/h5mQ9/PvXtP0fevH+9yPvfe+V/fL3MH1D+H3jz+ttFXkN5DKB8c6B8c6B8c6B8c6B8c6B8c6DcJ8s2KATKLV3LpJSsjV3OkyvP8/+fxxo8cMHZAI9d0trK85MhWFxmrh7ouOorFjvEfMBHUktmiF3U2soPUhCyCBV3Mpcv6rBQDxpOuimdM/78lAt94/wYKu5iru7VYaPaMt/FfcbPk2vjQkqRxi4smnImAqUVcqx8T+HzEvkhP0udqpu6VllW6aqSd3WkwiIqD0TzIw/W8ibSwz0auqnSHhf1VcpYbS+ecj6vu5m7SMpz2TvnTx7LKa64OnKUacRwF095oFfspsqTYi/E/qmNJ5W6L2mHq8c0Zg8TUXk660CvbKr8y0Art1PP56g8PKmopL0G5Ssr522wA6XOcsehPILypg54zZYvjalO5/rcVYElpuJwKGYJD4Elg6zqzqEreX9+nrdWbo/VmDHaOCqSchoDyNEjn4cHEcXRU16wsof5Ak5tP0FN07Sfv1664UROafqszry/JB9Mwr1NyOqx28rkIfs7cafzurQ/2Xf6ZKNyp0GigXnHbPXFxTjKd8llEJuOZhMljX1HyuW4RScHJszQ3Yx57Nvbq7ooaEXmYZQwlV5JWSvdJVnZ82roZ/tvoZd2Wi+bEOLZKD+JaQeqWm96HiufBNFGjh/XU541NBYi5ZOE/Wk7C8hKX6IwyvNSTH5Cr2l3N8oTVaPEg7uiqlNfWW8o39sFGs4nysXBLIMMyttJwuGvq8lED5f6AMKd8twltH8p53eknHp910sqc7xNbijfaZEi3Te7ixC+cjYsiPVBOB2UHykhl2XbtCbCpDTC0K9GNF1X9/MsE1h01U/FZdfsU12Q7PNSYV+Xa9AvjVZEV1f+28ofyFnlxaQDVaOAoc4tKj+RrLTUTeN09WL5cOHaHU5H/mAWx8y0tbqQMrKrYzOVm3W6lh91Et3Pdiaq97fQc6ImWRjUaJa3dLC28eTT2xt8SpI/v7/FDeXUwF0Hah5xWTm5Et5wuPaVC7PER12zPe7Z0ULgxZYjOntNOdZ5uL40Z3666bi8jjouXxunnDpQ5p/vO89l5bQAw2dbj1qXM0CVfDSyp5UE1ShmfcgALc56L8K0FOoAtp0KrY1Trh9e77KZznNZOXV7895KKxfjEDVeNKNlBvVGg8vBzPOroakwBb5tlX/86wYfk+TVr7d4NcvPU07Nk2qt7TwXlWfKbDrfFyDlnsTrrJIb0UP+l1EUIqhKp51/jjTTmsS2yl++e7HIux+S5KfvbvHLLD9PuT8Dpc5T1fgF5VRRxby3mi5mJ65GO2ioV5qS+uvs7NoLxbjJYrJwr3hj5S++WeSFUv7VMreV+x0od3F9QfmZ4tD8DrXyYnI8/ixA76Ql/gBHNOY3lPdkU5O5xnM/yh9sB6qqmQ4aC8r1MG5+h9PlmirUHDr3wk52YsplQxaDeasIRHd6P8r1gO2g67u2tqCcurPrLMNHKheujZzc6kvKC1ukt7WpUPd0d8pNB1q4zvMzystZho9TPgod+c6ta6kAfvTimuV6j4HFrkipRzbR92ZgCXxEMlVe+AuKhnocOoqjmcSrpZc61E9QM7iz7lOPxtOa+T4WlHfz0TYxVR4cTbbca0cq1VmvXg0zztCIhb42oNnRPSn3dkKtowXllQiYHJjtdtAOwjjqh37c2nL1uHw0rjx4r+GelCfMYp0tzT716uAsx5lyisyjOqurcTX+ZWmjNR+1M0Xrxfew8lhfPUdWXpslO/cAS8obzmYPOlyYKa/85RGCyijNTzS0INjYvIXXCio/PAWXtUKjp1WIrNxOTNxC05JysyTr2nNxHW3EWSiypO7lUI2luOx9Ou2mYjpvaaf8Bfeb3lS5npZF+vI9snK3tWjPLC7eNtQiOOuGZ80OrZRh5bqam4Qn2n7Q20KpvJwov7MXbXTeolVHRa039XR0nyrXc7jhjWf16lsUsZXrr7e8nm15V8iE/VSmJZP9hEaElSeN2T6SbEioDyhFOpy+7pqWCxdtbN5cCFamegRpl8amyu0SPSvl+rtCsZXrZ532fkHleTrZh1xS7vY+Habv1DbNBqc5Pct72GUyNqfK/W3/9fc+oyuvJ3ugt7abp7vwC4Elme/w65l9YpTbHGz0nu3wS9cXzJTnLvtnoFz2FczfTMuHE9LbpTmK/kRq/nGFD1fdU9XCLZBwWeYmAz5RnhxKL2Eq3fK4n4Eo/WHjKG/BvK/3qultDI9h3swXr7xqdz3+pKPuj/2RXzck2JGjQqVuvafKzheh/p9IsobGHjmlmQ0fDjtOCcXl7F3MTjumz7eTbyKzbq/z5rvRpfltJHmjkkoW/P+b/8XaytegqKqqeMwILa+GlIHzQw7hDIYrC5dCSWOME79E5XcOlG8OlG8OlG8OlG8OlG8OlG8OlG8OlG8OlG/Oy3c3+A/fJILP8uNN+gSvbvHUdw8AAAAAAAAAAAAAAAAAAAAAAAAAAAAAAAAAAAAAAAAAAGvzL9grBKKvWwdZAAAAAElFTkSuQmCC"/>
          <p:cNvSpPr>
            <a:spLocks noChangeAspect="1" noChangeArrowheads="1"/>
          </p:cNvSpPr>
          <p:nvPr/>
        </p:nvSpPr>
        <p:spPr bwMode="auto">
          <a:xfrm>
            <a:off x="-31501" y="-139243"/>
            <a:ext cx="310868" cy="31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99" name="Rectangle 98"/>
          <p:cNvSpPr/>
          <p:nvPr/>
        </p:nvSpPr>
        <p:spPr>
          <a:xfrm>
            <a:off x="5584567" y="3315339"/>
            <a:ext cx="861927" cy="270285"/>
          </a:xfrm>
          <a:prstGeom prst="rect">
            <a:avLst/>
          </a:prstGeom>
        </p:spPr>
        <p:txBody>
          <a:bodyPr wrap="none">
            <a:spAutoFit/>
          </a:bodyPr>
          <a:lstStyle/>
          <a:p>
            <a:r>
              <a:rPr lang="en-US" sz="1122" b="1" dirty="0">
                <a:solidFill>
                  <a:schemeClr val="bg1"/>
                </a:solidFill>
                <a:latin typeface="Calibri" panose="020F0502020204030204" pitchFamily="34" charset="0"/>
                <a:ea typeface="SimSun" panose="02010600030101010101" pitchFamily="2" charset="-122"/>
                <a:cs typeface="Times New Roman" panose="02020603050405020304" pitchFamily="18" charset="0"/>
              </a:rPr>
              <a:t>Baidu Push</a:t>
            </a:r>
            <a:endParaRPr lang="en-US" sz="1122" b="1" dirty="0">
              <a:solidFill>
                <a:schemeClr val="bg1"/>
              </a:solidFill>
            </a:endParaRPr>
          </a:p>
        </p:txBody>
      </p:sp>
      <p:sp>
        <p:nvSpPr>
          <p:cNvPr id="100" name="Rectangle 99"/>
          <p:cNvSpPr/>
          <p:nvPr/>
        </p:nvSpPr>
        <p:spPr>
          <a:xfrm>
            <a:off x="7024426" y="3308582"/>
            <a:ext cx="737458" cy="270285"/>
          </a:xfrm>
          <a:prstGeom prst="rect">
            <a:avLst/>
          </a:prstGeom>
        </p:spPr>
        <p:txBody>
          <a:bodyPr wrap="square">
            <a:spAutoFit/>
          </a:bodyPr>
          <a:lstStyle/>
          <a:p>
            <a:r>
              <a:rPr lang="en-US" sz="1122" b="1" dirty="0">
                <a:solidFill>
                  <a:schemeClr val="bg1"/>
                </a:solidFill>
                <a:latin typeface="Calibri" panose="020F0502020204030204" pitchFamily="34" charset="0"/>
                <a:ea typeface="SimSun" panose="02010600030101010101" pitchFamily="2" charset="-122"/>
                <a:cs typeface="Times New Roman" panose="02020603050405020304" pitchFamily="18" charset="0"/>
              </a:rPr>
              <a:t>SAP</a:t>
            </a:r>
            <a:endParaRPr lang="en-US" sz="1122" b="1" dirty="0">
              <a:solidFill>
                <a:schemeClr val="bg1"/>
              </a:solidFill>
            </a:endParaRPr>
          </a:p>
        </p:txBody>
      </p:sp>
      <p:sp>
        <p:nvSpPr>
          <p:cNvPr id="104" name="Rectangle 103"/>
          <p:cNvSpPr/>
          <p:nvPr/>
        </p:nvSpPr>
        <p:spPr>
          <a:xfrm>
            <a:off x="3949953" y="2148138"/>
            <a:ext cx="5608120" cy="270285"/>
          </a:xfrm>
          <a:prstGeom prst="rect">
            <a:avLst/>
          </a:prstGeom>
        </p:spPr>
        <p:txBody>
          <a:bodyPr wrap="square">
            <a:spAutoFit/>
          </a:bodyPr>
          <a:lstStyle/>
          <a:p>
            <a:r>
              <a:rPr lang="en-US" sz="1122" b="1" dirty="0">
                <a:solidFill>
                  <a:schemeClr val="bg1"/>
                </a:solidFill>
                <a:latin typeface="Calibri" panose="020F0502020204030204" pitchFamily="34" charset="0"/>
              </a:rPr>
              <a:t>Customer Support, Operation, Risk Management, DC/HW management, Commerce </a:t>
            </a:r>
          </a:p>
        </p:txBody>
      </p:sp>
      <p:pic>
        <p:nvPicPr>
          <p:cNvPr id="70"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69324" y="1636341"/>
            <a:ext cx="384954" cy="40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5270" y="1619794"/>
            <a:ext cx="384954" cy="40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25771" y="1625321"/>
            <a:ext cx="384954" cy="40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68165" y="1614340"/>
            <a:ext cx="384954" cy="40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106"/>
          <p:cNvSpPr/>
          <p:nvPr/>
        </p:nvSpPr>
        <p:spPr>
          <a:xfrm>
            <a:off x="3292353" y="3323486"/>
            <a:ext cx="2231986" cy="270285"/>
          </a:xfrm>
          <a:prstGeom prst="rect">
            <a:avLst/>
          </a:prstGeom>
        </p:spPr>
        <p:txBody>
          <a:bodyPr wrap="none">
            <a:spAutoFit/>
          </a:bodyPr>
          <a:lstStyle/>
          <a:p>
            <a:r>
              <a:rPr lang="en-US" sz="1122" b="1" dirty="0">
                <a:solidFill>
                  <a:schemeClr val="bg1"/>
                </a:solidFill>
                <a:latin typeface="Calibri" panose="020F0502020204030204" pitchFamily="34" charset="0"/>
                <a:ea typeface="SimSun" panose="02010600030101010101" pitchFamily="2" charset="-122"/>
                <a:cs typeface="Times New Roman" panose="02020603050405020304" pitchFamily="18" charset="0"/>
              </a:rPr>
              <a:t>ChinaCache CDN/400+ end points</a:t>
            </a:r>
            <a:endParaRPr lang="en-US" sz="1122" b="1" dirty="0">
              <a:solidFill>
                <a:schemeClr val="bg1"/>
              </a:solidFill>
            </a:endParaRPr>
          </a:p>
        </p:txBody>
      </p:sp>
      <p:pic>
        <p:nvPicPr>
          <p:cNvPr id="3" name="Picture 2"/>
          <p:cNvPicPr>
            <a:picLocks noChangeAspect="1"/>
          </p:cNvPicPr>
          <p:nvPr/>
        </p:nvPicPr>
        <p:blipFill>
          <a:blip r:embed="rId14"/>
          <a:stretch>
            <a:fillRect/>
          </a:stretch>
        </p:blipFill>
        <p:spPr>
          <a:xfrm>
            <a:off x="5433467" y="2755680"/>
            <a:ext cx="1191569" cy="441322"/>
          </a:xfrm>
          <a:prstGeom prst="rect">
            <a:avLst/>
          </a:prstGeom>
        </p:spPr>
      </p:pic>
      <p:pic>
        <p:nvPicPr>
          <p:cNvPr id="6" name="Picture 5"/>
          <p:cNvPicPr>
            <a:picLocks noChangeAspect="1"/>
          </p:cNvPicPr>
          <p:nvPr/>
        </p:nvPicPr>
        <p:blipFill>
          <a:blip r:embed="rId15"/>
          <a:stretch>
            <a:fillRect/>
          </a:stretch>
        </p:blipFill>
        <p:spPr>
          <a:xfrm>
            <a:off x="7061531" y="2728518"/>
            <a:ext cx="948454" cy="548132"/>
          </a:xfrm>
          <a:prstGeom prst="rect">
            <a:avLst/>
          </a:prstGeom>
        </p:spPr>
      </p:pic>
      <p:pic>
        <p:nvPicPr>
          <p:cNvPr id="7" name="Picture 6"/>
          <p:cNvPicPr>
            <a:picLocks noChangeAspect="1"/>
          </p:cNvPicPr>
          <p:nvPr/>
        </p:nvPicPr>
        <p:blipFill>
          <a:blip r:embed="rId16"/>
          <a:stretch>
            <a:fillRect/>
          </a:stretch>
        </p:blipFill>
        <p:spPr>
          <a:xfrm>
            <a:off x="8288738" y="2748098"/>
            <a:ext cx="1308073" cy="525794"/>
          </a:xfrm>
          <a:prstGeom prst="rect">
            <a:avLst/>
          </a:prstGeom>
        </p:spPr>
      </p:pic>
      <p:sp>
        <p:nvSpPr>
          <p:cNvPr id="108" name="Rectangle 107"/>
          <p:cNvSpPr/>
          <p:nvPr/>
        </p:nvSpPr>
        <p:spPr>
          <a:xfrm>
            <a:off x="8626546" y="3315338"/>
            <a:ext cx="737458" cy="270285"/>
          </a:xfrm>
          <a:prstGeom prst="rect">
            <a:avLst/>
          </a:prstGeom>
        </p:spPr>
        <p:txBody>
          <a:bodyPr wrap="square">
            <a:spAutoFit/>
          </a:bodyPr>
          <a:lstStyle/>
          <a:p>
            <a:r>
              <a:rPr lang="en-US" sz="1122" b="1" dirty="0">
                <a:solidFill>
                  <a:schemeClr val="bg1"/>
                </a:solidFill>
                <a:latin typeface="Calibri" panose="020F0502020204030204" pitchFamily="34" charset="0"/>
                <a:ea typeface="SimSun" panose="02010600030101010101" pitchFamily="2" charset="-122"/>
                <a:cs typeface="Times New Roman" panose="02020603050405020304" pitchFamily="18" charset="0"/>
              </a:rPr>
              <a:t>Security</a:t>
            </a:r>
            <a:endParaRPr lang="en-US" sz="1122" b="1" dirty="0">
              <a:solidFill>
                <a:schemeClr val="bg1"/>
              </a:solidFill>
            </a:endParaRPr>
          </a:p>
        </p:txBody>
      </p:sp>
      <p:sp>
        <p:nvSpPr>
          <p:cNvPr id="109" name="Title 24"/>
          <p:cNvSpPr txBox="1">
            <a:spLocks/>
          </p:cNvSpPr>
          <p:nvPr/>
        </p:nvSpPr>
        <p:spPr>
          <a:xfrm>
            <a:off x="123933" y="72978"/>
            <a:ext cx="11224603" cy="63408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kern="1200" spc="-110" baseline="0">
                <a:gradFill>
                  <a:gsLst>
                    <a:gs pos="0">
                      <a:schemeClr val="tx1"/>
                    </a:gs>
                    <a:gs pos="100000">
                      <a:schemeClr val="tx1"/>
                    </a:gs>
                  </a:gsLst>
                  <a:lin ang="5400000" scaled="0"/>
                </a:gradFill>
                <a:latin typeface="+mj-lt"/>
                <a:ea typeface="Segoe UI" pitchFamily="34" charset="0"/>
                <a:cs typeface="Segoe UI" pitchFamily="34" charset="0"/>
              </a:defRPr>
            </a:lvl1pPr>
          </a:lstStyle>
          <a:p>
            <a:r>
              <a:rPr lang="en-US" sz="3672" dirty="0" smtClean="0">
                <a:solidFill>
                  <a:schemeClr val="tx1"/>
                </a:solidFill>
              </a:rPr>
              <a:t>Platform   </a:t>
            </a:r>
            <a:endParaRPr lang="en-US" sz="3672" dirty="0">
              <a:solidFill>
                <a:schemeClr val="tx1"/>
              </a:solidFill>
            </a:endParaRPr>
          </a:p>
        </p:txBody>
      </p:sp>
    </p:spTree>
    <p:extLst>
      <p:ext uri="{BB962C8B-B14F-4D97-AF65-F5344CB8AC3E}">
        <p14:creationId xmlns:p14="http://schemas.microsoft.com/office/powerpoint/2010/main" val="27112902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descr="C:\Users\york.yang2\Desktop\abb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577" y="4830094"/>
            <a:ext cx="1235032" cy="441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9" descr="C:\Users\york.yang2\Desktop\chinatelec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2530" y="2534834"/>
            <a:ext cx="1211448" cy="8104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york.yang2\Desktop\samsu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0837" y="2571417"/>
            <a:ext cx="1530947" cy="6227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york.yang2\Desktop\konk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5300" y="2309733"/>
            <a:ext cx="2262094" cy="2684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C:\Users\york.yang2\Desktop\CNOOC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1193" y="3361860"/>
            <a:ext cx="936307" cy="8522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york.yang2\Desktop\Deck For Cloud China George\mengniu.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8944" r="10738" b="26839"/>
          <a:stretch/>
        </p:blipFill>
        <p:spPr bwMode="auto">
          <a:xfrm>
            <a:off x="8944091" y="1350200"/>
            <a:ext cx="1414906" cy="4672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york.yang2\Desktop\Deck For Cloud China George\tasl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43" r="4137"/>
          <a:stretch/>
        </p:blipFill>
        <p:spPr bwMode="auto">
          <a:xfrm>
            <a:off x="6392252" y="4677680"/>
            <a:ext cx="744659" cy="8759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york.yang2\Desktop\Deck For Cloud China George\HN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46414" y="1828442"/>
            <a:ext cx="1010741" cy="7210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C:\Users\york.yang2\Desktop\k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2135" y="1927157"/>
            <a:ext cx="947681" cy="4313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gs.myjob.com/images/photo/201403/52b2ae840b8e8c5204bc0ceej/175ef290e2df99f5d64d11a167ae78bb.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161" t="38998" r="13786" b="33985"/>
          <a:stretch/>
        </p:blipFill>
        <p:spPr bwMode="auto">
          <a:xfrm>
            <a:off x="4139601" y="1170015"/>
            <a:ext cx="2023046" cy="6076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york.yang2\Desktop\Pictures for PPT\tiger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4146" y="2716024"/>
            <a:ext cx="831433" cy="6471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C:\Users\york.yang2\Desktop\dragon.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0762" t="17259" r="19696" b="8758"/>
          <a:stretch/>
        </p:blipFill>
        <p:spPr bwMode="auto">
          <a:xfrm>
            <a:off x="1290814" y="1259985"/>
            <a:ext cx="733677" cy="9116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C:\Users\york.yang2\Desktop\Deck For Cloud China George\symantec.png"/>
          <p:cNvPicPr>
            <a:picLocks noChangeAspect="1" noChangeArrowheads="1"/>
          </p:cNvPicPr>
          <p:nvPr/>
        </p:nvPicPr>
        <p:blipFill rotWithShape="1">
          <a:blip r:embed="rId15">
            <a:extLst>
              <a:ext uri="{28A0092B-C50C-407E-A947-70E740481C1C}">
                <a14:useLocalDpi xmlns:a14="http://schemas.microsoft.com/office/drawing/2010/main" val="0"/>
              </a:ext>
            </a:extLst>
          </a:blip>
          <a:srcRect l="18094" t="26548" r="22728" b="30981"/>
          <a:stretch/>
        </p:blipFill>
        <p:spPr bwMode="auto">
          <a:xfrm>
            <a:off x="292970" y="2671642"/>
            <a:ext cx="1627834" cy="4996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9" descr="C:\Users\york.yang2\Desktop\Deck For Cloud China George\yonyou.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9559" r="20000" b="12388"/>
          <a:stretch/>
        </p:blipFill>
        <p:spPr bwMode="auto">
          <a:xfrm>
            <a:off x="5442047" y="1817231"/>
            <a:ext cx="959988" cy="6697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1" descr="C:\Users\york.yang2\Desktop\sensoro.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4366" b="27905"/>
          <a:stretch/>
        </p:blipFill>
        <p:spPr bwMode="auto">
          <a:xfrm>
            <a:off x="10143287" y="2690883"/>
            <a:ext cx="1593721" cy="3234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york.yang2\Desktop\Deck For Cloud China George\AdMaster_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15114" y="1321527"/>
            <a:ext cx="1997183" cy="5069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p:cNvPicPr>
            <a:picLocks noChangeAspect="1" noChangeArrowheads="1"/>
          </p:cNvPicPr>
          <p:nvPr/>
        </p:nvPicPr>
        <p:blipFill rotWithShape="1">
          <a:blip r:embed="rId19">
            <a:extLst>
              <a:ext uri="{28A0092B-C50C-407E-A947-70E740481C1C}">
                <a14:useLocalDpi xmlns:a14="http://schemas.microsoft.com/office/drawing/2010/main" val="0"/>
              </a:ext>
            </a:extLst>
          </a:blip>
          <a:srcRect l="6805" t="13284" r="6770" b="11822"/>
          <a:stretch/>
        </p:blipFill>
        <p:spPr bwMode="auto">
          <a:xfrm>
            <a:off x="7183893" y="6117438"/>
            <a:ext cx="2647905" cy="50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5" descr="C:\Users\york.yang2\Desktop\Deck For Cloud China George\balintimes.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02252" y="5293630"/>
            <a:ext cx="1734756" cy="13010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2" descr="C:\Users\york.yang2\Desktop\Deck For Cloud China George\yunb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811450" y="1425548"/>
            <a:ext cx="699274" cy="7074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www.proficientcity.com/images/logo.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20992" y="5183638"/>
            <a:ext cx="2023591" cy="4884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4"/>
          <a:stretch>
            <a:fillRect/>
          </a:stretch>
        </p:blipFill>
        <p:spPr>
          <a:xfrm>
            <a:off x="3876086" y="1918768"/>
            <a:ext cx="1209182" cy="393169"/>
          </a:xfrm>
          <a:prstGeom prst="rect">
            <a:avLst/>
          </a:prstGeom>
        </p:spPr>
      </p:pic>
      <p:pic>
        <p:nvPicPr>
          <p:cNvPr id="35" name="Picture 34"/>
          <p:cNvPicPr>
            <a:picLocks noChangeAspect="1"/>
          </p:cNvPicPr>
          <p:nvPr/>
        </p:nvPicPr>
        <p:blipFill>
          <a:blip r:embed="rId25"/>
          <a:stretch>
            <a:fillRect/>
          </a:stretch>
        </p:blipFill>
        <p:spPr>
          <a:xfrm>
            <a:off x="7580621" y="3167327"/>
            <a:ext cx="1912253" cy="1167578"/>
          </a:xfrm>
          <a:prstGeom prst="rect">
            <a:avLst/>
          </a:prstGeom>
        </p:spPr>
      </p:pic>
      <p:pic>
        <p:nvPicPr>
          <p:cNvPr id="36" name="Picture 35"/>
          <p:cNvPicPr>
            <a:picLocks noChangeAspect="1"/>
          </p:cNvPicPr>
          <p:nvPr/>
        </p:nvPicPr>
        <p:blipFill>
          <a:blip r:embed="rId26"/>
          <a:stretch>
            <a:fillRect/>
          </a:stretch>
        </p:blipFill>
        <p:spPr>
          <a:xfrm>
            <a:off x="10067102" y="3501406"/>
            <a:ext cx="1364348" cy="576683"/>
          </a:xfrm>
          <a:prstGeom prst="rect">
            <a:avLst/>
          </a:prstGeom>
        </p:spPr>
      </p:pic>
      <p:pic>
        <p:nvPicPr>
          <p:cNvPr id="37" name="Picture 11" descr="C:\Users\york.yang2\Desktop\chinahr.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0404" y="3596750"/>
            <a:ext cx="1366501" cy="4782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9" descr="C:\Users\york.yang2\Desktop\GMW.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93978" y="3485913"/>
            <a:ext cx="1116088" cy="4415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C:\Users\york.yang2\Desktop\Deck For Cloud China George\凤凰网.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514755" y="3353002"/>
            <a:ext cx="848096" cy="848096"/>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108255" y="1834974"/>
            <a:ext cx="1017616" cy="1017616"/>
          </a:xfrm>
          <a:prstGeom prst="rect">
            <a:avLst/>
          </a:prstGeom>
        </p:spPr>
      </p:pic>
      <p:pic>
        <p:nvPicPr>
          <p:cNvPr id="41" name="Picture 4" descr="C:\Users\york.yang2\Desktop\CNTV.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42023" y="1314955"/>
            <a:ext cx="1396004" cy="6487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C:\Users\york.yang2\Desktop\vancl.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19390" y="5863919"/>
            <a:ext cx="2016361" cy="966448"/>
          </a:xfrm>
          <a:prstGeom prst="rect">
            <a:avLst/>
          </a:prstGeom>
          <a:noFill/>
          <a:extLst>
            <a:ext uri="{909E8E84-426E-40DD-AFC4-6F175D3DCCD1}">
              <a14:hiddenFill xmlns:a14="http://schemas.microsoft.com/office/drawing/2010/main">
                <a:solidFill>
                  <a:srgbClr val="FFFFFF"/>
                </a:solidFill>
              </a14:hiddenFill>
            </a:ext>
          </a:extLst>
        </p:spPr>
      </p:pic>
      <p:pic>
        <p:nvPicPr>
          <p:cNvPr id="43" name="图片 3"/>
          <p:cNvPicPr>
            <a:picLocks noChangeAspect="1"/>
          </p:cNvPicPr>
          <p:nvPr/>
        </p:nvPicPr>
        <p:blipFill rotWithShape="1">
          <a:blip r:embed="rId33">
            <a:extLst>
              <a:ext uri="{28A0092B-C50C-407E-A947-70E740481C1C}">
                <a14:useLocalDpi xmlns:a14="http://schemas.microsoft.com/office/drawing/2010/main" val="0"/>
              </a:ext>
            </a:extLst>
          </a:blip>
          <a:srcRect l="10228" t="20213" r="13636" b="24468"/>
          <a:stretch/>
        </p:blipFill>
        <p:spPr>
          <a:xfrm>
            <a:off x="3642766" y="6101977"/>
            <a:ext cx="2527097" cy="490332"/>
          </a:xfrm>
          <a:prstGeom prst="rect">
            <a:avLst/>
          </a:prstGeom>
        </p:spPr>
      </p:pic>
      <p:pic>
        <p:nvPicPr>
          <p:cNvPr id="44" name="Picture 2" descr="C:\Users\york.yang2\Desktop\Deck For Cloud China George\160774822.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0067102" y="4741286"/>
            <a:ext cx="1558939" cy="3430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C:\Users\york.yang2\Desktop\LNTV.pn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r="18689" b="41010"/>
          <a:stretch/>
        </p:blipFill>
        <p:spPr bwMode="auto">
          <a:xfrm>
            <a:off x="-9066" y="4741286"/>
            <a:ext cx="1951538" cy="1059096"/>
          </a:xfrm>
          <a:prstGeom prst="rect">
            <a:avLst/>
          </a:prstGeom>
          <a:noFill/>
          <a:extLst>
            <a:ext uri="{909E8E84-426E-40DD-AFC4-6F175D3DCCD1}">
              <a14:hiddenFill xmlns:a14="http://schemas.microsoft.com/office/drawing/2010/main">
                <a:solidFill>
                  <a:srgbClr val="FFFFFF"/>
                </a:solidFill>
              </a14:hiddenFill>
            </a:ext>
          </a:extLst>
        </p:spPr>
      </p:pic>
      <p:sp>
        <p:nvSpPr>
          <p:cNvPr id="46" name="Title 16"/>
          <p:cNvSpPr>
            <a:spLocks noGrp="1"/>
          </p:cNvSpPr>
          <p:nvPr>
            <p:ph type="title"/>
          </p:nvPr>
        </p:nvSpPr>
        <p:spPr>
          <a:xfrm>
            <a:off x="3044" y="129656"/>
            <a:ext cx="11889564" cy="917575"/>
          </a:xfrm>
        </p:spPr>
        <p:txBody>
          <a:bodyPr/>
          <a:lstStyle/>
          <a:p>
            <a:r>
              <a:rPr lang="en-US" dirty="0" smtClean="0"/>
              <a:t>Top Customers</a:t>
            </a:r>
            <a:endParaRPr lang="en-US" dirty="0"/>
          </a:p>
        </p:txBody>
      </p:sp>
      <p:pic>
        <p:nvPicPr>
          <p:cNvPr id="2" name="Picture 1"/>
          <p:cNvPicPr>
            <a:picLocks noChangeAspect="1"/>
          </p:cNvPicPr>
          <p:nvPr/>
        </p:nvPicPr>
        <p:blipFill>
          <a:blip r:embed="rId36"/>
          <a:stretch>
            <a:fillRect/>
          </a:stretch>
        </p:blipFill>
        <p:spPr>
          <a:xfrm>
            <a:off x="8048018" y="4573679"/>
            <a:ext cx="1104130" cy="1098409"/>
          </a:xfrm>
          <a:prstGeom prst="rect">
            <a:avLst/>
          </a:prstGeom>
        </p:spPr>
      </p:pic>
      <p:pic>
        <p:nvPicPr>
          <p:cNvPr id="4" name="Picture 3"/>
          <p:cNvPicPr>
            <a:picLocks noChangeAspect="1"/>
          </p:cNvPicPr>
          <p:nvPr/>
        </p:nvPicPr>
        <p:blipFill>
          <a:blip r:embed="rId37"/>
          <a:stretch>
            <a:fillRect/>
          </a:stretch>
        </p:blipFill>
        <p:spPr>
          <a:xfrm>
            <a:off x="4066786" y="4354107"/>
            <a:ext cx="1975800" cy="647146"/>
          </a:xfrm>
          <a:prstGeom prst="rect">
            <a:avLst/>
          </a:prstGeom>
        </p:spPr>
      </p:pic>
      <p:pic>
        <p:nvPicPr>
          <p:cNvPr id="3" name="Picture 2"/>
          <p:cNvPicPr>
            <a:picLocks noChangeAspect="1"/>
          </p:cNvPicPr>
          <p:nvPr/>
        </p:nvPicPr>
        <p:blipFill>
          <a:blip r:embed="rId38"/>
          <a:stretch>
            <a:fillRect/>
          </a:stretch>
        </p:blipFill>
        <p:spPr>
          <a:xfrm>
            <a:off x="4961496" y="2578161"/>
            <a:ext cx="1847850" cy="651291"/>
          </a:xfrm>
          <a:prstGeom prst="rect">
            <a:avLst/>
          </a:prstGeom>
        </p:spPr>
      </p:pic>
    </p:spTree>
    <p:extLst>
      <p:ext uri="{BB962C8B-B14F-4D97-AF65-F5344CB8AC3E}">
        <p14:creationId xmlns:p14="http://schemas.microsoft.com/office/powerpoint/2010/main" val="6500712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3323987"/>
          </a:xfrm>
        </p:spPr>
        <p:txBody>
          <a:bodyPr/>
          <a:lstStyle/>
          <a:p>
            <a:r>
              <a:rPr lang="en-US" dirty="0" smtClean="0"/>
              <a:t>Marketing portal: </a:t>
            </a:r>
            <a:r>
              <a:rPr lang="en-US" dirty="0" smtClean="0">
                <a:hlinkClick r:id="rId3"/>
              </a:rPr>
              <a:t>http</a:t>
            </a:r>
            <a:r>
              <a:rPr lang="en-US" dirty="0">
                <a:hlinkClick r:id="rId3"/>
              </a:rPr>
              <a:t>://windowsazure.cn</a:t>
            </a:r>
            <a:r>
              <a:rPr lang="en-US" dirty="0" smtClean="0">
                <a:hlinkClick r:id="rId3"/>
              </a:rPr>
              <a:t>/</a:t>
            </a:r>
            <a:r>
              <a:rPr lang="en-US" dirty="0" smtClean="0"/>
              <a:t>  </a:t>
            </a:r>
          </a:p>
          <a:p>
            <a:r>
              <a:rPr lang="en-US" dirty="0" smtClean="0"/>
              <a:t>Signing up for </a:t>
            </a:r>
            <a:r>
              <a:rPr lang="en-US" dirty="0"/>
              <a:t>a trial: </a:t>
            </a:r>
            <a:r>
              <a:rPr lang="en-US" dirty="0">
                <a:hlinkClick r:id="rId4"/>
              </a:rPr>
              <a:t>http://windowsazure.cn/pricing/1rmb-trial</a:t>
            </a:r>
            <a:r>
              <a:rPr lang="en-US" dirty="0" smtClean="0">
                <a:hlinkClick r:id="rId4"/>
              </a:rPr>
              <a:t>/</a:t>
            </a:r>
            <a:endParaRPr lang="en-US" dirty="0" smtClean="0"/>
          </a:p>
          <a:p>
            <a:r>
              <a:rPr lang="en-US" dirty="0" smtClean="0"/>
              <a:t>How to buy</a:t>
            </a:r>
            <a:r>
              <a:rPr lang="en-US" dirty="0"/>
              <a:t>: </a:t>
            </a:r>
            <a:r>
              <a:rPr lang="en-US" dirty="0">
                <a:hlinkClick r:id="rId5"/>
              </a:rPr>
              <a:t>http://windowsazure.cn/pricing/pia</a:t>
            </a:r>
            <a:r>
              <a:rPr lang="en-US" dirty="0" smtClean="0">
                <a:hlinkClick r:id="rId5"/>
              </a:rPr>
              <a:t>/</a:t>
            </a:r>
            <a:r>
              <a:rPr lang="en-US" dirty="0" smtClean="0"/>
              <a:t> </a:t>
            </a:r>
          </a:p>
          <a:p>
            <a:pPr marL="0" indent="0">
              <a:buNone/>
            </a:pPr>
            <a:endParaRPr lang="en-US" dirty="0" smtClean="0"/>
          </a:p>
        </p:txBody>
      </p:sp>
      <p:sp>
        <p:nvSpPr>
          <p:cNvPr id="3" name="Title 2"/>
          <p:cNvSpPr>
            <a:spLocks noGrp="1"/>
          </p:cNvSpPr>
          <p:nvPr>
            <p:ph type="title"/>
          </p:nvPr>
        </p:nvSpPr>
        <p:spPr/>
        <p:txBody>
          <a:bodyPr/>
          <a:lstStyle/>
          <a:p>
            <a:r>
              <a:rPr lang="en-US" dirty="0" smtClean="0"/>
              <a:t>Learn more</a:t>
            </a:r>
            <a:endParaRPr lang="en-US" dirty="0"/>
          </a:p>
        </p:txBody>
      </p:sp>
    </p:spTree>
    <p:extLst>
      <p:ext uri="{BB962C8B-B14F-4D97-AF65-F5344CB8AC3E}">
        <p14:creationId xmlns:p14="http://schemas.microsoft.com/office/powerpoint/2010/main" val="8074398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842997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882" y="2336315"/>
            <a:ext cx="12434711" cy="46582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80987" y="1583723"/>
            <a:ext cx="4902958" cy="2608474"/>
          </a:xfrm>
        </p:spPr>
        <p:txBody>
          <a:bodyPr/>
          <a:lstStyle/>
          <a:p>
            <a:r>
              <a:rPr lang="en-US" sz="6119" dirty="0"/>
              <a:t>Ignite Azure </a:t>
            </a:r>
            <a:r>
              <a:rPr lang="en-US" sz="5507" dirty="0"/>
              <a:t>Challenge Sweepstakes</a:t>
            </a:r>
          </a:p>
        </p:txBody>
      </p:sp>
      <p:sp>
        <p:nvSpPr>
          <p:cNvPr id="6" name="Text Placeholder 5"/>
          <p:cNvSpPr txBox="1">
            <a:spLocks/>
          </p:cNvSpPr>
          <p:nvPr/>
        </p:nvSpPr>
        <p:spPr>
          <a:xfrm>
            <a:off x="4203689" y="2962246"/>
            <a:ext cx="5403332" cy="3755530"/>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0354">
                      <a:schemeClr val="tx2"/>
                    </a:gs>
                    <a:gs pos="40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7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48157"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Attend Azure sessions and activities, track your progress online, win raffle tickets for great prizes!</a:t>
            </a: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Aka.ms/</a:t>
            </a:r>
            <a:r>
              <a:rPr lang="en-US" sz="3264" dirty="0" err="1">
                <a:gradFill>
                  <a:gsLst>
                    <a:gs pos="20354">
                      <a:srgbClr val="0078D7">
                        <a:lumMod val="50000"/>
                      </a:srgbClr>
                    </a:gs>
                    <a:gs pos="40000">
                      <a:srgbClr val="0078D7">
                        <a:lumMod val="50000"/>
                      </a:srgbClr>
                    </a:gs>
                  </a:gsLst>
                  <a:lin ang="5400000" scaled="0"/>
                </a:gradFill>
              </a:rPr>
              <a:t>MyAzureChallenge</a:t>
            </a:r>
            <a:endParaRPr lang="en-US" sz="3264" dirty="0">
              <a:gradFill>
                <a:gsLst>
                  <a:gs pos="20354">
                    <a:srgbClr val="0078D7">
                      <a:lumMod val="50000"/>
                    </a:srgbClr>
                  </a:gs>
                  <a:gs pos="40000">
                    <a:srgbClr val="0078D7">
                      <a:lumMod val="50000"/>
                    </a:srgbClr>
                  </a:gs>
                </a:gsLst>
                <a:lin ang="5400000" scaled="0"/>
              </a:gradFill>
            </a:endParaRP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Enter this session code online</a:t>
            </a:r>
            <a:r>
              <a:rPr lang="en-US" sz="3264" dirty="0" smtClean="0">
                <a:gradFill>
                  <a:gsLst>
                    <a:gs pos="20354">
                      <a:srgbClr val="0078D7">
                        <a:lumMod val="50000"/>
                      </a:srgbClr>
                    </a:gs>
                    <a:gs pos="40000">
                      <a:srgbClr val="0078D7">
                        <a:lumMod val="50000"/>
                      </a:srgbClr>
                    </a:gs>
                  </a:gsLst>
                  <a:lin ang="5400000" scaled="0"/>
                </a:gradFill>
              </a:rPr>
              <a:t>: BRK2450</a:t>
            </a:r>
            <a:endParaRPr lang="en-US" sz="3264" b="1"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821" y="4018517"/>
            <a:ext cx="1684824" cy="122083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326" t="629" r="19098" b="1"/>
          <a:stretch/>
        </p:blipFill>
        <p:spPr>
          <a:xfrm>
            <a:off x="9487235" y="2446863"/>
            <a:ext cx="2104777" cy="16983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13" y="6203183"/>
            <a:ext cx="1658624" cy="51417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258" y="4651409"/>
            <a:ext cx="2157572" cy="1539357"/>
          </a:xfrm>
          <a:prstGeom prst="rect">
            <a:avLst/>
          </a:prstGeom>
          <a:noFill/>
          <a:ln>
            <a:noFill/>
          </a:ln>
        </p:spPr>
      </p:pic>
      <p:sp>
        <p:nvSpPr>
          <p:cNvPr id="16" name="TextBox 15"/>
          <p:cNvSpPr txBox="1"/>
          <p:nvPr/>
        </p:nvSpPr>
        <p:spPr>
          <a:xfrm>
            <a:off x="393306" y="5985634"/>
            <a:ext cx="3650781" cy="894625"/>
          </a:xfrm>
          <a:prstGeom prst="rect">
            <a:avLst/>
          </a:prstGeom>
          <a:noFill/>
        </p:spPr>
        <p:txBody>
          <a:bodyPr wrap="square" rtlCol="0">
            <a:spAutoFit/>
          </a:bodyPr>
          <a:lstStyle/>
          <a:p>
            <a:pPr defTabSz="932597"/>
            <a:r>
              <a:rPr lang="en-US" sz="1020" dirty="0">
                <a:solidFill>
                  <a:srgbClr val="505050"/>
                </a:solidFill>
              </a:rPr>
              <a:t>NO PURCHASE NECESSARY. Open only to event attendees. Winners must be present to win. Game ends May 9</a:t>
            </a:r>
            <a:r>
              <a:rPr lang="en-US" sz="1020" baseline="30000" dirty="0">
                <a:solidFill>
                  <a:srgbClr val="505050"/>
                </a:solidFill>
              </a:rPr>
              <a:t>th</a:t>
            </a:r>
            <a:r>
              <a:rPr lang="en-US" sz="1020" dirty="0">
                <a:solidFill>
                  <a:srgbClr val="505050"/>
                </a:solidFill>
              </a:rPr>
              <a:t>, 2015. For Official Rules, see The Cloud and Enterprise Lounge or myignite.com/challenge</a:t>
            </a:r>
          </a:p>
          <a:p>
            <a:pPr defTabSz="932597"/>
            <a:endParaRPr lang="en-US" sz="1020" dirty="0">
              <a:solidFill>
                <a:srgbClr val="505050"/>
              </a:solidFill>
            </a:endParaRPr>
          </a:p>
        </p:txBody>
      </p:sp>
    </p:spTree>
    <p:extLst>
      <p:ext uri="{BB962C8B-B14F-4D97-AF65-F5344CB8AC3E}">
        <p14:creationId xmlns:p14="http://schemas.microsoft.com/office/powerpoint/2010/main" val="10515549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42325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3246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Cloud platform</a:t>
            </a:r>
            <a:endParaRPr lang="en-US" dirty="0"/>
          </a:p>
        </p:txBody>
      </p:sp>
      <p:grpSp>
        <p:nvGrpSpPr>
          <p:cNvPr id="77" name="Group 76"/>
          <p:cNvGrpSpPr>
            <a:grpSpLocks/>
          </p:cNvGrpSpPr>
          <p:nvPr/>
        </p:nvGrpSpPr>
        <p:grpSpPr>
          <a:xfrm>
            <a:off x="4758756" y="3768008"/>
            <a:ext cx="2932126" cy="2929619"/>
            <a:chOff x="4505227" y="3714586"/>
            <a:chExt cx="3386175" cy="3383280"/>
          </a:xfrm>
        </p:grpSpPr>
        <p:cxnSp>
          <p:nvCxnSpPr>
            <p:cNvPr id="78" name="Straight Arrow Connector 77"/>
            <p:cNvCxnSpPr/>
            <p:nvPr/>
          </p:nvCxnSpPr>
          <p:spPr>
            <a:xfrm flipV="1">
              <a:off x="6056735" y="5406226"/>
              <a:ext cx="283158" cy="1"/>
            </a:xfrm>
            <a:prstGeom prst="straightConnector1">
              <a:avLst/>
            </a:prstGeom>
            <a:noFill/>
            <a:ln w="38100" cap="flat" cmpd="sng" algn="ctr">
              <a:solidFill>
                <a:srgbClr val="FFFFFF">
                  <a:lumMod val="50000"/>
                </a:srgbClr>
              </a:solidFill>
              <a:prstDash val="solid"/>
              <a:headEnd type="none"/>
              <a:tailEnd type="triangle" w="lg" len="med"/>
            </a:ln>
            <a:effectLst/>
          </p:spPr>
        </p:cxnSp>
        <p:cxnSp>
          <p:nvCxnSpPr>
            <p:cNvPr id="79" name="Straight Arrow Connector 78"/>
            <p:cNvCxnSpPr/>
            <p:nvPr/>
          </p:nvCxnSpPr>
          <p:spPr>
            <a:xfrm flipH="1">
              <a:off x="6014772" y="5406226"/>
              <a:ext cx="367084" cy="0"/>
            </a:xfrm>
            <a:prstGeom prst="straightConnector1">
              <a:avLst/>
            </a:prstGeom>
            <a:noFill/>
            <a:ln w="38100" cap="flat" cmpd="sng" algn="ctr">
              <a:solidFill>
                <a:srgbClr val="FFFFFF">
                  <a:lumMod val="50000"/>
                </a:srgbClr>
              </a:solidFill>
              <a:prstDash val="solid"/>
              <a:headEnd type="none"/>
              <a:tailEnd type="triangle" w="lg" len="med"/>
            </a:ln>
            <a:effectLst/>
          </p:spPr>
        </p:cxnSp>
        <p:sp>
          <p:nvSpPr>
            <p:cNvPr id="80" name="Oval 79"/>
            <p:cNvSpPr>
              <a:spLocks noChangeArrowheads="1"/>
            </p:cNvSpPr>
            <p:nvPr/>
          </p:nvSpPr>
          <p:spPr bwMode="auto">
            <a:xfrm>
              <a:off x="4505227" y="3714586"/>
              <a:ext cx="3386175" cy="3383280"/>
            </a:xfrm>
            <a:prstGeom prst="ellipse">
              <a:avLst/>
            </a:prstGeom>
            <a:solidFill>
              <a:srgbClr val="D2D2D2">
                <a:lumMod val="90000"/>
                <a:alpha val="90000"/>
              </a:srgbClr>
            </a:solidFill>
            <a:ln w="76200" cap="flat">
              <a:no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FFFFFF"/>
                </a:solidFill>
                <a:effectLst/>
                <a:uLnTx/>
                <a:uFillTx/>
                <a:latin typeface="+mj-lt"/>
              </a:endParaRPr>
            </a:p>
          </p:txBody>
        </p:sp>
        <p:sp>
          <p:nvSpPr>
            <p:cNvPr id="81" name="Oval 80"/>
            <p:cNvSpPr>
              <a:spLocks noChangeArrowheads="1"/>
            </p:cNvSpPr>
            <p:nvPr/>
          </p:nvSpPr>
          <p:spPr bwMode="auto">
            <a:xfrm>
              <a:off x="4693757" y="3901388"/>
              <a:ext cx="3009114" cy="3009676"/>
            </a:xfrm>
            <a:prstGeom prst="ellipse">
              <a:avLst/>
            </a:prstGeom>
            <a:solidFill>
              <a:srgbClr val="FFFFFF">
                <a:lumMod val="95000"/>
                <a:alpha val="90000"/>
              </a:srgbClr>
            </a:solidFill>
            <a:ln w="76200" cap="flat">
              <a:solidFill>
                <a:srgbClr val="FFFFFF"/>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FFFFFF"/>
                </a:solidFill>
                <a:effectLst/>
                <a:uLnTx/>
                <a:uFillTx/>
                <a:latin typeface="+mj-lt"/>
              </a:endParaRPr>
            </a:p>
          </p:txBody>
        </p:sp>
        <p:cxnSp>
          <p:nvCxnSpPr>
            <p:cNvPr id="82" name="Straight Connector 81"/>
            <p:cNvCxnSpPr>
              <a:endCxn id="81" idx="4"/>
            </p:cNvCxnSpPr>
            <p:nvPr/>
          </p:nvCxnSpPr>
          <p:spPr>
            <a:xfrm flipH="1">
              <a:off x="6198314" y="6079917"/>
              <a:ext cx="0" cy="831147"/>
            </a:xfrm>
            <a:prstGeom prst="line">
              <a:avLst/>
            </a:prstGeom>
            <a:noFill/>
            <a:ln w="28575" cap="flat" cmpd="sng" algn="ctr">
              <a:solidFill>
                <a:srgbClr val="FFFFFF"/>
              </a:solidFill>
              <a:prstDash val="solid"/>
              <a:headEnd type="none"/>
              <a:tailEnd type="none"/>
            </a:ln>
            <a:effectLst/>
          </p:spPr>
        </p:cxnSp>
        <p:cxnSp>
          <p:nvCxnSpPr>
            <p:cNvPr id="83" name="Straight Connector 82"/>
            <p:cNvCxnSpPr/>
            <p:nvPr/>
          </p:nvCxnSpPr>
          <p:spPr>
            <a:xfrm flipV="1">
              <a:off x="6825546" y="4899666"/>
              <a:ext cx="727802" cy="362129"/>
            </a:xfrm>
            <a:prstGeom prst="line">
              <a:avLst/>
            </a:prstGeom>
            <a:noFill/>
            <a:ln w="28575" cap="flat" cmpd="sng" algn="ctr">
              <a:solidFill>
                <a:srgbClr val="FFFFFF"/>
              </a:solidFill>
              <a:prstDash val="solid"/>
              <a:headEnd type="none"/>
              <a:tailEnd type="none"/>
            </a:ln>
            <a:effectLst/>
          </p:spPr>
        </p:cxnSp>
        <p:cxnSp>
          <p:nvCxnSpPr>
            <p:cNvPr id="84" name="Straight Connector 83"/>
            <p:cNvCxnSpPr/>
            <p:nvPr/>
          </p:nvCxnSpPr>
          <p:spPr>
            <a:xfrm flipH="1" flipV="1">
              <a:off x="4834759" y="4905270"/>
              <a:ext cx="776384" cy="279996"/>
            </a:xfrm>
            <a:prstGeom prst="line">
              <a:avLst/>
            </a:prstGeom>
            <a:noFill/>
            <a:ln w="28575" cap="flat" cmpd="sng" algn="ctr">
              <a:solidFill>
                <a:srgbClr val="FFFFFF"/>
              </a:solidFill>
              <a:prstDash val="solid"/>
              <a:headEnd type="none"/>
              <a:tailEnd type="none"/>
            </a:ln>
            <a:effectLst/>
          </p:spPr>
        </p:cxnSp>
        <p:sp>
          <p:nvSpPr>
            <p:cNvPr id="85" name="TextBox 84"/>
            <p:cNvSpPr txBox="1"/>
            <p:nvPr/>
          </p:nvSpPr>
          <p:spPr>
            <a:xfrm>
              <a:off x="5531502" y="4177086"/>
              <a:ext cx="1228081" cy="447023"/>
            </a:xfrm>
            <a:prstGeom prst="rect">
              <a:avLst/>
            </a:prstGeom>
          </p:spPr>
          <p:txBody>
            <a:bodyPr vert="horz" wrap="square" lIns="0" tIns="0" rIns="0" bIns="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72C6"/>
                  </a:solidFill>
                  <a:effectLst/>
                  <a:uLnTx/>
                  <a:uFillTx/>
                  <a:latin typeface="+mj-lt"/>
                  <a:ea typeface="Segoe UI" pitchFamily="34" charset="0"/>
                  <a:cs typeface="Segoe UI" pitchFamily="34" charset="0"/>
                </a:rPr>
                <a:t>CUSTOMER DATACENTER</a:t>
              </a:r>
            </a:p>
          </p:txBody>
        </p:sp>
        <p:sp>
          <p:nvSpPr>
            <p:cNvPr id="86" name="TextBox 85"/>
            <p:cNvSpPr txBox="1"/>
            <p:nvPr/>
          </p:nvSpPr>
          <p:spPr>
            <a:xfrm>
              <a:off x="5105165" y="6184095"/>
              <a:ext cx="951570" cy="224218"/>
            </a:xfrm>
            <a:prstGeom prst="rect">
              <a:avLst/>
            </a:prstGeom>
          </p:spPr>
          <p:txBody>
            <a:bodyPr vert="horz" wrap="square" lIns="0" tIns="0" rIns="0" bIns="0" rtlCol="0" anchor="ctr">
              <a:noAutofit/>
            </a:bodyPr>
            <a:lstStyle>
              <a:defPPr>
                <a:defRPr lang="en-US"/>
              </a:defPPr>
              <a:lvl1pPr algn="ctr">
                <a:defRPr sz="1000" b="1">
                  <a:solidFill>
                    <a:schemeClr val="accent2"/>
                  </a:solidFill>
                  <a:ea typeface="Segoe UI" pitchFamily="34" charset="0"/>
                  <a:cs typeface="Segoe UI"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72C6"/>
                  </a:solidFill>
                  <a:effectLst/>
                  <a:uLnTx/>
                  <a:uFillTx/>
                  <a:latin typeface="+mj-lt"/>
                  <a:cs typeface="Segoe UI" pitchFamily="34" charset="0"/>
                </a:rPr>
                <a:t>MICROSOFT</a:t>
              </a:r>
              <a:br>
                <a:rPr kumimoji="0" lang="en-US" sz="1000" b="0" i="0" u="none" strike="noStrike" kern="0" cap="none" spc="0" normalizeH="0" baseline="0" noProof="0" dirty="0">
                  <a:ln>
                    <a:noFill/>
                  </a:ln>
                  <a:solidFill>
                    <a:srgbClr val="0072C6"/>
                  </a:solidFill>
                  <a:effectLst/>
                  <a:uLnTx/>
                  <a:uFillTx/>
                  <a:latin typeface="+mj-lt"/>
                  <a:cs typeface="Segoe UI" pitchFamily="34" charset="0"/>
                </a:rPr>
              </a:br>
              <a:r>
                <a:rPr kumimoji="0" lang="en-US" sz="1000" b="0" i="0" u="none" strike="noStrike" kern="0" cap="none" spc="0" normalizeH="0" baseline="0" noProof="0" dirty="0">
                  <a:ln>
                    <a:noFill/>
                  </a:ln>
                  <a:solidFill>
                    <a:srgbClr val="0072C6"/>
                  </a:solidFill>
                  <a:effectLst/>
                  <a:uLnTx/>
                  <a:uFillTx/>
                  <a:latin typeface="+mj-lt"/>
                  <a:cs typeface="Segoe UI" pitchFamily="34" charset="0"/>
                </a:rPr>
                <a:t>AZURE</a:t>
              </a:r>
            </a:p>
          </p:txBody>
        </p:sp>
        <p:sp>
          <p:nvSpPr>
            <p:cNvPr id="87" name="TextBox 86"/>
            <p:cNvSpPr txBox="1"/>
            <p:nvPr/>
          </p:nvSpPr>
          <p:spPr>
            <a:xfrm>
              <a:off x="6250464" y="6186959"/>
              <a:ext cx="951570" cy="224217"/>
            </a:xfrm>
            <a:prstGeom prst="rect">
              <a:avLst/>
            </a:prstGeom>
          </p:spPr>
          <p:txBody>
            <a:bodyPr vert="horz" wrap="square" lIns="0" tIns="0" rIns="0" bIns="0" rtlCol="0" anchor="ctr">
              <a:noAutofit/>
            </a:bodyPr>
            <a:lstStyle>
              <a:defPPr>
                <a:defRPr lang="en-US"/>
              </a:defPPr>
              <a:lvl1pPr algn="ctr">
                <a:defRPr sz="1000" b="1">
                  <a:solidFill>
                    <a:schemeClr val="accent2"/>
                  </a:solidFill>
                  <a:ea typeface="Segoe UI" pitchFamily="34" charset="0"/>
                  <a:cs typeface="Segoe UI"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72C6"/>
                  </a:solidFill>
                  <a:effectLst/>
                  <a:uLnTx/>
                  <a:uFillTx/>
                  <a:latin typeface="+mj-lt"/>
                  <a:cs typeface="Segoe UI" pitchFamily="34" charset="0"/>
                </a:rPr>
                <a:t>SERVICE PROVIDER</a:t>
              </a:r>
            </a:p>
          </p:txBody>
        </p:sp>
        <p:grpSp>
          <p:nvGrpSpPr>
            <p:cNvPr id="88" name="Group 87"/>
            <p:cNvGrpSpPr/>
            <p:nvPr/>
          </p:nvGrpSpPr>
          <p:grpSpPr>
            <a:xfrm>
              <a:off x="5575218" y="4808170"/>
              <a:ext cx="1246194" cy="1245200"/>
              <a:chOff x="4895851" y="4443218"/>
              <a:chExt cx="1115045" cy="1097541"/>
            </a:xfrm>
          </p:grpSpPr>
          <p:sp>
            <p:nvSpPr>
              <p:cNvPr id="89" name="Oval 88"/>
              <p:cNvSpPr/>
              <p:nvPr/>
            </p:nvSpPr>
            <p:spPr bwMode="auto">
              <a:xfrm>
                <a:off x="4927994" y="4466616"/>
                <a:ext cx="1055924" cy="1055924"/>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1200" b="0" i="0" u="none" strike="noStrike" kern="0" cap="none" spc="0" normalizeH="0" baseline="0" noProof="0" dirty="0" smtClean="0">
                    <a:ln>
                      <a:noFill/>
                    </a:ln>
                    <a:solidFill>
                      <a:srgbClr val="0072C6"/>
                    </a:solidFill>
                    <a:effectLst/>
                    <a:uLnTx/>
                    <a:uFillTx/>
                    <a:latin typeface="+mj-lt"/>
                    <a:ea typeface="Segoe UI" pitchFamily="34" charset="0"/>
                    <a:cs typeface="Segoe UI" pitchFamily="34" charset="0"/>
                  </a:rPr>
                  <a:t>CONSISTENT</a:t>
                </a:r>
                <a:br>
                  <a:rPr kumimoji="0" lang="en-IN" sz="1200" b="0" i="0" u="none" strike="noStrike" kern="0" cap="none" spc="0" normalizeH="0" baseline="0" noProof="0" dirty="0" smtClean="0">
                    <a:ln>
                      <a:noFill/>
                    </a:ln>
                    <a:solidFill>
                      <a:srgbClr val="0072C6"/>
                    </a:solidFill>
                    <a:effectLst/>
                    <a:uLnTx/>
                    <a:uFillTx/>
                    <a:latin typeface="+mj-lt"/>
                    <a:ea typeface="Segoe UI" pitchFamily="34" charset="0"/>
                    <a:cs typeface="Segoe UI" pitchFamily="34" charset="0"/>
                  </a:rPr>
                </a:br>
                <a:r>
                  <a:rPr kumimoji="0" lang="en-IN" sz="1200" b="0" i="0" u="none" strike="noStrike" kern="0" cap="none" spc="0" normalizeH="0" baseline="0" noProof="0" dirty="0" smtClean="0">
                    <a:ln>
                      <a:noFill/>
                    </a:ln>
                    <a:solidFill>
                      <a:srgbClr val="0072C6"/>
                    </a:solidFill>
                    <a:effectLst/>
                    <a:uLnTx/>
                    <a:uFillTx/>
                    <a:latin typeface="+mj-lt"/>
                    <a:ea typeface="Segoe UI" pitchFamily="34" charset="0"/>
                    <a:cs typeface="Segoe UI" pitchFamily="34" charset="0"/>
                  </a:rPr>
                  <a:t>PLATFORM</a:t>
                </a:r>
              </a:p>
            </p:txBody>
          </p:sp>
          <p:sp>
            <p:nvSpPr>
              <p:cNvPr id="90" name="Arc 89"/>
              <p:cNvSpPr/>
              <p:nvPr/>
            </p:nvSpPr>
            <p:spPr bwMode="auto">
              <a:xfrm rot="10800000">
                <a:off x="4895851" y="4443218"/>
                <a:ext cx="1115045" cy="1097541"/>
              </a:xfrm>
              <a:prstGeom prst="arc">
                <a:avLst>
                  <a:gd name="adj1" fmla="val 11341078"/>
                  <a:gd name="adj2" fmla="val 11336051"/>
                </a:avLst>
              </a:prstGeom>
              <a:noFill/>
              <a:ln w="57150" cap="flat" cmpd="sng" algn="ctr">
                <a:solidFill>
                  <a:srgbClr val="000000">
                    <a:lumMod val="50000"/>
                    <a:lumOff val="50000"/>
                  </a:srgbClr>
                </a:solidFill>
                <a:prstDash val="solid"/>
                <a:headEnd type="none" w="med" len="med"/>
                <a:tailEnd type="triangle" w="med"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505050"/>
                  </a:solidFill>
                  <a:effectLst/>
                  <a:uLnTx/>
                  <a:uFillTx/>
                  <a:latin typeface="+mj-lt"/>
                  <a:ea typeface="Segoe UI" pitchFamily="34" charset="0"/>
                  <a:cs typeface="Segoe UI" pitchFamily="34" charset="0"/>
                </a:endParaRPr>
              </a:p>
            </p:txBody>
          </p:sp>
        </p:grpSp>
      </p:grpSp>
      <p:cxnSp>
        <p:nvCxnSpPr>
          <p:cNvPr id="91" name="Straight Arrow Connector 90"/>
          <p:cNvCxnSpPr/>
          <p:nvPr/>
        </p:nvCxnSpPr>
        <p:spPr>
          <a:xfrm flipH="1">
            <a:off x="7847770" y="5315080"/>
            <a:ext cx="548640" cy="0"/>
          </a:xfrm>
          <a:prstGeom prst="straightConnector1">
            <a:avLst/>
          </a:prstGeom>
          <a:noFill/>
          <a:ln w="38100" cap="flat" cmpd="sng" algn="ctr">
            <a:solidFill>
              <a:srgbClr val="FFFFFF">
                <a:lumMod val="50000"/>
              </a:srgbClr>
            </a:solidFill>
            <a:prstDash val="solid"/>
            <a:headEnd type="none"/>
            <a:tailEnd type="triangle" w="lg" len="med"/>
          </a:ln>
          <a:effectLst/>
        </p:spPr>
      </p:cxnSp>
      <p:cxnSp>
        <p:nvCxnSpPr>
          <p:cNvPr id="92" name="Straight Arrow Connector 91"/>
          <p:cNvCxnSpPr/>
          <p:nvPr/>
        </p:nvCxnSpPr>
        <p:spPr>
          <a:xfrm>
            <a:off x="4053228" y="5315080"/>
            <a:ext cx="548640" cy="0"/>
          </a:xfrm>
          <a:prstGeom prst="straightConnector1">
            <a:avLst/>
          </a:prstGeom>
          <a:noFill/>
          <a:ln w="38100" cap="flat" cmpd="sng" algn="ctr">
            <a:solidFill>
              <a:srgbClr val="FFFFFF">
                <a:lumMod val="50000"/>
              </a:srgbClr>
            </a:solidFill>
            <a:prstDash val="solid"/>
            <a:headEnd type="none"/>
            <a:tailEnd type="triangle" w="lg" len="med"/>
          </a:ln>
          <a:effectLst/>
        </p:spPr>
      </p:cxnSp>
      <p:grpSp>
        <p:nvGrpSpPr>
          <p:cNvPr id="93" name="Group 92"/>
          <p:cNvGrpSpPr/>
          <p:nvPr/>
        </p:nvGrpSpPr>
        <p:grpSpPr>
          <a:xfrm>
            <a:off x="593440" y="3954427"/>
            <a:ext cx="3416143" cy="2743200"/>
            <a:chOff x="593440" y="3747756"/>
            <a:chExt cx="3416143" cy="2743200"/>
          </a:xfrm>
        </p:grpSpPr>
        <p:grpSp>
          <p:nvGrpSpPr>
            <p:cNvPr id="94" name="Group 93"/>
            <p:cNvGrpSpPr/>
            <p:nvPr/>
          </p:nvGrpSpPr>
          <p:grpSpPr>
            <a:xfrm>
              <a:off x="811671" y="4598387"/>
              <a:ext cx="998692" cy="1768013"/>
              <a:chOff x="1622058" y="4503091"/>
              <a:chExt cx="1187061" cy="1814051"/>
            </a:xfrm>
            <a:solidFill>
              <a:srgbClr val="0072C6"/>
            </a:solidFill>
          </p:grpSpPr>
          <p:sp>
            <p:nvSpPr>
              <p:cNvPr id="99" name="Rectangle 30"/>
              <p:cNvSpPr/>
              <p:nvPr/>
            </p:nvSpPr>
            <p:spPr>
              <a:xfrm>
                <a:off x="2088241" y="5220284"/>
                <a:ext cx="720878" cy="1096858"/>
              </a:xfrm>
              <a:custGeom>
                <a:avLst/>
                <a:gdLst/>
                <a:ahLst/>
                <a:cxnLst/>
                <a:rect l="l" t="t" r="r" b="b"/>
                <a:pathLst>
                  <a:path w="720878" h="1096858">
                    <a:moveTo>
                      <a:pt x="398934" y="811889"/>
                    </a:moveTo>
                    <a:lnTo>
                      <a:pt x="398934" y="981222"/>
                    </a:lnTo>
                    <a:lnTo>
                      <a:pt x="562623" y="981222"/>
                    </a:lnTo>
                    <a:lnTo>
                      <a:pt x="562623" y="811889"/>
                    </a:lnTo>
                    <a:close/>
                    <a:moveTo>
                      <a:pt x="140837" y="811889"/>
                    </a:moveTo>
                    <a:lnTo>
                      <a:pt x="140837" y="981222"/>
                    </a:lnTo>
                    <a:lnTo>
                      <a:pt x="304526" y="981222"/>
                    </a:lnTo>
                    <a:lnTo>
                      <a:pt x="304526" y="811889"/>
                    </a:lnTo>
                    <a:close/>
                    <a:moveTo>
                      <a:pt x="398934" y="583580"/>
                    </a:moveTo>
                    <a:lnTo>
                      <a:pt x="398934" y="752913"/>
                    </a:lnTo>
                    <a:lnTo>
                      <a:pt x="562623" y="752913"/>
                    </a:lnTo>
                    <a:lnTo>
                      <a:pt x="562623" y="583580"/>
                    </a:lnTo>
                    <a:close/>
                    <a:moveTo>
                      <a:pt x="140837" y="583580"/>
                    </a:moveTo>
                    <a:lnTo>
                      <a:pt x="140837" y="752913"/>
                    </a:lnTo>
                    <a:lnTo>
                      <a:pt x="304526" y="752913"/>
                    </a:lnTo>
                    <a:lnTo>
                      <a:pt x="304526" y="583580"/>
                    </a:lnTo>
                    <a:close/>
                    <a:moveTo>
                      <a:pt x="398934" y="362353"/>
                    </a:moveTo>
                    <a:lnTo>
                      <a:pt x="398934" y="531686"/>
                    </a:lnTo>
                    <a:lnTo>
                      <a:pt x="562623" y="531686"/>
                    </a:lnTo>
                    <a:lnTo>
                      <a:pt x="562623" y="362353"/>
                    </a:lnTo>
                    <a:close/>
                    <a:moveTo>
                      <a:pt x="140837" y="362353"/>
                    </a:moveTo>
                    <a:lnTo>
                      <a:pt x="140837" y="531686"/>
                    </a:lnTo>
                    <a:lnTo>
                      <a:pt x="304526" y="531686"/>
                    </a:lnTo>
                    <a:lnTo>
                      <a:pt x="304526" y="362353"/>
                    </a:lnTo>
                    <a:close/>
                    <a:moveTo>
                      <a:pt x="398934" y="121463"/>
                    </a:moveTo>
                    <a:lnTo>
                      <a:pt x="398934" y="290796"/>
                    </a:lnTo>
                    <a:lnTo>
                      <a:pt x="562623" y="290796"/>
                    </a:lnTo>
                    <a:lnTo>
                      <a:pt x="562623" y="121463"/>
                    </a:lnTo>
                    <a:close/>
                    <a:moveTo>
                      <a:pt x="140837" y="121463"/>
                    </a:moveTo>
                    <a:lnTo>
                      <a:pt x="140837" y="290796"/>
                    </a:lnTo>
                    <a:lnTo>
                      <a:pt x="304526" y="290796"/>
                    </a:lnTo>
                    <a:lnTo>
                      <a:pt x="304526" y="121463"/>
                    </a:lnTo>
                    <a:close/>
                    <a:moveTo>
                      <a:pt x="0" y="0"/>
                    </a:moveTo>
                    <a:lnTo>
                      <a:pt x="720878" y="0"/>
                    </a:lnTo>
                    <a:lnTo>
                      <a:pt x="720878" y="1096858"/>
                    </a:lnTo>
                    <a:lnTo>
                      <a:pt x="0" y="10968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505050"/>
                  </a:solidFill>
                  <a:effectLst/>
                  <a:uLnTx/>
                  <a:uFillTx/>
                  <a:latin typeface="+mj-lt"/>
                </a:endParaRPr>
              </a:p>
            </p:txBody>
          </p:sp>
          <p:sp>
            <p:nvSpPr>
              <p:cNvPr id="100" name="Rectangle 31"/>
              <p:cNvSpPr/>
              <p:nvPr/>
            </p:nvSpPr>
            <p:spPr>
              <a:xfrm>
                <a:off x="1622058" y="4503091"/>
                <a:ext cx="766916" cy="1814051"/>
              </a:xfrm>
              <a:custGeom>
                <a:avLst/>
                <a:gdLst/>
                <a:ahLst/>
                <a:cxnLst/>
                <a:rect l="l" t="t" r="r" b="b"/>
                <a:pathLst>
                  <a:path w="766916" h="1814051">
                    <a:moveTo>
                      <a:pt x="167877" y="1280651"/>
                    </a:moveTo>
                    <a:lnTo>
                      <a:pt x="167877" y="1449984"/>
                    </a:lnTo>
                    <a:lnTo>
                      <a:pt x="331566" y="1449984"/>
                    </a:lnTo>
                    <a:lnTo>
                      <a:pt x="331566" y="1280651"/>
                    </a:lnTo>
                    <a:close/>
                    <a:moveTo>
                      <a:pt x="167877" y="1066800"/>
                    </a:moveTo>
                    <a:lnTo>
                      <a:pt x="167877" y="1236133"/>
                    </a:lnTo>
                    <a:lnTo>
                      <a:pt x="331566" y="1236133"/>
                    </a:lnTo>
                    <a:lnTo>
                      <a:pt x="331566" y="1066800"/>
                    </a:lnTo>
                    <a:close/>
                    <a:moveTo>
                      <a:pt x="167877" y="838200"/>
                    </a:moveTo>
                    <a:lnTo>
                      <a:pt x="167877" y="1007533"/>
                    </a:lnTo>
                    <a:lnTo>
                      <a:pt x="331566" y="1007533"/>
                    </a:lnTo>
                    <a:lnTo>
                      <a:pt x="331566" y="838200"/>
                    </a:lnTo>
                    <a:close/>
                    <a:moveTo>
                      <a:pt x="167877" y="599477"/>
                    </a:moveTo>
                    <a:lnTo>
                      <a:pt x="167877" y="768810"/>
                    </a:lnTo>
                    <a:lnTo>
                      <a:pt x="331566" y="768810"/>
                    </a:lnTo>
                    <a:lnTo>
                      <a:pt x="331566" y="599477"/>
                    </a:lnTo>
                    <a:close/>
                    <a:moveTo>
                      <a:pt x="433348" y="366252"/>
                    </a:moveTo>
                    <a:lnTo>
                      <a:pt x="433348" y="535585"/>
                    </a:lnTo>
                    <a:lnTo>
                      <a:pt x="597037" y="535585"/>
                    </a:lnTo>
                    <a:lnTo>
                      <a:pt x="597037" y="366252"/>
                    </a:lnTo>
                    <a:close/>
                    <a:moveTo>
                      <a:pt x="167877" y="366251"/>
                    </a:moveTo>
                    <a:lnTo>
                      <a:pt x="167877" y="535584"/>
                    </a:lnTo>
                    <a:lnTo>
                      <a:pt x="331566" y="535584"/>
                    </a:lnTo>
                    <a:lnTo>
                      <a:pt x="331566" y="366251"/>
                    </a:lnTo>
                    <a:close/>
                    <a:moveTo>
                      <a:pt x="433348" y="130277"/>
                    </a:moveTo>
                    <a:lnTo>
                      <a:pt x="433348" y="299610"/>
                    </a:lnTo>
                    <a:lnTo>
                      <a:pt x="597037" y="299610"/>
                    </a:lnTo>
                    <a:lnTo>
                      <a:pt x="597037" y="130277"/>
                    </a:lnTo>
                    <a:close/>
                    <a:moveTo>
                      <a:pt x="167876" y="130277"/>
                    </a:moveTo>
                    <a:lnTo>
                      <a:pt x="167876" y="299610"/>
                    </a:lnTo>
                    <a:lnTo>
                      <a:pt x="331565" y="299610"/>
                    </a:lnTo>
                    <a:lnTo>
                      <a:pt x="331565" y="130277"/>
                    </a:lnTo>
                    <a:close/>
                    <a:moveTo>
                      <a:pt x="0" y="0"/>
                    </a:moveTo>
                    <a:lnTo>
                      <a:pt x="766916" y="0"/>
                    </a:lnTo>
                    <a:lnTo>
                      <a:pt x="766916" y="661479"/>
                    </a:lnTo>
                    <a:lnTo>
                      <a:pt x="406219" y="661479"/>
                    </a:lnTo>
                    <a:lnTo>
                      <a:pt x="406219" y="1814051"/>
                    </a:lnTo>
                    <a:lnTo>
                      <a:pt x="0" y="1814051"/>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505050"/>
                  </a:solidFill>
                  <a:effectLst/>
                  <a:uLnTx/>
                  <a:uFillTx/>
                  <a:latin typeface="+mj-lt"/>
                </a:endParaRPr>
              </a:p>
            </p:txBody>
          </p:sp>
        </p:grpSp>
        <p:grpSp>
          <p:nvGrpSpPr>
            <p:cNvPr id="95" name="Group 94"/>
            <p:cNvGrpSpPr/>
            <p:nvPr/>
          </p:nvGrpSpPr>
          <p:grpSpPr>
            <a:xfrm>
              <a:off x="593440" y="3747756"/>
              <a:ext cx="3416143" cy="2743200"/>
              <a:chOff x="593440" y="3747756"/>
              <a:chExt cx="3416143" cy="2743200"/>
            </a:xfrm>
          </p:grpSpPr>
          <p:sp>
            <p:nvSpPr>
              <p:cNvPr id="96" name="Rectangle 95"/>
              <p:cNvSpPr/>
              <p:nvPr/>
            </p:nvSpPr>
            <p:spPr bwMode="auto">
              <a:xfrm>
                <a:off x="593440" y="3747756"/>
                <a:ext cx="3387162" cy="2743200"/>
              </a:xfrm>
              <a:prstGeom prst="rect">
                <a:avLst/>
              </a:prstGeom>
              <a:no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114"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72C6"/>
                    </a:solidFill>
                    <a:effectLst/>
                    <a:uLnTx/>
                    <a:uFillTx/>
                    <a:latin typeface="+mj-lt"/>
                    <a:ea typeface="Segoe UI" pitchFamily="34" charset="0"/>
                    <a:cs typeface="Segoe UI Light"/>
                  </a:rPr>
                  <a:t>On</a:t>
                </a:r>
                <a:r>
                  <a:rPr kumimoji="0" lang="en-US" sz="1800" b="0" i="0" u="none" strike="noStrike" kern="0" cap="none" spc="0" normalizeH="0" baseline="0" noProof="0" dirty="0" smtClean="0">
                    <a:ln>
                      <a:noFill/>
                    </a:ln>
                    <a:solidFill>
                      <a:srgbClr val="0072C6"/>
                    </a:solidFill>
                    <a:effectLst/>
                    <a:uLnTx/>
                    <a:uFillTx/>
                    <a:latin typeface="+mj-lt"/>
                    <a:ea typeface="Segoe UI" pitchFamily="34" charset="0"/>
                    <a:cs typeface="Segoe UI Light"/>
                    <a:sym typeface="Segoe UI" panose="020B0502040204020203" pitchFamily="34" charset="0"/>
                  </a:rPr>
                  <a:t>-</a:t>
                </a:r>
                <a:r>
                  <a:rPr kumimoji="0" lang="en-US" sz="1800" b="0" i="0" u="none" strike="noStrike" kern="0" cap="none" spc="0" normalizeH="0" baseline="0" noProof="0" dirty="0" smtClean="0">
                    <a:ln>
                      <a:noFill/>
                    </a:ln>
                    <a:solidFill>
                      <a:srgbClr val="0072C6"/>
                    </a:solidFill>
                    <a:effectLst/>
                    <a:uLnTx/>
                    <a:uFillTx/>
                    <a:latin typeface="+mj-lt"/>
                    <a:ea typeface="Segoe UI" pitchFamily="34" charset="0"/>
                    <a:cs typeface="Segoe UI Light"/>
                  </a:rPr>
                  <a:t>premises</a:t>
                </a:r>
              </a:p>
            </p:txBody>
          </p:sp>
          <p:sp>
            <p:nvSpPr>
              <p:cNvPr id="97" name="TextBox 96"/>
              <p:cNvSpPr txBox="1"/>
              <p:nvPr/>
            </p:nvSpPr>
            <p:spPr>
              <a:xfrm>
                <a:off x="1845075" y="4611614"/>
                <a:ext cx="2164508" cy="1107996"/>
              </a:xfrm>
              <a:prstGeom prst="rect">
                <a:avLst/>
              </a:prstGeom>
              <a:noFill/>
            </p:spPr>
            <p:txBody>
              <a:bodyPr wrap="square" lIns="91440" tIns="45720" rIns="91440" bIns="45720" rtlCol="0">
                <a:spAutoFit/>
              </a:bodyPr>
              <a:lstStyle/>
              <a:p>
                <a:pPr marL="0" marR="0" lvl="0" indent="0" defTabSz="932121"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smtClean="0">
                    <a:ln>
                      <a:noFill/>
                    </a:ln>
                    <a:solidFill>
                      <a:srgbClr val="0072C6"/>
                    </a:solidFill>
                    <a:effectLst/>
                    <a:uLnTx/>
                    <a:uFillTx/>
                    <a:latin typeface="+mj-lt"/>
                  </a:rPr>
                  <a:t>Windows Server 2012 R2</a:t>
                </a:r>
              </a:p>
              <a:p>
                <a:pPr marL="0" marR="0" lvl="0" indent="0" defTabSz="932121"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smtClean="0">
                    <a:ln>
                      <a:noFill/>
                    </a:ln>
                    <a:solidFill>
                      <a:srgbClr val="0072C6"/>
                    </a:solidFill>
                    <a:effectLst/>
                    <a:uLnTx/>
                    <a:uFillTx/>
                    <a:latin typeface="+mj-lt"/>
                  </a:rPr>
                  <a:t>Systems Center 2012 R2</a:t>
                </a:r>
              </a:p>
              <a:p>
                <a:pPr marL="0" marR="0" lvl="0" indent="0" defTabSz="932121"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smtClean="0">
                    <a:ln>
                      <a:noFill/>
                    </a:ln>
                    <a:solidFill>
                      <a:srgbClr val="0072C6"/>
                    </a:solidFill>
                    <a:effectLst/>
                    <a:uLnTx/>
                    <a:uFillTx/>
                    <a:latin typeface="+mj-lt"/>
                  </a:rPr>
                  <a:t>SQL Server 2014</a:t>
                </a:r>
              </a:p>
              <a:p>
                <a:pPr marL="0" marR="0" lvl="0" indent="0" defTabSz="932121"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smtClean="0">
                    <a:ln>
                      <a:noFill/>
                    </a:ln>
                    <a:solidFill>
                      <a:srgbClr val="0072C6"/>
                    </a:solidFill>
                    <a:effectLst/>
                    <a:uLnTx/>
                    <a:uFillTx/>
                    <a:latin typeface="+mj-lt"/>
                  </a:rPr>
                  <a:t>BizTalk Server 2013 R</a:t>
                </a:r>
              </a:p>
            </p:txBody>
          </p:sp>
          <p:pic>
            <p:nvPicPr>
              <p:cNvPr id="98" name="Picture 97"/>
              <p:cNvPicPr>
                <a:picLocks noChangeAspect="1"/>
              </p:cNvPicPr>
              <p:nvPr/>
            </p:nvPicPr>
            <p:blipFill>
              <a:blip r:embed="rId3"/>
              <a:stretch>
                <a:fillRect/>
              </a:stretch>
            </p:blipFill>
            <p:spPr>
              <a:xfrm>
                <a:off x="2287021" y="5937683"/>
                <a:ext cx="1046773" cy="330292"/>
              </a:xfrm>
              <a:prstGeom prst="rect">
                <a:avLst/>
              </a:prstGeom>
            </p:spPr>
          </p:pic>
        </p:grpSp>
      </p:grpSp>
      <p:grpSp>
        <p:nvGrpSpPr>
          <p:cNvPr id="101" name="Group 100"/>
          <p:cNvGrpSpPr/>
          <p:nvPr/>
        </p:nvGrpSpPr>
        <p:grpSpPr>
          <a:xfrm>
            <a:off x="8469876" y="3954427"/>
            <a:ext cx="3387162" cy="2743200"/>
            <a:chOff x="8469876" y="3747756"/>
            <a:chExt cx="3387162" cy="2743200"/>
          </a:xfrm>
        </p:grpSpPr>
        <p:sp>
          <p:nvSpPr>
            <p:cNvPr id="102" name="Rectangle 101"/>
            <p:cNvSpPr/>
            <p:nvPr/>
          </p:nvSpPr>
          <p:spPr bwMode="auto">
            <a:xfrm>
              <a:off x="8469876" y="3747756"/>
              <a:ext cx="3387162" cy="2743200"/>
            </a:xfrm>
            <a:prstGeom prst="rect">
              <a:avLst/>
            </a:prstGeom>
            <a:no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114"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72C6"/>
                  </a:solidFill>
                  <a:effectLst/>
                  <a:uLnTx/>
                  <a:uFillTx/>
                  <a:latin typeface="+mj-lt"/>
                  <a:ea typeface="Segoe UI" pitchFamily="34" charset="0"/>
                  <a:cs typeface="Segoe UI Light"/>
                </a:rPr>
                <a:t>Cloud</a:t>
              </a:r>
            </a:p>
          </p:txBody>
        </p:sp>
        <p:pic>
          <p:nvPicPr>
            <p:cNvPr id="103" name="Picture 102"/>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9429988" y="4303368"/>
              <a:ext cx="1530282" cy="352027"/>
            </a:xfrm>
            <a:prstGeom prst="rect">
              <a:avLst/>
            </a:prstGeom>
            <a:noFill/>
            <a:ln>
              <a:noFill/>
            </a:ln>
          </p:spPr>
        </p:pic>
        <p:pic>
          <p:nvPicPr>
            <p:cNvPr id="104" name="Picture 4" descr="http://news.xbox.com/~/media/files/xboxlive_horizontal_2013.jpg?h=332&amp;w=94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84633" y="5176576"/>
              <a:ext cx="1087402" cy="38406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http://bingblogwest.azurewebsites.net/search/wp-content/uploads/sites/23/2013/09/4682.Bing-logo-orange-RGB.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707402" y="5519045"/>
              <a:ext cx="946531" cy="3636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 name="Freeform 12"/>
            <p:cNvSpPr>
              <a:spLocks/>
            </p:cNvSpPr>
            <p:nvPr/>
          </p:nvSpPr>
          <p:spPr bwMode="auto">
            <a:xfrm flipH="1">
              <a:off x="11256544" y="3865866"/>
              <a:ext cx="476034" cy="312679"/>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mj-lt"/>
              </a:endParaRPr>
            </a:p>
          </p:txBody>
        </p:sp>
        <p:pic>
          <p:nvPicPr>
            <p:cNvPr id="107" name="Picture 10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0228" y="4673663"/>
              <a:ext cx="1186042" cy="399341"/>
            </a:xfrm>
            <a:prstGeom prst="rect">
              <a:avLst/>
            </a:prstGeom>
            <a:noFill/>
            <a:ln>
              <a:noFill/>
            </a:ln>
          </p:spPr>
        </p:pic>
        <p:pic>
          <p:nvPicPr>
            <p:cNvPr id="108" name="Picture 107"/>
            <p:cNvPicPr>
              <a:picLocks noChangeAspect="1"/>
            </p:cNvPicPr>
            <p:nvPr/>
          </p:nvPicPr>
          <p:blipFill>
            <a:blip r:embed="rId3"/>
            <a:stretch>
              <a:fillRect/>
            </a:stretch>
          </p:blipFill>
          <p:spPr>
            <a:xfrm>
              <a:off x="8657528" y="5538464"/>
              <a:ext cx="1035512" cy="326739"/>
            </a:xfrm>
            <a:prstGeom prst="rect">
              <a:avLst/>
            </a:prstGeom>
          </p:spPr>
        </p:pic>
        <p:pic>
          <p:nvPicPr>
            <p:cNvPr id="109" name="Picture 108"/>
            <p:cNvPicPr>
              <a:picLocks noChangeAspect="1"/>
            </p:cNvPicPr>
            <p:nvPr/>
          </p:nvPicPr>
          <p:blipFill>
            <a:blip r:embed="rId8"/>
            <a:stretch>
              <a:fillRect/>
            </a:stretch>
          </p:blipFill>
          <p:spPr>
            <a:xfrm>
              <a:off x="10552102" y="4659331"/>
              <a:ext cx="704442" cy="314017"/>
            </a:xfrm>
            <a:prstGeom prst="rect">
              <a:avLst/>
            </a:prstGeom>
          </p:spPr>
        </p:pic>
        <p:pic>
          <p:nvPicPr>
            <p:cNvPr id="110" name="Picture 10" descr="http://www.cyansolutions.co.uk/wp-content/uploads/2013/10/Microsoft-Dynamics-CRM-Onli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9762" y="5947010"/>
              <a:ext cx="2137984" cy="4283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p:cNvGrpSpPr/>
          <p:nvPr/>
        </p:nvGrpSpPr>
        <p:grpSpPr>
          <a:xfrm>
            <a:off x="593440" y="1545959"/>
            <a:ext cx="11263598" cy="2100907"/>
            <a:chOff x="593440" y="1358338"/>
            <a:chExt cx="11263598" cy="2100907"/>
          </a:xfrm>
        </p:grpSpPr>
        <p:sp>
          <p:nvSpPr>
            <p:cNvPr id="112" name="Rounded Rectangle 111"/>
            <p:cNvSpPr/>
            <p:nvPr/>
          </p:nvSpPr>
          <p:spPr bwMode="auto">
            <a:xfrm>
              <a:off x="10400184" y="3420899"/>
              <a:ext cx="307218" cy="38346"/>
            </a:xfrm>
            <a:prstGeom prst="roundRect">
              <a:avLst>
                <a:gd name="adj" fmla="val 50000"/>
              </a:avLst>
            </a:prstGeom>
            <a:solidFill>
              <a:srgbClr val="FFFFF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cxnSp>
          <p:nvCxnSpPr>
            <p:cNvPr id="113" name="Straight Connector 112"/>
            <p:cNvCxnSpPr/>
            <p:nvPr/>
          </p:nvCxnSpPr>
          <p:spPr>
            <a:xfrm>
              <a:off x="10553792" y="1869089"/>
              <a:ext cx="0" cy="155448"/>
            </a:xfrm>
            <a:prstGeom prst="line">
              <a:avLst/>
            </a:prstGeom>
            <a:noFill/>
            <a:ln w="38100" cap="rnd" cmpd="sng" algn="ctr">
              <a:solidFill>
                <a:srgbClr val="FFFFFF">
                  <a:lumMod val="50000"/>
                </a:srgbClr>
              </a:solidFill>
              <a:prstDash val="solid"/>
              <a:headEnd type="none"/>
              <a:tailEnd type="none"/>
            </a:ln>
            <a:effectLst/>
          </p:spPr>
        </p:cxnSp>
        <p:sp>
          <p:nvSpPr>
            <p:cNvPr id="114" name="TextBox 113"/>
            <p:cNvSpPr txBox="1"/>
            <p:nvPr/>
          </p:nvSpPr>
          <p:spPr>
            <a:xfrm>
              <a:off x="9250549" y="2010268"/>
              <a:ext cx="2606489" cy="345119"/>
            </a:xfrm>
            <a:prstGeom prst="rect">
              <a:avLst/>
            </a:prstGeom>
            <a:solidFill>
              <a:srgbClr val="FFFFFF"/>
            </a:solidFill>
            <a:ln w="3175">
              <a:solidFill>
                <a:srgbClr val="FFFFFF">
                  <a:lumMod val="75000"/>
                </a:srgbClr>
              </a:solidFill>
            </a:ln>
          </p:spPr>
          <p:txBody>
            <a:bodyPr wrap="square" lIns="91440" tIns="45720" rIns="91440" bIns="4572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DC3C00"/>
                  </a:solidFill>
                  <a:effectLst/>
                  <a:uLnTx/>
                  <a:uFillTx/>
                  <a:latin typeface="+mj-lt"/>
                </a:rPr>
                <a:t>Deployment choice</a:t>
              </a:r>
            </a:p>
          </p:txBody>
        </p:sp>
        <p:sp>
          <p:nvSpPr>
            <p:cNvPr id="115" name="Oval 114"/>
            <p:cNvSpPr/>
            <p:nvPr/>
          </p:nvSpPr>
          <p:spPr bwMode="auto">
            <a:xfrm>
              <a:off x="10143934" y="2489295"/>
              <a:ext cx="816336" cy="813816"/>
            </a:xfrm>
            <a:prstGeom prst="ellipse">
              <a:avLst/>
            </a:prstGeom>
            <a:solidFill>
              <a:srgbClr val="FFFFFF"/>
            </a:solidFill>
            <a:ln w="38100" cap="flat" cmpd="sng" algn="ctr">
              <a:solidFill>
                <a:srgbClr val="FFFFFF">
                  <a:lumMod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cxnSp>
          <p:nvCxnSpPr>
            <p:cNvPr id="116" name="Straight Connector 115"/>
            <p:cNvCxnSpPr/>
            <p:nvPr/>
          </p:nvCxnSpPr>
          <p:spPr>
            <a:xfrm>
              <a:off x="7668090" y="1869088"/>
              <a:ext cx="0" cy="155448"/>
            </a:xfrm>
            <a:prstGeom prst="line">
              <a:avLst/>
            </a:prstGeom>
            <a:noFill/>
            <a:ln w="38100" cap="rnd" cmpd="sng" algn="ctr">
              <a:solidFill>
                <a:srgbClr val="FFFFFF">
                  <a:lumMod val="50000"/>
                </a:srgbClr>
              </a:solidFill>
              <a:prstDash val="solid"/>
              <a:headEnd type="none"/>
              <a:tailEnd type="none"/>
            </a:ln>
            <a:effectLst/>
          </p:spPr>
        </p:cxnSp>
        <p:sp>
          <p:nvSpPr>
            <p:cNvPr id="117" name="TextBox 116"/>
            <p:cNvSpPr txBox="1"/>
            <p:nvPr/>
          </p:nvSpPr>
          <p:spPr>
            <a:xfrm>
              <a:off x="6364846" y="2010267"/>
              <a:ext cx="2606489" cy="345119"/>
            </a:xfrm>
            <a:prstGeom prst="rect">
              <a:avLst/>
            </a:prstGeom>
            <a:solidFill>
              <a:srgbClr val="FFFFFF"/>
            </a:solidFill>
            <a:ln w="3175">
              <a:solidFill>
                <a:srgbClr val="FFFFFF">
                  <a:lumMod val="75000"/>
                </a:srgbClr>
              </a:solidFill>
            </a:ln>
          </p:spPr>
          <p:txBody>
            <a:bodyPr wrap="square" lIns="91440" tIns="45720" rIns="91440" bIns="4572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68217A"/>
                  </a:solidFill>
                  <a:effectLst/>
                  <a:uLnTx/>
                  <a:uFillTx/>
                  <a:latin typeface="+mj-lt"/>
                </a:rPr>
                <a:t>All data</a:t>
              </a:r>
            </a:p>
          </p:txBody>
        </p:sp>
        <p:sp>
          <p:nvSpPr>
            <p:cNvPr id="118" name="Oval 117"/>
            <p:cNvSpPr/>
            <p:nvPr/>
          </p:nvSpPr>
          <p:spPr bwMode="auto">
            <a:xfrm>
              <a:off x="7259922" y="2489295"/>
              <a:ext cx="816336" cy="813816"/>
            </a:xfrm>
            <a:prstGeom prst="ellipse">
              <a:avLst/>
            </a:prstGeom>
            <a:solidFill>
              <a:srgbClr val="FFFFFF"/>
            </a:solidFill>
            <a:ln w="38100" cap="flat" cmpd="sng" algn="ctr">
              <a:solidFill>
                <a:srgbClr val="FFFFFF">
                  <a:lumMod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19" name="Rounded Rectangle 118"/>
            <p:cNvSpPr/>
            <p:nvPr/>
          </p:nvSpPr>
          <p:spPr bwMode="auto">
            <a:xfrm>
              <a:off x="7510971" y="3415572"/>
              <a:ext cx="317749" cy="39660"/>
            </a:xfrm>
            <a:prstGeom prst="roundRect">
              <a:avLst>
                <a:gd name="adj" fmla="val 50000"/>
              </a:avLst>
            </a:prstGeom>
            <a:solidFill>
              <a:srgbClr val="FFFFF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cxnSp>
          <p:nvCxnSpPr>
            <p:cNvPr id="120" name="Straight Connector 119"/>
            <p:cNvCxnSpPr/>
            <p:nvPr/>
          </p:nvCxnSpPr>
          <p:spPr>
            <a:xfrm>
              <a:off x="4782387" y="1869088"/>
              <a:ext cx="0" cy="155448"/>
            </a:xfrm>
            <a:prstGeom prst="line">
              <a:avLst/>
            </a:prstGeom>
            <a:noFill/>
            <a:ln w="38100" cap="rnd" cmpd="sng" algn="ctr">
              <a:solidFill>
                <a:srgbClr val="FFFFFF">
                  <a:lumMod val="50000"/>
                </a:srgbClr>
              </a:solidFill>
              <a:prstDash val="solid"/>
              <a:headEnd type="none"/>
              <a:tailEnd type="none"/>
            </a:ln>
            <a:effectLst/>
          </p:spPr>
        </p:cxnSp>
        <p:sp>
          <p:nvSpPr>
            <p:cNvPr id="121" name="TextBox 120"/>
            <p:cNvSpPr txBox="1"/>
            <p:nvPr/>
          </p:nvSpPr>
          <p:spPr>
            <a:xfrm>
              <a:off x="3479143" y="2010267"/>
              <a:ext cx="2606489" cy="345119"/>
            </a:xfrm>
            <a:prstGeom prst="rect">
              <a:avLst/>
            </a:prstGeom>
            <a:solidFill>
              <a:srgbClr val="FFFFFF"/>
            </a:solidFill>
            <a:ln w="3175">
              <a:solidFill>
                <a:srgbClr val="FFFFFF">
                  <a:lumMod val="75000"/>
                </a:srgbClr>
              </a:solidFill>
            </a:ln>
          </p:spPr>
          <p:txBody>
            <a:bodyPr wrap="square" lIns="91440" tIns="45720" rIns="91440" bIns="4572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8272"/>
                  </a:solidFill>
                  <a:effectLst/>
                  <a:uLnTx/>
                  <a:uFillTx/>
                  <a:latin typeface="+mj-lt"/>
                </a:rPr>
                <a:t>Open &amp; interoperable</a:t>
              </a:r>
            </a:p>
          </p:txBody>
        </p:sp>
        <p:sp>
          <p:nvSpPr>
            <p:cNvPr id="122" name="Oval 121"/>
            <p:cNvSpPr/>
            <p:nvPr/>
          </p:nvSpPr>
          <p:spPr bwMode="auto">
            <a:xfrm>
              <a:off x="4374219" y="2489295"/>
              <a:ext cx="816336" cy="813816"/>
            </a:xfrm>
            <a:prstGeom prst="ellipse">
              <a:avLst/>
            </a:prstGeom>
            <a:solidFill>
              <a:srgbClr val="FFFFFF"/>
            </a:solidFill>
            <a:ln w="38100" cap="flat" cmpd="sng" algn="ctr">
              <a:solidFill>
                <a:srgbClr val="FFFFFF">
                  <a:lumMod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23" name="Rounded Rectangle 122"/>
            <p:cNvSpPr/>
            <p:nvPr/>
          </p:nvSpPr>
          <p:spPr bwMode="auto">
            <a:xfrm>
              <a:off x="4621758" y="3415572"/>
              <a:ext cx="317749" cy="39660"/>
            </a:xfrm>
            <a:prstGeom prst="roundRect">
              <a:avLst>
                <a:gd name="adj" fmla="val 50000"/>
              </a:avLst>
            </a:prstGeom>
            <a:solidFill>
              <a:srgbClr val="FFFFF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cxnSp>
          <p:nvCxnSpPr>
            <p:cNvPr id="124" name="Straight Connector 123"/>
            <p:cNvCxnSpPr/>
            <p:nvPr/>
          </p:nvCxnSpPr>
          <p:spPr>
            <a:xfrm>
              <a:off x="1896684" y="1869089"/>
              <a:ext cx="0" cy="155448"/>
            </a:xfrm>
            <a:prstGeom prst="line">
              <a:avLst/>
            </a:prstGeom>
            <a:noFill/>
            <a:ln w="38100" cap="rnd" cmpd="sng" algn="ctr">
              <a:solidFill>
                <a:srgbClr val="FFFFFF">
                  <a:lumMod val="50000"/>
                </a:srgbClr>
              </a:solidFill>
              <a:prstDash val="solid"/>
              <a:headEnd type="none"/>
              <a:tailEnd type="none"/>
            </a:ln>
            <a:effectLst/>
          </p:spPr>
        </p:cxnSp>
        <p:sp>
          <p:nvSpPr>
            <p:cNvPr id="125" name="Rounded Rectangle 124"/>
            <p:cNvSpPr/>
            <p:nvPr/>
          </p:nvSpPr>
          <p:spPr bwMode="auto">
            <a:xfrm>
              <a:off x="1743076" y="3420899"/>
              <a:ext cx="307218" cy="38346"/>
            </a:xfrm>
            <a:prstGeom prst="roundRect">
              <a:avLst>
                <a:gd name="adj" fmla="val 50000"/>
              </a:avLst>
            </a:prstGeom>
            <a:solidFill>
              <a:srgbClr val="FFFFF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26" name="TextBox 125"/>
            <p:cNvSpPr txBox="1"/>
            <p:nvPr/>
          </p:nvSpPr>
          <p:spPr>
            <a:xfrm>
              <a:off x="593440" y="2010268"/>
              <a:ext cx="2606489" cy="345119"/>
            </a:xfrm>
            <a:prstGeom prst="rect">
              <a:avLst/>
            </a:prstGeom>
            <a:solidFill>
              <a:srgbClr val="FFFFFF"/>
            </a:solidFill>
            <a:ln w="3175">
              <a:solidFill>
                <a:srgbClr val="FFFFFF">
                  <a:lumMod val="75000"/>
                </a:srgbClr>
              </a:solidFill>
            </a:ln>
          </p:spPr>
          <p:txBody>
            <a:bodyPr wrap="square" lIns="91440" tIns="45720" rIns="91440" bIns="4572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72C6"/>
                  </a:solidFill>
                  <a:effectLst/>
                  <a:uLnTx/>
                  <a:uFillTx/>
                  <a:latin typeface="+mj-lt"/>
                </a:rPr>
                <a:t>All devices</a:t>
              </a:r>
            </a:p>
          </p:txBody>
        </p:sp>
        <p:sp>
          <p:nvSpPr>
            <p:cNvPr id="127" name="Oval 126"/>
            <p:cNvSpPr/>
            <p:nvPr/>
          </p:nvSpPr>
          <p:spPr bwMode="auto">
            <a:xfrm>
              <a:off x="1488516" y="2489295"/>
              <a:ext cx="816336" cy="813816"/>
            </a:xfrm>
            <a:prstGeom prst="ellipse">
              <a:avLst/>
            </a:prstGeom>
            <a:solidFill>
              <a:srgbClr val="FFFFFF"/>
            </a:solidFill>
            <a:ln w="38100" cap="flat" cmpd="sng" algn="ctr">
              <a:solidFill>
                <a:srgbClr val="FFFFFF">
                  <a:lumMod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28" name="TextBox 127"/>
            <p:cNvSpPr txBox="1"/>
            <p:nvPr/>
          </p:nvSpPr>
          <p:spPr>
            <a:xfrm>
              <a:off x="593440" y="1358338"/>
              <a:ext cx="11263598" cy="501423"/>
            </a:xfrm>
            <a:prstGeom prst="rect">
              <a:avLst/>
            </a:prstGeom>
            <a:solidFill>
              <a:srgbClr val="FFFFFF">
                <a:lumMod val="95000"/>
              </a:srgbClr>
            </a:solidFill>
          </p:spPr>
          <p:txBody>
            <a:bodyPr wrap="square" lIns="137160" tIns="91440" rIns="137160" bIns="91440" rtlCol="0" anchor="ctr">
              <a:noAutofit/>
            </a:body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505050"/>
                  </a:solidFill>
                  <a:effectLst/>
                  <a:uLnTx/>
                  <a:uFillTx/>
                  <a:latin typeface="+mj-lt"/>
                </a:rPr>
                <a:t>Microsoft offers the most complete and flexible suite of capabilities—and the experience to back it up.</a:t>
              </a:r>
            </a:p>
          </p:txBody>
        </p:sp>
        <p:cxnSp>
          <p:nvCxnSpPr>
            <p:cNvPr id="129" name="Straight Connector 128"/>
            <p:cNvCxnSpPr/>
            <p:nvPr/>
          </p:nvCxnSpPr>
          <p:spPr>
            <a:xfrm>
              <a:off x="10553792" y="2375951"/>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0" name="Straight Connector 129"/>
            <p:cNvCxnSpPr/>
            <p:nvPr/>
          </p:nvCxnSpPr>
          <p:spPr>
            <a:xfrm>
              <a:off x="7668090" y="2375950"/>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1" name="Straight Connector 130"/>
            <p:cNvCxnSpPr/>
            <p:nvPr/>
          </p:nvCxnSpPr>
          <p:spPr>
            <a:xfrm>
              <a:off x="4782387" y="2375950"/>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2" name="Straight Connector 131"/>
            <p:cNvCxnSpPr/>
            <p:nvPr/>
          </p:nvCxnSpPr>
          <p:spPr>
            <a:xfrm>
              <a:off x="1896684" y="2375951"/>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3" name="Straight Connector 132"/>
            <p:cNvCxnSpPr/>
            <p:nvPr/>
          </p:nvCxnSpPr>
          <p:spPr>
            <a:xfrm>
              <a:off x="10553792" y="3324133"/>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4" name="Straight Connector 133"/>
            <p:cNvCxnSpPr/>
            <p:nvPr/>
          </p:nvCxnSpPr>
          <p:spPr>
            <a:xfrm>
              <a:off x="7668090" y="3324132"/>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5" name="Straight Connector 134"/>
            <p:cNvCxnSpPr/>
            <p:nvPr/>
          </p:nvCxnSpPr>
          <p:spPr>
            <a:xfrm>
              <a:off x="4782387" y="3324132"/>
              <a:ext cx="0" cy="91440"/>
            </a:xfrm>
            <a:prstGeom prst="line">
              <a:avLst/>
            </a:prstGeom>
            <a:noFill/>
            <a:ln w="38100" cap="rnd" cmpd="sng" algn="ctr">
              <a:solidFill>
                <a:srgbClr val="FFFFFF">
                  <a:lumMod val="50000"/>
                </a:srgbClr>
              </a:solidFill>
              <a:prstDash val="solid"/>
              <a:headEnd type="none"/>
              <a:tailEnd type="none"/>
            </a:ln>
            <a:effectLst/>
          </p:spPr>
        </p:cxnSp>
        <p:cxnSp>
          <p:nvCxnSpPr>
            <p:cNvPr id="136" name="Straight Connector 135"/>
            <p:cNvCxnSpPr/>
            <p:nvPr/>
          </p:nvCxnSpPr>
          <p:spPr>
            <a:xfrm>
              <a:off x="1896684" y="3324133"/>
              <a:ext cx="0" cy="91440"/>
            </a:xfrm>
            <a:prstGeom prst="line">
              <a:avLst/>
            </a:prstGeom>
            <a:noFill/>
            <a:ln w="38100" cap="rnd" cmpd="sng" algn="ctr">
              <a:solidFill>
                <a:srgbClr val="FFFFFF">
                  <a:lumMod val="50000"/>
                </a:srgbClr>
              </a:solidFill>
              <a:prstDash val="solid"/>
              <a:headEnd type="none"/>
              <a:tailEnd type="none"/>
            </a:ln>
            <a:effectLst/>
          </p:spPr>
        </p:cxnSp>
        <p:sp>
          <p:nvSpPr>
            <p:cNvPr id="137" name="Freeform 12"/>
            <p:cNvSpPr>
              <a:spLocks/>
            </p:cNvSpPr>
            <p:nvPr/>
          </p:nvSpPr>
          <p:spPr bwMode="auto">
            <a:xfrm flipH="1">
              <a:off x="1547065" y="2624690"/>
              <a:ext cx="699238" cy="459288"/>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138" name="Freeform 82"/>
            <p:cNvSpPr>
              <a:spLocks noEditPoints="1"/>
            </p:cNvSpPr>
            <p:nvPr/>
          </p:nvSpPr>
          <p:spPr bwMode="black">
            <a:xfrm>
              <a:off x="1710069" y="2722049"/>
              <a:ext cx="373231" cy="33124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mj-lt"/>
              </a:endParaRPr>
            </a:p>
          </p:txBody>
        </p:sp>
        <p:sp>
          <p:nvSpPr>
            <p:cNvPr id="139" name="Freeform 12"/>
            <p:cNvSpPr>
              <a:spLocks/>
            </p:cNvSpPr>
            <p:nvPr/>
          </p:nvSpPr>
          <p:spPr bwMode="auto">
            <a:xfrm flipH="1">
              <a:off x="4432204" y="2624690"/>
              <a:ext cx="699238" cy="459288"/>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140" name="Freeform 12"/>
            <p:cNvSpPr>
              <a:spLocks/>
            </p:cNvSpPr>
            <p:nvPr/>
          </p:nvSpPr>
          <p:spPr bwMode="auto">
            <a:xfrm flipH="1">
              <a:off x="7317343" y="2624690"/>
              <a:ext cx="699238" cy="459288"/>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141" name="Freeform 12"/>
            <p:cNvSpPr>
              <a:spLocks/>
            </p:cNvSpPr>
            <p:nvPr/>
          </p:nvSpPr>
          <p:spPr bwMode="auto">
            <a:xfrm flipH="1">
              <a:off x="10202483" y="2624690"/>
              <a:ext cx="699238" cy="459288"/>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142" name="Freeform 141"/>
            <p:cNvSpPr/>
            <p:nvPr/>
          </p:nvSpPr>
          <p:spPr bwMode="auto">
            <a:xfrm>
              <a:off x="4590835" y="2758286"/>
              <a:ext cx="379594" cy="287498"/>
            </a:xfrm>
            <a:custGeom>
              <a:avLst/>
              <a:gdLst>
                <a:gd name="connsiteX0" fmla="*/ 414146 w 686820"/>
                <a:gd name="connsiteY0" fmla="*/ 295220 h 532856"/>
                <a:gd name="connsiteX1" fmla="*/ 391723 w 686820"/>
                <a:gd name="connsiteY1" fmla="*/ 295618 h 532856"/>
                <a:gd name="connsiteX2" fmla="*/ 376546 w 686820"/>
                <a:gd name="connsiteY2" fmla="*/ 334177 h 532856"/>
                <a:gd name="connsiteX3" fmla="*/ 415105 w 686820"/>
                <a:gd name="connsiteY3" fmla="*/ 349354 h 532856"/>
                <a:gd name="connsiteX4" fmla="*/ 430282 w 686820"/>
                <a:gd name="connsiteY4" fmla="*/ 310795 h 532856"/>
                <a:gd name="connsiteX5" fmla="*/ 414146 w 686820"/>
                <a:gd name="connsiteY5" fmla="*/ 295220 h 532856"/>
                <a:gd name="connsiteX6" fmla="*/ 402912 w 686820"/>
                <a:gd name="connsiteY6" fmla="*/ 275655 h 532856"/>
                <a:gd name="connsiteX7" fmla="*/ 446347 w 686820"/>
                <a:gd name="connsiteY7" fmla="*/ 303804 h 532856"/>
                <a:gd name="connsiteX8" fmla="*/ 422096 w 686820"/>
                <a:gd name="connsiteY8" fmla="*/ 365419 h 532856"/>
                <a:gd name="connsiteX9" fmla="*/ 360481 w 686820"/>
                <a:gd name="connsiteY9" fmla="*/ 341167 h 532856"/>
                <a:gd name="connsiteX10" fmla="*/ 384733 w 686820"/>
                <a:gd name="connsiteY10" fmla="*/ 279553 h 532856"/>
                <a:gd name="connsiteX11" fmla="*/ 402912 w 686820"/>
                <a:gd name="connsiteY11" fmla="*/ 275655 h 532856"/>
                <a:gd name="connsiteX12" fmla="*/ 402721 w 686820"/>
                <a:gd name="connsiteY12" fmla="*/ 257781 h 532856"/>
                <a:gd name="connsiteX13" fmla="*/ 377603 w 686820"/>
                <a:gd name="connsiteY13" fmla="*/ 263167 h 532856"/>
                <a:gd name="connsiteX14" fmla="*/ 344094 w 686820"/>
                <a:gd name="connsiteY14" fmla="*/ 348298 h 532856"/>
                <a:gd name="connsiteX15" fmla="*/ 429226 w 686820"/>
                <a:gd name="connsiteY15" fmla="*/ 381805 h 532856"/>
                <a:gd name="connsiteX16" fmla="*/ 462734 w 686820"/>
                <a:gd name="connsiteY16" fmla="*/ 296674 h 532856"/>
                <a:gd name="connsiteX17" fmla="*/ 402721 w 686820"/>
                <a:gd name="connsiteY17" fmla="*/ 257781 h 532856"/>
                <a:gd name="connsiteX18" fmla="*/ 247593 w 686820"/>
                <a:gd name="connsiteY18" fmla="*/ 221298 h 532856"/>
                <a:gd name="connsiteX19" fmla="*/ 233739 w 686820"/>
                <a:gd name="connsiteY19" fmla="*/ 221544 h 532856"/>
                <a:gd name="connsiteX20" fmla="*/ 224362 w 686820"/>
                <a:gd name="connsiteY20" fmla="*/ 245368 h 532856"/>
                <a:gd name="connsiteX21" fmla="*/ 248186 w 686820"/>
                <a:gd name="connsiteY21" fmla="*/ 254745 h 532856"/>
                <a:gd name="connsiteX22" fmla="*/ 257563 w 686820"/>
                <a:gd name="connsiteY22" fmla="*/ 230921 h 532856"/>
                <a:gd name="connsiteX23" fmla="*/ 247593 w 686820"/>
                <a:gd name="connsiteY23" fmla="*/ 221298 h 532856"/>
                <a:gd name="connsiteX24" fmla="*/ 251557 w 686820"/>
                <a:gd name="connsiteY24" fmla="*/ 211226 h 532856"/>
                <a:gd name="connsiteX25" fmla="*/ 267489 w 686820"/>
                <a:gd name="connsiteY25" fmla="*/ 226602 h 532856"/>
                <a:gd name="connsiteX26" fmla="*/ 252505 w 686820"/>
                <a:gd name="connsiteY26" fmla="*/ 264671 h 532856"/>
                <a:gd name="connsiteX27" fmla="*/ 214436 w 686820"/>
                <a:gd name="connsiteY27" fmla="*/ 249687 h 532856"/>
                <a:gd name="connsiteX28" fmla="*/ 229420 w 686820"/>
                <a:gd name="connsiteY28" fmla="*/ 211618 h 532856"/>
                <a:gd name="connsiteX29" fmla="*/ 251557 w 686820"/>
                <a:gd name="connsiteY29" fmla="*/ 211226 h 532856"/>
                <a:gd name="connsiteX30" fmla="*/ 418831 w 686820"/>
                <a:gd name="connsiteY30" fmla="*/ 209020 h 532856"/>
                <a:gd name="connsiteX31" fmla="*/ 435785 w 686820"/>
                <a:gd name="connsiteY31" fmla="*/ 243629 h 532856"/>
                <a:gd name="connsiteX32" fmla="*/ 472102 w 686820"/>
                <a:gd name="connsiteY32" fmla="*/ 231009 h 532856"/>
                <a:gd name="connsiteX33" fmla="*/ 493718 w 686820"/>
                <a:gd name="connsiteY33" fmla="*/ 251701 h 532856"/>
                <a:gd name="connsiteX34" fmla="*/ 481574 w 686820"/>
                <a:gd name="connsiteY34" fmla="*/ 288472 h 532856"/>
                <a:gd name="connsiteX35" fmla="*/ 516778 w 686820"/>
                <a:gd name="connsiteY35" fmla="*/ 304646 h 532856"/>
                <a:gd name="connsiteX36" fmla="*/ 517487 w 686820"/>
                <a:gd name="connsiteY36" fmla="*/ 334902 h 532856"/>
                <a:gd name="connsiteX37" fmla="*/ 483104 w 686820"/>
                <a:gd name="connsiteY37" fmla="*/ 352735 h 532856"/>
                <a:gd name="connsiteX38" fmla="*/ 496714 w 686820"/>
                <a:gd name="connsiteY38" fmla="*/ 388717 h 532856"/>
                <a:gd name="connsiteX39" fmla="*/ 474048 w 686820"/>
                <a:gd name="connsiteY39" fmla="*/ 412576 h 532856"/>
                <a:gd name="connsiteX40" fmla="*/ 437423 w 686820"/>
                <a:gd name="connsiteY40" fmla="*/ 400644 h 532856"/>
                <a:gd name="connsiteX41" fmla="*/ 421243 w 686820"/>
                <a:gd name="connsiteY41" fmla="*/ 435821 h 532856"/>
                <a:gd name="connsiteX42" fmla="*/ 387980 w 686820"/>
                <a:gd name="connsiteY42" fmla="*/ 436024 h 532856"/>
                <a:gd name="connsiteX43" fmla="*/ 371041 w 686820"/>
                <a:gd name="connsiteY43" fmla="*/ 401337 h 532856"/>
                <a:gd name="connsiteX44" fmla="*/ 334764 w 686820"/>
                <a:gd name="connsiteY44" fmla="*/ 413896 h 532856"/>
                <a:gd name="connsiteX45" fmla="*/ 313318 w 686820"/>
                <a:gd name="connsiteY45" fmla="*/ 393118 h 532856"/>
                <a:gd name="connsiteX46" fmla="*/ 325251 w 686820"/>
                <a:gd name="connsiteY46" fmla="*/ 356493 h 532856"/>
                <a:gd name="connsiteX47" fmla="*/ 290048 w 686820"/>
                <a:gd name="connsiteY47" fmla="*/ 340319 h 532856"/>
                <a:gd name="connsiteX48" fmla="*/ 289338 w 686820"/>
                <a:gd name="connsiteY48" fmla="*/ 310064 h 532856"/>
                <a:gd name="connsiteX49" fmla="*/ 323722 w 686820"/>
                <a:gd name="connsiteY49" fmla="*/ 292231 h 532856"/>
                <a:gd name="connsiteX50" fmla="*/ 310111 w 686820"/>
                <a:gd name="connsiteY50" fmla="*/ 256248 h 532856"/>
                <a:gd name="connsiteX51" fmla="*/ 332777 w 686820"/>
                <a:gd name="connsiteY51" fmla="*/ 232389 h 532856"/>
                <a:gd name="connsiteX52" fmla="*/ 369403 w 686820"/>
                <a:gd name="connsiteY52" fmla="*/ 244322 h 532856"/>
                <a:gd name="connsiteX53" fmla="*/ 385584 w 686820"/>
                <a:gd name="connsiteY53" fmla="*/ 209152 h 532856"/>
                <a:gd name="connsiteX54" fmla="*/ 418831 w 686820"/>
                <a:gd name="connsiteY54" fmla="*/ 209020 h 532856"/>
                <a:gd name="connsiteX55" fmla="*/ 255601 w 686820"/>
                <a:gd name="connsiteY55" fmla="*/ 200952 h 532856"/>
                <a:gd name="connsiteX56" fmla="*/ 225014 w 686820"/>
                <a:gd name="connsiteY56" fmla="*/ 201494 h 532856"/>
                <a:gd name="connsiteX57" fmla="*/ 204311 w 686820"/>
                <a:gd name="connsiteY57" fmla="*/ 254092 h 532856"/>
                <a:gd name="connsiteX58" fmla="*/ 256910 w 686820"/>
                <a:gd name="connsiteY58" fmla="*/ 274795 h 532856"/>
                <a:gd name="connsiteX59" fmla="*/ 277613 w 686820"/>
                <a:gd name="connsiteY59" fmla="*/ 222197 h 532856"/>
                <a:gd name="connsiteX60" fmla="*/ 255601 w 686820"/>
                <a:gd name="connsiteY60" fmla="*/ 200952 h 532856"/>
                <a:gd name="connsiteX61" fmla="*/ 250487 w 686820"/>
                <a:gd name="connsiteY61" fmla="*/ 168039 h 532856"/>
                <a:gd name="connsiteX62" fmla="*/ 260962 w 686820"/>
                <a:gd name="connsiteY62" fmla="*/ 189422 h 532856"/>
                <a:gd name="connsiteX63" fmla="*/ 283401 w 686820"/>
                <a:gd name="connsiteY63" fmla="*/ 181625 h 532856"/>
                <a:gd name="connsiteX64" fmla="*/ 296756 w 686820"/>
                <a:gd name="connsiteY64" fmla="*/ 194409 h 532856"/>
                <a:gd name="connsiteX65" fmla="*/ 289254 w 686820"/>
                <a:gd name="connsiteY65" fmla="*/ 217129 h 532856"/>
                <a:gd name="connsiteX66" fmla="*/ 311004 w 686820"/>
                <a:gd name="connsiteY66" fmla="*/ 227122 h 532856"/>
                <a:gd name="connsiteX67" fmla="*/ 311443 w 686820"/>
                <a:gd name="connsiteY67" fmla="*/ 245816 h 532856"/>
                <a:gd name="connsiteX68" fmla="*/ 290199 w 686820"/>
                <a:gd name="connsiteY68" fmla="*/ 256834 h 532856"/>
                <a:gd name="connsiteX69" fmla="*/ 298608 w 686820"/>
                <a:gd name="connsiteY69" fmla="*/ 279066 h 532856"/>
                <a:gd name="connsiteX70" fmla="*/ 284604 w 686820"/>
                <a:gd name="connsiteY70" fmla="*/ 293808 h 532856"/>
                <a:gd name="connsiteX71" fmla="*/ 261975 w 686820"/>
                <a:gd name="connsiteY71" fmla="*/ 286435 h 532856"/>
                <a:gd name="connsiteX72" fmla="*/ 251978 w 686820"/>
                <a:gd name="connsiteY72" fmla="*/ 308169 h 532856"/>
                <a:gd name="connsiteX73" fmla="*/ 231426 w 686820"/>
                <a:gd name="connsiteY73" fmla="*/ 308295 h 532856"/>
                <a:gd name="connsiteX74" fmla="*/ 220961 w 686820"/>
                <a:gd name="connsiteY74" fmla="*/ 286863 h 532856"/>
                <a:gd name="connsiteX75" fmla="*/ 198547 w 686820"/>
                <a:gd name="connsiteY75" fmla="*/ 294622 h 532856"/>
                <a:gd name="connsiteX76" fmla="*/ 185296 w 686820"/>
                <a:gd name="connsiteY76" fmla="*/ 281785 h 532856"/>
                <a:gd name="connsiteX77" fmla="*/ 192669 w 686820"/>
                <a:gd name="connsiteY77" fmla="*/ 259156 h 532856"/>
                <a:gd name="connsiteX78" fmla="*/ 170918 w 686820"/>
                <a:gd name="connsiteY78" fmla="*/ 249162 h 532856"/>
                <a:gd name="connsiteX79" fmla="*/ 170480 w 686820"/>
                <a:gd name="connsiteY79" fmla="*/ 230469 h 532856"/>
                <a:gd name="connsiteX80" fmla="*/ 191724 w 686820"/>
                <a:gd name="connsiteY80" fmla="*/ 219451 h 532856"/>
                <a:gd name="connsiteX81" fmla="*/ 183315 w 686820"/>
                <a:gd name="connsiteY81" fmla="*/ 197218 h 532856"/>
                <a:gd name="connsiteX82" fmla="*/ 197319 w 686820"/>
                <a:gd name="connsiteY82" fmla="*/ 182477 h 532856"/>
                <a:gd name="connsiteX83" fmla="*/ 219948 w 686820"/>
                <a:gd name="connsiteY83" fmla="*/ 189850 h 532856"/>
                <a:gd name="connsiteX84" fmla="*/ 229946 w 686820"/>
                <a:gd name="connsiteY84" fmla="*/ 168120 h 532856"/>
                <a:gd name="connsiteX85" fmla="*/ 250487 w 686820"/>
                <a:gd name="connsiteY85" fmla="*/ 168039 h 532856"/>
                <a:gd name="connsiteX86" fmla="*/ 81149 w 686820"/>
                <a:gd name="connsiteY86" fmla="*/ 87959 h 532856"/>
                <a:gd name="connsiteX87" fmla="*/ 35908 w 686820"/>
                <a:gd name="connsiteY87" fmla="*/ 126581 h 532856"/>
                <a:gd name="connsiteX88" fmla="*/ 35908 w 686820"/>
                <a:gd name="connsiteY88" fmla="*/ 469691 h 532856"/>
                <a:gd name="connsiteX89" fmla="*/ 81149 w 686820"/>
                <a:gd name="connsiteY89" fmla="*/ 508313 h 532856"/>
                <a:gd name="connsiteX90" fmla="*/ 605671 w 686820"/>
                <a:gd name="connsiteY90" fmla="*/ 508313 h 532856"/>
                <a:gd name="connsiteX91" fmla="*/ 650912 w 686820"/>
                <a:gd name="connsiteY91" fmla="*/ 469691 h 532856"/>
                <a:gd name="connsiteX92" fmla="*/ 650912 w 686820"/>
                <a:gd name="connsiteY92" fmla="*/ 126581 h 532856"/>
                <a:gd name="connsiteX93" fmla="*/ 605671 w 686820"/>
                <a:gd name="connsiteY93" fmla="*/ 87959 h 532856"/>
                <a:gd name="connsiteX94" fmla="*/ 60334 w 686820"/>
                <a:gd name="connsiteY94" fmla="*/ 63416 h 532856"/>
                <a:gd name="connsiteX95" fmla="*/ 626486 w 686820"/>
                <a:gd name="connsiteY95" fmla="*/ 63416 h 532856"/>
                <a:gd name="connsiteX96" fmla="*/ 686820 w 686820"/>
                <a:gd name="connsiteY96" fmla="*/ 114923 h 532856"/>
                <a:gd name="connsiteX97" fmla="*/ 686820 w 686820"/>
                <a:gd name="connsiteY97" fmla="*/ 481349 h 532856"/>
                <a:gd name="connsiteX98" fmla="*/ 626486 w 686820"/>
                <a:gd name="connsiteY98" fmla="*/ 532856 h 532856"/>
                <a:gd name="connsiteX99" fmla="*/ 60334 w 686820"/>
                <a:gd name="connsiteY99" fmla="*/ 532856 h 532856"/>
                <a:gd name="connsiteX100" fmla="*/ 0 w 686820"/>
                <a:gd name="connsiteY100" fmla="*/ 481349 h 532856"/>
                <a:gd name="connsiteX101" fmla="*/ 0 w 686820"/>
                <a:gd name="connsiteY101" fmla="*/ 114923 h 532856"/>
                <a:gd name="connsiteX102" fmla="*/ 60334 w 686820"/>
                <a:gd name="connsiteY102" fmla="*/ 63416 h 532856"/>
                <a:gd name="connsiteX103" fmla="*/ 510883 w 686820"/>
                <a:gd name="connsiteY103" fmla="*/ 33763 h 532856"/>
                <a:gd name="connsiteX104" fmla="*/ 510883 w 686820"/>
                <a:gd name="connsiteY104" fmla="*/ 38302 h 532856"/>
                <a:gd name="connsiteX105" fmla="*/ 541941 w 686820"/>
                <a:gd name="connsiteY105" fmla="*/ 38302 h 532856"/>
                <a:gd name="connsiteX106" fmla="*/ 541941 w 686820"/>
                <a:gd name="connsiteY106" fmla="*/ 33763 h 532856"/>
                <a:gd name="connsiteX107" fmla="*/ 556871 w 686820"/>
                <a:gd name="connsiteY107" fmla="*/ 16612 h 532856"/>
                <a:gd name="connsiteX108" fmla="*/ 577484 w 686820"/>
                <a:gd name="connsiteY108" fmla="*/ 16612 h 532856"/>
                <a:gd name="connsiteX109" fmla="*/ 577484 w 686820"/>
                <a:gd name="connsiteY109" fmla="*/ 34273 h 532856"/>
                <a:gd name="connsiteX110" fmla="*/ 556871 w 686820"/>
                <a:gd name="connsiteY110" fmla="*/ 34273 h 532856"/>
                <a:gd name="connsiteX111" fmla="*/ 552115 w 686820"/>
                <a:gd name="connsiteY111" fmla="*/ 12583 h 532856"/>
                <a:gd name="connsiteX112" fmla="*/ 552115 w 686820"/>
                <a:gd name="connsiteY112" fmla="*/ 38302 h 532856"/>
                <a:gd name="connsiteX113" fmla="*/ 582241 w 686820"/>
                <a:gd name="connsiteY113" fmla="*/ 38302 h 532856"/>
                <a:gd name="connsiteX114" fmla="*/ 582241 w 686820"/>
                <a:gd name="connsiteY114" fmla="*/ 12583 h 532856"/>
                <a:gd name="connsiteX115" fmla="*/ 594834 w 686820"/>
                <a:gd name="connsiteY115" fmla="*/ 12187 h 532856"/>
                <a:gd name="connsiteX116" fmla="*/ 608926 w 686820"/>
                <a:gd name="connsiteY116" fmla="*/ 25265 h 532856"/>
                <a:gd name="connsiteX117" fmla="*/ 594879 w 686820"/>
                <a:gd name="connsiteY117" fmla="*/ 38302 h 532856"/>
                <a:gd name="connsiteX118" fmla="*/ 603008 w 686820"/>
                <a:gd name="connsiteY118" fmla="*/ 38302 h 532856"/>
                <a:gd name="connsiteX119" fmla="*/ 612991 w 686820"/>
                <a:gd name="connsiteY119" fmla="*/ 29037 h 532856"/>
                <a:gd name="connsiteX120" fmla="*/ 622973 w 686820"/>
                <a:gd name="connsiteY120" fmla="*/ 38302 h 532856"/>
                <a:gd name="connsiteX121" fmla="*/ 631102 w 686820"/>
                <a:gd name="connsiteY121" fmla="*/ 38302 h 532856"/>
                <a:gd name="connsiteX122" fmla="*/ 617055 w 686820"/>
                <a:gd name="connsiteY122" fmla="*/ 25265 h 532856"/>
                <a:gd name="connsiteX123" fmla="*/ 631147 w 686820"/>
                <a:gd name="connsiteY123" fmla="*/ 12187 h 532856"/>
                <a:gd name="connsiteX124" fmla="*/ 623019 w 686820"/>
                <a:gd name="connsiteY124" fmla="*/ 12187 h 532856"/>
                <a:gd name="connsiteX125" fmla="*/ 612991 w 686820"/>
                <a:gd name="connsiteY125" fmla="*/ 21493 h 532856"/>
                <a:gd name="connsiteX126" fmla="*/ 602963 w 686820"/>
                <a:gd name="connsiteY126" fmla="*/ 12187 h 532856"/>
                <a:gd name="connsiteX127" fmla="*/ 32859 w 686820"/>
                <a:gd name="connsiteY127" fmla="*/ 0 h 532856"/>
                <a:gd name="connsiteX128" fmla="*/ 653961 w 686820"/>
                <a:gd name="connsiteY128" fmla="*/ 0 h 532856"/>
                <a:gd name="connsiteX129" fmla="*/ 686820 w 686820"/>
                <a:gd name="connsiteY129" fmla="*/ 28052 h 532856"/>
                <a:gd name="connsiteX130" fmla="*/ 686820 w 686820"/>
                <a:gd name="connsiteY130" fmla="*/ 72331 h 532856"/>
                <a:gd name="connsiteX131" fmla="*/ 638344 w 686820"/>
                <a:gd name="connsiteY131" fmla="*/ 51230 h 532856"/>
                <a:gd name="connsiteX132" fmla="*/ 48476 w 686820"/>
                <a:gd name="connsiteY132" fmla="*/ 51230 h 532856"/>
                <a:gd name="connsiteX133" fmla="*/ 0 w 686820"/>
                <a:gd name="connsiteY133" fmla="*/ 72331 h 532856"/>
                <a:gd name="connsiteX134" fmla="*/ 0 w 686820"/>
                <a:gd name="connsiteY134" fmla="*/ 28052 h 532856"/>
                <a:gd name="connsiteX135" fmla="*/ 32859 w 686820"/>
                <a:gd name="connsiteY135" fmla="*/ 0 h 53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86820" h="532856">
                  <a:moveTo>
                    <a:pt x="414146" y="295220"/>
                  </a:moveTo>
                  <a:cubicBezTo>
                    <a:pt x="407168" y="292474"/>
                    <a:pt x="399143" y="292389"/>
                    <a:pt x="391723" y="295618"/>
                  </a:cubicBezTo>
                  <a:cubicBezTo>
                    <a:pt x="376884" y="302075"/>
                    <a:pt x="370089" y="319338"/>
                    <a:pt x="376546" y="334177"/>
                  </a:cubicBezTo>
                  <a:cubicBezTo>
                    <a:pt x="383003" y="349016"/>
                    <a:pt x="400266" y="355811"/>
                    <a:pt x="415105" y="349354"/>
                  </a:cubicBezTo>
                  <a:cubicBezTo>
                    <a:pt x="429944" y="342897"/>
                    <a:pt x="436739" y="325634"/>
                    <a:pt x="430282" y="310795"/>
                  </a:cubicBezTo>
                  <a:cubicBezTo>
                    <a:pt x="427054" y="303375"/>
                    <a:pt x="421124" y="297967"/>
                    <a:pt x="414146" y="295220"/>
                  </a:cubicBezTo>
                  <a:close/>
                  <a:moveTo>
                    <a:pt x="402912" y="275655"/>
                  </a:moveTo>
                  <a:cubicBezTo>
                    <a:pt x="421158" y="275468"/>
                    <a:pt x="438609" y="286021"/>
                    <a:pt x="446347" y="303804"/>
                  </a:cubicBezTo>
                  <a:cubicBezTo>
                    <a:pt x="456665" y="327516"/>
                    <a:pt x="445807" y="355101"/>
                    <a:pt x="422096" y="365419"/>
                  </a:cubicBezTo>
                  <a:cubicBezTo>
                    <a:pt x="398384" y="375736"/>
                    <a:pt x="370798" y="364879"/>
                    <a:pt x="360481" y="341167"/>
                  </a:cubicBezTo>
                  <a:cubicBezTo>
                    <a:pt x="350163" y="317456"/>
                    <a:pt x="361021" y="289871"/>
                    <a:pt x="384733" y="279553"/>
                  </a:cubicBezTo>
                  <a:cubicBezTo>
                    <a:pt x="390661" y="276974"/>
                    <a:pt x="396831" y="275718"/>
                    <a:pt x="402912" y="275655"/>
                  </a:cubicBezTo>
                  <a:close/>
                  <a:moveTo>
                    <a:pt x="402721" y="257781"/>
                  </a:moveTo>
                  <a:cubicBezTo>
                    <a:pt x="394318" y="257868"/>
                    <a:pt x="385793" y="259603"/>
                    <a:pt x="377603" y="263167"/>
                  </a:cubicBezTo>
                  <a:cubicBezTo>
                    <a:pt x="344841" y="277422"/>
                    <a:pt x="329839" y="315537"/>
                    <a:pt x="344094" y="348298"/>
                  </a:cubicBezTo>
                  <a:cubicBezTo>
                    <a:pt x="358350" y="381059"/>
                    <a:pt x="396464" y="396061"/>
                    <a:pt x="429226" y="381805"/>
                  </a:cubicBezTo>
                  <a:cubicBezTo>
                    <a:pt x="461987" y="367550"/>
                    <a:pt x="476989" y="329435"/>
                    <a:pt x="462734" y="296674"/>
                  </a:cubicBezTo>
                  <a:cubicBezTo>
                    <a:pt x="452042" y="272103"/>
                    <a:pt x="427930" y="257522"/>
                    <a:pt x="402721" y="257781"/>
                  </a:cubicBezTo>
                  <a:close/>
                  <a:moveTo>
                    <a:pt x="247593" y="221298"/>
                  </a:moveTo>
                  <a:cubicBezTo>
                    <a:pt x="243282" y="219601"/>
                    <a:pt x="238323" y="219549"/>
                    <a:pt x="233739" y="221544"/>
                  </a:cubicBezTo>
                  <a:cubicBezTo>
                    <a:pt x="224570" y="225533"/>
                    <a:pt x="220372" y="236200"/>
                    <a:pt x="224362" y="245368"/>
                  </a:cubicBezTo>
                  <a:cubicBezTo>
                    <a:pt x="228351" y="254536"/>
                    <a:pt x="239017" y="258735"/>
                    <a:pt x="248186" y="254745"/>
                  </a:cubicBezTo>
                  <a:cubicBezTo>
                    <a:pt x="257354" y="250756"/>
                    <a:pt x="261552" y="240089"/>
                    <a:pt x="257563" y="230921"/>
                  </a:cubicBezTo>
                  <a:cubicBezTo>
                    <a:pt x="255568" y="226337"/>
                    <a:pt x="251904" y="222995"/>
                    <a:pt x="247593" y="221298"/>
                  </a:cubicBezTo>
                  <a:close/>
                  <a:moveTo>
                    <a:pt x="251557" y="211226"/>
                  </a:moveTo>
                  <a:cubicBezTo>
                    <a:pt x="258447" y="213937"/>
                    <a:pt x="264301" y="219277"/>
                    <a:pt x="267489" y="226602"/>
                  </a:cubicBezTo>
                  <a:cubicBezTo>
                    <a:pt x="273863" y="241252"/>
                    <a:pt x="267155" y="258296"/>
                    <a:pt x="252505" y="264671"/>
                  </a:cubicBezTo>
                  <a:cubicBezTo>
                    <a:pt x="237854" y="271046"/>
                    <a:pt x="220811" y="264337"/>
                    <a:pt x="214436" y="249687"/>
                  </a:cubicBezTo>
                  <a:cubicBezTo>
                    <a:pt x="208061" y="235037"/>
                    <a:pt x="214770" y="217993"/>
                    <a:pt x="229420" y="211618"/>
                  </a:cubicBezTo>
                  <a:cubicBezTo>
                    <a:pt x="236745" y="208431"/>
                    <a:pt x="244668" y="208514"/>
                    <a:pt x="251557" y="211226"/>
                  </a:cubicBezTo>
                  <a:close/>
                  <a:moveTo>
                    <a:pt x="418831" y="209020"/>
                  </a:moveTo>
                  <a:cubicBezTo>
                    <a:pt x="414701" y="222984"/>
                    <a:pt x="421938" y="237944"/>
                    <a:pt x="435785" y="243629"/>
                  </a:cubicBezTo>
                  <a:cubicBezTo>
                    <a:pt x="449594" y="249298"/>
                    <a:pt x="465210" y="243782"/>
                    <a:pt x="472102" y="231009"/>
                  </a:cubicBezTo>
                  <a:cubicBezTo>
                    <a:pt x="480206" y="236749"/>
                    <a:pt x="487510" y="243672"/>
                    <a:pt x="493718" y="251701"/>
                  </a:cubicBezTo>
                  <a:cubicBezTo>
                    <a:pt x="480891" y="258802"/>
                    <a:pt x="475570" y="274673"/>
                    <a:pt x="481574" y="288472"/>
                  </a:cubicBezTo>
                  <a:cubicBezTo>
                    <a:pt x="487582" y="302278"/>
                    <a:pt x="502833" y="309202"/>
                    <a:pt x="516778" y="304646"/>
                  </a:cubicBezTo>
                  <a:cubicBezTo>
                    <a:pt x="518502" y="314769"/>
                    <a:pt x="518666" y="324947"/>
                    <a:pt x="517487" y="334902"/>
                  </a:cubicBezTo>
                  <a:cubicBezTo>
                    <a:pt x="503345" y="331020"/>
                    <a:pt x="488446" y="338662"/>
                    <a:pt x="483104" y="352735"/>
                  </a:cubicBezTo>
                  <a:cubicBezTo>
                    <a:pt x="477802" y="366700"/>
                    <a:pt x="483744" y="382174"/>
                    <a:pt x="496714" y="388717"/>
                  </a:cubicBezTo>
                  <a:cubicBezTo>
                    <a:pt x="490595" y="397744"/>
                    <a:pt x="482920" y="405751"/>
                    <a:pt x="474048" y="412576"/>
                  </a:cubicBezTo>
                  <a:cubicBezTo>
                    <a:pt x="466905" y="399897"/>
                    <a:pt x="451140" y="394675"/>
                    <a:pt x="437423" y="400644"/>
                  </a:cubicBezTo>
                  <a:cubicBezTo>
                    <a:pt x="423626" y="406647"/>
                    <a:pt x="416701" y="421884"/>
                    <a:pt x="421243" y="435821"/>
                  </a:cubicBezTo>
                  <a:cubicBezTo>
                    <a:pt x="410093" y="437704"/>
                    <a:pt x="398881" y="437693"/>
                    <a:pt x="387980" y="436024"/>
                  </a:cubicBezTo>
                  <a:cubicBezTo>
                    <a:pt x="392152" y="422037"/>
                    <a:pt x="384913" y="407031"/>
                    <a:pt x="371041" y="401337"/>
                  </a:cubicBezTo>
                  <a:cubicBezTo>
                    <a:pt x="357255" y="395677"/>
                    <a:pt x="341669" y="401164"/>
                    <a:pt x="334764" y="413896"/>
                  </a:cubicBezTo>
                  <a:cubicBezTo>
                    <a:pt x="326658" y="408214"/>
                    <a:pt x="319503" y="401157"/>
                    <a:pt x="313318" y="393118"/>
                  </a:cubicBezTo>
                  <a:cubicBezTo>
                    <a:pt x="325997" y="385975"/>
                    <a:pt x="331220" y="370210"/>
                    <a:pt x="325251" y="356493"/>
                  </a:cubicBezTo>
                  <a:cubicBezTo>
                    <a:pt x="319244" y="342687"/>
                    <a:pt x="303992" y="335763"/>
                    <a:pt x="290048" y="340319"/>
                  </a:cubicBezTo>
                  <a:cubicBezTo>
                    <a:pt x="288324" y="330196"/>
                    <a:pt x="288160" y="320018"/>
                    <a:pt x="289338" y="310064"/>
                  </a:cubicBezTo>
                  <a:cubicBezTo>
                    <a:pt x="303480" y="313945"/>
                    <a:pt x="318379" y="306303"/>
                    <a:pt x="323722" y="292231"/>
                  </a:cubicBezTo>
                  <a:cubicBezTo>
                    <a:pt x="329023" y="278265"/>
                    <a:pt x="323081" y="262791"/>
                    <a:pt x="310111" y="256248"/>
                  </a:cubicBezTo>
                  <a:cubicBezTo>
                    <a:pt x="316230" y="247221"/>
                    <a:pt x="323905" y="239214"/>
                    <a:pt x="332777" y="232389"/>
                  </a:cubicBezTo>
                  <a:cubicBezTo>
                    <a:pt x="339920" y="245068"/>
                    <a:pt x="355685" y="250290"/>
                    <a:pt x="369403" y="244322"/>
                  </a:cubicBezTo>
                  <a:cubicBezTo>
                    <a:pt x="383197" y="238319"/>
                    <a:pt x="390122" y="223087"/>
                    <a:pt x="385584" y="209152"/>
                  </a:cubicBezTo>
                  <a:cubicBezTo>
                    <a:pt x="396727" y="207279"/>
                    <a:pt x="407932" y="207309"/>
                    <a:pt x="418831" y="209020"/>
                  </a:cubicBezTo>
                  <a:close/>
                  <a:moveTo>
                    <a:pt x="255601" y="200952"/>
                  </a:moveTo>
                  <a:cubicBezTo>
                    <a:pt x="246083" y="197205"/>
                    <a:pt x="235135" y="197090"/>
                    <a:pt x="225014" y="201494"/>
                  </a:cubicBezTo>
                  <a:cubicBezTo>
                    <a:pt x="204773" y="210301"/>
                    <a:pt x="195504" y="233851"/>
                    <a:pt x="204311" y="254092"/>
                  </a:cubicBezTo>
                  <a:cubicBezTo>
                    <a:pt x="213119" y="274334"/>
                    <a:pt x="236668" y="283603"/>
                    <a:pt x="256910" y="274795"/>
                  </a:cubicBezTo>
                  <a:cubicBezTo>
                    <a:pt x="277152" y="265988"/>
                    <a:pt x="286421" y="242438"/>
                    <a:pt x="277613" y="222197"/>
                  </a:cubicBezTo>
                  <a:cubicBezTo>
                    <a:pt x="273209" y="212076"/>
                    <a:pt x="265120" y="204698"/>
                    <a:pt x="255601" y="200952"/>
                  </a:cubicBezTo>
                  <a:close/>
                  <a:moveTo>
                    <a:pt x="250487" y="168039"/>
                  </a:moveTo>
                  <a:cubicBezTo>
                    <a:pt x="247935" y="176667"/>
                    <a:pt x="252407" y="185910"/>
                    <a:pt x="260962" y="189422"/>
                  </a:cubicBezTo>
                  <a:cubicBezTo>
                    <a:pt x="269495" y="192925"/>
                    <a:pt x="279143" y="189517"/>
                    <a:pt x="283401" y="181625"/>
                  </a:cubicBezTo>
                  <a:cubicBezTo>
                    <a:pt x="288408" y="185171"/>
                    <a:pt x="292921" y="189449"/>
                    <a:pt x="296756" y="194409"/>
                  </a:cubicBezTo>
                  <a:cubicBezTo>
                    <a:pt x="288831" y="198797"/>
                    <a:pt x="285544" y="208603"/>
                    <a:pt x="289254" y="217129"/>
                  </a:cubicBezTo>
                  <a:cubicBezTo>
                    <a:pt x="292965" y="225659"/>
                    <a:pt x="302389" y="229937"/>
                    <a:pt x="311004" y="227122"/>
                  </a:cubicBezTo>
                  <a:cubicBezTo>
                    <a:pt x="312069" y="233377"/>
                    <a:pt x="312171" y="239665"/>
                    <a:pt x="311443" y="245816"/>
                  </a:cubicBezTo>
                  <a:cubicBezTo>
                    <a:pt x="302705" y="243418"/>
                    <a:pt x="293500" y="248139"/>
                    <a:pt x="290199" y="256834"/>
                  </a:cubicBezTo>
                  <a:cubicBezTo>
                    <a:pt x="286923" y="265463"/>
                    <a:pt x="290595" y="275024"/>
                    <a:pt x="298608" y="279066"/>
                  </a:cubicBezTo>
                  <a:cubicBezTo>
                    <a:pt x="294827" y="284643"/>
                    <a:pt x="290085" y="289591"/>
                    <a:pt x="284604" y="293808"/>
                  </a:cubicBezTo>
                  <a:cubicBezTo>
                    <a:pt x="280190" y="285974"/>
                    <a:pt x="270450" y="282747"/>
                    <a:pt x="261975" y="286435"/>
                  </a:cubicBezTo>
                  <a:cubicBezTo>
                    <a:pt x="253450" y="290144"/>
                    <a:pt x="249172" y="299558"/>
                    <a:pt x="251978" y="308169"/>
                  </a:cubicBezTo>
                  <a:cubicBezTo>
                    <a:pt x="245089" y="309333"/>
                    <a:pt x="238162" y="309326"/>
                    <a:pt x="231426" y="308295"/>
                  </a:cubicBezTo>
                  <a:cubicBezTo>
                    <a:pt x="234004" y="299653"/>
                    <a:pt x="229532" y="290382"/>
                    <a:pt x="220961" y="286863"/>
                  </a:cubicBezTo>
                  <a:cubicBezTo>
                    <a:pt x="212443" y="283366"/>
                    <a:pt x="202813" y="286756"/>
                    <a:pt x="198547" y="294622"/>
                  </a:cubicBezTo>
                  <a:cubicBezTo>
                    <a:pt x="193538" y="291112"/>
                    <a:pt x="189117" y="286752"/>
                    <a:pt x="185296" y="281785"/>
                  </a:cubicBezTo>
                  <a:cubicBezTo>
                    <a:pt x="193130" y="277372"/>
                    <a:pt x="196357" y="267631"/>
                    <a:pt x="192669" y="259156"/>
                  </a:cubicBezTo>
                  <a:cubicBezTo>
                    <a:pt x="188957" y="250626"/>
                    <a:pt x="179534" y="246348"/>
                    <a:pt x="170918" y="249162"/>
                  </a:cubicBezTo>
                  <a:cubicBezTo>
                    <a:pt x="169853" y="242908"/>
                    <a:pt x="169752" y="236619"/>
                    <a:pt x="170480" y="230469"/>
                  </a:cubicBezTo>
                  <a:cubicBezTo>
                    <a:pt x="179218" y="232867"/>
                    <a:pt x="188423" y="228146"/>
                    <a:pt x="191724" y="219451"/>
                  </a:cubicBezTo>
                  <a:cubicBezTo>
                    <a:pt x="194999" y="210822"/>
                    <a:pt x="191328" y="201261"/>
                    <a:pt x="183315" y="197218"/>
                  </a:cubicBezTo>
                  <a:cubicBezTo>
                    <a:pt x="187095" y="191641"/>
                    <a:pt x="191837" y="186694"/>
                    <a:pt x="197319" y="182477"/>
                  </a:cubicBezTo>
                  <a:cubicBezTo>
                    <a:pt x="201732" y="190311"/>
                    <a:pt x="211472" y="193538"/>
                    <a:pt x="219948" y="189850"/>
                  </a:cubicBezTo>
                  <a:cubicBezTo>
                    <a:pt x="228471" y="186141"/>
                    <a:pt x="232749" y="176730"/>
                    <a:pt x="229946" y="168120"/>
                  </a:cubicBezTo>
                  <a:cubicBezTo>
                    <a:pt x="236830" y="166963"/>
                    <a:pt x="243753" y="166982"/>
                    <a:pt x="250487" y="168039"/>
                  </a:cubicBezTo>
                  <a:close/>
                  <a:moveTo>
                    <a:pt x="81149" y="87959"/>
                  </a:moveTo>
                  <a:cubicBezTo>
                    <a:pt x="56163" y="87959"/>
                    <a:pt x="35908" y="105250"/>
                    <a:pt x="35908" y="126581"/>
                  </a:cubicBezTo>
                  <a:lnTo>
                    <a:pt x="35908" y="469691"/>
                  </a:lnTo>
                  <a:cubicBezTo>
                    <a:pt x="35908" y="491022"/>
                    <a:pt x="56163" y="508313"/>
                    <a:pt x="81149" y="508313"/>
                  </a:cubicBezTo>
                  <a:lnTo>
                    <a:pt x="605671" y="508313"/>
                  </a:lnTo>
                  <a:cubicBezTo>
                    <a:pt x="630657" y="508313"/>
                    <a:pt x="650912" y="491022"/>
                    <a:pt x="650912" y="469691"/>
                  </a:cubicBezTo>
                  <a:lnTo>
                    <a:pt x="650912" y="126581"/>
                  </a:lnTo>
                  <a:cubicBezTo>
                    <a:pt x="650912" y="105250"/>
                    <a:pt x="630657" y="87959"/>
                    <a:pt x="605671" y="87959"/>
                  </a:cubicBezTo>
                  <a:close/>
                  <a:moveTo>
                    <a:pt x="60334" y="63416"/>
                  </a:moveTo>
                  <a:lnTo>
                    <a:pt x="626486" y="63416"/>
                  </a:lnTo>
                  <a:cubicBezTo>
                    <a:pt x="659808" y="63416"/>
                    <a:pt x="686820" y="86476"/>
                    <a:pt x="686820" y="114923"/>
                  </a:cubicBezTo>
                  <a:lnTo>
                    <a:pt x="686820" y="481349"/>
                  </a:lnTo>
                  <a:cubicBezTo>
                    <a:pt x="686820" y="509796"/>
                    <a:pt x="659808" y="532856"/>
                    <a:pt x="626486" y="532856"/>
                  </a:cubicBezTo>
                  <a:lnTo>
                    <a:pt x="60334" y="532856"/>
                  </a:lnTo>
                  <a:cubicBezTo>
                    <a:pt x="27013" y="532856"/>
                    <a:pt x="0" y="509796"/>
                    <a:pt x="0" y="481349"/>
                  </a:cubicBezTo>
                  <a:lnTo>
                    <a:pt x="0" y="114923"/>
                  </a:lnTo>
                  <a:cubicBezTo>
                    <a:pt x="0" y="86476"/>
                    <a:pt x="27013" y="63416"/>
                    <a:pt x="60334" y="63416"/>
                  </a:cubicBezTo>
                  <a:close/>
                  <a:moveTo>
                    <a:pt x="510883" y="33763"/>
                  </a:moveTo>
                  <a:lnTo>
                    <a:pt x="510883" y="38302"/>
                  </a:lnTo>
                  <a:lnTo>
                    <a:pt x="541941" y="38302"/>
                  </a:lnTo>
                  <a:lnTo>
                    <a:pt x="541941" y="33763"/>
                  </a:lnTo>
                  <a:close/>
                  <a:moveTo>
                    <a:pt x="556871" y="16612"/>
                  </a:moveTo>
                  <a:lnTo>
                    <a:pt x="577484" y="16612"/>
                  </a:lnTo>
                  <a:lnTo>
                    <a:pt x="577484" y="34273"/>
                  </a:lnTo>
                  <a:lnTo>
                    <a:pt x="556871" y="34273"/>
                  </a:lnTo>
                  <a:close/>
                  <a:moveTo>
                    <a:pt x="552115" y="12583"/>
                  </a:moveTo>
                  <a:lnTo>
                    <a:pt x="552115" y="38302"/>
                  </a:lnTo>
                  <a:lnTo>
                    <a:pt x="582241" y="38302"/>
                  </a:lnTo>
                  <a:lnTo>
                    <a:pt x="582241" y="12583"/>
                  </a:lnTo>
                  <a:close/>
                  <a:moveTo>
                    <a:pt x="594834" y="12187"/>
                  </a:moveTo>
                  <a:lnTo>
                    <a:pt x="608926" y="25265"/>
                  </a:lnTo>
                  <a:lnTo>
                    <a:pt x="594879" y="38302"/>
                  </a:lnTo>
                  <a:lnTo>
                    <a:pt x="603008" y="38302"/>
                  </a:lnTo>
                  <a:lnTo>
                    <a:pt x="612991" y="29037"/>
                  </a:lnTo>
                  <a:lnTo>
                    <a:pt x="622973" y="38302"/>
                  </a:lnTo>
                  <a:lnTo>
                    <a:pt x="631102" y="38302"/>
                  </a:lnTo>
                  <a:lnTo>
                    <a:pt x="617055" y="25265"/>
                  </a:lnTo>
                  <a:lnTo>
                    <a:pt x="631147" y="12187"/>
                  </a:lnTo>
                  <a:lnTo>
                    <a:pt x="623019" y="12187"/>
                  </a:lnTo>
                  <a:lnTo>
                    <a:pt x="612991" y="21493"/>
                  </a:lnTo>
                  <a:lnTo>
                    <a:pt x="602963" y="12187"/>
                  </a:lnTo>
                  <a:close/>
                  <a:moveTo>
                    <a:pt x="32859" y="0"/>
                  </a:moveTo>
                  <a:lnTo>
                    <a:pt x="653961" y="0"/>
                  </a:lnTo>
                  <a:cubicBezTo>
                    <a:pt x="672109" y="0"/>
                    <a:pt x="686820" y="12559"/>
                    <a:pt x="686820" y="28052"/>
                  </a:cubicBezTo>
                  <a:lnTo>
                    <a:pt x="686820" y="72331"/>
                  </a:lnTo>
                  <a:cubicBezTo>
                    <a:pt x="675985" y="59497"/>
                    <a:pt x="658296" y="51230"/>
                    <a:pt x="638344" y="51230"/>
                  </a:cubicBezTo>
                  <a:lnTo>
                    <a:pt x="48476" y="51230"/>
                  </a:lnTo>
                  <a:cubicBezTo>
                    <a:pt x="28525" y="51230"/>
                    <a:pt x="10835" y="59497"/>
                    <a:pt x="0" y="72331"/>
                  </a:cubicBezTo>
                  <a:lnTo>
                    <a:pt x="0" y="28052"/>
                  </a:lnTo>
                  <a:cubicBezTo>
                    <a:pt x="0" y="12559"/>
                    <a:pt x="14712" y="0"/>
                    <a:pt x="32859" y="0"/>
                  </a:cubicBezTo>
                  <a:close/>
                </a:path>
              </a:pathLst>
            </a:custGeom>
            <a:solidFill>
              <a:srgbClr val="008272"/>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noAutofit/>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rgbClr val="008272"/>
                </a:solidFill>
                <a:effectLst/>
                <a:uLnTx/>
                <a:uFillTx/>
                <a:latin typeface="+mj-lt"/>
                <a:ea typeface="+mn-ea"/>
                <a:cs typeface="+mn-cs"/>
              </a:endParaRPr>
            </a:p>
          </p:txBody>
        </p:sp>
        <p:sp>
          <p:nvSpPr>
            <p:cNvPr id="143" name="Freeform 142"/>
            <p:cNvSpPr/>
            <p:nvPr/>
          </p:nvSpPr>
          <p:spPr>
            <a:xfrm>
              <a:off x="7532699" y="2711899"/>
              <a:ext cx="216138" cy="342014"/>
            </a:xfrm>
            <a:custGeom>
              <a:avLst/>
              <a:gdLst/>
              <a:ahLst/>
              <a:cxnLst/>
              <a:rect l="l" t="t" r="r" b="b"/>
              <a:pathLst>
                <a:path w="879475" h="1393809">
                  <a:moveTo>
                    <a:pt x="841951" y="1215906"/>
                  </a:moveTo>
                  <a:cubicBezTo>
                    <a:pt x="843538" y="1273850"/>
                    <a:pt x="570885" y="1293694"/>
                    <a:pt x="437138" y="1292106"/>
                  </a:cubicBezTo>
                  <a:cubicBezTo>
                    <a:pt x="314565" y="1290652"/>
                    <a:pt x="58660" y="1274529"/>
                    <a:pt x="39412" y="1221497"/>
                  </a:cubicBezTo>
                  <a:cubicBezTo>
                    <a:pt x="39061" y="1245227"/>
                    <a:pt x="37400" y="1279091"/>
                    <a:pt x="41851" y="1277820"/>
                  </a:cubicBezTo>
                  <a:cubicBezTo>
                    <a:pt x="47408" y="1276233"/>
                    <a:pt x="214094" y="1338144"/>
                    <a:pt x="446663" y="1327825"/>
                  </a:cubicBezTo>
                  <a:cubicBezTo>
                    <a:pt x="599064" y="1323062"/>
                    <a:pt x="796706" y="1313537"/>
                    <a:pt x="841951" y="1270674"/>
                  </a:cubicBezTo>
                  <a:close/>
                  <a:moveTo>
                    <a:pt x="842073" y="895396"/>
                  </a:moveTo>
                  <a:cubicBezTo>
                    <a:pt x="668090" y="986678"/>
                    <a:pt x="192053" y="975565"/>
                    <a:pt x="37401" y="897778"/>
                  </a:cubicBezTo>
                  <a:lnTo>
                    <a:pt x="37401" y="1147809"/>
                  </a:lnTo>
                  <a:lnTo>
                    <a:pt x="66398" y="1214484"/>
                  </a:lnTo>
                  <a:cubicBezTo>
                    <a:pt x="310458" y="1285921"/>
                    <a:pt x="711587" y="1254966"/>
                    <a:pt x="798578" y="1214484"/>
                  </a:cubicBezTo>
                  <a:lnTo>
                    <a:pt x="842073" y="1145428"/>
                  </a:lnTo>
                  <a:close/>
                  <a:moveTo>
                    <a:pt x="842073" y="554190"/>
                  </a:moveTo>
                  <a:cubicBezTo>
                    <a:pt x="668090" y="645472"/>
                    <a:pt x="192053" y="634359"/>
                    <a:pt x="37401" y="556572"/>
                  </a:cubicBezTo>
                  <a:lnTo>
                    <a:pt x="37401" y="806603"/>
                  </a:lnTo>
                  <a:lnTo>
                    <a:pt x="66398" y="873278"/>
                  </a:lnTo>
                  <a:cubicBezTo>
                    <a:pt x="310458" y="944715"/>
                    <a:pt x="711587" y="913760"/>
                    <a:pt x="798578" y="873278"/>
                  </a:cubicBezTo>
                  <a:lnTo>
                    <a:pt x="842073" y="804222"/>
                  </a:lnTo>
                  <a:close/>
                  <a:moveTo>
                    <a:pt x="842073" y="205845"/>
                  </a:moveTo>
                  <a:cubicBezTo>
                    <a:pt x="668090" y="297127"/>
                    <a:pt x="192053" y="286014"/>
                    <a:pt x="37401" y="208227"/>
                  </a:cubicBezTo>
                  <a:lnTo>
                    <a:pt x="37401" y="458258"/>
                  </a:lnTo>
                  <a:lnTo>
                    <a:pt x="66398" y="524933"/>
                  </a:lnTo>
                  <a:cubicBezTo>
                    <a:pt x="310458" y="596370"/>
                    <a:pt x="711587" y="565415"/>
                    <a:pt x="798578" y="524933"/>
                  </a:cubicBezTo>
                  <a:lnTo>
                    <a:pt x="842073" y="455877"/>
                  </a:lnTo>
                  <a:close/>
                  <a:moveTo>
                    <a:pt x="475903" y="27508"/>
                  </a:moveTo>
                  <a:cubicBezTo>
                    <a:pt x="399852" y="24273"/>
                    <a:pt x="311349" y="30136"/>
                    <a:pt x="215900" y="58399"/>
                  </a:cubicBezTo>
                  <a:lnTo>
                    <a:pt x="215900" y="119730"/>
                  </a:lnTo>
                  <a:cubicBezTo>
                    <a:pt x="113629" y="131371"/>
                    <a:pt x="46671" y="150925"/>
                    <a:pt x="46671" y="173065"/>
                  </a:cubicBezTo>
                  <a:cubicBezTo>
                    <a:pt x="46671" y="208958"/>
                    <a:pt x="222653" y="238055"/>
                    <a:pt x="439737" y="238055"/>
                  </a:cubicBezTo>
                  <a:cubicBezTo>
                    <a:pt x="656821" y="238055"/>
                    <a:pt x="832803" y="208958"/>
                    <a:pt x="832803" y="173065"/>
                  </a:cubicBezTo>
                  <a:cubicBezTo>
                    <a:pt x="832803" y="150920"/>
                    <a:pt x="765814" y="131362"/>
                    <a:pt x="663504" y="119720"/>
                  </a:cubicBezTo>
                  <a:lnTo>
                    <a:pt x="661194" y="51210"/>
                  </a:lnTo>
                  <a:cubicBezTo>
                    <a:pt x="615554" y="43078"/>
                    <a:pt x="551954" y="30744"/>
                    <a:pt x="475903" y="27508"/>
                  </a:cubicBezTo>
                  <a:close/>
                  <a:moveTo>
                    <a:pt x="464831" y="266"/>
                  </a:moveTo>
                  <a:cubicBezTo>
                    <a:pt x="522786" y="1686"/>
                    <a:pt x="572376" y="8676"/>
                    <a:pt x="647657" y="18288"/>
                  </a:cubicBezTo>
                  <a:cubicBezTo>
                    <a:pt x="671557" y="31394"/>
                    <a:pt x="676336" y="54987"/>
                    <a:pt x="690676" y="73337"/>
                  </a:cubicBezTo>
                  <a:cubicBezTo>
                    <a:pt x="751219" y="101299"/>
                    <a:pt x="838052" y="95182"/>
                    <a:pt x="872306" y="157223"/>
                  </a:cubicBezTo>
                  <a:lnTo>
                    <a:pt x="879475" y="1279191"/>
                  </a:lnTo>
                  <a:cubicBezTo>
                    <a:pt x="833271" y="1398903"/>
                    <a:pt x="220666" y="1453078"/>
                    <a:pt x="2391" y="1300162"/>
                  </a:cubicBezTo>
                  <a:lnTo>
                    <a:pt x="0" y="162466"/>
                  </a:lnTo>
                  <a:cubicBezTo>
                    <a:pt x="57357" y="92561"/>
                    <a:pt x="124274" y="101299"/>
                    <a:pt x="186411" y="70716"/>
                  </a:cubicBezTo>
                  <a:cubicBezTo>
                    <a:pt x="201547" y="52366"/>
                    <a:pt x="211904" y="20910"/>
                    <a:pt x="231819" y="15666"/>
                  </a:cubicBezTo>
                  <a:cubicBezTo>
                    <a:pt x="340558" y="2996"/>
                    <a:pt x="406877" y="-1155"/>
                    <a:pt x="464831" y="266"/>
                  </a:cubicBezTo>
                  <a:close/>
                </a:path>
              </a:pathLst>
            </a:custGeom>
            <a:solidFill>
              <a:srgbClr val="68217A"/>
            </a:solidFill>
            <a:ln w="9525" cap="flat" cmpd="sng" algn="ctr">
              <a:solidFill>
                <a:srgbClr val="68217A"/>
              </a:solidFill>
              <a:prstDash val="solid"/>
            </a:ln>
            <a:effectLst/>
          </p:spPr>
          <p:txBody>
            <a:bodyPr rot="0" spcFirstLastPara="0" vertOverflow="overflow" horzOverflow="overflow" vert="horz" wrap="square" lIns="91416" tIns="45708" rIns="45708" bIns="91416" numCol="1" spcCol="0" rtlCol="0" fromWordArt="0" anchor="b" anchorCtr="0" forceAA="0" compatLnSpc="1">
              <a:prstTxWarp prst="textNoShape">
                <a:avLst/>
              </a:prstTxWarp>
              <a:noAutofit/>
            </a:bodyPr>
            <a:lstStyle/>
            <a:p>
              <a:pPr marL="0" marR="0" lvl="0" indent="0" algn="ctr" defTabSz="913825"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grpSp>
          <p:nvGrpSpPr>
            <p:cNvPr id="144" name="Group 143"/>
            <p:cNvGrpSpPr/>
            <p:nvPr/>
          </p:nvGrpSpPr>
          <p:grpSpPr>
            <a:xfrm>
              <a:off x="10415314" y="2751012"/>
              <a:ext cx="273576" cy="273322"/>
              <a:chOff x="-2620641" y="5841597"/>
              <a:chExt cx="260855" cy="260812"/>
            </a:xfrm>
          </p:grpSpPr>
          <p:sp>
            <p:nvSpPr>
              <p:cNvPr id="145" name="Freeform 426"/>
              <p:cNvSpPr>
                <a:spLocks/>
              </p:cNvSpPr>
              <p:nvPr/>
            </p:nvSpPr>
            <p:spPr bwMode="auto">
              <a:xfrm>
                <a:off x="-2620641" y="5841597"/>
                <a:ext cx="112266" cy="11221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solidFill>
                <a:srgbClr val="DC3C00"/>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mj-lt"/>
                </a:endParaRPr>
              </a:p>
            </p:txBody>
          </p:sp>
          <p:sp>
            <p:nvSpPr>
              <p:cNvPr id="146" name="Freeform 427"/>
              <p:cNvSpPr>
                <a:spLocks/>
              </p:cNvSpPr>
              <p:nvPr/>
            </p:nvSpPr>
            <p:spPr bwMode="auto">
              <a:xfrm>
                <a:off x="-2472054" y="5841597"/>
                <a:ext cx="112266" cy="11221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solidFill>
                <a:srgbClr val="DC3C00"/>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mj-lt"/>
                </a:endParaRPr>
              </a:p>
            </p:txBody>
          </p:sp>
          <p:sp>
            <p:nvSpPr>
              <p:cNvPr id="147" name="Freeform 428"/>
              <p:cNvSpPr>
                <a:spLocks/>
              </p:cNvSpPr>
              <p:nvPr/>
            </p:nvSpPr>
            <p:spPr bwMode="auto">
              <a:xfrm>
                <a:off x="-2620640" y="5989825"/>
                <a:ext cx="112267" cy="112584"/>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solidFill>
                <a:srgbClr val="DC3C00"/>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mj-lt"/>
                </a:endParaRPr>
              </a:p>
            </p:txBody>
          </p:sp>
          <p:sp>
            <p:nvSpPr>
              <p:cNvPr id="148" name="Freeform 429"/>
              <p:cNvSpPr>
                <a:spLocks/>
              </p:cNvSpPr>
              <p:nvPr/>
            </p:nvSpPr>
            <p:spPr bwMode="auto">
              <a:xfrm>
                <a:off x="-2472053" y="5989825"/>
                <a:ext cx="112267" cy="112584"/>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solidFill>
                <a:srgbClr val="DC3C00"/>
              </a:solidFill>
              <a:ln w="31750" cap="sq">
                <a:noFill/>
                <a:miter lim="800000"/>
                <a:headEnd/>
                <a:tailEnd/>
              </a:ln>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mj-lt"/>
                </a:endParaRPr>
              </a:p>
            </p:txBody>
          </p:sp>
        </p:grpSp>
      </p:grpSp>
    </p:spTree>
    <p:extLst>
      <p:ext uri="{BB962C8B-B14F-4D97-AF65-F5344CB8AC3E}">
        <p14:creationId xmlns:p14="http://schemas.microsoft.com/office/powerpoint/2010/main" val="1863204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750"/>
                                        <p:tgtEl>
                                          <p:spTgt spid="93"/>
                                        </p:tgtEl>
                                      </p:cBhvr>
                                    </p:animEffect>
                                  </p:childTnLst>
                                </p:cTn>
                              </p:par>
                              <p:par>
                                <p:cTn id="12" presetID="22" presetClass="entr" presetSubtype="8" fill="hold" nodeType="with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left)">
                                      <p:cBhvr>
                                        <p:cTn id="14" dur="500"/>
                                        <p:tgtEl>
                                          <p:spTgt spid="92"/>
                                        </p:tgtEl>
                                      </p:cBhvr>
                                    </p:animEffect>
                                  </p:childTnLst>
                                </p:cTn>
                              </p:par>
                              <p:par>
                                <p:cTn id="15" presetID="10"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par>
                                <p:cTn id="18" presetID="22" presetClass="entr" presetSubtype="2"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wipe(right)">
                                      <p:cBhvr>
                                        <p:cTn id="20" dur="500"/>
                                        <p:tgtEl>
                                          <p:spTgt spid="91"/>
                                        </p:tgtEl>
                                      </p:cBhvr>
                                    </p:animEffect>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ppt_w</p:attrName>
                                        </p:attrNameLst>
                                      </p:cBhvr>
                                      <p:tavLst>
                                        <p:tav tm="0">
                                          <p:val>
                                            <p:fltVal val="0"/>
                                          </p:val>
                                        </p:tav>
                                        <p:tav tm="100000">
                                          <p:val>
                                            <p:strVal val="#ppt_w"/>
                                          </p:val>
                                        </p:tav>
                                      </p:tavLst>
                                    </p:anim>
                                    <p:anim calcmode="lin" valueType="num">
                                      <p:cBhvr>
                                        <p:cTn id="25" dur="500" fill="hold"/>
                                        <p:tgtEl>
                                          <p:spTgt spid="77"/>
                                        </p:tgtEl>
                                        <p:attrNameLst>
                                          <p:attrName>ppt_h</p:attrName>
                                        </p:attrNameLst>
                                      </p:cBhvr>
                                      <p:tavLst>
                                        <p:tav tm="0">
                                          <p:val>
                                            <p:fltVal val="0"/>
                                          </p:val>
                                        </p:tav>
                                        <p:tav tm="100000">
                                          <p:val>
                                            <p:strVal val="#ppt_h"/>
                                          </p:val>
                                        </p:tav>
                                      </p:tavLst>
                                    </p:anim>
                                    <p:animEffect transition="in" filter="fade">
                                      <p:cBhvr>
                                        <p:cTn id="2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Microsoft Azure: A unified platform for modern business</a:t>
            </a:r>
            <a:endParaRPr lang="en-US" sz="3600" dirty="0"/>
          </a:p>
        </p:txBody>
      </p:sp>
      <p:grpSp>
        <p:nvGrpSpPr>
          <p:cNvPr id="69" name="Group 68"/>
          <p:cNvGrpSpPr/>
          <p:nvPr/>
        </p:nvGrpSpPr>
        <p:grpSpPr>
          <a:xfrm>
            <a:off x="8062278" y="2125677"/>
            <a:ext cx="3794760" cy="3703939"/>
            <a:chOff x="8062278" y="1401763"/>
            <a:chExt cx="3794760" cy="3703939"/>
          </a:xfrm>
        </p:grpSpPr>
        <p:sp>
          <p:nvSpPr>
            <p:cNvPr id="70" name="Rectangle 69"/>
            <p:cNvSpPr/>
            <p:nvPr/>
          </p:nvSpPr>
          <p:spPr bwMode="auto">
            <a:xfrm>
              <a:off x="8062278" y="1401763"/>
              <a:ext cx="3794760" cy="3703939"/>
            </a:xfrm>
            <a:prstGeom prst="rect">
              <a:avLst/>
            </a:prstGeom>
            <a:noFill/>
            <a:ln w="6350"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t>Customer datacenter</a:t>
              </a:r>
            </a:p>
          </p:txBody>
        </p:sp>
        <p:sp>
          <p:nvSpPr>
            <p:cNvPr id="71" name="TextBox 70"/>
            <p:cNvSpPr txBox="1"/>
            <p:nvPr/>
          </p:nvSpPr>
          <p:spPr>
            <a:xfrm>
              <a:off x="8141689" y="3587123"/>
              <a:ext cx="1156172" cy="1435608"/>
            </a:xfrm>
            <a:prstGeom prst="rect">
              <a:avLst/>
            </a:prstGeom>
            <a:solidFill>
              <a:srgbClr val="FFFFFF">
                <a:lumMod val="95000"/>
              </a:srgbClr>
            </a:solidFill>
            <a:ln w="3175">
              <a:noFill/>
            </a:ln>
          </p:spPr>
          <p:txBody>
            <a:bodyPr wrap="square" lIns="91440" tIns="91440" rIns="91440" bIns="45720" rtlCol="0" anchor="t">
              <a:noAutofit/>
            </a:bodyPr>
            <a:lstStyle>
              <a:defPPr>
                <a:defRPr lang="en-US"/>
              </a:defPPr>
              <a:lvl1pPr lvl="0" algn="ctr">
                <a:defRPr sz="1600">
                  <a:solidFill>
                    <a:srgbClr val="505050"/>
                  </a:solidFill>
                  <a:latin typeface="Segoe UI Semibold" panose="020B0702040204020203"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Semibold" panose="020B0702040204020203" pitchFamily="34" charset="0"/>
                </a:rPr>
                <a:t>Web</a:t>
              </a:r>
            </a:p>
          </p:txBody>
        </p:sp>
        <p:sp>
          <p:nvSpPr>
            <p:cNvPr id="72" name="TextBox 71"/>
            <p:cNvSpPr txBox="1"/>
            <p:nvPr/>
          </p:nvSpPr>
          <p:spPr>
            <a:xfrm>
              <a:off x="9381573" y="3587123"/>
              <a:ext cx="1156172" cy="1435608"/>
            </a:xfrm>
            <a:prstGeom prst="rect">
              <a:avLst/>
            </a:prstGeom>
            <a:solidFill>
              <a:srgbClr val="FFFFFF">
                <a:lumMod val="95000"/>
              </a:srgbClr>
            </a:solidFill>
            <a:ln w="3175">
              <a:noFill/>
            </a:ln>
          </p:spPr>
          <p:txBody>
            <a:bodyPr wrap="square" lIns="91440" tIns="91440" rIns="91440" bIns="45720" rtlCol="0" anchor="t">
              <a:noAutofit/>
            </a:bodyPr>
            <a:lstStyle>
              <a:defPPr>
                <a:defRPr lang="en-US"/>
              </a:defPPr>
              <a:lvl1pPr lvl="0" algn="ctr">
                <a:defRPr sz="1600">
                  <a:solidFill>
                    <a:srgbClr val="505050"/>
                  </a:solidFill>
                  <a:latin typeface="Segoe UI Semibold" panose="020B0702040204020203"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Semibold" panose="020B0702040204020203" pitchFamily="34" charset="0"/>
                </a:rPr>
                <a:t>App</a:t>
              </a:r>
            </a:p>
          </p:txBody>
        </p:sp>
        <p:sp>
          <p:nvSpPr>
            <p:cNvPr id="73" name="TextBox 72"/>
            <p:cNvSpPr txBox="1"/>
            <p:nvPr/>
          </p:nvSpPr>
          <p:spPr>
            <a:xfrm>
              <a:off x="10621456" y="3587123"/>
              <a:ext cx="1156172" cy="1435608"/>
            </a:xfrm>
            <a:prstGeom prst="rect">
              <a:avLst/>
            </a:prstGeom>
            <a:solidFill>
              <a:srgbClr val="FFFFFF">
                <a:lumMod val="95000"/>
              </a:srgbClr>
            </a:solidFill>
            <a:ln w="3175">
              <a:noFill/>
            </a:ln>
          </p:spPr>
          <p:txBody>
            <a:bodyPr wrap="square" lIns="91440" tIns="91440" rIns="91440" bIns="45720" rtlCol="0" anchor="t">
              <a:noAutofit/>
            </a:bodyPr>
            <a:lstStyle>
              <a:defPPr>
                <a:defRPr lang="en-US"/>
              </a:defPPr>
              <a:lvl1pPr lvl="0" algn="ctr">
                <a:defRPr sz="1600">
                  <a:solidFill>
                    <a:srgbClr val="505050"/>
                  </a:solidFill>
                  <a:latin typeface="Segoe UI Semibold" panose="020B0702040204020203"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Semibold" panose="020B0702040204020203" pitchFamily="34" charset="0"/>
                </a:rPr>
                <a:t>Data</a:t>
              </a:r>
            </a:p>
          </p:txBody>
        </p:sp>
        <p:cxnSp>
          <p:nvCxnSpPr>
            <p:cNvPr id="74" name="Elbow Connector 73"/>
            <p:cNvCxnSpPr>
              <a:stCxn id="73" idx="0"/>
            </p:cNvCxnSpPr>
            <p:nvPr/>
          </p:nvCxnSpPr>
          <p:spPr>
            <a:xfrm rot="16200000" flipV="1">
              <a:off x="9959659" y="2347239"/>
              <a:ext cx="12700" cy="2479767"/>
            </a:xfrm>
            <a:prstGeom prst="bentConnector3">
              <a:avLst>
                <a:gd name="adj1" fmla="val 1800000"/>
              </a:avLst>
            </a:prstGeom>
            <a:noFill/>
            <a:ln w="9525" cap="flat" cmpd="sng" algn="ctr">
              <a:solidFill>
                <a:srgbClr val="FFFFFF">
                  <a:lumMod val="50000"/>
                </a:srgbClr>
              </a:solidFill>
              <a:prstDash val="solid"/>
              <a:headEnd type="triangle" w="med" len="sm"/>
              <a:tailEnd type="triangle" w="med" len="sm"/>
            </a:ln>
            <a:effectLst/>
          </p:spPr>
        </p:cxnSp>
        <p:sp>
          <p:nvSpPr>
            <p:cNvPr id="75" name="Freeform 74"/>
            <p:cNvSpPr>
              <a:spLocks noEditPoints="1"/>
            </p:cNvSpPr>
            <p:nvPr/>
          </p:nvSpPr>
          <p:spPr bwMode="auto">
            <a:xfrm>
              <a:off x="8371722" y="4097938"/>
              <a:ext cx="696106" cy="677722"/>
            </a:xfrm>
            <a:custGeom>
              <a:avLst/>
              <a:gdLst>
                <a:gd name="T0" fmla="*/ 1159 w 2318"/>
                <a:gd name="T1" fmla="*/ 0 h 2274"/>
                <a:gd name="T2" fmla="*/ 2 w 2318"/>
                <a:gd name="T3" fmla="*/ 1072 h 2274"/>
                <a:gd name="T4" fmla="*/ 1 w 2318"/>
                <a:gd name="T5" fmla="*/ 1173 h 2274"/>
                <a:gd name="T6" fmla="*/ 2318 w 2318"/>
                <a:gd name="T7" fmla="*/ 1137 h 2274"/>
                <a:gd name="T8" fmla="*/ 1587 w 2318"/>
                <a:gd name="T9" fmla="*/ 145 h 2274"/>
                <a:gd name="T10" fmla="*/ 2181 w 2318"/>
                <a:gd name="T11" fmla="*/ 1352 h 2274"/>
                <a:gd name="T12" fmla="*/ 2187 w 2318"/>
                <a:gd name="T13" fmla="*/ 1327 h 2274"/>
                <a:gd name="T14" fmla="*/ 2161 w 2318"/>
                <a:gd name="T15" fmla="*/ 1421 h 2274"/>
                <a:gd name="T16" fmla="*/ 1773 w 2318"/>
                <a:gd name="T17" fmla="*/ 1055 h 2274"/>
                <a:gd name="T18" fmla="*/ 1445 w 2318"/>
                <a:gd name="T19" fmla="*/ 1809 h 2274"/>
                <a:gd name="T20" fmla="*/ 1624 w 2318"/>
                <a:gd name="T21" fmla="*/ 1659 h 2274"/>
                <a:gd name="T22" fmla="*/ 1485 w 2318"/>
                <a:gd name="T23" fmla="*/ 1855 h 2274"/>
                <a:gd name="T24" fmla="*/ 570 w 2318"/>
                <a:gd name="T25" fmla="*/ 1408 h 2274"/>
                <a:gd name="T26" fmla="*/ 1527 w 2318"/>
                <a:gd name="T27" fmla="*/ 663 h 2274"/>
                <a:gd name="T28" fmla="*/ 1522 w 2318"/>
                <a:gd name="T29" fmla="*/ 589 h 2274"/>
                <a:gd name="T30" fmla="*/ 258 w 2318"/>
                <a:gd name="T31" fmla="*/ 750 h 2274"/>
                <a:gd name="T32" fmla="*/ 458 w 2318"/>
                <a:gd name="T33" fmla="*/ 422 h 2274"/>
                <a:gd name="T34" fmla="*/ 608 w 2318"/>
                <a:gd name="T35" fmla="*/ 627 h 2274"/>
                <a:gd name="T36" fmla="*/ 826 w 2318"/>
                <a:gd name="T37" fmla="*/ 392 h 2274"/>
                <a:gd name="T38" fmla="*/ 544 w 2318"/>
                <a:gd name="T39" fmla="*/ 638 h 2274"/>
                <a:gd name="T40" fmla="*/ 342 w 2318"/>
                <a:gd name="T41" fmla="*/ 665 h 2274"/>
                <a:gd name="T42" fmla="*/ 426 w 2318"/>
                <a:gd name="T43" fmla="*/ 1039 h 2274"/>
                <a:gd name="T44" fmla="*/ 748 w 2318"/>
                <a:gd name="T45" fmla="*/ 998 h 2274"/>
                <a:gd name="T46" fmla="*/ 933 w 2318"/>
                <a:gd name="T47" fmla="*/ 788 h 2274"/>
                <a:gd name="T48" fmla="*/ 971 w 2318"/>
                <a:gd name="T49" fmla="*/ 623 h 2274"/>
                <a:gd name="T50" fmla="*/ 866 w 2318"/>
                <a:gd name="T51" fmla="*/ 343 h 2274"/>
                <a:gd name="T52" fmla="*/ 802 w 2318"/>
                <a:gd name="T53" fmla="*/ 325 h 2274"/>
                <a:gd name="T54" fmla="*/ 907 w 2318"/>
                <a:gd name="T55" fmla="*/ 211 h 2274"/>
                <a:gd name="T56" fmla="*/ 394 w 2318"/>
                <a:gd name="T57" fmla="*/ 1174 h 2274"/>
                <a:gd name="T58" fmla="*/ 467 w 2318"/>
                <a:gd name="T59" fmla="*/ 1120 h 2274"/>
                <a:gd name="T60" fmla="*/ 432 w 2318"/>
                <a:gd name="T61" fmla="*/ 1327 h 2274"/>
                <a:gd name="T62" fmla="*/ 1213 w 2318"/>
                <a:gd name="T63" fmla="*/ 875 h 2274"/>
                <a:gd name="T64" fmla="*/ 1031 w 2318"/>
                <a:gd name="T65" fmla="*/ 612 h 2274"/>
                <a:gd name="T66" fmla="*/ 1457 w 2318"/>
                <a:gd name="T67" fmla="*/ 525 h 2274"/>
                <a:gd name="T68" fmla="*/ 1344 w 2318"/>
                <a:gd name="T69" fmla="*/ 222 h 2274"/>
                <a:gd name="T70" fmla="*/ 877 w 2318"/>
                <a:gd name="T71" fmla="*/ 150 h 2274"/>
                <a:gd name="T72" fmla="*/ 110 w 2318"/>
                <a:gd name="T73" fmla="*/ 937 h 2274"/>
                <a:gd name="T74" fmla="*/ 118 w 2318"/>
                <a:gd name="T75" fmla="*/ 1020 h 2274"/>
                <a:gd name="T76" fmla="*/ 86 w 2318"/>
                <a:gd name="T77" fmla="*/ 1062 h 2274"/>
                <a:gd name="T78" fmla="*/ 1477 w 2318"/>
                <a:gd name="T79" fmla="*/ 978 h 2274"/>
                <a:gd name="T80" fmla="*/ 1521 w 2318"/>
                <a:gd name="T81" fmla="*/ 1031 h 2274"/>
                <a:gd name="T82" fmla="*/ 1291 w 2318"/>
                <a:gd name="T83" fmla="*/ 1624 h 2274"/>
                <a:gd name="T84" fmla="*/ 1665 w 2318"/>
                <a:gd name="T85" fmla="*/ 998 h 2274"/>
                <a:gd name="T86" fmla="*/ 1767 w 2318"/>
                <a:gd name="T87" fmla="*/ 689 h 2274"/>
                <a:gd name="T88" fmla="*/ 1568 w 2318"/>
                <a:gd name="T89" fmla="*/ 208 h 2274"/>
                <a:gd name="T90" fmla="*/ 386 w 2318"/>
                <a:gd name="T91" fmla="*/ 1764 h 2274"/>
                <a:gd name="T92" fmla="*/ 624 w 2318"/>
                <a:gd name="T93" fmla="*/ 1674 h 2274"/>
                <a:gd name="T94" fmla="*/ 453 w 2318"/>
                <a:gd name="T95" fmla="*/ 1793 h 2274"/>
                <a:gd name="T96" fmla="*/ 1393 w 2318"/>
                <a:gd name="T97" fmla="*/ 1841 h 2274"/>
                <a:gd name="T98" fmla="*/ 767 w 2318"/>
                <a:gd name="T99" fmla="*/ 2078 h 2274"/>
                <a:gd name="T100" fmla="*/ 967 w 2318"/>
                <a:gd name="T101" fmla="*/ 2118 h 2274"/>
                <a:gd name="T102" fmla="*/ 1560 w 2318"/>
                <a:gd name="T103" fmla="*/ 2033 h 2274"/>
                <a:gd name="T104" fmla="*/ 2189 w 2318"/>
                <a:gd name="T105" fmla="*/ 796 h 2274"/>
                <a:gd name="T106" fmla="*/ 1973 w 2318"/>
                <a:gd name="T107" fmla="*/ 1176 h 2274"/>
                <a:gd name="T108" fmla="*/ 422 w 2318"/>
                <a:gd name="T109" fmla="*/ 1929 h 2274"/>
                <a:gd name="T110" fmla="*/ 1964 w 2318"/>
                <a:gd name="T111" fmla="*/ 405 h 2274"/>
                <a:gd name="T112" fmla="*/ 1964 w 2318"/>
                <a:gd name="T113" fmla="*/ 405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8" h="2274">
                  <a:moveTo>
                    <a:pt x="2007" y="362"/>
                  </a:moveTo>
                  <a:cubicBezTo>
                    <a:pt x="2003" y="357"/>
                    <a:pt x="1998" y="351"/>
                    <a:pt x="1994" y="346"/>
                  </a:cubicBezTo>
                  <a:cubicBezTo>
                    <a:pt x="1992" y="347"/>
                    <a:pt x="1992" y="347"/>
                    <a:pt x="1992" y="347"/>
                  </a:cubicBezTo>
                  <a:cubicBezTo>
                    <a:pt x="1987" y="342"/>
                    <a:pt x="1983" y="338"/>
                    <a:pt x="1978" y="333"/>
                  </a:cubicBezTo>
                  <a:cubicBezTo>
                    <a:pt x="1759" y="118"/>
                    <a:pt x="1468" y="0"/>
                    <a:pt x="1159" y="0"/>
                  </a:cubicBezTo>
                  <a:cubicBezTo>
                    <a:pt x="886" y="0"/>
                    <a:pt x="628" y="92"/>
                    <a:pt x="421" y="260"/>
                  </a:cubicBezTo>
                  <a:cubicBezTo>
                    <a:pt x="345" y="320"/>
                    <a:pt x="278" y="389"/>
                    <a:pt x="220" y="465"/>
                  </a:cubicBezTo>
                  <a:cubicBezTo>
                    <a:pt x="163" y="541"/>
                    <a:pt x="115" y="629"/>
                    <a:pt x="79" y="723"/>
                  </a:cubicBezTo>
                  <a:cubicBezTo>
                    <a:pt x="35" y="834"/>
                    <a:pt x="9" y="951"/>
                    <a:pt x="2" y="1072"/>
                  </a:cubicBezTo>
                  <a:cubicBezTo>
                    <a:pt x="2" y="1072"/>
                    <a:pt x="2" y="1072"/>
                    <a:pt x="2" y="1072"/>
                  </a:cubicBezTo>
                  <a:cubicBezTo>
                    <a:pt x="2" y="1077"/>
                    <a:pt x="1" y="1082"/>
                    <a:pt x="1" y="1087"/>
                  </a:cubicBezTo>
                  <a:cubicBezTo>
                    <a:pt x="1" y="1093"/>
                    <a:pt x="1" y="1099"/>
                    <a:pt x="0" y="1105"/>
                  </a:cubicBezTo>
                  <a:cubicBezTo>
                    <a:pt x="0" y="1107"/>
                    <a:pt x="0" y="1108"/>
                    <a:pt x="0" y="1110"/>
                  </a:cubicBezTo>
                  <a:cubicBezTo>
                    <a:pt x="0" y="1127"/>
                    <a:pt x="0" y="1144"/>
                    <a:pt x="0" y="1162"/>
                  </a:cubicBezTo>
                  <a:cubicBezTo>
                    <a:pt x="0" y="1165"/>
                    <a:pt x="0" y="1169"/>
                    <a:pt x="1" y="1173"/>
                  </a:cubicBezTo>
                  <a:cubicBezTo>
                    <a:pt x="1" y="1175"/>
                    <a:pt x="1" y="1177"/>
                    <a:pt x="1" y="1180"/>
                  </a:cubicBezTo>
                  <a:cubicBezTo>
                    <a:pt x="12" y="1467"/>
                    <a:pt x="131" y="1736"/>
                    <a:pt x="340" y="1941"/>
                  </a:cubicBezTo>
                  <a:cubicBezTo>
                    <a:pt x="558" y="2156"/>
                    <a:pt x="849" y="2274"/>
                    <a:pt x="1159" y="2274"/>
                  </a:cubicBezTo>
                  <a:cubicBezTo>
                    <a:pt x="1468" y="2274"/>
                    <a:pt x="1759" y="2156"/>
                    <a:pt x="1978" y="1941"/>
                  </a:cubicBezTo>
                  <a:cubicBezTo>
                    <a:pt x="2197" y="1726"/>
                    <a:pt x="2318" y="1441"/>
                    <a:pt x="2318" y="1137"/>
                  </a:cubicBezTo>
                  <a:cubicBezTo>
                    <a:pt x="2318" y="847"/>
                    <a:pt x="2207" y="573"/>
                    <a:pt x="2007" y="362"/>
                  </a:cubicBezTo>
                  <a:close/>
                  <a:moveTo>
                    <a:pt x="1960" y="640"/>
                  </a:moveTo>
                  <a:cubicBezTo>
                    <a:pt x="1916" y="620"/>
                    <a:pt x="1868" y="601"/>
                    <a:pt x="1818" y="586"/>
                  </a:cubicBezTo>
                  <a:cubicBezTo>
                    <a:pt x="1794" y="412"/>
                    <a:pt x="1721" y="264"/>
                    <a:pt x="1608" y="163"/>
                  </a:cubicBezTo>
                  <a:cubicBezTo>
                    <a:pt x="1601" y="157"/>
                    <a:pt x="1595" y="151"/>
                    <a:pt x="1587" y="145"/>
                  </a:cubicBezTo>
                  <a:cubicBezTo>
                    <a:pt x="1620" y="159"/>
                    <a:pt x="1651" y="174"/>
                    <a:pt x="1681" y="190"/>
                  </a:cubicBezTo>
                  <a:cubicBezTo>
                    <a:pt x="1681" y="190"/>
                    <a:pt x="1681" y="190"/>
                    <a:pt x="1681" y="190"/>
                  </a:cubicBezTo>
                  <a:cubicBezTo>
                    <a:pt x="1828" y="279"/>
                    <a:pt x="1927" y="439"/>
                    <a:pt x="1960" y="640"/>
                  </a:cubicBezTo>
                  <a:close/>
                  <a:moveTo>
                    <a:pt x="2187" y="1327"/>
                  </a:moveTo>
                  <a:cubicBezTo>
                    <a:pt x="2185" y="1335"/>
                    <a:pt x="2183" y="1344"/>
                    <a:pt x="2181" y="1352"/>
                  </a:cubicBezTo>
                  <a:cubicBezTo>
                    <a:pt x="2164" y="1334"/>
                    <a:pt x="2146" y="1315"/>
                    <a:pt x="2126" y="1297"/>
                  </a:cubicBezTo>
                  <a:cubicBezTo>
                    <a:pt x="2148" y="1232"/>
                    <a:pt x="2165" y="1166"/>
                    <a:pt x="2175" y="1101"/>
                  </a:cubicBezTo>
                  <a:cubicBezTo>
                    <a:pt x="2187" y="1027"/>
                    <a:pt x="2191" y="955"/>
                    <a:pt x="2189" y="885"/>
                  </a:cubicBezTo>
                  <a:cubicBezTo>
                    <a:pt x="2196" y="895"/>
                    <a:pt x="2203" y="905"/>
                    <a:pt x="2210" y="914"/>
                  </a:cubicBezTo>
                  <a:cubicBezTo>
                    <a:pt x="2225" y="1045"/>
                    <a:pt x="2218" y="1190"/>
                    <a:pt x="2187" y="1327"/>
                  </a:cubicBezTo>
                  <a:close/>
                  <a:moveTo>
                    <a:pt x="1653" y="2048"/>
                  </a:moveTo>
                  <a:cubicBezTo>
                    <a:pt x="1641" y="2034"/>
                    <a:pt x="1627" y="2019"/>
                    <a:pt x="1612" y="2001"/>
                  </a:cubicBezTo>
                  <a:cubicBezTo>
                    <a:pt x="1654" y="1973"/>
                    <a:pt x="1696" y="1940"/>
                    <a:pt x="1736" y="1901"/>
                  </a:cubicBezTo>
                  <a:cubicBezTo>
                    <a:pt x="1901" y="1741"/>
                    <a:pt x="2027" y="1554"/>
                    <a:pt x="2104" y="1358"/>
                  </a:cubicBezTo>
                  <a:cubicBezTo>
                    <a:pt x="2126" y="1380"/>
                    <a:pt x="2145" y="1401"/>
                    <a:pt x="2161" y="1421"/>
                  </a:cubicBezTo>
                  <a:cubicBezTo>
                    <a:pt x="2078" y="1684"/>
                    <a:pt x="1910" y="1898"/>
                    <a:pt x="1681" y="2032"/>
                  </a:cubicBezTo>
                  <a:cubicBezTo>
                    <a:pt x="1672" y="2037"/>
                    <a:pt x="1662" y="2042"/>
                    <a:pt x="1653" y="2048"/>
                  </a:cubicBezTo>
                  <a:close/>
                  <a:moveTo>
                    <a:pt x="1969" y="712"/>
                  </a:moveTo>
                  <a:cubicBezTo>
                    <a:pt x="1982" y="852"/>
                    <a:pt x="1964" y="999"/>
                    <a:pt x="1921" y="1142"/>
                  </a:cubicBezTo>
                  <a:cubicBezTo>
                    <a:pt x="1875" y="1113"/>
                    <a:pt x="1826" y="1083"/>
                    <a:pt x="1773" y="1055"/>
                  </a:cubicBezTo>
                  <a:cubicBezTo>
                    <a:pt x="1812" y="935"/>
                    <a:pt x="1830" y="810"/>
                    <a:pt x="1827" y="687"/>
                  </a:cubicBezTo>
                  <a:cubicBezTo>
                    <a:pt x="1826" y="675"/>
                    <a:pt x="1826" y="663"/>
                    <a:pt x="1825" y="651"/>
                  </a:cubicBezTo>
                  <a:cubicBezTo>
                    <a:pt x="1882" y="670"/>
                    <a:pt x="1930" y="691"/>
                    <a:pt x="1969" y="712"/>
                  </a:cubicBezTo>
                  <a:close/>
                  <a:moveTo>
                    <a:pt x="1624" y="1659"/>
                  </a:moveTo>
                  <a:cubicBezTo>
                    <a:pt x="1574" y="1714"/>
                    <a:pt x="1513" y="1764"/>
                    <a:pt x="1445" y="1809"/>
                  </a:cubicBezTo>
                  <a:cubicBezTo>
                    <a:pt x="1408" y="1766"/>
                    <a:pt x="1369" y="1720"/>
                    <a:pt x="1329" y="1671"/>
                  </a:cubicBezTo>
                  <a:cubicBezTo>
                    <a:pt x="1382" y="1632"/>
                    <a:pt x="1432" y="1589"/>
                    <a:pt x="1478" y="1543"/>
                  </a:cubicBezTo>
                  <a:cubicBezTo>
                    <a:pt x="1600" y="1420"/>
                    <a:pt x="1694" y="1271"/>
                    <a:pt x="1753" y="1112"/>
                  </a:cubicBezTo>
                  <a:cubicBezTo>
                    <a:pt x="1807" y="1142"/>
                    <a:pt x="1856" y="1171"/>
                    <a:pt x="1901" y="1200"/>
                  </a:cubicBezTo>
                  <a:cubicBezTo>
                    <a:pt x="1842" y="1366"/>
                    <a:pt x="1748" y="1524"/>
                    <a:pt x="1624" y="1659"/>
                  </a:cubicBezTo>
                  <a:close/>
                  <a:moveTo>
                    <a:pt x="1952" y="1235"/>
                  </a:moveTo>
                  <a:cubicBezTo>
                    <a:pt x="1990" y="1261"/>
                    <a:pt x="2025" y="1288"/>
                    <a:pt x="2055" y="1314"/>
                  </a:cubicBezTo>
                  <a:cubicBezTo>
                    <a:pt x="1984" y="1506"/>
                    <a:pt x="1863" y="1695"/>
                    <a:pt x="1694" y="1858"/>
                  </a:cubicBezTo>
                  <a:cubicBezTo>
                    <a:pt x="1656" y="1895"/>
                    <a:pt x="1615" y="1927"/>
                    <a:pt x="1571" y="1956"/>
                  </a:cubicBezTo>
                  <a:cubicBezTo>
                    <a:pt x="1545" y="1926"/>
                    <a:pt x="1516" y="1892"/>
                    <a:pt x="1485" y="1855"/>
                  </a:cubicBezTo>
                  <a:cubicBezTo>
                    <a:pt x="1555" y="1809"/>
                    <a:pt x="1617" y="1756"/>
                    <a:pt x="1668" y="1700"/>
                  </a:cubicBezTo>
                  <a:cubicBezTo>
                    <a:pt x="1794" y="1563"/>
                    <a:pt x="1890" y="1403"/>
                    <a:pt x="1952" y="1235"/>
                  </a:cubicBezTo>
                  <a:close/>
                  <a:moveTo>
                    <a:pt x="427" y="1582"/>
                  </a:moveTo>
                  <a:cubicBezTo>
                    <a:pt x="423" y="1524"/>
                    <a:pt x="422" y="1459"/>
                    <a:pt x="427" y="1389"/>
                  </a:cubicBezTo>
                  <a:cubicBezTo>
                    <a:pt x="471" y="1401"/>
                    <a:pt x="519" y="1408"/>
                    <a:pt x="570" y="1408"/>
                  </a:cubicBezTo>
                  <a:cubicBezTo>
                    <a:pt x="698" y="1408"/>
                    <a:pt x="833" y="1365"/>
                    <a:pt x="952" y="1290"/>
                  </a:cubicBezTo>
                  <a:cubicBezTo>
                    <a:pt x="994" y="1347"/>
                    <a:pt x="1039" y="1406"/>
                    <a:pt x="1087" y="1467"/>
                  </a:cubicBezTo>
                  <a:cubicBezTo>
                    <a:pt x="942" y="1562"/>
                    <a:pt x="781" y="1614"/>
                    <a:pt x="624" y="1614"/>
                  </a:cubicBezTo>
                  <a:cubicBezTo>
                    <a:pt x="554" y="1614"/>
                    <a:pt x="487" y="1603"/>
                    <a:pt x="427" y="1582"/>
                  </a:cubicBezTo>
                  <a:close/>
                  <a:moveTo>
                    <a:pt x="1527" y="663"/>
                  </a:moveTo>
                  <a:cubicBezTo>
                    <a:pt x="1529" y="750"/>
                    <a:pt x="1518" y="836"/>
                    <a:pt x="1495" y="920"/>
                  </a:cubicBezTo>
                  <a:cubicBezTo>
                    <a:pt x="1428" y="891"/>
                    <a:pt x="1358" y="863"/>
                    <a:pt x="1287" y="838"/>
                  </a:cubicBezTo>
                  <a:cubicBezTo>
                    <a:pt x="1305" y="771"/>
                    <a:pt x="1313" y="702"/>
                    <a:pt x="1311" y="633"/>
                  </a:cubicBezTo>
                  <a:cubicBezTo>
                    <a:pt x="1311" y="616"/>
                    <a:pt x="1310" y="600"/>
                    <a:pt x="1308" y="583"/>
                  </a:cubicBezTo>
                  <a:cubicBezTo>
                    <a:pt x="1385" y="581"/>
                    <a:pt x="1456" y="583"/>
                    <a:pt x="1522" y="589"/>
                  </a:cubicBezTo>
                  <a:cubicBezTo>
                    <a:pt x="1524" y="613"/>
                    <a:pt x="1526" y="638"/>
                    <a:pt x="1527" y="663"/>
                  </a:cubicBezTo>
                  <a:close/>
                  <a:moveTo>
                    <a:pt x="171" y="876"/>
                  </a:moveTo>
                  <a:cubicBezTo>
                    <a:pt x="176" y="806"/>
                    <a:pt x="193" y="735"/>
                    <a:pt x="221" y="667"/>
                  </a:cubicBezTo>
                  <a:cubicBezTo>
                    <a:pt x="237" y="665"/>
                    <a:pt x="256" y="663"/>
                    <a:pt x="279" y="663"/>
                  </a:cubicBezTo>
                  <a:cubicBezTo>
                    <a:pt x="269" y="691"/>
                    <a:pt x="262" y="720"/>
                    <a:pt x="258" y="750"/>
                  </a:cubicBezTo>
                  <a:cubicBezTo>
                    <a:pt x="255" y="770"/>
                    <a:pt x="253" y="789"/>
                    <a:pt x="253" y="809"/>
                  </a:cubicBezTo>
                  <a:cubicBezTo>
                    <a:pt x="222" y="831"/>
                    <a:pt x="194" y="854"/>
                    <a:pt x="171" y="876"/>
                  </a:cubicBezTo>
                  <a:close/>
                  <a:moveTo>
                    <a:pt x="356" y="457"/>
                  </a:moveTo>
                  <a:cubicBezTo>
                    <a:pt x="384" y="427"/>
                    <a:pt x="415" y="400"/>
                    <a:pt x="446" y="375"/>
                  </a:cubicBezTo>
                  <a:cubicBezTo>
                    <a:pt x="449" y="390"/>
                    <a:pt x="453" y="405"/>
                    <a:pt x="458" y="422"/>
                  </a:cubicBezTo>
                  <a:cubicBezTo>
                    <a:pt x="433" y="440"/>
                    <a:pt x="409" y="461"/>
                    <a:pt x="387" y="484"/>
                  </a:cubicBezTo>
                  <a:cubicBezTo>
                    <a:pt x="354" y="519"/>
                    <a:pt x="326" y="560"/>
                    <a:pt x="304" y="603"/>
                  </a:cubicBezTo>
                  <a:cubicBezTo>
                    <a:pt x="285" y="602"/>
                    <a:pt x="267" y="603"/>
                    <a:pt x="251" y="604"/>
                  </a:cubicBezTo>
                  <a:cubicBezTo>
                    <a:pt x="279" y="551"/>
                    <a:pt x="314" y="501"/>
                    <a:pt x="356" y="457"/>
                  </a:cubicBezTo>
                  <a:close/>
                  <a:moveTo>
                    <a:pt x="608" y="627"/>
                  </a:moveTo>
                  <a:cubicBezTo>
                    <a:pt x="571" y="569"/>
                    <a:pt x="545" y="505"/>
                    <a:pt x="527" y="447"/>
                  </a:cubicBezTo>
                  <a:cubicBezTo>
                    <a:pt x="596" y="404"/>
                    <a:pt x="672" y="380"/>
                    <a:pt x="746" y="380"/>
                  </a:cubicBezTo>
                  <a:cubicBezTo>
                    <a:pt x="750" y="380"/>
                    <a:pt x="755" y="380"/>
                    <a:pt x="759" y="380"/>
                  </a:cubicBezTo>
                  <a:cubicBezTo>
                    <a:pt x="705" y="454"/>
                    <a:pt x="654" y="536"/>
                    <a:pt x="608" y="627"/>
                  </a:cubicBezTo>
                  <a:close/>
                  <a:moveTo>
                    <a:pt x="826" y="392"/>
                  </a:moveTo>
                  <a:cubicBezTo>
                    <a:pt x="850" y="399"/>
                    <a:pt x="871" y="411"/>
                    <a:pt x="887" y="425"/>
                  </a:cubicBezTo>
                  <a:cubicBezTo>
                    <a:pt x="927" y="460"/>
                    <a:pt x="954" y="508"/>
                    <a:pt x="965" y="563"/>
                  </a:cubicBezTo>
                  <a:cubicBezTo>
                    <a:pt x="869" y="582"/>
                    <a:pt x="771" y="606"/>
                    <a:pt x="671" y="636"/>
                  </a:cubicBezTo>
                  <a:cubicBezTo>
                    <a:pt x="712" y="556"/>
                    <a:pt x="764" y="472"/>
                    <a:pt x="826" y="392"/>
                  </a:cubicBezTo>
                  <a:close/>
                  <a:moveTo>
                    <a:pt x="544" y="638"/>
                  </a:moveTo>
                  <a:cubicBezTo>
                    <a:pt x="476" y="622"/>
                    <a:pt x="419" y="612"/>
                    <a:pt x="370" y="607"/>
                  </a:cubicBezTo>
                  <a:cubicBezTo>
                    <a:pt x="387" y="578"/>
                    <a:pt x="407" y="551"/>
                    <a:pt x="431" y="526"/>
                  </a:cubicBezTo>
                  <a:cubicBezTo>
                    <a:pt x="445" y="511"/>
                    <a:pt x="460" y="497"/>
                    <a:pt x="476" y="484"/>
                  </a:cubicBezTo>
                  <a:cubicBezTo>
                    <a:pt x="492" y="534"/>
                    <a:pt x="514" y="587"/>
                    <a:pt x="544" y="638"/>
                  </a:cubicBezTo>
                  <a:close/>
                  <a:moveTo>
                    <a:pt x="342" y="665"/>
                  </a:moveTo>
                  <a:cubicBezTo>
                    <a:pt x="382" y="668"/>
                    <a:pt x="430" y="675"/>
                    <a:pt x="487" y="686"/>
                  </a:cubicBezTo>
                  <a:cubicBezTo>
                    <a:pt x="423" y="708"/>
                    <a:pt x="366" y="736"/>
                    <a:pt x="316" y="766"/>
                  </a:cubicBezTo>
                  <a:cubicBezTo>
                    <a:pt x="320" y="732"/>
                    <a:pt x="329" y="698"/>
                    <a:pt x="342" y="665"/>
                  </a:cubicBezTo>
                  <a:close/>
                  <a:moveTo>
                    <a:pt x="553" y="729"/>
                  </a:moveTo>
                  <a:cubicBezTo>
                    <a:pt x="500" y="828"/>
                    <a:pt x="457" y="932"/>
                    <a:pt x="426" y="1039"/>
                  </a:cubicBezTo>
                  <a:cubicBezTo>
                    <a:pt x="402" y="1025"/>
                    <a:pt x="380" y="1005"/>
                    <a:pt x="362" y="980"/>
                  </a:cubicBezTo>
                  <a:cubicBezTo>
                    <a:pt x="333" y="941"/>
                    <a:pt x="317" y="892"/>
                    <a:pt x="314" y="839"/>
                  </a:cubicBezTo>
                  <a:cubicBezTo>
                    <a:pt x="380" y="794"/>
                    <a:pt x="460" y="753"/>
                    <a:pt x="553" y="729"/>
                  </a:cubicBezTo>
                  <a:close/>
                  <a:moveTo>
                    <a:pt x="609" y="752"/>
                  </a:moveTo>
                  <a:cubicBezTo>
                    <a:pt x="643" y="824"/>
                    <a:pt x="689" y="906"/>
                    <a:pt x="748" y="998"/>
                  </a:cubicBezTo>
                  <a:cubicBezTo>
                    <a:pt x="679" y="1043"/>
                    <a:pt x="605" y="1068"/>
                    <a:pt x="538" y="1068"/>
                  </a:cubicBezTo>
                  <a:cubicBezTo>
                    <a:pt x="519" y="1068"/>
                    <a:pt x="500" y="1066"/>
                    <a:pt x="483" y="1061"/>
                  </a:cubicBezTo>
                  <a:cubicBezTo>
                    <a:pt x="511" y="961"/>
                    <a:pt x="552" y="857"/>
                    <a:pt x="609" y="752"/>
                  </a:cubicBezTo>
                  <a:close/>
                  <a:moveTo>
                    <a:pt x="662" y="726"/>
                  </a:moveTo>
                  <a:cubicBezTo>
                    <a:pt x="752" y="743"/>
                    <a:pt x="842" y="764"/>
                    <a:pt x="933" y="788"/>
                  </a:cubicBezTo>
                  <a:cubicBezTo>
                    <a:pt x="911" y="837"/>
                    <a:pt x="880" y="883"/>
                    <a:pt x="840" y="922"/>
                  </a:cubicBezTo>
                  <a:cubicBezTo>
                    <a:pt x="826" y="936"/>
                    <a:pt x="812" y="950"/>
                    <a:pt x="797" y="962"/>
                  </a:cubicBezTo>
                  <a:cubicBezTo>
                    <a:pt x="743" y="878"/>
                    <a:pt x="697" y="798"/>
                    <a:pt x="662" y="726"/>
                  </a:cubicBezTo>
                  <a:close/>
                  <a:moveTo>
                    <a:pt x="736" y="679"/>
                  </a:moveTo>
                  <a:cubicBezTo>
                    <a:pt x="819" y="656"/>
                    <a:pt x="897" y="637"/>
                    <a:pt x="971" y="623"/>
                  </a:cubicBezTo>
                  <a:cubicBezTo>
                    <a:pt x="971" y="659"/>
                    <a:pt x="965" y="696"/>
                    <a:pt x="955" y="732"/>
                  </a:cubicBezTo>
                  <a:cubicBezTo>
                    <a:pt x="882" y="712"/>
                    <a:pt x="809" y="695"/>
                    <a:pt x="736" y="679"/>
                  </a:cubicBezTo>
                  <a:close/>
                  <a:moveTo>
                    <a:pt x="1024" y="553"/>
                  </a:moveTo>
                  <a:cubicBezTo>
                    <a:pt x="1010" y="484"/>
                    <a:pt x="977" y="424"/>
                    <a:pt x="927" y="380"/>
                  </a:cubicBezTo>
                  <a:cubicBezTo>
                    <a:pt x="909" y="365"/>
                    <a:pt x="889" y="352"/>
                    <a:pt x="866" y="343"/>
                  </a:cubicBezTo>
                  <a:cubicBezTo>
                    <a:pt x="902" y="300"/>
                    <a:pt x="941" y="260"/>
                    <a:pt x="984" y="223"/>
                  </a:cubicBezTo>
                  <a:cubicBezTo>
                    <a:pt x="1035" y="236"/>
                    <a:pt x="1079" y="259"/>
                    <a:pt x="1114" y="292"/>
                  </a:cubicBezTo>
                  <a:cubicBezTo>
                    <a:pt x="1176" y="348"/>
                    <a:pt x="1220" y="431"/>
                    <a:pt x="1239" y="528"/>
                  </a:cubicBezTo>
                  <a:cubicBezTo>
                    <a:pt x="1169" y="532"/>
                    <a:pt x="1097" y="541"/>
                    <a:pt x="1024" y="553"/>
                  </a:cubicBezTo>
                  <a:close/>
                  <a:moveTo>
                    <a:pt x="802" y="325"/>
                  </a:moveTo>
                  <a:cubicBezTo>
                    <a:pt x="784" y="322"/>
                    <a:pt x="765" y="320"/>
                    <a:pt x="746" y="320"/>
                  </a:cubicBezTo>
                  <a:cubicBezTo>
                    <a:pt x="667" y="320"/>
                    <a:pt x="585" y="344"/>
                    <a:pt x="511" y="387"/>
                  </a:cubicBezTo>
                  <a:cubicBezTo>
                    <a:pt x="506" y="368"/>
                    <a:pt x="503" y="351"/>
                    <a:pt x="500" y="336"/>
                  </a:cubicBezTo>
                  <a:cubicBezTo>
                    <a:pt x="619" y="256"/>
                    <a:pt x="753" y="210"/>
                    <a:pt x="877" y="210"/>
                  </a:cubicBezTo>
                  <a:cubicBezTo>
                    <a:pt x="887" y="210"/>
                    <a:pt x="897" y="211"/>
                    <a:pt x="907" y="211"/>
                  </a:cubicBezTo>
                  <a:cubicBezTo>
                    <a:pt x="871" y="246"/>
                    <a:pt x="836" y="284"/>
                    <a:pt x="802" y="325"/>
                  </a:cubicBezTo>
                  <a:close/>
                  <a:moveTo>
                    <a:pt x="258" y="880"/>
                  </a:moveTo>
                  <a:cubicBezTo>
                    <a:pt x="267" y="931"/>
                    <a:pt x="285" y="977"/>
                    <a:pt x="313" y="1015"/>
                  </a:cubicBezTo>
                  <a:cubicBezTo>
                    <a:pt x="340" y="1052"/>
                    <a:pt x="373" y="1080"/>
                    <a:pt x="410" y="1099"/>
                  </a:cubicBezTo>
                  <a:cubicBezTo>
                    <a:pt x="404" y="1124"/>
                    <a:pt x="398" y="1149"/>
                    <a:pt x="394" y="1174"/>
                  </a:cubicBezTo>
                  <a:cubicBezTo>
                    <a:pt x="385" y="1217"/>
                    <a:pt x="379" y="1260"/>
                    <a:pt x="374" y="1304"/>
                  </a:cubicBezTo>
                  <a:cubicBezTo>
                    <a:pt x="327" y="1280"/>
                    <a:pt x="287" y="1247"/>
                    <a:pt x="257" y="1205"/>
                  </a:cubicBezTo>
                  <a:cubicBezTo>
                    <a:pt x="205" y="1136"/>
                    <a:pt x="177" y="1051"/>
                    <a:pt x="171" y="960"/>
                  </a:cubicBezTo>
                  <a:cubicBezTo>
                    <a:pt x="196" y="934"/>
                    <a:pt x="225" y="907"/>
                    <a:pt x="258" y="880"/>
                  </a:cubicBezTo>
                  <a:close/>
                  <a:moveTo>
                    <a:pt x="467" y="1120"/>
                  </a:moveTo>
                  <a:cubicBezTo>
                    <a:pt x="490" y="1125"/>
                    <a:pt x="513" y="1128"/>
                    <a:pt x="538" y="1128"/>
                  </a:cubicBezTo>
                  <a:cubicBezTo>
                    <a:pt x="617" y="1128"/>
                    <a:pt x="702" y="1099"/>
                    <a:pt x="781" y="1048"/>
                  </a:cubicBezTo>
                  <a:cubicBezTo>
                    <a:pt x="821" y="1108"/>
                    <a:pt x="866" y="1173"/>
                    <a:pt x="916" y="1242"/>
                  </a:cubicBezTo>
                  <a:cubicBezTo>
                    <a:pt x="808" y="1309"/>
                    <a:pt x="686" y="1348"/>
                    <a:pt x="570" y="1348"/>
                  </a:cubicBezTo>
                  <a:cubicBezTo>
                    <a:pt x="521" y="1348"/>
                    <a:pt x="474" y="1341"/>
                    <a:pt x="432" y="1327"/>
                  </a:cubicBezTo>
                  <a:cubicBezTo>
                    <a:pt x="439" y="1262"/>
                    <a:pt x="450" y="1192"/>
                    <a:pt x="467" y="1120"/>
                  </a:cubicBezTo>
                  <a:close/>
                  <a:moveTo>
                    <a:pt x="830" y="1012"/>
                  </a:moveTo>
                  <a:cubicBezTo>
                    <a:pt x="848" y="998"/>
                    <a:pt x="866" y="982"/>
                    <a:pt x="883" y="965"/>
                  </a:cubicBezTo>
                  <a:cubicBezTo>
                    <a:pt x="929" y="918"/>
                    <a:pt x="966" y="863"/>
                    <a:pt x="992" y="805"/>
                  </a:cubicBezTo>
                  <a:cubicBezTo>
                    <a:pt x="1066" y="826"/>
                    <a:pt x="1140" y="849"/>
                    <a:pt x="1213" y="875"/>
                  </a:cubicBezTo>
                  <a:cubicBezTo>
                    <a:pt x="1180" y="971"/>
                    <a:pt x="1125" y="1060"/>
                    <a:pt x="1053" y="1133"/>
                  </a:cubicBezTo>
                  <a:cubicBezTo>
                    <a:pt x="1026" y="1160"/>
                    <a:pt x="996" y="1185"/>
                    <a:pt x="966" y="1208"/>
                  </a:cubicBezTo>
                  <a:cubicBezTo>
                    <a:pt x="918" y="1142"/>
                    <a:pt x="872" y="1076"/>
                    <a:pt x="830" y="1012"/>
                  </a:cubicBezTo>
                  <a:close/>
                  <a:moveTo>
                    <a:pt x="1012" y="748"/>
                  </a:moveTo>
                  <a:cubicBezTo>
                    <a:pt x="1026" y="703"/>
                    <a:pt x="1032" y="657"/>
                    <a:pt x="1031" y="612"/>
                  </a:cubicBezTo>
                  <a:cubicBezTo>
                    <a:pt x="1108" y="599"/>
                    <a:pt x="1180" y="591"/>
                    <a:pt x="1248" y="587"/>
                  </a:cubicBezTo>
                  <a:cubicBezTo>
                    <a:pt x="1250" y="602"/>
                    <a:pt x="1251" y="618"/>
                    <a:pt x="1251" y="634"/>
                  </a:cubicBezTo>
                  <a:cubicBezTo>
                    <a:pt x="1253" y="696"/>
                    <a:pt x="1246" y="758"/>
                    <a:pt x="1231" y="817"/>
                  </a:cubicBezTo>
                  <a:cubicBezTo>
                    <a:pt x="1159" y="792"/>
                    <a:pt x="1086" y="769"/>
                    <a:pt x="1012" y="748"/>
                  </a:cubicBezTo>
                  <a:close/>
                  <a:moveTo>
                    <a:pt x="1457" y="525"/>
                  </a:moveTo>
                  <a:cubicBezTo>
                    <a:pt x="1406" y="523"/>
                    <a:pt x="1353" y="523"/>
                    <a:pt x="1300" y="525"/>
                  </a:cubicBezTo>
                  <a:cubicBezTo>
                    <a:pt x="1279" y="412"/>
                    <a:pt x="1228" y="314"/>
                    <a:pt x="1155" y="247"/>
                  </a:cubicBezTo>
                  <a:cubicBezTo>
                    <a:pt x="1122" y="217"/>
                    <a:pt x="1083" y="194"/>
                    <a:pt x="1040" y="178"/>
                  </a:cubicBezTo>
                  <a:cubicBezTo>
                    <a:pt x="1071" y="155"/>
                    <a:pt x="1103" y="134"/>
                    <a:pt x="1137" y="116"/>
                  </a:cubicBezTo>
                  <a:cubicBezTo>
                    <a:pt x="1216" y="134"/>
                    <a:pt x="1286" y="170"/>
                    <a:pt x="1344" y="222"/>
                  </a:cubicBezTo>
                  <a:cubicBezTo>
                    <a:pt x="1428" y="298"/>
                    <a:pt x="1486" y="404"/>
                    <a:pt x="1512" y="529"/>
                  </a:cubicBezTo>
                  <a:cubicBezTo>
                    <a:pt x="1494" y="527"/>
                    <a:pt x="1475" y="526"/>
                    <a:pt x="1457" y="525"/>
                  </a:cubicBezTo>
                  <a:close/>
                  <a:moveTo>
                    <a:pt x="973" y="153"/>
                  </a:moveTo>
                  <a:cubicBezTo>
                    <a:pt x="971" y="155"/>
                    <a:pt x="969" y="157"/>
                    <a:pt x="967" y="158"/>
                  </a:cubicBezTo>
                  <a:cubicBezTo>
                    <a:pt x="939" y="153"/>
                    <a:pt x="908" y="150"/>
                    <a:pt x="877" y="150"/>
                  </a:cubicBezTo>
                  <a:cubicBezTo>
                    <a:pt x="810" y="150"/>
                    <a:pt x="741" y="162"/>
                    <a:pt x="673" y="184"/>
                  </a:cubicBezTo>
                  <a:cubicBezTo>
                    <a:pt x="786" y="131"/>
                    <a:pt x="902" y="102"/>
                    <a:pt x="1012" y="102"/>
                  </a:cubicBezTo>
                  <a:cubicBezTo>
                    <a:pt x="1022" y="102"/>
                    <a:pt x="1032" y="103"/>
                    <a:pt x="1042" y="103"/>
                  </a:cubicBezTo>
                  <a:cubicBezTo>
                    <a:pt x="1020" y="118"/>
                    <a:pt x="997" y="134"/>
                    <a:pt x="973" y="153"/>
                  </a:cubicBezTo>
                  <a:close/>
                  <a:moveTo>
                    <a:pt x="110" y="937"/>
                  </a:moveTo>
                  <a:cubicBezTo>
                    <a:pt x="104" y="944"/>
                    <a:pt x="97" y="951"/>
                    <a:pt x="91" y="958"/>
                  </a:cubicBezTo>
                  <a:cubicBezTo>
                    <a:pt x="91" y="955"/>
                    <a:pt x="92" y="952"/>
                    <a:pt x="92" y="949"/>
                  </a:cubicBezTo>
                  <a:cubicBezTo>
                    <a:pt x="97" y="908"/>
                    <a:pt x="106" y="866"/>
                    <a:pt x="117" y="826"/>
                  </a:cubicBezTo>
                  <a:cubicBezTo>
                    <a:pt x="111" y="863"/>
                    <a:pt x="109" y="900"/>
                    <a:pt x="110" y="937"/>
                  </a:cubicBezTo>
                  <a:close/>
                  <a:moveTo>
                    <a:pt x="118" y="1020"/>
                  </a:moveTo>
                  <a:cubicBezTo>
                    <a:pt x="131" y="1101"/>
                    <a:pt x="161" y="1178"/>
                    <a:pt x="208" y="1241"/>
                  </a:cubicBezTo>
                  <a:cubicBezTo>
                    <a:pt x="250" y="1297"/>
                    <a:pt x="304" y="1339"/>
                    <a:pt x="368" y="1367"/>
                  </a:cubicBezTo>
                  <a:cubicBezTo>
                    <a:pt x="363" y="1430"/>
                    <a:pt x="362" y="1493"/>
                    <a:pt x="365" y="1557"/>
                  </a:cubicBezTo>
                  <a:cubicBezTo>
                    <a:pt x="305" y="1527"/>
                    <a:pt x="251" y="1486"/>
                    <a:pt x="208" y="1434"/>
                  </a:cubicBezTo>
                  <a:cubicBezTo>
                    <a:pt x="130" y="1341"/>
                    <a:pt x="87" y="1210"/>
                    <a:pt x="86" y="1062"/>
                  </a:cubicBezTo>
                  <a:cubicBezTo>
                    <a:pt x="94" y="1050"/>
                    <a:pt x="105" y="1036"/>
                    <a:pt x="118" y="1020"/>
                  </a:cubicBezTo>
                  <a:close/>
                  <a:moveTo>
                    <a:pt x="1001" y="1256"/>
                  </a:moveTo>
                  <a:cubicBezTo>
                    <a:pt x="1034" y="1231"/>
                    <a:pt x="1066" y="1204"/>
                    <a:pt x="1095" y="1175"/>
                  </a:cubicBezTo>
                  <a:cubicBezTo>
                    <a:pt x="1174" y="1096"/>
                    <a:pt x="1233" y="999"/>
                    <a:pt x="1270" y="895"/>
                  </a:cubicBezTo>
                  <a:cubicBezTo>
                    <a:pt x="1340" y="921"/>
                    <a:pt x="1410" y="949"/>
                    <a:pt x="1477" y="978"/>
                  </a:cubicBezTo>
                  <a:cubicBezTo>
                    <a:pt x="1432" y="1107"/>
                    <a:pt x="1357" y="1228"/>
                    <a:pt x="1256" y="1329"/>
                  </a:cubicBezTo>
                  <a:cubicBezTo>
                    <a:pt x="1218" y="1367"/>
                    <a:pt x="1178" y="1402"/>
                    <a:pt x="1137" y="1433"/>
                  </a:cubicBezTo>
                  <a:cubicBezTo>
                    <a:pt x="1091" y="1375"/>
                    <a:pt x="1046" y="1315"/>
                    <a:pt x="1001" y="1256"/>
                  </a:cubicBezTo>
                  <a:close/>
                  <a:moveTo>
                    <a:pt x="1299" y="1371"/>
                  </a:moveTo>
                  <a:cubicBezTo>
                    <a:pt x="1396" y="1274"/>
                    <a:pt x="1471" y="1159"/>
                    <a:pt x="1521" y="1031"/>
                  </a:cubicBezTo>
                  <a:cubicBezTo>
                    <a:pt x="1525" y="1022"/>
                    <a:pt x="1528" y="1012"/>
                    <a:pt x="1532" y="1002"/>
                  </a:cubicBezTo>
                  <a:cubicBezTo>
                    <a:pt x="1568" y="1018"/>
                    <a:pt x="1604" y="1035"/>
                    <a:pt x="1638" y="1052"/>
                  </a:cubicBezTo>
                  <a:cubicBezTo>
                    <a:pt x="1659" y="1063"/>
                    <a:pt x="1680" y="1073"/>
                    <a:pt x="1700" y="1084"/>
                  </a:cubicBezTo>
                  <a:cubicBezTo>
                    <a:pt x="1644" y="1238"/>
                    <a:pt x="1553" y="1382"/>
                    <a:pt x="1435" y="1501"/>
                  </a:cubicBezTo>
                  <a:cubicBezTo>
                    <a:pt x="1390" y="1546"/>
                    <a:pt x="1342" y="1587"/>
                    <a:pt x="1291" y="1624"/>
                  </a:cubicBezTo>
                  <a:cubicBezTo>
                    <a:pt x="1252" y="1578"/>
                    <a:pt x="1213" y="1529"/>
                    <a:pt x="1174" y="1480"/>
                  </a:cubicBezTo>
                  <a:cubicBezTo>
                    <a:pt x="1217" y="1447"/>
                    <a:pt x="1259" y="1411"/>
                    <a:pt x="1299" y="1371"/>
                  </a:cubicBezTo>
                  <a:close/>
                  <a:moveTo>
                    <a:pt x="1767" y="689"/>
                  </a:moveTo>
                  <a:cubicBezTo>
                    <a:pt x="1770" y="802"/>
                    <a:pt x="1754" y="916"/>
                    <a:pt x="1720" y="1026"/>
                  </a:cubicBezTo>
                  <a:cubicBezTo>
                    <a:pt x="1702" y="1017"/>
                    <a:pt x="1683" y="1008"/>
                    <a:pt x="1665" y="998"/>
                  </a:cubicBezTo>
                  <a:cubicBezTo>
                    <a:pt x="1628" y="980"/>
                    <a:pt x="1589" y="962"/>
                    <a:pt x="1550" y="944"/>
                  </a:cubicBezTo>
                  <a:cubicBezTo>
                    <a:pt x="1577" y="851"/>
                    <a:pt x="1590" y="755"/>
                    <a:pt x="1587" y="662"/>
                  </a:cubicBezTo>
                  <a:cubicBezTo>
                    <a:pt x="1586" y="639"/>
                    <a:pt x="1585" y="617"/>
                    <a:pt x="1583" y="596"/>
                  </a:cubicBezTo>
                  <a:cubicBezTo>
                    <a:pt x="1650" y="605"/>
                    <a:pt x="1710" y="617"/>
                    <a:pt x="1763" y="632"/>
                  </a:cubicBezTo>
                  <a:cubicBezTo>
                    <a:pt x="1765" y="651"/>
                    <a:pt x="1766" y="670"/>
                    <a:pt x="1767" y="689"/>
                  </a:cubicBezTo>
                  <a:close/>
                  <a:moveTo>
                    <a:pt x="1574" y="535"/>
                  </a:moveTo>
                  <a:cubicBezTo>
                    <a:pt x="1547" y="390"/>
                    <a:pt x="1482" y="265"/>
                    <a:pt x="1384" y="177"/>
                  </a:cubicBezTo>
                  <a:cubicBezTo>
                    <a:pt x="1336" y="134"/>
                    <a:pt x="1280" y="100"/>
                    <a:pt x="1219" y="78"/>
                  </a:cubicBezTo>
                  <a:cubicBezTo>
                    <a:pt x="1223" y="76"/>
                    <a:pt x="1227" y="74"/>
                    <a:pt x="1231" y="73"/>
                  </a:cubicBezTo>
                  <a:cubicBezTo>
                    <a:pt x="1369" y="88"/>
                    <a:pt x="1486" y="134"/>
                    <a:pt x="1568" y="208"/>
                  </a:cubicBezTo>
                  <a:cubicBezTo>
                    <a:pt x="1665" y="294"/>
                    <a:pt x="1729" y="420"/>
                    <a:pt x="1755" y="568"/>
                  </a:cubicBezTo>
                  <a:cubicBezTo>
                    <a:pt x="1697" y="554"/>
                    <a:pt x="1637" y="542"/>
                    <a:pt x="1574" y="535"/>
                  </a:cubicBezTo>
                  <a:close/>
                  <a:moveTo>
                    <a:pt x="162" y="1473"/>
                  </a:moveTo>
                  <a:cubicBezTo>
                    <a:pt x="218" y="1539"/>
                    <a:pt x="289" y="1591"/>
                    <a:pt x="369" y="1625"/>
                  </a:cubicBezTo>
                  <a:cubicBezTo>
                    <a:pt x="373" y="1675"/>
                    <a:pt x="379" y="1721"/>
                    <a:pt x="386" y="1764"/>
                  </a:cubicBezTo>
                  <a:cubicBezTo>
                    <a:pt x="314" y="1726"/>
                    <a:pt x="252" y="1675"/>
                    <a:pt x="204" y="1610"/>
                  </a:cubicBezTo>
                  <a:cubicBezTo>
                    <a:pt x="144" y="1529"/>
                    <a:pt x="104" y="1439"/>
                    <a:pt x="82" y="1343"/>
                  </a:cubicBezTo>
                  <a:cubicBezTo>
                    <a:pt x="103" y="1391"/>
                    <a:pt x="130" y="1434"/>
                    <a:pt x="162" y="1473"/>
                  </a:cubicBezTo>
                  <a:close/>
                  <a:moveTo>
                    <a:pt x="432" y="1647"/>
                  </a:moveTo>
                  <a:cubicBezTo>
                    <a:pt x="492" y="1665"/>
                    <a:pt x="556" y="1674"/>
                    <a:pt x="624" y="1674"/>
                  </a:cubicBezTo>
                  <a:cubicBezTo>
                    <a:pt x="794" y="1674"/>
                    <a:pt x="969" y="1618"/>
                    <a:pt x="1124" y="1515"/>
                  </a:cubicBezTo>
                  <a:cubicBezTo>
                    <a:pt x="1148" y="1544"/>
                    <a:pt x="1173" y="1575"/>
                    <a:pt x="1198" y="1606"/>
                  </a:cubicBezTo>
                  <a:cubicBezTo>
                    <a:pt x="1212" y="1624"/>
                    <a:pt x="1227" y="1641"/>
                    <a:pt x="1241" y="1659"/>
                  </a:cubicBezTo>
                  <a:cubicBezTo>
                    <a:pt x="1070" y="1770"/>
                    <a:pt x="876" y="1833"/>
                    <a:pt x="692" y="1833"/>
                  </a:cubicBezTo>
                  <a:cubicBezTo>
                    <a:pt x="605" y="1833"/>
                    <a:pt x="525" y="1820"/>
                    <a:pt x="453" y="1793"/>
                  </a:cubicBezTo>
                  <a:cubicBezTo>
                    <a:pt x="444" y="1749"/>
                    <a:pt x="437" y="1700"/>
                    <a:pt x="432" y="1647"/>
                  </a:cubicBezTo>
                  <a:close/>
                  <a:moveTo>
                    <a:pt x="692" y="1893"/>
                  </a:moveTo>
                  <a:cubicBezTo>
                    <a:pt x="824" y="1893"/>
                    <a:pt x="965" y="1862"/>
                    <a:pt x="1099" y="1804"/>
                  </a:cubicBezTo>
                  <a:cubicBezTo>
                    <a:pt x="1161" y="1777"/>
                    <a:pt x="1221" y="1744"/>
                    <a:pt x="1279" y="1705"/>
                  </a:cubicBezTo>
                  <a:cubicBezTo>
                    <a:pt x="1319" y="1753"/>
                    <a:pt x="1357" y="1799"/>
                    <a:pt x="1393" y="1841"/>
                  </a:cubicBezTo>
                  <a:cubicBezTo>
                    <a:pt x="1209" y="1949"/>
                    <a:pt x="981" y="2017"/>
                    <a:pt x="772" y="2018"/>
                  </a:cubicBezTo>
                  <a:cubicBezTo>
                    <a:pt x="667" y="2018"/>
                    <a:pt x="574" y="2001"/>
                    <a:pt x="497" y="1969"/>
                  </a:cubicBezTo>
                  <a:cubicBezTo>
                    <a:pt x="489" y="1943"/>
                    <a:pt x="478" y="1907"/>
                    <a:pt x="467" y="1861"/>
                  </a:cubicBezTo>
                  <a:cubicBezTo>
                    <a:pt x="537" y="1882"/>
                    <a:pt x="612" y="1893"/>
                    <a:pt x="692" y="1893"/>
                  </a:cubicBezTo>
                  <a:close/>
                  <a:moveTo>
                    <a:pt x="767" y="2078"/>
                  </a:moveTo>
                  <a:cubicBezTo>
                    <a:pt x="769" y="2078"/>
                    <a:pt x="771" y="2078"/>
                    <a:pt x="773" y="2078"/>
                  </a:cubicBezTo>
                  <a:cubicBezTo>
                    <a:pt x="927" y="2077"/>
                    <a:pt x="1100" y="2040"/>
                    <a:pt x="1258" y="1975"/>
                  </a:cubicBezTo>
                  <a:cubicBezTo>
                    <a:pt x="1320" y="1950"/>
                    <a:pt x="1379" y="1920"/>
                    <a:pt x="1433" y="1888"/>
                  </a:cubicBezTo>
                  <a:cubicBezTo>
                    <a:pt x="1464" y="1924"/>
                    <a:pt x="1493" y="1957"/>
                    <a:pt x="1519" y="1987"/>
                  </a:cubicBezTo>
                  <a:cubicBezTo>
                    <a:pt x="1348" y="2081"/>
                    <a:pt x="1148" y="2118"/>
                    <a:pt x="967" y="2118"/>
                  </a:cubicBezTo>
                  <a:cubicBezTo>
                    <a:pt x="830" y="2118"/>
                    <a:pt x="704" y="2097"/>
                    <a:pt x="609" y="2064"/>
                  </a:cubicBezTo>
                  <a:cubicBezTo>
                    <a:pt x="658" y="2073"/>
                    <a:pt x="711" y="2078"/>
                    <a:pt x="767" y="2078"/>
                  </a:cubicBezTo>
                  <a:close/>
                  <a:moveTo>
                    <a:pt x="971" y="2178"/>
                  </a:moveTo>
                  <a:cubicBezTo>
                    <a:pt x="1017" y="2178"/>
                    <a:pt x="1065" y="2176"/>
                    <a:pt x="1114" y="2171"/>
                  </a:cubicBezTo>
                  <a:cubicBezTo>
                    <a:pt x="1240" y="2158"/>
                    <a:pt x="1405" y="2122"/>
                    <a:pt x="1560" y="2033"/>
                  </a:cubicBezTo>
                  <a:cubicBezTo>
                    <a:pt x="1574" y="2049"/>
                    <a:pt x="1586" y="2063"/>
                    <a:pt x="1597" y="2076"/>
                  </a:cubicBezTo>
                  <a:cubicBezTo>
                    <a:pt x="1388" y="2175"/>
                    <a:pt x="1152" y="2210"/>
                    <a:pt x="915" y="2177"/>
                  </a:cubicBezTo>
                  <a:cubicBezTo>
                    <a:pt x="934" y="2178"/>
                    <a:pt x="952" y="2178"/>
                    <a:pt x="971" y="2178"/>
                  </a:cubicBezTo>
                  <a:close/>
                  <a:moveTo>
                    <a:pt x="2173" y="740"/>
                  </a:moveTo>
                  <a:cubicBezTo>
                    <a:pt x="2179" y="758"/>
                    <a:pt x="2184" y="777"/>
                    <a:pt x="2189" y="796"/>
                  </a:cubicBezTo>
                  <a:cubicBezTo>
                    <a:pt x="2186" y="793"/>
                    <a:pt x="2183" y="790"/>
                    <a:pt x="2181" y="788"/>
                  </a:cubicBezTo>
                  <a:cubicBezTo>
                    <a:pt x="2178" y="772"/>
                    <a:pt x="2176" y="756"/>
                    <a:pt x="2173" y="740"/>
                  </a:cubicBezTo>
                  <a:close/>
                  <a:moveTo>
                    <a:pt x="2076" y="1253"/>
                  </a:moveTo>
                  <a:cubicBezTo>
                    <a:pt x="2067" y="1246"/>
                    <a:pt x="2059" y="1239"/>
                    <a:pt x="2050" y="1233"/>
                  </a:cubicBezTo>
                  <a:cubicBezTo>
                    <a:pt x="2026" y="1214"/>
                    <a:pt x="2000" y="1195"/>
                    <a:pt x="1973" y="1176"/>
                  </a:cubicBezTo>
                  <a:cubicBezTo>
                    <a:pt x="2018" y="1034"/>
                    <a:pt x="2039" y="888"/>
                    <a:pt x="2032" y="748"/>
                  </a:cubicBezTo>
                  <a:cubicBezTo>
                    <a:pt x="2065" y="769"/>
                    <a:pt x="2096" y="792"/>
                    <a:pt x="2122" y="815"/>
                  </a:cubicBezTo>
                  <a:cubicBezTo>
                    <a:pt x="2138" y="956"/>
                    <a:pt x="2122" y="1105"/>
                    <a:pt x="2076" y="1253"/>
                  </a:cubicBezTo>
                  <a:close/>
                  <a:moveTo>
                    <a:pt x="400" y="1837"/>
                  </a:moveTo>
                  <a:cubicBezTo>
                    <a:pt x="407" y="1871"/>
                    <a:pt x="415" y="1902"/>
                    <a:pt x="422" y="1929"/>
                  </a:cubicBezTo>
                  <a:cubicBezTo>
                    <a:pt x="400" y="1913"/>
                    <a:pt x="380" y="1896"/>
                    <a:pt x="363" y="1878"/>
                  </a:cubicBezTo>
                  <a:cubicBezTo>
                    <a:pt x="362" y="1878"/>
                    <a:pt x="362" y="1878"/>
                    <a:pt x="362" y="1878"/>
                  </a:cubicBezTo>
                  <a:cubicBezTo>
                    <a:pt x="323" y="1838"/>
                    <a:pt x="288" y="1795"/>
                    <a:pt x="256" y="1750"/>
                  </a:cubicBezTo>
                  <a:cubicBezTo>
                    <a:pt x="299" y="1785"/>
                    <a:pt x="347" y="1814"/>
                    <a:pt x="400" y="1837"/>
                  </a:cubicBezTo>
                  <a:close/>
                  <a:moveTo>
                    <a:pt x="1964" y="405"/>
                  </a:moveTo>
                  <a:cubicBezTo>
                    <a:pt x="2036" y="501"/>
                    <a:pt x="2084" y="610"/>
                    <a:pt x="2108" y="727"/>
                  </a:cubicBezTo>
                  <a:cubicBezTo>
                    <a:pt x="2083" y="709"/>
                    <a:pt x="2055" y="691"/>
                    <a:pt x="2026" y="674"/>
                  </a:cubicBezTo>
                  <a:cubicBezTo>
                    <a:pt x="2025" y="667"/>
                    <a:pt x="2024" y="660"/>
                    <a:pt x="2023" y="652"/>
                  </a:cubicBezTo>
                  <a:cubicBezTo>
                    <a:pt x="2008" y="549"/>
                    <a:pt x="1977" y="455"/>
                    <a:pt x="1933" y="373"/>
                  </a:cubicBezTo>
                  <a:cubicBezTo>
                    <a:pt x="1943" y="384"/>
                    <a:pt x="1954" y="394"/>
                    <a:pt x="1964" y="405"/>
                  </a:cubicBezTo>
                  <a:close/>
                </a:path>
              </a:pathLst>
            </a:custGeom>
            <a:solidFill>
              <a:srgbClr val="008272"/>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505050"/>
                </a:solidFill>
                <a:effectLst/>
                <a:uLnTx/>
                <a:uFillTx/>
              </a:endParaRPr>
            </a:p>
          </p:txBody>
        </p:sp>
        <p:grpSp>
          <p:nvGrpSpPr>
            <p:cNvPr id="76" name="Group 75"/>
            <p:cNvGrpSpPr/>
            <p:nvPr/>
          </p:nvGrpSpPr>
          <p:grpSpPr>
            <a:xfrm>
              <a:off x="9502267" y="4133850"/>
              <a:ext cx="914784" cy="605906"/>
              <a:chOff x="5751436" y="3863807"/>
              <a:chExt cx="692940" cy="458968"/>
            </a:xfrm>
            <a:solidFill>
              <a:srgbClr val="008272"/>
            </a:solidFill>
          </p:grpSpPr>
          <p:sp>
            <p:nvSpPr>
              <p:cNvPr id="83" name="Freeform 107"/>
              <p:cNvSpPr>
                <a:spLocks noEditPoints="1"/>
              </p:cNvSpPr>
              <p:nvPr/>
            </p:nvSpPr>
            <p:spPr bwMode="black">
              <a:xfrm>
                <a:off x="5751436" y="3863807"/>
                <a:ext cx="692940" cy="458968"/>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grpFill/>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grpSp>
            <p:nvGrpSpPr>
              <p:cNvPr id="84" name="Group 83"/>
              <p:cNvGrpSpPr/>
              <p:nvPr/>
            </p:nvGrpSpPr>
            <p:grpSpPr>
              <a:xfrm>
                <a:off x="5976957" y="3967187"/>
                <a:ext cx="241901" cy="252202"/>
                <a:chOff x="8343801" y="5251467"/>
                <a:chExt cx="199840" cy="199550"/>
              </a:xfrm>
              <a:grpFill/>
            </p:grpSpPr>
            <p:sp>
              <p:nvSpPr>
                <p:cNvPr id="85" name="Rectangle 84"/>
                <p:cNvSpPr/>
                <p:nvPr/>
              </p:nvSpPr>
              <p:spPr bwMode="auto">
                <a:xfrm>
                  <a:off x="8343801" y="525146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sp>
              <p:nvSpPr>
                <p:cNvPr id="86" name="Rectangle 85"/>
                <p:cNvSpPr/>
                <p:nvPr/>
              </p:nvSpPr>
              <p:spPr bwMode="auto">
                <a:xfrm>
                  <a:off x="8452201" y="525146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sp>
              <p:nvSpPr>
                <p:cNvPr id="87" name="Rectangle 86"/>
                <p:cNvSpPr/>
                <p:nvPr/>
              </p:nvSpPr>
              <p:spPr bwMode="auto">
                <a:xfrm>
                  <a:off x="8452201" y="535957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sp>
              <p:nvSpPr>
                <p:cNvPr id="88" name="Rectangle 87"/>
                <p:cNvSpPr/>
                <p:nvPr/>
              </p:nvSpPr>
              <p:spPr bwMode="auto">
                <a:xfrm>
                  <a:off x="8343801" y="535957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grpSp>
        </p:grpSp>
        <p:grpSp>
          <p:nvGrpSpPr>
            <p:cNvPr id="77" name="Group 76"/>
            <p:cNvGrpSpPr/>
            <p:nvPr/>
          </p:nvGrpSpPr>
          <p:grpSpPr>
            <a:xfrm>
              <a:off x="10880597" y="4123326"/>
              <a:ext cx="637892" cy="626950"/>
              <a:chOff x="7218590" y="3855835"/>
              <a:chExt cx="483195" cy="474908"/>
            </a:xfrm>
            <a:solidFill>
              <a:srgbClr val="008272"/>
            </a:solidFill>
          </p:grpSpPr>
          <p:sp>
            <p:nvSpPr>
              <p:cNvPr id="81" name="Freeform 106"/>
              <p:cNvSpPr>
                <a:spLocks/>
              </p:cNvSpPr>
              <p:nvPr/>
            </p:nvSpPr>
            <p:spPr bwMode="auto">
              <a:xfrm>
                <a:off x="7218590" y="3893062"/>
                <a:ext cx="445904" cy="437681"/>
              </a:xfrm>
              <a:custGeom>
                <a:avLst/>
                <a:gdLst>
                  <a:gd name="T0" fmla="*/ 40 w 79"/>
                  <a:gd name="T1" fmla="*/ 39 h 79"/>
                  <a:gd name="T2" fmla="*/ 79 w 79"/>
                  <a:gd name="T3" fmla="*/ 39 h 79"/>
                  <a:gd name="T4" fmla="*/ 40 w 79"/>
                  <a:gd name="T5" fmla="*/ 79 h 79"/>
                  <a:gd name="T6" fmla="*/ 0 w 79"/>
                  <a:gd name="T7" fmla="*/ 39 h 79"/>
                  <a:gd name="T8" fmla="*/ 40 w 79"/>
                  <a:gd name="T9" fmla="*/ 0 h 79"/>
                  <a:gd name="T10" fmla="*/ 40 w 79"/>
                  <a:gd name="T11" fmla="*/ 39 h 79"/>
                </a:gdLst>
                <a:ahLst/>
                <a:cxnLst>
                  <a:cxn ang="0">
                    <a:pos x="T0" y="T1"/>
                  </a:cxn>
                  <a:cxn ang="0">
                    <a:pos x="T2" y="T3"/>
                  </a:cxn>
                  <a:cxn ang="0">
                    <a:pos x="T4" y="T5"/>
                  </a:cxn>
                  <a:cxn ang="0">
                    <a:pos x="T6" y="T7"/>
                  </a:cxn>
                  <a:cxn ang="0">
                    <a:pos x="T8" y="T9"/>
                  </a:cxn>
                  <a:cxn ang="0">
                    <a:pos x="T10" y="T11"/>
                  </a:cxn>
                </a:cxnLst>
                <a:rect l="0" t="0" r="r" b="b"/>
                <a:pathLst>
                  <a:path w="79" h="79">
                    <a:moveTo>
                      <a:pt x="40" y="39"/>
                    </a:moveTo>
                    <a:cubicBezTo>
                      <a:pt x="79" y="39"/>
                      <a:pt x="79" y="39"/>
                      <a:pt x="79" y="39"/>
                    </a:cubicBezTo>
                    <a:cubicBezTo>
                      <a:pt x="79" y="61"/>
                      <a:pt x="61" y="79"/>
                      <a:pt x="40" y="79"/>
                    </a:cubicBezTo>
                    <a:cubicBezTo>
                      <a:pt x="18" y="79"/>
                      <a:pt x="0" y="61"/>
                      <a:pt x="0" y="39"/>
                    </a:cubicBezTo>
                    <a:cubicBezTo>
                      <a:pt x="0" y="18"/>
                      <a:pt x="18" y="0"/>
                      <a:pt x="40" y="0"/>
                    </a:cubicBezTo>
                    <a:lnTo>
                      <a:pt x="40" y="3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82" name="Freeform 107"/>
              <p:cNvSpPr>
                <a:spLocks/>
              </p:cNvSpPr>
              <p:nvPr/>
            </p:nvSpPr>
            <p:spPr bwMode="auto">
              <a:xfrm>
                <a:off x="7473395" y="3855835"/>
                <a:ext cx="228390" cy="223548"/>
              </a:xfrm>
              <a:custGeom>
                <a:avLst/>
                <a:gdLst>
                  <a:gd name="T0" fmla="*/ 0 w 39"/>
                  <a:gd name="T1" fmla="*/ 40 h 40"/>
                  <a:gd name="T2" fmla="*/ 39 w 39"/>
                  <a:gd name="T3" fmla="*/ 40 h 40"/>
                  <a:gd name="T4" fmla="*/ 0 w 39"/>
                  <a:gd name="T5" fmla="*/ 0 h 40"/>
                  <a:gd name="T6" fmla="*/ 0 w 39"/>
                  <a:gd name="T7" fmla="*/ 40 h 40"/>
                </a:gdLst>
                <a:ahLst/>
                <a:cxnLst>
                  <a:cxn ang="0">
                    <a:pos x="T0" y="T1"/>
                  </a:cxn>
                  <a:cxn ang="0">
                    <a:pos x="T2" y="T3"/>
                  </a:cxn>
                  <a:cxn ang="0">
                    <a:pos x="T4" y="T5"/>
                  </a:cxn>
                  <a:cxn ang="0">
                    <a:pos x="T6" y="T7"/>
                  </a:cxn>
                </a:cxnLst>
                <a:rect l="0" t="0" r="r" b="b"/>
                <a:pathLst>
                  <a:path w="39" h="40">
                    <a:moveTo>
                      <a:pt x="0" y="40"/>
                    </a:moveTo>
                    <a:cubicBezTo>
                      <a:pt x="39" y="40"/>
                      <a:pt x="39" y="40"/>
                      <a:pt x="39" y="40"/>
                    </a:cubicBezTo>
                    <a:cubicBezTo>
                      <a:pt x="39" y="18"/>
                      <a:pt x="21" y="0"/>
                      <a:pt x="0" y="0"/>
                    </a:cubicBezTo>
                    <a:lnTo>
                      <a:pt x="0"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grpSp>
        <p:cxnSp>
          <p:nvCxnSpPr>
            <p:cNvPr id="78" name="Straight Arrow Connector 77"/>
            <p:cNvCxnSpPr/>
            <p:nvPr/>
          </p:nvCxnSpPr>
          <p:spPr>
            <a:xfrm>
              <a:off x="9956662" y="2842096"/>
              <a:ext cx="2997" cy="745027"/>
            </a:xfrm>
            <a:prstGeom prst="straightConnector1">
              <a:avLst/>
            </a:prstGeom>
            <a:noFill/>
            <a:ln w="9525" cap="flat" cmpd="sng" algn="ctr">
              <a:solidFill>
                <a:srgbClr val="FFFFFF">
                  <a:lumMod val="50000"/>
                </a:srgbClr>
              </a:solidFill>
              <a:prstDash val="solid"/>
              <a:headEnd type="none"/>
              <a:tailEnd type="triangle" w="med" len="sm"/>
            </a:ln>
            <a:effectLst/>
          </p:spPr>
        </p:cxnSp>
        <p:sp>
          <p:nvSpPr>
            <p:cNvPr id="79" name="Freeform 78"/>
            <p:cNvSpPr/>
            <p:nvPr/>
          </p:nvSpPr>
          <p:spPr bwMode="auto">
            <a:xfrm>
              <a:off x="9371862" y="1973684"/>
              <a:ext cx="1175592" cy="891357"/>
            </a:xfrm>
            <a:custGeom>
              <a:avLst/>
              <a:gdLst>
                <a:gd name="connsiteX0" fmla="*/ 1750863 w 3501725"/>
                <a:gd name="connsiteY0" fmla="*/ 0 h 2632724"/>
                <a:gd name="connsiteX1" fmla="*/ 3495912 w 3501725"/>
                <a:gd name="connsiteY1" fmla="*/ 615357 h 2632724"/>
                <a:gd name="connsiteX2" fmla="*/ 3500534 w 3501725"/>
                <a:gd name="connsiteY2" fmla="*/ 615357 h 2632724"/>
                <a:gd name="connsiteX3" fmla="*/ 3500534 w 3501725"/>
                <a:gd name="connsiteY3" fmla="*/ 616987 h 2632724"/>
                <a:gd name="connsiteX4" fmla="*/ 3501725 w 3501725"/>
                <a:gd name="connsiteY4" fmla="*/ 617407 h 2632724"/>
                <a:gd name="connsiteX5" fmla="*/ 3500534 w 3501725"/>
                <a:gd name="connsiteY5" fmla="*/ 617407 h 2632724"/>
                <a:gd name="connsiteX6" fmla="*/ 3500534 w 3501725"/>
                <a:gd name="connsiteY6" fmla="*/ 794477 h 2632724"/>
                <a:gd name="connsiteX7" fmla="*/ 3383923 w 3501725"/>
                <a:gd name="connsiteY7" fmla="*/ 794477 h 2632724"/>
                <a:gd name="connsiteX8" fmla="*/ 3383923 w 3501725"/>
                <a:gd name="connsiteY8" fmla="*/ 2632724 h 2632724"/>
                <a:gd name="connsiteX9" fmla="*/ 117801 w 3501725"/>
                <a:gd name="connsiteY9" fmla="*/ 2632724 h 2632724"/>
                <a:gd name="connsiteX10" fmla="*/ 117801 w 3501725"/>
                <a:gd name="connsiteY10" fmla="*/ 794477 h 2632724"/>
                <a:gd name="connsiteX11" fmla="*/ 1190 w 3501725"/>
                <a:gd name="connsiteY11" fmla="*/ 794477 h 2632724"/>
                <a:gd name="connsiteX12" fmla="*/ 1190 w 3501725"/>
                <a:gd name="connsiteY12" fmla="*/ 617407 h 2632724"/>
                <a:gd name="connsiteX13" fmla="*/ 0 w 3501725"/>
                <a:gd name="connsiteY13" fmla="*/ 617407 h 2632724"/>
                <a:gd name="connsiteX14" fmla="*/ 1190 w 3501725"/>
                <a:gd name="connsiteY14" fmla="*/ 616988 h 2632724"/>
                <a:gd name="connsiteX15" fmla="*/ 1190 w 3501725"/>
                <a:gd name="connsiteY15" fmla="*/ 615357 h 2632724"/>
                <a:gd name="connsiteX16" fmla="*/ 5814 w 3501725"/>
                <a:gd name="connsiteY16" fmla="*/ 615357 h 263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1725" h="2632724">
                  <a:moveTo>
                    <a:pt x="1750863" y="0"/>
                  </a:moveTo>
                  <a:lnTo>
                    <a:pt x="3495912" y="615357"/>
                  </a:lnTo>
                  <a:lnTo>
                    <a:pt x="3500534" y="615357"/>
                  </a:lnTo>
                  <a:lnTo>
                    <a:pt x="3500534" y="616987"/>
                  </a:lnTo>
                  <a:lnTo>
                    <a:pt x="3501725" y="617407"/>
                  </a:lnTo>
                  <a:lnTo>
                    <a:pt x="3500534" y="617407"/>
                  </a:lnTo>
                  <a:lnTo>
                    <a:pt x="3500534" y="794477"/>
                  </a:lnTo>
                  <a:lnTo>
                    <a:pt x="3383923" y="794477"/>
                  </a:lnTo>
                  <a:lnTo>
                    <a:pt x="3383923" y="2632724"/>
                  </a:lnTo>
                  <a:lnTo>
                    <a:pt x="117801" y="2632724"/>
                  </a:lnTo>
                  <a:lnTo>
                    <a:pt x="117801" y="794477"/>
                  </a:lnTo>
                  <a:lnTo>
                    <a:pt x="1190" y="794477"/>
                  </a:lnTo>
                  <a:lnTo>
                    <a:pt x="1190" y="617407"/>
                  </a:lnTo>
                  <a:lnTo>
                    <a:pt x="0" y="617407"/>
                  </a:lnTo>
                  <a:lnTo>
                    <a:pt x="1190" y="616988"/>
                  </a:lnTo>
                  <a:lnTo>
                    <a:pt x="1190" y="615357"/>
                  </a:lnTo>
                  <a:lnTo>
                    <a:pt x="5814" y="615357"/>
                  </a:lnTo>
                  <a:close/>
                </a:path>
              </a:pathLst>
            </a:custGeom>
            <a:solidFill>
              <a:srgbClr val="008272"/>
            </a:solidFill>
            <a:ln w="2857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Freeform 79"/>
            <p:cNvSpPr/>
            <p:nvPr/>
          </p:nvSpPr>
          <p:spPr bwMode="auto">
            <a:xfrm>
              <a:off x="9612669" y="2196277"/>
              <a:ext cx="687984" cy="557302"/>
            </a:xfrm>
            <a:custGeom>
              <a:avLst/>
              <a:gdLst>
                <a:gd name="connsiteX0" fmla="*/ 414146 w 686820"/>
                <a:gd name="connsiteY0" fmla="*/ 295220 h 532856"/>
                <a:gd name="connsiteX1" fmla="*/ 391723 w 686820"/>
                <a:gd name="connsiteY1" fmla="*/ 295618 h 532856"/>
                <a:gd name="connsiteX2" fmla="*/ 376546 w 686820"/>
                <a:gd name="connsiteY2" fmla="*/ 334177 h 532856"/>
                <a:gd name="connsiteX3" fmla="*/ 415105 w 686820"/>
                <a:gd name="connsiteY3" fmla="*/ 349354 h 532856"/>
                <a:gd name="connsiteX4" fmla="*/ 430282 w 686820"/>
                <a:gd name="connsiteY4" fmla="*/ 310795 h 532856"/>
                <a:gd name="connsiteX5" fmla="*/ 414146 w 686820"/>
                <a:gd name="connsiteY5" fmla="*/ 295220 h 532856"/>
                <a:gd name="connsiteX6" fmla="*/ 402912 w 686820"/>
                <a:gd name="connsiteY6" fmla="*/ 275655 h 532856"/>
                <a:gd name="connsiteX7" fmla="*/ 446347 w 686820"/>
                <a:gd name="connsiteY7" fmla="*/ 303804 h 532856"/>
                <a:gd name="connsiteX8" fmla="*/ 422096 w 686820"/>
                <a:gd name="connsiteY8" fmla="*/ 365419 h 532856"/>
                <a:gd name="connsiteX9" fmla="*/ 360481 w 686820"/>
                <a:gd name="connsiteY9" fmla="*/ 341167 h 532856"/>
                <a:gd name="connsiteX10" fmla="*/ 384733 w 686820"/>
                <a:gd name="connsiteY10" fmla="*/ 279553 h 532856"/>
                <a:gd name="connsiteX11" fmla="*/ 402912 w 686820"/>
                <a:gd name="connsiteY11" fmla="*/ 275655 h 532856"/>
                <a:gd name="connsiteX12" fmla="*/ 402721 w 686820"/>
                <a:gd name="connsiteY12" fmla="*/ 257781 h 532856"/>
                <a:gd name="connsiteX13" fmla="*/ 377603 w 686820"/>
                <a:gd name="connsiteY13" fmla="*/ 263167 h 532856"/>
                <a:gd name="connsiteX14" fmla="*/ 344094 w 686820"/>
                <a:gd name="connsiteY14" fmla="*/ 348298 h 532856"/>
                <a:gd name="connsiteX15" fmla="*/ 429226 w 686820"/>
                <a:gd name="connsiteY15" fmla="*/ 381805 h 532856"/>
                <a:gd name="connsiteX16" fmla="*/ 462734 w 686820"/>
                <a:gd name="connsiteY16" fmla="*/ 296674 h 532856"/>
                <a:gd name="connsiteX17" fmla="*/ 402721 w 686820"/>
                <a:gd name="connsiteY17" fmla="*/ 257781 h 532856"/>
                <a:gd name="connsiteX18" fmla="*/ 247593 w 686820"/>
                <a:gd name="connsiteY18" fmla="*/ 221298 h 532856"/>
                <a:gd name="connsiteX19" fmla="*/ 233739 w 686820"/>
                <a:gd name="connsiteY19" fmla="*/ 221544 h 532856"/>
                <a:gd name="connsiteX20" fmla="*/ 224362 w 686820"/>
                <a:gd name="connsiteY20" fmla="*/ 245368 h 532856"/>
                <a:gd name="connsiteX21" fmla="*/ 248186 w 686820"/>
                <a:gd name="connsiteY21" fmla="*/ 254745 h 532856"/>
                <a:gd name="connsiteX22" fmla="*/ 257563 w 686820"/>
                <a:gd name="connsiteY22" fmla="*/ 230921 h 532856"/>
                <a:gd name="connsiteX23" fmla="*/ 247593 w 686820"/>
                <a:gd name="connsiteY23" fmla="*/ 221298 h 532856"/>
                <a:gd name="connsiteX24" fmla="*/ 251557 w 686820"/>
                <a:gd name="connsiteY24" fmla="*/ 211226 h 532856"/>
                <a:gd name="connsiteX25" fmla="*/ 267489 w 686820"/>
                <a:gd name="connsiteY25" fmla="*/ 226602 h 532856"/>
                <a:gd name="connsiteX26" fmla="*/ 252505 w 686820"/>
                <a:gd name="connsiteY26" fmla="*/ 264671 h 532856"/>
                <a:gd name="connsiteX27" fmla="*/ 214436 w 686820"/>
                <a:gd name="connsiteY27" fmla="*/ 249687 h 532856"/>
                <a:gd name="connsiteX28" fmla="*/ 229420 w 686820"/>
                <a:gd name="connsiteY28" fmla="*/ 211618 h 532856"/>
                <a:gd name="connsiteX29" fmla="*/ 251557 w 686820"/>
                <a:gd name="connsiteY29" fmla="*/ 211226 h 532856"/>
                <a:gd name="connsiteX30" fmla="*/ 418831 w 686820"/>
                <a:gd name="connsiteY30" fmla="*/ 209020 h 532856"/>
                <a:gd name="connsiteX31" fmla="*/ 435785 w 686820"/>
                <a:gd name="connsiteY31" fmla="*/ 243629 h 532856"/>
                <a:gd name="connsiteX32" fmla="*/ 472102 w 686820"/>
                <a:gd name="connsiteY32" fmla="*/ 231009 h 532856"/>
                <a:gd name="connsiteX33" fmla="*/ 493718 w 686820"/>
                <a:gd name="connsiteY33" fmla="*/ 251701 h 532856"/>
                <a:gd name="connsiteX34" fmla="*/ 481574 w 686820"/>
                <a:gd name="connsiteY34" fmla="*/ 288472 h 532856"/>
                <a:gd name="connsiteX35" fmla="*/ 516778 w 686820"/>
                <a:gd name="connsiteY35" fmla="*/ 304646 h 532856"/>
                <a:gd name="connsiteX36" fmla="*/ 517487 w 686820"/>
                <a:gd name="connsiteY36" fmla="*/ 334902 h 532856"/>
                <a:gd name="connsiteX37" fmla="*/ 483104 w 686820"/>
                <a:gd name="connsiteY37" fmla="*/ 352735 h 532856"/>
                <a:gd name="connsiteX38" fmla="*/ 496714 w 686820"/>
                <a:gd name="connsiteY38" fmla="*/ 388717 h 532856"/>
                <a:gd name="connsiteX39" fmla="*/ 474048 w 686820"/>
                <a:gd name="connsiteY39" fmla="*/ 412576 h 532856"/>
                <a:gd name="connsiteX40" fmla="*/ 437423 w 686820"/>
                <a:gd name="connsiteY40" fmla="*/ 400644 h 532856"/>
                <a:gd name="connsiteX41" fmla="*/ 421243 w 686820"/>
                <a:gd name="connsiteY41" fmla="*/ 435821 h 532856"/>
                <a:gd name="connsiteX42" fmla="*/ 387980 w 686820"/>
                <a:gd name="connsiteY42" fmla="*/ 436024 h 532856"/>
                <a:gd name="connsiteX43" fmla="*/ 371041 w 686820"/>
                <a:gd name="connsiteY43" fmla="*/ 401337 h 532856"/>
                <a:gd name="connsiteX44" fmla="*/ 334764 w 686820"/>
                <a:gd name="connsiteY44" fmla="*/ 413896 h 532856"/>
                <a:gd name="connsiteX45" fmla="*/ 313318 w 686820"/>
                <a:gd name="connsiteY45" fmla="*/ 393118 h 532856"/>
                <a:gd name="connsiteX46" fmla="*/ 325251 w 686820"/>
                <a:gd name="connsiteY46" fmla="*/ 356493 h 532856"/>
                <a:gd name="connsiteX47" fmla="*/ 290048 w 686820"/>
                <a:gd name="connsiteY47" fmla="*/ 340319 h 532856"/>
                <a:gd name="connsiteX48" fmla="*/ 289338 w 686820"/>
                <a:gd name="connsiteY48" fmla="*/ 310064 h 532856"/>
                <a:gd name="connsiteX49" fmla="*/ 323722 w 686820"/>
                <a:gd name="connsiteY49" fmla="*/ 292231 h 532856"/>
                <a:gd name="connsiteX50" fmla="*/ 310111 w 686820"/>
                <a:gd name="connsiteY50" fmla="*/ 256248 h 532856"/>
                <a:gd name="connsiteX51" fmla="*/ 332777 w 686820"/>
                <a:gd name="connsiteY51" fmla="*/ 232389 h 532856"/>
                <a:gd name="connsiteX52" fmla="*/ 369403 w 686820"/>
                <a:gd name="connsiteY52" fmla="*/ 244322 h 532856"/>
                <a:gd name="connsiteX53" fmla="*/ 385584 w 686820"/>
                <a:gd name="connsiteY53" fmla="*/ 209152 h 532856"/>
                <a:gd name="connsiteX54" fmla="*/ 418831 w 686820"/>
                <a:gd name="connsiteY54" fmla="*/ 209020 h 532856"/>
                <a:gd name="connsiteX55" fmla="*/ 255601 w 686820"/>
                <a:gd name="connsiteY55" fmla="*/ 200952 h 532856"/>
                <a:gd name="connsiteX56" fmla="*/ 225014 w 686820"/>
                <a:gd name="connsiteY56" fmla="*/ 201494 h 532856"/>
                <a:gd name="connsiteX57" fmla="*/ 204311 w 686820"/>
                <a:gd name="connsiteY57" fmla="*/ 254092 h 532856"/>
                <a:gd name="connsiteX58" fmla="*/ 256910 w 686820"/>
                <a:gd name="connsiteY58" fmla="*/ 274795 h 532856"/>
                <a:gd name="connsiteX59" fmla="*/ 277613 w 686820"/>
                <a:gd name="connsiteY59" fmla="*/ 222197 h 532856"/>
                <a:gd name="connsiteX60" fmla="*/ 255601 w 686820"/>
                <a:gd name="connsiteY60" fmla="*/ 200952 h 532856"/>
                <a:gd name="connsiteX61" fmla="*/ 250487 w 686820"/>
                <a:gd name="connsiteY61" fmla="*/ 168039 h 532856"/>
                <a:gd name="connsiteX62" fmla="*/ 260962 w 686820"/>
                <a:gd name="connsiteY62" fmla="*/ 189422 h 532856"/>
                <a:gd name="connsiteX63" fmla="*/ 283401 w 686820"/>
                <a:gd name="connsiteY63" fmla="*/ 181625 h 532856"/>
                <a:gd name="connsiteX64" fmla="*/ 296756 w 686820"/>
                <a:gd name="connsiteY64" fmla="*/ 194409 h 532856"/>
                <a:gd name="connsiteX65" fmla="*/ 289254 w 686820"/>
                <a:gd name="connsiteY65" fmla="*/ 217129 h 532856"/>
                <a:gd name="connsiteX66" fmla="*/ 311004 w 686820"/>
                <a:gd name="connsiteY66" fmla="*/ 227122 h 532856"/>
                <a:gd name="connsiteX67" fmla="*/ 311443 w 686820"/>
                <a:gd name="connsiteY67" fmla="*/ 245816 h 532856"/>
                <a:gd name="connsiteX68" fmla="*/ 290199 w 686820"/>
                <a:gd name="connsiteY68" fmla="*/ 256834 h 532856"/>
                <a:gd name="connsiteX69" fmla="*/ 298608 w 686820"/>
                <a:gd name="connsiteY69" fmla="*/ 279066 h 532856"/>
                <a:gd name="connsiteX70" fmla="*/ 284604 w 686820"/>
                <a:gd name="connsiteY70" fmla="*/ 293808 h 532856"/>
                <a:gd name="connsiteX71" fmla="*/ 261975 w 686820"/>
                <a:gd name="connsiteY71" fmla="*/ 286435 h 532856"/>
                <a:gd name="connsiteX72" fmla="*/ 251978 w 686820"/>
                <a:gd name="connsiteY72" fmla="*/ 308169 h 532856"/>
                <a:gd name="connsiteX73" fmla="*/ 231426 w 686820"/>
                <a:gd name="connsiteY73" fmla="*/ 308295 h 532856"/>
                <a:gd name="connsiteX74" fmla="*/ 220961 w 686820"/>
                <a:gd name="connsiteY74" fmla="*/ 286863 h 532856"/>
                <a:gd name="connsiteX75" fmla="*/ 198547 w 686820"/>
                <a:gd name="connsiteY75" fmla="*/ 294622 h 532856"/>
                <a:gd name="connsiteX76" fmla="*/ 185296 w 686820"/>
                <a:gd name="connsiteY76" fmla="*/ 281785 h 532856"/>
                <a:gd name="connsiteX77" fmla="*/ 192669 w 686820"/>
                <a:gd name="connsiteY77" fmla="*/ 259156 h 532856"/>
                <a:gd name="connsiteX78" fmla="*/ 170918 w 686820"/>
                <a:gd name="connsiteY78" fmla="*/ 249162 h 532856"/>
                <a:gd name="connsiteX79" fmla="*/ 170480 w 686820"/>
                <a:gd name="connsiteY79" fmla="*/ 230469 h 532856"/>
                <a:gd name="connsiteX80" fmla="*/ 191724 w 686820"/>
                <a:gd name="connsiteY80" fmla="*/ 219451 h 532856"/>
                <a:gd name="connsiteX81" fmla="*/ 183315 w 686820"/>
                <a:gd name="connsiteY81" fmla="*/ 197218 h 532856"/>
                <a:gd name="connsiteX82" fmla="*/ 197319 w 686820"/>
                <a:gd name="connsiteY82" fmla="*/ 182477 h 532856"/>
                <a:gd name="connsiteX83" fmla="*/ 219948 w 686820"/>
                <a:gd name="connsiteY83" fmla="*/ 189850 h 532856"/>
                <a:gd name="connsiteX84" fmla="*/ 229946 w 686820"/>
                <a:gd name="connsiteY84" fmla="*/ 168120 h 532856"/>
                <a:gd name="connsiteX85" fmla="*/ 250487 w 686820"/>
                <a:gd name="connsiteY85" fmla="*/ 168039 h 532856"/>
                <a:gd name="connsiteX86" fmla="*/ 81149 w 686820"/>
                <a:gd name="connsiteY86" fmla="*/ 87959 h 532856"/>
                <a:gd name="connsiteX87" fmla="*/ 35908 w 686820"/>
                <a:gd name="connsiteY87" fmla="*/ 126581 h 532856"/>
                <a:gd name="connsiteX88" fmla="*/ 35908 w 686820"/>
                <a:gd name="connsiteY88" fmla="*/ 469691 h 532856"/>
                <a:gd name="connsiteX89" fmla="*/ 81149 w 686820"/>
                <a:gd name="connsiteY89" fmla="*/ 508313 h 532856"/>
                <a:gd name="connsiteX90" fmla="*/ 605671 w 686820"/>
                <a:gd name="connsiteY90" fmla="*/ 508313 h 532856"/>
                <a:gd name="connsiteX91" fmla="*/ 650912 w 686820"/>
                <a:gd name="connsiteY91" fmla="*/ 469691 h 532856"/>
                <a:gd name="connsiteX92" fmla="*/ 650912 w 686820"/>
                <a:gd name="connsiteY92" fmla="*/ 126581 h 532856"/>
                <a:gd name="connsiteX93" fmla="*/ 605671 w 686820"/>
                <a:gd name="connsiteY93" fmla="*/ 87959 h 532856"/>
                <a:gd name="connsiteX94" fmla="*/ 60334 w 686820"/>
                <a:gd name="connsiteY94" fmla="*/ 63416 h 532856"/>
                <a:gd name="connsiteX95" fmla="*/ 626486 w 686820"/>
                <a:gd name="connsiteY95" fmla="*/ 63416 h 532856"/>
                <a:gd name="connsiteX96" fmla="*/ 686820 w 686820"/>
                <a:gd name="connsiteY96" fmla="*/ 114923 h 532856"/>
                <a:gd name="connsiteX97" fmla="*/ 686820 w 686820"/>
                <a:gd name="connsiteY97" fmla="*/ 481349 h 532856"/>
                <a:gd name="connsiteX98" fmla="*/ 626486 w 686820"/>
                <a:gd name="connsiteY98" fmla="*/ 532856 h 532856"/>
                <a:gd name="connsiteX99" fmla="*/ 60334 w 686820"/>
                <a:gd name="connsiteY99" fmla="*/ 532856 h 532856"/>
                <a:gd name="connsiteX100" fmla="*/ 0 w 686820"/>
                <a:gd name="connsiteY100" fmla="*/ 481349 h 532856"/>
                <a:gd name="connsiteX101" fmla="*/ 0 w 686820"/>
                <a:gd name="connsiteY101" fmla="*/ 114923 h 532856"/>
                <a:gd name="connsiteX102" fmla="*/ 60334 w 686820"/>
                <a:gd name="connsiteY102" fmla="*/ 63416 h 532856"/>
                <a:gd name="connsiteX103" fmla="*/ 510883 w 686820"/>
                <a:gd name="connsiteY103" fmla="*/ 33763 h 532856"/>
                <a:gd name="connsiteX104" fmla="*/ 510883 w 686820"/>
                <a:gd name="connsiteY104" fmla="*/ 38302 h 532856"/>
                <a:gd name="connsiteX105" fmla="*/ 541941 w 686820"/>
                <a:gd name="connsiteY105" fmla="*/ 38302 h 532856"/>
                <a:gd name="connsiteX106" fmla="*/ 541941 w 686820"/>
                <a:gd name="connsiteY106" fmla="*/ 33763 h 532856"/>
                <a:gd name="connsiteX107" fmla="*/ 556871 w 686820"/>
                <a:gd name="connsiteY107" fmla="*/ 16612 h 532856"/>
                <a:gd name="connsiteX108" fmla="*/ 577484 w 686820"/>
                <a:gd name="connsiteY108" fmla="*/ 16612 h 532856"/>
                <a:gd name="connsiteX109" fmla="*/ 577484 w 686820"/>
                <a:gd name="connsiteY109" fmla="*/ 34273 h 532856"/>
                <a:gd name="connsiteX110" fmla="*/ 556871 w 686820"/>
                <a:gd name="connsiteY110" fmla="*/ 34273 h 532856"/>
                <a:gd name="connsiteX111" fmla="*/ 552115 w 686820"/>
                <a:gd name="connsiteY111" fmla="*/ 12583 h 532856"/>
                <a:gd name="connsiteX112" fmla="*/ 552115 w 686820"/>
                <a:gd name="connsiteY112" fmla="*/ 38302 h 532856"/>
                <a:gd name="connsiteX113" fmla="*/ 582241 w 686820"/>
                <a:gd name="connsiteY113" fmla="*/ 38302 h 532856"/>
                <a:gd name="connsiteX114" fmla="*/ 582241 w 686820"/>
                <a:gd name="connsiteY114" fmla="*/ 12583 h 532856"/>
                <a:gd name="connsiteX115" fmla="*/ 594834 w 686820"/>
                <a:gd name="connsiteY115" fmla="*/ 12187 h 532856"/>
                <a:gd name="connsiteX116" fmla="*/ 608926 w 686820"/>
                <a:gd name="connsiteY116" fmla="*/ 25265 h 532856"/>
                <a:gd name="connsiteX117" fmla="*/ 594879 w 686820"/>
                <a:gd name="connsiteY117" fmla="*/ 38302 h 532856"/>
                <a:gd name="connsiteX118" fmla="*/ 603008 w 686820"/>
                <a:gd name="connsiteY118" fmla="*/ 38302 h 532856"/>
                <a:gd name="connsiteX119" fmla="*/ 612991 w 686820"/>
                <a:gd name="connsiteY119" fmla="*/ 29037 h 532856"/>
                <a:gd name="connsiteX120" fmla="*/ 622973 w 686820"/>
                <a:gd name="connsiteY120" fmla="*/ 38302 h 532856"/>
                <a:gd name="connsiteX121" fmla="*/ 631102 w 686820"/>
                <a:gd name="connsiteY121" fmla="*/ 38302 h 532856"/>
                <a:gd name="connsiteX122" fmla="*/ 617055 w 686820"/>
                <a:gd name="connsiteY122" fmla="*/ 25265 h 532856"/>
                <a:gd name="connsiteX123" fmla="*/ 631147 w 686820"/>
                <a:gd name="connsiteY123" fmla="*/ 12187 h 532856"/>
                <a:gd name="connsiteX124" fmla="*/ 623019 w 686820"/>
                <a:gd name="connsiteY124" fmla="*/ 12187 h 532856"/>
                <a:gd name="connsiteX125" fmla="*/ 612991 w 686820"/>
                <a:gd name="connsiteY125" fmla="*/ 21493 h 532856"/>
                <a:gd name="connsiteX126" fmla="*/ 602963 w 686820"/>
                <a:gd name="connsiteY126" fmla="*/ 12187 h 532856"/>
                <a:gd name="connsiteX127" fmla="*/ 32859 w 686820"/>
                <a:gd name="connsiteY127" fmla="*/ 0 h 532856"/>
                <a:gd name="connsiteX128" fmla="*/ 653961 w 686820"/>
                <a:gd name="connsiteY128" fmla="*/ 0 h 532856"/>
                <a:gd name="connsiteX129" fmla="*/ 686820 w 686820"/>
                <a:gd name="connsiteY129" fmla="*/ 28052 h 532856"/>
                <a:gd name="connsiteX130" fmla="*/ 686820 w 686820"/>
                <a:gd name="connsiteY130" fmla="*/ 72331 h 532856"/>
                <a:gd name="connsiteX131" fmla="*/ 638344 w 686820"/>
                <a:gd name="connsiteY131" fmla="*/ 51230 h 532856"/>
                <a:gd name="connsiteX132" fmla="*/ 48476 w 686820"/>
                <a:gd name="connsiteY132" fmla="*/ 51230 h 532856"/>
                <a:gd name="connsiteX133" fmla="*/ 0 w 686820"/>
                <a:gd name="connsiteY133" fmla="*/ 72331 h 532856"/>
                <a:gd name="connsiteX134" fmla="*/ 0 w 686820"/>
                <a:gd name="connsiteY134" fmla="*/ 28052 h 532856"/>
                <a:gd name="connsiteX135" fmla="*/ 32859 w 686820"/>
                <a:gd name="connsiteY135" fmla="*/ 0 h 53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86820" h="532856">
                  <a:moveTo>
                    <a:pt x="414146" y="295220"/>
                  </a:moveTo>
                  <a:cubicBezTo>
                    <a:pt x="407168" y="292474"/>
                    <a:pt x="399143" y="292389"/>
                    <a:pt x="391723" y="295618"/>
                  </a:cubicBezTo>
                  <a:cubicBezTo>
                    <a:pt x="376884" y="302075"/>
                    <a:pt x="370089" y="319338"/>
                    <a:pt x="376546" y="334177"/>
                  </a:cubicBezTo>
                  <a:cubicBezTo>
                    <a:pt x="383003" y="349016"/>
                    <a:pt x="400266" y="355811"/>
                    <a:pt x="415105" y="349354"/>
                  </a:cubicBezTo>
                  <a:cubicBezTo>
                    <a:pt x="429944" y="342897"/>
                    <a:pt x="436739" y="325634"/>
                    <a:pt x="430282" y="310795"/>
                  </a:cubicBezTo>
                  <a:cubicBezTo>
                    <a:pt x="427054" y="303375"/>
                    <a:pt x="421124" y="297967"/>
                    <a:pt x="414146" y="295220"/>
                  </a:cubicBezTo>
                  <a:close/>
                  <a:moveTo>
                    <a:pt x="402912" y="275655"/>
                  </a:moveTo>
                  <a:cubicBezTo>
                    <a:pt x="421158" y="275468"/>
                    <a:pt x="438609" y="286021"/>
                    <a:pt x="446347" y="303804"/>
                  </a:cubicBezTo>
                  <a:cubicBezTo>
                    <a:pt x="456665" y="327516"/>
                    <a:pt x="445807" y="355101"/>
                    <a:pt x="422096" y="365419"/>
                  </a:cubicBezTo>
                  <a:cubicBezTo>
                    <a:pt x="398384" y="375736"/>
                    <a:pt x="370798" y="364879"/>
                    <a:pt x="360481" y="341167"/>
                  </a:cubicBezTo>
                  <a:cubicBezTo>
                    <a:pt x="350163" y="317456"/>
                    <a:pt x="361021" y="289871"/>
                    <a:pt x="384733" y="279553"/>
                  </a:cubicBezTo>
                  <a:cubicBezTo>
                    <a:pt x="390661" y="276974"/>
                    <a:pt x="396831" y="275718"/>
                    <a:pt x="402912" y="275655"/>
                  </a:cubicBezTo>
                  <a:close/>
                  <a:moveTo>
                    <a:pt x="402721" y="257781"/>
                  </a:moveTo>
                  <a:cubicBezTo>
                    <a:pt x="394318" y="257868"/>
                    <a:pt x="385793" y="259603"/>
                    <a:pt x="377603" y="263167"/>
                  </a:cubicBezTo>
                  <a:cubicBezTo>
                    <a:pt x="344841" y="277422"/>
                    <a:pt x="329839" y="315537"/>
                    <a:pt x="344094" y="348298"/>
                  </a:cubicBezTo>
                  <a:cubicBezTo>
                    <a:pt x="358350" y="381059"/>
                    <a:pt x="396464" y="396061"/>
                    <a:pt x="429226" y="381805"/>
                  </a:cubicBezTo>
                  <a:cubicBezTo>
                    <a:pt x="461987" y="367550"/>
                    <a:pt x="476989" y="329435"/>
                    <a:pt x="462734" y="296674"/>
                  </a:cubicBezTo>
                  <a:cubicBezTo>
                    <a:pt x="452042" y="272103"/>
                    <a:pt x="427930" y="257522"/>
                    <a:pt x="402721" y="257781"/>
                  </a:cubicBezTo>
                  <a:close/>
                  <a:moveTo>
                    <a:pt x="247593" y="221298"/>
                  </a:moveTo>
                  <a:cubicBezTo>
                    <a:pt x="243282" y="219601"/>
                    <a:pt x="238323" y="219549"/>
                    <a:pt x="233739" y="221544"/>
                  </a:cubicBezTo>
                  <a:cubicBezTo>
                    <a:pt x="224570" y="225533"/>
                    <a:pt x="220372" y="236200"/>
                    <a:pt x="224362" y="245368"/>
                  </a:cubicBezTo>
                  <a:cubicBezTo>
                    <a:pt x="228351" y="254536"/>
                    <a:pt x="239017" y="258735"/>
                    <a:pt x="248186" y="254745"/>
                  </a:cubicBezTo>
                  <a:cubicBezTo>
                    <a:pt x="257354" y="250756"/>
                    <a:pt x="261552" y="240089"/>
                    <a:pt x="257563" y="230921"/>
                  </a:cubicBezTo>
                  <a:cubicBezTo>
                    <a:pt x="255568" y="226337"/>
                    <a:pt x="251904" y="222995"/>
                    <a:pt x="247593" y="221298"/>
                  </a:cubicBezTo>
                  <a:close/>
                  <a:moveTo>
                    <a:pt x="251557" y="211226"/>
                  </a:moveTo>
                  <a:cubicBezTo>
                    <a:pt x="258447" y="213937"/>
                    <a:pt x="264301" y="219277"/>
                    <a:pt x="267489" y="226602"/>
                  </a:cubicBezTo>
                  <a:cubicBezTo>
                    <a:pt x="273863" y="241252"/>
                    <a:pt x="267155" y="258296"/>
                    <a:pt x="252505" y="264671"/>
                  </a:cubicBezTo>
                  <a:cubicBezTo>
                    <a:pt x="237854" y="271046"/>
                    <a:pt x="220811" y="264337"/>
                    <a:pt x="214436" y="249687"/>
                  </a:cubicBezTo>
                  <a:cubicBezTo>
                    <a:pt x="208061" y="235037"/>
                    <a:pt x="214770" y="217993"/>
                    <a:pt x="229420" y="211618"/>
                  </a:cubicBezTo>
                  <a:cubicBezTo>
                    <a:pt x="236745" y="208431"/>
                    <a:pt x="244668" y="208514"/>
                    <a:pt x="251557" y="211226"/>
                  </a:cubicBezTo>
                  <a:close/>
                  <a:moveTo>
                    <a:pt x="418831" y="209020"/>
                  </a:moveTo>
                  <a:cubicBezTo>
                    <a:pt x="414701" y="222984"/>
                    <a:pt x="421938" y="237944"/>
                    <a:pt x="435785" y="243629"/>
                  </a:cubicBezTo>
                  <a:cubicBezTo>
                    <a:pt x="449594" y="249298"/>
                    <a:pt x="465210" y="243782"/>
                    <a:pt x="472102" y="231009"/>
                  </a:cubicBezTo>
                  <a:cubicBezTo>
                    <a:pt x="480206" y="236749"/>
                    <a:pt x="487510" y="243672"/>
                    <a:pt x="493718" y="251701"/>
                  </a:cubicBezTo>
                  <a:cubicBezTo>
                    <a:pt x="480891" y="258802"/>
                    <a:pt x="475570" y="274673"/>
                    <a:pt x="481574" y="288472"/>
                  </a:cubicBezTo>
                  <a:cubicBezTo>
                    <a:pt x="487582" y="302278"/>
                    <a:pt x="502833" y="309202"/>
                    <a:pt x="516778" y="304646"/>
                  </a:cubicBezTo>
                  <a:cubicBezTo>
                    <a:pt x="518502" y="314769"/>
                    <a:pt x="518666" y="324947"/>
                    <a:pt x="517487" y="334902"/>
                  </a:cubicBezTo>
                  <a:cubicBezTo>
                    <a:pt x="503345" y="331020"/>
                    <a:pt x="488446" y="338662"/>
                    <a:pt x="483104" y="352735"/>
                  </a:cubicBezTo>
                  <a:cubicBezTo>
                    <a:pt x="477802" y="366700"/>
                    <a:pt x="483744" y="382174"/>
                    <a:pt x="496714" y="388717"/>
                  </a:cubicBezTo>
                  <a:cubicBezTo>
                    <a:pt x="490595" y="397744"/>
                    <a:pt x="482920" y="405751"/>
                    <a:pt x="474048" y="412576"/>
                  </a:cubicBezTo>
                  <a:cubicBezTo>
                    <a:pt x="466905" y="399897"/>
                    <a:pt x="451140" y="394675"/>
                    <a:pt x="437423" y="400644"/>
                  </a:cubicBezTo>
                  <a:cubicBezTo>
                    <a:pt x="423626" y="406647"/>
                    <a:pt x="416701" y="421884"/>
                    <a:pt x="421243" y="435821"/>
                  </a:cubicBezTo>
                  <a:cubicBezTo>
                    <a:pt x="410093" y="437704"/>
                    <a:pt x="398881" y="437693"/>
                    <a:pt x="387980" y="436024"/>
                  </a:cubicBezTo>
                  <a:cubicBezTo>
                    <a:pt x="392152" y="422037"/>
                    <a:pt x="384913" y="407031"/>
                    <a:pt x="371041" y="401337"/>
                  </a:cubicBezTo>
                  <a:cubicBezTo>
                    <a:pt x="357255" y="395677"/>
                    <a:pt x="341669" y="401164"/>
                    <a:pt x="334764" y="413896"/>
                  </a:cubicBezTo>
                  <a:cubicBezTo>
                    <a:pt x="326658" y="408214"/>
                    <a:pt x="319503" y="401157"/>
                    <a:pt x="313318" y="393118"/>
                  </a:cubicBezTo>
                  <a:cubicBezTo>
                    <a:pt x="325997" y="385975"/>
                    <a:pt x="331220" y="370210"/>
                    <a:pt x="325251" y="356493"/>
                  </a:cubicBezTo>
                  <a:cubicBezTo>
                    <a:pt x="319244" y="342687"/>
                    <a:pt x="303992" y="335763"/>
                    <a:pt x="290048" y="340319"/>
                  </a:cubicBezTo>
                  <a:cubicBezTo>
                    <a:pt x="288324" y="330196"/>
                    <a:pt x="288160" y="320018"/>
                    <a:pt x="289338" y="310064"/>
                  </a:cubicBezTo>
                  <a:cubicBezTo>
                    <a:pt x="303480" y="313945"/>
                    <a:pt x="318379" y="306303"/>
                    <a:pt x="323722" y="292231"/>
                  </a:cubicBezTo>
                  <a:cubicBezTo>
                    <a:pt x="329023" y="278265"/>
                    <a:pt x="323081" y="262791"/>
                    <a:pt x="310111" y="256248"/>
                  </a:cubicBezTo>
                  <a:cubicBezTo>
                    <a:pt x="316230" y="247221"/>
                    <a:pt x="323905" y="239214"/>
                    <a:pt x="332777" y="232389"/>
                  </a:cubicBezTo>
                  <a:cubicBezTo>
                    <a:pt x="339920" y="245068"/>
                    <a:pt x="355685" y="250290"/>
                    <a:pt x="369403" y="244322"/>
                  </a:cubicBezTo>
                  <a:cubicBezTo>
                    <a:pt x="383197" y="238319"/>
                    <a:pt x="390122" y="223087"/>
                    <a:pt x="385584" y="209152"/>
                  </a:cubicBezTo>
                  <a:cubicBezTo>
                    <a:pt x="396727" y="207279"/>
                    <a:pt x="407932" y="207309"/>
                    <a:pt x="418831" y="209020"/>
                  </a:cubicBezTo>
                  <a:close/>
                  <a:moveTo>
                    <a:pt x="255601" y="200952"/>
                  </a:moveTo>
                  <a:cubicBezTo>
                    <a:pt x="246083" y="197205"/>
                    <a:pt x="235135" y="197090"/>
                    <a:pt x="225014" y="201494"/>
                  </a:cubicBezTo>
                  <a:cubicBezTo>
                    <a:pt x="204773" y="210301"/>
                    <a:pt x="195504" y="233851"/>
                    <a:pt x="204311" y="254092"/>
                  </a:cubicBezTo>
                  <a:cubicBezTo>
                    <a:pt x="213119" y="274334"/>
                    <a:pt x="236668" y="283603"/>
                    <a:pt x="256910" y="274795"/>
                  </a:cubicBezTo>
                  <a:cubicBezTo>
                    <a:pt x="277152" y="265988"/>
                    <a:pt x="286421" y="242438"/>
                    <a:pt x="277613" y="222197"/>
                  </a:cubicBezTo>
                  <a:cubicBezTo>
                    <a:pt x="273209" y="212076"/>
                    <a:pt x="265120" y="204698"/>
                    <a:pt x="255601" y="200952"/>
                  </a:cubicBezTo>
                  <a:close/>
                  <a:moveTo>
                    <a:pt x="250487" y="168039"/>
                  </a:moveTo>
                  <a:cubicBezTo>
                    <a:pt x="247935" y="176667"/>
                    <a:pt x="252407" y="185910"/>
                    <a:pt x="260962" y="189422"/>
                  </a:cubicBezTo>
                  <a:cubicBezTo>
                    <a:pt x="269495" y="192925"/>
                    <a:pt x="279143" y="189517"/>
                    <a:pt x="283401" y="181625"/>
                  </a:cubicBezTo>
                  <a:cubicBezTo>
                    <a:pt x="288408" y="185171"/>
                    <a:pt x="292921" y="189449"/>
                    <a:pt x="296756" y="194409"/>
                  </a:cubicBezTo>
                  <a:cubicBezTo>
                    <a:pt x="288831" y="198797"/>
                    <a:pt x="285544" y="208603"/>
                    <a:pt x="289254" y="217129"/>
                  </a:cubicBezTo>
                  <a:cubicBezTo>
                    <a:pt x="292965" y="225659"/>
                    <a:pt x="302389" y="229937"/>
                    <a:pt x="311004" y="227122"/>
                  </a:cubicBezTo>
                  <a:cubicBezTo>
                    <a:pt x="312069" y="233377"/>
                    <a:pt x="312171" y="239665"/>
                    <a:pt x="311443" y="245816"/>
                  </a:cubicBezTo>
                  <a:cubicBezTo>
                    <a:pt x="302705" y="243418"/>
                    <a:pt x="293500" y="248139"/>
                    <a:pt x="290199" y="256834"/>
                  </a:cubicBezTo>
                  <a:cubicBezTo>
                    <a:pt x="286923" y="265463"/>
                    <a:pt x="290595" y="275024"/>
                    <a:pt x="298608" y="279066"/>
                  </a:cubicBezTo>
                  <a:cubicBezTo>
                    <a:pt x="294827" y="284643"/>
                    <a:pt x="290085" y="289591"/>
                    <a:pt x="284604" y="293808"/>
                  </a:cubicBezTo>
                  <a:cubicBezTo>
                    <a:pt x="280190" y="285974"/>
                    <a:pt x="270450" y="282747"/>
                    <a:pt x="261975" y="286435"/>
                  </a:cubicBezTo>
                  <a:cubicBezTo>
                    <a:pt x="253450" y="290144"/>
                    <a:pt x="249172" y="299558"/>
                    <a:pt x="251978" y="308169"/>
                  </a:cubicBezTo>
                  <a:cubicBezTo>
                    <a:pt x="245089" y="309333"/>
                    <a:pt x="238162" y="309326"/>
                    <a:pt x="231426" y="308295"/>
                  </a:cubicBezTo>
                  <a:cubicBezTo>
                    <a:pt x="234004" y="299653"/>
                    <a:pt x="229532" y="290382"/>
                    <a:pt x="220961" y="286863"/>
                  </a:cubicBezTo>
                  <a:cubicBezTo>
                    <a:pt x="212443" y="283366"/>
                    <a:pt x="202813" y="286756"/>
                    <a:pt x="198547" y="294622"/>
                  </a:cubicBezTo>
                  <a:cubicBezTo>
                    <a:pt x="193538" y="291112"/>
                    <a:pt x="189117" y="286752"/>
                    <a:pt x="185296" y="281785"/>
                  </a:cubicBezTo>
                  <a:cubicBezTo>
                    <a:pt x="193130" y="277372"/>
                    <a:pt x="196357" y="267631"/>
                    <a:pt x="192669" y="259156"/>
                  </a:cubicBezTo>
                  <a:cubicBezTo>
                    <a:pt x="188957" y="250626"/>
                    <a:pt x="179534" y="246348"/>
                    <a:pt x="170918" y="249162"/>
                  </a:cubicBezTo>
                  <a:cubicBezTo>
                    <a:pt x="169853" y="242908"/>
                    <a:pt x="169752" y="236619"/>
                    <a:pt x="170480" y="230469"/>
                  </a:cubicBezTo>
                  <a:cubicBezTo>
                    <a:pt x="179218" y="232867"/>
                    <a:pt x="188423" y="228146"/>
                    <a:pt x="191724" y="219451"/>
                  </a:cubicBezTo>
                  <a:cubicBezTo>
                    <a:pt x="194999" y="210822"/>
                    <a:pt x="191328" y="201261"/>
                    <a:pt x="183315" y="197218"/>
                  </a:cubicBezTo>
                  <a:cubicBezTo>
                    <a:pt x="187095" y="191641"/>
                    <a:pt x="191837" y="186694"/>
                    <a:pt x="197319" y="182477"/>
                  </a:cubicBezTo>
                  <a:cubicBezTo>
                    <a:pt x="201732" y="190311"/>
                    <a:pt x="211472" y="193538"/>
                    <a:pt x="219948" y="189850"/>
                  </a:cubicBezTo>
                  <a:cubicBezTo>
                    <a:pt x="228471" y="186141"/>
                    <a:pt x="232749" y="176730"/>
                    <a:pt x="229946" y="168120"/>
                  </a:cubicBezTo>
                  <a:cubicBezTo>
                    <a:pt x="236830" y="166963"/>
                    <a:pt x="243753" y="166982"/>
                    <a:pt x="250487" y="168039"/>
                  </a:cubicBezTo>
                  <a:close/>
                  <a:moveTo>
                    <a:pt x="81149" y="87959"/>
                  </a:moveTo>
                  <a:cubicBezTo>
                    <a:pt x="56163" y="87959"/>
                    <a:pt x="35908" y="105250"/>
                    <a:pt x="35908" y="126581"/>
                  </a:cubicBezTo>
                  <a:lnTo>
                    <a:pt x="35908" y="469691"/>
                  </a:lnTo>
                  <a:cubicBezTo>
                    <a:pt x="35908" y="491022"/>
                    <a:pt x="56163" y="508313"/>
                    <a:pt x="81149" y="508313"/>
                  </a:cubicBezTo>
                  <a:lnTo>
                    <a:pt x="605671" y="508313"/>
                  </a:lnTo>
                  <a:cubicBezTo>
                    <a:pt x="630657" y="508313"/>
                    <a:pt x="650912" y="491022"/>
                    <a:pt x="650912" y="469691"/>
                  </a:cubicBezTo>
                  <a:lnTo>
                    <a:pt x="650912" y="126581"/>
                  </a:lnTo>
                  <a:cubicBezTo>
                    <a:pt x="650912" y="105250"/>
                    <a:pt x="630657" y="87959"/>
                    <a:pt x="605671" y="87959"/>
                  </a:cubicBezTo>
                  <a:close/>
                  <a:moveTo>
                    <a:pt x="60334" y="63416"/>
                  </a:moveTo>
                  <a:lnTo>
                    <a:pt x="626486" y="63416"/>
                  </a:lnTo>
                  <a:cubicBezTo>
                    <a:pt x="659808" y="63416"/>
                    <a:pt x="686820" y="86476"/>
                    <a:pt x="686820" y="114923"/>
                  </a:cubicBezTo>
                  <a:lnTo>
                    <a:pt x="686820" y="481349"/>
                  </a:lnTo>
                  <a:cubicBezTo>
                    <a:pt x="686820" y="509796"/>
                    <a:pt x="659808" y="532856"/>
                    <a:pt x="626486" y="532856"/>
                  </a:cubicBezTo>
                  <a:lnTo>
                    <a:pt x="60334" y="532856"/>
                  </a:lnTo>
                  <a:cubicBezTo>
                    <a:pt x="27013" y="532856"/>
                    <a:pt x="0" y="509796"/>
                    <a:pt x="0" y="481349"/>
                  </a:cubicBezTo>
                  <a:lnTo>
                    <a:pt x="0" y="114923"/>
                  </a:lnTo>
                  <a:cubicBezTo>
                    <a:pt x="0" y="86476"/>
                    <a:pt x="27013" y="63416"/>
                    <a:pt x="60334" y="63416"/>
                  </a:cubicBezTo>
                  <a:close/>
                  <a:moveTo>
                    <a:pt x="510883" y="33763"/>
                  </a:moveTo>
                  <a:lnTo>
                    <a:pt x="510883" y="38302"/>
                  </a:lnTo>
                  <a:lnTo>
                    <a:pt x="541941" y="38302"/>
                  </a:lnTo>
                  <a:lnTo>
                    <a:pt x="541941" y="33763"/>
                  </a:lnTo>
                  <a:close/>
                  <a:moveTo>
                    <a:pt x="556871" y="16612"/>
                  </a:moveTo>
                  <a:lnTo>
                    <a:pt x="577484" y="16612"/>
                  </a:lnTo>
                  <a:lnTo>
                    <a:pt x="577484" y="34273"/>
                  </a:lnTo>
                  <a:lnTo>
                    <a:pt x="556871" y="34273"/>
                  </a:lnTo>
                  <a:close/>
                  <a:moveTo>
                    <a:pt x="552115" y="12583"/>
                  </a:moveTo>
                  <a:lnTo>
                    <a:pt x="552115" y="38302"/>
                  </a:lnTo>
                  <a:lnTo>
                    <a:pt x="582241" y="38302"/>
                  </a:lnTo>
                  <a:lnTo>
                    <a:pt x="582241" y="12583"/>
                  </a:lnTo>
                  <a:close/>
                  <a:moveTo>
                    <a:pt x="594834" y="12187"/>
                  </a:moveTo>
                  <a:lnTo>
                    <a:pt x="608926" y="25265"/>
                  </a:lnTo>
                  <a:lnTo>
                    <a:pt x="594879" y="38302"/>
                  </a:lnTo>
                  <a:lnTo>
                    <a:pt x="603008" y="38302"/>
                  </a:lnTo>
                  <a:lnTo>
                    <a:pt x="612991" y="29037"/>
                  </a:lnTo>
                  <a:lnTo>
                    <a:pt x="622973" y="38302"/>
                  </a:lnTo>
                  <a:lnTo>
                    <a:pt x="631102" y="38302"/>
                  </a:lnTo>
                  <a:lnTo>
                    <a:pt x="617055" y="25265"/>
                  </a:lnTo>
                  <a:lnTo>
                    <a:pt x="631147" y="12187"/>
                  </a:lnTo>
                  <a:lnTo>
                    <a:pt x="623019" y="12187"/>
                  </a:lnTo>
                  <a:lnTo>
                    <a:pt x="612991" y="21493"/>
                  </a:lnTo>
                  <a:lnTo>
                    <a:pt x="602963" y="12187"/>
                  </a:lnTo>
                  <a:close/>
                  <a:moveTo>
                    <a:pt x="32859" y="0"/>
                  </a:moveTo>
                  <a:lnTo>
                    <a:pt x="653961" y="0"/>
                  </a:lnTo>
                  <a:cubicBezTo>
                    <a:pt x="672109" y="0"/>
                    <a:pt x="686820" y="12559"/>
                    <a:pt x="686820" y="28052"/>
                  </a:cubicBezTo>
                  <a:lnTo>
                    <a:pt x="686820" y="72331"/>
                  </a:lnTo>
                  <a:cubicBezTo>
                    <a:pt x="675985" y="59497"/>
                    <a:pt x="658296" y="51230"/>
                    <a:pt x="638344" y="51230"/>
                  </a:cubicBezTo>
                  <a:lnTo>
                    <a:pt x="48476" y="51230"/>
                  </a:lnTo>
                  <a:cubicBezTo>
                    <a:pt x="28525" y="51230"/>
                    <a:pt x="10835" y="59497"/>
                    <a:pt x="0" y="72331"/>
                  </a:cubicBezTo>
                  <a:lnTo>
                    <a:pt x="0" y="28052"/>
                  </a:lnTo>
                  <a:cubicBezTo>
                    <a:pt x="0" y="12559"/>
                    <a:pt x="14712" y="0"/>
                    <a:pt x="32859" y="0"/>
                  </a:cubicBezTo>
                  <a:close/>
                </a:path>
              </a:pathLst>
            </a:cu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noAutofit/>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rgbClr val="008272"/>
                </a:solidFill>
                <a:effectLst/>
                <a:uLnTx/>
                <a:uFillTx/>
                <a:latin typeface="Segoe UI Light" pitchFamily="34" charset="0"/>
                <a:ea typeface="+mn-ea"/>
                <a:cs typeface="+mn-cs"/>
              </a:endParaRPr>
            </a:p>
          </p:txBody>
        </p:sp>
      </p:grpSp>
      <p:grpSp>
        <p:nvGrpSpPr>
          <p:cNvPr id="89" name="Group 88"/>
          <p:cNvGrpSpPr>
            <a:grpSpLocks/>
          </p:cNvGrpSpPr>
          <p:nvPr/>
        </p:nvGrpSpPr>
        <p:grpSpPr>
          <a:xfrm>
            <a:off x="594232" y="2125677"/>
            <a:ext cx="3539300" cy="1170432"/>
            <a:chOff x="594232" y="1411288"/>
            <a:chExt cx="3539300" cy="1170432"/>
          </a:xfrm>
        </p:grpSpPr>
        <p:sp>
          <p:nvSpPr>
            <p:cNvPr id="90" name="Rectangle 89"/>
            <p:cNvSpPr/>
            <p:nvPr/>
          </p:nvSpPr>
          <p:spPr bwMode="auto">
            <a:xfrm>
              <a:off x="594232" y="1411288"/>
              <a:ext cx="3539300" cy="1170160"/>
            </a:xfrm>
            <a:prstGeom prst="rect">
              <a:avLst/>
            </a:prstGeom>
            <a:solidFill>
              <a:srgbClr val="0072C6"/>
            </a:solidFill>
            <a:ln w="3175" cap="flat" cmpd="sng" algn="ctr">
              <a:no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FFFFFF">
                    <a:lumMod val="95000"/>
                  </a:srgbClr>
                </a:solidFill>
                <a:effectLst/>
                <a:uLnTx/>
                <a:uFillTx/>
                <a:latin typeface="Segoe UI"/>
                <a:ea typeface="Segoe UI" pitchFamily="34" charset="0"/>
                <a:cs typeface="Segoe UI" pitchFamily="34" charset="0"/>
              </a:endParaRPr>
            </a:p>
          </p:txBody>
        </p:sp>
        <p:sp>
          <p:nvSpPr>
            <p:cNvPr id="91" name="Rectangle 90"/>
            <p:cNvSpPr/>
            <p:nvPr/>
          </p:nvSpPr>
          <p:spPr bwMode="auto">
            <a:xfrm>
              <a:off x="1633996" y="1411288"/>
              <a:ext cx="2432304" cy="1170432"/>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Flexible</a:t>
              </a:r>
            </a:p>
          </p:txBody>
        </p:sp>
        <p:sp>
          <p:nvSpPr>
            <p:cNvPr id="92" name="Freeform 91"/>
            <p:cNvSpPr/>
            <p:nvPr/>
          </p:nvSpPr>
          <p:spPr>
            <a:xfrm>
              <a:off x="742564" y="1717472"/>
              <a:ext cx="727330" cy="557792"/>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smtClean="0">
                <a:ln>
                  <a:noFill/>
                </a:ln>
                <a:solidFill>
                  <a:srgbClr val="000000"/>
                </a:solidFill>
                <a:effectLst/>
                <a:uLnTx/>
                <a:uFillTx/>
              </a:endParaRPr>
            </a:p>
          </p:txBody>
        </p:sp>
      </p:grpSp>
      <p:grpSp>
        <p:nvGrpSpPr>
          <p:cNvPr id="93" name="Group 92"/>
          <p:cNvGrpSpPr/>
          <p:nvPr/>
        </p:nvGrpSpPr>
        <p:grpSpPr>
          <a:xfrm>
            <a:off x="594232" y="4657273"/>
            <a:ext cx="3539300" cy="1170432"/>
            <a:chOff x="594232" y="3933359"/>
            <a:chExt cx="3539300" cy="1170432"/>
          </a:xfrm>
        </p:grpSpPr>
        <p:sp>
          <p:nvSpPr>
            <p:cNvPr id="94" name="Rectangle 93"/>
            <p:cNvSpPr/>
            <p:nvPr/>
          </p:nvSpPr>
          <p:spPr bwMode="auto">
            <a:xfrm>
              <a:off x="594232" y="3933631"/>
              <a:ext cx="3539300" cy="1170160"/>
            </a:xfrm>
            <a:prstGeom prst="rect">
              <a:avLst/>
            </a:prstGeom>
            <a:solidFill>
              <a:srgbClr val="68217A"/>
            </a:solidFill>
            <a:ln w="3175" cap="flat" cmpd="sng" algn="ctr">
              <a:no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FFFFFF">
                    <a:lumMod val="95000"/>
                  </a:srgbClr>
                </a:solidFill>
                <a:effectLst/>
                <a:uLnTx/>
                <a:uFillTx/>
                <a:latin typeface="Segoe UI"/>
                <a:ea typeface="Segoe UI" pitchFamily="34" charset="0"/>
                <a:cs typeface="Segoe UI" pitchFamily="34" charset="0"/>
              </a:endParaRPr>
            </a:p>
          </p:txBody>
        </p:sp>
        <p:sp>
          <p:nvSpPr>
            <p:cNvPr id="95" name="Rectangle 94"/>
            <p:cNvSpPr/>
            <p:nvPr/>
          </p:nvSpPr>
          <p:spPr bwMode="auto">
            <a:xfrm>
              <a:off x="1633996" y="3933359"/>
              <a:ext cx="2432304" cy="1170432"/>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Enterprise-proven</a:t>
              </a:r>
            </a:p>
          </p:txBody>
        </p:sp>
        <p:grpSp>
          <p:nvGrpSpPr>
            <p:cNvPr id="96" name="Group 95"/>
            <p:cNvGrpSpPr/>
            <p:nvPr/>
          </p:nvGrpSpPr>
          <p:grpSpPr>
            <a:xfrm>
              <a:off x="775528" y="4269391"/>
              <a:ext cx="661402" cy="498640"/>
              <a:chOff x="7381447" y="5098551"/>
              <a:chExt cx="796984" cy="600856"/>
            </a:xfrm>
            <a:solidFill>
              <a:srgbClr val="FFFFFF"/>
            </a:solidFill>
          </p:grpSpPr>
          <p:grpSp>
            <p:nvGrpSpPr>
              <p:cNvPr id="97" name="Group 96"/>
              <p:cNvGrpSpPr/>
              <p:nvPr/>
            </p:nvGrpSpPr>
            <p:grpSpPr>
              <a:xfrm>
                <a:off x="7381447" y="5098551"/>
                <a:ext cx="796984" cy="600856"/>
                <a:chOff x="6759019" y="2673261"/>
                <a:chExt cx="2978870" cy="2707164"/>
              </a:xfrm>
              <a:grpFill/>
            </p:grpSpPr>
            <p:sp>
              <p:nvSpPr>
                <p:cNvPr id="101" name="Round Same Side Corner Rectangle 24"/>
                <p:cNvSpPr/>
                <p:nvPr/>
              </p:nvSpPr>
              <p:spPr bwMode="auto">
                <a:xfrm>
                  <a:off x="6759019" y="2673261"/>
                  <a:ext cx="2978870" cy="367475"/>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srgbClr val="008272"/>
                    </a:solidFill>
                    <a:effectLst/>
                    <a:uLnTx/>
                    <a:uFillTx/>
                    <a:latin typeface="Segoe UI Light" pitchFamily="34" charset="0"/>
                    <a:ea typeface="+mn-ea"/>
                    <a:cs typeface="+mn-cs"/>
                  </a:endParaRPr>
                </a:p>
              </p:txBody>
            </p:sp>
            <p:sp>
              <p:nvSpPr>
                <p:cNvPr id="102" name="Rounded Rectangle 8"/>
                <p:cNvSpPr/>
                <p:nvPr/>
              </p:nvSpPr>
              <p:spPr bwMode="auto">
                <a:xfrm>
                  <a:off x="6759019" y="2995443"/>
                  <a:ext cx="2978870" cy="2384982"/>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srgbClr val="008272"/>
                    </a:solidFill>
                    <a:effectLst/>
                    <a:uLnTx/>
                    <a:uFillTx/>
                    <a:latin typeface="Segoe UI Light" pitchFamily="34" charset="0"/>
                    <a:ea typeface="+mn-ea"/>
                    <a:cs typeface="+mn-cs"/>
                  </a:endParaRPr>
                </a:p>
              </p:txBody>
            </p:sp>
          </p:grpSp>
          <p:sp>
            <p:nvSpPr>
              <p:cNvPr id="98" name="Freeform 86"/>
              <p:cNvSpPr>
                <a:spLocks noEditPoints="1"/>
              </p:cNvSpPr>
              <p:nvPr/>
            </p:nvSpPr>
            <p:spPr bwMode="black">
              <a:xfrm rot="16200000">
                <a:off x="7703224" y="5344127"/>
                <a:ext cx="290357" cy="28851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 name="Oval 87"/>
              <p:cNvSpPr>
                <a:spLocks noChangeArrowheads="1"/>
              </p:cNvSpPr>
              <p:nvPr/>
            </p:nvSpPr>
            <p:spPr bwMode="black">
              <a:xfrm rot="16200000">
                <a:off x="7823303" y="5457960"/>
                <a:ext cx="62382" cy="649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 name="Freeform 88"/>
              <p:cNvSpPr>
                <a:spLocks noEditPoints="1"/>
              </p:cNvSpPr>
              <p:nvPr/>
            </p:nvSpPr>
            <p:spPr bwMode="black">
              <a:xfrm rot="16200000">
                <a:off x="7541200" y="5275593"/>
                <a:ext cx="180535" cy="191185"/>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103" name="Group 102"/>
          <p:cNvGrpSpPr/>
          <p:nvPr/>
        </p:nvGrpSpPr>
        <p:grpSpPr>
          <a:xfrm>
            <a:off x="4200525" y="2125677"/>
            <a:ext cx="3794760" cy="3703939"/>
            <a:chOff x="4200525" y="1401763"/>
            <a:chExt cx="3794760" cy="3703939"/>
          </a:xfrm>
        </p:grpSpPr>
        <p:sp>
          <p:nvSpPr>
            <p:cNvPr id="104" name="Rectangle 103"/>
            <p:cNvSpPr/>
            <p:nvPr/>
          </p:nvSpPr>
          <p:spPr bwMode="auto">
            <a:xfrm>
              <a:off x="4200525" y="1401763"/>
              <a:ext cx="3794760" cy="3703939"/>
            </a:xfrm>
            <a:prstGeom prst="rect">
              <a:avLst/>
            </a:prstGeom>
            <a:noFill/>
            <a:ln w="6350"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rgbClr val="0072C6"/>
                  </a:solidFill>
                  <a:effectLst/>
                  <a:uLnTx/>
                  <a:uFillTx/>
                  <a:latin typeface="Segoe UI Light"/>
                  <a:ea typeface="Segoe UI" pitchFamily="34" charset="0"/>
                  <a:cs typeface="Segoe UI" pitchFamily="34" charset="0"/>
                </a:rPr>
                <a:t>Microsoft Azure</a:t>
              </a:r>
            </a:p>
          </p:txBody>
        </p:sp>
        <p:sp>
          <p:nvSpPr>
            <p:cNvPr id="105" name="TextBox 104"/>
            <p:cNvSpPr txBox="1"/>
            <p:nvPr/>
          </p:nvSpPr>
          <p:spPr>
            <a:xfrm>
              <a:off x="4279936" y="3587123"/>
              <a:ext cx="1156172" cy="1435608"/>
            </a:xfrm>
            <a:prstGeom prst="rect">
              <a:avLst/>
            </a:prstGeom>
            <a:solidFill>
              <a:srgbClr val="FFFFFF">
                <a:lumMod val="95000"/>
              </a:srgbClr>
            </a:solidFill>
            <a:ln w="3175">
              <a:noFill/>
            </a:ln>
          </p:spPr>
          <p:txBody>
            <a:bodyPr wrap="square" lIns="91440" tIns="91440" rIns="91440" bIns="45720" rtlCol="0" anchor="t">
              <a:noAutofit/>
            </a:bodyPr>
            <a:lstStyle>
              <a:defPPr>
                <a:defRPr lang="en-US"/>
              </a:defPPr>
              <a:lvl1pPr algn="ctr">
                <a:defRPr sz="1600">
                  <a:solidFill>
                    <a:schemeClr val="tx2"/>
                  </a:solidFill>
                  <a:latin typeface="Segoe UI Semibold" panose="020B0702040204020203"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Semibold" panose="020B0702040204020203" pitchFamily="34" charset="0"/>
                </a:rPr>
                <a:t>Web</a:t>
              </a:r>
            </a:p>
          </p:txBody>
        </p:sp>
        <p:sp>
          <p:nvSpPr>
            <p:cNvPr id="106" name="TextBox 105"/>
            <p:cNvSpPr txBox="1"/>
            <p:nvPr/>
          </p:nvSpPr>
          <p:spPr>
            <a:xfrm>
              <a:off x="5519820" y="3587123"/>
              <a:ext cx="1156172" cy="1435608"/>
            </a:xfrm>
            <a:prstGeom prst="rect">
              <a:avLst/>
            </a:prstGeom>
            <a:solidFill>
              <a:srgbClr val="FFFFFF">
                <a:lumMod val="95000"/>
              </a:srgbClr>
            </a:solidFill>
            <a:ln w="3175">
              <a:noFill/>
            </a:ln>
          </p:spPr>
          <p:txBody>
            <a:bodyPr wrap="square" lIns="91440" tIns="91440" rIns="91440" bIns="45720" rtlCol="0" anchor="t">
              <a:noAutofit/>
            </a:bodyPr>
            <a:lstStyle>
              <a:defPPr>
                <a:defRPr lang="en-US"/>
              </a:defPPr>
              <a:lvl1pPr lvl="0" algn="ctr">
                <a:defRPr sz="1600">
                  <a:solidFill>
                    <a:srgbClr val="505050"/>
                  </a:solidFill>
                  <a:latin typeface="Segoe UI Semibold" panose="020B0702040204020203"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Semibold" panose="020B0702040204020203" pitchFamily="34" charset="0"/>
                </a:rPr>
                <a:t>App</a:t>
              </a:r>
            </a:p>
          </p:txBody>
        </p:sp>
        <p:sp>
          <p:nvSpPr>
            <p:cNvPr id="107" name="TextBox 106"/>
            <p:cNvSpPr txBox="1"/>
            <p:nvPr/>
          </p:nvSpPr>
          <p:spPr>
            <a:xfrm>
              <a:off x="6759703" y="3587123"/>
              <a:ext cx="1156172" cy="1435608"/>
            </a:xfrm>
            <a:prstGeom prst="rect">
              <a:avLst/>
            </a:prstGeom>
            <a:solidFill>
              <a:srgbClr val="FFFFFF">
                <a:lumMod val="95000"/>
              </a:srgbClr>
            </a:solidFill>
            <a:ln w="3175">
              <a:noFill/>
            </a:ln>
          </p:spPr>
          <p:txBody>
            <a:bodyPr wrap="square" lIns="91440" tIns="91440" rIns="91440" bIns="45720" rtlCol="0" anchor="t">
              <a:noAutofit/>
            </a:bodyPr>
            <a:lstStyle>
              <a:defPPr>
                <a:defRPr lang="en-US"/>
              </a:defPPr>
              <a:lvl1pPr lvl="0" algn="ctr">
                <a:defRPr sz="1600">
                  <a:solidFill>
                    <a:srgbClr val="505050"/>
                  </a:solidFill>
                  <a:latin typeface="Segoe UI Semibold" panose="020B0702040204020203" pitchFamily="34" charset="0"/>
                </a:defRPr>
              </a:lvl1p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Semibold" panose="020B0702040204020203" pitchFamily="34" charset="0"/>
                </a:rPr>
                <a:t>Data</a:t>
              </a:r>
            </a:p>
          </p:txBody>
        </p:sp>
        <p:cxnSp>
          <p:nvCxnSpPr>
            <p:cNvPr id="108" name="Elbow Connector 107"/>
            <p:cNvCxnSpPr>
              <a:stCxn id="107" idx="0"/>
            </p:cNvCxnSpPr>
            <p:nvPr/>
          </p:nvCxnSpPr>
          <p:spPr>
            <a:xfrm rot="16200000" flipV="1">
              <a:off x="6097906" y="2347239"/>
              <a:ext cx="12700" cy="2479767"/>
            </a:xfrm>
            <a:prstGeom prst="bentConnector3">
              <a:avLst>
                <a:gd name="adj1" fmla="val 1800000"/>
              </a:avLst>
            </a:prstGeom>
            <a:noFill/>
            <a:ln w="9525" cap="flat" cmpd="sng" algn="ctr">
              <a:solidFill>
                <a:srgbClr val="FFFFFF">
                  <a:lumMod val="50000"/>
                </a:srgbClr>
              </a:solidFill>
              <a:prstDash val="solid"/>
              <a:headEnd type="triangle" w="med" len="sm"/>
              <a:tailEnd type="triangle" w="med" len="sm"/>
            </a:ln>
            <a:effectLst/>
          </p:spPr>
        </p:cxnSp>
        <p:sp>
          <p:nvSpPr>
            <p:cNvPr id="109" name="Freeform 108"/>
            <p:cNvSpPr>
              <a:spLocks noEditPoints="1"/>
            </p:cNvSpPr>
            <p:nvPr/>
          </p:nvSpPr>
          <p:spPr bwMode="auto">
            <a:xfrm>
              <a:off x="4509969" y="4097938"/>
              <a:ext cx="696106" cy="677722"/>
            </a:xfrm>
            <a:custGeom>
              <a:avLst/>
              <a:gdLst>
                <a:gd name="T0" fmla="*/ 1159 w 2318"/>
                <a:gd name="T1" fmla="*/ 0 h 2274"/>
                <a:gd name="T2" fmla="*/ 2 w 2318"/>
                <a:gd name="T3" fmla="*/ 1072 h 2274"/>
                <a:gd name="T4" fmla="*/ 1 w 2318"/>
                <a:gd name="T5" fmla="*/ 1173 h 2274"/>
                <a:gd name="T6" fmla="*/ 2318 w 2318"/>
                <a:gd name="T7" fmla="*/ 1137 h 2274"/>
                <a:gd name="T8" fmla="*/ 1587 w 2318"/>
                <a:gd name="T9" fmla="*/ 145 h 2274"/>
                <a:gd name="T10" fmla="*/ 2181 w 2318"/>
                <a:gd name="T11" fmla="*/ 1352 h 2274"/>
                <a:gd name="T12" fmla="*/ 2187 w 2318"/>
                <a:gd name="T13" fmla="*/ 1327 h 2274"/>
                <a:gd name="T14" fmla="*/ 2161 w 2318"/>
                <a:gd name="T15" fmla="*/ 1421 h 2274"/>
                <a:gd name="T16" fmla="*/ 1773 w 2318"/>
                <a:gd name="T17" fmla="*/ 1055 h 2274"/>
                <a:gd name="T18" fmla="*/ 1445 w 2318"/>
                <a:gd name="T19" fmla="*/ 1809 h 2274"/>
                <a:gd name="T20" fmla="*/ 1624 w 2318"/>
                <a:gd name="T21" fmla="*/ 1659 h 2274"/>
                <a:gd name="T22" fmla="*/ 1485 w 2318"/>
                <a:gd name="T23" fmla="*/ 1855 h 2274"/>
                <a:gd name="T24" fmla="*/ 570 w 2318"/>
                <a:gd name="T25" fmla="*/ 1408 h 2274"/>
                <a:gd name="T26" fmla="*/ 1527 w 2318"/>
                <a:gd name="T27" fmla="*/ 663 h 2274"/>
                <a:gd name="T28" fmla="*/ 1522 w 2318"/>
                <a:gd name="T29" fmla="*/ 589 h 2274"/>
                <a:gd name="T30" fmla="*/ 258 w 2318"/>
                <a:gd name="T31" fmla="*/ 750 h 2274"/>
                <a:gd name="T32" fmla="*/ 458 w 2318"/>
                <a:gd name="T33" fmla="*/ 422 h 2274"/>
                <a:gd name="T34" fmla="*/ 608 w 2318"/>
                <a:gd name="T35" fmla="*/ 627 h 2274"/>
                <a:gd name="T36" fmla="*/ 826 w 2318"/>
                <a:gd name="T37" fmla="*/ 392 h 2274"/>
                <a:gd name="T38" fmla="*/ 544 w 2318"/>
                <a:gd name="T39" fmla="*/ 638 h 2274"/>
                <a:gd name="T40" fmla="*/ 342 w 2318"/>
                <a:gd name="T41" fmla="*/ 665 h 2274"/>
                <a:gd name="T42" fmla="*/ 426 w 2318"/>
                <a:gd name="T43" fmla="*/ 1039 h 2274"/>
                <a:gd name="T44" fmla="*/ 748 w 2318"/>
                <a:gd name="T45" fmla="*/ 998 h 2274"/>
                <a:gd name="T46" fmla="*/ 933 w 2318"/>
                <a:gd name="T47" fmla="*/ 788 h 2274"/>
                <a:gd name="T48" fmla="*/ 971 w 2318"/>
                <a:gd name="T49" fmla="*/ 623 h 2274"/>
                <a:gd name="T50" fmla="*/ 866 w 2318"/>
                <a:gd name="T51" fmla="*/ 343 h 2274"/>
                <a:gd name="T52" fmla="*/ 802 w 2318"/>
                <a:gd name="T53" fmla="*/ 325 h 2274"/>
                <a:gd name="T54" fmla="*/ 907 w 2318"/>
                <a:gd name="T55" fmla="*/ 211 h 2274"/>
                <a:gd name="T56" fmla="*/ 394 w 2318"/>
                <a:gd name="T57" fmla="*/ 1174 h 2274"/>
                <a:gd name="T58" fmla="*/ 467 w 2318"/>
                <a:gd name="T59" fmla="*/ 1120 h 2274"/>
                <a:gd name="T60" fmla="*/ 432 w 2318"/>
                <a:gd name="T61" fmla="*/ 1327 h 2274"/>
                <a:gd name="T62" fmla="*/ 1213 w 2318"/>
                <a:gd name="T63" fmla="*/ 875 h 2274"/>
                <a:gd name="T64" fmla="*/ 1031 w 2318"/>
                <a:gd name="T65" fmla="*/ 612 h 2274"/>
                <a:gd name="T66" fmla="*/ 1457 w 2318"/>
                <a:gd name="T67" fmla="*/ 525 h 2274"/>
                <a:gd name="T68" fmla="*/ 1344 w 2318"/>
                <a:gd name="T69" fmla="*/ 222 h 2274"/>
                <a:gd name="T70" fmla="*/ 877 w 2318"/>
                <a:gd name="T71" fmla="*/ 150 h 2274"/>
                <a:gd name="T72" fmla="*/ 110 w 2318"/>
                <a:gd name="T73" fmla="*/ 937 h 2274"/>
                <a:gd name="T74" fmla="*/ 118 w 2318"/>
                <a:gd name="T75" fmla="*/ 1020 h 2274"/>
                <a:gd name="T76" fmla="*/ 86 w 2318"/>
                <a:gd name="T77" fmla="*/ 1062 h 2274"/>
                <a:gd name="T78" fmla="*/ 1477 w 2318"/>
                <a:gd name="T79" fmla="*/ 978 h 2274"/>
                <a:gd name="T80" fmla="*/ 1521 w 2318"/>
                <a:gd name="T81" fmla="*/ 1031 h 2274"/>
                <a:gd name="T82" fmla="*/ 1291 w 2318"/>
                <a:gd name="T83" fmla="*/ 1624 h 2274"/>
                <a:gd name="T84" fmla="*/ 1665 w 2318"/>
                <a:gd name="T85" fmla="*/ 998 h 2274"/>
                <a:gd name="T86" fmla="*/ 1767 w 2318"/>
                <a:gd name="T87" fmla="*/ 689 h 2274"/>
                <a:gd name="T88" fmla="*/ 1568 w 2318"/>
                <a:gd name="T89" fmla="*/ 208 h 2274"/>
                <a:gd name="T90" fmla="*/ 386 w 2318"/>
                <a:gd name="T91" fmla="*/ 1764 h 2274"/>
                <a:gd name="T92" fmla="*/ 624 w 2318"/>
                <a:gd name="T93" fmla="*/ 1674 h 2274"/>
                <a:gd name="T94" fmla="*/ 453 w 2318"/>
                <a:gd name="T95" fmla="*/ 1793 h 2274"/>
                <a:gd name="T96" fmla="*/ 1393 w 2318"/>
                <a:gd name="T97" fmla="*/ 1841 h 2274"/>
                <a:gd name="T98" fmla="*/ 767 w 2318"/>
                <a:gd name="T99" fmla="*/ 2078 h 2274"/>
                <a:gd name="T100" fmla="*/ 967 w 2318"/>
                <a:gd name="T101" fmla="*/ 2118 h 2274"/>
                <a:gd name="T102" fmla="*/ 1560 w 2318"/>
                <a:gd name="T103" fmla="*/ 2033 h 2274"/>
                <a:gd name="T104" fmla="*/ 2189 w 2318"/>
                <a:gd name="T105" fmla="*/ 796 h 2274"/>
                <a:gd name="T106" fmla="*/ 1973 w 2318"/>
                <a:gd name="T107" fmla="*/ 1176 h 2274"/>
                <a:gd name="T108" fmla="*/ 422 w 2318"/>
                <a:gd name="T109" fmla="*/ 1929 h 2274"/>
                <a:gd name="T110" fmla="*/ 1964 w 2318"/>
                <a:gd name="T111" fmla="*/ 405 h 2274"/>
                <a:gd name="T112" fmla="*/ 1964 w 2318"/>
                <a:gd name="T113" fmla="*/ 405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8" h="2274">
                  <a:moveTo>
                    <a:pt x="2007" y="362"/>
                  </a:moveTo>
                  <a:cubicBezTo>
                    <a:pt x="2003" y="357"/>
                    <a:pt x="1998" y="351"/>
                    <a:pt x="1994" y="346"/>
                  </a:cubicBezTo>
                  <a:cubicBezTo>
                    <a:pt x="1992" y="347"/>
                    <a:pt x="1992" y="347"/>
                    <a:pt x="1992" y="347"/>
                  </a:cubicBezTo>
                  <a:cubicBezTo>
                    <a:pt x="1987" y="342"/>
                    <a:pt x="1983" y="338"/>
                    <a:pt x="1978" y="333"/>
                  </a:cubicBezTo>
                  <a:cubicBezTo>
                    <a:pt x="1759" y="118"/>
                    <a:pt x="1468" y="0"/>
                    <a:pt x="1159" y="0"/>
                  </a:cubicBezTo>
                  <a:cubicBezTo>
                    <a:pt x="886" y="0"/>
                    <a:pt x="628" y="92"/>
                    <a:pt x="421" y="260"/>
                  </a:cubicBezTo>
                  <a:cubicBezTo>
                    <a:pt x="345" y="320"/>
                    <a:pt x="278" y="389"/>
                    <a:pt x="220" y="465"/>
                  </a:cubicBezTo>
                  <a:cubicBezTo>
                    <a:pt x="163" y="541"/>
                    <a:pt x="115" y="629"/>
                    <a:pt x="79" y="723"/>
                  </a:cubicBezTo>
                  <a:cubicBezTo>
                    <a:pt x="35" y="834"/>
                    <a:pt x="9" y="951"/>
                    <a:pt x="2" y="1072"/>
                  </a:cubicBezTo>
                  <a:cubicBezTo>
                    <a:pt x="2" y="1072"/>
                    <a:pt x="2" y="1072"/>
                    <a:pt x="2" y="1072"/>
                  </a:cubicBezTo>
                  <a:cubicBezTo>
                    <a:pt x="2" y="1077"/>
                    <a:pt x="1" y="1082"/>
                    <a:pt x="1" y="1087"/>
                  </a:cubicBezTo>
                  <a:cubicBezTo>
                    <a:pt x="1" y="1093"/>
                    <a:pt x="1" y="1099"/>
                    <a:pt x="0" y="1105"/>
                  </a:cubicBezTo>
                  <a:cubicBezTo>
                    <a:pt x="0" y="1107"/>
                    <a:pt x="0" y="1108"/>
                    <a:pt x="0" y="1110"/>
                  </a:cubicBezTo>
                  <a:cubicBezTo>
                    <a:pt x="0" y="1127"/>
                    <a:pt x="0" y="1144"/>
                    <a:pt x="0" y="1162"/>
                  </a:cubicBezTo>
                  <a:cubicBezTo>
                    <a:pt x="0" y="1165"/>
                    <a:pt x="0" y="1169"/>
                    <a:pt x="1" y="1173"/>
                  </a:cubicBezTo>
                  <a:cubicBezTo>
                    <a:pt x="1" y="1175"/>
                    <a:pt x="1" y="1177"/>
                    <a:pt x="1" y="1180"/>
                  </a:cubicBezTo>
                  <a:cubicBezTo>
                    <a:pt x="12" y="1467"/>
                    <a:pt x="131" y="1736"/>
                    <a:pt x="340" y="1941"/>
                  </a:cubicBezTo>
                  <a:cubicBezTo>
                    <a:pt x="558" y="2156"/>
                    <a:pt x="849" y="2274"/>
                    <a:pt x="1159" y="2274"/>
                  </a:cubicBezTo>
                  <a:cubicBezTo>
                    <a:pt x="1468" y="2274"/>
                    <a:pt x="1759" y="2156"/>
                    <a:pt x="1978" y="1941"/>
                  </a:cubicBezTo>
                  <a:cubicBezTo>
                    <a:pt x="2197" y="1726"/>
                    <a:pt x="2318" y="1441"/>
                    <a:pt x="2318" y="1137"/>
                  </a:cubicBezTo>
                  <a:cubicBezTo>
                    <a:pt x="2318" y="847"/>
                    <a:pt x="2207" y="573"/>
                    <a:pt x="2007" y="362"/>
                  </a:cubicBezTo>
                  <a:close/>
                  <a:moveTo>
                    <a:pt x="1960" y="640"/>
                  </a:moveTo>
                  <a:cubicBezTo>
                    <a:pt x="1916" y="620"/>
                    <a:pt x="1868" y="601"/>
                    <a:pt x="1818" y="586"/>
                  </a:cubicBezTo>
                  <a:cubicBezTo>
                    <a:pt x="1794" y="412"/>
                    <a:pt x="1721" y="264"/>
                    <a:pt x="1608" y="163"/>
                  </a:cubicBezTo>
                  <a:cubicBezTo>
                    <a:pt x="1601" y="157"/>
                    <a:pt x="1595" y="151"/>
                    <a:pt x="1587" y="145"/>
                  </a:cubicBezTo>
                  <a:cubicBezTo>
                    <a:pt x="1620" y="159"/>
                    <a:pt x="1651" y="174"/>
                    <a:pt x="1681" y="190"/>
                  </a:cubicBezTo>
                  <a:cubicBezTo>
                    <a:pt x="1681" y="190"/>
                    <a:pt x="1681" y="190"/>
                    <a:pt x="1681" y="190"/>
                  </a:cubicBezTo>
                  <a:cubicBezTo>
                    <a:pt x="1828" y="279"/>
                    <a:pt x="1927" y="439"/>
                    <a:pt x="1960" y="640"/>
                  </a:cubicBezTo>
                  <a:close/>
                  <a:moveTo>
                    <a:pt x="2187" y="1327"/>
                  </a:moveTo>
                  <a:cubicBezTo>
                    <a:pt x="2185" y="1335"/>
                    <a:pt x="2183" y="1344"/>
                    <a:pt x="2181" y="1352"/>
                  </a:cubicBezTo>
                  <a:cubicBezTo>
                    <a:pt x="2164" y="1334"/>
                    <a:pt x="2146" y="1315"/>
                    <a:pt x="2126" y="1297"/>
                  </a:cubicBezTo>
                  <a:cubicBezTo>
                    <a:pt x="2148" y="1232"/>
                    <a:pt x="2165" y="1166"/>
                    <a:pt x="2175" y="1101"/>
                  </a:cubicBezTo>
                  <a:cubicBezTo>
                    <a:pt x="2187" y="1027"/>
                    <a:pt x="2191" y="955"/>
                    <a:pt x="2189" y="885"/>
                  </a:cubicBezTo>
                  <a:cubicBezTo>
                    <a:pt x="2196" y="895"/>
                    <a:pt x="2203" y="905"/>
                    <a:pt x="2210" y="914"/>
                  </a:cubicBezTo>
                  <a:cubicBezTo>
                    <a:pt x="2225" y="1045"/>
                    <a:pt x="2218" y="1190"/>
                    <a:pt x="2187" y="1327"/>
                  </a:cubicBezTo>
                  <a:close/>
                  <a:moveTo>
                    <a:pt x="1653" y="2048"/>
                  </a:moveTo>
                  <a:cubicBezTo>
                    <a:pt x="1641" y="2034"/>
                    <a:pt x="1627" y="2019"/>
                    <a:pt x="1612" y="2001"/>
                  </a:cubicBezTo>
                  <a:cubicBezTo>
                    <a:pt x="1654" y="1973"/>
                    <a:pt x="1696" y="1940"/>
                    <a:pt x="1736" y="1901"/>
                  </a:cubicBezTo>
                  <a:cubicBezTo>
                    <a:pt x="1901" y="1741"/>
                    <a:pt x="2027" y="1554"/>
                    <a:pt x="2104" y="1358"/>
                  </a:cubicBezTo>
                  <a:cubicBezTo>
                    <a:pt x="2126" y="1380"/>
                    <a:pt x="2145" y="1401"/>
                    <a:pt x="2161" y="1421"/>
                  </a:cubicBezTo>
                  <a:cubicBezTo>
                    <a:pt x="2078" y="1684"/>
                    <a:pt x="1910" y="1898"/>
                    <a:pt x="1681" y="2032"/>
                  </a:cubicBezTo>
                  <a:cubicBezTo>
                    <a:pt x="1672" y="2037"/>
                    <a:pt x="1662" y="2042"/>
                    <a:pt x="1653" y="2048"/>
                  </a:cubicBezTo>
                  <a:close/>
                  <a:moveTo>
                    <a:pt x="1969" y="712"/>
                  </a:moveTo>
                  <a:cubicBezTo>
                    <a:pt x="1982" y="852"/>
                    <a:pt x="1964" y="999"/>
                    <a:pt x="1921" y="1142"/>
                  </a:cubicBezTo>
                  <a:cubicBezTo>
                    <a:pt x="1875" y="1113"/>
                    <a:pt x="1826" y="1083"/>
                    <a:pt x="1773" y="1055"/>
                  </a:cubicBezTo>
                  <a:cubicBezTo>
                    <a:pt x="1812" y="935"/>
                    <a:pt x="1830" y="810"/>
                    <a:pt x="1827" y="687"/>
                  </a:cubicBezTo>
                  <a:cubicBezTo>
                    <a:pt x="1826" y="675"/>
                    <a:pt x="1826" y="663"/>
                    <a:pt x="1825" y="651"/>
                  </a:cubicBezTo>
                  <a:cubicBezTo>
                    <a:pt x="1882" y="670"/>
                    <a:pt x="1930" y="691"/>
                    <a:pt x="1969" y="712"/>
                  </a:cubicBezTo>
                  <a:close/>
                  <a:moveTo>
                    <a:pt x="1624" y="1659"/>
                  </a:moveTo>
                  <a:cubicBezTo>
                    <a:pt x="1574" y="1714"/>
                    <a:pt x="1513" y="1764"/>
                    <a:pt x="1445" y="1809"/>
                  </a:cubicBezTo>
                  <a:cubicBezTo>
                    <a:pt x="1408" y="1766"/>
                    <a:pt x="1369" y="1720"/>
                    <a:pt x="1329" y="1671"/>
                  </a:cubicBezTo>
                  <a:cubicBezTo>
                    <a:pt x="1382" y="1632"/>
                    <a:pt x="1432" y="1589"/>
                    <a:pt x="1478" y="1543"/>
                  </a:cubicBezTo>
                  <a:cubicBezTo>
                    <a:pt x="1600" y="1420"/>
                    <a:pt x="1694" y="1271"/>
                    <a:pt x="1753" y="1112"/>
                  </a:cubicBezTo>
                  <a:cubicBezTo>
                    <a:pt x="1807" y="1142"/>
                    <a:pt x="1856" y="1171"/>
                    <a:pt x="1901" y="1200"/>
                  </a:cubicBezTo>
                  <a:cubicBezTo>
                    <a:pt x="1842" y="1366"/>
                    <a:pt x="1748" y="1524"/>
                    <a:pt x="1624" y="1659"/>
                  </a:cubicBezTo>
                  <a:close/>
                  <a:moveTo>
                    <a:pt x="1952" y="1235"/>
                  </a:moveTo>
                  <a:cubicBezTo>
                    <a:pt x="1990" y="1261"/>
                    <a:pt x="2025" y="1288"/>
                    <a:pt x="2055" y="1314"/>
                  </a:cubicBezTo>
                  <a:cubicBezTo>
                    <a:pt x="1984" y="1506"/>
                    <a:pt x="1863" y="1695"/>
                    <a:pt x="1694" y="1858"/>
                  </a:cubicBezTo>
                  <a:cubicBezTo>
                    <a:pt x="1656" y="1895"/>
                    <a:pt x="1615" y="1927"/>
                    <a:pt x="1571" y="1956"/>
                  </a:cubicBezTo>
                  <a:cubicBezTo>
                    <a:pt x="1545" y="1926"/>
                    <a:pt x="1516" y="1892"/>
                    <a:pt x="1485" y="1855"/>
                  </a:cubicBezTo>
                  <a:cubicBezTo>
                    <a:pt x="1555" y="1809"/>
                    <a:pt x="1617" y="1756"/>
                    <a:pt x="1668" y="1700"/>
                  </a:cubicBezTo>
                  <a:cubicBezTo>
                    <a:pt x="1794" y="1563"/>
                    <a:pt x="1890" y="1403"/>
                    <a:pt x="1952" y="1235"/>
                  </a:cubicBezTo>
                  <a:close/>
                  <a:moveTo>
                    <a:pt x="427" y="1582"/>
                  </a:moveTo>
                  <a:cubicBezTo>
                    <a:pt x="423" y="1524"/>
                    <a:pt x="422" y="1459"/>
                    <a:pt x="427" y="1389"/>
                  </a:cubicBezTo>
                  <a:cubicBezTo>
                    <a:pt x="471" y="1401"/>
                    <a:pt x="519" y="1408"/>
                    <a:pt x="570" y="1408"/>
                  </a:cubicBezTo>
                  <a:cubicBezTo>
                    <a:pt x="698" y="1408"/>
                    <a:pt x="833" y="1365"/>
                    <a:pt x="952" y="1290"/>
                  </a:cubicBezTo>
                  <a:cubicBezTo>
                    <a:pt x="994" y="1347"/>
                    <a:pt x="1039" y="1406"/>
                    <a:pt x="1087" y="1467"/>
                  </a:cubicBezTo>
                  <a:cubicBezTo>
                    <a:pt x="942" y="1562"/>
                    <a:pt x="781" y="1614"/>
                    <a:pt x="624" y="1614"/>
                  </a:cubicBezTo>
                  <a:cubicBezTo>
                    <a:pt x="554" y="1614"/>
                    <a:pt x="487" y="1603"/>
                    <a:pt x="427" y="1582"/>
                  </a:cubicBezTo>
                  <a:close/>
                  <a:moveTo>
                    <a:pt x="1527" y="663"/>
                  </a:moveTo>
                  <a:cubicBezTo>
                    <a:pt x="1529" y="750"/>
                    <a:pt x="1518" y="836"/>
                    <a:pt x="1495" y="920"/>
                  </a:cubicBezTo>
                  <a:cubicBezTo>
                    <a:pt x="1428" y="891"/>
                    <a:pt x="1358" y="863"/>
                    <a:pt x="1287" y="838"/>
                  </a:cubicBezTo>
                  <a:cubicBezTo>
                    <a:pt x="1305" y="771"/>
                    <a:pt x="1313" y="702"/>
                    <a:pt x="1311" y="633"/>
                  </a:cubicBezTo>
                  <a:cubicBezTo>
                    <a:pt x="1311" y="616"/>
                    <a:pt x="1310" y="600"/>
                    <a:pt x="1308" y="583"/>
                  </a:cubicBezTo>
                  <a:cubicBezTo>
                    <a:pt x="1385" y="581"/>
                    <a:pt x="1456" y="583"/>
                    <a:pt x="1522" y="589"/>
                  </a:cubicBezTo>
                  <a:cubicBezTo>
                    <a:pt x="1524" y="613"/>
                    <a:pt x="1526" y="638"/>
                    <a:pt x="1527" y="663"/>
                  </a:cubicBezTo>
                  <a:close/>
                  <a:moveTo>
                    <a:pt x="171" y="876"/>
                  </a:moveTo>
                  <a:cubicBezTo>
                    <a:pt x="176" y="806"/>
                    <a:pt x="193" y="735"/>
                    <a:pt x="221" y="667"/>
                  </a:cubicBezTo>
                  <a:cubicBezTo>
                    <a:pt x="237" y="665"/>
                    <a:pt x="256" y="663"/>
                    <a:pt x="279" y="663"/>
                  </a:cubicBezTo>
                  <a:cubicBezTo>
                    <a:pt x="269" y="691"/>
                    <a:pt x="262" y="720"/>
                    <a:pt x="258" y="750"/>
                  </a:cubicBezTo>
                  <a:cubicBezTo>
                    <a:pt x="255" y="770"/>
                    <a:pt x="253" y="789"/>
                    <a:pt x="253" y="809"/>
                  </a:cubicBezTo>
                  <a:cubicBezTo>
                    <a:pt x="222" y="831"/>
                    <a:pt x="194" y="854"/>
                    <a:pt x="171" y="876"/>
                  </a:cubicBezTo>
                  <a:close/>
                  <a:moveTo>
                    <a:pt x="356" y="457"/>
                  </a:moveTo>
                  <a:cubicBezTo>
                    <a:pt x="384" y="427"/>
                    <a:pt x="415" y="400"/>
                    <a:pt x="446" y="375"/>
                  </a:cubicBezTo>
                  <a:cubicBezTo>
                    <a:pt x="449" y="390"/>
                    <a:pt x="453" y="405"/>
                    <a:pt x="458" y="422"/>
                  </a:cubicBezTo>
                  <a:cubicBezTo>
                    <a:pt x="433" y="440"/>
                    <a:pt x="409" y="461"/>
                    <a:pt x="387" y="484"/>
                  </a:cubicBezTo>
                  <a:cubicBezTo>
                    <a:pt x="354" y="519"/>
                    <a:pt x="326" y="560"/>
                    <a:pt x="304" y="603"/>
                  </a:cubicBezTo>
                  <a:cubicBezTo>
                    <a:pt x="285" y="602"/>
                    <a:pt x="267" y="603"/>
                    <a:pt x="251" y="604"/>
                  </a:cubicBezTo>
                  <a:cubicBezTo>
                    <a:pt x="279" y="551"/>
                    <a:pt x="314" y="501"/>
                    <a:pt x="356" y="457"/>
                  </a:cubicBezTo>
                  <a:close/>
                  <a:moveTo>
                    <a:pt x="608" y="627"/>
                  </a:moveTo>
                  <a:cubicBezTo>
                    <a:pt x="571" y="569"/>
                    <a:pt x="545" y="505"/>
                    <a:pt x="527" y="447"/>
                  </a:cubicBezTo>
                  <a:cubicBezTo>
                    <a:pt x="596" y="404"/>
                    <a:pt x="672" y="380"/>
                    <a:pt x="746" y="380"/>
                  </a:cubicBezTo>
                  <a:cubicBezTo>
                    <a:pt x="750" y="380"/>
                    <a:pt x="755" y="380"/>
                    <a:pt x="759" y="380"/>
                  </a:cubicBezTo>
                  <a:cubicBezTo>
                    <a:pt x="705" y="454"/>
                    <a:pt x="654" y="536"/>
                    <a:pt x="608" y="627"/>
                  </a:cubicBezTo>
                  <a:close/>
                  <a:moveTo>
                    <a:pt x="826" y="392"/>
                  </a:moveTo>
                  <a:cubicBezTo>
                    <a:pt x="850" y="399"/>
                    <a:pt x="871" y="411"/>
                    <a:pt x="887" y="425"/>
                  </a:cubicBezTo>
                  <a:cubicBezTo>
                    <a:pt x="927" y="460"/>
                    <a:pt x="954" y="508"/>
                    <a:pt x="965" y="563"/>
                  </a:cubicBezTo>
                  <a:cubicBezTo>
                    <a:pt x="869" y="582"/>
                    <a:pt x="771" y="606"/>
                    <a:pt x="671" y="636"/>
                  </a:cubicBezTo>
                  <a:cubicBezTo>
                    <a:pt x="712" y="556"/>
                    <a:pt x="764" y="472"/>
                    <a:pt x="826" y="392"/>
                  </a:cubicBezTo>
                  <a:close/>
                  <a:moveTo>
                    <a:pt x="544" y="638"/>
                  </a:moveTo>
                  <a:cubicBezTo>
                    <a:pt x="476" y="622"/>
                    <a:pt x="419" y="612"/>
                    <a:pt x="370" y="607"/>
                  </a:cubicBezTo>
                  <a:cubicBezTo>
                    <a:pt x="387" y="578"/>
                    <a:pt x="407" y="551"/>
                    <a:pt x="431" y="526"/>
                  </a:cubicBezTo>
                  <a:cubicBezTo>
                    <a:pt x="445" y="511"/>
                    <a:pt x="460" y="497"/>
                    <a:pt x="476" y="484"/>
                  </a:cubicBezTo>
                  <a:cubicBezTo>
                    <a:pt x="492" y="534"/>
                    <a:pt x="514" y="587"/>
                    <a:pt x="544" y="638"/>
                  </a:cubicBezTo>
                  <a:close/>
                  <a:moveTo>
                    <a:pt x="342" y="665"/>
                  </a:moveTo>
                  <a:cubicBezTo>
                    <a:pt x="382" y="668"/>
                    <a:pt x="430" y="675"/>
                    <a:pt x="487" y="686"/>
                  </a:cubicBezTo>
                  <a:cubicBezTo>
                    <a:pt x="423" y="708"/>
                    <a:pt x="366" y="736"/>
                    <a:pt x="316" y="766"/>
                  </a:cubicBezTo>
                  <a:cubicBezTo>
                    <a:pt x="320" y="732"/>
                    <a:pt x="329" y="698"/>
                    <a:pt x="342" y="665"/>
                  </a:cubicBezTo>
                  <a:close/>
                  <a:moveTo>
                    <a:pt x="553" y="729"/>
                  </a:moveTo>
                  <a:cubicBezTo>
                    <a:pt x="500" y="828"/>
                    <a:pt x="457" y="932"/>
                    <a:pt x="426" y="1039"/>
                  </a:cubicBezTo>
                  <a:cubicBezTo>
                    <a:pt x="402" y="1025"/>
                    <a:pt x="380" y="1005"/>
                    <a:pt x="362" y="980"/>
                  </a:cubicBezTo>
                  <a:cubicBezTo>
                    <a:pt x="333" y="941"/>
                    <a:pt x="317" y="892"/>
                    <a:pt x="314" y="839"/>
                  </a:cubicBezTo>
                  <a:cubicBezTo>
                    <a:pt x="380" y="794"/>
                    <a:pt x="460" y="753"/>
                    <a:pt x="553" y="729"/>
                  </a:cubicBezTo>
                  <a:close/>
                  <a:moveTo>
                    <a:pt x="609" y="752"/>
                  </a:moveTo>
                  <a:cubicBezTo>
                    <a:pt x="643" y="824"/>
                    <a:pt x="689" y="906"/>
                    <a:pt x="748" y="998"/>
                  </a:cubicBezTo>
                  <a:cubicBezTo>
                    <a:pt x="679" y="1043"/>
                    <a:pt x="605" y="1068"/>
                    <a:pt x="538" y="1068"/>
                  </a:cubicBezTo>
                  <a:cubicBezTo>
                    <a:pt x="519" y="1068"/>
                    <a:pt x="500" y="1066"/>
                    <a:pt x="483" y="1061"/>
                  </a:cubicBezTo>
                  <a:cubicBezTo>
                    <a:pt x="511" y="961"/>
                    <a:pt x="552" y="857"/>
                    <a:pt x="609" y="752"/>
                  </a:cubicBezTo>
                  <a:close/>
                  <a:moveTo>
                    <a:pt x="662" y="726"/>
                  </a:moveTo>
                  <a:cubicBezTo>
                    <a:pt x="752" y="743"/>
                    <a:pt x="842" y="764"/>
                    <a:pt x="933" y="788"/>
                  </a:cubicBezTo>
                  <a:cubicBezTo>
                    <a:pt x="911" y="837"/>
                    <a:pt x="880" y="883"/>
                    <a:pt x="840" y="922"/>
                  </a:cubicBezTo>
                  <a:cubicBezTo>
                    <a:pt x="826" y="936"/>
                    <a:pt x="812" y="950"/>
                    <a:pt x="797" y="962"/>
                  </a:cubicBezTo>
                  <a:cubicBezTo>
                    <a:pt x="743" y="878"/>
                    <a:pt x="697" y="798"/>
                    <a:pt x="662" y="726"/>
                  </a:cubicBezTo>
                  <a:close/>
                  <a:moveTo>
                    <a:pt x="736" y="679"/>
                  </a:moveTo>
                  <a:cubicBezTo>
                    <a:pt x="819" y="656"/>
                    <a:pt x="897" y="637"/>
                    <a:pt x="971" y="623"/>
                  </a:cubicBezTo>
                  <a:cubicBezTo>
                    <a:pt x="971" y="659"/>
                    <a:pt x="965" y="696"/>
                    <a:pt x="955" y="732"/>
                  </a:cubicBezTo>
                  <a:cubicBezTo>
                    <a:pt x="882" y="712"/>
                    <a:pt x="809" y="695"/>
                    <a:pt x="736" y="679"/>
                  </a:cubicBezTo>
                  <a:close/>
                  <a:moveTo>
                    <a:pt x="1024" y="553"/>
                  </a:moveTo>
                  <a:cubicBezTo>
                    <a:pt x="1010" y="484"/>
                    <a:pt x="977" y="424"/>
                    <a:pt x="927" y="380"/>
                  </a:cubicBezTo>
                  <a:cubicBezTo>
                    <a:pt x="909" y="365"/>
                    <a:pt x="889" y="352"/>
                    <a:pt x="866" y="343"/>
                  </a:cubicBezTo>
                  <a:cubicBezTo>
                    <a:pt x="902" y="300"/>
                    <a:pt x="941" y="260"/>
                    <a:pt x="984" y="223"/>
                  </a:cubicBezTo>
                  <a:cubicBezTo>
                    <a:pt x="1035" y="236"/>
                    <a:pt x="1079" y="259"/>
                    <a:pt x="1114" y="292"/>
                  </a:cubicBezTo>
                  <a:cubicBezTo>
                    <a:pt x="1176" y="348"/>
                    <a:pt x="1220" y="431"/>
                    <a:pt x="1239" y="528"/>
                  </a:cubicBezTo>
                  <a:cubicBezTo>
                    <a:pt x="1169" y="532"/>
                    <a:pt x="1097" y="541"/>
                    <a:pt x="1024" y="553"/>
                  </a:cubicBezTo>
                  <a:close/>
                  <a:moveTo>
                    <a:pt x="802" y="325"/>
                  </a:moveTo>
                  <a:cubicBezTo>
                    <a:pt x="784" y="322"/>
                    <a:pt x="765" y="320"/>
                    <a:pt x="746" y="320"/>
                  </a:cubicBezTo>
                  <a:cubicBezTo>
                    <a:pt x="667" y="320"/>
                    <a:pt x="585" y="344"/>
                    <a:pt x="511" y="387"/>
                  </a:cubicBezTo>
                  <a:cubicBezTo>
                    <a:pt x="506" y="368"/>
                    <a:pt x="503" y="351"/>
                    <a:pt x="500" y="336"/>
                  </a:cubicBezTo>
                  <a:cubicBezTo>
                    <a:pt x="619" y="256"/>
                    <a:pt x="753" y="210"/>
                    <a:pt x="877" y="210"/>
                  </a:cubicBezTo>
                  <a:cubicBezTo>
                    <a:pt x="887" y="210"/>
                    <a:pt x="897" y="211"/>
                    <a:pt x="907" y="211"/>
                  </a:cubicBezTo>
                  <a:cubicBezTo>
                    <a:pt x="871" y="246"/>
                    <a:pt x="836" y="284"/>
                    <a:pt x="802" y="325"/>
                  </a:cubicBezTo>
                  <a:close/>
                  <a:moveTo>
                    <a:pt x="258" y="880"/>
                  </a:moveTo>
                  <a:cubicBezTo>
                    <a:pt x="267" y="931"/>
                    <a:pt x="285" y="977"/>
                    <a:pt x="313" y="1015"/>
                  </a:cubicBezTo>
                  <a:cubicBezTo>
                    <a:pt x="340" y="1052"/>
                    <a:pt x="373" y="1080"/>
                    <a:pt x="410" y="1099"/>
                  </a:cubicBezTo>
                  <a:cubicBezTo>
                    <a:pt x="404" y="1124"/>
                    <a:pt x="398" y="1149"/>
                    <a:pt x="394" y="1174"/>
                  </a:cubicBezTo>
                  <a:cubicBezTo>
                    <a:pt x="385" y="1217"/>
                    <a:pt x="379" y="1260"/>
                    <a:pt x="374" y="1304"/>
                  </a:cubicBezTo>
                  <a:cubicBezTo>
                    <a:pt x="327" y="1280"/>
                    <a:pt x="287" y="1247"/>
                    <a:pt x="257" y="1205"/>
                  </a:cubicBezTo>
                  <a:cubicBezTo>
                    <a:pt x="205" y="1136"/>
                    <a:pt x="177" y="1051"/>
                    <a:pt x="171" y="960"/>
                  </a:cubicBezTo>
                  <a:cubicBezTo>
                    <a:pt x="196" y="934"/>
                    <a:pt x="225" y="907"/>
                    <a:pt x="258" y="880"/>
                  </a:cubicBezTo>
                  <a:close/>
                  <a:moveTo>
                    <a:pt x="467" y="1120"/>
                  </a:moveTo>
                  <a:cubicBezTo>
                    <a:pt x="490" y="1125"/>
                    <a:pt x="513" y="1128"/>
                    <a:pt x="538" y="1128"/>
                  </a:cubicBezTo>
                  <a:cubicBezTo>
                    <a:pt x="617" y="1128"/>
                    <a:pt x="702" y="1099"/>
                    <a:pt x="781" y="1048"/>
                  </a:cubicBezTo>
                  <a:cubicBezTo>
                    <a:pt x="821" y="1108"/>
                    <a:pt x="866" y="1173"/>
                    <a:pt x="916" y="1242"/>
                  </a:cubicBezTo>
                  <a:cubicBezTo>
                    <a:pt x="808" y="1309"/>
                    <a:pt x="686" y="1348"/>
                    <a:pt x="570" y="1348"/>
                  </a:cubicBezTo>
                  <a:cubicBezTo>
                    <a:pt x="521" y="1348"/>
                    <a:pt x="474" y="1341"/>
                    <a:pt x="432" y="1327"/>
                  </a:cubicBezTo>
                  <a:cubicBezTo>
                    <a:pt x="439" y="1262"/>
                    <a:pt x="450" y="1192"/>
                    <a:pt x="467" y="1120"/>
                  </a:cubicBezTo>
                  <a:close/>
                  <a:moveTo>
                    <a:pt x="830" y="1012"/>
                  </a:moveTo>
                  <a:cubicBezTo>
                    <a:pt x="848" y="998"/>
                    <a:pt x="866" y="982"/>
                    <a:pt x="883" y="965"/>
                  </a:cubicBezTo>
                  <a:cubicBezTo>
                    <a:pt x="929" y="918"/>
                    <a:pt x="966" y="863"/>
                    <a:pt x="992" y="805"/>
                  </a:cubicBezTo>
                  <a:cubicBezTo>
                    <a:pt x="1066" y="826"/>
                    <a:pt x="1140" y="849"/>
                    <a:pt x="1213" y="875"/>
                  </a:cubicBezTo>
                  <a:cubicBezTo>
                    <a:pt x="1180" y="971"/>
                    <a:pt x="1125" y="1060"/>
                    <a:pt x="1053" y="1133"/>
                  </a:cubicBezTo>
                  <a:cubicBezTo>
                    <a:pt x="1026" y="1160"/>
                    <a:pt x="996" y="1185"/>
                    <a:pt x="966" y="1208"/>
                  </a:cubicBezTo>
                  <a:cubicBezTo>
                    <a:pt x="918" y="1142"/>
                    <a:pt x="872" y="1076"/>
                    <a:pt x="830" y="1012"/>
                  </a:cubicBezTo>
                  <a:close/>
                  <a:moveTo>
                    <a:pt x="1012" y="748"/>
                  </a:moveTo>
                  <a:cubicBezTo>
                    <a:pt x="1026" y="703"/>
                    <a:pt x="1032" y="657"/>
                    <a:pt x="1031" y="612"/>
                  </a:cubicBezTo>
                  <a:cubicBezTo>
                    <a:pt x="1108" y="599"/>
                    <a:pt x="1180" y="591"/>
                    <a:pt x="1248" y="587"/>
                  </a:cubicBezTo>
                  <a:cubicBezTo>
                    <a:pt x="1250" y="602"/>
                    <a:pt x="1251" y="618"/>
                    <a:pt x="1251" y="634"/>
                  </a:cubicBezTo>
                  <a:cubicBezTo>
                    <a:pt x="1253" y="696"/>
                    <a:pt x="1246" y="758"/>
                    <a:pt x="1231" y="817"/>
                  </a:cubicBezTo>
                  <a:cubicBezTo>
                    <a:pt x="1159" y="792"/>
                    <a:pt x="1086" y="769"/>
                    <a:pt x="1012" y="748"/>
                  </a:cubicBezTo>
                  <a:close/>
                  <a:moveTo>
                    <a:pt x="1457" y="525"/>
                  </a:moveTo>
                  <a:cubicBezTo>
                    <a:pt x="1406" y="523"/>
                    <a:pt x="1353" y="523"/>
                    <a:pt x="1300" y="525"/>
                  </a:cubicBezTo>
                  <a:cubicBezTo>
                    <a:pt x="1279" y="412"/>
                    <a:pt x="1228" y="314"/>
                    <a:pt x="1155" y="247"/>
                  </a:cubicBezTo>
                  <a:cubicBezTo>
                    <a:pt x="1122" y="217"/>
                    <a:pt x="1083" y="194"/>
                    <a:pt x="1040" y="178"/>
                  </a:cubicBezTo>
                  <a:cubicBezTo>
                    <a:pt x="1071" y="155"/>
                    <a:pt x="1103" y="134"/>
                    <a:pt x="1137" y="116"/>
                  </a:cubicBezTo>
                  <a:cubicBezTo>
                    <a:pt x="1216" y="134"/>
                    <a:pt x="1286" y="170"/>
                    <a:pt x="1344" y="222"/>
                  </a:cubicBezTo>
                  <a:cubicBezTo>
                    <a:pt x="1428" y="298"/>
                    <a:pt x="1486" y="404"/>
                    <a:pt x="1512" y="529"/>
                  </a:cubicBezTo>
                  <a:cubicBezTo>
                    <a:pt x="1494" y="527"/>
                    <a:pt x="1475" y="526"/>
                    <a:pt x="1457" y="525"/>
                  </a:cubicBezTo>
                  <a:close/>
                  <a:moveTo>
                    <a:pt x="973" y="153"/>
                  </a:moveTo>
                  <a:cubicBezTo>
                    <a:pt x="971" y="155"/>
                    <a:pt x="969" y="157"/>
                    <a:pt x="967" y="158"/>
                  </a:cubicBezTo>
                  <a:cubicBezTo>
                    <a:pt x="939" y="153"/>
                    <a:pt x="908" y="150"/>
                    <a:pt x="877" y="150"/>
                  </a:cubicBezTo>
                  <a:cubicBezTo>
                    <a:pt x="810" y="150"/>
                    <a:pt x="741" y="162"/>
                    <a:pt x="673" y="184"/>
                  </a:cubicBezTo>
                  <a:cubicBezTo>
                    <a:pt x="786" y="131"/>
                    <a:pt x="902" y="102"/>
                    <a:pt x="1012" y="102"/>
                  </a:cubicBezTo>
                  <a:cubicBezTo>
                    <a:pt x="1022" y="102"/>
                    <a:pt x="1032" y="103"/>
                    <a:pt x="1042" y="103"/>
                  </a:cubicBezTo>
                  <a:cubicBezTo>
                    <a:pt x="1020" y="118"/>
                    <a:pt x="997" y="134"/>
                    <a:pt x="973" y="153"/>
                  </a:cubicBezTo>
                  <a:close/>
                  <a:moveTo>
                    <a:pt x="110" y="937"/>
                  </a:moveTo>
                  <a:cubicBezTo>
                    <a:pt x="104" y="944"/>
                    <a:pt x="97" y="951"/>
                    <a:pt x="91" y="958"/>
                  </a:cubicBezTo>
                  <a:cubicBezTo>
                    <a:pt x="91" y="955"/>
                    <a:pt x="92" y="952"/>
                    <a:pt x="92" y="949"/>
                  </a:cubicBezTo>
                  <a:cubicBezTo>
                    <a:pt x="97" y="908"/>
                    <a:pt x="106" y="866"/>
                    <a:pt x="117" y="826"/>
                  </a:cubicBezTo>
                  <a:cubicBezTo>
                    <a:pt x="111" y="863"/>
                    <a:pt x="109" y="900"/>
                    <a:pt x="110" y="937"/>
                  </a:cubicBezTo>
                  <a:close/>
                  <a:moveTo>
                    <a:pt x="118" y="1020"/>
                  </a:moveTo>
                  <a:cubicBezTo>
                    <a:pt x="131" y="1101"/>
                    <a:pt x="161" y="1178"/>
                    <a:pt x="208" y="1241"/>
                  </a:cubicBezTo>
                  <a:cubicBezTo>
                    <a:pt x="250" y="1297"/>
                    <a:pt x="304" y="1339"/>
                    <a:pt x="368" y="1367"/>
                  </a:cubicBezTo>
                  <a:cubicBezTo>
                    <a:pt x="363" y="1430"/>
                    <a:pt x="362" y="1493"/>
                    <a:pt x="365" y="1557"/>
                  </a:cubicBezTo>
                  <a:cubicBezTo>
                    <a:pt x="305" y="1527"/>
                    <a:pt x="251" y="1486"/>
                    <a:pt x="208" y="1434"/>
                  </a:cubicBezTo>
                  <a:cubicBezTo>
                    <a:pt x="130" y="1341"/>
                    <a:pt x="87" y="1210"/>
                    <a:pt x="86" y="1062"/>
                  </a:cubicBezTo>
                  <a:cubicBezTo>
                    <a:pt x="94" y="1050"/>
                    <a:pt x="105" y="1036"/>
                    <a:pt x="118" y="1020"/>
                  </a:cubicBezTo>
                  <a:close/>
                  <a:moveTo>
                    <a:pt x="1001" y="1256"/>
                  </a:moveTo>
                  <a:cubicBezTo>
                    <a:pt x="1034" y="1231"/>
                    <a:pt x="1066" y="1204"/>
                    <a:pt x="1095" y="1175"/>
                  </a:cubicBezTo>
                  <a:cubicBezTo>
                    <a:pt x="1174" y="1096"/>
                    <a:pt x="1233" y="999"/>
                    <a:pt x="1270" y="895"/>
                  </a:cubicBezTo>
                  <a:cubicBezTo>
                    <a:pt x="1340" y="921"/>
                    <a:pt x="1410" y="949"/>
                    <a:pt x="1477" y="978"/>
                  </a:cubicBezTo>
                  <a:cubicBezTo>
                    <a:pt x="1432" y="1107"/>
                    <a:pt x="1357" y="1228"/>
                    <a:pt x="1256" y="1329"/>
                  </a:cubicBezTo>
                  <a:cubicBezTo>
                    <a:pt x="1218" y="1367"/>
                    <a:pt x="1178" y="1402"/>
                    <a:pt x="1137" y="1433"/>
                  </a:cubicBezTo>
                  <a:cubicBezTo>
                    <a:pt x="1091" y="1375"/>
                    <a:pt x="1046" y="1315"/>
                    <a:pt x="1001" y="1256"/>
                  </a:cubicBezTo>
                  <a:close/>
                  <a:moveTo>
                    <a:pt x="1299" y="1371"/>
                  </a:moveTo>
                  <a:cubicBezTo>
                    <a:pt x="1396" y="1274"/>
                    <a:pt x="1471" y="1159"/>
                    <a:pt x="1521" y="1031"/>
                  </a:cubicBezTo>
                  <a:cubicBezTo>
                    <a:pt x="1525" y="1022"/>
                    <a:pt x="1528" y="1012"/>
                    <a:pt x="1532" y="1002"/>
                  </a:cubicBezTo>
                  <a:cubicBezTo>
                    <a:pt x="1568" y="1018"/>
                    <a:pt x="1604" y="1035"/>
                    <a:pt x="1638" y="1052"/>
                  </a:cubicBezTo>
                  <a:cubicBezTo>
                    <a:pt x="1659" y="1063"/>
                    <a:pt x="1680" y="1073"/>
                    <a:pt x="1700" y="1084"/>
                  </a:cubicBezTo>
                  <a:cubicBezTo>
                    <a:pt x="1644" y="1238"/>
                    <a:pt x="1553" y="1382"/>
                    <a:pt x="1435" y="1501"/>
                  </a:cubicBezTo>
                  <a:cubicBezTo>
                    <a:pt x="1390" y="1546"/>
                    <a:pt x="1342" y="1587"/>
                    <a:pt x="1291" y="1624"/>
                  </a:cubicBezTo>
                  <a:cubicBezTo>
                    <a:pt x="1252" y="1578"/>
                    <a:pt x="1213" y="1529"/>
                    <a:pt x="1174" y="1480"/>
                  </a:cubicBezTo>
                  <a:cubicBezTo>
                    <a:pt x="1217" y="1447"/>
                    <a:pt x="1259" y="1411"/>
                    <a:pt x="1299" y="1371"/>
                  </a:cubicBezTo>
                  <a:close/>
                  <a:moveTo>
                    <a:pt x="1767" y="689"/>
                  </a:moveTo>
                  <a:cubicBezTo>
                    <a:pt x="1770" y="802"/>
                    <a:pt x="1754" y="916"/>
                    <a:pt x="1720" y="1026"/>
                  </a:cubicBezTo>
                  <a:cubicBezTo>
                    <a:pt x="1702" y="1017"/>
                    <a:pt x="1683" y="1008"/>
                    <a:pt x="1665" y="998"/>
                  </a:cubicBezTo>
                  <a:cubicBezTo>
                    <a:pt x="1628" y="980"/>
                    <a:pt x="1589" y="962"/>
                    <a:pt x="1550" y="944"/>
                  </a:cubicBezTo>
                  <a:cubicBezTo>
                    <a:pt x="1577" y="851"/>
                    <a:pt x="1590" y="755"/>
                    <a:pt x="1587" y="662"/>
                  </a:cubicBezTo>
                  <a:cubicBezTo>
                    <a:pt x="1586" y="639"/>
                    <a:pt x="1585" y="617"/>
                    <a:pt x="1583" y="596"/>
                  </a:cubicBezTo>
                  <a:cubicBezTo>
                    <a:pt x="1650" y="605"/>
                    <a:pt x="1710" y="617"/>
                    <a:pt x="1763" y="632"/>
                  </a:cubicBezTo>
                  <a:cubicBezTo>
                    <a:pt x="1765" y="651"/>
                    <a:pt x="1766" y="670"/>
                    <a:pt x="1767" y="689"/>
                  </a:cubicBezTo>
                  <a:close/>
                  <a:moveTo>
                    <a:pt x="1574" y="535"/>
                  </a:moveTo>
                  <a:cubicBezTo>
                    <a:pt x="1547" y="390"/>
                    <a:pt x="1482" y="265"/>
                    <a:pt x="1384" y="177"/>
                  </a:cubicBezTo>
                  <a:cubicBezTo>
                    <a:pt x="1336" y="134"/>
                    <a:pt x="1280" y="100"/>
                    <a:pt x="1219" y="78"/>
                  </a:cubicBezTo>
                  <a:cubicBezTo>
                    <a:pt x="1223" y="76"/>
                    <a:pt x="1227" y="74"/>
                    <a:pt x="1231" y="73"/>
                  </a:cubicBezTo>
                  <a:cubicBezTo>
                    <a:pt x="1369" y="88"/>
                    <a:pt x="1486" y="134"/>
                    <a:pt x="1568" y="208"/>
                  </a:cubicBezTo>
                  <a:cubicBezTo>
                    <a:pt x="1665" y="294"/>
                    <a:pt x="1729" y="420"/>
                    <a:pt x="1755" y="568"/>
                  </a:cubicBezTo>
                  <a:cubicBezTo>
                    <a:pt x="1697" y="554"/>
                    <a:pt x="1637" y="542"/>
                    <a:pt x="1574" y="535"/>
                  </a:cubicBezTo>
                  <a:close/>
                  <a:moveTo>
                    <a:pt x="162" y="1473"/>
                  </a:moveTo>
                  <a:cubicBezTo>
                    <a:pt x="218" y="1539"/>
                    <a:pt x="289" y="1591"/>
                    <a:pt x="369" y="1625"/>
                  </a:cubicBezTo>
                  <a:cubicBezTo>
                    <a:pt x="373" y="1675"/>
                    <a:pt x="379" y="1721"/>
                    <a:pt x="386" y="1764"/>
                  </a:cubicBezTo>
                  <a:cubicBezTo>
                    <a:pt x="314" y="1726"/>
                    <a:pt x="252" y="1675"/>
                    <a:pt x="204" y="1610"/>
                  </a:cubicBezTo>
                  <a:cubicBezTo>
                    <a:pt x="144" y="1529"/>
                    <a:pt x="104" y="1439"/>
                    <a:pt x="82" y="1343"/>
                  </a:cubicBezTo>
                  <a:cubicBezTo>
                    <a:pt x="103" y="1391"/>
                    <a:pt x="130" y="1434"/>
                    <a:pt x="162" y="1473"/>
                  </a:cubicBezTo>
                  <a:close/>
                  <a:moveTo>
                    <a:pt x="432" y="1647"/>
                  </a:moveTo>
                  <a:cubicBezTo>
                    <a:pt x="492" y="1665"/>
                    <a:pt x="556" y="1674"/>
                    <a:pt x="624" y="1674"/>
                  </a:cubicBezTo>
                  <a:cubicBezTo>
                    <a:pt x="794" y="1674"/>
                    <a:pt x="969" y="1618"/>
                    <a:pt x="1124" y="1515"/>
                  </a:cubicBezTo>
                  <a:cubicBezTo>
                    <a:pt x="1148" y="1544"/>
                    <a:pt x="1173" y="1575"/>
                    <a:pt x="1198" y="1606"/>
                  </a:cubicBezTo>
                  <a:cubicBezTo>
                    <a:pt x="1212" y="1624"/>
                    <a:pt x="1227" y="1641"/>
                    <a:pt x="1241" y="1659"/>
                  </a:cubicBezTo>
                  <a:cubicBezTo>
                    <a:pt x="1070" y="1770"/>
                    <a:pt x="876" y="1833"/>
                    <a:pt x="692" y="1833"/>
                  </a:cubicBezTo>
                  <a:cubicBezTo>
                    <a:pt x="605" y="1833"/>
                    <a:pt x="525" y="1820"/>
                    <a:pt x="453" y="1793"/>
                  </a:cubicBezTo>
                  <a:cubicBezTo>
                    <a:pt x="444" y="1749"/>
                    <a:pt x="437" y="1700"/>
                    <a:pt x="432" y="1647"/>
                  </a:cubicBezTo>
                  <a:close/>
                  <a:moveTo>
                    <a:pt x="692" y="1893"/>
                  </a:moveTo>
                  <a:cubicBezTo>
                    <a:pt x="824" y="1893"/>
                    <a:pt x="965" y="1862"/>
                    <a:pt x="1099" y="1804"/>
                  </a:cubicBezTo>
                  <a:cubicBezTo>
                    <a:pt x="1161" y="1777"/>
                    <a:pt x="1221" y="1744"/>
                    <a:pt x="1279" y="1705"/>
                  </a:cubicBezTo>
                  <a:cubicBezTo>
                    <a:pt x="1319" y="1753"/>
                    <a:pt x="1357" y="1799"/>
                    <a:pt x="1393" y="1841"/>
                  </a:cubicBezTo>
                  <a:cubicBezTo>
                    <a:pt x="1209" y="1949"/>
                    <a:pt x="981" y="2017"/>
                    <a:pt x="772" y="2018"/>
                  </a:cubicBezTo>
                  <a:cubicBezTo>
                    <a:pt x="667" y="2018"/>
                    <a:pt x="574" y="2001"/>
                    <a:pt x="497" y="1969"/>
                  </a:cubicBezTo>
                  <a:cubicBezTo>
                    <a:pt x="489" y="1943"/>
                    <a:pt x="478" y="1907"/>
                    <a:pt x="467" y="1861"/>
                  </a:cubicBezTo>
                  <a:cubicBezTo>
                    <a:pt x="537" y="1882"/>
                    <a:pt x="612" y="1893"/>
                    <a:pt x="692" y="1893"/>
                  </a:cubicBezTo>
                  <a:close/>
                  <a:moveTo>
                    <a:pt x="767" y="2078"/>
                  </a:moveTo>
                  <a:cubicBezTo>
                    <a:pt x="769" y="2078"/>
                    <a:pt x="771" y="2078"/>
                    <a:pt x="773" y="2078"/>
                  </a:cubicBezTo>
                  <a:cubicBezTo>
                    <a:pt x="927" y="2077"/>
                    <a:pt x="1100" y="2040"/>
                    <a:pt x="1258" y="1975"/>
                  </a:cubicBezTo>
                  <a:cubicBezTo>
                    <a:pt x="1320" y="1950"/>
                    <a:pt x="1379" y="1920"/>
                    <a:pt x="1433" y="1888"/>
                  </a:cubicBezTo>
                  <a:cubicBezTo>
                    <a:pt x="1464" y="1924"/>
                    <a:pt x="1493" y="1957"/>
                    <a:pt x="1519" y="1987"/>
                  </a:cubicBezTo>
                  <a:cubicBezTo>
                    <a:pt x="1348" y="2081"/>
                    <a:pt x="1148" y="2118"/>
                    <a:pt x="967" y="2118"/>
                  </a:cubicBezTo>
                  <a:cubicBezTo>
                    <a:pt x="830" y="2118"/>
                    <a:pt x="704" y="2097"/>
                    <a:pt x="609" y="2064"/>
                  </a:cubicBezTo>
                  <a:cubicBezTo>
                    <a:pt x="658" y="2073"/>
                    <a:pt x="711" y="2078"/>
                    <a:pt x="767" y="2078"/>
                  </a:cubicBezTo>
                  <a:close/>
                  <a:moveTo>
                    <a:pt x="971" y="2178"/>
                  </a:moveTo>
                  <a:cubicBezTo>
                    <a:pt x="1017" y="2178"/>
                    <a:pt x="1065" y="2176"/>
                    <a:pt x="1114" y="2171"/>
                  </a:cubicBezTo>
                  <a:cubicBezTo>
                    <a:pt x="1240" y="2158"/>
                    <a:pt x="1405" y="2122"/>
                    <a:pt x="1560" y="2033"/>
                  </a:cubicBezTo>
                  <a:cubicBezTo>
                    <a:pt x="1574" y="2049"/>
                    <a:pt x="1586" y="2063"/>
                    <a:pt x="1597" y="2076"/>
                  </a:cubicBezTo>
                  <a:cubicBezTo>
                    <a:pt x="1388" y="2175"/>
                    <a:pt x="1152" y="2210"/>
                    <a:pt x="915" y="2177"/>
                  </a:cubicBezTo>
                  <a:cubicBezTo>
                    <a:pt x="934" y="2178"/>
                    <a:pt x="952" y="2178"/>
                    <a:pt x="971" y="2178"/>
                  </a:cubicBezTo>
                  <a:close/>
                  <a:moveTo>
                    <a:pt x="2173" y="740"/>
                  </a:moveTo>
                  <a:cubicBezTo>
                    <a:pt x="2179" y="758"/>
                    <a:pt x="2184" y="777"/>
                    <a:pt x="2189" y="796"/>
                  </a:cubicBezTo>
                  <a:cubicBezTo>
                    <a:pt x="2186" y="793"/>
                    <a:pt x="2183" y="790"/>
                    <a:pt x="2181" y="788"/>
                  </a:cubicBezTo>
                  <a:cubicBezTo>
                    <a:pt x="2178" y="772"/>
                    <a:pt x="2176" y="756"/>
                    <a:pt x="2173" y="740"/>
                  </a:cubicBezTo>
                  <a:close/>
                  <a:moveTo>
                    <a:pt x="2076" y="1253"/>
                  </a:moveTo>
                  <a:cubicBezTo>
                    <a:pt x="2067" y="1246"/>
                    <a:pt x="2059" y="1239"/>
                    <a:pt x="2050" y="1233"/>
                  </a:cubicBezTo>
                  <a:cubicBezTo>
                    <a:pt x="2026" y="1214"/>
                    <a:pt x="2000" y="1195"/>
                    <a:pt x="1973" y="1176"/>
                  </a:cubicBezTo>
                  <a:cubicBezTo>
                    <a:pt x="2018" y="1034"/>
                    <a:pt x="2039" y="888"/>
                    <a:pt x="2032" y="748"/>
                  </a:cubicBezTo>
                  <a:cubicBezTo>
                    <a:pt x="2065" y="769"/>
                    <a:pt x="2096" y="792"/>
                    <a:pt x="2122" y="815"/>
                  </a:cubicBezTo>
                  <a:cubicBezTo>
                    <a:pt x="2138" y="956"/>
                    <a:pt x="2122" y="1105"/>
                    <a:pt x="2076" y="1253"/>
                  </a:cubicBezTo>
                  <a:close/>
                  <a:moveTo>
                    <a:pt x="400" y="1837"/>
                  </a:moveTo>
                  <a:cubicBezTo>
                    <a:pt x="407" y="1871"/>
                    <a:pt x="415" y="1902"/>
                    <a:pt x="422" y="1929"/>
                  </a:cubicBezTo>
                  <a:cubicBezTo>
                    <a:pt x="400" y="1913"/>
                    <a:pt x="380" y="1896"/>
                    <a:pt x="363" y="1878"/>
                  </a:cubicBezTo>
                  <a:cubicBezTo>
                    <a:pt x="362" y="1878"/>
                    <a:pt x="362" y="1878"/>
                    <a:pt x="362" y="1878"/>
                  </a:cubicBezTo>
                  <a:cubicBezTo>
                    <a:pt x="323" y="1838"/>
                    <a:pt x="288" y="1795"/>
                    <a:pt x="256" y="1750"/>
                  </a:cubicBezTo>
                  <a:cubicBezTo>
                    <a:pt x="299" y="1785"/>
                    <a:pt x="347" y="1814"/>
                    <a:pt x="400" y="1837"/>
                  </a:cubicBezTo>
                  <a:close/>
                  <a:moveTo>
                    <a:pt x="1964" y="405"/>
                  </a:moveTo>
                  <a:cubicBezTo>
                    <a:pt x="2036" y="501"/>
                    <a:pt x="2084" y="610"/>
                    <a:pt x="2108" y="727"/>
                  </a:cubicBezTo>
                  <a:cubicBezTo>
                    <a:pt x="2083" y="709"/>
                    <a:pt x="2055" y="691"/>
                    <a:pt x="2026" y="674"/>
                  </a:cubicBezTo>
                  <a:cubicBezTo>
                    <a:pt x="2025" y="667"/>
                    <a:pt x="2024" y="660"/>
                    <a:pt x="2023" y="652"/>
                  </a:cubicBezTo>
                  <a:cubicBezTo>
                    <a:pt x="2008" y="549"/>
                    <a:pt x="1977" y="455"/>
                    <a:pt x="1933" y="373"/>
                  </a:cubicBezTo>
                  <a:cubicBezTo>
                    <a:pt x="1943" y="384"/>
                    <a:pt x="1954" y="394"/>
                    <a:pt x="1964" y="405"/>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505050"/>
                </a:solidFill>
                <a:effectLst/>
                <a:uLnTx/>
                <a:uFillTx/>
              </a:endParaRPr>
            </a:p>
          </p:txBody>
        </p:sp>
        <p:grpSp>
          <p:nvGrpSpPr>
            <p:cNvPr id="110" name="Group 109"/>
            <p:cNvGrpSpPr/>
            <p:nvPr/>
          </p:nvGrpSpPr>
          <p:grpSpPr>
            <a:xfrm>
              <a:off x="5640514" y="4133850"/>
              <a:ext cx="914784" cy="605906"/>
              <a:chOff x="5751436" y="3863807"/>
              <a:chExt cx="692940" cy="458968"/>
            </a:xfrm>
            <a:solidFill>
              <a:srgbClr val="0072C6"/>
            </a:solidFill>
          </p:grpSpPr>
          <p:sp>
            <p:nvSpPr>
              <p:cNvPr id="118" name="Freeform 107"/>
              <p:cNvSpPr>
                <a:spLocks noEditPoints="1"/>
              </p:cNvSpPr>
              <p:nvPr/>
            </p:nvSpPr>
            <p:spPr bwMode="black">
              <a:xfrm>
                <a:off x="5751436" y="3863807"/>
                <a:ext cx="692940" cy="458968"/>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grpFill/>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grpSp>
            <p:nvGrpSpPr>
              <p:cNvPr id="119" name="Group 118"/>
              <p:cNvGrpSpPr/>
              <p:nvPr/>
            </p:nvGrpSpPr>
            <p:grpSpPr>
              <a:xfrm>
                <a:off x="5976957" y="3967187"/>
                <a:ext cx="241901" cy="252202"/>
                <a:chOff x="8343801" y="5251467"/>
                <a:chExt cx="199840" cy="199550"/>
              </a:xfrm>
              <a:grpFill/>
            </p:grpSpPr>
            <p:sp>
              <p:nvSpPr>
                <p:cNvPr id="120" name="Rectangle 119"/>
                <p:cNvSpPr/>
                <p:nvPr/>
              </p:nvSpPr>
              <p:spPr bwMode="auto">
                <a:xfrm>
                  <a:off x="8343801" y="525146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sp>
              <p:nvSpPr>
                <p:cNvPr id="121" name="Rectangle 120"/>
                <p:cNvSpPr/>
                <p:nvPr/>
              </p:nvSpPr>
              <p:spPr bwMode="auto">
                <a:xfrm>
                  <a:off x="8452201" y="525146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sp>
              <p:nvSpPr>
                <p:cNvPr id="122" name="Rectangle 121"/>
                <p:cNvSpPr/>
                <p:nvPr/>
              </p:nvSpPr>
              <p:spPr bwMode="auto">
                <a:xfrm>
                  <a:off x="8452201" y="535957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sp>
              <p:nvSpPr>
                <p:cNvPr id="123" name="Rectangle 122"/>
                <p:cNvSpPr/>
                <p:nvPr/>
              </p:nvSpPr>
              <p:spPr bwMode="auto">
                <a:xfrm>
                  <a:off x="8343801" y="5359577"/>
                  <a:ext cx="91440" cy="9144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1250">
                          <a:srgbClr val="EFEFEF"/>
                        </a:gs>
                        <a:gs pos="10417">
                          <a:srgbClr val="EFEFEF"/>
                        </a:gs>
                      </a:gsLst>
                      <a:lin ang="5400000" scaled="0"/>
                    </a:gradFill>
                    <a:effectLst/>
                    <a:uLnTx/>
                    <a:uFillTx/>
                    <a:latin typeface="Segoe UI"/>
                    <a:ea typeface="+mn-ea"/>
                    <a:cs typeface="+mn-cs"/>
                  </a:endParaRPr>
                </a:p>
              </p:txBody>
            </p:sp>
          </p:grpSp>
        </p:grpSp>
        <p:grpSp>
          <p:nvGrpSpPr>
            <p:cNvPr id="111" name="Group 110"/>
            <p:cNvGrpSpPr/>
            <p:nvPr/>
          </p:nvGrpSpPr>
          <p:grpSpPr>
            <a:xfrm>
              <a:off x="7018844" y="4123326"/>
              <a:ext cx="637892" cy="626950"/>
              <a:chOff x="7218590" y="3855835"/>
              <a:chExt cx="483195" cy="474908"/>
            </a:xfrm>
            <a:solidFill>
              <a:srgbClr val="0072C6"/>
            </a:solidFill>
          </p:grpSpPr>
          <p:sp>
            <p:nvSpPr>
              <p:cNvPr id="116" name="Freeform 106"/>
              <p:cNvSpPr>
                <a:spLocks/>
              </p:cNvSpPr>
              <p:nvPr/>
            </p:nvSpPr>
            <p:spPr bwMode="auto">
              <a:xfrm>
                <a:off x="7218590" y="3893062"/>
                <a:ext cx="445904" cy="437681"/>
              </a:xfrm>
              <a:custGeom>
                <a:avLst/>
                <a:gdLst>
                  <a:gd name="T0" fmla="*/ 40 w 79"/>
                  <a:gd name="T1" fmla="*/ 39 h 79"/>
                  <a:gd name="T2" fmla="*/ 79 w 79"/>
                  <a:gd name="T3" fmla="*/ 39 h 79"/>
                  <a:gd name="T4" fmla="*/ 40 w 79"/>
                  <a:gd name="T5" fmla="*/ 79 h 79"/>
                  <a:gd name="T6" fmla="*/ 0 w 79"/>
                  <a:gd name="T7" fmla="*/ 39 h 79"/>
                  <a:gd name="T8" fmla="*/ 40 w 79"/>
                  <a:gd name="T9" fmla="*/ 0 h 79"/>
                  <a:gd name="T10" fmla="*/ 40 w 79"/>
                  <a:gd name="T11" fmla="*/ 39 h 79"/>
                </a:gdLst>
                <a:ahLst/>
                <a:cxnLst>
                  <a:cxn ang="0">
                    <a:pos x="T0" y="T1"/>
                  </a:cxn>
                  <a:cxn ang="0">
                    <a:pos x="T2" y="T3"/>
                  </a:cxn>
                  <a:cxn ang="0">
                    <a:pos x="T4" y="T5"/>
                  </a:cxn>
                  <a:cxn ang="0">
                    <a:pos x="T6" y="T7"/>
                  </a:cxn>
                  <a:cxn ang="0">
                    <a:pos x="T8" y="T9"/>
                  </a:cxn>
                  <a:cxn ang="0">
                    <a:pos x="T10" y="T11"/>
                  </a:cxn>
                </a:cxnLst>
                <a:rect l="0" t="0" r="r" b="b"/>
                <a:pathLst>
                  <a:path w="79" h="79">
                    <a:moveTo>
                      <a:pt x="40" y="39"/>
                    </a:moveTo>
                    <a:cubicBezTo>
                      <a:pt x="79" y="39"/>
                      <a:pt x="79" y="39"/>
                      <a:pt x="79" y="39"/>
                    </a:cubicBezTo>
                    <a:cubicBezTo>
                      <a:pt x="79" y="61"/>
                      <a:pt x="61" y="79"/>
                      <a:pt x="40" y="79"/>
                    </a:cubicBezTo>
                    <a:cubicBezTo>
                      <a:pt x="18" y="79"/>
                      <a:pt x="0" y="61"/>
                      <a:pt x="0" y="39"/>
                    </a:cubicBezTo>
                    <a:cubicBezTo>
                      <a:pt x="0" y="18"/>
                      <a:pt x="18" y="0"/>
                      <a:pt x="40" y="0"/>
                    </a:cubicBezTo>
                    <a:lnTo>
                      <a:pt x="40" y="3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117" name="Freeform 107"/>
              <p:cNvSpPr>
                <a:spLocks/>
              </p:cNvSpPr>
              <p:nvPr/>
            </p:nvSpPr>
            <p:spPr bwMode="auto">
              <a:xfrm>
                <a:off x="7473395" y="3855835"/>
                <a:ext cx="228390" cy="223548"/>
              </a:xfrm>
              <a:custGeom>
                <a:avLst/>
                <a:gdLst>
                  <a:gd name="T0" fmla="*/ 0 w 39"/>
                  <a:gd name="T1" fmla="*/ 40 h 40"/>
                  <a:gd name="T2" fmla="*/ 39 w 39"/>
                  <a:gd name="T3" fmla="*/ 40 h 40"/>
                  <a:gd name="T4" fmla="*/ 0 w 39"/>
                  <a:gd name="T5" fmla="*/ 0 h 40"/>
                  <a:gd name="T6" fmla="*/ 0 w 39"/>
                  <a:gd name="T7" fmla="*/ 40 h 40"/>
                </a:gdLst>
                <a:ahLst/>
                <a:cxnLst>
                  <a:cxn ang="0">
                    <a:pos x="T0" y="T1"/>
                  </a:cxn>
                  <a:cxn ang="0">
                    <a:pos x="T2" y="T3"/>
                  </a:cxn>
                  <a:cxn ang="0">
                    <a:pos x="T4" y="T5"/>
                  </a:cxn>
                  <a:cxn ang="0">
                    <a:pos x="T6" y="T7"/>
                  </a:cxn>
                </a:cxnLst>
                <a:rect l="0" t="0" r="r" b="b"/>
                <a:pathLst>
                  <a:path w="39" h="40">
                    <a:moveTo>
                      <a:pt x="0" y="40"/>
                    </a:moveTo>
                    <a:cubicBezTo>
                      <a:pt x="39" y="40"/>
                      <a:pt x="39" y="40"/>
                      <a:pt x="39" y="40"/>
                    </a:cubicBezTo>
                    <a:cubicBezTo>
                      <a:pt x="39" y="18"/>
                      <a:pt x="21" y="0"/>
                      <a:pt x="0" y="0"/>
                    </a:cubicBezTo>
                    <a:lnTo>
                      <a:pt x="0"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grpSp>
        <p:cxnSp>
          <p:nvCxnSpPr>
            <p:cNvPr id="112" name="Straight Arrow Connector 111"/>
            <p:cNvCxnSpPr/>
            <p:nvPr/>
          </p:nvCxnSpPr>
          <p:spPr>
            <a:xfrm>
              <a:off x="6097906" y="2925603"/>
              <a:ext cx="0" cy="661520"/>
            </a:xfrm>
            <a:prstGeom prst="straightConnector1">
              <a:avLst/>
            </a:prstGeom>
            <a:noFill/>
            <a:ln w="9525" cap="flat" cmpd="sng" algn="ctr">
              <a:solidFill>
                <a:srgbClr val="FFFFFF">
                  <a:lumMod val="50000"/>
                </a:srgbClr>
              </a:solidFill>
              <a:prstDash val="solid"/>
              <a:headEnd type="none"/>
              <a:tailEnd type="triangle" w="med" len="sm"/>
            </a:ln>
            <a:effectLst/>
          </p:spPr>
        </p:cxnSp>
        <p:grpSp>
          <p:nvGrpSpPr>
            <p:cNvPr id="113" name="Group 112"/>
            <p:cNvGrpSpPr/>
            <p:nvPr/>
          </p:nvGrpSpPr>
          <p:grpSpPr>
            <a:xfrm>
              <a:off x="5334835" y="1913572"/>
              <a:ext cx="1526141" cy="1002433"/>
              <a:chOff x="5334835" y="1913572"/>
              <a:chExt cx="1526141" cy="1002433"/>
            </a:xfrm>
          </p:grpSpPr>
          <p:sp>
            <p:nvSpPr>
              <p:cNvPr id="114" name="Freeform 12"/>
              <p:cNvSpPr>
                <a:spLocks/>
              </p:cNvSpPr>
              <p:nvPr/>
            </p:nvSpPr>
            <p:spPr bwMode="auto">
              <a:xfrm flipH="1">
                <a:off x="5334835" y="1913572"/>
                <a:ext cx="1526141" cy="1002433"/>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0072C6"/>
              </a:solidFill>
              <a:ln w="28575">
                <a:noFill/>
              </a:ln>
            </p:spPr>
            <p:txBody>
              <a:bodyPr vert="horz" wrap="square" lIns="93260" tIns="46630" rIns="93260" bIns="4663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srgbClr val="000000"/>
                  </a:solidFill>
                  <a:effectLst/>
                  <a:uLnTx/>
                  <a:uFillTx/>
                </a:endParaRPr>
              </a:p>
            </p:txBody>
          </p:sp>
          <p:sp>
            <p:nvSpPr>
              <p:cNvPr id="115" name="Freeform 114"/>
              <p:cNvSpPr/>
              <p:nvPr/>
            </p:nvSpPr>
            <p:spPr bwMode="auto">
              <a:xfrm>
                <a:off x="5750916" y="2247241"/>
                <a:ext cx="687984" cy="557302"/>
              </a:xfrm>
              <a:custGeom>
                <a:avLst/>
                <a:gdLst>
                  <a:gd name="connsiteX0" fmla="*/ 414146 w 686820"/>
                  <a:gd name="connsiteY0" fmla="*/ 295220 h 532856"/>
                  <a:gd name="connsiteX1" fmla="*/ 391723 w 686820"/>
                  <a:gd name="connsiteY1" fmla="*/ 295618 h 532856"/>
                  <a:gd name="connsiteX2" fmla="*/ 376546 w 686820"/>
                  <a:gd name="connsiteY2" fmla="*/ 334177 h 532856"/>
                  <a:gd name="connsiteX3" fmla="*/ 415105 w 686820"/>
                  <a:gd name="connsiteY3" fmla="*/ 349354 h 532856"/>
                  <a:gd name="connsiteX4" fmla="*/ 430282 w 686820"/>
                  <a:gd name="connsiteY4" fmla="*/ 310795 h 532856"/>
                  <a:gd name="connsiteX5" fmla="*/ 414146 w 686820"/>
                  <a:gd name="connsiteY5" fmla="*/ 295220 h 532856"/>
                  <a:gd name="connsiteX6" fmla="*/ 402912 w 686820"/>
                  <a:gd name="connsiteY6" fmla="*/ 275655 h 532856"/>
                  <a:gd name="connsiteX7" fmla="*/ 446347 w 686820"/>
                  <a:gd name="connsiteY7" fmla="*/ 303804 h 532856"/>
                  <a:gd name="connsiteX8" fmla="*/ 422096 w 686820"/>
                  <a:gd name="connsiteY8" fmla="*/ 365419 h 532856"/>
                  <a:gd name="connsiteX9" fmla="*/ 360481 w 686820"/>
                  <a:gd name="connsiteY9" fmla="*/ 341167 h 532856"/>
                  <a:gd name="connsiteX10" fmla="*/ 384733 w 686820"/>
                  <a:gd name="connsiteY10" fmla="*/ 279553 h 532856"/>
                  <a:gd name="connsiteX11" fmla="*/ 402912 w 686820"/>
                  <a:gd name="connsiteY11" fmla="*/ 275655 h 532856"/>
                  <a:gd name="connsiteX12" fmla="*/ 402721 w 686820"/>
                  <a:gd name="connsiteY12" fmla="*/ 257781 h 532856"/>
                  <a:gd name="connsiteX13" fmla="*/ 377603 w 686820"/>
                  <a:gd name="connsiteY13" fmla="*/ 263167 h 532856"/>
                  <a:gd name="connsiteX14" fmla="*/ 344094 w 686820"/>
                  <a:gd name="connsiteY14" fmla="*/ 348298 h 532856"/>
                  <a:gd name="connsiteX15" fmla="*/ 429226 w 686820"/>
                  <a:gd name="connsiteY15" fmla="*/ 381805 h 532856"/>
                  <a:gd name="connsiteX16" fmla="*/ 462734 w 686820"/>
                  <a:gd name="connsiteY16" fmla="*/ 296674 h 532856"/>
                  <a:gd name="connsiteX17" fmla="*/ 402721 w 686820"/>
                  <a:gd name="connsiteY17" fmla="*/ 257781 h 532856"/>
                  <a:gd name="connsiteX18" fmla="*/ 247593 w 686820"/>
                  <a:gd name="connsiteY18" fmla="*/ 221298 h 532856"/>
                  <a:gd name="connsiteX19" fmla="*/ 233739 w 686820"/>
                  <a:gd name="connsiteY19" fmla="*/ 221544 h 532856"/>
                  <a:gd name="connsiteX20" fmla="*/ 224362 w 686820"/>
                  <a:gd name="connsiteY20" fmla="*/ 245368 h 532856"/>
                  <a:gd name="connsiteX21" fmla="*/ 248186 w 686820"/>
                  <a:gd name="connsiteY21" fmla="*/ 254745 h 532856"/>
                  <a:gd name="connsiteX22" fmla="*/ 257563 w 686820"/>
                  <a:gd name="connsiteY22" fmla="*/ 230921 h 532856"/>
                  <a:gd name="connsiteX23" fmla="*/ 247593 w 686820"/>
                  <a:gd name="connsiteY23" fmla="*/ 221298 h 532856"/>
                  <a:gd name="connsiteX24" fmla="*/ 251557 w 686820"/>
                  <a:gd name="connsiteY24" fmla="*/ 211226 h 532856"/>
                  <a:gd name="connsiteX25" fmla="*/ 267489 w 686820"/>
                  <a:gd name="connsiteY25" fmla="*/ 226602 h 532856"/>
                  <a:gd name="connsiteX26" fmla="*/ 252505 w 686820"/>
                  <a:gd name="connsiteY26" fmla="*/ 264671 h 532856"/>
                  <a:gd name="connsiteX27" fmla="*/ 214436 w 686820"/>
                  <a:gd name="connsiteY27" fmla="*/ 249687 h 532856"/>
                  <a:gd name="connsiteX28" fmla="*/ 229420 w 686820"/>
                  <a:gd name="connsiteY28" fmla="*/ 211618 h 532856"/>
                  <a:gd name="connsiteX29" fmla="*/ 251557 w 686820"/>
                  <a:gd name="connsiteY29" fmla="*/ 211226 h 532856"/>
                  <a:gd name="connsiteX30" fmla="*/ 418831 w 686820"/>
                  <a:gd name="connsiteY30" fmla="*/ 209020 h 532856"/>
                  <a:gd name="connsiteX31" fmla="*/ 435785 w 686820"/>
                  <a:gd name="connsiteY31" fmla="*/ 243629 h 532856"/>
                  <a:gd name="connsiteX32" fmla="*/ 472102 w 686820"/>
                  <a:gd name="connsiteY32" fmla="*/ 231009 h 532856"/>
                  <a:gd name="connsiteX33" fmla="*/ 493718 w 686820"/>
                  <a:gd name="connsiteY33" fmla="*/ 251701 h 532856"/>
                  <a:gd name="connsiteX34" fmla="*/ 481574 w 686820"/>
                  <a:gd name="connsiteY34" fmla="*/ 288472 h 532856"/>
                  <a:gd name="connsiteX35" fmla="*/ 516778 w 686820"/>
                  <a:gd name="connsiteY35" fmla="*/ 304646 h 532856"/>
                  <a:gd name="connsiteX36" fmla="*/ 517487 w 686820"/>
                  <a:gd name="connsiteY36" fmla="*/ 334902 h 532856"/>
                  <a:gd name="connsiteX37" fmla="*/ 483104 w 686820"/>
                  <a:gd name="connsiteY37" fmla="*/ 352735 h 532856"/>
                  <a:gd name="connsiteX38" fmla="*/ 496714 w 686820"/>
                  <a:gd name="connsiteY38" fmla="*/ 388717 h 532856"/>
                  <a:gd name="connsiteX39" fmla="*/ 474048 w 686820"/>
                  <a:gd name="connsiteY39" fmla="*/ 412576 h 532856"/>
                  <a:gd name="connsiteX40" fmla="*/ 437423 w 686820"/>
                  <a:gd name="connsiteY40" fmla="*/ 400644 h 532856"/>
                  <a:gd name="connsiteX41" fmla="*/ 421243 w 686820"/>
                  <a:gd name="connsiteY41" fmla="*/ 435821 h 532856"/>
                  <a:gd name="connsiteX42" fmla="*/ 387980 w 686820"/>
                  <a:gd name="connsiteY42" fmla="*/ 436024 h 532856"/>
                  <a:gd name="connsiteX43" fmla="*/ 371041 w 686820"/>
                  <a:gd name="connsiteY43" fmla="*/ 401337 h 532856"/>
                  <a:gd name="connsiteX44" fmla="*/ 334764 w 686820"/>
                  <a:gd name="connsiteY44" fmla="*/ 413896 h 532856"/>
                  <a:gd name="connsiteX45" fmla="*/ 313318 w 686820"/>
                  <a:gd name="connsiteY45" fmla="*/ 393118 h 532856"/>
                  <a:gd name="connsiteX46" fmla="*/ 325251 w 686820"/>
                  <a:gd name="connsiteY46" fmla="*/ 356493 h 532856"/>
                  <a:gd name="connsiteX47" fmla="*/ 290048 w 686820"/>
                  <a:gd name="connsiteY47" fmla="*/ 340319 h 532856"/>
                  <a:gd name="connsiteX48" fmla="*/ 289338 w 686820"/>
                  <a:gd name="connsiteY48" fmla="*/ 310064 h 532856"/>
                  <a:gd name="connsiteX49" fmla="*/ 323722 w 686820"/>
                  <a:gd name="connsiteY49" fmla="*/ 292231 h 532856"/>
                  <a:gd name="connsiteX50" fmla="*/ 310111 w 686820"/>
                  <a:gd name="connsiteY50" fmla="*/ 256248 h 532856"/>
                  <a:gd name="connsiteX51" fmla="*/ 332777 w 686820"/>
                  <a:gd name="connsiteY51" fmla="*/ 232389 h 532856"/>
                  <a:gd name="connsiteX52" fmla="*/ 369403 w 686820"/>
                  <a:gd name="connsiteY52" fmla="*/ 244322 h 532856"/>
                  <a:gd name="connsiteX53" fmla="*/ 385584 w 686820"/>
                  <a:gd name="connsiteY53" fmla="*/ 209152 h 532856"/>
                  <a:gd name="connsiteX54" fmla="*/ 418831 w 686820"/>
                  <a:gd name="connsiteY54" fmla="*/ 209020 h 532856"/>
                  <a:gd name="connsiteX55" fmla="*/ 255601 w 686820"/>
                  <a:gd name="connsiteY55" fmla="*/ 200952 h 532856"/>
                  <a:gd name="connsiteX56" fmla="*/ 225014 w 686820"/>
                  <a:gd name="connsiteY56" fmla="*/ 201494 h 532856"/>
                  <a:gd name="connsiteX57" fmla="*/ 204311 w 686820"/>
                  <a:gd name="connsiteY57" fmla="*/ 254092 h 532856"/>
                  <a:gd name="connsiteX58" fmla="*/ 256910 w 686820"/>
                  <a:gd name="connsiteY58" fmla="*/ 274795 h 532856"/>
                  <a:gd name="connsiteX59" fmla="*/ 277613 w 686820"/>
                  <a:gd name="connsiteY59" fmla="*/ 222197 h 532856"/>
                  <a:gd name="connsiteX60" fmla="*/ 255601 w 686820"/>
                  <a:gd name="connsiteY60" fmla="*/ 200952 h 532856"/>
                  <a:gd name="connsiteX61" fmla="*/ 250487 w 686820"/>
                  <a:gd name="connsiteY61" fmla="*/ 168039 h 532856"/>
                  <a:gd name="connsiteX62" fmla="*/ 260962 w 686820"/>
                  <a:gd name="connsiteY62" fmla="*/ 189422 h 532856"/>
                  <a:gd name="connsiteX63" fmla="*/ 283401 w 686820"/>
                  <a:gd name="connsiteY63" fmla="*/ 181625 h 532856"/>
                  <a:gd name="connsiteX64" fmla="*/ 296756 w 686820"/>
                  <a:gd name="connsiteY64" fmla="*/ 194409 h 532856"/>
                  <a:gd name="connsiteX65" fmla="*/ 289254 w 686820"/>
                  <a:gd name="connsiteY65" fmla="*/ 217129 h 532856"/>
                  <a:gd name="connsiteX66" fmla="*/ 311004 w 686820"/>
                  <a:gd name="connsiteY66" fmla="*/ 227122 h 532856"/>
                  <a:gd name="connsiteX67" fmla="*/ 311443 w 686820"/>
                  <a:gd name="connsiteY67" fmla="*/ 245816 h 532856"/>
                  <a:gd name="connsiteX68" fmla="*/ 290199 w 686820"/>
                  <a:gd name="connsiteY68" fmla="*/ 256834 h 532856"/>
                  <a:gd name="connsiteX69" fmla="*/ 298608 w 686820"/>
                  <a:gd name="connsiteY69" fmla="*/ 279066 h 532856"/>
                  <a:gd name="connsiteX70" fmla="*/ 284604 w 686820"/>
                  <a:gd name="connsiteY70" fmla="*/ 293808 h 532856"/>
                  <a:gd name="connsiteX71" fmla="*/ 261975 w 686820"/>
                  <a:gd name="connsiteY71" fmla="*/ 286435 h 532856"/>
                  <a:gd name="connsiteX72" fmla="*/ 251978 w 686820"/>
                  <a:gd name="connsiteY72" fmla="*/ 308169 h 532856"/>
                  <a:gd name="connsiteX73" fmla="*/ 231426 w 686820"/>
                  <a:gd name="connsiteY73" fmla="*/ 308295 h 532856"/>
                  <a:gd name="connsiteX74" fmla="*/ 220961 w 686820"/>
                  <a:gd name="connsiteY74" fmla="*/ 286863 h 532856"/>
                  <a:gd name="connsiteX75" fmla="*/ 198547 w 686820"/>
                  <a:gd name="connsiteY75" fmla="*/ 294622 h 532856"/>
                  <a:gd name="connsiteX76" fmla="*/ 185296 w 686820"/>
                  <a:gd name="connsiteY76" fmla="*/ 281785 h 532856"/>
                  <a:gd name="connsiteX77" fmla="*/ 192669 w 686820"/>
                  <a:gd name="connsiteY77" fmla="*/ 259156 h 532856"/>
                  <a:gd name="connsiteX78" fmla="*/ 170918 w 686820"/>
                  <a:gd name="connsiteY78" fmla="*/ 249162 h 532856"/>
                  <a:gd name="connsiteX79" fmla="*/ 170480 w 686820"/>
                  <a:gd name="connsiteY79" fmla="*/ 230469 h 532856"/>
                  <a:gd name="connsiteX80" fmla="*/ 191724 w 686820"/>
                  <a:gd name="connsiteY80" fmla="*/ 219451 h 532856"/>
                  <a:gd name="connsiteX81" fmla="*/ 183315 w 686820"/>
                  <a:gd name="connsiteY81" fmla="*/ 197218 h 532856"/>
                  <a:gd name="connsiteX82" fmla="*/ 197319 w 686820"/>
                  <a:gd name="connsiteY82" fmla="*/ 182477 h 532856"/>
                  <a:gd name="connsiteX83" fmla="*/ 219948 w 686820"/>
                  <a:gd name="connsiteY83" fmla="*/ 189850 h 532856"/>
                  <a:gd name="connsiteX84" fmla="*/ 229946 w 686820"/>
                  <a:gd name="connsiteY84" fmla="*/ 168120 h 532856"/>
                  <a:gd name="connsiteX85" fmla="*/ 250487 w 686820"/>
                  <a:gd name="connsiteY85" fmla="*/ 168039 h 532856"/>
                  <a:gd name="connsiteX86" fmla="*/ 81149 w 686820"/>
                  <a:gd name="connsiteY86" fmla="*/ 87959 h 532856"/>
                  <a:gd name="connsiteX87" fmla="*/ 35908 w 686820"/>
                  <a:gd name="connsiteY87" fmla="*/ 126581 h 532856"/>
                  <a:gd name="connsiteX88" fmla="*/ 35908 w 686820"/>
                  <a:gd name="connsiteY88" fmla="*/ 469691 h 532856"/>
                  <a:gd name="connsiteX89" fmla="*/ 81149 w 686820"/>
                  <a:gd name="connsiteY89" fmla="*/ 508313 h 532856"/>
                  <a:gd name="connsiteX90" fmla="*/ 605671 w 686820"/>
                  <a:gd name="connsiteY90" fmla="*/ 508313 h 532856"/>
                  <a:gd name="connsiteX91" fmla="*/ 650912 w 686820"/>
                  <a:gd name="connsiteY91" fmla="*/ 469691 h 532856"/>
                  <a:gd name="connsiteX92" fmla="*/ 650912 w 686820"/>
                  <a:gd name="connsiteY92" fmla="*/ 126581 h 532856"/>
                  <a:gd name="connsiteX93" fmla="*/ 605671 w 686820"/>
                  <a:gd name="connsiteY93" fmla="*/ 87959 h 532856"/>
                  <a:gd name="connsiteX94" fmla="*/ 60334 w 686820"/>
                  <a:gd name="connsiteY94" fmla="*/ 63416 h 532856"/>
                  <a:gd name="connsiteX95" fmla="*/ 626486 w 686820"/>
                  <a:gd name="connsiteY95" fmla="*/ 63416 h 532856"/>
                  <a:gd name="connsiteX96" fmla="*/ 686820 w 686820"/>
                  <a:gd name="connsiteY96" fmla="*/ 114923 h 532856"/>
                  <a:gd name="connsiteX97" fmla="*/ 686820 w 686820"/>
                  <a:gd name="connsiteY97" fmla="*/ 481349 h 532856"/>
                  <a:gd name="connsiteX98" fmla="*/ 626486 w 686820"/>
                  <a:gd name="connsiteY98" fmla="*/ 532856 h 532856"/>
                  <a:gd name="connsiteX99" fmla="*/ 60334 w 686820"/>
                  <a:gd name="connsiteY99" fmla="*/ 532856 h 532856"/>
                  <a:gd name="connsiteX100" fmla="*/ 0 w 686820"/>
                  <a:gd name="connsiteY100" fmla="*/ 481349 h 532856"/>
                  <a:gd name="connsiteX101" fmla="*/ 0 w 686820"/>
                  <a:gd name="connsiteY101" fmla="*/ 114923 h 532856"/>
                  <a:gd name="connsiteX102" fmla="*/ 60334 w 686820"/>
                  <a:gd name="connsiteY102" fmla="*/ 63416 h 532856"/>
                  <a:gd name="connsiteX103" fmla="*/ 510883 w 686820"/>
                  <a:gd name="connsiteY103" fmla="*/ 33763 h 532856"/>
                  <a:gd name="connsiteX104" fmla="*/ 510883 w 686820"/>
                  <a:gd name="connsiteY104" fmla="*/ 38302 h 532856"/>
                  <a:gd name="connsiteX105" fmla="*/ 541941 w 686820"/>
                  <a:gd name="connsiteY105" fmla="*/ 38302 h 532856"/>
                  <a:gd name="connsiteX106" fmla="*/ 541941 w 686820"/>
                  <a:gd name="connsiteY106" fmla="*/ 33763 h 532856"/>
                  <a:gd name="connsiteX107" fmla="*/ 556871 w 686820"/>
                  <a:gd name="connsiteY107" fmla="*/ 16612 h 532856"/>
                  <a:gd name="connsiteX108" fmla="*/ 577484 w 686820"/>
                  <a:gd name="connsiteY108" fmla="*/ 16612 h 532856"/>
                  <a:gd name="connsiteX109" fmla="*/ 577484 w 686820"/>
                  <a:gd name="connsiteY109" fmla="*/ 34273 h 532856"/>
                  <a:gd name="connsiteX110" fmla="*/ 556871 w 686820"/>
                  <a:gd name="connsiteY110" fmla="*/ 34273 h 532856"/>
                  <a:gd name="connsiteX111" fmla="*/ 552115 w 686820"/>
                  <a:gd name="connsiteY111" fmla="*/ 12583 h 532856"/>
                  <a:gd name="connsiteX112" fmla="*/ 552115 w 686820"/>
                  <a:gd name="connsiteY112" fmla="*/ 38302 h 532856"/>
                  <a:gd name="connsiteX113" fmla="*/ 582241 w 686820"/>
                  <a:gd name="connsiteY113" fmla="*/ 38302 h 532856"/>
                  <a:gd name="connsiteX114" fmla="*/ 582241 w 686820"/>
                  <a:gd name="connsiteY114" fmla="*/ 12583 h 532856"/>
                  <a:gd name="connsiteX115" fmla="*/ 594834 w 686820"/>
                  <a:gd name="connsiteY115" fmla="*/ 12187 h 532856"/>
                  <a:gd name="connsiteX116" fmla="*/ 608926 w 686820"/>
                  <a:gd name="connsiteY116" fmla="*/ 25265 h 532856"/>
                  <a:gd name="connsiteX117" fmla="*/ 594879 w 686820"/>
                  <a:gd name="connsiteY117" fmla="*/ 38302 h 532856"/>
                  <a:gd name="connsiteX118" fmla="*/ 603008 w 686820"/>
                  <a:gd name="connsiteY118" fmla="*/ 38302 h 532856"/>
                  <a:gd name="connsiteX119" fmla="*/ 612991 w 686820"/>
                  <a:gd name="connsiteY119" fmla="*/ 29037 h 532856"/>
                  <a:gd name="connsiteX120" fmla="*/ 622973 w 686820"/>
                  <a:gd name="connsiteY120" fmla="*/ 38302 h 532856"/>
                  <a:gd name="connsiteX121" fmla="*/ 631102 w 686820"/>
                  <a:gd name="connsiteY121" fmla="*/ 38302 h 532856"/>
                  <a:gd name="connsiteX122" fmla="*/ 617055 w 686820"/>
                  <a:gd name="connsiteY122" fmla="*/ 25265 h 532856"/>
                  <a:gd name="connsiteX123" fmla="*/ 631147 w 686820"/>
                  <a:gd name="connsiteY123" fmla="*/ 12187 h 532856"/>
                  <a:gd name="connsiteX124" fmla="*/ 623019 w 686820"/>
                  <a:gd name="connsiteY124" fmla="*/ 12187 h 532856"/>
                  <a:gd name="connsiteX125" fmla="*/ 612991 w 686820"/>
                  <a:gd name="connsiteY125" fmla="*/ 21493 h 532856"/>
                  <a:gd name="connsiteX126" fmla="*/ 602963 w 686820"/>
                  <a:gd name="connsiteY126" fmla="*/ 12187 h 532856"/>
                  <a:gd name="connsiteX127" fmla="*/ 32859 w 686820"/>
                  <a:gd name="connsiteY127" fmla="*/ 0 h 532856"/>
                  <a:gd name="connsiteX128" fmla="*/ 653961 w 686820"/>
                  <a:gd name="connsiteY128" fmla="*/ 0 h 532856"/>
                  <a:gd name="connsiteX129" fmla="*/ 686820 w 686820"/>
                  <a:gd name="connsiteY129" fmla="*/ 28052 h 532856"/>
                  <a:gd name="connsiteX130" fmla="*/ 686820 w 686820"/>
                  <a:gd name="connsiteY130" fmla="*/ 72331 h 532856"/>
                  <a:gd name="connsiteX131" fmla="*/ 638344 w 686820"/>
                  <a:gd name="connsiteY131" fmla="*/ 51230 h 532856"/>
                  <a:gd name="connsiteX132" fmla="*/ 48476 w 686820"/>
                  <a:gd name="connsiteY132" fmla="*/ 51230 h 532856"/>
                  <a:gd name="connsiteX133" fmla="*/ 0 w 686820"/>
                  <a:gd name="connsiteY133" fmla="*/ 72331 h 532856"/>
                  <a:gd name="connsiteX134" fmla="*/ 0 w 686820"/>
                  <a:gd name="connsiteY134" fmla="*/ 28052 h 532856"/>
                  <a:gd name="connsiteX135" fmla="*/ 32859 w 686820"/>
                  <a:gd name="connsiteY135" fmla="*/ 0 h 53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86820" h="532856">
                    <a:moveTo>
                      <a:pt x="414146" y="295220"/>
                    </a:moveTo>
                    <a:cubicBezTo>
                      <a:pt x="407168" y="292474"/>
                      <a:pt x="399143" y="292389"/>
                      <a:pt x="391723" y="295618"/>
                    </a:cubicBezTo>
                    <a:cubicBezTo>
                      <a:pt x="376884" y="302075"/>
                      <a:pt x="370089" y="319338"/>
                      <a:pt x="376546" y="334177"/>
                    </a:cubicBezTo>
                    <a:cubicBezTo>
                      <a:pt x="383003" y="349016"/>
                      <a:pt x="400266" y="355811"/>
                      <a:pt x="415105" y="349354"/>
                    </a:cubicBezTo>
                    <a:cubicBezTo>
                      <a:pt x="429944" y="342897"/>
                      <a:pt x="436739" y="325634"/>
                      <a:pt x="430282" y="310795"/>
                    </a:cubicBezTo>
                    <a:cubicBezTo>
                      <a:pt x="427054" y="303375"/>
                      <a:pt x="421124" y="297967"/>
                      <a:pt x="414146" y="295220"/>
                    </a:cubicBezTo>
                    <a:close/>
                    <a:moveTo>
                      <a:pt x="402912" y="275655"/>
                    </a:moveTo>
                    <a:cubicBezTo>
                      <a:pt x="421158" y="275468"/>
                      <a:pt x="438609" y="286021"/>
                      <a:pt x="446347" y="303804"/>
                    </a:cubicBezTo>
                    <a:cubicBezTo>
                      <a:pt x="456665" y="327516"/>
                      <a:pt x="445807" y="355101"/>
                      <a:pt x="422096" y="365419"/>
                    </a:cubicBezTo>
                    <a:cubicBezTo>
                      <a:pt x="398384" y="375736"/>
                      <a:pt x="370798" y="364879"/>
                      <a:pt x="360481" y="341167"/>
                    </a:cubicBezTo>
                    <a:cubicBezTo>
                      <a:pt x="350163" y="317456"/>
                      <a:pt x="361021" y="289871"/>
                      <a:pt x="384733" y="279553"/>
                    </a:cubicBezTo>
                    <a:cubicBezTo>
                      <a:pt x="390661" y="276974"/>
                      <a:pt x="396831" y="275718"/>
                      <a:pt x="402912" y="275655"/>
                    </a:cubicBezTo>
                    <a:close/>
                    <a:moveTo>
                      <a:pt x="402721" y="257781"/>
                    </a:moveTo>
                    <a:cubicBezTo>
                      <a:pt x="394318" y="257868"/>
                      <a:pt x="385793" y="259603"/>
                      <a:pt x="377603" y="263167"/>
                    </a:cubicBezTo>
                    <a:cubicBezTo>
                      <a:pt x="344841" y="277422"/>
                      <a:pt x="329839" y="315537"/>
                      <a:pt x="344094" y="348298"/>
                    </a:cubicBezTo>
                    <a:cubicBezTo>
                      <a:pt x="358350" y="381059"/>
                      <a:pt x="396464" y="396061"/>
                      <a:pt x="429226" y="381805"/>
                    </a:cubicBezTo>
                    <a:cubicBezTo>
                      <a:pt x="461987" y="367550"/>
                      <a:pt x="476989" y="329435"/>
                      <a:pt x="462734" y="296674"/>
                    </a:cubicBezTo>
                    <a:cubicBezTo>
                      <a:pt x="452042" y="272103"/>
                      <a:pt x="427930" y="257522"/>
                      <a:pt x="402721" y="257781"/>
                    </a:cubicBezTo>
                    <a:close/>
                    <a:moveTo>
                      <a:pt x="247593" y="221298"/>
                    </a:moveTo>
                    <a:cubicBezTo>
                      <a:pt x="243282" y="219601"/>
                      <a:pt x="238323" y="219549"/>
                      <a:pt x="233739" y="221544"/>
                    </a:cubicBezTo>
                    <a:cubicBezTo>
                      <a:pt x="224570" y="225533"/>
                      <a:pt x="220372" y="236200"/>
                      <a:pt x="224362" y="245368"/>
                    </a:cubicBezTo>
                    <a:cubicBezTo>
                      <a:pt x="228351" y="254536"/>
                      <a:pt x="239017" y="258735"/>
                      <a:pt x="248186" y="254745"/>
                    </a:cubicBezTo>
                    <a:cubicBezTo>
                      <a:pt x="257354" y="250756"/>
                      <a:pt x="261552" y="240089"/>
                      <a:pt x="257563" y="230921"/>
                    </a:cubicBezTo>
                    <a:cubicBezTo>
                      <a:pt x="255568" y="226337"/>
                      <a:pt x="251904" y="222995"/>
                      <a:pt x="247593" y="221298"/>
                    </a:cubicBezTo>
                    <a:close/>
                    <a:moveTo>
                      <a:pt x="251557" y="211226"/>
                    </a:moveTo>
                    <a:cubicBezTo>
                      <a:pt x="258447" y="213937"/>
                      <a:pt x="264301" y="219277"/>
                      <a:pt x="267489" y="226602"/>
                    </a:cubicBezTo>
                    <a:cubicBezTo>
                      <a:pt x="273863" y="241252"/>
                      <a:pt x="267155" y="258296"/>
                      <a:pt x="252505" y="264671"/>
                    </a:cubicBezTo>
                    <a:cubicBezTo>
                      <a:pt x="237854" y="271046"/>
                      <a:pt x="220811" y="264337"/>
                      <a:pt x="214436" y="249687"/>
                    </a:cubicBezTo>
                    <a:cubicBezTo>
                      <a:pt x="208061" y="235037"/>
                      <a:pt x="214770" y="217993"/>
                      <a:pt x="229420" y="211618"/>
                    </a:cubicBezTo>
                    <a:cubicBezTo>
                      <a:pt x="236745" y="208431"/>
                      <a:pt x="244668" y="208514"/>
                      <a:pt x="251557" y="211226"/>
                    </a:cubicBezTo>
                    <a:close/>
                    <a:moveTo>
                      <a:pt x="418831" y="209020"/>
                    </a:moveTo>
                    <a:cubicBezTo>
                      <a:pt x="414701" y="222984"/>
                      <a:pt x="421938" y="237944"/>
                      <a:pt x="435785" y="243629"/>
                    </a:cubicBezTo>
                    <a:cubicBezTo>
                      <a:pt x="449594" y="249298"/>
                      <a:pt x="465210" y="243782"/>
                      <a:pt x="472102" y="231009"/>
                    </a:cubicBezTo>
                    <a:cubicBezTo>
                      <a:pt x="480206" y="236749"/>
                      <a:pt x="487510" y="243672"/>
                      <a:pt x="493718" y="251701"/>
                    </a:cubicBezTo>
                    <a:cubicBezTo>
                      <a:pt x="480891" y="258802"/>
                      <a:pt x="475570" y="274673"/>
                      <a:pt x="481574" y="288472"/>
                    </a:cubicBezTo>
                    <a:cubicBezTo>
                      <a:pt x="487582" y="302278"/>
                      <a:pt x="502833" y="309202"/>
                      <a:pt x="516778" y="304646"/>
                    </a:cubicBezTo>
                    <a:cubicBezTo>
                      <a:pt x="518502" y="314769"/>
                      <a:pt x="518666" y="324947"/>
                      <a:pt x="517487" y="334902"/>
                    </a:cubicBezTo>
                    <a:cubicBezTo>
                      <a:pt x="503345" y="331020"/>
                      <a:pt x="488446" y="338662"/>
                      <a:pt x="483104" y="352735"/>
                    </a:cubicBezTo>
                    <a:cubicBezTo>
                      <a:pt x="477802" y="366700"/>
                      <a:pt x="483744" y="382174"/>
                      <a:pt x="496714" y="388717"/>
                    </a:cubicBezTo>
                    <a:cubicBezTo>
                      <a:pt x="490595" y="397744"/>
                      <a:pt x="482920" y="405751"/>
                      <a:pt x="474048" y="412576"/>
                    </a:cubicBezTo>
                    <a:cubicBezTo>
                      <a:pt x="466905" y="399897"/>
                      <a:pt x="451140" y="394675"/>
                      <a:pt x="437423" y="400644"/>
                    </a:cubicBezTo>
                    <a:cubicBezTo>
                      <a:pt x="423626" y="406647"/>
                      <a:pt x="416701" y="421884"/>
                      <a:pt x="421243" y="435821"/>
                    </a:cubicBezTo>
                    <a:cubicBezTo>
                      <a:pt x="410093" y="437704"/>
                      <a:pt x="398881" y="437693"/>
                      <a:pt x="387980" y="436024"/>
                    </a:cubicBezTo>
                    <a:cubicBezTo>
                      <a:pt x="392152" y="422037"/>
                      <a:pt x="384913" y="407031"/>
                      <a:pt x="371041" y="401337"/>
                    </a:cubicBezTo>
                    <a:cubicBezTo>
                      <a:pt x="357255" y="395677"/>
                      <a:pt x="341669" y="401164"/>
                      <a:pt x="334764" y="413896"/>
                    </a:cubicBezTo>
                    <a:cubicBezTo>
                      <a:pt x="326658" y="408214"/>
                      <a:pt x="319503" y="401157"/>
                      <a:pt x="313318" y="393118"/>
                    </a:cubicBezTo>
                    <a:cubicBezTo>
                      <a:pt x="325997" y="385975"/>
                      <a:pt x="331220" y="370210"/>
                      <a:pt x="325251" y="356493"/>
                    </a:cubicBezTo>
                    <a:cubicBezTo>
                      <a:pt x="319244" y="342687"/>
                      <a:pt x="303992" y="335763"/>
                      <a:pt x="290048" y="340319"/>
                    </a:cubicBezTo>
                    <a:cubicBezTo>
                      <a:pt x="288324" y="330196"/>
                      <a:pt x="288160" y="320018"/>
                      <a:pt x="289338" y="310064"/>
                    </a:cubicBezTo>
                    <a:cubicBezTo>
                      <a:pt x="303480" y="313945"/>
                      <a:pt x="318379" y="306303"/>
                      <a:pt x="323722" y="292231"/>
                    </a:cubicBezTo>
                    <a:cubicBezTo>
                      <a:pt x="329023" y="278265"/>
                      <a:pt x="323081" y="262791"/>
                      <a:pt x="310111" y="256248"/>
                    </a:cubicBezTo>
                    <a:cubicBezTo>
                      <a:pt x="316230" y="247221"/>
                      <a:pt x="323905" y="239214"/>
                      <a:pt x="332777" y="232389"/>
                    </a:cubicBezTo>
                    <a:cubicBezTo>
                      <a:pt x="339920" y="245068"/>
                      <a:pt x="355685" y="250290"/>
                      <a:pt x="369403" y="244322"/>
                    </a:cubicBezTo>
                    <a:cubicBezTo>
                      <a:pt x="383197" y="238319"/>
                      <a:pt x="390122" y="223087"/>
                      <a:pt x="385584" y="209152"/>
                    </a:cubicBezTo>
                    <a:cubicBezTo>
                      <a:pt x="396727" y="207279"/>
                      <a:pt x="407932" y="207309"/>
                      <a:pt x="418831" y="209020"/>
                    </a:cubicBezTo>
                    <a:close/>
                    <a:moveTo>
                      <a:pt x="255601" y="200952"/>
                    </a:moveTo>
                    <a:cubicBezTo>
                      <a:pt x="246083" y="197205"/>
                      <a:pt x="235135" y="197090"/>
                      <a:pt x="225014" y="201494"/>
                    </a:cubicBezTo>
                    <a:cubicBezTo>
                      <a:pt x="204773" y="210301"/>
                      <a:pt x="195504" y="233851"/>
                      <a:pt x="204311" y="254092"/>
                    </a:cubicBezTo>
                    <a:cubicBezTo>
                      <a:pt x="213119" y="274334"/>
                      <a:pt x="236668" y="283603"/>
                      <a:pt x="256910" y="274795"/>
                    </a:cubicBezTo>
                    <a:cubicBezTo>
                      <a:pt x="277152" y="265988"/>
                      <a:pt x="286421" y="242438"/>
                      <a:pt x="277613" y="222197"/>
                    </a:cubicBezTo>
                    <a:cubicBezTo>
                      <a:pt x="273209" y="212076"/>
                      <a:pt x="265120" y="204698"/>
                      <a:pt x="255601" y="200952"/>
                    </a:cubicBezTo>
                    <a:close/>
                    <a:moveTo>
                      <a:pt x="250487" y="168039"/>
                    </a:moveTo>
                    <a:cubicBezTo>
                      <a:pt x="247935" y="176667"/>
                      <a:pt x="252407" y="185910"/>
                      <a:pt x="260962" y="189422"/>
                    </a:cubicBezTo>
                    <a:cubicBezTo>
                      <a:pt x="269495" y="192925"/>
                      <a:pt x="279143" y="189517"/>
                      <a:pt x="283401" y="181625"/>
                    </a:cubicBezTo>
                    <a:cubicBezTo>
                      <a:pt x="288408" y="185171"/>
                      <a:pt x="292921" y="189449"/>
                      <a:pt x="296756" y="194409"/>
                    </a:cubicBezTo>
                    <a:cubicBezTo>
                      <a:pt x="288831" y="198797"/>
                      <a:pt x="285544" y="208603"/>
                      <a:pt x="289254" y="217129"/>
                    </a:cubicBezTo>
                    <a:cubicBezTo>
                      <a:pt x="292965" y="225659"/>
                      <a:pt x="302389" y="229937"/>
                      <a:pt x="311004" y="227122"/>
                    </a:cubicBezTo>
                    <a:cubicBezTo>
                      <a:pt x="312069" y="233377"/>
                      <a:pt x="312171" y="239665"/>
                      <a:pt x="311443" y="245816"/>
                    </a:cubicBezTo>
                    <a:cubicBezTo>
                      <a:pt x="302705" y="243418"/>
                      <a:pt x="293500" y="248139"/>
                      <a:pt x="290199" y="256834"/>
                    </a:cubicBezTo>
                    <a:cubicBezTo>
                      <a:pt x="286923" y="265463"/>
                      <a:pt x="290595" y="275024"/>
                      <a:pt x="298608" y="279066"/>
                    </a:cubicBezTo>
                    <a:cubicBezTo>
                      <a:pt x="294827" y="284643"/>
                      <a:pt x="290085" y="289591"/>
                      <a:pt x="284604" y="293808"/>
                    </a:cubicBezTo>
                    <a:cubicBezTo>
                      <a:pt x="280190" y="285974"/>
                      <a:pt x="270450" y="282747"/>
                      <a:pt x="261975" y="286435"/>
                    </a:cubicBezTo>
                    <a:cubicBezTo>
                      <a:pt x="253450" y="290144"/>
                      <a:pt x="249172" y="299558"/>
                      <a:pt x="251978" y="308169"/>
                    </a:cubicBezTo>
                    <a:cubicBezTo>
                      <a:pt x="245089" y="309333"/>
                      <a:pt x="238162" y="309326"/>
                      <a:pt x="231426" y="308295"/>
                    </a:cubicBezTo>
                    <a:cubicBezTo>
                      <a:pt x="234004" y="299653"/>
                      <a:pt x="229532" y="290382"/>
                      <a:pt x="220961" y="286863"/>
                    </a:cubicBezTo>
                    <a:cubicBezTo>
                      <a:pt x="212443" y="283366"/>
                      <a:pt x="202813" y="286756"/>
                      <a:pt x="198547" y="294622"/>
                    </a:cubicBezTo>
                    <a:cubicBezTo>
                      <a:pt x="193538" y="291112"/>
                      <a:pt x="189117" y="286752"/>
                      <a:pt x="185296" y="281785"/>
                    </a:cubicBezTo>
                    <a:cubicBezTo>
                      <a:pt x="193130" y="277372"/>
                      <a:pt x="196357" y="267631"/>
                      <a:pt x="192669" y="259156"/>
                    </a:cubicBezTo>
                    <a:cubicBezTo>
                      <a:pt x="188957" y="250626"/>
                      <a:pt x="179534" y="246348"/>
                      <a:pt x="170918" y="249162"/>
                    </a:cubicBezTo>
                    <a:cubicBezTo>
                      <a:pt x="169853" y="242908"/>
                      <a:pt x="169752" y="236619"/>
                      <a:pt x="170480" y="230469"/>
                    </a:cubicBezTo>
                    <a:cubicBezTo>
                      <a:pt x="179218" y="232867"/>
                      <a:pt x="188423" y="228146"/>
                      <a:pt x="191724" y="219451"/>
                    </a:cubicBezTo>
                    <a:cubicBezTo>
                      <a:pt x="194999" y="210822"/>
                      <a:pt x="191328" y="201261"/>
                      <a:pt x="183315" y="197218"/>
                    </a:cubicBezTo>
                    <a:cubicBezTo>
                      <a:pt x="187095" y="191641"/>
                      <a:pt x="191837" y="186694"/>
                      <a:pt x="197319" y="182477"/>
                    </a:cubicBezTo>
                    <a:cubicBezTo>
                      <a:pt x="201732" y="190311"/>
                      <a:pt x="211472" y="193538"/>
                      <a:pt x="219948" y="189850"/>
                    </a:cubicBezTo>
                    <a:cubicBezTo>
                      <a:pt x="228471" y="186141"/>
                      <a:pt x="232749" y="176730"/>
                      <a:pt x="229946" y="168120"/>
                    </a:cubicBezTo>
                    <a:cubicBezTo>
                      <a:pt x="236830" y="166963"/>
                      <a:pt x="243753" y="166982"/>
                      <a:pt x="250487" y="168039"/>
                    </a:cubicBezTo>
                    <a:close/>
                    <a:moveTo>
                      <a:pt x="81149" y="87959"/>
                    </a:moveTo>
                    <a:cubicBezTo>
                      <a:pt x="56163" y="87959"/>
                      <a:pt x="35908" y="105250"/>
                      <a:pt x="35908" y="126581"/>
                    </a:cubicBezTo>
                    <a:lnTo>
                      <a:pt x="35908" y="469691"/>
                    </a:lnTo>
                    <a:cubicBezTo>
                      <a:pt x="35908" y="491022"/>
                      <a:pt x="56163" y="508313"/>
                      <a:pt x="81149" y="508313"/>
                    </a:cubicBezTo>
                    <a:lnTo>
                      <a:pt x="605671" y="508313"/>
                    </a:lnTo>
                    <a:cubicBezTo>
                      <a:pt x="630657" y="508313"/>
                      <a:pt x="650912" y="491022"/>
                      <a:pt x="650912" y="469691"/>
                    </a:cubicBezTo>
                    <a:lnTo>
                      <a:pt x="650912" y="126581"/>
                    </a:lnTo>
                    <a:cubicBezTo>
                      <a:pt x="650912" y="105250"/>
                      <a:pt x="630657" y="87959"/>
                      <a:pt x="605671" y="87959"/>
                    </a:cubicBezTo>
                    <a:close/>
                    <a:moveTo>
                      <a:pt x="60334" y="63416"/>
                    </a:moveTo>
                    <a:lnTo>
                      <a:pt x="626486" y="63416"/>
                    </a:lnTo>
                    <a:cubicBezTo>
                      <a:pt x="659808" y="63416"/>
                      <a:pt x="686820" y="86476"/>
                      <a:pt x="686820" y="114923"/>
                    </a:cubicBezTo>
                    <a:lnTo>
                      <a:pt x="686820" y="481349"/>
                    </a:lnTo>
                    <a:cubicBezTo>
                      <a:pt x="686820" y="509796"/>
                      <a:pt x="659808" y="532856"/>
                      <a:pt x="626486" y="532856"/>
                    </a:cubicBezTo>
                    <a:lnTo>
                      <a:pt x="60334" y="532856"/>
                    </a:lnTo>
                    <a:cubicBezTo>
                      <a:pt x="27013" y="532856"/>
                      <a:pt x="0" y="509796"/>
                      <a:pt x="0" y="481349"/>
                    </a:cubicBezTo>
                    <a:lnTo>
                      <a:pt x="0" y="114923"/>
                    </a:lnTo>
                    <a:cubicBezTo>
                      <a:pt x="0" y="86476"/>
                      <a:pt x="27013" y="63416"/>
                      <a:pt x="60334" y="63416"/>
                    </a:cubicBezTo>
                    <a:close/>
                    <a:moveTo>
                      <a:pt x="510883" y="33763"/>
                    </a:moveTo>
                    <a:lnTo>
                      <a:pt x="510883" y="38302"/>
                    </a:lnTo>
                    <a:lnTo>
                      <a:pt x="541941" y="38302"/>
                    </a:lnTo>
                    <a:lnTo>
                      <a:pt x="541941" y="33763"/>
                    </a:lnTo>
                    <a:close/>
                    <a:moveTo>
                      <a:pt x="556871" y="16612"/>
                    </a:moveTo>
                    <a:lnTo>
                      <a:pt x="577484" y="16612"/>
                    </a:lnTo>
                    <a:lnTo>
                      <a:pt x="577484" y="34273"/>
                    </a:lnTo>
                    <a:lnTo>
                      <a:pt x="556871" y="34273"/>
                    </a:lnTo>
                    <a:close/>
                    <a:moveTo>
                      <a:pt x="552115" y="12583"/>
                    </a:moveTo>
                    <a:lnTo>
                      <a:pt x="552115" y="38302"/>
                    </a:lnTo>
                    <a:lnTo>
                      <a:pt x="582241" y="38302"/>
                    </a:lnTo>
                    <a:lnTo>
                      <a:pt x="582241" y="12583"/>
                    </a:lnTo>
                    <a:close/>
                    <a:moveTo>
                      <a:pt x="594834" y="12187"/>
                    </a:moveTo>
                    <a:lnTo>
                      <a:pt x="608926" y="25265"/>
                    </a:lnTo>
                    <a:lnTo>
                      <a:pt x="594879" y="38302"/>
                    </a:lnTo>
                    <a:lnTo>
                      <a:pt x="603008" y="38302"/>
                    </a:lnTo>
                    <a:lnTo>
                      <a:pt x="612991" y="29037"/>
                    </a:lnTo>
                    <a:lnTo>
                      <a:pt x="622973" y="38302"/>
                    </a:lnTo>
                    <a:lnTo>
                      <a:pt x="631102" y="38302"/>
                    </a:lnTo>
                    <a:lnTo>
                      <a:pt x="617055" y="25265"/>
                    </a:lnTo>
                    <a:lnTo>
                      <a:pt x="631147" y="12187"/>
                    </a:lnTo>
                    <a:lnTo>
                      <a:pt x="623019" y="12187"/>
                    </a:lnTo>
                    <a:lnTo>
                      <a:pt x="612991" y="21493"/>
                    </a:lnTo>
                    <a:lnTo>
                      <a:pt x="602963" y="12187"/>
                    </a:lnTo>
                    <a:close/>
                    <a:moveTo>
                      <a:pt x="32859" y="0"/>
                    </a:moveTo>
                    <a:lnTo>
                      <a:pt x="653961" y="0"/>
                    </a:lnTo>
                    <a:cubicBezTo>
                      <a:pt x="672109" y="0"/>
                      <a:pt x="686820" y="12559"/>
                      <a:pt x="686820" y="28052"/>
                    </a:cubicBezTo>
                    <a:lnTo>
                      <a:pt x="686820" y="72331"/>
                    </a:lnTo>
                    <a:cubicBezTo>
                      <a:pt x="675985" y="59497"/>
                      <a:pt x="658296" y="51230"/>
                      <a:pt x="638344" y="51230"/>
                    </a:cubicBezTo>
                    <a:lnTo>
                      <a:pt x="48476" y="51230"/>
                    </a:lnTo>
                    <a:cubicBezTo>
                      <a:pt x="28525" y="51230"/>
                      <a:pt x="10835" y="59497"/>
                      <a:pt x="0" y="72331"/>
                    </a:cubicBezTo>
                    <a:lnTo>
                      <a:pt x="0" y="28052"/>
                    </a:lnTo>
                    <a:cubicBezTo>
                      <a:pt x="0" y="12559"/>
                      <a:pt x="14712" y="0"/>
                      <a:pt x="32859" y="0"/>
                    </a:cubicBezTo>
                    <a:close/>
                  </a:path>
                </a:pathLst>
              </a:cu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noAutofit/>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rgbClr val="008272"/>
                  </a:solidFill>
                  <a:effectLst/>
                  <a:uLnTx/>
                  <a:uFillTx/>
                  <a:latin typeface="Segoe UI Light" pitchFamily="34" charset="0"/>
                  <a:ea typeface="+mn-ea"/>
                  <a:cs typeface="+mn-cs"/>
                </a:endParaRPr>
              </a:p>
            </p:txBody>
          </p:sp>
        </p:grpSp>
      </p:grpSp>
      <p:sp>
        <p:nvSpPr>
          <p:cNvPr id="124" name="Arc 123"/>
          <p:cNvSpPr/>
          <p:nvPr/>
        </p:nvSpPr>
        <p:spPr bwMode="auto">
          <a:xfrm>
            <a:off x="7579110" y="3098184"/>
            <a:ext cx="929048" cy="914464"/>
          </a:xfrm>
          <a:prstGeom prst="arc">
            <a:avLst>
              <a:gd name="adj1" fmla="val 12187469"/>
              <a:gd name="adj2" fmla="val 11336051"/>
            </a:avLst>
          </a:prstGeom>
          <a:solidFill>
            <a:srgbClr val="FFFFFF"/>
          </a:solidFill>
          <a:ln w="44450" cap="flat" cmpd="sng" algn="ctr">
            <a:solidFill>
              <a:srgbClr val="000000">
                <a:lumMod val="50000"/>
                <a:lumOff val="50000"/>
              </a:srgbClr>
            </a:solidFill>
            <a:prstDash val="solid"/>
            <a:headEnd type="none" w="med" len="med"/>
            <a:tailEnd type="triangle" w="lg"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Scale per</a:t>
            </a:r>
            <a:br>
              <a:rPr kumimoji="0" lang="en-US" sz="12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br>
            <a:r>
              <a:rPr kumimoji="0" lang="en-US" sz="12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business</a:t>
            </a:r>
            <a:br>
              <a:rPr kumimoji="0" lang="en-US" sz="12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br>
            <a:r>
              <a:rPr kumimoji="0" lang="en-US" sz="12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need</a:t>
            </a:r>
          </a:p>
        </p:txBody>
      </p:sp>
      <p:grpSp>
        <p:nvGrpSpPr>
          <p:cNvPr id="125" name="Group 124"/>
          <p:cNvGrpSpPr/>
          <p:nvPr/>
        </p:nvGrpSpPr>
        <p:grpSpPr>
          <a:xfrm>
            <a:off x="594232" y="3396237"/>
            <a:ext cx="3539300" cy="1170432"/>
            <a:chOff x="594232" y="2710423"/>
            <a:chExt cx="3539300" cy="1170432"/>
          </a:xfrm>
        </p:grpSpPr>
        <p:sp>
          <p:nvSpPr>
            <p:cNvPr id="126" name="Rectangle 125"/>
            <p:cNvSpPr/>
            <p:nvPr/>
          </p:nvSpPr>
          <p:spPr bwMode="auto">
            <a:xfrm>
              <a:off x="594232" y="2710560"/>
              <a:ext cx="3539300" cy="1170160"/>
            </a:xfrm>
            <a:prstGeom prst="rect">
              <a:avLst/>
            </a:prstGeom>
            <a:solidFill>
              <a:srgbClr val="008272"/>
            </a:solidFill>
            <a:ln w="3175" cap="flat" cmpd="sng" algn="ctr">
              <a:no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FFFFFF">
                    <a:lumMod val="95000"/>
                  </a:srgbClr>
                </a:solidFill>
                <a:effectLst/>
                <a:uLnTx/>
                <a:uFillTx/>
                <a:latin typeface="Segoe UI"/>
                <a:ea typeface="Segoe UI" pitchFamily="34" charset="0"/>
                <a:cs typeface="Segoe UI" pitchFamily="34" charset="0"/>
              </a:endParaRPr>
            </a:p>
          </p:txBody>
        </p:sp>
        <p:sp>
          <p:nvSpPr>
            <p:cNvPr id="127" name="Rectangle 126"/>
            <p:cNvSpPr/>
            <p:nvPr/>
          </p:nvSpPr>
          <p:spPr bwMode="auto">
            <a:xfrm>
              <a:off x="1633996" y="2710423"/>
              <a:ext cx="2432304" cy="1170432"/>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505050"/>
                  </a:solidFill>
                  <a:effectLst/>
                  <a:uLnTx/>
                  <a:uFillTx/>
                  <a:latin typeface="Segoe UI"/>
                  <a:ea typeface="Segoe UI" pitchFamily="34" charset="0"/>
                  <a:cs typeface="Segoe UI" pitchFamily="34" charset="0"/>
                </a:rPr>
                <a:t>Faster business outcomes</a:t>
              </a:r>
            </a:p>
          </p:txBody>
        </p:sp>
        <p:grpSp>
          <p:nvGrpSpPr>
            <p:cNvPr id="128" name="Group 127"/>
            <p:cNvGrpSpPr/>
            <p:nvPr/>
          </p:nvGrpSpPr>
          <p:grpSpPr>
            <a:xfrm>
              <a:off x="666053" y="2999255"/>
              <a:ext cx="902454" cy="592770"/>
              <a:chOff x="666053" y="2999255"/>
              <a:chExt cx="902454" cy="592770"/>
            </a:xfrm>
          </p:grpSpPr>
          <p:sp>
            <p:nvSpPr>
              <p:cNvPr id="129" name="Freeform 12"/>
              <p:cNvSpPr>
                <a:spLocks/>
              </p:cNvSpPr>
              <p:nvPr/>
            </p:nvSpPr>
            <p:spPr bwMode="auto">
              <a:xfrm flipH="1">
                <a:off x="666053" y="2999255"/>
                <a:ext cx="902454" cy="592770"/>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FFFFFF"/>
              </a:solidFill>
              <a:ln w="28575">
                <a:noFill/>
              </a:ln>
            </p:spPr>
            <p:txBody>
              <a:bodyPr vert="horz" wrap="square" lIns="93260" tIns="46630" rIns="93260" bIns="46630" numCol="1" anchor="t" anchorCtr="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srgbClr val="000000"/>
                  </a:solidFill>
                  <a:effectLst/>
                  <a:uLnTx/>
                  <a:uFillTx/>
                </a:endParaRPr>
              </a:p>
            </p:txBody>
          </p:sp>
          <p:grpSp>
            <p:nvGrpSpPr>
              <p:cNvPr id="130" name="Group 129"/>
              <p:cNvGrpSpPr/>
              <p:nvPr/>
            </p:nvGrpSpPr>
            <p:grpSpPr bwMode="black">
              <a:xfrm>
                <a:off x="1030970" y="3108738"/>
                <a:ext cx="172621" cy="431993"/>
                <a:chOff x="3233738" y="168276"/>
                <a:chExt cx="2651125" cy="6480174"/>
              </a:xfrm>
              <a:solidFill>
                <a:srgbClr val="FFFFFF"/>
              </a:solidFill>
            </p:grpSpPr>
            <p:sp>
              <p:nvSpPr>
                <p:cNvPr id="131"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2"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3"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spTree>
    <p:extLst>
      <p:ext uri="{BB962C8B-B14F-4D97-AF65-F5344CB8AC3E}">
        <p14:creationId xmlns:p14="http://schemas.microsoft.com/office/powerpoint/2010/main" val="35816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750" fill="hold"/>
                                        <p:tgtEl>
                                          <p:spTgt spid="89"/>
                                        </p:tgtEl>
                                        <p:attrNameLst>
                                          <p:attrName>ppt_x</p:attrName>
                                        </p:attrNameLst>
                                      </p:cBhvr>
                                      <p:tavLst>
                                        <p:tav tm="0">
                                          <p:val>
                                            <p:strVal val="0-#ppt_w/2"/>
                                          </p:val>
                                        </p:tav>
                                        <p:tav tm="100000">
                                          <p:val>
                                            <p:strVal val="#ppt_x"/>
                                          </p:val>
                                        </p:tav>
                                      </p:tavLst>
                                    </p:anim>
                                    <p:anim calcmode="lin" valueType="num">
                                      <p:cBhvr additive="base">
                                        <p:cTn id="8" dur="750" fill="hold"/>
                                        <p:tgtEl>
                                          <p:spTgt spid="8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750" fill="hold"/>
                                        <p:tgtEl>
                                          <p:spTgt spid="125"/>
                                        </p:tgtEl>
                                        <p:attrNameLst>
                                          <p:attrName>ppt_x</p:attrName>
                                        </p:attrNameLst>
                                      </p:cBhvr>
                                      <p:tavLst>
                                        <p:tav tm="0">
                                          <p:val>
                                            <p:strVal val="0-#ppt_w/2"/>
                                          </p:val>
                                        </p:tav>
                                        <p:tav tm="100000">
                                          <p:val>
                                            <p:strVal val="#ppt_x"/>
                                          </p:val>
                                        </p:tav>
                                      </p:tavLst>
                                    </p:anim>
                                    <p:anim calcmode="lin" valueType="num">
                                      <p:cBhvr additive="base">
                                        <p:cTn id="12" dur="75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750" fill="hold"/>
                                        <p:tgtEl>
                                          <p:spTgt spid="93"/>
                                        </p:tgtEl>
                                        <p:attrNameLst>
                                          <p:attrName>ppt_x</p:attrName>
                                        </p:attrNameLst>
                                      </p:cBhvr>
                                      <p:tavLst>
                                        <p:tav tm="0">
                                          <p:val>
                                            <p:strVal val="0-#ppt_w/2"/>
                                          </p:val>
                                        </p:tav>
                                        <p:tav tm="100000">
                                          <p:val>
                                            <p:strVal val="#ppt_x"/>
                                          </p:val>
                                        </p:tav>
                                      </p:tavLst>
                                    </p:anim>
                                    <p:anim calcmode="lin" valueType="num">
                                      <p:cBhvr additive="base">
                                        <p:cTn id="16" dur="750" fill="hold"/>
                                        <p:tgtEl>
                                          <p:spTgt spid="93"/>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par>
                                <p:cTn id="21" presetID="10"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1250"/>
                            </p:stCondLst>
                            <p:childTnLst>
                              <p:par>
                                <p:cTn id="25" presetID="21" presetClass="entr" presetSubtype="1"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heel(1)">
                                      <p:cBhvr>
                                        <p:cTn id="2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24"/>
          <p:cNvSpPr>
            <a:spLocks noGrp="1"/>
          </p:cNvSpPr>
          <p:nvPr>
            <p:ph type="title"/>
          </p:nvPr>
        </p:nvSpPr>
        <p:spPr/>
        <p:txBody>
          <a:bodyPr/>
          <a:lstStyle/>
          <a:p>
            <a:r>
              <a:rPr lang="en-US" dirty="0" smtClean="0">
                <a:solidFill>
                  <a:schemeClr val="tx1"/>
                </a:solidFill>
              </a:rPr>
              <a:t>Azure: Comprehensive cloud services</a:t>
            </a:r>
            <a:endParaRPr lang="en-US" dirty="0">
              <a:solidFill>
                <a:schemeClr val="tx1"/>
              </a:solidFill>
            </a:endParaRPr>
          </a:p>
        </p:txBody>
      </p:sp>
      <p:grpSp>
        <p:nvGrpSpPr>
          <p:cNvPr id="215" name="Group 214"/>
          <p:cNvGrpSpPr/>
          <p:nvPr/>
        </p:nvGrpSpPr>
        <p:grpSpPr>
          <a:xfrm>
            <a:off x="435990" y="1496909"/>
            <a:ext cx="4543968" cy="5292157"/>
            <a:chOff x="588678" y="1215006"/>
            <a:chExt cx="4543968" cy="5292157"/>
          </a:xfrm>
        </p:grpSpPr>
        <p:grpSp>
          <p:nvGrpSpPr>
            <p:cNvPr id="216" name="Group 215"/>
            <p:cNvGrpSpPr/>
            <p:nvPr/>
          </p:nvGrpSpPr>
          <p:grpSpPr>
            <a:xfrm>
              <a:off x="588678" y="1215006"/>
              <a:ext cx="4519849" cy="5292157"/>
              <a:chOff x="588678" y="1215006"/>
              <a:chExt cx="4519849" cy="5292157"/>
            </a:xfrm>
          </p:grpSpPr>
          <p:sp>
            <p:nvSpPr>
              <p:cNvPr id="490" name="Freeform 18"/>
              <p:cNvSpPr>
                <a:spLocks noEditPoints="1"/>
              </p:cNvSpPr>
              <p:nvPr/>
            </p:nvSpPr>
            <p:spPr bwMode="auto">
              <a:xfrm>
                <a:off x="588678" y="1215006"/>
                <a:ext cx="4519849" cy="5292157"/>
              </a:xfrm>
              <a:prstGeom prst="rect">
                <a:avLst/>
              </a:prstGeom>
              <a:solidFill>
                <a:srgbClr val="0072C6"/>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rPr>
                  <a:t>Infrastructure</a:t>
                </a:r>
              </a:p>
            </p:txBody>
          </p:sp>
          <p:sp>
            <p:nvSpPr>
              <p:cNvPr id="491" name="Freeform 18"/>
              <p:cNvSpPr>
                <a:spLocks noEditPoints="1"/>
              </p:cNvSpPr>
              <p:nvPr/>
            </p:nvSpPr>
            <p:spPr bwMode="auto">
              <a:xfrm>
                <a:off x="588678" y="1657350"/>
                <a:ext cx="4519849" cy="4800600"/>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endParaRPr>
              </a:p>
            </p:txBody>
          </p:sp>
        </p:grpSp>
        <p:grpSp>
          <p:nvGrpSpPr>
            <p:cNvPr id="217" name="Group 216"/>
            <p:cNvGrpSpPr/>
            <p:nvPr/>
          </p:nvGrpSpPr>
          <p:grpSpPr>
            <a:xfrm>
              <a:off x="829103" y="5373709"/>
              <a:ext cx="4303543" cy="676245"/>
              <a:chOff x="786982" y="5030004"/>
              <a:chExt cx="4303543" cy="676245"/>
            </a:xfrm>
          </p:grpSpPr>
          <p:sp>
            <p:nvSpPr>
              <p:cNvPr id="466" name="TextBox 465"/>
              <p:cNvSpPr txBox="1"/>
              <p:nvPr/>
            </p:nvSpPr>
            <p:spPr>
              <a:xfrm>
                <a:off x="1164085" y="5030004"/>
                <a:ext cx="1666422" cy="661720"/>
              </a:xfrm>
              <a:prstGeom prst="rect">
                <a:avLst/>
              </a:prstGeom>
              <a:noFill/>
            </p:spPr>
            <p:txBody>
              <a:bodyPr wrap="square" lIns="0" tIns="0" rIns="0" bIns="0" rtlCol="0">
                <a:spAutoFit/>
              </a:bodyPr>
              <a:lstStyle/>
              <a:p>
                <a:pPr marL="0" marR="0" lvl="0" indent="0" defTabSz="932040" eaLnBrk="1" fontAlgn="auto" latinLnBrk="0" hangingPunct="1">
                  <a:lnSpc>
                    <a:spcPct val="100000"/>
                  </a:lnSpc>
                  <a:spcBef>
                    <a:spcPts val="1800"/>
                  </a:spcBef>
                  <a:spcAft>
                    <a:spcPts val="0"/>
                  </a:spcAft>
                  <a:buClrTx/>
                  <a:buSzPct val="80000"/>
                  <a:buFontTx/>
                  <a:buNone/>
                  <a:tabLst/>
                  <a:defRPr/>
                </a:pPr>
                <a:r>
                  <a:rPr kumimoji="0" lang="en-US" sz="1400" b="0" i="0" u="none" strike="noStrike" kern="0" cap="none" spc="0" normalizeH="0" baseline="0" noProof="0" dirty="0" smtClean="0">
                    <a:ln>
                      <a:noFill/>
                    </a:ln>
                    <a:solidFill>
                      <a:srgbClr val="0072C6"/>
                    </a:solidFill>
                    <a:effectLst/>
                    <a:uLnTx/>
                    <a:uFillTx/>
                  </a:rPr>
                  <a:t>Automated</a:t>
                </a:r>
              </a:p>
              <a:p>
                <a:pPr marL="0" marR="0" lvl="0" indent="0" defTabSz="932040" eaLnBrk="1" fontAlgn="auto" latinLnBrk="0" hangingPunct="1">
                  <a:lnSpc>
                    <a:spcPct val="100000"/>
                  </a:lnSpc>
                  <a:spcBef>
                    <a:spcPts val="1800"/>
                  </a:spcBef>
                  <a:spcAft>
                    <a:spcPts val="0"/>
                  </a:spcAft>
                  <a:buClrTx/>
                  <a:buSzPct val="80000"/>
                  <a:buFontTx/>
                  <a:buNone/>
                  <a:tabLst/>
                  <a:defRPr/>
                </a:pPr>
                <a:r>
                  <a:rPr kumimoji="0" lang="en-US" sz="1400" b="0" i="0" u="none" strike="noStrike" kern="0" cap="none" spc="0" normalizeH="0" baseline="0" noProof="0" dirty="0" smtClean="0">
                    <a:ln>
                      <a:noFill/>
                    </a:ln>
                    <a:solidFill>
                      <a:srgbClr val="0072C6"/>
                    </a:solidFill>
                    <a:effectLst/>
                    <a:uLnTx/>
                    <a:uFillTx/>
                  </a:rPr>
                  <a:t>Managed resources</a:t>
                </a:r>
              </a:p>
            </p:txBody>
          </p:sp>
          <p:sp>
            <p:nvSpPr>
              <p:cNvPr id="467" name="TextBox 466"/>
              <p:cNvSpPr txBox="1"/>
              <p:nvPr/>
            </p:nvSpPr>
            <p:spPr>
              <a:xfrm>
                <a:off x="3424104" y="5030007"/>
                <a:ext cx="1666421" cy="676242"/>
              </a:xfrm>
              <a:prstGeom prst="rect">
                <a:avLst/>
              </a:prstGeom>
              <a:noFill/>
            </p:spPr>
            <p:txBody>
              <a:bodyPr wrap="square" lIns="0" tIns="0" rIns="0" bIns="0" rtlCol="0">
                <a:spAutoFit/>
              </a:bodyPr>
              <a:lstStyle/>
              <a:p>
                <a:pPr marL="0" marR="0" lvl="0" indent="0" defTabSz="932040" eaLnBrk="1" fontAlgn="auto" latinLnBrk="0" hangingPunct="1">
                  <a:lnSpc>
                    <a:spcPct val="100000"/>
                  </a:lnSpc>
                  <a:spcBef>
                    <a:spcPts val="1800"/>
                  </a:spcBef>
                  <a:spcAft>
                    <a:spcPts val="0"/>
                  </a:spcAft>
                  <a:buClrTx/>
                  <a:buSzPct val="80000"/>
                  <a:buFontTx/>
                  <a:buNone/>
                  <a:tabLst/>
                  <a:defRPr/>
                </a:pPr>
                <a:r>
                  <a:rPr kumimoji="0" lang="en-US" sz="1400" b="0" i="0" u="none" strike="noStrike" kern="0" cap="none" spc="0" normalizeH="0" baseline="0" noProof="0" dirty="0" smtClean="0">
                    <a:ln>
                      <a:noFill/>
                    </a:ln>
                    <a:solidFill>
                      <a:srgbClr val="0072C6"/>
                    </a:solidFill>
                    <a:effectLst/>
                    <a:uLnTx/>
                    <a:uFillTx/>
                  </a:rPr>
                  <a:t>Elastic</a:t>
                </a:r>
              </a:p>
              <a:p>
                <a:pPr marL="0" marR="0" lvl="0" indent="0" defTabSz="932040" eaLnBrk="1" fontAlgn="auto" latinLnBrk="0" hangingPunct="1">
                  <a:lnSpc>
                    <a:spcPct val="100000"/>
                  </a:lnSpc>
                  <a:spcBef>
                    <a:spcPts val="1800"/>
                  </a:spcBef>
                  <a:spcAft>
                    <a:spcPts val="0"/>
                  </a:spcAft>
                  <a:buClrTx/>
                  <a:buSzPct val="80000"/>
                  <a:buFontTx/>
                  <a:buNone/>
                  <a:tabLst/>
                  <a:defRPr/>
                </a:pPr>
                <a:r>
                  <a:rPr kumimoji="0" lang="en-US" sz="1400" b="0" i="0" u="none" strike="noStrike" kern="0" cap="none" spc="0" normalizeH="0" baseline="0" noProof="0" dirty="0" smtClean="0">
                    <a:ln>
                      <a:noFill/>
                    </a:ln>
                    <a:solidFill>
                      <a:srgbClr val="0072C6"/>
                    </a:solidFill>
                    <a:effectLst/>
                    <a:uLnTx/>
                    <a:uFillTx/>
                  </a:rPr>
                  <a:t>Usage based</a:t>
                </a:r>
              </a:p>
            </p:txBody>
          </p:sp>
          <p:sp>
            <p:nvSpPr>
              <p:cNvPr id="468" name="Freeform 123"/>
              <p:cNvSpPr>
                <a:spLocks noEditPoints="1"/>
              </p:cNvSpPr>
              <p:nvPr/>
            </p:nvSpPr>
            <p:spPr bwMode="black">
              <a:xfrm>
                <a:off x="818756" y="5043859"/>
                <a:ext cx="192408" cy="195558"/>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0072C6"/>
              </a:solidFill>
              <a:ln>
                <a:noFill/>
              </a:ln>
              <a:extLst/>
            </p:spPr>
            <p:txBody>
              <a:bodyPr vert="horz" wrap="square" lIns="108751" tIns="54378" rIns="108751" bIns="54378" numCol="1" anchor="t" anchorCtr="0" compatLnSpc="1">
                <a:prstTxWarp prst="textNoShape">
                  <a:avLst/>
                </a:prstTxWarp>
              </a:bodyPr>
              <a:lstStyle/>
              <a:p>
                <a:pPr marL="0" marR="0" lvl="0" indent="0" defTabSz="698081"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smtClean="0">
                  <a:ln>
                    <a:noFill/>
                  </a:ln>
                  <a:solidFill>
                    <a:srgbClr val="505050"/>
                  </a:solidFill>
                  <a:effectLst/>
                  <a:uLnTx/>
                  <a:uFillTx/>
                </a:endParaRPr>
              </a:p>
            </p:txBody>
          </p:sp>
          <p:grpSp>
            <p:nvGrpSpPr>
              <p:cNvPr id="469" name="Group 468"/>
              <p:cNvGrpSpPr/>
              <p:nvPr/>
            </p:nvGrpSpPr>
            <p:grpSpPr>
              <a:xfrm>
                <a:off x="786982" y="5356469"/>
                <a:ext cx="238041" cy="295085"/>
                <a:chOff x="809170" y="4460033"/>
                <a:chExt cx="1034305" cy="1499133"/>
              </a:xfrm>
              <a:solidFill>
                <a:srgbClr val="0072C6"/>
              </a:solidFill>
            </p:grpSpPr>
            <p:sp>
              <p:nvSpPr>
                <p:cNvPr id="484" name="Rectangle 483"/>
                <p:cNvSpPr/>
                <p:nvPr/>
              </p:nvSpPr>
              <p:spPr>
                <a:xfrm>
                  <a:off x="809170" y="4907902"/>
                  <a:ext cx="262020" cy="662474"/>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85" name="Rectangle 484"/>
                <p:cNvSpPr/>
                <p:nvPr/>
              </p:nvSpPr>
              <p:spPr>
                <a:xfrm>
                  <a:off x="1195312" y="4460033"/>
                  <a:ext cx="262020" cy="1110343"/>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smtClean="0">
                    <a:ln>
                      <a:noFill/>
                    </a:ln>
                    <a:solidFill>
                      <a:srgbClr val="FFFFFF"/>
                    </a:solidFill>
                    <a:effectLst/>
                    <a:uLnTx/>
                    <a:uFillTx/>
                    <a:latin typeface="Segoe UI"/>
                    <a:ea typeface="+mn-ea"/>
                    <a:cs typeface="+mn-cs"/>
                  </a:endParaRPr>
                </a:p>
              </p:txBody>
            </p:sp>
            <p:sp>
              <p:nvSpPr>
                <p:cNvPr id="486" name="Rectangle 485"/>
                <p:cNvSpPr/>
                <p:nvPr/>
              </p:nvSpPr>
              <p:spPr>
                <a:xfrm>
                  <a:off x="1581455" y="5239139"/>
                  <a:ext cx="262020" cy="33123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87" name="Rectangle 486"/>
                <p:cNvSpPr/>
                <p:nvPr/>
              </p:nvSpPr>
              <p:spPr>
                <a:xfrm>
                  <a:off x="809170" y="5573921"/>
                  <a:ext cx="262023" cy="385245"/>
                </a:xfrm>
                <a:prstGeom prst="rect">
                  <a:avLst/>
                </a:prstGeom>
                <a:grpFill/>
                <a:ln w="10795" cap="flat" cmpd="sng" algn="ctr">
                  <a:noFill/>
                  <a:prstDash val="solid"/>
                </a:ln>
                <a:effectLst/>
              </p:spPr>
              <p:txBody>
                <a:bodyPr lIns="0" tIns="0" rIns="0" bIns="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rgbClr val="FFFFFF"/>
                      </a:solidFill>
                      <a:effectLst/>
                      <a:uLnTx/>
                      <a:uFillTx/>
                      <a:latin typeface="Segoe UI"/>
                      <a:ea typeface="+mn-ea"/>
                      <a:cs typeface="+mn-cs"/>
                    </a:rPr>
                    <a:t>1</a:t>
                  </a:r>
                </a:p>
              </p:txBody>
            </p:sp>
            <p:sp>
              <p:nvSpPr>
                <p:cNvPr id="488" name="Rectangle 487"/>
                <p:cNvSpPr/>
                <p:nvPr/>
              </p:nvSpPr>
              <p:spPr>
                <a:xfrm>
                  <a:off x="1195307" y="5573921"/>
                  <a:ext cx="262023" cy="385245"/>
                </a:xfrm>
                <a:prstGeom prst="rect">
                  <a:avLst/>
                </a:prstGeom>
                <a:grpFill/>
                <a:ln w="10795" cap="flat" cmpd="sng" algn="ctr">
                  <a:noFill/>
                  <a:prstDash val="solid"/>
                </a:ln>
                <a:effectLst/>
              </p:spPr>
              <p:txBody>
                <a:bodyPr lIns="0" tIns="0" rIns="0" bIns="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rgbClr val="FFFFFF"/>
                      </a:solidFill>
                      <a:effectLst/>
                      <a:uLnTx/>
                      <a:uFillTx/>
                      <a:latin typeface="Segoe UI"/>
                      <a:ea typeface="+mn-ea"/>
                      <a:cs typeface="+mn-cs"/>
                    </a:rPr>
                    <a:t>2</a:t>
                  </a:r>
                </a:p>
              </p:txBody>
            </p:sp>
            <p:sp>
              <p:nvSpPr>
                <p:cNvPr id="489" name="Rectangle 488"/>
                <p:cNvSpPr/>
                <p:nvPr/>
              </p:nvSpPr>
              <p:spPr>
                <a:xfrm>
                  <a:off x="1581452" y="5573921"/>
                  <a:ext cx="262023" cy="385245"/>
                </a:xfrm>
                <a:prstGeom prst="rect">
                  <a:avLst/>
                </a:prstGeom>
                <a:grpFill/>
                <a:ln w="10795" cap="flat" cmpd="sng" algn="ctr">
                  <a:noFill/>
                  <a:prstDash val="solid"/>
                </a:ln>
                <a:effectLst/>
              </p:spPr>
              <p:txBody>
                <a:bodyPr lIns="0" tIns="0" rIns="0" bIns="0" rtlCol="0" anchor="ctr">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rgbClr val="FFFFFF"/>
                      </a:solidFill>
                      <a:effectLst/>
                      <a:uLnTx/>
                      <a:uFillTx/>
                      <a:latin typeface="Segoe UI"/>
                      <a:ea typeface="+mn-ea"/>
                      <a:cs typeface="+mn-cs"/>
                    </a:rPr>
                    <a:t>3</a:t>
                  </a:r>
                </a:p>
              </p:txBody>
            </p:sp>
          </p:grpSp>
          <p:sp>
            <p:nvSpPr>
              <p:cNvPr id="470" name="Rounded Rectangle 207"/>
              <p:cNvSpPr/>
              <p:nvPr/>
            </p:nvSpPr>
            <p:spPr>
              <a:xfrm flipH="1">
                <a:off x="2949280" y="5061569"/>
                <a:ext cx="294135" cy="164482"/>
              </a:xfrm>
              <a:custGeom>
                <a:avLst/>
                <a:gdLst/>
                <a:ahLst/>
                <a:cxnLst/>
                <a:rect l="l" t="t" r="r" b="b"/>
                <a:pathLst>
                  <a:path w="1032202" h="577215">
                    <a:moveTo>
                      <a:pt x="837858" y="40957"/>
                    </a:moveTo>
                    <a:cubicBezTo>
                      <a:pt x="605776" y="85407"/>
                      <a:pt x="448396" y="85407"/>
                      <a:pt x="194343" y="40957"/>
                    </a:cubicBezTo>
                    <a:lnTo>
                      <a:pt x="194343" y="536257"/>
                    </a:lnTo>
                    <a:cubicBezTo>
                      <a:pt x="413242" y="504507"/>
                      <a:pt x="601382" y="491807"/>
                      <a:pt x="837858" y="536257"/>
                    </a:cubicBezTo>
                    <a:close/>
                    <a:moveTo>
                      <a:pt x="138842" y="24987"/>
                    </a:moveTo>
                    <a:lnTo>
                      <a:pt x="124027" y="24987"/>
                    </a:lnTo>
                    <a:cubicBezTo>
                      <a:pt x="109195" y="24987"/>
                      <a:pt x="97171" y="37011"/>
                      <a:pt x="97171" y="51843"/>
                    </a:cubicBezTo>
                    <a:lnTo>
                      <a:pt x="97171" y="525371"/>
                    </a:lnTo>
                    <a:cubicBezTo>
                      <a:pt x="97171" y="540203"/>
                      <a:pt x="109195" y="552227"/>
                      <a:pt x="124027" y="552227"/>
                    </a:cubicBezTo>
                    <a:lnTo>
                      <a:pt x="138842" y="552227"/>
                    </a:lnTo>
                    <a:cubicBezTo>
                      <a:pt x="153674" y="552227"/>
                      <a:pt x="165698" y="540203"/>
                      <a:pt x="165698" y="525371"/>
                    </a:cubicBezTo>
                    <a:lnTo>
                      <a:pt x="165698" y="51843"/>
                    </a:lnTo>
                    <a:cubicBezTo>
                      <a:pt x="165698" y="37011"/>
                      <a:pt x="153674" y="24987"/>
                      <a:pt x="138842" y="24987"/>
                    </a:cubicBezTo>
                    <a:close/>
                    <a:moveTo>
                      <a:pt x="908174" y="24987"/>
                    </a:moveTo>
                    <a:lnTo>
                      <a:pt x="893359" y="24987"/>
                    </a:lnTo>
                    <a:cubicBezTo>
                      <a:pt x="878527" y="24987"/>
                      <a:pt x="866503" y="37011"/>
                      <a:pt x="866503" y="51843"/>
                    </a:cubicBezTo>
                    <a:lnTo>
                      <a:pt x="866503" y="525371"/>
                    </a:lnTo>
                    <a:cubicBezTo>
                      <a:pt x="866503" y="540203"/>
                      <a:pt x="878527" y="552227"/>
                      <a:pt x="893359" y="552227"/>
                    </a:cubicBezTo>
                    <a:lnTo>
                      <a:pt x="908174" y="552227"/>
                    </a:lnTo>
                    <a:cubicBezTo>
                      <a:pt x="923006" y="552227"/>
                      <a:pt x="935030" y="540203"/>
                      <a:pt x="935030" y="525371"/>
                    </a:cubicBezTo>
                    <a:lnTo>
                      <a:pt x="935030" y="51843"/>
                    </a:lnTo>
                    <a:cubicBezTo>
                      <a:pt x="935030" y="37011"/>
                      <a:pt x="923006" y="24987"/>
                      <a:pt x="908174" y="24987"/>
                    </a:cubicBezTo>
                    <a:close/>
                    <a:moveTo>
                      <a:pt x="41671" y="0"/>
                    </a:moveTo>
                    <a:lnTo>
                      <a:pt x="26856" y="0"/>
                    </a:lnTo>
                    <a:cubicBezTo>
                      <a:pt x="12024" y="0"/>
                      <a:pt x="0" y="12024"/>
                      <a:pt x="0" y="26856"/>
                    </a:cubicBezTo>
                    <a:lnTo>
                      <a:pt x="0" y="550359"/>
                    </a:lnTo>
                    <a:cubicBezTo>
                      <a:pt x="0" y="565191"/>
                      <a:pt x="12024" y="577215"/>
                      <a:pt x="26856" y="577215"/>
                    </a:cubicBezTo>
                    <a:lnTo>
                      <a:pt x="41671" y="577215"/>
                    </a:lnTo>
                    <a:cubicBezTo>
                      <a:pt x="56503" y="577215"/>
                      <a:pt x="68527" y="565191"/>
                      <a:pt x="68527" y="550359"/>
                    </a:cubicBezTo>
                    <a:lnTo>
                      <a:pt x="68527" y="26856"/>
                    </a:lnTo>
                    <a:cubicBezTo>
                      <a:pt x="68527" y="12024"/>
                      <a:pt x="56503" y="0"/>
                      <a:pt x="41671" y="0"/>
                    </a:cubicBezTo>
                    <a:close/>
                    <a:moveTo>
                      <a:pt x="1005346" y="0"/>
                    </a:moveTo>
                    <a:lnTo>
                      <a:pt x="990531" y="0"/>
                    </a:lnTo>
                    <a:cubicBezTo>
                      <a:pt x="975699" y="0"/>
                      <a:pt x="963675" y="12024"/>
                      <a:pt x="963675" y="26856"/>
                    </a:cubicBezTo>
                    <a:lnTo>
                      <a:pt x="963675" y="550359"/>
                    </a:lnTo>
                    <a:cubicBezTo>
                      <a:pt x="963675" y="565191"/>
                      <a:pt x="975699" y="577215"/>
                      <a:pt x="990531" y="577215"/>
                    </a:cubicBezTo>
                    <a:lnTo>
                      <a:pt x="1005346" y="577215"/>
                    </a:lnTo>
                    <a:cubicBezTo>
                      <a:pt x="1020178" y="577215"/>
                      <a:pt x="1032202" y="565191"/>
                      <a:pt x="1032202" y="550359"/>
                    </a:cubicBezTo>
                    <a:lnTo>
                      <a:pt x="1032202" y="26856"/>
                    </a:lnTo>
                    <a:cubicBezTo>
                      <a:pt x="1032202" y="12024"/>
                      <a:pt x="1020178" y="0"/>
                      <a:pt x="1005346" y="0"/>
                    </a:cubicBezTo>
                    <a:close/>
                  </a:path>
                </a:pathLst>
              </a:custGeom>
              <a:solidFill>
                <a:srgbClr val="0072C6"/>
              </a:solidFill>
              <a:ln w="10795" cap="flat" cmpd="sng" algn="ctr">
                <a:noFill/>
                <a:prstDash val="solid"/>
              </a:ln>
              <a:effectLst/>
            </p:spPr>
            <p:txBody>
              <a:bodyPr lIns="91388" tIns="45694" rIns="91388" bIns="45694"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nvGrpSpPr>
              <p:cNvPr id="471" name="Group 470"/>
              <p:cNvGrpSpPr/>
              <p:nvPr/>
            </p:nvGrpSpPr>
            <p:grpSpPr>
              <a:xfrm>
                <a:off x="2943656" y="5449142"/>
                <a:ext cx="328464" cy="240989"/>
                <a:chOff x="192502" y="4375427"/>
                <a:chExt cx="1378179" cy="1011151"/>
              </a:xfrm>
              <a:solidFill>
                <a:srgbClr val="0072C6"/>
              </a:solidFill>
            </p:grpSpPr>
            <p:grpSp>
              <p:nvGrpSpPr>
                <p:cNvPr id="472" name="Group 471"/>
                <p:cNvGrpSpPr/>
                <p:nvPr/>
              </p:nvGrpSpPr>
              <p:grpSpPr>
                <a:xfrm>
                  <a:off x="192502" y="4375427"/>
                  <a:ext cx="1378179" cy="338328"/>
                  <a:chOff x="192502" y="4375427"/>
                  <a:chExt cx="1378179" cy="338328"/>
                </a:xfrm>
                <a:grpFill/>
              </p:grpSpPr>
              <p:sp>
                <p:nvSpPr>
                  <p:cNvPr id="481" name="Rectangle 480"/>
                  <p:cNvSpPr/>
                  <p:nvPr/>
                </p:nvSpPr>
                <p:spPr>
                  <a:xfrm>
                    <a:off x="192502" y="4460033"/>
                    <a:ext cx="802641" cy="16911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82" name="Rectangle 481"/>
                  <p:cNvSpPr/>
                  <p:nvPr/>
                </p:nvSpPr>
                <p:spPr>
                  <a:xfrm>
                    <a:off x="1232839" y="4460033"/>
                    <a:ext cx="337842" cy="16911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83" name="Rounded Rectangle 482"/>
                  <p:cNvSpPr/>
                  <p:nvPr/>
                </p:nvSpPr>
                <p:spPr>
                  <a:xfrm>
                    <a:off x="1029409" y="4375427"/>
                    <a:ext cx="169164" cy="338328"/>
                  </a:xfrm>
                  <a:prstGeom prst="roundRect">
                    <a:avLst>
                      <a:gd name="adj" fmla="val 39190"/>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grpSp>
              <p:nvGrpSpPr>
                <p:cNvPr id="473" name="Group 472"/>
                <p:cNvGrpSpPr/>
                <p:nvPr/>
              </p:nvGrpSpPr>
              <p:grpSpPr>
                <a:xfrm>
                  <a:off x="192502" y="5048250"/>
                  <a:ext cx="1378179" cy="338328"/>
                  <a:chOff x="192502" y="4375427"/>
                  <a:chExt cx="1378179" cy="338328"/>
                </a:xfrm>
                <a:grpFill/>
              </p:grpSpPr>
              <p:sp>
                <p:nvSpPr>
                  <p:cNvPr id="478" name="Rectangle 477"/>
                  <p:cNvSpPr/>
                  <p:nvPr/>
                </p:nvSpPr>
                <p:spPr>
                  <a:xfrm>
                    <a:off x="192502" y="4460033"/>
                    <a:ext cx="802641" cy="16911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79" name="Rectangle 478"/>
                  <p:cNvSpPr/>
                  <p:nvPr/>
                </p:nvSpPr>
                <p:spPr>
                  <a:xfrm>
                    <a:off x="1232839" y="4460033"/>
                    <a:ext cx="337842" cy="16911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80" name="Rounded Rectangle 479"/>
                  <p:cNvSpPr/>
                  <p:nvPr/>
                </p:nvSpPr>
                <p:spPr>
                  <a:xfrm>
                    <a:off x="1029409" y="4375427"/>
                    <a:ext cx="169164" cy="338328"/>
                  </a:xfrm>
                  <a:prstGeom prst="roundRect">
                    <a:avLst>
                      <a:gd name="adj" fmla="val 39190"/>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grpSp>
              <p:nvGrpSpPr>
                <p:cNvPr id="474" name="Group 473"/>
                <p:cNvGrpSpPr/>
                <p:nvPr/>
              </p:nvGrpSpPr>
              <p:grpSpPr>
                <a:xfrm flipH="1">
                  <a:off x="192502" y="4711838"/>
                  <a:ext cx="1378179" cy="338328"/>
                  <a:chOff x="192502" y="4375427"/>
                  <a:chExt cx="1378179" cy="338328"/>
                </a:xfrm>
                <a:grpFill/>
              </p:grpSpPr>
              <p:sp>
                <p:nvSpPr>
                  <p:cNvPr id="475" name="Rectangle 474"/>
                  <p:cNvSpPr/>
                  <p:nvPr/>
                </p:nvSpPr>
                <p:spPr>
                  <a:xfrm>
                    <a:off x="192502" y="4460033"/>
                    <a:ext cx="802641" cy="16911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76" name="Rectangle 475"/>
                  <p:cNvSpPr/>
                  <p:nvPr/>
                </p:nvSpPr>
                <p:spPr>
                  <a:xfrm>
                    <a:off x="1232839" y="4460033"/>
                    <a:ext cx="337842" cy="169117"/>
                  </a:xfrm>
                  <a:prstGeom prst="rect">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477" name="Rounded Rectangle 476"/>
                  <p:cNvSpPr/>
                  <p:nvPr/>
                </p:nvSpPr>
                <p:spPr>
                  <a:xfrm>
                    <a:off x="1029409" y="4375427"/>
                    <a:ext cx="169164" cy="338328"/>
                  </a:xfrm>
                  <a:prstGeom prst="roundRect">
                    <a:avLst>
                      <a:gd name="adj" fmla="val 39190"/>
                    </a:avLst>
                  </a:prstGeom>
                  <a:grp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grpSp>
        </p:grpSp>
        <p:grpSp>
          <p:nvGrpSpPr>
            <p:cNvPr id="221" name="Group 220"/>
            <p:cNvGrpSpPr/>
            <p:nvPr/>
          </p:nvGrpSpPr>
          <p:grpSpPr>
            <a:xfrm>
              <a:off x="622968" y="1890586"/>
              <a:ext cx="4451268" cy="2449184"/>
              <a:chOff x="714475" y="2246447"/>
              <a:chExt cx="7727487" cy="4251831"/>
            </a:xfrm>
          </p:grpSpPr>
          <p:pic>
            <p:nvPicPr>
              <p:cNvPr id="225" name="Picture 224"/>
              <p:cNvPicPr>
                <a:picLocks noChangeAspect="1"/>
              </p:cNvPicPr>
              <p:nvPr/>
            </p:nvPicPr>
            <p:blipFill>
              <a:blip r:embed="rId7">
                <a:duotone>
                  <a:prstClr val="black"/>
                  <a:srgbClr val="505050">
                    <a:tint val="45000"/>
                    <a:satMod val="400000"/>
                  </a:srgbClr>
                </a:duotone>
              </a:blip>
              <a:stretch>
                <a:fillRect/>
              </a:stretch>
            </p:blipFill>
            <p:spPr>
              <a:xfrm>
                <a:off x="714475" y="2246447"/>
                <a:ext cx="7727487" cy="4251831"/>
              </a:xfrm>
              <a:prstGeom prst="rect">
                <a:avLst/>
              </a:prstGeom>
            </p:spPr>
          </p:pic>
          <p:sp>
            <p:nvSpPr>
              <p:cNvPr id="244" name="TextBox 9"/>
              <p:cNvSpPr txBox="1">
                <a:spLocks noChangeArrowheads="1"/>
              </p:cNvSpPr>
              <p:nvPr/>
            </p:nvSpPr>
            <p:spPr bwMode="auto">
              <a:xfrm>
                <a:off x="1220172" y="3198138"/>
                <a:ext cx="1935752" cy="375237"/>
              </a:xfrm>
              <a:prstGeom prst="rect">
                <a:avLst/>
              </a:prstGeom>
              <a:noFill/>
              <a:ln w="9525">
                <a:noFill/>
                <a:miter lim="800000"/>
                <a:headEnd/>
                <a:tailEnd/>
              </a:ln>
            </p:spPr>
            <p:txBody>
              <a:bodyPr wrap="square" lIns="0" tIns="46418" rIns="0" bIns="45720" anchor="ctr">
                <a:spAutoFit/>
              </a:body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72C6"/>
                    </a:solidFill>
                    <a:effectLst/>
                    <a:uLnTx/>
                    <a:uFillTx/>
                    <a:cs typeface="Segoe UI Semibold" panose="020B0702040204020203" pitchFamily="34" charset="0"/>
                  </a:rPr>
                  <a:t>North America Region </a:t>
                </a:r>
              </a:p>
            </p:txBody>
          </p:sp>
          <p:sp>
            <p:nvSpPr>
              <p:cNvPr id="245" name="TextBox 9"/>
              <p:cNvSpPr txBox="1">
                <a:spLocks noChangeArrowheads="1"/>
              </p:cNvSpPr>
              <p:nvPr/>
            </p:nvSpPr>
            <p:spPr bwMode="auto">
              <a:xfrm>
                <a:off x="5859286" y="4698795"/>
                <a:ext cx="1101235" cy="375237"/>
              </a:xfrm>
              <a:prstGeom prst="rect">
                <a:avLst/>
              </a:prstGeom>
              <a:noFill/>
              <a:ln w="9525">
                <a:noFill/>
                <a:miter lim="800000"/>
                <a:headEnd/>
                <a:tailEnd/>
              </a:ln>
            </p:spPr>
            <p:txBody>
              <a:bodyPr wrap="square" lIns="0" tIns="46418" rIns="0" bIns="45720" anchor="ctr">
                <a:spAutoFit/>
              </a:bodyPr>
              <a:lstStyle>
                <a:defPPr>
                  <a:defRPr lang="en-US"/>
                </a:defPPr>
                <a:lvl1pPr algn="ctr" eaLnBrk="0" hangingPunct="0">
                  <a:defRPr sz="1400">
                    <a:gradFill>
                      <a:gsLst>
                        <a:gs pos="22430">
                          <a:srgbClr val="FFFFFF"/>
                        </a:gs>
                        <a:gs pos="42000">
                          <a:srgbClr val="FFFFFF"/>
                        </a:gs>
                      </a:gsLst>
                      <a:lin ang="10800000" scaled="1"/>
                    </a:gradFill>
                    <a:latin typeface="Segoe UI Semibold" panose="020B0702040204020203" pitchFamily="34" charset="0"/>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72C6"/>
                    </a:solidFill>
                    <a:effectLst/>
                    <a:uLnTx/>
                    <a:uFillTx/>
                    <a:latin typeface="Segoe UI"/>
                    <a:cs typeface="Segoe UI Semibold" panose="020B0702040204020203" pitchFamily="34" charset="0"/>
                  </a:rPr>
                  <a:t>Asia Region</a:t>
                </a:r>
              </a:p>
            </p:txBody>
          </p:sp>
          <p:sp>
            <p:nvSpPr>
              <p:cNvPr id="246" name="TextBox 9"/>
              <p:cNvSpPr txBox="1">
                <a:spLocks noChangeArrowheads="1"/>
              </p:cNvSpPr>
              <p:nvPr/>
            </p:nvSpPr>
            <p:spPr bwMode="auto">
              <a:xfrm>
                <a:off x="7307067" y="3471726"/>
                <a:ext cx="1102153" cy="375237"/>
              </a:xfrm>
              <a:prstGeom prst="rect">
                <a:avLst/>
              </a:prstGeom>
              <a:noFill/>
              <a:ln w="9525">
                <a:noFill/>
                <a:miter lim="800000"/>
                <a:headEnd/>
                <a:tailEnd/>
              </a:ln>
            </p:spPr>
            <p:txBody>
              <a:bodyPr wrap="square" lIns="0" tIns="46418" rIns="0" bIns="45720" anchor="ctr">
                <a:spAutoFit/>
              </a:bodyPr>
              <a:lstStyle>
                <a:defPPr>
                  <a:defRPr lang="en-US"/>
                </a:defPPr>
                <a:lvl1pPr algn="ctr" eaLnBrk="0" hangingPunct="0">
                  <a:defRPr sz="1400">
                    <a:gradFill>
                      <a:gsLst>
                        <a:gs pos="22430">
                          <a:srgbClr val="FFFFFF"/>
                        </a:gs>
                        <a:gs pos="42000">
                          <a:srgbClr val="FFFFFF"/>
                        </a:gs>
                      </a:gsLst>
                      <a:lin ang="10800000" scaled="1"/>
                    </a:gradFill>
                    <a:latin typeface="Segoe UI Semibold" panose="020B0702040204020203" pitchFamily="34" charset="0"/>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rPr>
                  <a:t>Japan Region</a:t>
                </a:r>
              </a:p>
            </p:txBody>
          </p:sp>
          <p:sp>
            <p:nvSpPr>
              <p:cNvPr id="247" name="TextBox 9"/>
              <p:cNvSpPr txBox="1">
                <a:spLocks noChangeArrowheads="1"/>
              </p:cNvSpPr>
              <p:nvPr/>
            </p:nvSpPr>
            <p:spPr bwMode="auto">
              <a:xfrm>
                <a:off x="6465027" y="5351606"/>
                <a:ext cx="1399183" cy="375237"/>
              </a:xfrm>
              <a:prstGeom prst="rect">
                <a:avLst/>
              </a:prstGeom>
              <a:noFill/>
              <a:ln w="9525">
                <a:noFill/>
                <a:miter lim="800000"/>
                <a:headEnd/>
                <a:tailEnd/>
              </a:ln>
            </p:spPr>
            <p:txBody>
              <a:bodyPr wrap="square" lIns="0" tIns="46418" rIns="0" bIns="45720" anchor="ctr">
                <a:spAutoFit/>
              </a:bodyPr>
              <a:lstStyle>
                <a:defPPr>
                  <a:defRPr lang="en-US"/>
                </a:defPPr>
                <a:lvl1pPr algn="ctr" eaLnBrk="0" hangingPunct="0">
                  <a:defRPr sz="1400">
                    <a:gradFill>
                      <a:gsLst>
                        <a:gs pos="22430">
                          <a:srgbClr val="FFFFFF"/>
                        </a:gs>
                        <a:gs pos="42000">
                          <a:srgbClr val="FFFFFF"/>
                        </a:gs>
                      </a:gsLst>
                      <a:lin ang="10800000" scaled="1"/>
                    </a:gradFill>
                    <a:latin typeface="Segoe UI Semibold" panose="020B0702040204020203" pitchFamily="34" charset="0"/>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68217A"/>
                    </a:solidFill>
                    <a:effectLst/>
                    <a:uLnTx/>
                    <a:uFillTx/>
                    <a:latin typeface="Segoe UI"/>
                    <a:cs typeface="Segoe UI Semibold" panose="020B0702040204020203" pitchFamily="34" charset="0"/>
                  </a:rPr>
                  <a:t>Australia Region</a:t>
                </a:r>
              </a:p>
            </p:txBody>
          </p:sp>
          <p:sp>
            <p:nvSpPr>
              <p:cNvPr id="248" name="TextBox 9"/>
              <p:cNvSpPr txBox="1">
                <a:spLocks noChangeArrowheads="1"/>
              </p:cNvSpPr>
              <p:nvPr/>
            </p:nvSpPr>
            <p:spPr bwMode="auto">
              <a:xfrm>
                <a:off x="5911830" y="3742049"/>
                <a:ext cx="1122451" cy="375237"/>
              </a:xfrm>
              <a:prstGeom prst="rect">
                <a:avLst/>
              </a:prstGeom>
              <a:noFill/>
              <a:ln w="9525">
                <a:noFill/>
                <a:miter lim="800000"/>
                <a:headEnd/>
                <a:tailEnd/>
              </a:ln>
            </p:spPr>
            <p:txBody>
              <a:bodyPr wrap="square" lIns="0" tIns="46418" rIns="0" bIns="45720" anchor="ctr">
                <a:spAutoFit/>
              </a:body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8272"/>
                    </a:solidFill>
                    <a:effectLst/>
                    <a:uLnTx/>
                    <a:uFillTx/>
                    <a:cs typeface="Segoe UI Semibold" panose="020B0702040204020203" pitchFamily="34" charset="0"/>
                  </a:rPr>
                  <a:t>China Region</a:t>
                </a:r>
              </a:p>
            </p:txBody>
          </p:sp>
          <p:sp>
            <p:nvSpPr>
              <p:cNvPr id="249" name="TextBox 9"/>
              <p:cNvSpPr txBox="1">
                <a:spLocks noChangeArrowheads="1"/>
              </p:cNvSpPr>
              <p:nvPr/>
            </p:nvSpPr>
            <p:spPr bwMode="auto">
              <a:xfrm>
                <a:off x="2264410" y="4760146"/>
                <a:ext cx="1824522" cy="375237"/>
              </a:xfrm>
              <a:prstGeom prst="rect">
                <a:avLst/>
              </a:prstGeom>
              <a:noFill/>
              <a:ln w="9525">
                <a:noFill/>
                <a:miter lim="800000"/>
                <a:headEnd/>
                <a:tailEnd/>
              </a:ln>
            </p:spPr>
            <p:txBody>
              <a:bodyPr wrap="square" lIns="0" tIns="46418" rIns="0" bIns="45720" anchor="ctr">
                <a:spAutoFit/>
              </a:body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72C6"/>
                    </a:solidFill>
                    <a:effectLst/>
                    <a:uLnTx/>
                    <a:uFillTx/>
                    <a:cs typeface="Segoe UI Semibold" panose="020B0702040204020203" pitchFamily="34" charset="0"/>
                  </a:rPr>
                  <a:t>Latin America Region </a:t>
                </a:r>
              </a:p>
            </p:txBody>
          </p:sp>
          <p:sp>
            <p:nvSpPr>
              <p:cNvPr id="250" name="TextBox 9"/>
              <p:cNvSpPr txBox="1">
                <a:spLocks noChangeArrowheads="1"/>
              </p:cNvSpPr>
              <p:nvPr/>
            </p:nvSpPr>
            <p:spPr bwMode="auto">
              <a:xfrm>
                <a:off x="4202367" y="3090338"/>
                <a:ext cx="1317225" cy="375237"/>
              </a:xfrm>
              <a:prstGeom prst="rect">
                <a:avLst/>
              </a:prstGeom>
              <a:noFill/>
              <a:ln w="9525">
                <a:noFill/>
                <a:miter lim="800000"/>
                <a:headEnd/>
                <a:tailEnd/>
              </a:ln>
            </p:spPr>
            <p:txBody>
              <a:bodyPr wrap="square" lIns="0" tIns="46418" rIns="0" bIns="45720" anchor="ctr">
                <a:spAutoFit/>
              </a:bodyPr>
              <a:lstStyle>
                <a:defPPr>
                  <a:defRPr lang="en-US"/>
                </a:defPPr>
                <a:lvl1pPr algn="ctr" eaLnBrk="0" hangingPunct="0">
                  <a:defRPr sz="1400">
                    <a:gradFill>
                      <a:gsLst>
                        <a:gs pos="22430">
                          <a:srgbClr val="FFFFFF"/>
                        </a:gs>
                        <a:gs pos="42000">
                          <a:srgbClr val="FFFFFF"/>
                        </a:gs>
                      </a:gsLst>
                      <a:lin ang="10800000" scaled="1"/>
                    </a:gradFill>
                    <a:latin typeface="Segoe UI Semibold" panose="020B0702040204020203" pitchFamily="34" charset="0"/>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72C6"/>
                    </a:solidFill>
                    <a:effectLst/>
                    <a:uLnTx/>
                    <a:uFillTx/>
                    <a:latin typeface="Segoe UI"/>
                    <a:cs typeface="Segoe UI Semibold" panose="020B0702040204020203" pitchFamily="34" charset="0"/>
                  </a:rPr>
                  <a:t>Europe Region</a:t>
                </a:r>
              </a:p>
            </p:txBody>
          </p:sp>
          <p:sp>
            <p:nvSpPr>
              <p:cNvPr id="251" name="TextBox 250"/>
              <p:cNvSpPr txBox="1"/>
              <p:nvPr/>
            </p:nvSpPr>
            <p:spPr>
              <a:xfrm>
                <a:off x="3270489" y="5719988"/>
                <a:ext cx="578334"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Brazil S</a:t>
                </a:r>
              </a:p>
            </p:txBody>
          </p:sp>
          <p:sp>
            <p:nvSpPr>
              <p:cNvPr id="252" name="TextBox 251"/>
              <p:cNvSpPr txBox="1"/>
              <p:nvPr/>
            </p:nvSpPr>
            <p:spPr>
              <a:xfrm>
                <a:off x="1665216" y="3538903"/>
                <a:ext cx="721401" cy="187007"/>
              </a:xfrm>
              <a:prstGeom prst="rect">
                <a:avLst/>
              </a:prstGeom>
              <a:noFill/>
            </p:spPr>
            <p:txBody>
              <a:bodyPr wrap="square" lIns="0" tIns="0" rIns="0" bIns="0" rtlCol="0">
                <a:spAutoFit/>
              </a:bodyPr>
              <a:lstStyle>
                <a:defPPr>
                  <a:defRPr lang="en-US"/>
                </a:defPPr>
                <a:lvl1pPr algn="ctr" defTabSz="932563" eaLnBrk="0" hangingPunct="0">
                  <a:spcAft>
                    <a:spcPts val="600"/>
                  </a:spcAft>
                  <a:defRPr sz="1100">
                    <a:solidFill>
                      <a:schemeClr val="accent1"/>
                    </a:solidFill>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Central US</a:t>
                </a:r>
                <a:endParaRPr kumimoji="0" lang="en-US" sz="700" b="0" i="0" u="none" strike="noStrike" kern="0" cap="none" spc="0" normalizeH="0" baseline="0" noProof="0" dirty="0">
                  <a:ln>
                    <a:noFill/>
                  </a:ln>
                  <a:solidFill>
                    <a:srgbClr val="505050"/>
                  </a:solidFill>
                  <a:effectLst/>
                  <a:uLnTx/>
                  <a:uFillTx/>
                  <a:cs typeface="Segoe UI Semibold" panose="020B0702040204020203" pitchFamily="34" charset="0"/>
                </a:endParaRPr>
              </a:p>
            </p:txBody>
          </p:sp>
          <p:sp>
            <p:nvSpPr>
              <p:cNvPr id="253" name="TextBox 252"/>
              <p:cNvSpPr txBox="1"/>
              <p:nvPr/>
            </p:nvSpPr>
            <p:spPr>
              <a:xfrm>
                <a:off x="1931843" y="4529875"/>
                <a:ext cx="733501"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S. Central</a:t>
                </a:r>
              </a:p>
            </p:txBody>
          </p:sp>
          <p:sp>
            <p:nvSpPr>
              <p:cNvPr id="254" name="TextBox 253"/>
              <p:cNvSpPr txBox="1"/>
              <p:nvPr/>
            </p:nvSpPr>
            <p:spPr>
              <a:xfrm>
                <a:off x="795932" y="4078314"/>
                <a:ext cx="755253" cy="213723"/>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800" b="0" i="0" u="none" strike="noStrike" kern="0" cap="none" spc="0" normalizeH="0" baseline="0" noProof="0" dirty="0" smtClean="0">
                    <a:ln>
                      <a:noFill/>
                    </a:ln>
                    <a:solidFill>
                      <a:srgbClr val="505050"/>
                    </a:solidFill>
                    <a:effectLst/>
                    <a:uLnTx/>
                    <a:uFillTx/>
                    <a:cs typeface="Segoe UI Semibold" panose="020B0702040204020203" pitchFamily="34" charset="0"/>
                  </a:rPr>
                  <a:t>West US</a:t>
                </a:r>
              </a:p>
            </p:txBody>
          </p:sp>
          <p:sp>
            <p:nvSpPr>
              <p:cNvPr id="255" name="TextBox 254"/>
              <p:cNvSpPr txBox="1"/>
              <p:nvPr/>
            </p:nvSpPr>
            <p:spPr>
              <a:xfrm>
                <a:off x="3215329" y="3905613"/>
                <a:ext cx="568933"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East US</a:t>
                </a:r>
              </a:p>
            </p:txBody>
          </p:sp>
          <p:sp>
            <p:nvSpPr>
              <p:cNvPr id="256" name="TextBox 255"/>
              <p:cNvSpPr txBox="1"/>
              <p:nvPr/>
            </p:nvSpPr>
            <p:spPr>
              <a:xfrm>
                <a:off x="2998552" y="4151220"/>
                <a:ext cx="778436"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US Gov VA</a:t>
                </a:r>
              </a:p>
            </p:txBody>
          </p:sp>
          <p:sp>
            <p:nvSpPr>
              <p:cNvPr id="257" name="TextBox 256"/>
              <p:cNvSpPr txBox="1"/>
              <p:nvPr/>
            </p:nvSpPr>
            <p:spPr>
              <a:xfrm>
                <a:off x="1868818" y="4071719"/>
                <a:ext cx="748632" cy="187007"/>
              </a:xfrm>
              <a:prstGeom prst="rect">
                <a:avLst/>
              </a:prstGeom>
              <a:noFill/>
            </p:spPr>
            <p:txBody>
              <a:bodyPr wrap="square" lIns="0" tIns="0" rIns="0" bIns="0" rtlCol="0">
                <a:spAutoFit/>
              </a:bodyPr>
              <a:lstStyle>
                <a:defPPr>
                  <a:defRPr lang="en-US"/>
                </a:defPPr>
                <a:lvl1pPr algn="ctr" defTabSz="932563" eaLnBrk="0" hangingPunct="0">
                  <a:spcAft>
                    <a:spcPts val="600"/>
                  </a:spcAft>
                  <a:defRPr sz="1100">
                    <a:solidFill>
                      <a:schemeClr val="accent1"/>
                    </a:solidFill>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N. Central</a:t>
                </a:r>
                <a:endParaRPr kumimoji="0" lang="en-US" sz="700" b="0" i="0" u="none" strike="noStrike" kern="0" cap="none" spc="0" normalizeH="0" baseline="0" noProof="0" dirty="0">
                  <a:ln>
                    <a:noFill/>
                  </a:ln>
                  <a:solidFill>
                    <a:srgbClr val="505050"/>
                  </a:solidFill>
                  <a:effectLst/>
                  <a:uLnTx/>
                  <a:uFillTx/>
                  <a:cs typeface="Segoe UI Semibold" panose="020B0702040204020203" pitchFamily="34" charset="0"/>
                </a:endParaRPr>
              </a:p>
            </p:txBody>
          </p:sp>
          <p:sp>
            <p:nvSpPr>
              <p:cNvPr id="258" name="TextBox 257"/>
              <p:cNvSpPr txBox="1"/>
              <p:nvPr/>
            </p:nvSpPr>
            <p:spPr>
              <a:xfrm>
                <a:off x="3445716" y="3368921"/>
                <a:ext cx="806216"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N. Europe</a:t>
                </a:r>
              </a:p>
            </p:txBody>
          </p:sp>
          <p:sp>
            <p:nvSpPr>
              <p:cNvPr id="259" name="TextBox 258"/>
              <p:cNvSpPr txBox="1"/>
              <p:nvPr/>
            </p:nvSpPr>
            <p:spPr>
              <a:xfrm>
                <a:off x="4798198" y="3706365"/>
                <a:ext cx="751651"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W. Europe</a:t>
                </a:r>
              </a:p>
            </p:txBody>
          </p:sp>
          <p:sp>
            <p:nvSpPr>
              <p:cNvPr id="260" name="TextBox 259"/>
              <p:cNvSpPr txBox="1"/>
              <p:nvPr/>
            </p:nvSpPr>
            <p:spPr>
              <a:xfrm>
                <a:off x="7762602" y="3851111"/>
                <a:ext cx="565310"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Japan E</a:t>
                </a:r>
              </a:p>
            </p:txBody>
          </p:sp>
          <p:sp>
            <p:nvSpPr>
              <p:cNvPr id="261" name="TextBox 260"/>
              <p:cNvSpPr txBox="1"/>
              <p:nvPr/>
            </p:nvSpPr>
            <p:spPr>
              <a:xfrm>
                <a:off x="7408980" y="4119843"/>
                <a:ext cx="658887"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Japan W</a:t>
                </a:r>
              </a:p>
            </p:txBody>
          </p:sp>
          <p:sp>
            <p:nvSpPr>
              <p:cNvPr id="262" name="TextBox 261"/>
              <p:cNvSpPr txBox="1"/>
              <p:nvPr/>
            </p:nvSpPr>
            <p:spPr>
              <a:xfrm>
                <a:off x="6717821" y="5032312"/>
                <a:ext cx="555592"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SE Asia</a:t>
                </a:r>
              </a:p>
            </p:txBody>
          </p:sp>
          <p:sp>
            <p:nvSpPr>
              <p:cNvPr id="263" name="TextBox 262"/>
              <p:cNvSpPr txBox="1"/>
              <p:nvPr/>
            </p:nvSpPr>
            <p:spPr>
              <a:xfrm>
                <a:off x="7032094" y="4616577"/>
                <a:ext cx="485677"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E Asia</a:t>
                </a:r>
              </a:p>
            </p:txBody>
          </p:sp>
          <p:sp>
            <p:nvSpPr>
              <p:cNvPr id="264" name="TextBox 263"/>
              <p:cNvSpPr txBox="1"/>
              <p:nvPr/>
            </p:nvSpPr>
            <p:spPr>
              <a:xfrm>
                <a:off x="7533301" y="5892744"/>
                <a:ext cx="865810" cy="187007"/>
              </a:xfrm>
              <a:prstGeom prst="rect">
                <a:avLst/>
              </a:prstGeom>
              <a:noFill/>
            </p:spPr>
            <p:txBody>
              <a:bodyPr wrap="square" lIns="0" tIns="0" rIns="0" bIns="0" rtlCol="0" anchor="ctr">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Australia SE</a:t>
                </a:r>
              </a:p>
            </p:txBody>
          </p:sp>
          <p:sp>
            <p:nvSpPr>
              <p:cNvPr id="265" name="TextBox 264"/>
              <p:cNvSpPr txBox="1"/>
              <p:nvPr/>
            </p:nvSpPr>
            <p:spPr>
              <a:xfrm>
                <a:off x="6553458" y="5953946"/>
                <a:ext cx="778155" cy="187007"/>
              </a:xfrm>
              <a:prstGeom prst="rect">
                <a:avLst/>
              </a:prstGeom>
              <a:noFill/>
            </p:spPr>
            <p:txBody>
              <a:bodyPr wrap="square" lIns="0" tIns="0" rIns="0" bIns="0" rtlCol="0" anchor="ctr">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Australia E</a:t>
                </a:r>
              </a:p>
            </p:txBody>
          </p:sp>
          <p:grpSp>
            <p:nvGrpSpPr>
              <p:cNvPr id="266" name="Group 265"/>
              <p:cNvGrpSpPr/>
              <p:nvPr/>
            </p:nvGrpSpPr>
            <p:grpSpPr>
              <a:xfrm>
                <a:off x="1559787" y="4061136"/>
                <a:ext cx="235489" cy="235489"/>
                <a:chOff x="862464" y="4105123"/>
                <a:chExt cx="235489" cy="235489"/>
              </a:xfrm>
            </p:grpSpPr>
            <p:sp>
              <p:nvSpPr>
                <p:cNvPr id="464" name="Oval 463"/>
                <p:cNvSpPr/>
                <p:nvPr/>
              </p:nvSpPr>
              <p:spPr bwMode="auto">
                <a:xfrm>
                  <a:off x="862464" y="4105123"/>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65" name="Freeform 464"/>
                <p:cNvSpPr/>
                <p:nvPr/>
              </p:nvSpPr>
              <p:spPr bwMode="auto">
                <a:xfrm>
                  <a:off x="884362" y="4160295"/>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67" name="Group 266"/>
              <p:cNvGrpSpPr/>
              <p:nvPr/>
            </p:nvGrpSpPr>
            <p:grpSpPr>
              <a:xfrm>
                <a:off x="2109002" y="3809627"/>
                <a:ext cx="235489" cy="235489"/>
                <a:chOff x="862464" y="4105123"/>
                <a:chExt cx="235489" cy="235489"/>
              </a:xfrm>
            </p:grpSpPr>
            <p:sp>
              <p:nvSpPr>
                <p:cNvPr id="462" name="Oval 461"/>
                <p:cNvSpPr/>
                <p:nvPr/>
              </p:nvSpPr>
              <p:spPr bwMode="auto">
                <a:xfrm>
                  <a:off x="862464" y="4105123"/>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63" name="Freeform 462"/>
                <p:cNvSpPr/>
                <p:nvPr/>
              </p:nvSpPr>
              <p:spPr bwMode="auto">
                <a:xfrm>
                  <a:off x="884362" y="4160295"/>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68" name="Freeform 267"/>
              <p:cNvSpPr/>
              <p:nvPr/>
            </p:nvSpPr>
            <p:spPr bwMode="auto">
              <a:xfrm>
                <a:off x="2321189" y="4392041"/>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69" name="Group 268"/>
              <p:cNvGrpSpPr/>
              <p:nvPr/>
            </p:nvGrpSpPr>
            <p:grpSpPr>
              <a:xfrm>
                <a:off x="2113721" y="4266035"/>
                <a:ext cx="235489" cy="235489"/>
                <a:chOff x="862464" y="4105123"/>
                <a:chExt cx="235489" cy="235489"/>
              </a:xfrm>
            </p:grpSpPr>
            <p:sp>
              <p:nvSpPr>
                <p:cNvPr id="460" name="Oval 459"/>
                <p:cNvSpPr/>
                <p:nvPr/>
              </p:nvSpPr>
              <p:spPr bwMode="auto">
                <a:xfrm>
                  <a:off x="862464" y="4105123"/>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61" name="Freeform 460"/>
                <p:cNvSpPr/>
                <p:nvPr/>
              </p:nvSpPr>
              <p:spPr bwMode="auto">
                <a:xfrm>
                  <a:off x="884362" y="4160295"/>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71" name="Group 270"/>
              <p:cNvGrpSpPr/>
              <p:nvPr/>
            </p:nvGrpSpPr>
            <p:grpSpPr>
              <a:xfrm>
                <a:off x="7118022" y="5712428"/>
                <a:ext cx="235489" cy="235489"/>
                <a:chOff x="7382081" y="5869580"/>
                <a:chExt cx="235489" cy="235489"/>
              </a:xfrm>
            </p:grpSpPr>
            <p:sp>
              <p:nvSpPr>
                <p:cNvPr id="458" name="Oval 457"/>
                <p:cNvSpPr/>
                <p:nvPr/>
              </p:nvSpPr>
              <p:spPr bwMode="auto">
                <a:xfrm>
                  <a:off x="7382081" y="5869580"/>
                  <a:ext cx="235489" cy="235489"/>
                </a:xfrm>
                <a:prstGeom prst="ellipse">
                  <a:avLst/>
                </a:prstGeom>
                <a:solidFill>
                  <a:srgbClr val="FFFFFF"/>
                </a:solidFill>
                <a:ln w="9525" cap="flat" cmpd="sng" algn="ctr">
                  <a:solidFill>
                    <a:srgbClr val="68217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59" name="Freeform 458"/>
                <p:cNvSpPr/>
                <p:nvPr/>
              </p:nvSpPr>
              <p:spPr bwMode="auto">
                <a:xfrm>
                  <a:off x="7403979"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68217A"/>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72" name="Group 271"/>
              <p:cNvGrpSpPr/>
              <p:nvPr/>
            </p:nvGrpSpPr>
            <p:grpSpPr>
              <a:xfrm>
                <a:off x="7519664" y="5642598"/>
                <a:ext cx="235489" cy="235489"/>
                <a:chOff x="7649608" y="5869580"/>
                <a:chExt cx="235489" cy="235489"/>
              </a:xfrm>
            </p:grpSpPr>
            <p:sp>
              <p:nvSpPr>
                <p:cNvPr id="456" name="Oval 455"/>
                <p:cNvSpPr/>
                <p:nvPr/>
              </p:nvSpPr>
              <p:spPr bwMode="auto">
                <a:xfrm>
                  <a:off x="7649608" y="5869580"/>
                  <a:ext cx="235489" cy="235489"/>
                </a:xfrm>
                <a:prstGeom prst="ellipse">
                  <a:avLst/>
                </a:prstGeom>
                <a:solidFill>
                  <a:srgbClr val="FFFFFF"/>
                </a:solidFill>
                <a:ln w="9525" cap="flat" cmpd="sng" algn="ctr">
                  <a:solidFill>
                    <a:srgbClr val="68217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57" name="Freeform 456"/>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68217A"/>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74" name="Group 273"/>
              <p:cNvGrpSpPr/>
              <p:nvPr/>
            </p:nvGrpSpPr>
            <p:grpSpPr>
              <a:xfrm>
                <a:off x="6475820" y="5000483"/>
                <a:ext cx="235489" cy="235489"/>
                <a:chOff x="7649608" y="5869580"/>
                <a:chExt cx="235489" cy="235489"/>
              </a:xfrm>
            </p:grpSpPr>
            <p:sp>
              <p:nvSpPr>
                <p:cNvPr id="454" name="Oval 453"/>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55" name="Freeform 454"/>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75" name="Group 274"/>
              <p:cNvGrpSpPr/>
              <p:nvPr/>
            </p:nvGrpSpPr>
            <p:grpSpPr>
              <a:xfrm>
                <a:off x="6583850" y="4039566"/>
                <a:ext cx="235489" cy="235489"/>
                <a:chOff x="7649608" y="5869580"/>
                <a:chExt cx="235489" cy="235489"/>
              </a:xfrm>
            </p:grpSpPr>
            <p:sp>
              <p:nvSpPr>
                <p:cNvPr id="452" name="Oval 451"/>
                <p:cNvSpPr/>
                <p:nvPr/>
              </p:nvSpPr>
              <p:spPr bwMode="auto">
                <a:xfrm>
                  <a:off x="7649608" y="5869580"/>
                  <a:ext cx="235489" cy="235489"/>
                </a:xfrm>
                <a:prstGeom prst="ellipse">
                  <a:avLst/>
                </a:prstGeom>
                <a:solidFill>
                  <a:srgbClr val="FFFFFF"/>
                </a:solidFill>
                <a:ln w="9525" cap="flat" cmpd="sng" algn="ctr">
                  <a:solidFill>
                    <a:srgbClr val="008272"/>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53" name="Freeform 452"/>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8272"/>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77" name="Freeform 276"/>
              <p:cNvSpPr/>
              <p:nvPr/>
            </p:nvSpPr>
            <p:spPr bwMode="auto">
              <a:xfrm>
                <a:off x="1741345" y="3739626"/>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78" name="Group 277"/>
              <p:cNvGrpSpPr/>
              <p:nvPr/>
            </p:nvGrpSpPr>
            <p:grpSpPr>
              <a:xfrm>
                <a:off x="6744486" y="4580990"/>
                <a:ext cx="235489" cy="235489"/>
                <a:chOff x="7649608" y="5869580"/>
                <a:chExt cx="235489" cy="235489"/>
              </a:xfrm>
            </p:grpSpPr>
            <p:sp>
              <p:nvSpPr>
                <p:cNvPr id="450" name="Oval 449"/>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51" name="Freeform 450"/>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81" name="Group 280"/>
              <p:cNvGrpSpPr/>
              <p:nvPr/>
            </p:nvGrpSpPr>
            <p:grpSpPr>
              <a:xfrm>
                <a:off x="6886363" y="4127729"/>
                <a:ext cx="235489" cy="235489"/>
                <a:chOff x="7649608" y="5869580"/>
                <a:chExt cx="235489" cy="235489"/>
              </a:xfrm>
            </p:grpSpPr>
            <p:sp>
              <p:nvSpPr>
                <p:cNvPr id="448" name="Oval 447"/>
                <p:cNvSpPr/>
                <p:nvPr/>
              </p:nvSpPr>
              <p:spPr bwMode="auto">
                <a:xfrm>
                  <a:off x="7649608" y="5869580"/>
                  <a:ext cx="235489" cy="235489"/>
                </a:xfrm>
                <a:prstGeom prst="ellipse">
                  <a:avLst/>
                </a:prstGeom>
                <a:solidFill>
                  <a:srgbClr val="FFFFFF"/>
                </a:solidFill>
                <a:ln w="9525" cap="flat" cmpd="sng" algn="ctr">
                  <a:solidFill>
                    <a:srgbClr val="008272"/>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49" name="Freeform 448"/>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8272"/>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84" name="Group 283"/>
              <p:cNvGrpSpPr/>
              <p:nvPr/>
            </p:nvGrpSpPr>
            <p:grpSpPr>
              <a:xfrm>
                <a:off x="7508278" y="3799869"/>
                <a:ext cx="235489" cy="235489"/>
                <a:chOff x="7649608" y="5869580"/>
                <a:chExt cx="235489" cy="235489"/>
              </a:xfrm>
            </p:grpSpPr>
            <p:sp>
              <p:nvSpPr>
                <p:cNvPr id="446" name="Oval 445"/>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47" name="Freeform 446"/>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87" name="Group 286"/>
              <p:cNvGrpSpPr/>
              <p:nvPr/>
            </p:nvGrpSpPr>
            <p:grpSpPr>
              <a:xfrm>
                <a:off x="7173491" y="4064473"/>
                <a:ext cx="235489" cy="235489"/>
                <a:chOff x="7649608" y="5869580"/>
                <a:chExt cx="235489" cy="235489"/>
              </a:xfrm>
            </p:grpSpPr>
            <p:sp>
              <p:nvSpPr>
                <p:cNvPr id="444" name="Oval 443"/>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45" name="Freeform 444"/>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96" name="Freeform 295"/>
              <p:cNvSpPr/>
              <p:nvPr/>
            </p:nvSpPr>
            <p:spPr bwMode="auto">
              <a:xfrm>
                <a:off x="6423246" y="5014839"/>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7" name="Freeform 296"/>
              <p:cNvSpPr/>
              <p:nvPr/>
            </p:nvSpPr>
            <p:spPr bwMode="auto">
              <a:xfrm>
                <a:off x="6746474" y="4750877"/>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8" name="Freeform 297"/>
              <p:cNvSpPr/>
              <p:nvPr/>
            </p:nvSpPr>
            <p:spPr bwMode="auto">
              <a:xfrm>
                <a:off x="6754967" y="4163057"/>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14" name="Group 413"/>
              <p:cNvGrpSpPr/>
              <p:nvPr/>
            </p:nvGrpSpPr>
            <p:grpSpPr>
              <a:xfrm>
                <a:off x="4157008" y="3578266"/>
                <a:ext cx="235489" cy="235489"/>
                <a:chOff x="7649608" y="5869580"/>
                <a:chExt cx="235489" cy="235489"/>
              </a:xfrm>
            </p:grpSpPr>
            <p:sp>
              <p:nvSpPr>
                <p:cNvPr id="442" name="Oval 441"/>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43" name="Freeform 442"/>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15" name="Group 414"/>
              <p:cNvGrpSpPr/>
              <p:nvPr/>
            </p:nvGrpSpPr>
            <p:grpSpPr>
              <a:xfrm>
                <a:off x="4509682" y="3670048"/>
                <a:ext cx="235489" cy="235489"/>
                <a:chOff x="7649608" y="5869580"/>
                <a:chExt cx="235489" cy="235489"/>
              </a:xfrm>
            </p:grpSpPr>
            <p:sp>
              <p:nvSpPr>
                <p:cNvPr id="440" name="Oval 439"/>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41" name="Freeform 440"/>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16" name="Freeform 415"/>
              <p:cNvSpPr/>
              <p:nvPr/>
            </p:nvSpPr>
            <p:spPr bwMode="auto">
              <a:xfrm>
                <a:off x="4298321" y="3744250"/>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7" name="Freeform 416"/>
              <p:cNvSpPr/>
              <p:nvPr/>
            </p:nvSpPr>
            <p:spPr bwMode="auto">
              <a:xfrm>
                <a:off x="4627426" y="3647305"/>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18" name="Group 417"/>
              <p:cNvGrpSpPr/>
              <p:nvPr/>
            </p:nvGrpSpPr>
            <p:grpSpPr>
              <a:xfrm>
                <a:off x="3302456" y="5447089"/>
                <a:ext cx="235489" cy="235489"/>
                <a:chOff x="7649608" y="5869580"/>
                <a:chExt cx="235489" cy="235489"/>
              </a:xfrm>
            </p:grpSpPr>
            <p:sp>
              <p:nvSpPr>
                <p:cNvPr id="438" name="Oval 437"/>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39" name="Freeform 438"/>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19" name="Freeform 418"/>
              <p:cNvSpPr/>
              <p:nvPr/>
            </p:nvSpPr>
            <p:spPr bwMode="auto">
              <a:xfrm>
                <a:off x="3445716" y="5605031"/>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20" name="Group 419"/>
              <p:cNvGrpSpPr/>
              <p:nvPr/>
            </p:nvGrpSpPr>
            <p:grpSpPr>
              <a:xfrm>
                <a:off x="2465749" y="3828679"/>
                <a:ext cx="235489" cy="235489"/>
                <a:chOff x="862464" y="4105123"/>
                <a:chExt cx="235489" cy="235489"/>
              </a:xfrm>
            </p:grpSpPr>
            <p:sp>
              <p:nvSpPr>
                <p:cNvPr id="436" name="Oval 435"/>
                <p:cNvSpPr/>
                <p:nvPr/>
              </p:nvSpPr>
              <p:spPr bwMode="auto">
                <a:xfrm>
                  <a:off x="862464" y="4105123"/>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37" name="Freeform 436"/>
                <p:cNvSpPr/>
                <p:nvPr/>
              </p:nvSpPr>
              <p:spPr bwMode="auto">
                <a:xfrm>
                  <a:off x="884362" y="4160295"/>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21" name="Freeform 420"/>
              <p:cNvSpPr/>
              <p:nvPr/>
            </p:nvSpPr>
            <p:spPr bwMode="auto">
              <a:xfrm>
                <a:off x="2695457" y="3817454"/>
                <a:ext cx="103178" cy="67360"/>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DC3C00"/>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22" name="Group 421"/>
              <p:cNvGrpSpPr/>
              <p:nvPr/>
            </p:nvGrpSpPr>
            <p:grpSpPr>
              <a:xfrm>
                <a:off x="2702543" y="4072249"/>
                <a:ext cx="235489" cy="235489"/>
                <a:chOff x="862464" y="4105123"/>
                <a:chExt cx="235489" cy="235489"/>
              </a:xfrm>
            </p:grpSpPr>
            <p:sp>
              <p:nvSpPr>
                <p:cNvPr id="434" name="Oval 433"/>
                <p:cNvSpPr/>
                <p:nvPr/>
              </p:nvSpPr>
              <p:spPr bwMode="auto">
                <a:xfrm>
                  <a:off x="862464" y="4105123"/>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35" name="Freeform 434"/>
                <p:cNvSpPr/>
                <p:nvPr/>
              </p:nvSpPr>
              <p:spPr bwMode="auto">
                <a:xfrm>
                  <a:off x="884362" y="4160295"/>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23" name="Group 422"/>
              <p:cNvGrpSpPr/>
              <p:nvPr/>
            </p:nvGrpSpPr>
            <p:grpSpPr>
              <a:xfrm>
                <a:off x="2942332" y="3850796"/>
                <a:ext cx="235489" cy="235489"/>
                <a:chOff x="862464" y="4105123"/>
                <a:chExt cx="235489" cy="235489"/>
              </a:xfrm>
            </p:grpSpPr>
            <p:sp>
              <p:nvSpPr>
                <p:cNvPr id="432" name="Oval 431"/>
                <p:cNvSpPr/>
                <p:nvPr/>
              </p:nvSpPr>
              <p:spPr bwMode="auto">
                <a:xfrm>
                  <a:off x="862464" y="4105123"/>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33" name="Freeform 432"/>
                <p:cNvSpPr/>
                <p:nvPr/>
              </p:nvSpPr>
              <p:spPr bwMode="auto">
                <a:xfrm>
                  <a:off x="884362" y="4160295"/>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24" name="Group 423"/>
              <p:cNvGrpSpPr/>
              <p:nvPr/>
            </p:nvGrpSpPr>
            <p:grpSpPr>
              <a:xfrm>
                <a:off x="5955133" y="4561474"/>
                <a:ext cx="235489" cy="235489"/>
                <a:chOff x="7649608" y="5869580"/>
                <a:chExt cx="235489" cy="235489"/>
              </a:xfrm>
            </p:grpSpPr>
            <p:sp>
              <p:nvSpPr>
                <p:cNvPr id="430" name="Oval 429"/>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31" name="Freeform 430"/>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25" name="Group 424"/>
              <p:cNvGrpSpPr/>
              <p:nvPr/>
            </p:nvGrpSpPr>
            <p:grpSpPr>
              <a:xfrm>
                <a:off x="5837388" y="4307738"/>
                <a:ext cx="235489" cy="235489"/>
                <a:chOff x="7649608" y="5869580"/>
                <a:chExt cx="235489" cy="235489"/>
              </a:xfrm>
            </p:grpSpPr>
            <p:sp>
              <p:nvSpPr>
                <p:cNvPr id="428" name="Oval 427"/>
                <p:cNvSpPr/>
                <p:nvPr/>
              </p:nvSpPr>
              <p:spPr bwMode="auto">
                <a:xfrm>
                  <a:off x="7649608" y="5869580"/>
                  <a:ext cx="235489" cy="235489"/>
                </a:xfrm>
                <a:prstGeom prst="ellipse">
                  <a:avLst/>
                </a:prstGeom>
                <a:solidFill>
                  <a:srgbClr val="FFFFFF"/>
                </a:solidFill>
                <a:ln w="9525" cap="flat" cmpd="sng" algn="ctr">
                  <a:solidFill>
                    <a:srgbClr val="0072C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err="1" smtClean="0">
                    <a:ln>
                      <a:noFill/>
                    </a:ln>
                    <a:solidFill>
                      <a:srgbClr val="FFFFFF"/>
                    </a:solidFill>
                    <a:effectLst/>
                    <a:uLnTx/>
                    <a:uFillTx/>
                    <a:latin typeface="Segoe UI"/>
                    <a:ea typeface="Segoe UI" pitchFamily="34" charset="0"/>
                    <a:cs typeface="Segoe UI" pitchFamily="34" charset="0"/>
                  </a:endParaRPr>
                </a:p>
              </p:txBody>
            </p:sp>
            <p:sp>
              <p:nvSpPr>
                <p:cNvPr id="429" name="Freeform 428"/>
                <p:cNvSpPr/>
                <p:nvPr/>
              </p:nvSpPr>
              <p:spPr bwMode="auto">
                <a:xfrm>
                  <a:off x="7671506" y="5924752"/>
                  <a:ext cx="191693" cy="125145"/>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0072C6"/>
                </a:solidFill>
                <a:ln w="9525" cap="flat" cmpd="sng" algn="ctr">
                  <a:noFill/>
                  <a:prstDash val="solid"/>
                  <a:headEnd type="none" w="med" len="med"/>
                  <a:tailEnd type="none" w="med" len="med"/>
                </a:ln>
                <a:effectLst>
                  <a:outerShdw dist="15240" dir="2640000" sx="99000" sy="99000" algn="l" rotWithShape="0">
                    <a:prstClr val="black">
                      <a:alpha val="5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26" name="TextBox 425"/>
              <p:cNvSpPr txBox="1"/>
              <p:nvPr/>
            </p:nvSpPr>
            <p:spPr>
              <a:xfrm>
                <a:off x="4667679" y="4332247"/>
                <a:ext cx="1094553" cy="213723"/>
              </a:xfrm>
              <a:prstGeom prst="rect">
                <a:avLst/>
              </a:prstGeom>
              <a:noFill/>
            </p:spPr>
            <p:txBody>
              <a:bodyPr wrap="square" lIns="0" tIns="0" rIns="0" bIns="0" rtlCol="0">
                <a:spAutoFit/>
              </a:bodyPr>
              <a:lstStyle>
                <a:defPPr>
                  <a:defRPr lang="en-US"/>
                </a:defPPr>
                <a:lvl1pPr algn="ctr" defTabSz="932563" eaLnBrk="0" hangingPunct="0">
                  <a:spcAft>
                    <a:spcPts val="600"/>
                  </a:spcAft>
                  <a:defRPr sz="1100">
                    <a:solidFill>
                      <a:schemeClr val="tx2"/>
                    </a:solidFill>
                    <a:cs typeface="Segoe UI Semibold" panose="020B0702040204020203" pitchFamily="34" charset="0"/>
                  </a:defRPr>
                </a:lvl1p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0072C6"/>
                    </a:solidFill>
                    <a:effectLst/>
                    <a:uLnTx/>
                    <a:uFillTx/>
                    <a:latin typeface="Segoe UI Semibold" panose="020B0702040204020203" pitchFamily="34" charset="0"/>
                    <a:cs typeface="Segoe UI Semibold" panose="020B0702040204020203" pitchFamily="34" charset="0"/>
                  </a:rPr>
                  <a:t>India Region</a:t>
                </a:r>
              </a:p>
            </p:txBody>
          </p:sp>
          <p:sp>
            <p:nvSpPr>
              <p:cNvPr id="427" name="TextBox 426"/>
              <p:cNvSpPr txBox="1"/>
              <p:nvPr/>
            </p:nvSpPr>
            <p:spPr>
              <a:xfrm>
                <a:off x="2551206" y="3582402"/>
                <a:ext cx="905449" cy="187007"/>
              </a:xfrm>
              <a:prstGeom prst="rect">
                <a:avLst/>
              </a:prstGeom>
              <a:noFill/>
            </p:spPr>
            <p:txBody>
              <a:bodyPr wrap="square" lIns="0" tIns="0" rIns="0" bIns="0" rtlCol="0">
                <a:spAutoFit/>
              </a:bodyPr>
              <a:lstStyle/>
              <a:p>
                <a:pPr marL="0" marR="0" lvl="0" indent="0" algn="ctr" defTabSz="932563" eaLnBrk="0" fontAlgn="auto" latinLnBrk="0" hangingPunct="0">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US </a:t>
                </a:r>
                <a:r>
                  <a:rPr kumimoji="0" lang="en-US" sz="700" b="0" i="0" u="none" strike="noStrike" kern="0" cap="none" spc="0" normalizeH="0" baseline="0" noProof="0" dirty="0" err="1" smtClean="0">
                    <a:ln>
                      <a:noFill/>
                    </a:ln>
                    <a:solidFill>
                      <a:srgbClr val="505050"/>
                    </a:solidFill>
                    <a:effectLst/>
                    <a:uLnTx/>
                    <a:uFillTx/>
                    <a:cs typeface="Segoe UI Semibold" panose="020B0702040204020203" pitchFamily="34" charset="0"/>
                  </a:rPr>
                  <a:t>Gov</a:t>
                </a:r>
                <a:r>
                  <a:rPr kumimoji="0" lang="en-US" sz="700" b="0" i="0" u="none" strike="noStrike" kern="0" cap="none" spc="0" normalizeH="0" baseline="0" noProof="0" dirty="0" smtClean="0">
                    <a:ln>
                      <a:noFill/>
                    </a:ln>
                    <a:solidFill>
                      <a:srgbClr val="505050"/>
                    </a:solidFill>
                    <a:effectLst/>
                    <a:uLnTx/>
                    <a:uFillTx/>
                    <a:cs typeface="Segoe UI Semibold" panose="020B0702040204020203" pitchFamily="34" charset="0"/>
                  </a:rPr>
                  <a:t> Iowa</a:t>
                </a:r>
              </a:p>
            </p:txBody>
          </p:sp>
        </p:grpSp>
      </p:grpSp>
      <p:grpSp>
        <p:nvGrpSpPr>
          <p:cNvPr id="492" name="Group 491"/>
          <p:cNvGrpSpPr/>
          <p:nvPr/>
        </p:nvGrpSpPr>
        <p:grpSpPr>
          <a:xfrm>
            <a:off x="5007906" y="1496909"/>
            <a:ext cx="2383935" cy="5292157"/>
            <a:chOff x="5162299" y="1215006"/>
            <a:chExt cx="2383935" cy="5292157"/>
          </a:xfrm>
        </p:grpSpPr>
        <p:sp>
          <p:nvSpPr>
            <p:cNvPr id="493" name="Freeform 18"/>
            <p:cNvSpPr>
              <a:spLocks noEditPoints="1"/>
            </p:cNvSpPr>
            <p:nvPr/>
          </p:nvSpPr>
          <p:spPr bwMode="auto">
            <a:xfrm>
              <a:off x="5187080" y="1215006"/>
              <a:ext cx="2359152" cy="5292157"/>
            </a:xfrm>
            <a:prstGeom prst="rect">
              <a:avLst/>
            </a:prstGeom>
            <a:solidFill>
              <a:srgbClr val="008272"/>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rPr>
                <a:t>Fabric</a:t>
              </a:r>
            </a:p>
          </p:txBody>
        </p:sp>
        <p:sp>
          <p:nvSpPr>
            <p:cNvPr id="494" name="Freeform 18"/>
            <p:cNvSpPr>
              <a:spLocks noEditPoints="1"/>
            </p:cNvSpPr>
            <p:nvPr/>
          </p:nvSpPr>
          <p:spPr bwMode="auto">
            <a:xfrm>
              <a:off x="5187080" y="1657350"/>
              <a:ext cx="2359152" cy="4800600"/>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endParaRPr>
            </a:p>
          </p:txBody>
        </p:sp>
        <p:grpSp>
          <p:nvGrpSpPr>
            <p:cNvPr id="495" name="Group 494"/>
            <p:cNvGrpSpPr/>
            <p:nvPr/>
          </p:nvGrpSpPr>
          <p:grpSpPr>
            <a:xfrm>
              <a:off x="6548624" y="1773319"/>
              <a:ext cx="917584" cy="650226"/>
              <a:chOff x="6546378" y="1906669"/>
              <a:chExt cx="917584" cy="650226"/>
            </a:xfrm>
          </p:grpSpPr>
          <p:sp>
            <p:nvSpPr>
              <p:cNvPr id="532" name="TextBox 531"/>
              <p:cNvSpPr txBox="1"/>
              <p:nvPr/>
            </p:nvSpPr>
            <p:spPr>
              <a:xfrm>
                <a:off x="6546378" y="2387280"/>
                <a:ext cx="917584" cy="169615"/>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Cloud services</a:t>
                </a:r>
              </a:p>
            </p:txBody>
          </p:sp>
          <p:sp>
            <p:nvSpPr>
              <p:cNvPr id="533" name="Oval 16"/>
              <p:cNvSpPr/>
              <p:nvPr/>
            </p:nvSpPr>
            <p:spPr>
              <a:xfrm>
                <a:off x="6645627" y="1906669"/>
                <a:ext cx="710001" cy="415428"/>
              </a:xfrm>
              <a:custGeom>
                <a:avLst/>
                <a:gdLst/>
                <a:ahLst/>
                <a:cxnLst/>
                <a:rect l="l" t="t" r="r" b="b"/>
                <a:pathLst>
                  <a:path w="5557783" h="3251905">
                    <a:moveTo>
                      <a:pt x="4341564" y="2631674"/>
                    </a:moveTo>
                    <a:lnTo>
                      <a:pt x="4341564" y="3122089"/>
                    </a:lnTo>
                    <a:lnTo>
                      <a:pt x="4805284" y="3205748"/>
                    </a:lnTo>
                    <a:lnTo>
                      <a:pt x="4805284" y="2657637"/>
                    </a:lnTo>
                    <a:close/>
                    <a:moveTo>
                      <a:pt x="3115128" y="2631674"/>
                    </a:moveTo>
                    <a:lnTo>
                      <a:pt x="3115128" y="3122089"/>
                    </a:lnTo>
                    <a:lnTo>
                      <a:pt x="3578848" y="3205748"/>
                    </a:lnTo>
                    <a:lnTo>
                      <a:pt x="3578848" y="2657637"/>
                    </a:lnTo>
                    <a:close/>
                    <a:moveTo>
                      <a:pt x="1264705" y="2631673"/>
                    </a:moveTo>
                    <a:lnTo>
                      <a:pt x="1264705" y="3122088"/>
                    </a:lnTo>
                    <a:lnTo>
                      <a:pt x="1728425" y="3205747"/>
                    </a:lnTo>
                    <a:lnTo>
                      <a:pt x="1728425" y="2657636"/>
                    </a:lnTo>
                    <a:close/>
                    <a:moveTo>
                      <a:pt x="38268" y="2631673"/>
                    </a:moveTo>
                    <a:lnTo>
                      <a:pt x="38268" y="3122088"/>
                    </a:lnTo>
                    <a:lnTo>
                      <a:pt x="501988" y="3205747"/>
                    </a:lnTo>
                    <a:lnTo>
                      <a:pt x="501988" y="2657636"/>
                    </a:lnTo>
                    <a:close/>
                    <a:moveTo>
                      <a:pt x="4341564" y="2494646"/>
                    </a:moveTo>
                    <a:lnTo>
                      <a:pt x="4341564" y="2589845"/>
                    </a:lnTo>
                    <a:lnTo>
                      <a:pt x="4807535" y="2612923"/>
                    </a:lnTo>
                    <a:lnTo>
                      <a:pt x="4807535" y="2501858"/>
                    </a:lnTo>
                    <a:close/>
                    <a:moveTo>
                      <a:pt x="3115128" y="2494646"/>
                    </a:moveTo>
                    <a:lnTo>
                      <a:pt x="3115128" y="2589845"/>
                    </a:lnTo>
                    <a:lnTo>
                      <a:pt x="3581099" y="2612923"/>
                    </a:lnTo>
                    <a:lnTo>
                      <a:pt x="3581099" y="2501858"/>
                    </a:lnTo>
                    <a:close/>
                    <a:moveTo>
                      <a:pt x="1264705" y="2494645"/>
                    </a:moveTo>
                    <a:lnTo>
                      <a:pt x="1264705" y="2589844"/>
                    </a:lnTo>
                    <a:lnTo>
                      <a:pt x="1730676" y="2612922"/>
                    </a:lnTo>
                    <a:lnTo>
                      <a:pt x="1730676" y="2501857"/>
                    </a:lnTo>
                    <a:close/>
                    <a:moveTo>
                      <a:pt x="38268" y="2494645"/>
                    </a:moveTo>
                    <a:lnTo>
                      <a:pt x="38268" y="2589844"/>
                    </a:lnTo>
                    <a:lnTo>
                      <a:pt x="504239" y="2612922"/>
                    </a:lnTo>
                    <a:lnTo>
                      <a:pt x="504239" y="2501857"/>
                    </a:lnTo>
                    <a:close/>
                    <a:moveTo>
                      <a:pt x="4807535" y="2350407"/>
                    </a:moveTo>
                    <a:lnTo>
                      <a:pt x="4342690" y="2356176"/>
                    </a:lnTo>
                    <a:lnTo>
                      <a:pt x="4342690" y="2451375"/>
                    </a:lnTo>
                    <a:lnTo>
                      <a:pt x="4807535" y="2461471"/>
                    </a:lnTo>
                    <a:close/>
                    <a:moveTo>
                      <a:pt x="3581099" y="2350407"/>
                    </a:moveTo>
                    <a:lnTo>
                      <a:pt x="3116254" y="2356176"/>
                    </a:lnTo>
                    <a:lnTo>
                      <a:pt x="3116254" y="2451375"/>
                    </a:lnTo>
                    <a:lnTo>
                      <a:pt x="3581099" y="2461471"/>
                    </a:lnTo>
                    <a:close/>
                    <a:moveTo>
                      <a:pt x="1730676" y="2350406"/>
                    </a:moveTo>
                    <a:lnTo>
                      <a:pt x="1265831" y="2356175"/>
                    </a:lnTo>
                    <a:lnTo>
                      <a:pt x="1265831" y="2451374"/>
                    </a:lnTo>
                    <a:lnTo>
                      <a:pt x="1730676" y="2461470"/>
                    </a:lnTo>
                    <a:close/>
                    <a:moveTo>
                      <a:pt x="504239" y="2350406"/>
                    </a:moveTo>
                    <a:lnTo>
                      <a:pt x="39394" y="2356175"/>
                    </a:lnTo>
                    <a:lnTo>
                      <a:pt x="39394" y="2451374"/>
                    </a:lnTo>
                    <a:lnTo>
                      <a:pt x="504239" y="2461470"/>
                    </a:lnTo>
                    <a:close/>
                    <a:moveTo>
                      <a:pt x="4809786" y="2196070"/>
                    </a:moveTo>
                    <a:lnTo>
                      <a:pt x="4342690" y="2219148"/>
                    </a:lnTo>
                    <a:lnTo>
                      <a:pt x="4342690" y="2315789"/>
                    </a:lnTo>
                    <a:lnTo>
                      <a:pt x="4809786" y="2307135"/>
                    </a:lnTo>
                    <a:close/>
                    <a:moveTo>
                      <a:pt x="3583350" y="2196070"/>
                    </a:moveTo>
                    <a:lnTo>
                      <a:pt x="3116254" y="2219148"/>
                    </a:lnTo>
                    <a:lnTo>
                      <a:pt x="3116254" y="2315789"/>
                    </a:lnTo>
                    <a:lnTo>
                      <a:pt x="3583350" y="2307135"/>
                    </a:lnTo>
                    <a:close/>
                    <a:moveTo>
                      <a:pt x="1732927" y="2196069"/>
                    </a:moveTo>
                    <a:lnTo>
                      <a:pt x="1265831" y="2219147"/>
                    </a:lnTo>
                    <a:lnTo>
                      <a:pt x="1265831" y="2315788"/>
                    </a:lnTo>
                    <a:lnTo>
                      <a:pt x="1732927" y="2307134"/>
                    </a:lnTo>
                    <a:close/>
                    <a:moveTo>
                      <a:pt x="506490" y="2196069"/>
                    </a:moveTo>
                    <a:lnTo>
                      <a:pt x="39394" y="2219147"/>
                    </a:lnTo>
                    <a:lnTo>
                      <a:pt x="39394" y="2315788"/>
                    </a:lnTo>
                    <a:lnTo>
                      <a:pt x="506490" y="2307134"/>
                    </a:lnTo>
                    <a:close/>
                    <a:moveTo>
                      <a:pt x="4810912" y="2041734"/>
                    </a:moveTo>
                    <a:lnTo>
                      <a:pt x="4344941" y="2080678"/>
                    </a:lnTo>
                    <a:lnTo>
                      <a:pt x="4344941" y="2180204"/>
                    </a:lnTo>
                    <a:lnTo>
                      <a:pt x="4810912" y="2152798"/>
                    </a:lnTo>
                    <a:close/>
                    <a:moveTo>
                      <a:pt x="3584476" y="2041734"/>
                    </a:moveTo>
                    <a:lnTo>
                      <a:pt x="3118505" y="2080678"/>
                    </a:lnTo>
                    <a:lnTo>
                      <a:pt x="3118505" y="2180204"/>
                    </a:lnTo>
                    <a:lnTo>
                      <a:pt x="3584476" y="2152798"/>
                    </a:lnTo>
                    <a:close/>
                    <a:moveTo>
                      <a:pt x="1734053" y="2041733"/>
                    </a:moveTo>
                    <a:lnTo>
                      <a:pt x="1268082" y="2080677"/>
                    </a:lnTo>
                    <a:lnTo>
                      <a:pt x="1268082" y="2180203"/>
                    </a:lnTo>
                    <a:lnTo>
                      <a:pt x="1734053" y="2152797"/>
                    </a:lnTo>
                    <a:close/>
                    <a:moveTo>
                      <a:pt x="507616" y="2041733"/>
                    </a:moveTo>
                    <a:lnTo>
                      <a:pt x="41645" y="2080677"/>
                    </a:lnTo>
                    <a:lnTo>
                      <a:pt x="41645" y="2180203"/>
                    </a:lnTo>
                    <a:lnTo>
                      <a:pt x="507616" y="2152797"/>
                    </a:lnTo>
                    <a:close/>
                    <a:moveTo>
                      <a:pt x="4810912" y="1890282"/>
                    </a:moveTo>
                    <a:lnTo>
                      <a:pt x="4346067" y="1943651"/>
                    </a:lnTo>
                    <a:lnTo>
                      <a:pt x="4346067" y="2044618"/>
                    </a:lnTo>
                    <a:lnTo>
                      <a:pt x="4810912" y="2002789"/>
                    </a:lnTo>
                    <a:close/>
                    <a:moveTo>
                      <a:pt x="3584476" y="1890282"/>
                    </a:moveTo>
                    <a:lnTo>
                      <a:pt x="3119631" y="1943651"/>
                    </a:lnTo>
                    <a:lnTo>
                      <a:pt x="3119631" y="2044618"/>
                    </a:lnTo>
                    <a:lnTo>
                      <a:pt x="3584476" y="2002789"/>
                    </a:lnTo>
                    <a:close/>
                    <a:moveTo>
                      <a:pt x="1734053" y="1890281"/>
                    </a:moveTo>
                    <a:lnTo>
                      <a:pt x="1269207" y="1943650"/>
                    </a:lnTo>
                    <a:lnTo>
                      <a:pt x="1269207" y="2044617"/>
                    </a:lnTo>
                    <a:lnTo>
                      <a:pt x="1734053" y="2002788"/>
                    </a:lnTo>
                    <a:close/>
                    <a:moveTo>
                      <a:pt x="507616" y="1890281"/>
                    </a:moveTo>
                    <a:lnTo>
                      <a:pt x="42770" y="1943650"/>
                    </a:lnTo>
                    <a:lnTo>
                      <a:pt x="42770" y="2044617"/>
                    </a:lnTo>
                    <a:lnTo>
                      <a:pt x="507616" y="2002788"/>
                    </a:lnTo>
                    <a:close/>
                    <a:moveTo>
                      <a:pt x="4812037" y="1737388"/>
                    </a:moveTo>
                    <a:lnTo>
                      <a:pt x="4347192" y="1808065"/>
                    </a:lnTo>
                    <a:lnTo>
                      <a:pt x="4347192" y="1904706"/>
                    </a:lnTo>
                    <a:lnTo>
                      <a:pt x="4812037" y="1847010"/>
                    </a:lnTo>
                    <a:close/>
                    <a:moveTo>
                      <a:pt x="3585601" y="1737388"/>
                    </a:moveTo>
                    <a:lnTo>
                      <a:pt x="3120756" y="1808065"/>
                    </a:lnTo>
                    <a:lnTo>
                      <a:pt x="3120756" y="1904706"/>
                    </a:lnTo>
                    <a:lnTo>
                      <a:pt x="3585601" y="1847010"/>
                    </a:lnTo>
                    <a:close/>
                    <a:moveTo>
                      <a:pt x="1735178" y="1737387"/>
                    </a:moveTo>
                    <a:lnTo>
                      <a:pt x="1270333" y="1808064"/>
                    </a:lnTo>
                    <a:lnTo>
                      <a:pt x="1270333" y="1904705"/>
                    </a:lnTo>
                    <a:lnTo>
                      <a:pt x="1735178" y="1847009"/>
                    </a:lnTo>
                    <a:close/>
                    <a:moveTo>
                      <a:pt x="508741" y="1737387"/>
                    </a:moveTo>
                    <a:lnTo>
                      <a:pt x="43896" y="1808064"/>
                    </a:lnTo>
                    <a:lnTo>
                      <a:pt x="43896" y="1904705"/>
                    </a:lnTo>
                    <a:lnTo>
                      <a:pt x="508741" y="1847009"/>
                    </a:lnTo>
                    <a:close/>
                    <a:moveTo>
                      <a:pt x="4859310" y="1688346"/>
                    </a:moveTo>
                    <a:lnTo>
                      <a:pt x="5140693" y="1803738"/>
                    </a:lnTo>
                    <a:lnTo>
                      <a:pt x="5129438" y="3122089"/>
                    </a:lnTo>
                    <a:lnTo>
                      <a:pt x="4843552" y="3251905"/>
                    </a:lnTo>
                    <a:lnTo>
                      <a:pt x="4303296" y="3148053"/>
                    </a:lnTo>
                    <a:lnTo>
                      <a:pt x="4303296" y="1777775"/>
                    </a:lnTo>
                    <a:close/>
                    <a:moveTo>
                      <a:pt x="3632874" y="1688346"/>
                    </a:moveTo>
                    <a:lnTo>
                      <a:pt x="3914257" y="1803738"/>
                    </a:lnTo>
                    <a:lnTo>
                      <a:pt x="3903002" y="3122089"/>
                    </a:lnTo>
                    <a:lnTo>
                      <a:pt x="3617116" y="3251905"/>
                    </a:lnTo>
                    <a:lnTo>
                      <a:pt x="3076860" y="3148053"/>
                    </a:lnTo>
                    <a:lnTo>
                      <a:pt x="3076860" y="1777775"/>
                    </a:lnTo>
                    <a:close/>
                    <a:moveTo>
                      <a:pt x="1782451" y="1688345"/>
                    </a:moveTo>
                    <a:lnTo>
                      <a:pt x="2063834" y="1803737"/>
                    </a:lnTo>
                    <a:lnTo>
                      <a:pt x="2052579" y="3122088"/>
                    </a:lnTo>
                    <a:lnTo>
                      <a:pt x="1766693" y="3251904"/>
                    </a:lnTo>
                    <a:lnTo>
                      <a:pt x="1226437" y="3148052"/>
                    </a:lnTo>
                    <a:lnTo>
                      <a:pt x="1226437" y="1777774"/>
                    </a:lnTo>
                    <a:close/>
                    <a:moveTo>
                      <a:pt x="556014" y="1688345"/>
                    </a:moveTo>
                    <a:lnTo>
                      <a:pt x="837397" y="1803737"/>
                    </a:lnTo>
                    <a:lnTo>
                      <a:pt x="826142" y="3122088"/>
                    </a:lnTo>
                    <a:lnTo>
                      <a:pt x="540256" y="3251904"/>
                    </a:lnTo>
                    <a:lnTo>
                      <a:pt x="0" y="3148052"/>
                    </a:lnTo>
                    <a:lnTo>
                      <a:pt x="0" y="1777774"/>
                    </a:lnTo>
                    <a:close/>
                    <a:moveTo>
                      <a:pt x="4675734" y="1268160"/>
                    </a:moveTo>
                    <a:cubicBezTo>
                      <a:pt x="4750598" y="1268160"/>
                      <a:pt x="4811288" y="1328850"/>
                      <a:pt x="4811288" y="1403714"/>
                    </a:cubicBezTo>
                    <a:cubicBezTo>
                      <a:pt x="4811288" y="1478578"/>
                      <a:pt x="4750598" y="1539268"/>
                      <a:pt x="4675734" y="1539268"/>
                    </a:cubicBezTo>
                    <a:cubicBezTo>
                      <a:pt x="4600870" y="1539268"/>
                      <a:pt x="4540180" y="1478578"/>
                      <a:pt x="4540180" y="1403714"/>
                    </a:cubicBezTo>
                    <a:cubicBezTo>
                      <a:pt x="4540180" y="1328850"/>
                      <a:pt x="4600870" y="1268160"/>
                      <a:pt x="4675734" y="1268160"/>
                    </a:cubicBezTo>
                    <a:close/>
                    <a:moveTo>
                      <a:pt x="3528908" y="1268160"/>
                    </a:moveTo>
                    <a:cubicBezTo>
                      <a:pt x="3603772" y="1268160"/>
                      <a:pt x="3664462" y="1328850"/>
                      <a:pt x="3664462" y="1403714"/>
                    </a:cubicBezTo>
                    <a:cubicBezTo>
                      <a:pt x="3664462" y="1478578"/>
                      <a:pt x="3603772" y="1539268"/>
                      <a:pt x="3528908" y="1539268"/>
                    </a:cubicBezTo>
                    <a:cubicBezTo>
                      <a:pt x="3454044" y="1539268"/>
                      <a:pt x="3393354" y="1478578"/>
                      <a:pt x="3393354" y="1403714"/>
                    </a:cubicBezTo>
                    <a:cubicBezTo>
                      <a:pt x="3393354" y="1328850"/>
                      <a:pt x="3454044" y="1268160"/>
                      <a:pt x="3528908" y="1268160"/>
                    </a:cubicBezTo>
                    <a:close/>
                    <a:moveTo>
                      <a:pt x="1598875" y="1268159"/>
                    </a:moveTo>
                    <a:cubicBezTo>
                      <a:pt x="1673739" y="1268159"/>
                      <a:pt x="1734429" y="1328849"/>
                      <a:pt x="1734429" y="1403713"/>
                    </a:cubicBezTo>
                    <a:cubicBezTo>
                      <a:pt x="1734429" y="1478577"/>
                      <a:pt x="1673739" y="1539267"/>
                      <a:pt x="1598875" y="1539267"/>
                    </a:cubicBezTo>
                    <a:cubicBezTo>
                      <a:pt x="1524011" y="1539267"/>
                      <a:pt x="1463321" y="1478577"/>
                      <a:pt x="1463321" y="1403713"/>
                    </a:cubicBezTo>
                    <a:cubicBezTo>
                      <a:pt x="1463321" y="1328849"/>
                      <a:pt x="1524011" y="1268159"/>
                      <a:pt x="1598875" y="1268159"/>
                    </a:cubicBezTo>
                    <a:close/>
                    <a:moveTo>
                      <a:pt x="452049" y="1268159"/>
                    </a:moveTo>
                    <a:cubicBezTo>
                      <a:pt x="526913" y="1268159"/>
                      <a:pt x="587603" y="1328849"/>
                      <a:pt x="587603" y="1403713"/>
                    </a:cubicBezTo>
                    <a:cubicBezTo>
                      <a:pt x="587603" y="1478577"/>
                      <a:pt x="526913" y="1539267"/>
                      <a:pt x="452049" y="1539267"/>
                    </a:cubicBezTo>
                    <a:cubicBezTo>
                      <a:pt x="377185" y="1539267"/>
                      <a:pt x="316495" y="1478577"/>
                      <a:pt x="316495" y="1403713"/>
                    </a:cubicBezTo>
                    <a:cubicBezTo>
                      <a:pt x="316495" y="1328849"/>
                      <a:pt x="377185" y="1268159"/>
                      <a:pt x="452049" y="1268159"/>
                    </a:cubicBezTo>
                    <a:close/>
                    <a:moveTo>
                      <a:pt x="3734058" y="958229"/>
                    </a:moveTo>
                    <a:cubicBezTo>
                      <a:pt x="3790207" y="958229"/>
                      <a:pt x="3835724" y="1003746"/>
                      <a:pt x="3835724" y="1059895"/>
                    </a:cubicBezTo>
                    <a:cubicBezTo>
                      <a:pt x="3835724" y="1116044"/>
                      <a:pt x="3790207" y="1161561"/>
                      <a:pt x="3734058" y="1161561"/>
                    </a:cubicBezTo>
                    <a:cubicBezTo>
                      <a:pt x="3677909" y="1161561"/>
                      <a:pt x="3632392" y="1116044"/>
                      <a:pt x="3632392" y="1059895"/>
                    </a:cubicBezTo>
                    <a:cubicBezTo>
                      <a:pt x="3632392" y="1003746"/>
                      <a:pt x="3677909" y="958229"/>
                      <a:pt x="3734058" y="958229"/>
                    </a:cubicBezTo>
                    <a:close/>
                    <a:moveTo>
                      <a:pt x="1403617" y="958229"/>
                    </a:moveTo>
                    <a:cubicBezTo>
                      <a:pt x="1459766" y="958229"/>
                      <a:pt x="1505283" y="1003746"/>
                      <a:pt x="1505283" y="1059895"/>
                    </a:cubicBezTo>
                    <a:cubicBezTo>
                      <a:pt x="1505283" y="1116044"/>
                      <a:pt x="1459766" y="1161561"/>
                      <a:pt x="1403617" y="1161561"/>
                    </a:cubicBezTo>
                    <a:cubicBezTo>
                      <a:pt x="1347468" y="1161561"/>
                      <a:pt x="1301951" y="1116044"/>
                      <a:pt x="1301951" y="1059895"/>
                    </a:cubicBezTo>
                    <a:cubicBezTo>
                      <a:pt x="1301951" y="1003746"/>
                      <a:pt x="1347468" y="958229"/>
                      <a:pt x="1403617" y="958229"/>
                    </a:cubicBezTo>
                    <a:close/>
                    <a:moveTo>
                      <a:pt x="657201" y="958229"/>
                    </a:moveTo>
                    <a:cubicBezTo>
                      <a:pt x="713350" y="958229"/>
                      <a:pt x="758867" y="1003746"/>
                      <a:pt x="758867" y="1059895"/>
                    </a:cubicBezTo>
                    <a:cubicBezTo>
                      <a:pt x="758867" y="1116044"/>
                      <a:pt x="713350" y="1161561"/>
                      <a:pt x="657201" y="1161561"/>
                    </a:cubicBezTo>
                    <a:cubicBezTo>
                      <a:pt x="601052" y="1161561"/>
                      <a:pt x="555535" y="1116044"/>
                      <a:pt x="555535" y="1059895"/>
                    </a:cubicBezTo>
                    <a:cubicBezTo>
                      <a:pt x="555535" y="1003746"/>
                      <a:pt x="601052" y="958229"/>
                      <a:pt x="657201" y="958229"/>
                    </a:cubicBezTo>
                    <a:close/>
                    <a:moveTo>
                      <a:pt x="4480472" y="958227"/>
                    </a:moveTo>
                    <a:cubicBezTo>
                      <a:pt x="4536621" y="958227"/>
                      <a:pt x="4582138" y="1003744"/>
                      <a:pt x="4582138" y="1059893"/>
                    </a:cubicBezTo>
                    <a:cubicBezTo>
                      <a:pt x="4582138" y="1116042"/>
                      <a:pt x="4536621" y="1161559"/>
                      <a:pt x="4480472" y="1161559"/>
                    </a:cubicBezTo>
                    <a:cubicBezTo>
                      <a:pt x="4424323" y="1161559"/>
                      <a:pt x="4378806" y="1116042"/>
                      <a:pt x="4378806" y="1059893"/>
                    </a:cubicBezTo>
                    <a:cubicBezTo>
                      <a:pt x="4378806" y="1003744"/>
                      <a:pt x="4424323" y="958227"/>
                      <a:pt x="4480472" y="958227"/>
                    </a:cubicBezTo>
                    <a:close/>
                    <a:moveTo>
                      <a:pt x="671721" y="908593"/>
                    </a:moveTo>
                    <a:cubicBezTo>
                      <a:pt x="596856" y="908593"/>
                      <a:pt x="536166" y="969282"/>
                      <a:pt x="536166" y="1044147"/>
                    </a:cubicBezTo>
                    <a:cubicBezTo>
                      <a:pt x="536166" y="1119011"/>
                      <a:pt x="596856" y="1179701"/>
                      <a:pt x="671721" y="1179701"/>
                    </a:cubicBezTo>
                    <a:cubicBezTo>
                      <a:pt x="746585" y="1179701"/>
                      <a:pt x="807274" y="1119011"/>
                      <a:pt x="807274" y="1044147"/>
                    </a:cubicBezTo>
                    <a:cubicBezTo>
                      <a:pt x="807274" y="969282"/>
                      <a:pt x="746585" y="908593"/>
                      <a:pt x="671721" y="908593"/>
                    </a:cubicBezTo>
                    <a:close/>
                    <a:moveTo>
                      <a:pt x="3748576" y="908591"/>
                    </a:moveTo>
                    <a:cubicBezTo>
                      <a:pt x="3673711" y="908591"/>
                      <a:pt x="3613022" y="969280"/>
                      <a:pt x="3613022" y="1044145"/>
                    </a:cubicBezTo>
                    <a:cubicBezTo>
                      <a:pt x="3613022" y="1119009"/>
                      <a:pt x="3673711" y="1179699"/>
                      <a:pt x="3748576" y="1179699"/>
                    </a:cubicBezTo>
                    <a:cubicBezTo>
                      <a:pt x="3823440" y="1179699"/>
                      <a:pt x="3884130" y="1119009"/>
                      <a:pt x="3884130" y="1044145"/>
                    </a:cubicBezTo>
                    <a:cubicBezTo>
                      <a:pt x="3884130" y="969280"/>
                      <a:pt x="3823440" y="908591"/>
                      <a:pt x="3748576" y="908591"/>
                    </a:cubicBezTo>
                    <a:close/>
                    <a:moveTo>
                      <a:pt x="4640837" y="643594"/>
                    </a:moveTo>
                    <a:lnTo>
                      <a:pt x="4566443" y="664355"/>
                    </a:lnTo>
                    <a:lnTo>
                      <a:pt x="5038756" y="828713"/>
                    </a:lnTo>
                    <a:lnTo>
                      <a:pt x="5303459" y="749129"/>
                    </a:lnTo>
                    <a:lnTo>
                      <a:pt x="5097579" y="757779"/>
                    </a:lnTo>
                    <a:close/>
                    <a:moveTo>
                      <a:pt x="2540225" y="602681"/>
                    </a:moveTo>
                    <a:cubicBezTo>
                      <a:pt x="2596374" y="602681"/>
                      <a:pt x="2641891" y="648198"/>
                      <a:pt x="2641891" y="704347"/>
                    </a:cubicBezTo>
                    <a:cubicBezTo>
                      <a:pt x="2641891" y="760496"/>
                      <a:pt x="2596374" y="806013"/>
                      <a:pt x="2540225" y="806013"/>
                    </a:cubicBezTo>
                    <a:cubicBezTo>
                      <a:pt x="2484076" y="806013"/>
                      <a:pt x="2438559" y="760496"/>
                      <a:pt x="2438559" y="704347"/>
                    </a:cubicBezTo>
                    <a:cubicBezTo>
                      <a:pt x="2438559" y="648198"/>
                      <a:pt x="2484076" y="602681"/>
                      <a:pt x="2540225" y="602681"/>
                    </a:cubicBezTo>
                    <a:close/>
                    <a:moveTo>
                      <a:pt x="2063834" y="568791"/>
                    </a:moveTo>
                    <a:cubicBezTo>
                      <a:pt x="2138698" y="568791"/>
                      <a:pt x="2199388" y="629481"/>
                      <a:pt x="2199388" y="704345"/>
                    </a:cubicBezTo>
                    <a:cubicBezTo>
                      <a:pt x="2199388" y="779209"/>
                      <a:pt x="2138698" y="839899"/>
                      <a:pt x="2063834" y="839899"/>
                    </a:cubicBezTo>
                    <a:cubicBezTo>
                      <a:pt x="1988970" y="839899"/>
                      <a:pt x="1928280" y="779209"/>
                      <a:pt x="1928280" y="704345"/>
                    </a:cubicBezTo>
                    <a:cubicBezTo>
                      <a:pt x="1928280" y="629481"/>
                      <a:pt x="1988970" y="568791"/>
                      <a:pt x="2063834" y="568791"/>
                    </a:cubicBezTo>
                    <a:close/>
                    <a:moveTo>
                      <a:pt x="3016609" y="568789"/>
                    </a:moveTo>
                    <a:cubicBezTo>
                      <a:pt x="3091473" y="568789"/>
                      <a:pt x="3152163" y="629479"/>
                      <a:pt x="3152163" y="704343"/>
                    </a:cubicBezTo>
                    <a:cubicBezTo>
                      <a:pt x="3152163" y="779207"/>
                      <a:pt x="3091473" y="839897"/>
                      <a:pt x="3016609" y="839897"/>
                    </a:cubicBezTo>
                    <a:cubicBezTo>
                      <a:pt x="2941745" y="839897"/>
                      <a:pt x="2881055" y="779207"/>
                      <a:pt x="2881055" y="704343"/>
                    </a:cubicBezTo>
                    <a:cubicBezTo>
                      <a:pt x="2881055" y="629479"/>
                      <a:pt x="2941745" y="568789"/>
                      <a:pt x="3016609" y="568789"/>
                    </a:cubicBezTo>
                    <a:close/>
                    <a:moveTo>
                      <a:pt x="752341" y="404433"/>
                    </a:moveTo>
                    <a:cubicBezTo>
                      <a:pt x="799131" y="404433"/>
                      <a:pt x="837062" y="442364"/>
                      <a:pt x="837062" y="489154"/>
                    </a:cubicBezTo>
                    <a:cubicBezTo>
                      <a:pt x="837062" y="535944"/>
                      <a:pt x="799131" y="573875"/>
                      <a:pt x="752341" y="573875"/>
                    </a:cubicBezTo>
                    <a:cubicBezTo>
                      <a:pt x="705551" y="573875"/>
                      <a:pt x="667620" y="535944"/>
                      <a:pt x="667620" y="489154"/>
                    </a:cubicBezTo>
                    <a:cubicBezTo>
                      <a:pt x="667620" y="442364"/>
                      <a:pt x="705551" y="404433"/>
                      <a:pt x="752341" y="404433"/>
                    </a:cubicBezTo>
                    <a:close/>
                    <a:moveTo>
                      <a:pt x="1177547" y="402668"/>
                    </a:moveTo>
                    <a:cubicBezTo>
                      <a:pt x="1224337" y="402668"/>
                      <a:pt x="1262268" y="440599"/>
                      <a:pt x="1262268" y="487389"/>
                    </a:cubicBezTo>
                    <a:cubicBezTo>
                      <a:pt x="1262268" y="534179"/>
                      <a:pt x="1224337" y="572110"/>
                      <a:pt x="1177547" y="572110"/>
                    </a:cubicBezTo>
                    <a:cubicBezTo>
                      <a:pt x="1130757" y="572110"/>
                      <a:pt x="1092826" y="534179"/>
                      <a:pt x="1092826" y="487389"/>
                    </a:cubicBezTo>
                    <a:cubicBezTo>
                      <a:pt x="1092826" y="440599"/>
                      <a:pt x="1130757" y="402668"/>
                      <a:pt x="1177547" y="402668"/>
                    </a:cubicBezTo>
                    <a:close/>
                    <a:moveTo>
                      <a:pt x="3831297" y="401161"/>
                    </a:moveTo>
                    <a:cubicBezTo>
                      <a:pt x="3878087" y="401161"/>
                      <a:pt x="3916018" y="439092"/>
                      <a:pt x="3916018" y="485882"/>
                    </a:cubicBezTo>
                    <a:cubicBezTo>
                      <a:pt x="3916018" y="532672"/>
                      <a:pt x="3878087" y="570603"/>
                      <a:pt x="3831297" y="570603"/>
                    </a:cubicBezTo>
                    <a:cubicBezTo>
                      <a:pt x="3784507" y="570603"/>
                      <a:pt x="3746576" y="532672"/>
                      <a:pt x="3746576" y="485882"/>
                    </a:cubicBezTo>
                    <a:cubicBezTo>
                      <a:pt x="3746576" y="439092"/>
                      <a:pt x="3784507" y="401161"/>
                      <a:pt x="3831297" y="401161"/>
                    </a:cubicBezTo>
                    <a:close/>
                    <a:moveTo>
                      <a:pt x="4256505" y="399399"/>
                    </a:moveTo>
                    <a:cubicBezTo>
                      <a:pt x="4303295" y="399399"/>
                      <a:pt x="4341226" y="437330"/>
                      <a:pt x="4341226" y="484120"/>
                    </a:cubicBezTo>
                    <a:cubicBezTo>
                      <a:pt x="4341226" y="530910"/>
                      <a:pt x="4303295" y="568841"/>
                      <a:pt x="4256505" y="568841"/>
                    </a:cubicBezTo>
                    <a:cubicBezTo>
                      <a:pt x="4209715" y="568841"/>
                      <a:pt x="4171784" y="530910"/>
                      <a:pt x="4171784" y="484120"/>
                    </a:cubicBezTo>
                    <a:cubicBezTo>
                      <a:pt x="4171784" y="437330"/>
                      <a:pt x="4209715" y="399399"/>
                      <a:pt x="4256505" y="399399"/>
                    </a:cubicBezTo>
                    <a:close/>
                    <a:moveTo>
                      <a:pt x="1181117" y="383742"/>
                    </a:moveTo>
                    <a:cubicBezTo>
                      <a:pt x="1124969" y="383742"/>
                      <a:pt x="1079452" y="429260"/>
                      <a:pt x="1079452" y="485408"/>
                    </a:cubicBezTo>
                    <a:cubicBezTo>
                      <a:pt x="1079452" y="541556"/>
                      <a:pt x="1124969" y="587074"/>
                      <a:pt x="1181117" y="587074"/>
                    </a:cubicBezTo>
                    <a:cubicBezTo>
                      <a:pt x="1237265" y="587074"/>
                      <a:pt x="1282783" y="541556"/>
                      <a:pt x="1282783" y="485408"/>
                    </a:cubicBezTo>
                    <a:cubicBezTo>
                      <a:pt x="1282783" y="429260"/>
                      <a:pt x="1237265" y="383742"/>
                      <a:pt x="1181117" y="383742"/>
                    </a:cubicBezTo>
                    <a:close/>
                    <a:moveTo>
                      <a:pt x="756173" y="383742"/>
                    </a:moveTo>
                    <a:cubicBezTo>
                      <a:pt x="700025" y="383742"/>
                      <a:pt x="654507" y="429260"/>
                      <a:pt x="654507" y="485408"/>
                    </a:cubicBezTo>
                    <a:cubicBezTo>
                      <a:pt x="654507" y="541556"/>
                      <a:pt x="700025" y="587074"/>
                      <a:pt x="756173" y="587074"/>
                    </a:cubicBezTo>
                    <a:cubicBezTo>
                      <a:pt x="812321" y="587074"/>
                      <a:pt x="857838" y="541556"/>
                      <a:pt x="857838" y="485408"/>
                    </a:cubicBezTo>
                    <a:cubicBezTo>
                      <a:pt x="857838" y="429260"/>
                      <a:pt x="812321" y="383742"/>
                      <a:pt x="756173" y="383742"/>
                    </a:cubicBezTo>
                    <a:close/>
                    <a:moveTo>
                      <a:pt x="4257973" y="383740"/>
                    </a:moveTo>
                    <a:cubicBezTo>
                      <a:pt x="4201825" y="383740"/>
                      <a:pt x="4156307" y="429258"/>
                      <a:pt x="4156307" y="485406"/>
                    </a:cubicBezTo>
                    <a:cubicBezTo>
                      <a:pt x="4156307" y="541554"/>
                      <a:pt x="4201825" y="587072"/>
                      <a:pt x="4257973" y="587072"/>
                    </a:cubicBezTo>
                    <a:cubicBezTo>
                      <a:pt x="4314121" y="587072"/>
                      <a:pt x="4359638" y="541554"/>
                      <a:pt x="4359638" y="485406"/>
                    </a:cubicBezTo>
                    <a:cubicBezTo>
                      <a:pt x="4359638" y="429258"/>
                      <a:pt x="4314121" y="383740"/>
                      <a:pt x="4257973" y="383740"/>
                    </a:cubicBezTo>
                    <a:close/>
                    <a:moveTo>
                      <a:pt x="3833028" y="383740"/>
                    </a:moveTo>
                    <a:cubicBezTo>
                      <a:pt x="3776880" y="383740"/>
                      <a:pt x="3731363" y="429258"/>
                      <a:pt x="3731363" y="485406"/>
                    </a:cubicBezTo>
                    <a:cubicBezTo>
                      <a:pt x="3731363" y="541554"/>
                      <a:pt x="3776880" y="587072"/>
                      <a:pt x="3833028" y="587072"/>
                    </a:cubicBezTo>
                    <a:cubicBezTo>
                      <a:pt x="3889176" y="587072"/>
                      <a:pt x="3934694" y="541554"/>
                      <a:pt x="3934694" y="485406"/>
                    </a:cubicBezTo>
                    <a:cubicBezTo>
                      <a:pt x="3934694" y="429258"/>
                      <a:pt x="3889176" y="383740"/>
                      <a:pt x="3833028" y="383740"/>
                    </a:cubicBezTo>
                    <a:close/>
                    <a:moveTo>
                      <a:pt x="4873683" y="383301"/>
                    </a:moveTo>
                    <a:cubicBezTo>
                      <a:pt x="4873351" y="414377"/>
                      <a:pt x="4873018" y="445454"/>
                      <a:pt x="4872686" y="476530"/>
                    </a:cubicBezTo>
                    <a:lnTo>
                      <a:pt x="4757023" y="487000"/>
                    </a:lnTo>
                    <a:lnTo>
                      <a:pt x="4757023" y="407730"/>
                    </a:lnTo>
                    <a:close/>
                    <a:moveTo>
                      <a:pt x="4873683" y="239443"/>
                    </a:moveTo>
                    <a:lnTo>
                      <a:pt x="4873683" y="332173"/>
                    </a:lnTo>
                    <a:lnTo>
                      <a:pt x="4757521" y="364081"/>
                    </a:lnTo>
                    <a:lnTo>
                      <a:pt x="4757521" y="284811"/>
                    </a:lnTo>
                    <a:close/>
                    <a:moveTo>
                      <a:pt x="5095480" y="81171"/>
                    </a:moveTo>
                    <a:lnTo>
                      <a:pt x="4659436" y="283724"/>
                    </a:lnTo>
                    <a:cubicBezTo>
                      <a:pt x="4659618" y="297048"/>
                      <a:pt x="4659801" y="310371"/>
                      <a:pt x="4659983" y="323695"/>
                    </a:cubicBezTo>
                    <a:lnTo>
                      <a:pt x="4727761" y="296123"/>
                    </a:lnTo>
                    <a:cubicBezTo>
                      <a:pt x="4727319" y="320490"/>
                      <a:pt x="4726875" y="344855"/>
                      <a:pt x="4726432" y="369220"/>
                    </a:cubicBezTo>
                    <a:cubicBezTo>
                      <a:pt x="4705208" y="374384"/>
                      <a:pt x="4672596" y="383976"/>
                      <a:pt x="4657442" y="389362"/>
                    </a:cubicBezTo>
                    <a:cubicBezTo>
                      <a:pt x="4657109" y="409074"/>
                      <a:pt x="4656999" y="415644"/>
                      <a:pt x="4656777" y="428786"/>
                    </a:cubicBezTo>
                    <a:lnTo>
                      <a:pt x="4723891" y="412789"/>
                    </a:lnTo>
                    <a:cubicBezTo>
                      <a:pt x="4723669" y="438681"/>
                      <a:pt x="4722783" y="465237"/>
                      <a:pt x="4722561" y="491129"/>
                    </a:cubicBezTo>
                    <a:lnTo>
                      <a:pt x="4653217" y="494570"/>
                    </a:lnTo>
                    <a:cubicBezTo>
                      <a:pt x="4653439" y="506668"/>
                      <a:pt x="4652995" y="518766"/>
                      <a:pt x="4653217" y="530864"/>
                    </a:cubicBezTo>
                    <a:lnTo>
                      <a:pt x="4723928" y="530650"/>
                    </a:lnTo>
                    <a:cubicBezTo>
                      <a:pt x="4723354" y="557610"/>
                      <a:pt x="4723067" y="573083"/>
                      <a:pt x="4723537" y="613856"/>
                    </a:cubicBezTo>
                    <a:lnTo>
                      <a:pt x="4651046" y="600873"/>
                    </a:lnTo>
                    <a:cubicBezTo>
                      <a:pt x="4651046" y="611844"/>
                      <a:pt x="4651154" y="636273"/>
                      <a:pt x="4651545" y="638507"/>
                    </a:cubicBezTo>
                    <a:cubicBezTo>
                      <a:pt x="4651915" y="635823"/>
                      <a:pt x="4717998" y="655367"/>
                      <a:pt x="4753965" y="664544"/>
                    </a:cubicBezTo>
                    <a:cubicBezTo>
                      <a:pt x="4754298" y="598624"/>
                      <a:pt x="4753744" y="575985"/>
                      <a:pt x="4753965" y="531373"/>
                    </a:cubicBezTo>
                    <a:lnTo>
                      <a:pt x="4870047" y="530590"/>
                    </a:lnTo>
                    <a:cubicBezTo>
                      <a:pt x="4870268" y="583011"/>
                      <a:pt x="4870489" y="635433"/>
                      <a:pt x="4870711" y="687853"/>
                    </a:cubicBezTo>
                    <a:lnTo>
                      <a:pt x="5098921" y="747146"/>
                    </a:lnTo>
                    <a:lnTo>
                      <a:pt x="5098921" y="674870"/>
                    </a:lnTo>
                    <a:lnTo>
                      <a:pt x="4916510" y="643894"/>
                    </a:lnTo>
                    <a:cubicBezTo>
                      <a:pt x="4916601" y="606388"/>
                      <a:pt x="4916692" y="568880"/>
                      <a:pt x="4916782" y="531373"/>
                    </a:cubicBezTo>
                    <a:lnTo>
                      <a:pt x="5098921" y="533759"/>
                    </a:lnTo>
                    <a:cubicBezTo>
                      <a:pt x="5099495" y="510240"/>
                      <a:pt x="5098451" y="496487"/>
                      <a:pt x="5099312" y="461209"/>
                    </a:cubicBezTo>
                    <a:lnTo>
                      <a:pt x="4916392" y="477244"/>
                    </a:lnTo>
                    <a:cubicBezTo>
                      <a:pt x="4917251" y="428200"/>
                      <a:pt x="4915922" y="425540"/>
                      <a:pt x="4916782" y="376495"/>
                    </a:cubicBezTo>
                    <a:lnTo>
                      <a:pt x="5095480" y="339301"/>
                    </a:lnTo>
                    <a:cubicBezTo>
                      <a:pt x="5095792" y="318429"/>
                      <a:pt x="5096105" y="297558"/>
                      <a:pt x="5096417" y="276685"/>
                    </a:cubicBezTo>
                    <a:lnTo>
                      <a:pt x="4913068" y="322092"/>
                    </a:lnTo>
                    <a:lnTo>
                      <a:pt x="4913068" y="222283"/>
                    </a:lnTo>
                    <a:lnTo>
                      <a:pt x="5097201" y="155169"/>
                    </a:lnTo>
                    <a:cubicBezTo>
                      <a:pt x="5096627" y="130503"/>
                      <a:pt x="5096054" y="105836"/>
                      <a:pt x="5095480" y="81171"/>
                    </a:cubicBezTo>
                    <a:close/>
                    <a:moveTo>
                      <a:pt x="1155428" y="2"/>
                    </a:moveTo>
                    <a:cubicBezTo>
                      <a:pt x="1394425" y="62"/>
                      <a:pt x="1624290" y="197267"/>
                      <a:pt x="1600606" y="476123"/>
                    </a:cubicBezTo>
                    <a:cubicBezTo>
                      <a:pt x="1735661" y="438757"/>
                      <a:pt x="1829931" y="493907"/>
                      <a:pt x="1873647" y="576403"/>
                    </a:cubicBezTo>
                    <a:cubicBezTo>
                      <a:pt x="1825914" y="597073"/>
                      <a:pt x="1792727" y="644683"/>
                      <a:pt x="1792727" y="700043"/>
                    </a:cubicBezTo>
                    <a:cubicBezTo>
                      <a:pt x="1792727" y="750961"/>
                      <a:pt x="1820801" y="795323"/>
                      <a:pt x="1863308" y="816713"/>
                    </a:cubicBezTo>
                    <a:cubicBezTo>
                      <a:pt x="1820236" y="880540"/>
                      <a:pt x="1737735" y="922739"/>
                      <a:pt x="1611607" y="908846"/>
                    </a:cubicBezTo>
                    <a:cubicBezTo>
                      <a:pt x="1599116" y="958219"/>
                      <a:pt x="1567518" y="1006725"/>
                      <a:pt x="1521646" y="1032388"/>
                    </a:cubicBezTo>
                    <a:cubicBezTo>
                      <a:pt x="1516336" y="962999"/>
                      <a:pt x="1458161" y="908593"/>
                      <a:pt x="1387277" y="908593"/>
                    </a:cubicBezTo>
                    <a:cubicBezTo>
                      <a:pt x="1312413" y="908593"/>
                      <a:pt x="1251723" y="969282"/>
                      <a:pt x="1251723" y="1044147"/>
                    </a:cubicBezTo>
                    <a:cubicBezTo>
                      <a:pt x="1251723" y="1069449"/>
                      <a:pt x="1258656" y="1093132"/>
                      <a:pt x="1272700" y="1112223"/>
                    </a:cubicBezTo>
                    <a:cubicBezTo>
                      <a:pt x="1201652" y="1186063"/>
                      <a:pt x="1085063" y="1220672"/>
                      <a:pt x="947855" y="1092204"/>
                    </a:cubicBezTo>
                    <a:cubicBezTo>
                      <a:pt x="872067" y="1229110"/>
                      <a:pt x="480905" y="1340347"/>
                      <a:pt x="368446" y="952852"/>
                    </a:cubicBezTo>
                    <a:cubicBezTo>
                      <a:pt x="13956" y="1106871"/>
                      <a:pt x="-127841" y="509127"/>
                      <a:pt x="295103" y="512794"/>
                    </a:cubicBezTo>
                    <a:cubicBezTo>
                      <a:pt x="181422" y="322102"/>
                      <a:pt x="485795" y="-33611"/>
                      <a:pt x="768165" y="237758"/>
                    </a:cubicBezTo>
                    <a:cubicBezTo>
                      <a:pt x="865344" y="70902"/>
                      <a:pt x="1012029" y="-34"/>
                      <a:pt x="1155428" y="2"/>
                    </a:cubicBezTo>
                    <a:close/>
                    <a:moveTo>
                      <a:pt x="4232284" y="0"/>
                    </a:moveTo>
                    <a:cubicBezTo>
                      <a:pt x="4397183" y="41"/>
                      <a:pt x="4557735" y="93934"/>
                      <a:pt x="4631452" y="244861"/>
                    </a:cubicBezTo>
                    <a:lnTo>
                      <a:pt x="4617302" y="251555"/>
                    </a:lnTo>
                    <a:cubicBezTo>
                      <a:pt x="4615733" y="376284"/>
                      <a:pt x="4614164" y="501012"/>
                      <a:pt x="4612595" y="625741"/>
                    </a:cubicBezTo>
                    <a:lnTo>
                      <a:pt x="4518460" y="644568"/>
                    </a:lnTo>
                    <a:lnTo>
                      <a:pt x="4518460" y="663395"/>
                    </a:lnTo>
                    <a:lnTo>
                      <a:pt x="4544396" y="672442"/>
                    </a:lnTo>
                    <a:lnTo>
                      <a:pt x="4545685" y="653110"/>
                    </a:lnTo>
                    <a:lnTo>
                      <a:pt x="4639109" y="637540"/>
                    </a:lnTo>
                    <a:lnTo>
                      <a:pt x="4649490" y="269031"/>
                    </a:lnTo>
                    <a:lnTo>
                      <a:pt x="5095851" y="52771"/>
                    </a:lnTo>
                    <a:lnTo>
                      <a:pt x="5512801" y="250001"/>
                    </a:lnTo>
                    <a:cubicBezTo>
                      <a:pt x="5513954" y="374567"/>
                      <a:pt x="5515107" y="499133"/>
                      <a:pt x="5516261" y="623699"/>
                    </a:cubicBezTo>
                    <a:lnTo>
                      <a:pt x="5552593" y="634079"/>
                    </a:lnTo>
                    <a:lnTo>
                      <a:pt x="5557783" y="680791"/>
                    </a:lnTo>
                    <a:lnTo>
                      <a:pt x="5047409" y="858990"/>
                    </a:lnTo>
                    <a:lnTo>
                      <a:pt x="4937240" y="819617"/>
                    </a:lnTo>
                    <a:cubicBezTo>
                      <a:pt x="4894181" y="882003"/>
                      <a:pt x="4812376" y="922492"/>
                      <a:pt x="4688463" y="908844"/>
                    </a:cubicBezTo>
                    <a:cubicBezTo>
                      <a:pt x="4675971" y="958217"/>
                      <a:pt x="4644373" y="1006723"/>
                      <a:pt x="4598502" y="1032386"/>
                    </a:cubicBezTo>
                    <a:cubicBezTo>
                      <a:pt x="4593191" y="962997"/>
                      <a:pt x="4535016" y="908591"/>
                      <a:pt x="4464133" y="908591"/>
                    </a:cubicBezTo>
                    <a:cubicBezTo>
                      <a:pt x="4389268" y="908591"/>
                      <a:pt x="4328579" y="969280"/>
                      <a:pt x="4328579" y="1044145"/>
                    </a:cubicBezTo>
                    <a:cubicBezTo>
                      <a:pt x="4328579" y="1069447"/>
                      <a:pt x="4335512" y="1093130"/>
                      <a:pt x="4349555" y="1112221"/>
                    </a:cubicBezTo>
                    <a:cubicBezTo>
                      <a:pt x="4278507" y="1186061"/>
                      <a:pt x="4161918" y="1220670"/>
                      <a:pt x="4024710" y="1092202"/>
                    </a:cubicBezTo>
                    <a:cubicBezTo>
                      <a:pt x="3948923" y="1229108"/>
                      <a:pt x="3557761" y="1340345"/>
                      <a:pt x="3445301" y="952850"/>
                    </a:cubicBezTo>
                    <a:cubicBezTo>
                      <a:pt x="3288830" y="1020833"/>
                      <a:pt x="3173799" y="942350"/>
                      <a:pt x="3130735" y="833669"/>
                    </a:cubicBezTo>
                    <a:cubicBezTo>
                      <a:pt x="3196591" y="824924"/>
                      <a:pt x="3247176" y="768390"/>
                      <a:pt x="3247176" y="700041"/>
                    </a:cubicBezTo>
                    <a:cubicBezTo>
                      <a:pt x="3247176" y="648264"/>
                      <a:pt x="3218146" y="603267"/>
                      <a:pt x="3174619" y="582039"/>
                    </a:cubicBezTo>
                    <a:cubicBezTo>
                      <a:pt x="3215680" y="539232"/>
                      <a:pt x="3280662" y="512000"/>
                      <a:pt x="3371959" y="512792"/>
                    </a:cubicBezTo>
                    <a:cubicBezTo>
                      <a:pt x="3258277" y="322100"/>
                      <a:pt x="3562650" y="-33613"/>
                      <a:pt x="3845020" y="237756"/>
                    </a:cubicBezTo>
                    <a:cubicBezTo>
                      <a:pt x="3942199" y="70900"/>
                      <a:pt x="4088885" y="-36"/>
                      <a:pt x="4232284" y="0"/>
                    </a:cubicBezTo>
                    <a:close/>
                  </a:path>
                </a:pathLst>
              </a:custGeom>
              <a:solidFill>
                <a:srgbClr val="008272"/>
              </a:solidFill>
              <a:ln w="10795" cap="flat" cmpd="sng" algn="ctr">
                <a:noFill/>
                <a:prstDash val="solid"/>
              </a:ln>
              <a:effectLst/>
            </p:spPr>
            <p:txBody>
              <a:bodyPr lIns="91388" tIns="45694" rIns="91388" bIns="45694"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sp>
          <p:nvSpPr>
            <p:cNvPr id="496" name="Oval 122"/>
            <p:cNvSpPr>
              <a:spLocks noChangeArrowheads="1"/>
            </p:cNvSpPr>
            <p:nvPr/>
          </p:nvSpPr>
          <p:spPr bwMode="auto">
            <a:xfrm>
              <a:off x="5480173" y="2962946"/>
              <a:ext cx="275748" cy="52396"/>
            </a:xfrm>
            <a:prstGeom prst="ellipse">
              <a:avLst/>
            </a:prstGeom>
            <a:solidFill>
              <a:srgbClr val="008272"/>
            </a:solidFill>
            <a:ln>
              <a:noFill/>
            </a:ln>
            <a:extLst/>
          </p:spPr>
          <p:txBody>
            <a:bodyPr vert="horz" wrap="square" lIns="91388" tIns="45694" rIns="91388" bIns="45694"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497" name="Group 496"/>
            <p:cNvGrpSpPr/>
            <p:nvPr/>
          </p:nvGrpSpPr>
          <p:grpSpPr>
            <a:xfrm>
              <a:off x="5171923" y="1652401"/>
              <a:ext cx="2367119" cy="2962550"/>
              <a:chOff x="5169677" y="1652401"/>
              <a:chExt cx="2367119" cy="2962550"/>
            </a:xfrm>
          </p:grpSpPr>
          <p:sp>
            <p:nvSpPr>
              <p:cNvPr id="519" name="Rectangle 518"/>
              <p:cNvSpPr/>
              <p:nvPr/>
            </p:nvSpPr>
            <p:spPr bwMode="auto">
              <a:xfrm>
                <a:off x="5169677" y="2851941"/>
                <a:ext cx="2367119" cy="1763010"/>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91388" tIns="91388" rIns="91388" bIns="45694" numCol="1" spcCol="0" rtlCol="0" fromWordArt="0" anchor="b"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8272"/>
                    </a:solidFill>
                    <a:effectLst/>
                    <a:uLnTx/>
                    <a:uFillTx/>
                    <a:latin typeface="Segoe UI Semibold" panose="020B0702040204020203" pitchFamily="34" charset="0"/>
                    <a:ea typeface="Segoe UI" pitchFamily="34" charset="0"/>
                    <a:cs typeface="Segoe UI Semibold" panose="020B0702040204020203" pitchFamily="34" charset="0"/>
                  </a:rPr>
                  <a:t>Storage</a:t>
                </a:r>
              </a:p>
            </p:txBody>
          </p:sp>
          <p:grpSp>
            <p:nvGrpSpPr>
              <p:cNvPr id="520" name="Group 519"/>
              <p:cNvGrpSpPr/>
              <p:nvPr/>
            </p:nvGrpSpPr>
            <p:grpSpPr>
              <a:xfrm>
                <a:off x="6753950" y="3014805"/>
                <a:ext cx="679820" cy="650975"/>
                <a:chOff x="6385567" y="3302704"/>
                <a:chExt cx="678465" cy="649677"/>
              </a:xfrm>
            </p:grpSpPr>
            <p:grpSp>
              <p:nvGrpSpPr>
                <p:cNvPr id="528" name="Group 527"/>
                <p:cNvGrpSpPr>
                  <a:grpSpLocks noChangeAspect="1"/>
                </p:cNvGrpSpPr>
                <p:nvPr/>
              </p:nvGrpSpPr>
              <p:grpSpPr>
                <a:xfrm>
                  <a:off x="6532009" y="3302704"/>
                  <a:ext cx="391851" cy="249509"/>
                  <a:chOff x="5931319" y="2913342"/>
                  <a:chExt cx="291819" cy="185889"/>
                </a:xfrm>
              </p:grpSpPr>
              <p:sp>
                <p:nvSpPr>
                  <p:cNvPr id="530" name="Rectangle 529"/>
                  <p:cNvSpPr/>
                  <p:nvPr/>
                </p:nvSpPr>
                <p:spPr>
                  <a:xfrm>
                    <a:off x="5931319" y="2913342"/>
                    <a:ext cx="291819" cy="185889"/>
                  </a:xfrm>
                  <a:prstGeom prst="rect">
                    <a:avLst/>
                  </a:prstGeom>
                  <a:noFill/>
                  <a:ln w="10795" cap="flat" cmpd="sng" algn="ctr">
                    <a:solidFill>
                      <a:srgbClr val="008272"/>
                    </a:solidFill>
                    <a:prstDash val="solid"/>
                  </a:ln>
                  <a:effectLst/>
                </p:spPr>
                <p:txBody>
                  <a:bodyPr rtlCol="0" anchor="ctr"/>
                  <a:lstStyle/>
                  <a:p>
                    <a:pPr marL="0" marR="0" lvl="0" indent="0" algn="ctr" defTabSz="698081"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531" name="Rectangle 530"/>
                  <p:cNvSpPr/>
                  <p:nvPr/>
                </p:nvSpPr>
                <p:spPr>
                  <a:xfrm>
                    <a:off x="5931452" y="2913741"/>
                    <a:ext cx="87072" cy="182289"/>
                  </a:xfrm>
                  <a:prstGeom prst="rect">
                    <a:avLst/>
                  </a:prstGeom>
                  <a:noFill/>
                  <a:ln w="6350" cap="flat" cmpd="sng" algn="ctr">
                    <a:solidFill>
                      <a:srgbClr val="008272"/>
                    </a:solidFill>
                    <a:prstDash val="solid"/>
                  </a:ln>
                  <a:effectLst/>
                </p:spPr>
                <p:txBody>
                  <a:bodyPr rtlCol="0" anchor="ctr"/>
                  <a:lstStyle/>
                  <a:p>
                    <a:pPr marL="0" marR="0" lvl="0" indent="0" algn="ctr" defTabSz="698081"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smtClean="0">
                      <a:ln>
                        <a:noFill/>
                      </a:ln>
                      <a:solidFill>
                        <a:srgbClr val="505050"/>
                      </a:solidFill>
                      <a:effectLst/>
                      <a:uLnTx/>
                      <a:uFillTx/>
                      <a:latin typeface="Segoe UI"/>
                      <a:ea typeface="+mn-ea"/>
                      <a:cs typeface="+mn-cs"/>
                    </a:endParaRPr>
                  </a:p>
                </p:txBody>
              </p:sp>
            </p:grpSp>
            <p:sp>
              <p:nvSpPr>
                <p:cNvPr id="529" name="TextBox 528"/>
                <p:cNvSpPr txBox="1"/>
                <p:nvPr/>
              </p:nvSpPr>
              <p:spPr>
                <a:xfrm>
                  <a:off x="6385567" y="3613827"/>
                  <a:ext cx="678465" cy="338554"/>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NoSQL </a:t>
                  </a:r>
                  <a:br>
                    <a:rPr kumimoji="0" lang="en-US" sz="1100" b="0" i="0" u="none" strike="noStrike" kern="0" cap="none" spc="0" normalizeH="0" baseline="0" noProof="0" dirty="0" smtClean="0">
                      <a:ln>
                        <a:noFill/>
                      </a:ln>
                      <a:solidFill>
                        <a:srgbClr val="008272"/>
                      </a:solidFill>
                      <a:effectLst/>
                      <a:uLnTx/>
                      <a:uFillTx/>
                    </a:rPr>
                  </a:br>
                  <a:r>
                    <a:rPr kumimoji="0" lang="en-US" sz="1100" b="0" i="0" u="none" strike="noStrike" kern="0" cap="none" spc="0" normalizeH="0" baseline="0" noProof="0" dirty="0" smtClean="0">
                      <a:ln>
                        <a:noFill/>
                      </a:ln>
                      <a:solidFill>
                        <a:srgbClr val="008272"/>
                      </a:solidFill>
                      <a:effectLst/>
                      <a:uLnTx/>
                      <a:uFillTx/>
                    </a:rPr>
                    <a:t>Database</a:t>
                  </a:r>
                </a:p>
              </p:txBody>
            </p:sp>
          </p:grpSp>
          <p:grpSp>
            <p:nvGrpSpPr>
              <p:cNvPr id="521" name="Group 520"/>
              <p:cNvGrpSpPr/>
              <p:nvPr/>
            </p:nvGrpSpPr>
            <p:grpSpPr>
              <a:xfrm>
                <a:off x="5910537" y="3540725"/>
                <a:ext cx="889902" cy="607355"/>
                <a:chOff x="7512084" y="3312768"/>
                <a:chExt cx="888127" cy="606144"/>
              </a:xfrm>
            </p:grpSpPr>
            <p:sp>
              <p:nvSpPr>
                <p:cNvPr id="526" name="Freeform 79"/>
                <p:cNvSpPr>
                  <a:spLocks noChangeAspect="1" noEditPoints="1"/>
                </p:cNvSpPr>
                <p:nvPr/>
              </p:nvSpPr>
              <p:spPr bwMode="black">
                <a:xfrm>
                  <a:off x="7811220" y="3312768"/>
                  <a:ext cx="289857" cy="39169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8272"/>
                </a:solidFill>
                <a:ln>
                  <a:noFill/>
                </a:ln>
              </p:spPr>
              <p:txBody>
                <a:bodyPr vert="horz" wrap="square" lIns="83946" tIns="41974" rIns="83946" bIns="41974" numCol="1" anchor="t" anchorCtr="0" compatLnSpc="1">
                  <a:prstTxWarp prst="textNoShape">
                    <a:avLst/>
                  </a:prstTxWarp>
                </a:bodyPr>
                <a:lstStyle/>
                <a:p>
                  <a:pPr marL="0" marR="0" lvl="0" indent="0" defTabSz="698081"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505050"/>
                    </a:solidFill>
                    <a:effectLst/>
                    <a:uLnTx/>
                    <a:uFillTx/>
                  </a:endParaRPr>
                </a:p>
              </p:txBody>
            </p:sp>
            <p:sp>
              <p:nvSpPr>
                <p:cNvPr id="527" name="TextBox 526"/>
                <p:cNvSpPr txBox="1"/>
                <p:nvPr/>
              </p:nvSpPr>
              <p:spPr>
                <a:xfrm>
                  <a:off x="7512084" y="3749635"/>
                  <a:ext cx="888127" cy="169277"/>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ct val="2000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Blob storage</a:t>
                  </a:r>
                </a:p>
              </p:txBody>
            </p:sp>
          </p:grpSp>
          <p:grpSp>
            <p:nvGrpSpPr>
              <p:cNvPr id="522" name="Group 521"/>
              <p:cNvGrpSpPr/>
              <p:nvPr/>
            </p:nvGrpSpPr>
            <p:grpSpPr>
              <a:xfrm>
                <a:off x="5205050" y="2998723"/>
                <a:ext cx="865474" cy="710201"/>
                <a:chOff x="5205050" y="2998723"/>
                <a:chExt cx="865474" cy="710201"/>
              </a:xfrm>
            </p:grpSpPr>
            <p:sp>
              <p:nvSpPr>
                <p:cNvPr id="524" name="TextBox 523"/>
                <p:cNvSpPr txBox="1"/>
                <p:nvPr/>
              </p:nvSpPr>
              <p:spPr>
                <a:xfrm>
                  <a:off x="5205050" y="3369693"/>
                  <a:ext cx="865474" cy="339231"/>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SQL </a:t>
                  </a:r>
                  <a:br>
                    <a:rPr kumimoji="0" lang="en-US" sz="1100" b="0" i="0" u="none" strike="noStrike" kern="0" cap="none" spc="0" normalizeH="0" baseline="0" noProof="0" dirty="0" smtClean="0">
                      <a:ln>
                        <a:noFill/>
                      </a:ln>
                      <a:solidFill>
                        <a:srgbClr val="008272"/>
                      </a:solidFill>
                      <a:effectLst/>
                      <a:uLnTx/>
                      <a:uFillTx/>
                    </a:rPr>
                  </a:br>
                  <a:r>
                    <a:rPr kumimoji="0" lang="en-US" sz="1100" b="0" i="0" u="none" strike="noStrike" kern="0" cap="none" spc="0" normalizeH="0" baseline="0" noProof="0" dirty="0" smtClean="0">
                      <a:ln>
                        <a:noFill/>
                      </a:ln>
                      <a:solidFill>
                        <a:srgbClr val="008272"/>
                      </a:solidFill>
                      <a:effectLst/>
                      <a:uLnTx/>
                      <a:uFillTx/>
                    </a:rPr>
                    <a:t>Database</a:t>
                  </a:r>
                </a:p>
              </p:txBody>
            </p:sp>
            <p:sp>
              <p:nvSpPr>
                <p:cNvPr id="525" name="Freeform 123"/>
                <p:cNvSpPr>
                  <a:spLocks noEditPoints="1"/>
                </p:cNvSpPr>
                <p:nvPr/>
              </p:nvSpPr>
              <p:spPr bwMode="auto">
                <a:xfrm>
                  <a:off x="5473022" y="2998723"/>
                  <a:ext cx="285520" cy="334364"/>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8272"/>
                </a:solidFill>
                <a:ln>
                  <a:noFill/>
                </a:ln>
                <a:extLst/>
              </p:spPr>
              <p:txBody>
                <a:bodyPr vert="horz" wrap="square" lIns="91388" tIns="45694" rIns="91388" bIns="45694"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523" name="Rectangle 522"/>
              <p:cNvSpPr/>
              <p:nvPr/>
            </p:nvSpPr>
            <p:spPr bwMode="auto">
              <a:xfrm>
                <a:off x="5169677" y="1652401"/>
                <a:ext cx="2367119" cy="1194264"/>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91388" tIns="91388" rIns="91388" bIns="45694" numCol="1" spcCol="0" rtlCol="0" fromWordArt="0" anchor="b"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8272"/>
                    </a:solidFill>
                    <a:effectLst/>
                    <a:uLnTx/>
                    <a:uFillTx/>
                    <a:latin typeface="Segoe UI Semibold" panose="020B0702040204020203" pitchFamily="34" charset="0"/>
                    <a:ea typeface="Segoe UI" pitchFamily="34" charset="0"/>
                    <a:cs typeface="Segoe UI Semibold" panose="020B0702040204020203" pitchFamily="34" charset="0"/>
                  </a:rPr>
                  <a:t>Compute</a:t>
                </a:r>
              </a:p>
            </p:txBody>
          </p:sp>
        </p:grpSp>
        <p:grpSp>
          <p:nvGrpSpPr>
            <p:cNvPr id="498" name="Group 497"/>
            <p:cNvGrpSpPr/>
            <p:nvPr/>
          </p:nvGrpSpPr>
          <p:grpSpPr>
            <a:xfrm>
              <a:off x="5162299" y="4730601"/>
              <a:ext cx="2383935" cy="1689731"/>
              <a:chOff x="5160053" y="4730601"/>
              <a:chExt cx="2383935" cy="1689731"/>
            </a:xfrm>
          </p:grpSpPr>
          <p:sp>
            <p:nvSpPr>
              <p:cNvPr id="509" name="Rectangle 508"/>
              <p:cNvSpPr/>
              <p:nvPr/>
            </p:nvSpPr>
            <p:spPr bwMode="auto">
              <a:xfrm>
                <a:off x="5169677" y="4730601"/>
                <a:ext cx="2367119" cy="1689731"/>
              </a:xfrm>
              <a:prstGeom prst="rect">
                <a:avLst/>
              </a:prstGeom>
              <a:noFill/>
              <a:ln w="3175" cap="flat" cmpd="sng" algn="ctr">
                <a:noFill/>
                <a:prstDash val="solid"/>
                <a:headEnd type="none" w="med" len="med"/>
                <a:tailEnd type="none" w="med" len="med"/>
              </a:ln>
              <a:effectLst/>
            </p:spPr>
            <p:txBody>
              <a:bodyPr rot="0" spcFirstLastPara="0" vertOverflow="overflow" horzOverflow="overflow" vert="horz" wrap="square" lIns="91388" tIns="91388" rIns="91388" bIns="91388" numCol="1" spcCol="0" rtlCol="0" fromWordArt="0" anchor="b"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8272"/>
                    </a:solidFill>
                    <a:effectLst/>
                    <a:uLnTx/>
                    <a:uFillTx/>
                    <a:latin typeface="Segoe UI Semibold" panose="020B0702040204020203" pitchFamily="34" charset="0"/>
                    <a:ea typeface="Segoe UI" pitchFamily="34" charset="0"/>
                    <a:cs typeface="Segoe UI Semibold" panose="020B0702040204020203" pitchFamily="34" charset="0"/>
                  </a:rPr>
                  <a:t>Networking</a:t>
                </a:r>
              </a:p>
            </p:txBody>
          </p:sp>
          <p:grpSp>
            <p:nvGrpSpPr>
              <p:cNvPr id="510" name="Group 509"/>
              <p:cNvGrpSpPr/>
              <p:nvPr/>
            </p:nvGrpSpPr>
            <p:grpSpPr>
              <a:xfrm>
                <a:off x="5160053" y="4754323"/>
                <a:ext cx="886456" cy="799552"/>
                <a:chOff x="4925027" y="4788834"/>
                <a:chExt cx="884688" cy="797957"/>
              </a:xfrm>
            </p:grpSpPr>
            <p:sp>
              <p:nvSpPr>
                <p:cNvPr id="517" name="Freeform 58"/>
                <p:cNvSpPr>
                  <a:spLocks noEditPoints="1"/>
                </p:cNvSpPr>
                <p:nvPr/>
              </p:nvSpPr>
              <p:spPr bwMode="black">
                <a:xfrm>
                  <a:off x="5180013" y="4788834"/>
                  <a:ext cx="391466" cy="419410"/>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008272"/>
                </a:solidFill>
                <a:ln>
                  <a:noFill/>
                </a:ln>
              </p:spPr>
              <p:txBody>
                <a:bodyPr vert="horz" wrap="square" lIns="83946" tIns="41974" rIns="83946" bIns="41974" numCol="1" anchor="t" anchorCtr="0" compatLnSpc="1">
                  <a:prstTxWarp prst="textNoShape">
                    <a:avLst/>
                  </a:prstTxWarp>
                </a:bodyPr>
                <a:lstStyle/>
                <a:p>
                  <a:pPr marL="0" marR="0" lvl="0" indent="0" defTabSz="698081"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505050"/>
                    </a:solidFill>
                    <a:effectLst/>
                    <a:uLnTx/>
                    <a:uFillTx/>
                  </a:endParaRPr>
                </a:p>
              </p:txBody>
            </p:sp>
            <p:sp>
              <p:nvSpPr>
                <p:cNvPr id="518" name="TextBox 517"/>
                <p:cNvSpPr txBox="1"/>
                <p:nvPr/>
              </p:nvSpPr>
              <p:spPr>
                <a:xfrm>
                  <a:off x="4925027" y="5241497"/>
                  <a:ext cx="884688" cy="345294"/>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Dedicated connections</a:t>
                  </a:r>
                </a:p>
              </p:txBody>
            </p:sp>
          </p:grpSp>
          <p:grpSp>
            <p:nvGrpSpPr>
              <p:cNvPr id="511" name="Group 510"/>
              <p:cNvGrpSpPr/>
              <p:nvPr/>
            </p:nvGrpSpPr>
            <p:grpSpPr>
              <a:xfrm>
                <a:off x="6756418" y="4747311"/>
                <a:ext cx="787570" cy="806577"/>
                <a:chOff x="6492896" y="4781825"/>
                <a:chExt cx="785999" cy="804967"/>
              </a:xfrm>
            </p:grpSpPr>
            <p:sp>
              <p:nvSpPr>
                <p:cNvPr id="515" name="Freeform 78"/>
                <p:cNvSpPr>
                  <a:spLocks noEditPoints="1"/>
                </p:cNvSpPr>
                <p:nvPr/>
              </p:nvSpPr>
              <p:spPr bwMode="black">
                <a:xfrm>
                  <a:off x="6657891" y="4781825"/>
                  <a:ext cx="432374" cy="413621"/>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008272"/>
                </a:solidFill>
                <a:ln>
                  <a:noFill/>
                </a:ln>
              </p:spPr>
              <p:txBody>
                <a:bodyPr vert="horz" wrap="square" lIns="83946" tIns="41974" rIns="83946" bIns="41974" numCol="1" anchor="t" anchorCtr="0" compatLnSpc="1">
                  <a:prstTxWarp prst="textNoShape">
                    <a:avLst/>
                  </a:prstTxWarp>
                </a:bodyPr>
                <a:lstStyle/>
                <a:p>
                  <a:pPr marL="0" marR="0" lvl="0" indent="0" defTabSz="698081"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505050"/>
                    </a:solidFill>
                    <a:effectLst/>
                    <a:uLnTx/>
                    <a:uFillTx/>
                  </a:endParaRPr>
                </a:p>
              </p:txBody>
            </p:sp>
            <p:sp>
              <p:nvSpPr>
                <p:cNvPr id="516" name="TextBox 515"/>
                <p:cNvSpPr txBox="1"/>
                <p:nvPr/>
              </p:nvSpPr>
              <p:spPr>
                <a:xfrm>
                  <a:off x="6492896" y="5241498"/>
                  <a:ext cx="785999" cy="345294"/>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Virtual </a:t>
                  </a:r>
                  <a:br>
                    <a:rPr kumimoji="0" lang="en-US" sz="1100" b="0" i="0" u="none" strike="noStrike" kern="0" cap="none" spc="0" normalizeH="0" baseline="0" noProof="0" dirty="0" smtClean="0">
                      <a:ln>
                        <a:noFill/>
                      </a:ln>
                      <a:solidFill>
                        <a:srgbClr val="008272"/>
                      </a:solidFill>
                      <a:effectLst/>
                      <a:uLnTx/>
                      <a:uFillTx/>
                    </a:rPr>
                  </a:br>
                  <a:r>
                    <a:rPr kumimoji="0" lang="en-US" sz="1100" b="0" i="0" u="none" strike="noStrike" kern="0" cap="none" spc="0" normalizeH="0" baseline="0" noProof="0" dirty="0" smtClean="0">
                      <a:ln>
                        <a:noFill/>
                      </a:ln>
                      <a:solidFill>
                        <a:srgbClr val="008272"/>
                      </a:solidFill>
                      <a:effectLst/>
                      <a:uLnTx/>
                      <a:uFillTx/>
                    </a:rPr>
                    <a:t>network</a:t>
                  </a:r>
                </a:p>
              </p:txBody>
            </p:sp>
          </p:grpSp>
          <p:grpSp>
            <p:nvGrpSpPr>
              <p:cNvPr id="512" name="Group 511"/>
              <p:cNvGrpSpPr/>
              <p:nvPr/>
            </p:nvGrpSpPr>
            <p:grpSpPr>
              <a:xfrm>
                <a:off x="5912392" y="5261685"/>
                <a:ext cx="976737" cy="616685"/>
                <a:chOff x="5912392" y="5261685"/>
                <a:chExt cx="976737" cy="616685"/>
              </a:xfrm>
            </p:grpSpPr>
            <p:sp>
              <p:nvSpPr>
                <p:cNvPr id="513" name="TextBox 512"/>
                <p:cNvSpPr txBox="1"/>
                <p:nvPr/>
              </p:nvSpPr>
              <p:spPr>
                <a:xfrm>
                  <a:off x="5912392" y="5708755"/>
                  <a:ext cx="976737" cy="169615"/>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Traffic Manager</a:t>
                  </a:r>
                </a:p>
              </p:txBody>
            </p:sp>
            <p:sp>
              <p:nvSpPr>
                <p:cNvPr id="514" name="Octagon 513"/>
                <p:cNvSpPr/>
                <p:nvPr/>
              </p:nvSpPr>
              <p:spPr>
                <a:xfrm>
                  <a:off x="6226374" y="5261685"/>
                  <a:ext cx="392777" cy="393014"/>
                </a:xfrm>
                <a:prstGeom prst="octagon">
                  <a:avLst/>
                </a:prstGeom>
                <a:solidFill>
                  <a:srgbClr val="008272"/>
                </a:solidFill>
                <a:ln w="10795" cap="flat" cmpd="sng" algn="ctr">
                  <a:noFill/>
                  <a:prstDash val="solid"/>
                </a:ln>
                <a:effectLst/>
              </p:spPr>
              <p:txBody>
                <a:bodyPr lIns="91388" tIns="45694" rIns="91388" bIns="45694"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grpSp>
        <p:grpSp>
          <p:nvGrpSpPr>
            <p:cNvPr id="499" name="Group 498"/>
            <p:cNvGrpSpPr/>
            <p:nvPr/>
          </p:nvGrpSpPr>
          <p:grpSpPr>
            <a:xfrm flipH="1">
              <a:off x="6277042" y="5311630"/>
              <a:ext cx="296115" cy="293336"/>
              <a:chOff x="2500588" y="3492500"/>
              <a:chExt cx="2109136" cy="2089349"/>
            </a:xfrm>
            <a:solidFill>
              <a:srgbClr val="FFFFFF">
                <a:lumMod val="50000"/>
              </a:srgbClr>
            </a:solidFill>
          </p:grpSpPr>
          <p:sp>
            <p:nvSpPr>
              <p:cNvPr id="507" name="Up Arrow 50"/>
              <p:cNvSpPr/>
              <p:nvPr/>
            </p:nvSpPr>
            <p:spPr>
              <a:xfrm>
                <a:off x="2941629" y="3492500"/>
                <a:ext cx="1168009" cy="2089349"/>
              </a:xfrm>
              <a:custGeom>
                <a:avLst/>
                <a:gdLst/>
                <a:ahLst/>
                <a:cxnLst/>
                <a:rect l="l" t="t" r="r" b="b"/>
                <a:pathLst>
                  <a:path w="1168009" h="2089349">
                    <a:moveTo>
                      <a:pt x="349008" y="1073622"/>
                    </a:moveTo>
                    <a:lnTo>
                      <a:pt x="549488" y="1268787"/>
                    </a:lnTo>
                    <a:lnTo>
                      <a:pt x="283464" y="1527757"/>
                    </a:lnTo>
                    <a:lnTo>
                      <a:pt x="283464" y="2089349"/>
                    </a:lnTo>
                    <a:lnTo>
                      <a:pt x="0" y="2089349"/>
                    </a:lnTo>
                    <a:lnTo>
                      <a:pt x="0" y="1411921"/>
                    </a:lnTo>
                    <a:lnTo>
                      <a:pt x="1494" y="1411921"/>
                    </a:lnTo>
                    <a:close/>
                    <a:moveTo>
                      <a:pt x="902501" y="0"/>
                    </a:moveTo>
                    <a:lnTo>
                      <a:pt x="1168009" y="265508"/>
                    </a:lnTo>
                    <a:lnTo>
                      <a:pt x="1035255" y="265508"/>
                    </a:lnTo>
                    <a:lnTo>
                      <a:pt x="1035255" y="794178"/>
                    </a:lnTo>
                    <a:lnTo>
                      <a:pt x="1036116" y="795062"/>
                    </a:lnTo>
                    <a:lnTo>
                      <a:pt x="1035255" y="795900"/>
                    </a:lnTo>
                    <a:lnTo>
                      <a:pt x="1035255" y="799625"/>
                    </a:lnTo>
                    <a:lnTo>
                      <a:pt x="1031429" y="799625"/>
                    </a:lnTo>
                    <a:lnTo>
                      <a:pt x="783876" y="1040614"/>
                    </a:lnTo>
                    <a:lnTo>
                      <a:pt x="583396" y="845450"/>
                    </a:lnTo>
                    <a:lnTo>
                      <a:pt x="769747" y="664040"/>
                    </a:lnTo>
                    <a:lnTo>
                      <a:pt x="769747" y="265508"/>
                    </a:lnTo>
                    <a:lnTo>
                      <a:pt x="636993" y="265508"/>
                    </a:lnTo>
                    <a:close/>
                  </a:path>
                </a:pathLst>
              </a:custGeom>
              <a:solidFill>
                <a:srgbClr val="FFFFFF"/>
              </a:solid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508" name="Rectangle 58"/>
              <p:cNvSpPr/>
              <p:nvPr/>
            </p:nvSpPr>
            <p:spPr>
              <a:xfrm rot="2653813" flipH="1">
                <a:off x="2500588" y="4077124"/>
                <a:ext cx="2109136" cy="1065303"/>
              </a:xfrm>
              <a:custGeom>
                <a:avLst/>
                <a:gdLst/>
                <a:ahLst/>
                <a:cxnLst/>
                <a:rect l="l" t="t" r="r" b="b"/>
                <a:pathLst>
                  <a:path w="2109136" h="1065303">
                    <a:moveTo>
                      <a:pt x="2104092" y="0"/>
                    </a:moveTo>
                    <a:lnTo>
                      <a:pt x="1728641" y="5044"/>
                    </a:lnTo>
                    <a:lnTo>
                      <a:pt x="1823765" y="97646"/>
                    </a:lnTo>
                    <a:lnTo>
                      <a:pt x="1545772" y="383211"/>
                    </a:lnTo>
                    <a:lnTo>
                      <a:pt x="473606" y="383211"/>
                    </a:lnTo>
                    <a:lnTo>
                      <a:pt x="472535" y="382168"/>
                    </a:lnTo>
                    <a:lnTo>
                      <a:pt x="0" y="867575"/>
                    </a:lnTo>
                    <a:lnTo>
                      <a:pt x="203114" y="1065303"/>
                    </a:lnTo>
                    <a:lnTo>
                      <a:pt x="594849" y="662898"/>
                    </a:lnTo>
                    <a:lnTo>
                      <a:pt x="1638701" y="662898"/>
                    </a:lnTo>
                    <a:lnTo>
                      <a:pt x="1641443" y="665567"/>
                    </a:lnTo>
                    <a:lnTo>
                      <a:pt x="1644041" y="662898"/>
                    </a:lnTo>
                    <a:lnTo>
                      <a:pt x="1645243" y="662898"/>
                    </a:lnTo>
                    <a:lnTo>
                      <a:pt x="1645243" y="661664"/>
                    </a:lnTo>
                    <a:lnTo>
                      <a:pt x="2014013" y="282849"/>
                    </a:lnTo>
                    <a:lnTo>
                      <a:pt x="2109136" y="375451"/>
                    </a:lnTo>
                    <a:close/>
                  </a:path>
                </a:pathLst>
              </a:custGeom>
              <a:solidFill>
                <a:srgbClr val="FFFFFF"/>
              </a:solid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grpSp>
        <p:cxnSp>
          <p:nvCxnSpPr>
            <p:cNvPr id="500" name="Straight Connector 499"/>
            <p:cNvCxnSpPr/>
            <p:nvPr/>
          </p:nvCxnSpPr>
          <p:spPr>
            <a:xfrm flipV="1">
              <a:off x="5245064" y="2846665"/>
              <a:ext cx="2220547" cy="1"/>
            </a:xfrm>
            <a:prstGeom prst="line">
              <a:avLst/>
            </a:prstGeom>
            <a:noFill/>
            <a:ln w="9525" cap="flat" cmpd="sng" algn="ctr">
              <a:solidFill>
                <a:srgbClr val="FFFFFF">
                  <a:lumMod val="75000"/>
                </a:srgbClr>
              </a:solidFill>
              <a:prstDash val="sysDot"/>
              <a:headEnd type="none"/>
              <a:tailEnd type="none"/>
            </a:ln>
            <a:effectLst/>
          </p:spPr>
        </p:cxnSp>
        <p:cxnSp>
          <p:nvCxnSpPr>
            <p:cNvPr id="501" name="Straight Connector 500"/>
            <p:cNvCxnSpPr/>
            <p:nvPr/>
          </p:nvCxnSpPr>
          <p:spPr>
            <a:xfrm flipV="1">
              <a:off x="5245064" y="4614951"/>
              <a:ext cx="2220547" cy="1"/>
            </a:xfrm>
            <a:prstGeom prst="line">
              <a:avLst/>
            </a:prstGeom>
            <a:noFill/>
            <a:ln w="9525" cap="flat" cmpd="sng" algn="ctr">
              <a:solidFill>
                <a:srgbClr val="FFFFFF">
                  <a:lumMod val="75000"/>
                </a:srgbClr>
              </a:solidFill>
              <a:prstDash val="sysDot"/>
              <a:headEnd type="none"/>
              <a:tailEnd type="none"/>
            </a:ln>
            <a:effectLst/>
          </p:spPr>
        </p:cxnSp>
        <p:grpSp>
          <p:nvGrpSpPr>
            <p:cNvPr id="502" name="Group 501"/>
            <p:cNvGrpSpPr/>
            <p:nvPr/>
          </p:nvGrpSpPr>
          <p:grpSpPr>
            <a:xfrm>
              <a:off x="5247354" y="1788471"/>
              <a:ext cx="1073069" cy="620409"/>
              <a:chOff x="5245108" y="1921821"/>
              <a:chExt cx="1073069" cy="620409"/>
            </a:xfrm>
          </p:grpSpPr>
          <p:sp>
            <p:nvSpPr>
              <p:cNvPr id="503" name="TextBox 502"/>
              <p:cNvSpPr txBox="1"/>
              <p:nvPr/>
            </p:nvSpPr>
            <p:spPr>
              <a:xfrm>
                <a:off x="5245108" y="2372615"/>
                <a:ext cx="1073069" cy="169615"/>
              </a:xfrm>
              <a:prstGeom prst="rect">
                <a:avLst/>
              </a:prstGeom>
              <a:noFill/>
            </p:spPr>
            <p:txBody>
              <a:bodyPr wrap="square" lIns="0" tIns="0" rIns="0" bIns="0" rtlCol="0">
                <a:spAutoFit/>
              </a:bodyPr>
              <a:lstStyle/>
              <a:p>
                <a:pPr marL="0" marR="0" lvl="0" indent="0" algn="ctr" defTabSz="932040" eaLnBrk="1" fontAlgn="auto" latinLnBrk="0" hangingPunct="1">
                  <a:lnSpc>
                    <a:spcPct val="100000"/>
                  </a:lnSpc>
                  <a:spcBef>
                    <a:spcPts val="0"/>
                  </a:spcBef>
                  <a:spcAft>
                    <a:spcPts val="0"/>
                  </a:spcAft>
                  <a:buClrTx/>
                  <a:buSzPct val="80000"/>
                  <a:buFontTx/>
                  <a:buNone/>
                  <a:tabLst/>
                  <a:defRPr/>
                </a:pPr>
                <a:r>
                  <a:rPr kumimoji="0" lang="en-US" sz="1100" b="0" i="0" u="none" strike="noStrike" kern="0" cap="none" spc="0" normalizeH="0" baseline="0" noProof="0" dirty="0" smtClean="0">
                    <a:ln>
                      <a:noFill/>
                    </a:ln>
                    <a:solidFill>
                      <a:srgbClr val="008272"/>
                    </a:solidFill>
                    <a:effectLst/>
                    <a:uLnTx/>
                    <a:uFillTx/>
                  </a:rPr>
                  <a:t>Virtual machines</a:t>
                </a:r>
              </a:p>
            </p:txBody>
          </p:sp>
          <p:grpSp>
            <p:nvGrpSpPr>
              <p:cNvPr id="504" name="Group 503"/>
              <p:cNvGrpSpPr/>
              <p:nvPr/>
            </p:nvGrpSpPr>
            <p:grpSpPr>
              <a:xfrm>
                <a:off x="5536224" y="1921821"/>
                <a:ext cx="490836" cy="416228"/>
                <a:chOff x="782639" y="1949738"/>
                <a:chExt cx="448520" cy="380344"/>
              </a:xfrm>
              <a:solidFill>
                <a:srgbClr val="008272"/>
              </a:solidFill>
            </p:grpSpPr>
            <p:sp>
              <p:nvSpPr>
                <p:cNvPr id="505" name="Freeform 88"/>
                <p:cNvSpPr>
                  <a:spLocks noEditPoints="1"/>
                </p:cNvSpPr>
                <p:nvPr/>
              </p:nvSpPr>
              <p:spPr bwMode="black">
                <a:xfrm>
                  <a:off x="782639" y="1949738"/>
                  <a:ext cx="448520" cy="3803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w="10795" cap="flat" cmpd="sng" algn="ctr">
                  <a:no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marL="0" marR="0" lvl="0" indent="0" defTabSz="7407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lumMod val="50000"/>
                      </a:srgbClr>
                    </a:solidFill>
                    <a:effectLst/>
                    <a:uLnTx/>
                    <a:uFillTx/>
                    <a:latin typeface="Segoe UI"/>
                    <a:ea typeface="+mn-ea"/>
                    <a:cs typeface="+mn-cs"/>
                  </a:endParaRPr>
                </a:p>
              </p:txBody>
            </p:sp>
            <p:sp>
              <p:nvSpPr>
                <p:cNvPr id="506" name="Freeform 23"/>
                <p:cNvSpPr>
                  <a:spLocks noEditPoints="1"/>
                </p:cNvSpPr>
                <p:nvPr/>
              </p:nvSpPr>
              <p:spPr bwMode="black">
                <a:xfrm>
                  <a:off x="930070" y="2043049"/>
                  <a:ext cx="153658" cy="15361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endParaRPr>
                </a:p>
              </p:txBody>
            </p:sp>
          </p:grpSp>
        </p:grpSp>
      </p:grpSp>
      <p:grpSp>
        <p:nvGrpSpPr>
          <p:cNvPr id="534" name="Group 533"/>
          <p:cNvGrpSpPr/>
          <p:nvPr/>
        </p:nvGrpSpPr>
        <p:grpSpPr>
          <a:xfrm>
            <a:off x="7467414" y="1496909"/>
            <a:ext cx="2369600" cy="5292157"/>
            <a:chOff x="7620293" y="1215006"/>
            <a:chExt cx="2369600" cy="5292157"/>
          </a:xfrm>
        </p:grpSpPr>
        <p:sp>
          <p:nvSpPr>
            <p:cNvPr id="535" name="Freeform 18"/>
            <p:cNvSpPr>
              <a:spLocks noEditPoints="1"/>
            </p:cNvSpPr>
            <p:nvPr/>
          </p:nvSpPr>
          <p:spPr bwMode="auto">
            <a:xfrm>
              <a:off x="7620293" y="1215006"/>
              <a:ext cx="2359152" cy="5292157"/>
            </a:xfrm>
            <a:prstGeom prst="rect">
              <a:avLst/>
            </a:prstGeom>
            <a:solidFill>
              <a:srgbClr val="68217A"/>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rPr>
                <a:t>Services</a:t>
              </a:r>
            </a:p>
          </p:txBody>
        </p:sp>
        <p:grpSp>
          <p:nvGrpSpPr>
            <p:cNvPr id="536" name="Group 535"/>
            <p:cNvGrpSpPr/>
            <p:nvPr/>
          </p:nvGrpSpPr>
          <p:grpSpPr>
            <a:xfrm>
              <a:off x="7620293" y="1657350"/>
              <a:ext cx="2369600" cy="4800600"/>
              <a:chOff x="7620293" y="1657350"/>
              <a:chExt cx="2369600" cy="4800600"/>
            </a:xfrm>
          </p:grpSpPr>
          <p:grpSp>
            <p:nvGrpSpPr>
              <p:cNvPr id="537" name="Group 536"/>
              <p:cNvGrpSpPr/>
              <p:nvPr/>
            </p:nvGrpSpPr>
            <p:grpSpPr>
              <a:xfrm>
                <a:off x="7620293" y="1657350"/>
                <a:ext cx="2369600" cy="4800600"/>
                <a:chOff x="7620293" y="1657350"/>
                <a:chExt cx="2369600" cy="4800600"/>
              </a:xfrm>
            </p:grpSpPr>
            <p:sp>
              <p:nvSpPr>
                <p:cNvPr id="544" name="Freeform 18"/>
                <p:cNvSpPr>
                  <a:spLocks noEditPoints="1"/>
                </p:cNvSpPr>
                <p:nvPr/>
              </p:nvSpPr>
              <p:spPr bwMode="auto">
                <a:xfrm>
                  <a:off x="7620293" y="1657350"/>
                  <a:ext cx="2359152" cy="4800600"/>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endParaRPr>
                </a:p>
              </p:txBody>
            </p:sp>
            <p:grpSp>
              <p:nvGrpSpPr>
                <p:cNvPr id="545" name="Group 544"/>
                <p:cNvGrpSpPr/>
                <p:nvPr/>
              </p:nvGrpSpPr>
              <p:grpSpPr>
                <a:xfrm>
                  <a:off x="7622772" y="1720102"/>
                  <a:ext cx="2367121" cy="4700231"/>
                  <a:chOff x="7622772" y="1720102"/>
                  <a:chExt cx="2367121" cy="4700231"/>
                </a:xfrm>
              </p:grpSpPr>
              <p:grpSp>
                <p:nvGrpSpPr>
                  <p:cNvPr id="546" name="Group 545"/>
                  <p:cNvGrpSpPr/>
                  <p:nvPr/>
                </p:nvGrpSpPr>
                <p:grpSpPr>
                  <a:xfrm>
                    <a:off x="7622772" y="5778974"/>
                    <a:ext cx="2367120" cy="641359"/>
                    <a:chOff x="7622772" y="5778974"/>
                    <a:chExt cx="2367120" cy="641359"/>
                  </a:xfrm>
                </p:grpSpPr>
                <p:sp>
                  <p:nvSpPr>
                    <p:cNvPr id="568" name="Rectangle 567"/>
                    <p:cNvSpPr/>
                    <p:nvPr/>
                  </p:nvSpPr>
                  <p:spPr bwMode="auto">
                    <a:xfrm>
                      <a:off x="7622772" y="5778974"/>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Tasks</a:t>
                      </a:r>
                    </a:p>
                  </p:txBody>
                </p:sp>
                <p:sp>
                  <p:nvSpPr>
                    <p:cNvPr id="569" name="Freeform 21"/>
                    <p:cNvSpPr>
                      <a:spLocks noEditPoints="1"/>
                    </p:cNvSpPr>
                    <p:nvPr/>
                  </p:nvSpPr>
                  <p:spPr bwMode="black">
                    <a:xfrm>
                      <a:off x="9420843" y="5901172"/>
                      <a:ext cx="394907" cy="396965"/>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68217A"/>
                    </a:solidFill>
                    <a:ln>
                      <a:noFill/>
                    </a:ln>
                    <a:extLst/>
                  </p:spPr>
                  <p:txBody>
                    <a:bodyPr vert="horz" wrap="square" lIns="100735" tIns="50370" rIns="100735" bIns="50370" numCol="1" anchor="ctr" anchorCtr="0" compatLnSpc="1">
                      <a:prstTxWarp prst="textNoShape">
                        <a:avLst/>
                      </a:prstTxWarp>
                    </a:bodyPr>
                    <a:lstStyle/>
                    <a:p>
                      <a:pPr marL="0" marR="0" lvl="0" indent="0" defTabSz="1116778"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endParaRPr>
                    </a:p>
                  </p:txBody>
                </p:sp>
              </p:grpSp>
              <p:grpSp>
                <p:nvGrpSpPr>
                  <p:cNvPr id="547" name="Group 546"/>
                  <p:cNvGrpSpPr/>
                  <p:nvPr/>
                </p:nvGrpSpPr>
                <p:grpSpPr>
                  <a:xfrm>
                    <a:off x="7622773" y="1720102"/>
                    <a:ext cx="2367120" cy="641359"/>
                    <a:chOff x="7622773" y="1720102"/>
                    <a:chExt cx="2367120" cy="641359"/>
                  </a:xfrm>
                </p:grpSpPr>
                <p:sp>
                  <p:nvSpPr>
                    <p:cNvPr id="566" name="Rectangle 565"/>
                    <p:cNvSpPr/>
                    <p:nvPr/>
                  </p:nvSpPr>
                  <p:spPr bwMode="auto">
                    <a:xfrm>
                      <a:off x="7622773" y="1720102"/>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Caching</a:t>
                      </a:r>
                    </a:p>
                  </p:txBody>
                </p:sp>
                <p:sp>
                  <p:nvSpPr>
                    <p:cNvPr id="567" name="Block Arc 6"/>
                    <p:cNvSpPr/>
                    <p:nvPr/>
                  </p:nvSpPr>
                  <p:spPr>
                    <a:xfrm>
                      <a:off x="9397787" y="1822344"/>
                      <a:ext cx="436875" cy="436875"/>
                    </a:xfrm>
                    <a:custGeom>
                      <a:avLst/>
                      <a:gdLst/>
                      <a:ahLst/>
                      <a:cxnLst/>
                      <a:rect l="l" t="t" r="r" b="b"/>
                      <a:pathLst>
                        <a:path w="2936350" h="2936350">
                          <a:moveTo>
                            <a:pt x="1468175" y="1289581"/>
                          </a:moveTo>
                          <a:cubicBezTo>
                            <a:pt x="1563946" y="1289581"/>
                            <a:pt x="1642109" y="1364963"/>
                            <a:pt x="1645058" y="1459701"/>
                          </a:cubicBezTo>
                          <a:lnTo>
                            <a:pt x="1958717" y="1762599"/>
                          </a:lnTo>
                          <a:cubicBezTo>
                            <a:pt x="2007813" y="1681261"/>
                            <a:pt x="2035913" y="1588465"/>
                            <a:pt x="2040007" y="1492589"/>
                          </a:cubicBezTo>
                          <a:lnTo>
                            <a:pt x="2478230" y="1511298"/>
                          </a:lnTo>
                          <a:cubicBezTo>
                            <a:pt x="2469544" y="1714745"/>
                            <a:pt x="2399657" y="1910343"/>
                            <a:pt x="2275883" y="2070911"/>
                          </a:cubicBezTo>
                          <a:cubicBezTo>
                            <a:pt x="2322484" y="2119427"/>
                            <a:pt x="2322157" y="2196479"/>
                            <a:pt x="2274851" y="2245466"/>
                          </a:cubicBezTo>
                          <a:lnTo>
                            <a:pt x="2274851" y="2245464"/>
                          </a:lnTo>
                          <a:cubicBezTo>
                            <a:pt x="2225843" y="2296213"/>
                            <a:pt x="2144975" y="2297625"/>
                            <a:pt x="2094227" y="2248617"/>
                          </a:cubicBezTo>
                          <a:lnTo>
                            <a:pt x="1470507" y="1646298"/>
                          </a:lnTo>
                          <a:cubicBezTo>
                            <a:pt x="1469735" y="1646764"/>
                            <a:pt x="1468956" y="1646769"/>
                            <a:pt x="1468175" y="1646769"/>
                          </a:cubicBezTo>
                          <a:cubicBezTo>
                            <a:pt x="1369540" y="1646769"/>
                            <a:pt x="1289581" y="1566810"/>
                            <a:pt x="1289581" y="1468175"/>
                          </a:cubicBezTo>
                          <a:cubicBezTo>
                            <a:pt x="1289581" y="1369540"/>
                            <a:pt x="1369540" y="1289581"/>
                            <a:pt x="1468175" y="1289581"/>
                          </a:cubicBezTo>
                          <a:close/>
                          <a:moveTo>
                            <a:pt x="703004" y="807429"/>
                          </a:moveTo>
                          <a:lnTo>
                            <a:pt x="1034982" y="1094100"/>
                          </a:lnTo>
                          <a:cubicBezTo>
                            <a:pt x="952229" y="1189932"/>
                            <a:pt x="903589" y="1310499"/>
                            <a:pt x="896676" y="1436926"/>
                          </a:cubicBezTo>
                          <a:lnTo>
                            <a:pt x="458708" y="1412980"/>
                          </a:lnTo>
                          <a:cubicBezTo>
                            <a:pt x="470919" y="1189665"/>
                            <a:pt x="556834" y="976701"/>
                            <a:pt x="703004" y="807429"/>
                          </a:cubicBezTo>
                          <a:close/>
                          <a:moveTo>
                            <a:pt x="2227598" y="800832"/>
                          </a:moveTo>
                          <a:cubicBezTo>
                            <a:pt x="2375228" y="968832"/>
                            <a:pt x="2462984" y="1181044"/>
                            <a:pt x="2477127" y="1404245"/>
                          </a:cubicBezTo>
                          <a:lnTo>
                            <a:pt x="2039383" y="1431982"/>
                          </a:lnTo>
                          <a:cubicBezTo>
                            <a:pt x="2031376" y="1305619"/>
                            <a:pt x="1981694" y="1185478"/>
                            <a:pt x="1898115" y="1090366"/>
                          </a:cubicBezTo>
                          <a:close/>
                          <a:moveTo>
                            <a:pt x="1540008" y="459756"/>
                          </a:moveTo>
                          <a:cubicBezTo>
                            <a:pt x="1763092" y="475647"/>
                            <a:pt x="1974610" y="565062"/>
                            <a:pt x="2141448" y="714004"/>
                          </a:cubicBezTo>
                          <a:lnTo>
                            <a:pt x="1849342" y="1041209"/>
                          </a:lnTo>
                          <a:cubicBezTo>
                            <a:pt x="1754888" y="956887"/>
                            <a:pt x="1635140" y="906266"/>
                            <a:pt x="1508843" y="897269"/>
                          </a:cubicBezTo>
                          <a:close/>
                          <a:moveTo>
                            <a:pt x="1404245" y="459223"/>
                          </a:moveTo>
                          <a:lnTo>
                            <a:pt x="1431982" y="896967"/>
                          </a:lnTo>
                          <a:cubicBezTo>
                            <a:pt x="1305619" y="904974"/>
                            <a:pt x="1185478" y="954656"/>
                            <a:pt x="1090366" y="1038235"/>
                          </a:cubicBezTo>
                          <a:lnTo>
                            <a:pt x="800832" y="708752"/>
                          </a:lnTo>
                          <a:cubicBezTo>
                            <a:pt x="968832" y="561122"/>
                            <a:pt x="1181044" y="473366"/>
                            <a:pt x="1404245" y="459223"/>
                          </a:cubicBezTo>
                          <a:close/>
                          <a:moveTo>
                            <a:pt x="1468175" y="278278"/>
                          </a:moveTo>
                          <a:cubicBezTo>
                            <a:pt x="811013" y="278278"/>
                            <a:pt x="278278" y="811013"/>
                            <a:pt x="278278" y="1468175"/>
                          </a:cubicBezTo>
                          <a:cubicBezTo>
                            <a:pt x="278278" y="2125337"/>
                            <a:pt x="811013" y="2658072"/>
                            <a:pt x="1468175" y="2658072"/>
                          </a:cubicBezTo>
                          <a:cubicBezTo>
                            <a:pt x="2125337" y="2658072"/>
                            <a:pt x="2658072" y="2125337"/>
                            <a:pt x="2658072" y="1468175"/>
                          </a:cubicBezTo>
                          <a:cubicBezTo>
                            <a:pt x="2658072" y="811013"/>
                            <a:pt x="2125337" y="278278"/>
                            <a:pt x="1468175" y="278278"/>
                          </a:cubicBezTo>
                          <a:close/>
                          <a:moveTo>
                            <a:pt x="1468175" y="0"/>
                          </a:moveTo>
                          <a:cubicBezTo>
                            <a:pt x="2279026" y="0"/>
                            <a:pt x="2936350" y="657324"/>
                            <a:pt x="2936350" y="1468175"/>
                          </a:cubicBezTo>
                          <a:cubicBezTo>
                            <a:pt x="2936350" y="2279026"/>
                            <a:pt x="2279026" y="2936350"/>
                            <a:pt x="1468175" y="2936350"/>
                          </a:cubicBezTo>
                          <a:cubicBezTo>
                            <a:pt x="657324" y="2936350"/>
                            <a:pt x="0" y="2279026"/>
                            <a:pt x="0" y="1468175"/>
                          </a:cubicBezTo>
                          <a:cubicBezTo>
                            <a:pt x="0" y="657324"/>
                            <a:pt x="657324" y="0"/>
                            <a:pt x="1468175" y="0"/>
                          </a:cubicBezTo>
                          <a:close/>
                        </a:path>
                      </a:pathLst>
                    </a:custGeom>
                    <a:solidFill>
                      <a:srgbClr val="68217A"/>
                    </a:solidFill>
                    <a:ln w="10795"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12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FFFFFF"/>
                        </a:solidFill>
                        <a:effectLst/>
                        <a:uLnTx/>
                        <a:uFillTx/>
                        <a:latin typeface="Segoe UI"/>
                        <a:ea typeface="+mn-ea"/>
                        <a:cs typeface="+mn-cs"/>
                      </a:endParaRPr>
                    </a:p>
                  </p:txBody>
                </p:sp>
              </p:grpSp>
              <p:grpSp>
                <p:nvGrpSpPr>
                  <p:cNvPr id="548" name="Group 547"/>
                  <p:cNvGrpSpPr/>
                  <p:nvPr/>
                </p:nvGrpSpPr>
                <p:grpSpPr>
                  <a:xfrm>
                    <a:off x="7622773" y="2396581"/>
                    <a:ext cx="2367120" cy="641359"/>
                    <a:chOff x="7622773" y="2396581"/>
                    <a:chExt cx="2367120" cy="641359"/>
                  </a:xfrm>
                </p:grpSpPr>
                <p:sp>
                  <p:nvSpPr>
                    <p:cNvPr id="564" name="Rectangle 563"/>
                    <p:cNvSpPr/>
                    <p:nvPr/>
                  </p:nvSpPr>
                  <p:spPr bwMode="auto">
                    <a:xfrm>
                      <a:off x="7622773" y="2396581"/>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Identity</a:t>
                      </a:r>
                    </a:p>
                  </p:txBody>
                </p:sp>
                <p:sp>
                  <p:nvSpPr>
                    <p:cNvPr id="565" name="Rounded Rectangle 27"/>
                    <p:cNvSpPr/>
                    <p:nvPr/>
                  </p:nvSpPr>
                  <p:spPr>
                    <a:xfrm>
                      <a:off x="9514340" y="2490087"/>
                      <a:ext cx="288178" cy="454347"/>
                    </a:xfrm>
                    <a:custGeom>
                      <a:avLst/>
                      <a:gdLst/>
                      <a:ahLst/>
                      <a:cxnLst/>
                      <a:rect l="l" t="t" r="r" b="b"/>
                      <a:pathLst>
                        <a:path w="2331720" h="3676248">
                          <a:moveTo>
                            <a:pt x="785265" y="1981892"/>
                          </a:moveTo>
                          <a:cubicBezTo>
                            <a:pt x="872246" y="2096903"/>
                            <a:pt x="1010508" y="2170079"/>
                            <a:pt x="1165860" y="2170079"/>
                          </a:cubicBezTo>
                          <a:cubicBezTo>
                            <a:pt x="1321213" y="2170079"/>
                            <a:pt x="1459474" y="2096903"/>
                            <a:pt x="1546455" y="1981892"/>
                          </a:cubicBezTo>
                          <a:cubicBezTo>
                            <a:pt x="1785440" y="2003951"/>
                            <a:pt x="1971675" y="2205654"/>
                            <a:pt x="1971675" y="2450854"/>
                          </a:cubicBezTo>
                          <a:lnTo>
                            <a:pt x="1971675" y="2789788"/>
                          </a:lnTo>
                          <a:lnTo>
                            <a:pt x="360045" y="2789788"/>
                          </a:lnTo>
                          <a:lnTo>
                            <a:pt x="360045" y="2450854"/>
                          </a:lnTo>
                          <a:cubicBezTo>
                            <a:pt x="360045" y="2205654"/>
                            <a:pt x="546281" y="2003951"/>
                            <a:pt x="785265" y="1981892"/>
                          </a:cubicBezTo>
                          <a:close/>
                          <a:moveTo>
                            <a:pt x="1165860" y="1190671"/>
                          </a:moveTo>
                          <a:cubicBezTo>
                            <a:pt x="1404424" y="1190671"/>
                            <a:pt x="1597819" y="1384066"/>
                            <a:pt x="1597819" y="1622630"/>
                          </a:cubicBezTo>
                          <a:cubicBezTo>
                            <a:pt x="1597819" y="1861194"/>
                            <a:pt x="1404424" y="2054589"/>
                            <a:pt x="1165860" y="2054589"/>
                          </a:cubicBezTo>
                          <a:cubicBezTo>
                            <a:pt x="927296" y="2054589"/>
                            <a:pt x="733901" y="1861194"/>
                            <a:pt x="733901" y="1622630"/>
                          </a:cubicBezTo>
                          <a:cubicBezTo>
                            <a:pt x="733901" y="1384066"/>
                            <a:pt x="927296" y="1190671"/>
                            <a:pt x="1165860" y="1190671"/>
                          </a:cubicBezTo>
                          <a:close/>
                          <a:moveTo>
                            <a:pt x="243129" y="976862"/>
                          </a:moveTo>
                          <a:cubicBezTo>
                            <a:pt x="220113" y="976862"/>
                            <a:pt x="201454" y="995521"/>
                            <a:pt x="201454" y="1018537"/>
                          </a:cubicBezTo>
                          <a:lnTo>
                            <a:pt x="201454" y="2773512"/>
                          </a:lnTo>
                          <a:cubicBezTo>
                            <a:pt x="201454" y="2796528"/>
                            <a:pt x="220113" y="2815187"/>
                            <a:pt x="243129" y="2815187"/>
                          </a:cubicBezTo>
                          <a:lnTo>
                            <a:pt x="2088591" y="2815187"/>
                          </a:lnTo>
                          <a:cubicBezTo>
                            <a:pt x="2111607" y="2815187"/>
                            <a:pt x="2130266" y="2796528"/>
                            <a:pt x="2130266" y="2773512"/>
                          </a:cubicBezTo>
                          <a:lnTo>
                            <a:pt x="2130266" y="1018537"/>
                          </a:lnTo>
                          <a:cubicBezTo>
                            <a:pt x="2130266" y="995521"/>
                            <a:pt x="2111607" y="976862"/>
                            <a:pt x="2088591" y="976862"/>
                          </a:cubicBezTo>
                          <a:close/>
                          <a:moveTo>
                            <a:pt x="750570" y="756517"/>
                          </a:moveTo>
                          <a:cubicBezTo>
                            <a:pt x="727424" y="756517"/>
                            <a:pt x="708660" y="775281"/>
                            <a:pt x="708660" y="798427"/>
                          </a:cubicBezTo>
                          <a:cubicBezTo>
                            <a:pt x="708660" y="821573"/>
                            <a:pt x="727424" y="840337"/>
                            <a:pt x="750570" y="840337"/>
                          </a:cubicBezTo>
                          <a:lnTo>
                            <a:pt x="1581150" y="840337"/>
                          </a:lnTo>
                          <a:cubicBezTo>
                            <a:pt x="1604296" y="840337"/>
                            <a:pt x="1623060" y="821573"/>
                            <a:pt x="1623060" y="798427"/>
                          </a:cubicBezTo>
                          <a:cubicBezTo>
                            <a:pt x="1623060" y="775281"/>
                            <a:pt x="1604296" y="756517"/>
                            <a:pt x="1581150" y="756517"/>
                          </a:cubicBezTo>
                          <a:close/>
                          <a:moveTo>
                            <a:pt x="207663" y="567288"/>
                          </a:moveTo>
                          <a:lnTo>
                            <a:pt x="894398" y="567288"/>
                          </a:lnTo>
                          <a:lnTo>
                            <a:pt x="894398" y="722542"/>
                          </a:lnTo>
                          <a:cubicBezTo>
                            <a:pt x="894398" y="729171"/>
                            <a:pt x="899771" y="734544"/>
                            <a:pt x="906400" y="734544"/>
                          </a:cubicBezTo>
                          <a:lnTo>
                            <a:pt x="1425321" y="734544"/>
                          </a:lnTo>
                          <a:cubicBezTo>
                            <a:pt x="1431950" y="734544"/>
                            <a:pt x="1437323" y="729171"/>
                            <a:pt x="1437323" y="722542"/>
                          </a:cubicBezTo>
                          <a:lnTo>
                            <a:pt x="1437323" y="567288"/>
                          </a:lnTo>
                          <a:lnTo>
                            <a:pt x="2124057" y="567288"/>
                          </a:lnTo>
                          <a:cubicBezTo>
                            <a:pt x="2238746" y="567288"/>
                            <a:pt x="2331720" y="660262"/>
                            <a:pt x="2331720" y="774951"/>
                          </a:cubicBezTo>
                          <a:lnTo>
                            <a:pt x="2331720" y="3468585"/>
                          </a:lnTo>
                          <a:cubicBezTo>
                            <a:pt x="2331720" y="3583274"/>
                            <a:pt x="2238746" y="3676248"/>
                            <a:pt x="2124057" y="3676248"/>
                          </a:cubicBezTo>
                          <a:lnTo>
                            <a:pt x="207663" y="3676248"/>
                          </a:lnTo>
                          <a:cubicBezTo>
                            <a:pt x="92974" y="3676248"/>
                            <a:pt x="0" y="3583274"/>
                            <a:pt x="0" y="3468585"/>
                          </a:cubicBezTo>
                          <a:lnTo>
                            <a:pt x="0" y="774951"/>
                          </a:lnTo>
                          <a:cubicBezTo>
                            <a:pt x="0" y="660262"/>
                            <a:pt x="92974" y="567288"/>
                            <a:pt x="207663" y="567288"/>
                          </a:cubicBezTo>
                          <a:close/>
                          <a:moveTo>
                            <a:pt x="1165861" y="471845"/>
                          </a:moveTo>
                          <a:cubicBezTo>
                            <a:pt x="1111677" y="471845"/>
                            <a:pt x="1067753" y="515769"/>
                            <a:pt x="1067753" y="569953"/>
                          </a:cubicBezTo>
                          <a:cubicBezTo>
                            <a:pt x="1067753" y="624137"/>
                            <a:pt x="1111677" y="668061"/>
                            <a:pt x="1165861" y="668061"/>
                          </a:cubicBezTo>
                          <a:cubicBezTo>
                            <a:pt x="1220045" y="668061"/>
                            <a:pt x="1263969" y="624137"/>
                            <a:pt x="1263969" y="569953"/>
                          </a:cubicBezTo>
                          <a:cubicBezTo>
                            <a:pt x="1263969" y="515769"/>
                            <a:pt x="1220045" y="471845"/>
                            <a:pt x="1165861" y="471845"/>
                          </a:cubicBezTo>
                          <a:close/>
                          <a:moveTo>
                            <a:pt x="925402" y="419076"/>
                          </a:moveTo>
                          <a:lnTo>
                            <a:pt x="1406318" y="419076"/>
                          </a:lnTo>
                          <a:cubicBezTo>
                            <a:pt x="1412394" y="419076"/>
                            <a:pt x="1417320" y="424002"/>
                            <a:pt x="1417320" y="430078"/>
                          </a:cubicBezTo>
                          <a:lnTo>
                            <a:pt x="1417320" y="709826"/>
                          </a:lnTo>
                          <a:cubicBezTo>
                            <a:pt x="1417320" y="715902"/>
                            <a:pt x="1412394" y="720828"/>
                            <a:pt x="1406318" y="720828"/>
                          </a:cubicBezTo>
                          <a:lnTo>
                            <a:pt x="925402" y="720828"/>
                          </a:lnTo>
                          <a:cubicBezTo>
                            <a:pt x="919326" y="720828"/>
                            <a:pt x="914400" y="715902"/>
                            <a:pt x="914400" y="709826"/>
                          </a:cubicBezTo>
                          <a:lnTo>
                            <a:pt x="914400" y="430078"/>
                          </a:lnTo>
                          <a:cubicBezTo>
                            <a:pt x="914400" y="424002"/>
                            <a:pt x="919326" y="419076"/>
                            <a:pt x="925402" y="419076"/>
                          </a:cubicBezTo>
                          <a:close/>
                          <a:moveTo>
                            <a:pt x="657701" y="0"/>
                          </a:moveTo>
                          <a:lnTo>
                            <a:pt x="1044535" y="0"/>
                          </a:lnTo>
                          <a:lnTo>
                            <a:pt x="1165860" y="137192"/>
                          </a:lnTo>
                          <a:lnTo>
                            <a:pt x="1287185" y="0"/>
                          </a:lnTo>
                          <a:lnTo>
                            <a:pt x="1674019" y="0"/>
                          </a:lnTo>
                          <a:lnTo>
                            <a:pt x="1417896" y="395838"/>
                          </a:lnTo>
                          <a:lnTo>
                            <a:pt x="913824" y="395838"/>
                          </a:lnTo>
                          <a:close/>
                        </a:path>
                      </a:pathLst>
                    </a:custGeom>
                    <a:solidFill>
                      <a:srgbClr val="68217A"/>
                    </a:solidFill>
                    <a:ln w="10795" cap="flat" cmpd="sng" algn="ctr">
                      <a:noFill/>
                      <a:prstDash val="solid"/>
                    </a:ln>
                    <a:effectLst/>
                  </p:spPr>
                  <p:txBody>
                    <a:bodyPr rot="0" spcFirstLastPara="0" vertOverflow="overflow" horzOverflow="overflow" vert="horz" wrap="square" lIns="45720" tIns="594360" rIns="91440" bIns="91440" numCol="1" spcCol="0" rtlCol="0" fromWordArt="0" anchor="b" anchorCtr="0" forceAA="0" compatLnSpc="1">
                      <a:prstTxWarp prst="textNoShape">
                        <a:avLst/>
                      </a:prstTxWarp>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rgbClr val="FFFFFF"/>
                        </a:solidFill>
                        <a:effectLst/>
                        <a:uLnTx/>
                        <a:uFillTx/>
                        <a:latin typeface="Segoe UI"/>
                        <a:ea typeface="+mn-ea"/>
                        <a:cs typeface="+mn-cs"/>
                      </a:endParaRPr>
                    </a:p>
                  </p:txBody>
                </p:sp>
              </p:grpSp>
              <p:grpSp>
                <p:nvGrpSpPr>
                  <p:cNvPr id="549" name="Group 548"/>
                  <p:cNvGrpSpPr/>
                  <p:nvPr/>
                </p:nvGrpSpPr>
                <p:grpSpPr>
                  <a:xfrm>
                    <a:off x="7622773" y="3073060"/>
                    <a:ext cx="2367120" cy="641359"/>
                    <a:chOff x="7622773" y="3073060"/>
                    <a:chExt cx="2367120" cy="641359"/>
                  </a:xfrm>
                </p:grpSpPr>
                <p:sp>
                  <p:nvSpPr>
                    <p:cNvPr id="562" name="Rectangle 561"/>
                    <p:cNvSpPr/>
                    <p:nvPr/>
                  </p:nvSpPr>
                  <p:spPr bwMode="auto">
                    <a:xfrm>
                      <a:off x="7622773" y="3073060"/>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Service Bus</a:t>
                      </a:r>
                    </a:p>
                  </p:txBody>
                </p:sp>
                <p:sp>
                  <p:nvSpPr>
                    <p:cNvPr id="563" name="Oval 41"/>
                    <p:cNvSpPr/>
                    <p:nvPr/>
                  </p:nvSpPr>
                  <p:spPr>
                    <a:xfrm>
                      <a:off x="9406590" y="3167088"/>
                      <a:ext cx="452478" cy="453305"/>
                    </a:xfrm>
                    <a:custGeom>
                      <a:avLst/>
                      <a:gdLst/>
                      <a:ahLst/>
                      <a:cxnLst/>
                      <a:rect l="l" t="t" r="r" b="b"/>
                      <a:pathLst>
                        <a:path w="898688" h="900330">
                          <a:moveTo>
                            <a:pt x="375966" y="524364"/>
                          </a:moveTo>
                          <a:lnTo>
                            <a:pt x="160770" y="527663"/>
                          </a:lnTo>
                          <a:lnTo>
                            <a:pt x="200922" y="567816"/>
                          </a:lnTo>
                          <a:lnTo>
                            <a:pt x="40932" y="727806"/>
                          </a:lnTo>
                          <a:lnTo>
                            <a:pt x="172525" y="859398"/>
                          </a:lnTo>
                          <a:lnTo>
                            <a:pt x="332515" y="699408"/>
                          </a:lnTo>
                          <a:lnTo>
                            <a:pt x="372667" y="739561"/>
                          </a:lnTo>
                          <a:close/>
                          <a:moveTo>
                            <a:pt x="702980" y="303403"/>
                          </a:moveTo>
                          <a:lnTo>
                            <a:pt x="702980" y="360187"/>
                          </a:lnTo>
                          <a:lnTo>
                            <a:pt x="476720" y="360187"/>
                          </a:lnTo>
                          <a:lnTo>
                            <a:pt x="476720" y="546287"/>
                          </a:lnTo>
                          <a:lnTo>
                            <a:pt x="702980" y="546287"/>
                          </a:lnTo>
                          <a:lnTo>
                            <a:pt x="702980" y="603071"/>
                          </a:lnTo>
                          <a:lnTo>
                            <a:pt x="857480" y="453237"/>
                          </a:lnTo>
                          <a:close/>
                          <a:moveTo>
                            <a:pt x="448820" y="219516"/>
                          </a:moveTo>
                          <a:cubicBezTo>
                            <a:pt x="532604" y="219516"/>
                            <a:pt x="606091" y="263602"/>
                            <a:pt x="646772" y="330201"/>
                          </a:cubicBezTo>
                          <a:lnTo>
                            <a:pt x="673087" y="330201"/>
                          </a:lnTo>
                          <a:lnTo>
                            <a:pt x="673087" y="234448"/>
                          </a:lnTo>
                          <a:lnTo>
                            <a:pt x="898688" y="453237"/>
                          </a:lnTo>
                          <a:lnTo>
                            <a:pt x="673087" y="672026"/>
                          </a:lnTo>
                          <a:lnTo>
                            <a:pt x="673087" y="576273"/>
                          </a:lnTo>
                          <a:lnTo>
                            <a:pt x="646772" y="576273"/>
                          </a:lnTo>
                          <a:cubicBezTo>
                            <a:pt x="606091" y="642873"/>
                            <a:pt x="532604" y="686958"/>
                            <a:pt x="448820" y="686958"/>
                          </a:cubicBezTo>
                          <a:lnTo>
                            <a:pt x="402239" y="682262"/>
                          </a:lnTo>
                          <a:lnTo>
                            <a:pt x="402830" y="643675"/>
                          </a:lnTo>
                          <a:cubicBezTo>
                            <a:pt x="417480" y="647867"/>
                            <a:pt x="432928" y="649791"/>
                            <a:pt x="448821" y="649791"/>
                          </a:cubicBezTo>
                          <a:cubicBezTo>
                            <a:pt x="509398" y="649791"/>
                            <a:pt x="563510" y="621837"/>
                            <a:pt x="597076" y="576273"/>
                          </a:cubicBezTo>
                          <a:lnTo>
                            <a:pt x="448819" y="576273"/>
                          </a:lnTo>
                          <a:lnTo>
                            <a:pt x="448819" y="330201"/>
                          </a:lnTo>
                          <a:lnTo>
                            <a:pt x="597075" y="330201"/>
                          </a:lnTo>
                          <a:cubicBezTo>
                            <a:pt x="563509" y="284638"/>
                            <a:pt x="509397" y="256684"/>
                            <a:pt x="448821" y="256684"/>
                          </a:cubicBezTo>
                          <a:cubicBezTo>
                            <a:pt x="432962" y="256684"/>
                            <a:pt x="417546" y="258600"/>
                            <a:pt x="402924" y="262770"/>
                          </a:cubicBezTo>
                          <a:lnTo>
                            <a:pt x="402333" y="224202"/>
                          </a:lnTo>
                          <a:cubicBezTo>
                            <a:pt x="417348" y="221108"/>
                            <a:pt x="432898" y="219516"/>
                            <a:pt x="448820" y="219516"/>
                          </a:cubicBezTo>
                          <a:close/>
                          <a:moveTo>
                            <a:pt x="172525" y="40932"/>
                          </a:moveTo>
                          <a:lnTo>
                            <a:pt x="40932" y="172524"/>
                          </a:lnTo>
                          <a:lnTo>
                            <a:pt x="200922" y="332514"/>
                          </a:lnTo>
                          <a:lnTo>
                            <a:pt x="160770" y="372667"/>
                          </a:lnTo>
                          <a:lnTo>
                            <a:pt x="375966" y="375966"/>
                          </a:lnTo>
                          <a:lnTo>
                            <a:pt x="372667" y="160769"/>
                          </a:lnTo>
                          <a:lnTo>
                            <a:pt x="332515" y="200922"/>
                          </a:lnTo>
                          <a:close/>
                          <a:moveTo>
                            <a:pt x="173999" y="0"/>
                          </a:moveTo>
                          <a:lnTo>
                            <a:pt x="332580" y="158581"/>
                          </a:lnTo>
                          <a:lnTo>
                            <a:pt x="400288" y="90873"/>
                          </a:lnTo>
                          <a:lnTo>
                            <a:pt x="405105" y="405105"/>
                          </a:lnTo>
                          <a:lnTo>
                            <a:pt x="261463" y="402903"/>
                          </a:lnTo>
                          <a:cubicBezTo>
                            <a:pt x="256470" y="418829"/>
                            <a:pt x="254213" y="435767"/>
                            <a:pt x="254213" y="453238"/>
                          </a:cubicBezTo>
                          <a:cubicBezTo>
                            <a:pt x="254213" y="468475"/>
                            <a:pt x="255930" y="483308"/>
                            <a:pt x="259583" y="497456"/>
                          </a:cubicBezTo>
                          <a:lnTo>
                            <a:pt x="243255" y="497707"/>
                          </a:lnTo>
                          <a:lnTo>
                            <a:pt x="405105" y="495225"/>
                          </a:lnTo>
                          <a:lnTo>
                            <a:pt x="400288" y="809457"/>
                          </a:lnTo>
                          <a:lnTo>
                            <a:pt x="332580" y="741749"/>
                          </a:lnTo>
                          <a:lnTo>
                            <a:pt x="173999" y="900330"/>
                          </a:lnTo>
                          <a:lnTo>
                            <a:pt x="0" y="726331"/>
                          </a:lnTo>
                          <a:lnTo>
                            <a:pt x="158581" y="567750"/>
                          </a:lnTo>
                          <a:lnTo>
                            <a:pt x="90873" y="500043"/>
                          </a:lnTo>
                          <a:lnTo>
                            <a:pt x="219619" y="498069"/>
                          </a:lnTo>
                          <a:cubicBezTo>
                            <a:pt x="216579" y="483589"/>
                            <a:pt x="215099" y="468586"/>
                            <a:pt x="215099" y="453237"/>
                          </a:cubicBezTo>
                          <a:lnTo>
                            <a:pt x="221043" y="402283"/>
                          </a:lnTo>
                          <a:lnTo>
                            <a:pt x="90873" y="400288"/>
                          </a:lnTo>
                          <a:lnTo>
                            <a:pt x="158581" y="332580"/>
                          </a:lnTo>
                          <a:lnTo>
                            <a:pt x="0" y="173999"/>
                          </a:lnTo>
                          <a:close/>
                        </a:path>
                      </a:pathLst>
                    </a:custGeom>
                    <a:solidFill>
                      <a:srgbClr val="68217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lumMod val="50000"/>
                          </a:srgbClr>
                        </a:solidFill>
                        <a:effectLst/>
                        <a:uLnTx/>
                        <a:uFillTx/>
                        <a:latin typeface="Segoe UI"/>
                        <a:ea typeface="+mn-ea"/>
                        <a:cs typeface="+mn-cs"/>
                      </a:endParaRPr>
                    </a:p>
                  </p:txBody>
                </p:sp>
              </p:grpSp>
              <p:grpSp>
                <p:nvGrpSpPr>
                  <p:cNvPr id="550" name="Group 549"/>
                  <p:cNvGrpSpPr/>
                  <p:nvPr/>
                </p:nvGrpSpPr>
                <p:grpSpPr>
                  <a:xfrm>
                    <a:off x="7622773" y="5102497"/>
                    <a:ext cx="2367120" cy="641359"/>
                    <a:chOff x="7622773" y="5102497"/>
                    <a:chExt cx="2367120" cy="641359"/>
                  </a:xfrm>
                </p:grpSpPr>
                <p:sp>
                  <p:nvSpPr>
                    <p:cNvPr id="557" name="Rectangle 556"/>
                    <p:cNvSpPr/>
                    <p:nvPr/>
                  </p:nvSpPr>
                  <p:spPr bwMode="auto">
                    <a:xfrm>
                      <a:off x="7622773" y="5102497"/>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Notification </a:t>
                      </a:r>
                      <a:br>
                        <a:rPr kumimoji="0" lang="en-US" sz="1600" b="0" i="0" u="none" strike="noStrike" kern="0" cap="none" spc="0" normalizeH="0" baseline="0" noProof="0" dirty="0" smtClean="0">
                          <a:ln>
                            <a:noFill/>
                          </a:ln>
                          <a:solidFill>
                            <a:srgbClr val="68217A"/>
                          </a:solidFill>
                          <a:effectLst/>
                          <a:uLnTx/>
                          <a:uFillTx/>
                          <a:latin typeface="Segoe UI"/>
                          <a:ea typeface="+mn-ea"/>
                          <a:cs typeface="+mn-cs"/>
                        </a:rPr>
                      </a:br>
                      <a:r>
                        <a:rPr kumimoji="0" lang="en-US" sz="1600" b="0" i="0" u="none" strike="noStrike" kern="0" cap="none" spc="0" normalizeH="0" baseline="0" noProof="0" dirty="0" smtClean="0">
                          <a:ln>
                            <a:noFill/>
                          </a:ln>
                          <a:solidFill>
                            <a:srgbClr val="68217A"/>
                          </a:solidFill>
                          <a:effectLst/>
                          <a:uLnTx/>
                          <a:uFillTx/>
                          <a:latin typeface="Segoe UI"/>
                          <a:ea typeface="+mn-ea"/>
                          <a:cs typeface="+mn-cs"/>
                        </a:rPr>
                        <a:t>Hubs</a:t>
                      </a:r>
                    </a:p>
                  </p:txBody>
                </p:sp>
                <p:grpSp>
                  <p:nvGrpSpPr>
                    <p:cNvPr id="558" name="Group 557"/>
                    <p:cNvGrpSpPr/>
                    <p:nvPr/>
                  </p:nvGrpSpPr>
                  <p:grpSpPr>
                    <a:xfrm>
                      <a:off x="9389377" y="5230480"/>
                      <a:ext cx="460401" cy="413994"/>
                      <a:chOff x="1862058" y="3134421"/>
                      <a:chExt cx="425130" cy="382279"/>
                    </a:xfrm>
                    <a:solidFill>
                      <a:srgbClr val="68217A"/>
                    </a:solidFill>
                  </p:grpSpPr>
                  <p:sp>
                    <p:nvSpPr>
                      <p:cNvPr id="559" name="Freeform 23"/>
                      <p:cNvSpPr>
                        <a:spLocks noEditPoints="1"/>
                      </p:cNvSpPr>
                      <p:nvPr/>
                    </p:nvSpPr>
                    <p:spPr bwMode="black">
                      <a:xfrm>
                        <a:off x="1862058" y="3134421"/>
                        <a:ext cx="206987" cy="20693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60" name="Freeform 23"/>
                      <p:cNvSpPr>
                        <a:spLocks noEditPoints="1"/>
                      </p:cNvSpPr>
                      <p:nvPr/>
                    </p:nvSpPr>
                    <p:spPr bwMode="black">
                      <a:xfrm>
                        <a:off x="2080201" y="3134421"/>
                        <a:ext cx="206987" cy="20693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61" name="Freeform 23"/>
                      <p:cNvSpPr>
                        <a:spLocks noEditPoints="1"/>
                      </p:cNvSpPr>
                      <p:nvPr/>
                    </p:nvSpPr>
                    <p:spPr bwMode="black">
                      <a:xfrm>
                        <a:off x="1971130" y="3309768"/>
                        <a:ext cx="206987" cy="20693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551" name="Group 550"/>
                  <p:cNvGrpSpPr/>
                  <p:nvPr/>
                </p:nvGrpSpPr>
                <p:grpSpPr>
                  <a:xfrm>
                    <a:off x="7622773" y="3749539"/>
                    <a:ext cx="2367120" cy="641359"/>
                    <a:chOff x="7622773" y="3749539"/>
                    <a:chExt cx="2367120" cy="641359"/>
                  </a:xfrm>
                </p:grpSpPr>
                <p:sp>
                  <p:nvSpPr>
                    <p:cNvPr id="555" name="Rectangle 554"/>
                    <p:cNvSpPr/>
                    <p:nvPr/>
                  </p:nvSpPr>
                  <p:spPr bwMode="auto">
                    <a:xfrm>
                      <a:off x="7622773" y="3749539"/>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Media</a:t>
                      </a:r>
                    </a:p>
                  </p:txBody>
                </p:sp>
                <p:sp>
                  <p:nvSpPr>
                    <p:cNvPr id="556" name="Freeform 555"/>
                    <p:cNvSpPr>
                      <a:spLocks noEditPoints="1"/>
                    </p:cNvSpPr>
                    <p:nvPr/>
                  </p:nvSpPr>
                  <p:spPr bwMode="black">
                    <a:xfrm flipH="1">
                      <a:off x="9405387" y="3898470"/>
                      <a:ext cx="397131" cy="397131"/>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68217A"/>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552" name="Group 551"/>
                  <p:cNvGrpSpPr/>
                  <p:nvPr/>
                </p:nvGrpSpPr>
                <p:grpSpPr>
                  <a:xfrm>
                    <a:off x="7622773" y="4426018"/>
                    <a:ext cx="2367120" cy="641359"/>
                    <a:chOff x="7622773" y="4426018"/>
                    <a:chExt cx="2367120" cy="641359"/>
                  </a:xfrm>
                </p:grpSpPr>
                <p:sp>
                  <p:nvSpPr>
                    <p:cNvPr id="553" name="Rectangle 552"/>
                    <p:cNvSpPr/>
                    <p:nvPr/>
                  </p:nvSpPr>
                  <p:spPr bwMode="auto">
                    <a:xfrm>
                      <a:off x="7622773" y="4426018"/>
                      <a:ext cx="2367120" cy="641359"/>
                    </a:xfrm>
                    <a:prstGeom prst="rect">
                      <a:avLst/>
                    </a:prstGeom>
                    <a:noFill/>
                    <a:ln w="9525" cap="flat" cmpd="sng" algn="ctr">
                      <a:noFill/>
                      <a:prstDash val="solid"/>
                      <a:headEnd type="none" w="med" len="med"/>
                      <a:tailEnd type="none" w="med" len="med"/>
                    </a:ln>
                    <a:effectLst/>
                  </p:spPr>
                  <p:txBody>
                    <a:bodyPr vert="horz" wrap="square" lIns="93261" tIns="91440" rIns="93261" bIns="46630" numCol="1" rtlCol="0" anchor="ctr" anchorCtr="0" compatLnSpc="1">
                      <a:prstTxWarp prst="textNoShape">
                        <a:avLst/>
                      </a:prstTxWarp>
                    </a:bodyPr>
                    <a:lstStyle/>
                    <a:p>
                      <a:pPr marL="0" marR="0" lvl="0" indent="0" defTabSz="931775"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68217A"/>
                          </a:solidFill>
                          <a:effectLst/>
                          <a:uLnTx/>
                          <a:uFillTx/>
                          <a:latin typeface="Segoe UI"/>
                          <a:ea typeface="+mn-ea"/>
                          <a:cs typeface="+mn-cs"/>
                        </a:rPr>
                        <a:t>Recovery</a:t>
                      </a:r>
                    </a:p>
                  </p:txBody>
                </p:sp>
                <p:sp>
                  <p:nvSpPr>
                    <p:cNvPr id="554" name="Freeform 553"/>
                    <p:cNvSpPr/>
                    <p:nvPr/>
                  </p:nvSpPr>
                  <p:spPr bwMode="auto">
                    <a:xfrm>
                      <a:off x="9317159" y="4567526"/>
                      <a:ext cx="564085" cy="392834"/>
                    </a:xfrm>
                    <a:custGeom>
                      <a:avLst/>
                      <a:gdLst>
                        <a:gd name="connsiteX0" fmla="*/ 603501 w 1009669"/>
                        <a:gd name="connsiteY0" fmla="*/ 44941 h 703139"/>
                        <a:gd name="connsiteX1" fmla="*/ 423184 w 1009669"/>
                        <a:gd name="connsiteY1" fmla="*/ 194361 h 703139"/>
                        <a:gd name="connsiteX2" fmla="*/ 161943 w 1009669"/>
                        <a:gd name="connsiteY2" fmla="*/ 296860 h 703139"/>
                        <a:gd name="connsiteX3" fmla="*/ 246332 w 1009669"/>
                        <a:gd name="connsiteY3" fmla="*/ 669815 h 703139"/>
                        <a:gd name="connsiteX4" fmla="*/ 811175 w 1009669"/>
                        <a:gd name="connsiteY4" fmla="*/ 665875 h 703139"/>
                        <a:gd name="connsiteX5" fmla="*/ 825793 w 1009669"/>
                        <a:gd name="connsiteY5" fmla="*/ 308935 h 703139"/>
                        <a:gd name="connsiteX6" fmla="*/ 715155 w 1009669"/>
                        <a:gd name="connsiteY6" fmla="*/ 54073 h 703139"/>
                        <a:gd name="connsiteX7" fmla="*/ 734188 w 1009669"/>
                        <a:gd name="connsiteY7" fmla="*/ 70991 h 703139"/>
                        <a:gd name="connsiteX8" fmla="*/ 562738 w 1009669"/>
                        <a:gd name="connsiteY8" fmla="*/ 204341 h 703139"/>
                        <a:gd name="connsiteX9" fmla="*/ 800863 w 1009669"/>
                        <a:gd name="connsiteY9" fmla="*/ 242441 h 703139"/>
                        <a:gd name="connsiteX10" fmla="*/ 438913 w 1009669"/>
                        <a:gd name="connsiteY10" fmla="*/ 518666 h 703139"/>
                        <a:gd name="connsiteX11" fmla="*/ 591313 w 1009669"/>
                        <a:gd name="connsiteY11" fmla="*/ 299591 h 703139"/>
                        <a:gd name="connsiteX12" fmla="*/ 400813 w 1009669"/>
                        <a:gd name="connsiteY12" fmla="*/ 271016 h 703139"/>
                        <a:gd name="connsiteX13" fmla="*/ 603501 w 1009669"/>
                        <a:gd name="connsiteY13" fmla="*/ 44941 h 703139"/>
                        <a:gd name="connsiteX14" fmla="*/ 643473 w 1009669"/>
                        <a:gd name="connsiteY14" fmla="*/ 357 h 703139"/>
                        <a:gd name="connsiteX15" fmla="*/ 656810 w 1009669"/>
                        <a:gd name="connsiteY15" fmla="*/ 2210 h 703139"/>
                        <a:gd name="connsiteX16" fmla="*/ 861868 w 1009669"/>
                        <a:gd name="connsiteY16" fmla="*/ 299153 h 703139"/>
                        <a:gd name="connsiteX17" fmla="*/ 853221 w 1009669"/>
                        <a:gd name="connsiteY17" fmla="*/ 697207 h 703139"/>
                        <a:gd name="connsiteX18" fmla="*/ 192359 w 1009669"/>
                        <a:gd name="connsiteY18" fmla="*/ 700144 h 703139"/>
                        <a:gd name="connsiteX19" fmla="*/ 128715 w 1009669"/>
                        <a:gd name="connsiteY19" fmla="*/ 281310 h 703139"/>
                        <a:gd name="connsiteX20" fmla="*/ 416517 w 1009669"/>
                        <a:gd name="connsiteY20" fmla="*/ 159486 h 703139"/>
                        <a:gd name="connsiteX21" fmla="*/ 640898 w 1009669"/>
                        <a:gd name="connsiteY21" fmla="*/ -1 h 703139"/>
                        <a:gd name="connsiteX22" fmla="*/ 643473 w 1009669"/>
                        <a:gd name="connsiteY22" fmla="*/ 357 h 703139"/>
                        <a:gd name="connsiteX0" fmla="*/ 603501 w 1009669"/>
                        <a:gd name="connsiteY0" fmla="*/ 44943 h 703141"/>
                        <a:gd name="connsiteX1" fmla="*/ 423184 w 1009669"/>
                        <a:gd name="connsiteY1" fmla="*/ 194363 h 703141"/>
                        <a:gd name="connsiteX2" fmla="*/ 161943 w 1009669"/>
                        <a:gd name="connsiteY2" fmla="*/ 296862 h 703141"/>
                        <a:gd name="connsiteX3" fmla="*/ 246332 w 1009669"/>
                        <a:gd name="connsiteY3" fmla="*/ 669817 h 703141"/>
                        <a:gd name="connsiteX4" fmla="*/ 811175 w 1009669"/>
                        <a:gd name="connsiteY4" fmla="*/ 665877 h 703141"/>
                        <a:gd name="connsiteX5" fmla="*/ 825793 w 1009669"/>
                        <a:gd name="connsiteY5" fmla="*/ 308937 h 703141"/>
                        <a:gd name="connsiteX6" fmla="*/ 715155 w 1009669"/>
                        <a:gd name="connsiteY6" fmla="*/ 54075 h 703141"/>
                        <a:gd name="connsiteX7" fmla="*/ 734188 w 1009669"/>
                        <a:gd name="connsiteY7" fmla="*/ 70993 h 703141"/>
                        <a:gd name="connsiteX8" fmla="*/ 562738 w 1009669"/>
                        <a:gd name="connsiteY8" fmla="*/ 204343 h 703141"/>
                        <a:gd name="connsiteX9" fmla="*/ 800863 w 1009669"/>
                        <a:gd name="connsiteY9" fmla="*/ 242443 h 703141"/>
                        <a:gd name="connsiteX10" fmla="*/ 438913 w 1009669"/>
                        <a:gd name="connsiteY10" fmla="*/ 518668 h 703141"/>
                        <a:gd name="connsiteX11" fmla="*/ 591313 w 1009669"/>
                        <a:gd name="connsiteY11" fmla="*/ 299593 h 703141"/>
                        <a:gd name="connsiteX12" fmla="*/ 400813 w 1009669"/>
                        <a:gd name="connsiteY12" fmla="*/ 271018 h 703141"/>
                        <a:gd name="connsiteX13" fmla="*/ 603501 w 1009669"/>
                        <a:gd name="connsiteY13" fmla="*/ 44943 h 703141"/>
                        <a:gd name="connsiteX14" fmla="*/ 640898 w 1009669"/>
                        <a:gd name="connsiteY14" fmla="*/ 1 h 703141"/>
                        <a:gd name="connsiteX15" fmla="*/ 656810 w 1009669"/>
                        <a:gd name="connsiteY15" fmla="*/ 2212 h 703141"/>
                        <a:gd name="connsiteX16" fmla="*/ 861868 w 1009669"/>
                        <a:gd name="connsiteY16" fmla="*/ 299155 h 703141"/>
                        <a:gd name="connsiteX17" fmla="*/ 853221 w 1009669"/>
                        <a:gd name="connsiteY17" fmla="*/ 697209 h 703141"/>
                        <a:gd name="connsiteX18" fmla="*/ 192359 w 1009669"/>
                        <a:gd name="connsiteY18" fmla="*/ 700146 h 703141"/>
                        <a:gd name="connsiteX19" fmla="*/ 128715 w 1009669"/>
                        <a:gd name="connsiteY19" fmla="*/ 281312 h 703141"/>
                        <a:gd name="connsiteX20" fmla="*/ 416517 w 1009669"/>
                        <a:gd name="connsiteY20" fmla="*/ 159488 h 703141"/>
                        <a:gd name="connsiteX21" fmla="*/ 640898 w 1009669"/>
                        <a:gd name="connsiteY21" fmla="*/ 1 h 7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669" h="703141">
                          <a:moveTo>
                            <a:pt x="603501" y="44943"/>
                          </a:moveTo>
                          <a:cubicBezTo>
                            <a:pt x="542180" y="56859"/>
                            <a:pt x="478445" y="102157"/>
                            <a:pt x="423184" y="194363"/>
                          </a:cubicBezTo>
                          <a:cubicBezTo>
                            <a:pt x="272212" y="77854"/>
                            <a:pt x="152459" y="200914"/>
                            <a:pt x="161943" y="296862"/>
                          </a:cubicBezTo>
                          <a:cubicBezTo>
                            <a:pt x="26288" y="370321"/>
                            <a:pt x="-48026" y="596708"/>
                            <a:pt x="246332" y="669817"/>
                          </a:cubicBezTo>
                          <a:cubicBezTo>
                            <a:pt x="328364" y="676447"/>
                            <a:pt x="702463" y="666504"/>
                            <a:pt x="811175" y="665877"/>
                          </a:cubicBezTo>
                          <a:cubicBezTo>
                            <a:pt x="1117486" y="575535"/>
                            <a:pt x="907007" y="322766"/>
                            <a:pt x="825793" y="308937"/>
                          </a:cubicBezTo>
                          <a:cubicBezTo>
                            <a:pt x="880245" y="215297"/>
                            <a:pt x="816740" y="93737"/>
                            <a:pt x="715155" y="54075"/>
                          </a:cubicBezTo>
                          <a:lnTo>
                            <a:pt x="734188" y="70993"/>
                          </a:lnTo>
                          <a:lnTo>
                            <a:pt x="562738" y="204343"/>
                          </a:lnTo>
                          <a:lnTo>
                            <a:pt x="800863" y="242443"/>
                          </a:lnTo>
                          <a:lnTo>
                            <a:pt x="438913" y="518668"/>
                          </a:lnTo>
                          <a:lnTo>
                            <a:pt x="591313" y="299593"/>
                          </a:lnTo>
                          <a:lnTo>
                            <a:pt x="400813" y="271018"/>
                          </a:lnTo>
                          <a:lnTo>
                            <a:pt x="603501" y="44943"/>
                          </a:lnTo>
                          <a:close/>
                          <a:moveTo>
                            <a:pt x="640898" y="1"/>
                          </a:moveTo>
                          <a:lnTo>
                            <a:pt x="656810" y="2212"/>
                          </a:lnTo>
                          <a:cubicBezTo>
                            <a:pt x="809413" y="11041"/>
                            <a:pt x="925532" y="203501"/>
                            <a:pt x="861868" y="299155"/>
                          </a:cubicBezTo>
                          <a:cubicBezTo>
                            <a:pt x="958394" y="315591"/>
                            <a:pt x="1143974" y="558416"/>
                            <a:pt x="853221" y="697209"/>
                          </a:cubicBezTo>
                          <a:cubicBezTo>
                            <a:pt x="724013" y="697955"/>
                            <a:pt x="289857" y="708026"/>
                            <a:pt x="192359" y="700146"/>
                          </a:cubicBezTo>
                          <a:cubicBezTo>
                            <a:pt x="-155750" y="571363"/>
                            <a:pt x="61739" y="281349"/>
                            <a:pt x="128715" y="281312"/>
                          </a:cubicBezTo>
                          <a:cubicBezTo>
                            <a:pt x="117442" y="167275"/>
                            <a:pt x="278973" y="29741"/>
                            <a:pt x="416517" y="159488"/>
                          </a:cubicBezTo>
                          <a:cubicBezTo>
                            <a:pt x="488301" y="44618"/>
                            <a:pt x="568070" y="1121"/>
                            <a:pt x="640898" y="1"/>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grpSp>
          <p:cxnSp>
            <p:nvCxnSpPr>
              <p:cNvPr id="538" name="Straight Connector 537"/>
              <p:cNvCxnSpPr/>
              <p:nvPr/>
            </p:nvCxnSpPr>
            <p:spPr>
              <a:xfrm flipV="1">
                <a:off x="7689596" y="2379021"/>
                <a:ext cx="2220547" cy="1"/>
              </a:xfrm>
              <a:prstGeom prst="line">
                <a:avLst/>
              </a:prstGeom>
              <a:noFill/>
              <a:ln w="9525" cap="flat" cmpd="sng" algn="ctr">
                <a:solidFill>
                  <a:srgbClr val="FFFFFF">
                    <a:lumMod val="75000"/>
                  </a:srgbClr>
                </a:solidFill>
                <a:prstDash val="sysDot"/>
                <a:headEnd type="none"/>
                <a:tailEnd type="none"/>
              </a:ln>
              <a:effectLst/>
            </p:spPr>
          </p:cxnSp>
          <p:cxnSp>
            <p:nvCxnSpPr>
              <p:cNvPr id="539" name="Straight Connector 538"/>
              <p:cNvCxnSpPr/>
              <p:nvPr/>
            </p:nvCxnSpPr>
            <p:spPr>
              <a:xfrm flipV="1">
                <a:off x="7689596" y="3055500"/>
                <a:ext cx="2220547" cy="1"/>
              </a:xfrm>
              <a:prstGeom prst="line">
                <a:avLst/>
              </a:prstGeom>
              <a:noFill/>
              <a:ln w="9525" cap="flat" cmpd="sng" algn="ctr">
                <a:solidFill>
                  <a:srgbClr val="FFFFFF">
                    <a:lumMod val="75000"/>
                  </a:srgbClr>
                </a:solidFill>
                <a:prstDash val="sysDot"/>
                <a:headEnd type="none"/>
                <a:tailEnd type="none"/>
              </a:ln>
              <a:effectLst/>
            </p:spPr>
          </p:cxnSp>
          <p:cxnSp>
            <p:nvCxnSpPr>
              <p:cNvPr id="540" name="Straight Connector 539"/>
              <p:cNvCxnSpPr/>
              <p:nvPr/>
            </p:nvCxnSpPr>
            <p:spPr>
              <a:xfrm flipV="1">
                <a:off x="7689596" y="3731979"/>
                <a:ext cx="2220547" cy="1"/>
              </a:xfrm>
              <a:prstGeom prst="line">
                <a:avLst/>
              </a:prstGeom>
              <a:noFill/>
              <a:ln w="9525" cap="flat" cmpd="sng" algn="ctr">
                <a:solidFill>
                  <a:srgbClr val="FFFFFF">
                    <a:lumMod val="75000"/>
                  </a:srgbClr>
                </a:solidFill>
                <a:prstDash val="sysDot"/>
                <a:headEnd type="none"/>
                <a:tailEnd type="none"/>
              </a:ln>
              <a:effectLst/>
            </p:spPr>
          </p:cxnSp>
          <p:cxnSp>
            <p:nvCxnSpPr>
              <p:cNvPr id="541" name="Straight Connector 540"/>
              <p:cNvCxnSpPr/>
              <p:nvPr/>
            </p:nvCxnSpPr>
            <p:spPr>
              <a:xfrm flipV="1">
                <a:off x="7689596" y="4408458"/>
                <a:ext cx="2220547" cy="1"/>
              </a:xfrm>
              <a:prstGeom prst="line">
                <a:avLst/>
              </a:prstGeom>
              <a:noFill/>
              <a:ln w="9525" cap="flat" cmpd="sng" algn="ctr">
                <a:solidFill>
                  <a:srgbClr val="FFFFFF">
                    <a:lumMod val="75000"/>
                  </a:srgbClr>
                </a:solidFill>
                <a:prstDash val="sysDot"/>
                <a:headEnd type="none"/>
                <a:tailEnd type="none"/>
              </a:ln>
              <a:effectLst/>
            </p:spPr>
          </p:cxnSp>
          <p:cxnSp>
            <p:nvCxnSpPr>
              <p:cNvPr id="542" name="Straight Connector 541"/>
              <p:cNvCxnSpPr/>
              <p:nvPr/>
            </p:nvCxnSpPr>
            <p:spPr>
              <a:xfrm flipV="1">
                <a:off x="7689596" y="5084937"/>
                <a:ext cx="2220547" cy="1"/>
              </a:xfrm>
              <a:prstGeom prst="line">
                <a:avLst/>
              </a:prstGeom>
              <a:noFill/>
              <a:ln w="9525" cap="flat" cmpd="sng" algn="ctr">
                <a:solidFill>
                  <a:srgbClr val="FFFFFF">
                    <a:lumMod val="75000"/>
                  </a:srgbClr>
                </a:solidFill>
                <a:prstDash val="sysDot"/>
                <a:headEnd type="none"/>
                <a:tailEnd type="none"/>
              </a:ln>
              <a:effectLst/>
            </p:spPr>
          </p:cxnSp>
          <p:cxnSp>
            <p:nvCxnSpPr>
              <p:cNvPr id="543" name="Straight Connector 542"/>
              <p:cNvCxnSpPr/>
              <p:nvPr/>
            </p:nvCxnSpPr>
            <p:spPr>
              <a:xfrm flipV="1">
                <a:off x="7689596" y="5761415"/>
                <a:ext cx="2220547" cy="1"/>
              </a:xfrm>
              <a:prstGeom prst="line">
                <a:avLst/>
              </a:prstGeom>
              <a:noFill/>
              <a:ln w="9525" cap="flat" cmpd="sng" algn="ctr">
                <a:solidFill>
                  <a:srgbClr val="FFFFFF">
                    <a:lumMod val="75000"/>
                  </a:srgbClr>
                </a:solidFill>
                <a:prstDash val="sysDot"/>
                <a:headEnd type="none"/>
                <a:tailEnd type="none"/>
              </a:ln>
              <a:effectLst/>
            </p:spPr>
          </p:cxnSp>
        </p:grpSp>
      </p:grpSp>
      <p:grpSp>
        <p:nvGrpSpPr>
          <p:cNvPr id="570" name="Group 569"/>
          <p:cNvGrpSpPr/>
          <p:nvPr/>
        </p:nvGrpSpPr>
        <p:grpSpPr>
          <a:xfrm>
            <a:off x="9903063" y="1496909"/>
            <a:ext cx="1801514" cy="5292157"/>
            <a:chOff x="10055751" y="1215006"/>
            <a:chExt cx="1801514" cy="5292157"/>
          </a:xfrm>
        </p:grpSpPr>
        <p:sp>
          <p:nvSpPr>
            <p:cNvPr id="571" name="Freeform 18"/>
            <p:cNvSpPr>
              <a:spLocks noEditPoints="1"/>
            </p:cNvSpPr>
            <p:nvPr/>
          </p:nvSpPr>
          <p:spPr bwMode="auto">
            <a:xfrm>
              <a:off x="10055751" y="1215006"/>
              <a:ext cx="1801514" cy="5292157"/>
            </a:xfrm>
            <a:prstGeom prst="rect">
              <a:avLst/>
            </a:prstGeom>
            <a:solidFill>
              <a:srgbClr val="DC3C00"/>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rPr>
                <a:t>Frameworks</a:t>
              </a:r>
            </a:p>
          </p:txBody>
        </p:sp>
        <p:grpSp>
          <p:nvGrpSpPr>
            <p:cNvPr id="572" name="Group 571"/>
            <p:cNvGrpSpPr/>
            <p:nvPr/>
          </p:nvGrpSpPr>
          <p:grpSpPr>
            <a:xfrm>
              <a:off x="10055751" y="1657350"/>
              <a:ext cx="1801514" cy="4800600"/>
              <a:chOff x="10055751" y="1657350"/>
              <a:chExt cx="1801514" cy="4800600"/>
            </a:xfrm>
          </p:grpSpPr>
          <p:sp>
            <p:nvSpPr>
              <p:cNvPr id="573" name="Freeform 18"/>
              <p:cNvSpPr>
                <a:spLocks noEditPoints="1"/>
              </p:cNvSpPr>
              <p:nvPr/>
            </p:nvSpPr>
            <p:spPr bwMode="auto">
              <a:xfrm>
                <a:off x="10055751" y="1657350"/>
                <a:ext cx="1801514" cy="4800600"/>
              </a:xfrm>
              <a:prstGeom prst="rect">
                <a:avLst/>
              </a:prstGeom>
              <a:solidFill>
                <a:srgbClr val="FFFFFF">
                  <a:lumMod val="95000"/>
                </a:srgbClr>
              </a:solidFill>
              <a:ln w="3175" cap="flat" cmpd="sng" algn="ctr">
                <a:noFill/>
                <a:prstDash val="solid"/>
                <a:headEnd type="none" w="med" len="med"/>
                <a:tailEnd type="none" w="med" len="med"/>
              </a:ln>
              <a:effectLst/>
            </p:spPr>
            <p:txBody>
              <a:bodyPr rot="0" spcFirstLastPara="0" vertOverflow="overflow" horzOverflow="overflow" vert="horz" wrap="square" lIns="91388" tIns="45694" rIns="91388" bIns="45694" numCol="1" spcCol="0" rtlCol="0" fromWordArt="0" anchor="t" anchorCtr="0" forceAA="0" compatLnSpc="1">
                <a:prstTxWarp prst="textNoShape">
                  <a:avLst/>
                </a:prstTxWarp>
                <a:noAutofit/>
              </a:bodyPr>
              <a:lstStyle/>
              <a:p>
                <a:pPr marL="0" marR="0" lvl="0" indent="0" algn="ctr" defTabSz="93193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Light"/>
                  <a:ea typeface="Segoe UI" pitchFamily="34" charset="0"/>
                  <a:cs typeface="Segoe UI Semibold" panose="020B0702040204020203" pitchFamily="34" charset="0"/>
                </a:endParaRPr>
              </a:p>
            </p:txBody>
          </p:sp>
          <p:grpSp>
            <p:nvGrpSpPr>
              <p:cNvPr id="574" name="Group 573"/>
              <p:cNvGrpSpPr/>
              <p:nvPr/>
            </p:nvGrpSpPr>
            <p:grpSpPr>
              <a:xfrm>
                <a:off x="10090777" y="1894915"/>
                <a:ext cx="1731463" cy="4323595"/>
                <a:chOff x="10090777" y="1894915"/>
                <a:chExt cx="1731463" cy="4323595"/>
              </a:xfrm>
            </p:grpSpPr>
            <p:pic>
              <p:nvPicPr>
                <p:cNvPr id="575" name="Picture 4" descr="http://www.jbase.com/new/products/images/java.png"/>
                <p:cNvPicPr>
                  <a:picLocks noChangeAspect="1" noChangeArrowheads="1"/>
                </p:cNvPicPr>
                <p:nvPr/>
              </p:nvPicPr>
              <p:blipFill>
                <a:blip r:embed="rId8" cstate="print"/>
                <a:stretch>
                  <a:fillRect/>
                </a:stretch>
              </p:blipFill>
              <p:spPr bwMode="auto">
                <a:xfrm>
                  <a:off x="10725024" y="2648216"/>
                  <a:ext cx="462968" cy="859798"/>
                </a:xfrm>
                <a:prstGeom prst="rect">
                  <a:avLst/>
                </a:prstGeom>
                <a:noFill/>
                <a:ln>
                  <a:noFill/>
                </a:ln>
              </p:spPr>
            </p:pic>
            <p:pic>
              <p:nvPicPr>
                <p:cNvPr id="576" name="Picture 2" descr="https://mediabank.partners.extranet.microsoft.com/Assets/Active/M-Q/Microsoft_.NET/Microsoft_NET_ADO_.NET/Logos+Logotypes/NET-ADO_bL.png"/>
                <p:cNvPicPr>
                  <a:picLocks noChangeAspect="1" noChangeArrowheads="1"/>
                </p:cNvPicPr>
                <p:nvPr/>
              </p:nvPicPr>
              <p:blipFill>
                <a:blip r:embed="rId9" cstate="print">
                  <a:alphaModFix/>
                  <a:duotone>
                    <a:srgbClr val="D2D2D2">
                      <a:shade val="45000"/>
                      <a:satMod val="135000"/>
                    </a:srgbClr>
                    <a:prstClr val="white"/>
                  </a:duotone>
                  <a:extLst>
                    <a:ext uri="{BEBA8EAE-BF5A-486C-A8C5-ECC9F3942E4B}">
                      <a14:imgProps xmlns:a14="http://schemas.microsoft.com/office/drawing/2010/main">
                        <a14:imgLayer r:embed="rId10">
                          <a14:imgEffect>
                            <a14:saturation sat="0"/>
                          </a14:imgEffect>
                        </a14:imgLayer>
                      </a14:imgProps>
                    </a:ext>
                  </a:extLst>
                </a:blip>
                <a:srcRect r="31488"/>
                <a:stretch>
                  <a:fillRect/>
                </a:stretch>
              </p:blipFill>
              <p:spPr bwMode="auto">
                <a:xfrm>
                  <a:off x="10157938" y="1894915"/>
                  <a:ext cx="1597140" cy="461411"/>
                </a:xfrm>
                <a:prstGeom prst="rect">
                  <a:avLst/>
                </a:prstGeom>
                <a:noFill/>
              </p:spPr>
            </p:pic>
            <p:pic>
              <p:nvPicPr>
                <p:cNvPr id="577" name="Picture 576"/>
                <p:cNvPicPr>
                  <a:picLocks noChangeAspect="1"/>
                </p:cNvPicPr>
                <p:nvPr/>
              </p:nvPicPr>
              <p:blipFill>
                <a:blip r:embed="rId11" cstate="print">
                  <a:duotone>
                    <a:prstClr val="black"/>
                    <a:srgbClr val="505050">
                      <a:tint val="45000"/>
                      <a:satMod val="400000"/>
                    </a:srgb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0230258" y="4749636"/>
                  <a:ext cx="1452500" cy="383876"/>
                </a:xfrm>
                <a:prstGeom prst="rect">
                  <a:avLst/>
                </a:prstGeom>
                <a:noFill/>
                <a:ln>
                  <a:noFill/>
                </a:ln>
              </p:spPr>
            </p:pic>
            <p:pic>
              <p:nvPicPr>
                <p:cNvPr id="578" name="Picture 2" descr="https://www.python.org/static/community_logos/python-logo-master-v3-TM-flattened.pn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0777" y="5633801"/>
                  <a:ext cx="1731463" cy="584709"/>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4" descr="http://static.wixstatic.com/media/75024b_8971d5a7c8f86cf9297b0fef2a98fc3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8123" y="3746307"/>
                  <a:ext cx="1216770" cy="644591"/>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791160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750" fill="hold"/>
                                        <p:tgtEl>
                                          <p:spTgt spid="215"/>
                                        </p:tgtEl>
                                        <p:attrNameLst>
                                          <p:attrName>ppt_x</p:attrName>
                                        </p:attrNameLst>
                                      </p:cBhvr>
                                      <p:tavLst>
                                        <p:tav tm="0">
                                          <p:val>
                                            <p:strVal val="#ppt_x"/>
                                          </p:val>
                                        </p:tav>
                                        <p:tav tm="100000">
                                          <p:val>
                                            <p:strVal val="#ppt_x"/>
                                          </p:val>
                                        </p:tav>
                                      </p:tavLst>
                                    </p:anim>
                                    <p:anim calcmode="lin" valueType="num">
                                      <p:cBhvr additive="base">
                                        <p:cTn id="8" dur="750" fill="hold"/>
                                        <p:tgtEl>
                                          <p:spTgt spid="21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492"/>
                                        </p:tgtEl>
                                        <p:attrNameLst>
                                          <p:attrName>style.visibility</p:attrName>
                                        </p:attrNameLst>
                                      </p:cBhvr>
                                      <p:to>
                                        <p:strVal val="visible"/>
                                      </p:to>
                                    </p:set>
                                    <p:anim calcmode="lin" valueType="num">
                                      <p:cBhvr additive="base">
                                        <p:cTn id="11" dur="750" fill="hold"/>
                                        <p:tgtEl>
                                          <p:spTgt spid="492"/>
                                        </p:tgtEl>
                                        <p:attrNameLst>
                                          <p:attrName>ppt_x</p:attrName>
                                        </p:attrNameLst>
                                      </p:cBhvr>
                                      <p:tavLst>
                                        <p:tav tm="0">
                                          <p:val>
                                            <p:strVal val="#ppt_x"/>
                                          </p:val>
                                        </p:tav>
                                        <p:tav tm="100000">
                                          <p:val>
                                            <p:strVal val="#ppt_x"/>
                                          </p:val>
                                        </p:tav>
                                      </p:tavLst>
                                    </p:anim>
                                    <p:anim calcmode="lin" valueType="num">
                                      <p:cBhvr additive="base">
                                        <p:cTn id="12" dur="750" fill="hold"/>
                                        <p:tgtEl>
                                          <p:spTgt spid="49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34"/>
                                        </p:tgtEl>
                                        <p:attrNameLst>
                                          <p:attrName>style.visibility</p:attrName>
                                        </p:attrNameLst>
                                      </p:cBhvr>
                                      <p:to>
                                        <p:strVal val="visible"/>
                                      </p:to>
                                    </p:set>
                                    <p:anim calcmode="lin" valueType="num">
                                      <p:cBhvr additive="base">
                                        <p:cTn id="15" dur="750" fill="hold"/>
                                        <p:tgtEl>
                                          <p:spTgt spid="534"/>
                                        </p:tgtEl>
                                        <p:attrNameLst>
                                          <p:attrName>ppt_x</p:attrName>
                                        </p:attrNameLst>
                                      </p:cBhvr>
                                      <p:tavLst>
                                        <p:tav tm="0">
                                          <p:val>
                                            <p:strVal val="#ppt_x"/>
                                          </p:val>
                                        </p:tav>
                                        <p:tav tm="100000">
                                          <p:val>
                                            <p:strVal val="#ppt_x"/>
                                          </p:val>
                                        </p:tav>
                                      </p:tavLst>
                                    </p:anim>
                                    <p:anim calcmode="lin" valueType="num">
                                      <p:cBhvr additive="base">
                                        <p:cTn id="16" dur="750" fill="hold"/>
                                        <p:tgtEl>
                                          <p:spTgt spid="5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570"/>
                                        </p:tgtEl>
                                        <p:attrNameLst>
                                          <p:attrName>style.visibility</p:attrName>
                                        </p:attrNameLst>
                                      </p:cBhvr>
                                      <p:to>
                                        <p:strVal val="visible"/>
                                      </p:to>
                                    </p:set>
                                    <p:anim calcmode="lin" valueType="num">
                                      <p:cBhvr additive="base">
                                        <p:cTn id="19" dur="750" fill="hold"/>
                                        <p:tgtEl>
                                          <p:spTgt spid="570"/>
                                        </p:tgtEl>
                                        <p:attrNameLst>
                                          <p:attrName>ppt_x</p:attrName>
                                        </p:attrNameLst>
                                      </p:cBhvr>
                                      <p:tavLst>
                                        <p:tav tm="0">
                                          <p:val>
                                            <p:strVal val="#ppt_x"/>
                                          </p:val>
                                        </p:tav>
                                        <p:tav tm="100000">
                                          <p:val>
                                            <p:strVal val="#ppt_x"/>
                                          </p:val>
                                        </p:tav>
                                      </p:tavLst>
                                    </p:anim>
                                    <p:anim calcmode="lin" valueType="num">
                                      <p:cBhvr additive="base">
                                        <p:cTn id="20" dur="750" fill="hold"/>
                                        <p:tgtEl>
                                          <p:spTgt spid="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Azure: An open platform powered by choice</a:t>
            </a:r>
          </a:p>
        </p:txBody>
      </p:sp>
      <p:grpSp>
        <p:nvGrpSpPr>
          <p:cNvPr id="4" name="Group 3"/>
          <p:cNvGrpSpPr/>
          <p:nvPr/>
        </p:nvGrpSpPr>
        <p:grpSpPr>
          <a:xfrm>
            <a:off x="579437" y="4850540"/>
            <a:ext cx="2194560" cy="1755648"/>
            <a:chOff x="579437" y="4170744"/>
            <a:chExt cx="2194560" cy="1755648"/>
          </a:xfrm>
        </p:grpSpPr>
        <p:sp>
          <p:nvSpPr>
            <p:cNvPr id="5" name="Rectangle 4"/>
            <p:cNvSpPr/>
            <p:nvPr/>
          </p:nvSpPr>
          <p:spPr bwMode="auto">
            <a:xfrm>
              <a:off x="579437" y="4170744"/>
              <a:ext cx="2194560" cy="1755648"/>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dirty="0" smtClean="0">
                <a:ln>
                  <a:noFill/>
                </a:ln>
                <a:solidFill>
                  <a:srgbClr val="505050"/>
                </a:solidFill>
                <a:effectLst/>
                <a:uLnTx/>
                <a:uFillTx/>
                <a:latin typeface="+mj-lt"/>
                <a:ea typeface="+mn-ea"/>
                <a:cs typeface="+mn-cs"/>
              </a:endParaRPr>
            </a:p>
          </p:txBody>
        </p:sp>
        <p:sp>
          <p:nvSpPr>
            <p:cNvPr id="6" name="Rectangle 5"/>
            <p:cNvSpPr/>
            <p:nvPr/>
          </p:nvSpPr>
          <p:spPr bwMode="auto">
            <a:xfrm>
              <a:off x="579437" y="4225608"/>
              <a:ext cx="2194560" cy="164592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smtClean="0">
                  <a:ln>
                    <a:noFill/>
                  </a:ln>
                  <a:solidFill>
                    <a:srgbClr val="505050"/>
                  </a:solidFill>
                  <a:effectLst/>
                  <a:uLnTx/>
                  <a:uFillTx/>
                  <a:latin typeface="+mj-lt"/>
                  <a:ea typeface="+mn-ea"/>
                  <a:cs typeface="+mn-cs"/>
                </a:rPr>
                <a:t>Partnering with open source communities through MS OPENTECH. </a:t>
              </a:r>
            </a:p>
          </p:txBody>
        </p:sp>
      </p:grpSp>
      <p:grpSp>
        <p:nvGrpSpPr>
          <p:cNvPr id="7" name="Group 6"/>
          <p:cNvGrpSpPr/>
          <p:nvPr/>
        </p:nvGrpSpPr>
        <p:grpSpPr>
          <a:xfrm>
            <a:off x="2852291" y="4850540"/>
            <a:ext cx="2194560" cy="1755648"/>
            <a:chOff x="2852291" y="4170744"/>
            <a:chExt cx="2194560" cy="1755648"/>
          </a:xfrm>
        </p:grpSpPr>
        <p:sp>
          <p:nvSpPr>
            <p:cNvPr id="8" name="Rectangle 7"/>
            <p:cNvSpPr/>
            <p:nvPr/>
          </p:nvSpPr>
          <p:spPr bwMode="auto">
            <a:xfrm>
              <a:off x="2852291" y="4170744"/>
              <a:ext cx="2194560" cy="1755648"/>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dirty="0" smtClean="0">
                <a:ln>
                  <a:noFill/>
                </a:ln>
                <a:solidFill>
                  <a:srgbClr val="505050"/>
                </a:solidFill>
                <a:effectLst/>
                <a:uLnTx/>
                <a:uFillTx/>
                <a:latin typeface="+mj-lt"/>
                <a:ea typeface="+mn-ea"/>
                <a:cs typeface="+mn-cs"/>
              </a:endParaRPr>
            </a:p>
          </p:txBody>
        </p:sp>
        <p:sp>
          <p:nvSpPr>
            <p:cNvPr id="9" name="Rectangle 8"/>
            <p:cNvSpPr/>
            <p:nvPr/>
          </p:nvSpPr>
          <p:spPr bwMode="auto">
            <a:xfrm>
              <a:off x="2852291" y="4225608"/>
              <a:ext cx="2194560" cy="164592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smtClean="0">
                  <a:ln>
                    <a:noFill/>
                  </a:ln>
                  <a:solidFill>
                    <a:srgbClr val="505050"/>
                  </a:solidFill>
                  <a:effectLst/>
                  <a:uLnTx/>
                  <a:uFillTx/>
                  <a:latin typeface="+mj-lt"/>
                  <a:ea typeface="+mn-ea"/>
                  <a:cs typeface="+mn-cs"/>
                </a:rPr>
                <a:t>Interoperability between Microsoft and non-Microsoft technologies (i.e. Drupal, PHP, Node.JS, VM Depot and more).</a:t>
              </a:r>
            </a:p>
          </p:txBody>
        </p:sp>
      </p:grpSp>
      <p:grpSp>
        <p:nvGrpSpPr>
          <p:cNvPr id="10" name="Group 9"/>
          <p:cNvGrpSpPr/>
          <p:nvPr/>
        </p:nvGrpSpPr>
        <p:grpSpPr>
          <a:xfrm>
            <a:off x="5125145" y="4850540"/>
            <a:ext cx="2194560" cy="1755648"/>
            <a:chOff x="5125145" y="4170744"/>
            <a:chExt cx="2194560" cy="1755648"/>
          </a:xfrm>
        </p:grpSpPr>
        <p:sp>
          <p:nvSpPr>
            <p:cNvPr id="11" name="Rectangle 10"/>
            <p:cNvSpPr/>
            <p:nvPr/>
          </p:nvSpPr>
          <p:spPr bwMode="auto">
            <a:xfrm>
              <a:off x="5125145" y="4170744"/>
              <a:ext cx="2194560" cy="1755648"/>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dirty="0" smtClean="0">
                <a:ln>
                  <a:noFill/>
                </a:ln>
                <a:solidFill>
                  <a:srgbClr val="505050"/>
                </a:solidFill>
                <a:effectLst/>
                <a:uLnTx/>
                <a:uFillTx/>
                <a:latin typeface="+mj-lt"/>
                <a:ea typeface="+mn-ea"/>
                <a:cs typeface="+mn-cs"/>
              </a:endParaRPr>
            </a:p>
          </p:txBody>
        </p:sp>
        <p:sp>
          <p:nvSpPr>
            <p:cNvPr id="12" name="Rectangle 11"/>
            <p:cNvSpPr/>
            <p:nvPr/>
          </p:nvSpPr>
          <p:spPr bwMode="auto">
            <a:xfrm>
              <a:off x="5125145" y="4225608"/>
              <a:ext cx="2194560" cy="164592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smtClean="0">
                  <a:ln>
                    <a:noFill/>
                  </a:ln>
                  <a:solidFill>
                    <a:srgbClr val="505050"/>
                  </a:solidFill>
                  <a:effectLst/>
                  <a:uLnTx/>
                  <a:uFillTx/>
                  <a:latin typeface="+mj-lt"/>
                  <a:ea typeface="+mn-ea"/>
                  <a:cs typeface="+mn-cs"/>
                </a:rPr>
                <a:t>Platform and tools independent.</a:t>
              </a:r>
            </a:p>
          </p:txBody>
        </p:sp>
      </p:grpSp>
      <p:grpSp>
        <p:nvGrpSpPr>
          <p:cNvPr id="13" name="Group 12"/>
          <p:cNvGrpSpPr/>
          <p:nvPr/>
        </p:nvGrpSpPr>
        <p:grpSpPr>
          <a:xfrm>
            <a:off x="7397999" y="4850540"/>
            <a:ext cx="2194560" cy="1755648"/>
            <a:chOff x="7397999" y="4170744"/>
            <a:chExt cx="2194560" cy="1755648"/>
          </a:xfrm>
        </p:grpSpPr>
        <p:sp>
          <p:nvSpPr>
            <p:cNvPr id="14" name="Rectangle 13"/>
            <p:cNvSpPr/>
            <p:nvPr/>
          </p:nvSpPr>
          <p:spPr bwMode="auto">
            <a:xfrm>
              <a:off x="7397999" y="4170744"/>
              <a:ext cx="2194560" cy="1755648"/>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dirty="0" smtClean="0">
                <a:ln>
                  <a:noFill/>
                </a:ln>
                <a:solidFill>
                  <a:srgbClr val="505050"/>
                </a:solidFill>
                <a:effectLst/>
                <a:uLnTx/>
                <a:uFillTx/>
                <a:latin typeface="+mj-lt"/>
                <a:ea typeface="+mn-ea"/>
                <a:cs typeface="+mn-cs"/>
              </a:endParaRPr>
            </a:p>
          </p:txBody>
        </p:sp>
        <p:sp>
          <p:nvSpPr>
            <p:cNvPr id="15" name="Rectangle 14"/>
            <p:cNvSpPr/>
            <p:nvPr/>
          </p:nvSpPr>
          <p:spPr bwMode="auto">
            <a:xfrm>
              <a:off x="7397999" y="4225608"/>
              <a:ext cx="2194560" cy="164592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smtClean="0">
                  <a:ln>
                    <a:noFill/>
                  </a:ln>
                  <a:solidFill>
                    <a:srgbClr val="505050"/>
                  </a:solidFill>
                  <a:effectLst/>
                  <a:uLnTx/>
                  <a:uFillTx/>
                  <a:latin typeface="+mj-lt"/>
                  <a:ea typeface="+mn-ea"/>
                  <a:cs typeface="+mn-cs"/>
                </a:rPr>
                <a:t>Compatibility with the tools developers already know.</a:t>
              </a:r>
            </a:p>
          </p:txBody>
        </p:sp>
      </p:grpSp>
      <p:grpSp>
        <p:nvGrpSpPr>
          <p:cNvPr id="16" name="Group 15"/>
          <p:cNvGrpSpPr>
            <a:grpSpLocks/>
          </p:cNvGrpSpPr>
          <p:nvPr/>
        </p:nvGrpSpPr>
        <p:grpSpPr>
          <a:xfrm>
            <a:off x="9664159" y="4850540"/>
            <a:ext cx="2194560" cy="1755648"/>
            <a:chOff x="9670852" y="4170744"/>
            <a:chExt cx="2194560" cy="1755648"/>
          </a:xfrm>
        </p:grpSpPr>
        <p:sp>
          <p:nvSpPr>
            <p:cNvPr id="17" name="Rectangle 16"/>
            <p:cNvSpPr/>
            <p:nvPr/>
          </p:nvSpPr>
          <p:spPr bwMode="auto">
            <a:xfrm>
              <a:off x="9670852" y="4170744"/>
              <a:ext cx="2194560" cy="1755648"/>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dirty="0" smtClean="0">
                <a:ln>
                  <a:noFill/>
                </a:ln>
                <a:solidFill>
                  <a:srgbClr val="505050"/>
                </a:solidFill>
                <a:effectLst/>
                <a:uLnTx/>
                <a:uFillTx/>
                <a:latin typeface="+mj-lt"/>
                <a:ea typeface="+mn-ea"/>
                <a:cs typeface="+mn-cs"/>
              </a:endParaRPr>
            </a:p>
          </p:txBody>
        </p:sp>
        <p:sp>
          <p:nvSpPr>
            <p:cNvPr id="18" name="Rectangle 17"/>
            <p:cNvSpPr/>
            <p:nvPr/>
          </p:nvSpPr>
          <p:spPr bwMode="auto">
            <a:xfrm>
              <a:off x="9670852" y="4225608"/>
              <a:ext cx="2194560" cy="164592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32121"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smtClean="0">
                  <a:ln>
                    <a:noFill/>
                  </a:ln>
                  <a:solidFill>
                    <a:srgbClr val="505050"/>
                  </a:solidFill>
                  <a:effectLst/>
                  <a:uLnTx/>
                  <a:uFillTx/>
                  <a:latin typeface="+mj-lt"/>
                  <a:ea typeface="+mn-ea"/>
                  <a:cs typeface="+mn-cs"/>
                </a:rPr>
                <a:t>Most favored open source creative development frameworks.</a:t>
              </a:r>
            </a:p>
          </p:txBody>
        </p:sp>
      </p:grpSp>
      <p:grpSp>
        <p:nvGrpSpPr>
          <p:cNvPr id="19" name="Group 18"/>
          <p:cNvGrpSpPr/>
          <p:nvPr/>
        </p:nvGrpSpPr>
        <p:grpSpPr>
          <a:xfrm>
            <a:off x="579438" y="2224267"/>
            <a:ext cx="11279281" cy="2541841"/>
            <a:chOff x="579438" y="1668296"/>
            <a:chExt cx="11279281" cy="2541841"/>
          </a:xfrm>
        </p:grpSpPr>
        <p:sp>
          <p:nvSpPr>
            <p:cNvPr id="20" name="Rectangle 19"/>
            <p:cNvSpPr/>
            <p:nvPr/>
          </p:nvSpPr>
          <p:spPr bwMode="auto">
            <a:xfrm>
              <a:off x="579438" y="1668296"/>
              <a:ext cx="11279281" cy="2541841"/>
            </a:xfrm>
            <a:prstGeom prst="rect">
              <a:avLst/>
            </a:prstGeom>
            <a:solidFill>
              <a:srgbClr val="FFFFFF"/>
            </a:solidFill>
            <a:ln w="317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070" t="17420" r="14737" b="17420"/>
            <a:stretch/>
          </p:blipFill>
          <p:spPr>
            <a:xfrm>
              <a:off x="2410151" y="3686057"/>
              <a:ext cx="1010518" cy="395950"/>
            </a:xfrm>
            <a:prstGeom prst="rect">
              <a:avLst/>
            </a:prstGeom>
            <a:ln>
              <a:no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73" y="3367008"/>
              <a:ext cx="841568" cy="831136"/>
            </a:xfrm>
            <a:prstGeom prst="rect">
              <a:avLst/>
            </a:prstGeom>
            <a:ln>
              <a:noFill/>
            </a:ln>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066" y="3523871"/>
              <a:ext cx="608640" cy="549699"/>
            </a:xfrm>
            <a:prstGeom prst="rect">
              <a:avLst/>
            </a:prstGeom>
            <a:ln>
              <a:noFill/>
            </a:ln>
          </p:spPr>
        </p:pic>
        <p:grpSp>
          <p:nvGrpSpPr>
            <p:cNvPr id="24" name="Group 23"/>
            <p:cNvGrpSpPr/>
            <p:nvPr/>
          </p:nvGrpSpPr>
          <p:grpSpPr>
            <a:xfrm>
              <a:off x="7680339" y="3441021"/>
              <a:ext cx="703139" cy="742041"/>
              <a:chOff x="2910113" y="5088729"/>
              <a:chExt cx="1067748" cy="1140969"/>
            </a:xfrm>
          </p:grpSpPr>
          <p:pic>
            <p:nvPicPr>
              <p:cNvPr id="40" name="Picture 39"/>
              <p:cNvPicPr>
                <a:picLocks noChangeAspect="1"/>
              </p:cNvPicPr>
              <p:nvPr/>
            </p:nvPicPr>
            <p:blipFill>
              <a:blip r:embed="rId6"/>
              <a:stretch>
                <a:fillRect/>
              </a:stretch>
            </p:blipFill>
            <p:spPr>
              <a:xfrm>
                <a:off x="3093186" y="5088729"/>
                <a:ext cx="711768" cy="841180"/>
              </a:xfrm>
              <a:prstGeom prst="rect">
                <a:avLst/>
              </a:prstGeom>
              <a:ln>
                <a:noFill/>
              </a:ln>
            </p:spPr>
          </p:pic>
          <p:sp>
            <p:nvSpPr>
              <p:cNvPr id="41" name="TextBox 40"/>
              <p:cNvSpPr txBox="1"/>
              <p:nvPr/>
            </p:nvSpPr>
            <p:spPr>
              <a:xfrm>
                <a:off x="2910113" y="5945754"/>
                <a:ext cx="1067748" cy="283944"/>
              </a:xfrm>
              <a:prstGeom prst="rect">
                <a:avLst/>
              </a:prstGeom>
              <a:noFill/>
              <a:ln>
                <a:noFill/>
              </a:ln>
            </p:spPr>
            <p:txBody>
              <a:bodyPr wrap="square" lIns="0" tIns="0" rIns="0" bIns="0" rtlCol="0">
                <a:spAutoFit/>
              </a:bodyPr>
              <a:lstStyle/>
              <a:p>
                <a:pPr marL="0" marR="0" lvl="0" indent="0" algn="ctr" defTabSz="932121"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smtClean="0">
                    <a:ln>
                      <a:noFill/>
                    </a:ln>
                    <a:solidFill>
                      <a:srgbClr val="505050"/>
                    </a:solidFill>
                    <a:effectLst/>
                    <a:uLnTx/>
                    <a:uFillTx/>
                    <a:latin typeface="+mj-lt"/>
                  </a:rPr>
                  <a:t>Linux</a:t>
                </a:r>
              </a:p>
            </p:txBody>
          </p:sp>
        </p:gr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3777" y="3501686"/>
              <a:ext cx="601525" cy="594068"/>
            </a:xfrm>
            <a:prstGeom prst="rect">
              <a:avLst/>
            </a:prstGeom>
            <a:ln>
              <a:noFill/>
            </a:ln>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682" y="3694437"/>
              <a:ext cx="855901" cy="228404"/>
            </a:xfrm>
            <a:prstGeom prst="rect">
              <a:avLst/>
            </a:prstGeom>
            <a:ln>
              <a:noFill/>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8205" y="3737630"/>
              <a:ext cx="1093267" cy="255531"/>
            </a:xfrm>
            <a:prstGeom prst="rect">
              <a:avLst/>
            </a:prstGeom>
            <a:ln>
              <a:noFill/>
            </a:ln>
          </p:spPr>
        </p:pic>
        <p:cxnSp>
          <p:nvCxnSpPr>
            <p:cNvPr id="28" name="Straight Arrow Connector 27"/>
            <p:cNvCxnSpPr/>
            <p:nvPr/>
          </p:nvCxnSpPr>
          <p:spPr>
            <a:xfrm flipH="1">
              <a:off x="1709927" y="2549092"/>
              <a:ext cx="4449035" cy="983641"/>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29" name="Straight Arrow Connector 28"/>
            <p:cNvCxnSpPr/>
            <p:nvPr/>
          </p:nvCxnSpPr>
          <p:spPr>
            <a:xfrm flipH="1">
              <a:off x="3184692" y="2549092"/>
              <a:ext cx="2974270" cy="1008836"/>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30" name="Straight Arrow Connector 29"/>
            <p:cNvCxnSpPr/>
            <p:nvPr/>
          </p:nvCxnSpPr>
          <p:spPr>
            <a:xfrm flipH="1">
              <a:off x="4514850" y="2549092"/>
              <a:ext cx="1716744" cy="952594"/>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31" name="Straight Arrow Connector 30"/>
            <p:cNvCxnSpPr/>
            <p:nvPr/>
          </p:nvCxnSpPr>
          <p:spPr>
            <a:xfrm flipH="1">
              <a:off x="5523386" y="2549092"/>
              <a:ext cx="635576" cy="914400"/>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32" name="Straight Arrow Connector 31"/>
            <p:cNvCxnSpPr/>
            <p:nvPr/>
          </p:nvCxnSpPr>
          <p:spPr>
            <a:xfrm>
              <a:off x="6158962" y="2549092"/>
              <a:ext cx="635577" cy="914400"/>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33" name="Straight Arrow Connector 32"/>
            <p:cNvCxnSpPr/>
            <p:nvPr/>
          </p:nvCxnSpPr>
          <p:spPr>
            <a:xfrm>
              <a:off x="6158962" y="2549092"/>
              <a:ext cx="1569303" cy="949430"/>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34" name="Straight Arrow Connector 33"/>
            <p:cNvCxnSpPr/>
            <p:nvPr/>
          </p:nvCxnSpPr>
          <p:spPr>
            <a:xfrm>
              <a:off x="6158962" y="2549092"/>
              <a:ext cx="4365980" cy="1080895"/>
            </a:xfrm>
            <a:prstGeom prst="straightConnector1">
              <a:avLst/>
            </a:prstGeom>
            <a:noFill/>
            <a:ln w="9525" cap="flat" cmpd="sng" algn="ctr">
              <a:solidFill>
                <a:srgbClr val="FFFFFF">
                  <a:lumMod val="75000"/>
                </a:srgbClr>
              </a:solidFill>
              <a:prstDash val="solid"/>
              <a:headEnd type="none"/>
              <a:tailEnd type="triangle" w="med" len="sm"/>
            </a:ln>
            <a:effectLst/>
          </p:spPr>
        </p:cxnSp>
        <p:cxnSp>
          <p:nvCxnSpPr>
            <p:cNvPr id="35" name="Straight Arrow Connector 34"/>
            <p:cNvCxnSpPr/>
            <p:nvPr/>
          </p:nvCxnSpPr>
          <p:spPr>
            <a:xfrm>
              <a:off x="6158962" y="2549091"/>
              <a:ext cx="2840193" cy="1049243"/>
            </a:xfrm>
            <a:prstGeom prst="straightConnector1">
              <a:avLst/>
            </a:prstGeom>
            <a:noFill/>
            <a:ln w="9525" cap="flat" cmpd="sng" algn="ctr">
              <a:solidFill>
                <a:srgbClr val="FFFFFF">
                  <a:lumMod val="75000"/>
                </a:srgbClr>
              </a:solidFill>
              <a:prstDash val="solid"/>
              <a:headEnd type="none"/>
              <a:tailEnd type="triangle" w="med" len="sm"/>
            </a:ln>
            <a:effectLst/>
          </p:spPr>
        </p:cxnSp>
        <p:grpSp>
          <p:nvGrpSpPr>
            <p:cNvPr id="36" name="Group 35"/>
            <p:cNvGrpSpPr/>
            <p:nvPr/>
          </p:nvGrpSpPr>
          <p:grpSpPr>
            <a:xfrm>
              <a:off x="5365523" y="1939624"/>
              <a:ext cx="1586877" cy="1035836"/>
              <a:chOff x="5035281" y="1790869"/>
              <a:chExt cx="1586877" cy="1035836"/>
            </a:xfrm>
          </p:grpSpPr>
          <p:sp>
            <p:nvSpPr>
              <p:cNvPr id="38" name="Freeform 14"/>
              <p:cNvSpPr>
                <a:spLocks/>
              </p:cNvSpPr>
              <p:nvPr/>
            </p:nvSpPr>
            <p:spPr bwMode="auto">
              <a:xfrm flipH="1">
                <a:off x="5035281" y="1790869"/>
                <a:ext cx="1586877" cy="1035836"/>
              </a:xfrm>
              <a:custGeom>
                <a:avLst/>
                <a:gdLst>
                  <a:gd name="T0" fmla="*/ 114 w 136"/>
                  <a:gd name="T1" fmla="*/ 39 h 89"/>
                  <a:gd name="T2" fmla="*/ 114 w 136"/>
                  <a:gd name="T3" fmla="*/ 37 h 89"/>
                  <a:gd name="T4" fmla="*/ 76 w 136"/>
                  <a:gd name="T5" fmla="*/ 0 h 89"/>
                  <a:gd name="T6" fmla="*/ 45 w 136"/>
                  <a:gd name="T7" fmla="*/ 16 h 89"/>
                  <a:gd name="T8" fmla="*/ 35 w 136"/>
                  <a:gd name="T9" fmla="*/ 14 h 89"/>
                  <a:gd name="T10" fmla="*/ 23 w 136"/>
                  <a:gd name="T11" fmla="*/ 17 h 89"/>
                  <a:gd name="T12" fmla="*/ 13 w 136"/>
                  <a:gd name="T13" fmla="*/ 35 h 89"/>
                  <a:gd name="T14" fmla="*/ 0 w 136"/>
                  <a:gd name="T15" fmla="*/ 60 h 89"/>
                  <a:gd name="T16" fmla="*/ 26 w 136"/>
                  <a:gd name="T17" fmla="*/ 89 h 89"/>
                  <a:gd name="T18" fmla="*/ 29 w 136"/>
                  <a:gd name="T19" fmla="*/ 89 h 89"/>
                  <a:gd name="T20" fmla="*/ 32 w 136"/>
                  <a:gd name="T21" fmla="*/ 89 h 89"/>
                  <a:gd name="T22" fmla="*/ 93 w 136"/>
                  <a:gd name="T23" fmla="*/ 89 h 89"/>
                  <a:gd name="T24" fmla="*/ 95 w 136"/>
                  <a:gd name="T25" fmla="*/ 89 h 89"/>
                  <a:gd name="T26" fmla="*/ 96 w 136"/>
                  <a:gd name="T27" fmla="*/ 89 h 89"/>
                  <a:gd name="T28" fmla="*/ 101 w 136"/>
                  <a:gd name="T29" fmla="*/ 89 h 89"/>
                  <a:gd name="T30" fmla="*/ 110 w 136"/>
                  <a:gd name="T31" fmla="*/ 89 h 89"/>
                  <a:gd name="T32" fmla="*/ 136 w 136"/>
                  <a:gd name="T33" fmla="*/ 64 h 89"/>
                  <a:gd name="T34" fmla="*/ 114 w 136"/>
                  <a:gd name="T3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9">
                    <a:moveTo>
                      <a:pt x="114" y="39"/>
                    </a:moveTo>
                    <a:cubicBezTo>
                      <a:pt x="114" y="38"/>
                      <a:pt x="114" y="38"/>
                      <a:pt x="114" y="37"/>
                    </a:cubicBezTo>
                    <a:cubicBezTo>
                      <a:pt x="114" y="16"/>
                      <a:pt x="97" y="0"/>
                      <a:pt x="76" y="0"/>
                    </a:cubicBezTo>
                    <a:cubicBezTo>
                      <a:pt x="63" y="0"/>
                      <a:pt x="52" y="6"/>
                      <a:pt x="45" y="16"/>
                    </a:cubicBezTo>
                    <a:cubicBezTo>
                      <a:pt x="42" y="15"/>
                      <a:pt x="39" y="14"/>
                      <a:pt x="35" y="14"/>
                    </a:cubicBezTo>
                    <a:cubicBezTo>
                      <a:pt x="30" y="14"/>
                      <a:pt x="26" y="15"/>
                      <a:pt x="23" y="17"/>
                    </a:cubicBezTo>
                    <a:cubicBezTo>
                      <a:pt x="17" y="21"/>
                      <a:pt x="13" y="27"/>
                      <a:pt x="13" y="35"/>
                    </a:cubicBezTo>
                    <a:cubicBezTo>
                      <a:pt x="5" y="40"/>
                      <a:pt x="0" y="49"/>
                      <a:pt x="0" y="60"/>
                    </a:cubicBezTo>
                    <a:cubicBezTo>
                      <a:pt x="0" y="75"/>
                      <a:pt x="11" y="87"/>
                      <a:pt x="26" y="89"/>
                    </a:cubicBezTo>
                    <a:cubicBezTo>
                      <a:pt x="27" y="89"/>
                      <a:pt x="28" y="89"/>
                      <a:pt x="29" y="89"/>
                    </a:cubicBezTo>
                    <a:cubicBezTo>
                      <a:pt x="30" y="89"/>
                      <a:pt x="31" y="89"/>
                      <a:pt x="32" y="89"/>
                    </a:cubicBezTo>
                    <a:cubicBezTo>
                      <a:pt x="46" y="89"/>
                      <a:pt x="78" y="89"/>
                      <a:pt x="93" y="89"/>
                    </a:cubicBezTo>
                    <a:cubicBezTo>
                      <a:pt x="94" y="89"/>
                      <a:pt x="94" y="89"/>
                      <a:pt x="95" y="89"/>
                    </a:cubicBezTo>
                    <a:cubicBezTo>
                      <a:pt x="96" y="89"/>
                      <a:pt x="96" y="89"/>
                      <a:pt x="96" y="89"/>
                    </a:cubicBezTo>
                    <a:cubicBezTo>
                      <a:pt x="97" y="89"/>
                      <a:pt x="99" y="89"/>
                      <a:pt x="101" y="89"/>
                    </a:cubicBezTo>
                    <a:cubicBezTo>
                      <a:pt x="110" y="89"/>
                      <a:pt x="110" y="89"/>
                      <a:pt x="110" y="89"/>
                    </a:cubicBezTo>
                    <a:cubicBezTo>
                      <a:pt x="124" y="89"/>
                      <a:pt x="136" y="78"/>
                      <a:pt x="136" y="64"/>
                    </a:cubicBezTo>
                    <a:cubicBezTo>
                      <a:pt x="136" y="51"/>
                      <a:pt x="126" y="41"/>
                      <a:pt x="114" y="39"/>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mj-lt"/>
                </a:endParaRPr>
              </a:p>
            </p:txBody>
          </p:sp>
          <p:sp>
            <p:nvSpPr>
              <p:cNvPr id="39" name="Freeform 38"/>
              <p:cNvSpPr/>
              <p:nvPr/>
            </p:nvSpPr>
            <p:spPr bwMode="auto">
              <a:xfrm>
                <a:off x="5548779" y="2124484"/>
                <a:ext cx="559880" cy="466070"/>
              </a:xfrm>
              <a:custGeom>
                <a:avLst/>
                <a:gdLst>
                  <a:gd name="connsiteX0" fmla="*/ 414146 w 686820"/>
                  <a:gd name="connsiteY0" fmla="*/ 295220 h 532856"/>
                  <a:gd name="connsiteX1" fmla="*/ 391723 w 686820"/>
                  <a:gd name="connsiteY1" fmla="*/ 295618 h 532856"/>
                  <a:gd name="connsiteX2" fmla="*/ 376546 w 686820"/>
                  <a:gd name="connsiteY2" fmla="*/ 334177 h 532856"/>
                  <a:gd name="connsiteX3" fmla="*/ 415105 w 686820"/>
                  <a:gd name="connsiteY3" fmla="*/ 349354 h 532856"/>
                  <a:gd name="connsiteX4" fmla="*/ 430282 w 686820"/>
                  <a:gd name="connsiteY4" fmla="*/ 310795 h 532856"/>
                  <a:gd name="connsiteX5" fmla="*/ 414146 w 686820"/>
                  <a:gd name="connsiteY5" fmla="*/ 295220 h 532856"/>
                  <a:gd name="connsiteX6" fmla="*/ 402912 w 686820"/>
                  <a:gd name="connsiteY6" fmla="*/ 275655 h 532856"/>
                  <a:gd name="connsiteX7" fmla="*/ 446347 w 686820"/>
                  <a:gd name="connsiteY7" fmla="*/ 303804 h 532856"/>
                  <a:gd name="connsiteX8" fmla="*/ 422096 w 686820"/>
                  <a:gd name="connsiteY8" fmla="*/ 365419 h 532856"/>
                  <a:gd name="connsiteX9" fmla="*/ 360481 w 686820"/>
                  <a:gd name="connsiteY9" fmla="*/ 341167 h 532856"/>
                  <a:gd name="connsiteX10" fmla="*/ 384733 w 686820"/>
                  <a:gd name="connsiteY10" fmla="*/ 279553 h 532856"/>
                  <a:gd name="connsiteX11" fmla="*/ 402912 w 686820"/>
                  <a:gd name="connsiteY11" fmla="*/ 275655 h 532856"/>
                  <a:gd name="connsiteX12" fmla="*/ 402721 w 686820"/>
                  <a:gd name="connsiteY12" fmla="*/ 257781 h 532856"/>
                  <a:gd name="connsiteX13" fmla="*/ 377603 w 686820"/>
                  <a:gd name="connsiteY13" fmla="*/ 263167 h 532856"/>
                  <a:gd name="connsiteX14" fmla="*/ 344094 w 686820"/>
                  <a:gd name="connsiteY14" fmla="*/ 348298 h 532856"/>
                  <a:gd name="connsiteX15" fmla="*/ 429226 w 686820"/>
                  <a:gd name="connsiteY15" fmla="*/ 381805 h 532856"/>
                  <a:gd name="connsiteX16" fmla="*/ 462734 w 686820"/>
                  <a:gd name="connsiteY16" fmla="*/ 296674 h 532856"/>
                  <a:gd name="connsiteX17" fmla="*/ 402721 w 686820"/>
                  <a:gd name="connsiteY17" fmla="*/ 257781 h 532856"/>
                  <a:gd name="connsiteX18" fmla="*/ 247593 w 686820"/>
                  <a:gd name="connsiteY18" fmla="*/ 221298 h 532856"/>
                  <a:gd name="connsiteX19" fmla="*/ 233739 w 686820"/>
                  <a:gd name="connsiteY19" fmla="*/ 221544 h 532856"/>
                  <a:gd name="connsiteX20" fmla="*/ 224362 w 686820"/>
                  <a:gd name="connsiteY20" fmla="*/ 245368 h 532856"/>
                  <a:gd name="connsiteX21" fmla="*/ 248186 w 686820"/>
                  <a:gd name="connsiteY21" fmla="*/ 254745 h 532856"/>
                  <a:gd name="connsiteX22" fmla="*/ 257563 w 686820"/>
                  <a:gd name="connsiteY22" fmla="*/ 230921 h 532856"/>
                  <a:gd name="connsiteX23" fmla="*/ 247593 w 686820"/>
                  <a:gd name="connsiteY23" fmla="*/ 221298 h 532856"/>
                  <a:gd name="connsiteX24" fmla="*/ 251557 w 686820"/>
                  <a:gd name="connsiteY24" fmla="*/ 211226 h 532856"/>
                  <a:gd name="connsiteX25" fmla="*/ 267489 w 686820"/>
                  <a:gd name="connsiteY25" fmla="*/ 226602 h 532856"/>
                  <a:gd name="connsiteX26" fmla="*/ 252505 w 686820"/>
                  <a:gd name="connsiteY26" fmla="*/ 264671 h 532856"/>
                  <a:gd name="connsiteX27" fmla="*/ 214436 w 686820"/>
                  <a:gd name="connsiteY27" fmla="*/ 249687 h 532856"/>
                  <a:gd name="connsiteX28" fmla="*/ 229420 w 686820"/>
                  <a:gd name="connsiteY28" fmla="*/ 211618 h 532856"/>
                  <a:gd name="connsiteX29" fmla="*/ 251557 w 686820"/>
                  <a:gd name="connsiteY29" fmla="*/ 211226 h 532856"/>
                  <a:gd name="connsiteX30" fmla="*/ 418831 w 686820"/>
                  <a:gd name="connsiteY30" fmla="*/ 209020 h 532856"/>
                  <a:gd name="connsiteX31" fmla="*/ 435785 w 686820"/>
                  <a:gd name="connsiteY31" fmla="*/ 243629 h 532856"/>
                  <a:gd name="connsiteX32" fmla="*/ 472102 w 686820"/>
                  <a:gd name="connsiteY32" fmla="*/ 231009 h 532856"/>
                  <a:gd name="connsiteX33" fmla="*/ 493718 w 686820"/>
                  <a:gd name="connsiteY33" fmla="*/ 251701 h 532856"/>
                  <a:gd name="connsiteX34" fmla="*/ 481574 w 686820"/>
                  <a:gd name="connsiteY34" fmla="*/ 288472 h 532856"/>
                  <a:gd name="connsiteX35" fmla="*/ 516778 w 686820"/>
                  <a:gd name="connsiteY35" fmla="*/ 304646 h 532856"/>
                  <a:gd name="connsiteX36" fmla="*/ 517487 w 686820"/>
                  <a:gd name="connsiteY36" fmla="*/ 334902 h 532856"/>
                  <a:gd name="connsiteX37" fmla="*/ 483104 w 686820"/>
                  <a:gd name="connsiteY37" fmla="*/ 352735 h 532856"/>
                  <a:gd name="connsiteX38" fmla="*/ 496714 w 686820"/>
                  <a:gd name="connsiteY38" fmla="*/ 388717 h 532856"/>
                  <a:gd name="connsiteX39" fmla="*/ 474048 w 686820"/>
                  <a:gd name="connsiteY39" fmla="*/ 412576 h 532856"/>
                  <a:gd name="connsiteX40" fmla="*/ 437423 w 686820"/>
                  <a:gd name="connsiteY40" fmla="*/ 400644 h 532856"/>
                  <a:gd name="connsiteX41" fmla="*/ 421243 w 686820"/>
                  <a:gd name="connsiteY41" fmla="*/ 435821 h 532856"/>
                  <a:gd name="connsiteX42" fmla="*/ 387980 w 686820"/>
                  <a:gd name="connsiteY42" fmla="*/ 436024 h 532856"/>
                  <a:gd name="connsiteX43" fmla="*/ 371041 w 686820"/>
                  <a:gd name="connsiteY43" fmla="*/ 401337 h 532856"/>
                  <a:gd name="connsiteX44" fmla="*/ 334764 w 686820"/>
                  <a:gd name="connsiteY44" fmla="*/ 413896 h 532856"/>
                  <a:gd name="connsiteX45" fmla="*/ 313318 w 686820"/>
                  <a:gd name="connsiteY45" fmla="*/ 393118 h 532856"/>
                  <a:gd name="connsiteX46" fmla="*/ 325251 w 686820"/>
                  <a:gd name="connsiteY46" fmla="*/ 356493 h 532856"/>
                  <a:gd name="connsiteX47" fmla="*/ 290048 w 686820"/>
                  <a:gd name="connsiteY47" fmla="*/ 340319 h 532856"/>
                  <a:gd name="connsiteX48" fmla="*/ 289338 w 686820"/>
                  <a:gd name="connsiteY48" fmla="*/ 310064 h 532856"/>
                  <a:gd name="connsiteX49" fmla="*/ 323722 w 686820"/>
                  <a:gd name="connsiteY49" fmla="*/ 292231 h 532856"/>
                  <a:gd name="connsiteX50" fmla="*/ 310111 w 686820"/>
                  <a:gd name="connsiteY50" fmla="*/ 256248 h 532856"/>
                  <a:gd name="connsiteX51" fmla="*/ 332777 w 686820"/>
                  <a:gd name="connsiteY51" fmla="*/ 232389 h 532856"/>
                  <a:gd name="connsiteX52" fmla="*/ 369403 w 686820"/>
                  <a:gd name="connsiteY52" fmla="*/ 244322 h 532856"/>
                  <a:gd name="connsiteX53" fmla="*/ 385584 w 686820"/>
                  <a:gd name="connsiteY53" fmla="*/ 209152 h 532856"/>
                  <a:gd name="connsiteX54" fmla="*/ 418831 w 686820"/>
                  <a:gd name="connsiteY54" fmla="*/ 209020 h 532856"/>
                  <a:gd name="connsiteX55" fmla="*/ 255601 w 686820"/>
                  <a:gd name="connsiteY55" fmla="*/ 200952 h 532856"/>
                  <a:gd name="connsiteX56" fmla="*/ 225014 w 686820"/>
                  <a:gd name="connsiteY56" fmla="*/ 201494 h 532856"/>
                  <a:gd name="connsiteX57" fmla="*/ 204311 w 686820"/>
                  <a:gd name="connsiteY57" fmla="*/ 254092 h 532856"/>
                  <a:gd name="connsiteX58" fmla="*/ 256910 w 686820"/>
                  <a:gd name="connsiteY58" fmla="*/ 274795 h 532856"/>
                  <a:gd name="connsiteX59" fmla="*/ 277613 w 686820"/>
                  <a:gd name="connsiteY59" fmla="*/ 222197 h 532856"/>
                  <a:gd name="connsiteX60" fmla="*/ 255601 w 686820"/>
                  <a:gd name="connsiteY60" fmla="*/ 200952 h 532856"/>
                  <a:gd name="connsiteX61" fmla="*/ 250487 w 686820"/>
                  <a:gd name="connsiteY61" fmla="*/ 168039 h 532856"/>
                  <a:gd name="connsiteX62" fmla="*/ 260962 w 686820"/>
                  <a:gd name="connsiteY62" fmla="*/ 189422 h 532856"/>
                  <a:gd name="connsiteX63" fmla="*/ 283401 w 686820"/>
                  <a:gd name="connsiteY63" fmla="*/ 181625 h 532856"/>
                  <a:gd name="connsiteX64" fmla="*/ 296756 w 686820"/>
                  <a:gd name="connsiteY64" fmla="*/ 194409 h 532856"/>
                  <a:gd name="connsiteX65" fmla="*/ 289254 w 686820"/>
                  <a:gd name="connsiteY65" fmla="*/ 217129 h 532856"/>
                  <a:gd name="connsiteX66" fmla="*/ 311004 w 686820"/>
                  <a:gd name="connsiteY66" fmla="*/ 227122 h 532856"/>
                  <a:gd name="connsiteX67" fmla="*/ 311443 w 686820"/>
                  <a:gd name="connsiteY67" fmla="*/ 245816 h 532856"/>
                  <a:gd name="connsiteX68" fmla="*/ 290199 w 686820"/>
                  <a:gd name="connsiteY68" fmla="*/ 256834 h 532856"/>
                  <a:gd name="connsiteX69" fmla="*/ 298608 w 686820"/>
                  <a:gd name="connsiteY69" fmla="*/ 279066 h 532856"/>
                  <a:gd name="connsiteX70" fmla="*/ 284604 w 686820"/>
                  <a:gd name="connsiteY70" fmla="*/ 293808 h 532856"/>
                  <a:gd name="connsiteX71" fmla="*/ 261975 w 686820"/>
                  <a:gd name="connsiteY71" fmla="*/ 286435 h 532856"/>
                  <a:gd name="connsiteX72" fmla="*/ 251978 w 686820"/>
                  <a:gd name="connsiteY72" fmla="*/ 308169 h 532856"/>
                  <a:gd name="connsiteX73" fmla="*/ 231426 w 686820"/>
                  <a:gd name="connsiteY73" fmla="*/ 308295 h 532856"/>
                  <a:gd name="connsiteX74" fmla="*/ 220961 w 686820"/>
                  <a:gd name="connsiteY74" fmla="*/ 286863 h 532856"/>
                  <a:gd name="connsiteX75" fmla="*/ 198547 w 686820"/>
                  <a:gd name="connsiteY75" fmla="*/ 294622 h 532856"/>
                  <a:gd name="connsiteX76" fmla="*/ 185296 w 686820"/>
                  <a:gd name="connsiteY76" fmla="*/ 281785 h 532856"/>
                  <a:gd name="connsiteX77" fmla="*/ 192669 w 686820"/>
                  <a:gd name="connsiteY77" fmla="*/ 259156 h 532856"/>
                  <a:gd name="connsiteX78" fmla="*/ 170918 w 686820"/>
                  <a:gd name="connsiteY78" fmla="*/ 249162 h 532856"/>
                  <a:gd name="connsiteX79" fmla="*/ 170480 w 686820"/>
                  <a:gd name="connsiteY79" fmla="*/ 230469 h 532856"/>
                  <a:gd name="connsiteX80" fmla="*/ 191724 w 686820"/>
                  <a:gd name="connsiteY80" fmla="*/ 219451 h 532856"/>
                  <a:gd name="connsiteX81" fmla="*/ 183315 w 686820"/>
                  <a:gd name="connsiteY81" fmla="*/ 197218 h 532856"/>
                  <a:gd name="connsiteX82" fmla="*/ 197319 w 686820"/>
                  <a:gd name="connsiteY82" fmla="*/ 182477 h 532856"/>
                  <a:gd name="connsiteX83" fmla="*/ 219948 w 686820"/>
                  <a:gd name="connsiteY83" fmla="*/ 189850 h 532856"/>
                  <a:gd name="connsiteX84" fmla="*/ 229946 w 686820"/>
                  <a:gd name="connsiteY84" fmla="*/ 168120 h 532856"/>
                  <a:gd name="connsiteX85" fmla="*/ 250487 w 686820"/>
                  <a:gd name="connsiteY85" fmla="*/ 168039 h 532856"/>
                  <a:gd name="connsiteX86" fmla="*/ 81149 w 686820"/>
                  <a:gd name="connsiteY86" fmla="*/ 87959 h 532856"/>
                  <a:gd name="connsiteX87" fmla="*/ 35908 w 686820"/>
                  <a:gd name="connsiteY87" fmla="*/ 126581 h 532856"/>
                  <a:gd name="connsiteX88" fmla="*/ 35908 w 686820"/>
                  <a:gd name="connsiteY88" fmla="*/ 469691 h 532856"/>
                  <a:gd name="connsiteX89" fmla="*/ 81149 w 686820"/>
                  <a:gd name="connsiteY89" fmla="*/ 508313 h 532856"/>
                  <a:gd name="connsiteX90" fmla="*/ 605671 w 686820"/>
                  <a:gd name="connsiteY90" fmla="*/ 508313 h 532856"/>
                  <a:gd name="connsiteX91" fmla="*/ 650912 w 686820"/>
                  <a:gd name="connsiteY91" fmla="*/ 469691 h 532856"/>
                  <a:gd name="connsiteX92" fmla="*/ 650912 w 686820"/>
                  <a:gd name="connsiteY92" fmla="*/ 126581 h 532856"/>
                  <a:gd name="connsiteX93" fmla="*/ 605671 w 686820"/>
                  <a:gd name="connsiteY93" fmla="*/ 87959 h 532856"/>
                  <a:gd name="connsiteX94" fmla="*/ 60334 w 686820"/>
                  <a:gd name="connsiteY94" fmla="*/ 63416 h 532856"/>
                  <a:gd name="connsiteX95" fmla="*/ 626486 w 686820"/>
                  <a:gd name="connsiteY95" fmla="*/ 63416 h 532856"/>
                  <a:gd name="connsiteX96" fmla="*/ 686820 w 686820"/>
                  <a:gd name="connsiteY96" fmla="*/ 114923 h 532856"/>
                  <a:gd name="connsiteX97" fmla="*/ 686820 w 686820"/>
                  <a:gd name="connsiteY97" fmla="*/ 481349 h 532856"/>
                  <a:gd name="connsiteX98" fmla="*/ 626486 w 686820"/>
                  <a:gd name="connsiteY98" fmla="*/ 532856 h 532856"/>
                  <a:gd name="connsiteX99" fmla="*/ 60334 w 686820"/>
                  <a:gd name="connsiteY99" fmla="*/ 532856 h 532856"/>
                  <a:gd name="connsiteX100" fmla="*/ 0 w 686820"/>
                  <a:gd name="connsiteY100" fmla="*/ 481349 h 532856"/>
                  <a:gd name="connsiteX101" fmla="*/ 0 w 686820"/>
                  <a:gd name="connsiteY101" fmla="*/ 114923 h 532856"/>
                  <a:gd name="connsiteX102" fmla="*/ 60334 w 686820"/>
                  <a:gd name="connsiteY102" fmla="*/ 63416 h 532856"/>
                  <a:gd name="connsiteX103" fmla="*/ 510883 w 686820"/>
                  <a:gd name="connsiteY103" fmla="*/ 33763 h 532856"/>
                  <a:gd name="connsiteX104" fmla="*/ 510883 w 686820"/>
                  <a:gd name="connsiteY104" fmla="*/ 38302 h 532856"/>
                  <a:gd name="connsiteX105" fmla="*/ 541941 w 686820"/>
                  <a:gd name="connsiteY105" fmla="*/ 38302 h 532856"/>
                  <a:gd name="connsiteX106" fmla="*/ 541941 w 686820"/>
                  <a:gd name="connsiteY106" fmla="*/ 33763 h 532856"/>
                  <a:gd name="connsiteX107" fmla="*/ 556871 w 686820"/>
                  <a:gd name="connsiteY107" fmla="*/ 16612 h 532856"/>
                  <a:gd name="connsiteX108" fmla="*/ 577484 w 686820"/>
                  <a:gd name="connsiteY108" fmla="*/ 16612 h 532856"/>
                  <a:gd name="connsiteX109" fmla="*/ 577484 w 686820"/>
                  <a:gd name="connsiteY109" fmla="*/ 34273 h 532856"/>
                  <a:gd name="connsiteX110" fmla="*/ 556871 w 686820"/>
                  <a:gd name="connsiteY110" fmla="*/ 34273 h 532856"/>
                  <a:gd name="connsiteX111" fmla="*/ 552115 w 686820"/>
                  <a:gd name="connsiteY111" fmla="*/ 12583 h 532856"/>
                  <a:gd name="connsiteX112" fmla="*/ 552115 w 686820"/>
                  <a:gd name="connsiteY112" fmla="*/ 38302 h 532856"/>
                  <a:gd name="connsiteX113" fmla="*/ 582241 w 686820"/>
                  <a:gd name="connsiteY113" fmla="*/ 38302 h 532856"/>
                  <a:gd name="connsiteX114" fmla="*/ 582241 w 686820"/>
                  <a:gd name="connsiteY114" fmla="*/ 12583 h 532856"/>
                  <a:gd name="connsiteX115" fmla="*/ 594834 w 686820"/>
                  <a:gd name="connsiteY115" fmla="*/ 12187 h 532856"/>
                  <a:gd name="connsiteX116" fmla="*/ 608926 w 686820"/>
                  <a:gd name="connsiteY116" fmla="*/ 25265 h 532856"/>
                  <a:gd name="connsiteX117" fmla="*/ 594879 w 686820"/>
                  <a:gd name="connsiteY117" fmla="*/ 38302 h 532856"/>
                  <a:gd name="connsiteX118" fmla="*/ 603008 w 686820"/>
                  <a:gd name="connsiteY118" fmla="*/ 38302 h 532856"/>
                  <a:gd name="connsiteX119" fmla="*/ 612991 w 686820"/>
                  <a:gd name="connsiteY119" fmla="*/ 29037 h 532856"/>
                  <a:gd name="connsiteX120" fmla="*/ 622973 w 686820"/>
                  <a:gd name="connsiteY120" fmla="*/ 38302 h 532856"/>
                  <a:gd name="connsiteX121" fmla="*/ 631102 w 686820"/>
                  <a:gd name="connsiteY121" fmla="*/ 38302 h 532856"/>
                  <a:gd name="connsiteX122" fmla="*/ 617055 w 686820"/>
                  <a:gd name="connsiteY122" fmla="*/ 25265 h 532856"/>
                  <a:gd name="connsiteX123" fmla="*/ 631147 w 686820"/>
                  <a:gd name="connsiteY123" fmla="*/ 12187 h 532856"/>
                  <a:gd name="connsiteX124" fmla="*/ 623019 w 686820"/>
                  <a:gd name="connsiteY124" fmla="*/ 12187 h 532856"/>
                  <a:gd name="connsiteX125" fmla="*/ 612991 w 686820"/>
                  <a:gd name="connsiteY125" fmla="*/ 21493 h 532856"/>
                  <a:gd name="connsiteX126" fmla="*/ 602963 w 686820"/>
                  <a:gd name="connsiteY126" fmla="*/ 12187 h 532856"/>
                  <a:gd name="connsiteX127" fmla="*/ 32859 w 686820"/>
                  <a:gd name="connsiteY127" fmla="*/ 0 h 532856"/>
                  <a:gd name="connsiteX128" fmla="*/ 653961 w 686820"/>
                  <a:gd name="connsiteY128" fmla="*/ 0 h 532856"/>
                  <a:gd name="connsiteX129" fmla="*/ 686820 w 686820"/>
                  <a:gd name="connsiteY129" fmla="*/ 28052 h 532856"/>
                  <a:gd name="connsiteX130" fmla="*/ 686820 w 686820"/>
                  <a:gd name="connsiteY130" fmla="*/ 72331 h 532856"/>
                  <a:gd name="connsiteX131" fmla="*/ 638344 w 686820"/>
                  <a:gd name="connsiteY131" fmla="*/ 51230 h 532856"/>
                  <a:gd name="connsiteX132" fmla="*/ 48476 w 686820"/>
                  <a:gd name="connsiteY132" fmla="*/ 51230 h 532856"/>
                  <a:gd name="connsiteX133" fmla="*/ 0 w 686820"/>
                  <a:gd name="connsiteY133" fmla="*/ 72331 h 532856"/>
                  <a:gd name="connsiteX134" fmla="*/ 0 w 686820"/>
                  <a:gd name="connsiteY134" fmla="*/ 28052 h 532856"/>
                  <a:gd name="connsiteX135" fmla="*/ 32859 w 686820"/>
                  <a:gd name="connsiteY135" fmla="*/ 0 h 53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86820" h="532856">
                    <a:moveTo>
                      <a:pt x="414146" y="295220"/>
                    </a:moveTo>
                    <a:cubicBezTo>
                      <a:pt x="407168" y="292474"/>
                      <a:pt x="399143" y="292389"/>
                      <a:pt x="391723" y="295618"/>
                    </a:cubicBezTo>
                    <a:cubicBezTo>
                      <a:pt x="376884" y="302075"/>
                      <a:pt x="370089" y="319338"/>
                      <a:pt x="376546" y="334177"/>
                    </a:cubicBezTo>
                    <a:cubicBezTo>
                      <a:pt x="383003" y="349016"/>
                      <a:pt x="400266" y="355811"/>
                      <a:pt x="415105" y="349354"/>
                    </a:cubicBezTo>
                    <a:cubicBezTo>
                      <a:pt x="429944" y="342897"/>
                      <a:pt x="436739" y="325634"/>
                      <a:pt x="430282" y="310795"/>
                    </a:cubicBezTo>
                    <a:cubicBezTo>
                      <a:pt x="427054" y="303375"/>
                      <a:pt x="421124" y="297967"/>
                      <a:pt x="414146" y="295220"/>
                    </a:cubicBezTo>
                    <a:close/>
                    <a:moveTo>
                      <a:pt x="402912" y="275655"/>
                    </a:moveTo>
                    <a:cubicBezTo>
                      <a:pt x="421158" y="275468"/>
                      <a:pt x="438609" y="286021"/>
                      <a:pt x="446347" y="303804"/>
                    </a:cubicBezTo>
                    <a:cubicBezTo>
                      <a:pt x="456665" y="327516"/>
                      <a:pt x="445807" y="355101"/>
                      <a:pt x="422096" y="365419"/>
                    </a:cubicBezTo>
                    <a:cubicBezTo>
                      <a:pt x="398384" y="375736"/>
                      <a:pt x="370798" y="364879"/>
                      <a:pt x="360481" y="341167"/>
                    </a:cubicBezTo>
                    <a:cubicBezTo>
                      <a:pt x="350163" y="317456"/>
                      <a:pt x="361021" y="289871"/>
                      <a:pt x="384733" y="279553"/>
                    </a:cubicBezTo>
                    <a:cubicBezTo>
                      <a:pt x="390661" y="276974"/>
                      <a:pt x="396831" y="275718"/>
                      <a:pt x="402912" y="275655"/>
                    </a:cubicBezTo>
                    <a:close/>
                    <a:moveTo>
                      <a:pt x="402721" y="257781"/>
                    </a:moveTo>
                    <a:cubicBezTo>
                      <a:pt x="394318" y="257868"/>
                      <a:pt x="385793" y="259603"/>
                      <a:pt x="377603" y="263167"/>
                    </a:cubicBezTo>
                    <a:cubicBezTo>
                      <a:pt x="344841" y="277422"/>
                      <a:pt x="329839" y="315537"/>
                      <a:pt x="344094" y="348298"/>
                    </a:cubicBezTo>
                    <a:cubicBezTo>
                      <a:pt x="358350" y="381059"/>
                      <a:pt x="396464" y="396061"/>
                      <a:pt x="429226" y="381805"/>
                    </a:cubicBezTo>
                    <a:cubicBezTo>
                      <a:pt x="461987" y="367550"/>
                      <a:pt x="476989" y="329435"/>
                      <a:pt x="462734" y="296674"/>
                    </a:cubicBezTo>
                    <a:cubicBezTo>
                      <a:pt x="452042" y="272103"/>
                      <a:pt x="427930" y="257522"/>
                      <a:pt x="402721" y="257781"/>
                    </a:cubicBezTo>
                    <a:close/>
                    <a:moveTo>
                      <a:pt x="247593" y="221298"/>
                    </a:moveTo>
                    <a:cubicBezTo>
                      <a:pt x="243282" y="219601"/>
                      <a:pt x="238323" y="219549"/>
                      <a:pt x="233739" y="221544"/>
                    </a:cubicBezTo>
                    <a:cubicBezTo>
                      <a:pt x="224570" y="225533"/>
                      <a:pt x="220372" y="236200"/>
                      <a:pt x="224362" y="245368"/>
                    </a:cubicBezTo>
                    <a:cubicBezTo>
                      <a:pt x="228351" y="254536"/>
                      <a:pt x="239017" y="258735"/>
                      <a:pt x="248186" y="254745"/>
                    </a:cubicBezTo>
                    <a:cubicBezTo>
                      <a:pt x="257354" y="250756"/>
                      <a:pt x="261552" y="240089"/>
                      <a:pt x="257563" y="230921"/>
                    </a:cubicBezTo>
                    <a:cubicBezTo>
                      <a:pt x="255568" y="226337"/>
                      <a:pt x="251904" y="222995"/>
                      <a:pt x="247593" y="221298"/>
                    </a:cubicBezTo>
                    <a:close/>
                    <a:moveTo>
                      <a:pt x="251557" y="211226"/>
                    </a:moveTo>
                    <a:cubicBezTo>
                      <a:pt x="258447" y="213937"/>
                      <a:pt x="264301" y="219277"/>
                      <a:pt x="267489" y="226602"/>
                    </a:cubicBezTo>
                    <a:cubicBezTo>
                      <a:pt x="273863" y="241252"/>
                      <a:pt x="267155" y="258296"/>
                      <a:pt x="252505" y="264671"/>
                    </a:cubicBezTo>
                    <a:cubicBezTo>
                      <a:pt x="237854" y="271046"/>
                      <a:pt x="220811" y="264337"/>
                      <a:pt x="214436" y="249687"/>
                    </a:cubicBezTo>
                    <a:cubicBezTo>
                      <a:pt x="208061" y="235037"/>
                      <a:pt x="214770" y="217993"/>
                      <a:pt x="229420" y="211618"/>
                    </a:cubicBezTo>
                    <a:cubicBezTo>
                      <a:pt x="236745" y="208431"/>
                      <a:pt x="244668" y="208514"/>
                      <a:pt x="251557" y="211226"/>
                    </a:cubicBezTo>
                    <a:close/>
                    <a:moveTo>
                      <a:pt x="418831" y="209020"/>
                    </a:moveTo>
                    <a:cubicBezTo>
                      <a:pt x="414701" y="222984"/>
                      <a:pt x="421938" y="237944"/>
                      <a:pt x="435785" y="243629"/>
                    </a:cubicBezTo>
                    <a:cubicBezTo>
                      <a:pt x="449594" y="249298"/>
                      <a:pt x="465210" y="243782"/>
                      <a:pt x="472102" y="231009"/>
                    </a:cubicBezTo>
                    <a:cubicBezTo>
                      <a:pt x="480206" y="236749"/>
                      <a:pt x="487510" y="243672"/>
                      <a:pt x="493718" y="251701"/>
                    </a:cubicBezTo>
                    <a:cubicBezTo>
                      <a:pt x="480891" y="258802"/>
                      <a:pt x="475570" y="274673"/>
                      <a:pt x="481574" y="288472"/>
                    </a:cubicBezTo>
                    <a:cubicBezTo>
                      <a:pt x="487582" y="302278"/>
                      <a:pt x="502833" y="309202"/>
                      <a:pt x="516778" y="304646"/>
                    </a:cubicBezTo>
                    <a:cubicBezTo>
                      <a:pt x="518502" y="314769"/>
                      <a:pt x="518666" y="324947"/>
                      <a:pt x="517487" y="334902"/>
                    </a:cubicBezTo>
                    <a:cubicBezTo>
                      <a:pt x="503345" y="331020"/>
                      <a:pt x="488446" y="338662"/>
                      <a:pt x="483104" y="352735"/>
                    </a:cubicBezTo>
                    <a:cubicBezTo>
                      <a:pt x="477802" y="366700"/>
                      <a:pt x="483744" y="382174"/>
                      <a:pt x="496714" y="388717"/>
                    </a:cubicBezTo>
                    <a:cubicBezTo>
                      <a:pt x="490595" y="397744"/>
                      <a:pt x="482920" y="405751"/>
                      <a:pt x="474048" y="412576"/>
                    </a:cubicBezTo>
                    <a:cubicBezTo>
                      <a:pt x="466905" y="399897"/>
                      <a:pt x="451140" y="394675"/>
                      <a:pt x="437423" y="400644"/>
                    </a:cubicBezTo>
                    <a:cubicBezTo>
                      <a:pt x="423626" y="406647"/>
                      <a:pt x="416701" y="421884"/>
                      <a:pt x="421243" y="435821"/>
                    </a:cubicBezTo>
                    <a:cubicBezTo>
                      <a:pt x="410093" y="437704"/>
                      <a:pt x="398881" y="437693"/>
                      <a:pt x="387980" y="436024"/>
                    </a:cubicBezTo>
                    <a:cubicBezTo>
                      <a:pt x="392152" y="422037"/>
                      <a:pt x="384913" y="407031"/>
                      <a:pt x="371041" y="401337"/>
                    </a:cubicBezTo>
                    <a:cubicBezTo>
                      <a:pt x="357255" y="395677"/>
                      <a:pt x="341669" y="401164"/>
                      <a:pt x="334764" y="413896"/>
                    </a:cubicBezTo>
                    <a:cubicBezTo>
                      <a:pt x="326658" y="408214"/>
                      <a:pt x="319503" y="401157"/>
                      <a:pt x="313318" y="393118"/>
                    </a:cubicBezTo>
                    <a:cubicBezTo>
                      <a:pt x="325997" y="385975"/>
                      <a:pt x="331220" y="370210"/>
                      <a:pt x="325251" y="356493"/>
                    </a:cubicBezTo>
                    <a:cubicBezTo>
                      <a:pt x="319244" y="342687"/>
                      <a:pt x="303992" y="335763"/>
                      <a:pt x="290048" y="340319"/>
                    </a:cubicBezTo>
                    <a:cubicBezTo>
                      <a:pt x="288324" y="330196"/>
                      <a:pt x="288160" y="320018"/>
                      <a:pt x="289338" y="310064"/>
                    </a:cubicBezTo>
                    <a:cubicBezTo>
                      <a:pt x="303480" y="313945"/>
                      <a:pt x="318379" y="306303"/>
                      <a:pt x="323722" y="292231"/>
                    </a:cubicBezTo>
                    <a:cubicBezTo>
                      <a:pt x="329023" y="278265"/>
                      <a:pt x="323081" y="262791"/>
                      <a:pt x="310111" y="256248"/>
                    </a:cubicBezTo>
                    <a:cubicBezTo>
                      <a:pt x="316230" y="247221"/>
                      <a:pt x="323905" y="239214"/>
                      <a:pt x="332777" y="232389"/>
                    </a:cubicBezTo>
                    <a:cubicBezTo>
                      <a:pt x="339920" y="245068"/>
                      <a:pt x="355685" y="250290"/>
                      <a:pt x="369403" y="244322"/>
                    </a:cubicBezTo>
                    <a:cubicBezTo>
                      <a:pt x="383197" y="238319"/>
                      <a:pt x="390122" y="223087"/>
                      <a:pt x="385584" y="209152"/>
                    </a:cubicBezTo>
                    <a:cubicBezTo>
                      <a:pt x="396727" y="207279"/>
                      <a:pt x="407932" y="207309"/>
                      <a:pt x="418831" y="209020"/>
                    </a:cubicBezTo>
                    <a:close/>
                    <a:moveTo>
                      <a:pt x="255601" y="200952"/>
                    </a:moveTo>
                    <a:cubicBezTo>
                      <a:pt x="246083" y="197205"/>
                      <a:pt x="235135" y="197090"/>
                      <a:pt x="225014" y="201494"/>
                    </a:cubicBezTo>
                    <a:cubicBezTo>
                      <a:pt x="204773" y="210301"/>
                      <a:pt x="195504" y="233851"/>
                      <a:pt x="204311" y="254092"/>
                    </a:cubicBezTo>
                    <a:cubicBezTo>
                      <a:pt x="213119" y="274334"/>
                      <a:pt x="236668" y="283603"/>
                      <a:pt x="256910" y="274795"/>
                    </a:cubicBezTo>
                    <a:cubicBezTo>
                      <a:pt x="277152" y="265988"/>
                      <a:pt x="286421" y="242438"/>
                      <a:pt x="277613" y="222197"/>
                    </a:cubicBezTo>
                    <a:cubicBezTo>
                      <a:pt x="273209" y="212076"/>
                      <a:pt x="265120" y="204698"/>
                      <a:pt x="255601" y="200952"/>
                    </a:cubicBezTo>
                    <a:close/>
                    <a:moveTo>
                      <a:pt x="250487" y="168039"/>
                    </a:moveTo>
                    <a:cubicBezTo>
                      <a:pt x="247935" y="176667"/>
                      <a:pt x="252407" y="185910"/>
                      <a:pt x="260962" y="189422"/>
                    </a:cubicBezTo>
                    <a:cubicBezTo>
                      <a:pt x="269495" y="192925"/>
                      <a:pt x="279143" y="189517"/>
                      <a:pt x="283401" y="181625"/>
                    </a:cubicBezTo>
                    <a:cubicBezTo>
                      <a:pt x="288408" y="185171"/>
                      <a:pt x="292921" y="189449"/>
                      <a:pt x="296756" y="194409"/>
                    </a:cubicBezTo>
                    <a:cubicBezTo>
                      <a:pt x="288831" y="198797"/>
                      <a:pt x="285544" y="208603"/>
                      <a:pt x="289254" y="217129"/>
                    </a:cubicBezTo>
                    <a:cubicBezTo>
                      <a:pt x="292965" y="225659"/>
                      <a:pt x="302389" y="229937"/>
                      <a:pt x="311004" y="227122"/>
                    </a:cubicBezTo>
                    <a:cubicBezTo>
                      <a:pt x="312069" y="233377"/>
                      <a:pt x="312171" y="239665"/>
                      <a:pt x="311443" y="245816"/>
                    </a:cubicBezTo>
                    <a:cubicBezTo>
                      <a:pt x="302705" y="243418"/>
                      <a:pt x="293500" y="248139"/>
                      <a:pt x="290199" y="256834"/>
                    </a:cubicBezTo>
                    <a:cubicBezTo>
                      <a:pt x="286923" y="265463"/>
                      <a:pt x="290595" y="275024"/>
                      <a:pt x="298608" y="279066"/>
                    </a:cubicBezTo>
                    <a:cubicBezTo>
                      <a:pt x="294827" y="284643"/>
                      <a:pt x="290085" y="289591"/>
                      <a:pt x="284604" y="293808"/>
                    </a:cubicBezTo>
                    <a:cubicBezTo>
                      <a:pt x="280190" y="285974"/>
                      <a:pt x="270450" y="282747"/>
                      <a:pt x="261975" y="286435"/>
                    </a:cubicBezTo>
                    <a:cubicBezTo>
                      <a:pt x="253450" y="290144"/>
                      <a:pt x="249172" y="299558"/>
                      <a:pt x="251978" y="308169"/>
                    </a:cubicBezTo>
                    <a:cubicBezTo>
                      <a:pt x="245089" y="309333"/>
                      <a:pt x="238162" y="309326"/>
                      <a:pt x="231426" y="308295"/>
                    </a:cubicBezTo>
                    <a:cubicBezTo>
                      <a:pt x="234004" y="299653"/>
                      <a:pt x="229532" y="290382"/>
                      <a:pt x="220961" y="286863"/>
                    </a:cubicBezTo>
                    <a:cubicBezTo>
                      <a:pt x="212443" y="283366"/>
                      <a:pt x="202813" y="286756"/>
                      <a:pt x="198547" y="294622"/>
                    </a:cubicBezTo>
                    <a:cubicBezTo>
                      <a:pt x="193538" y="291112"/>
                      <a:pt x="189117" y="286752"/>
                      <a:pt x="185296" y="281785"/>
                    </a:cubicBezTo>
                    <a:cubicBezTo>
                      <a:pt x="193130" y="277372"/>
                      <a:pt x="196357" y="267631"/>
                      <a:pt x="192669" y="259156"/>
                    </a:cubicBezTo>
                    <a:cubicBezTo>
                      <a:pt x="188957" y="250626"/>
                      <a:pt x="179534" y="246348"/>
                      <a:pt x="170918" y="249162"/>
                    </a:cubicBezTo>
                    <a:cubicBezTo>
                      <a:pt x="169853" y="242908"/>
                      <a:pt x="169752" y="236619"/>
                      <a:pt x="170480" y="230469"/>
                    </a:cubicBezTo>
                    <a:cubicBezTo>
                      <a:pt x="179218" y="232867"/>
                      <a:pt x="188423" y="228146"/>
                      <a:pt x="191724" y="219451"/>
                    </a:cubicBezTo>
                    <a:cubicBezTo>
                      <a:pt x="194999" y="210822"/>
                      <a:pt x="191328" y="201261"/>
                      <a:pt x="183315" y="197218"/>
                    </a:cubicBezTo>
                    <a:cubicBezTo>
                      <a:pt x="187095" y="191641"/>
                      <a:pt x="191837" y="186694"/>
                      <a:pt x="197319" y="182477"/>
                    </a:cubicBezTo>
                    <a:cubicBezTo>
                      <a:pt x="201732" y="190311"/>
                      <a:pt x="211472" y="193538"/>
                      <a:pt x="219948" y="189850"/>
                    </a:cubicBezTo>
                    <a:cubicBezTo>
                      <a:pt x="228471" y="186141"/>
                      <a:pt x="232749" y="176730"/>
                      <a:pt x="229946" y="168120"/>
                    </a:cubicBezTo>
                    <a:cubicBezTo>
                      <a:pt x="236830" y="166963"/>
                      <a:pt x="243753" y="166982"/>
                      <a:pt x="250487" y="168039"/>
                    </a:cubicBezTo>
                    <a:close/>
                    <a:moveTo>
                      <a:pt x="81149" y="87959"/>
                    </a:moveTo>
                    <a:cubicBezTo>
                      <a:pt x="56163" y="87959"/>
                      <a:pt x="35908" y="105250"/>
                      <a:pt x="35908" y="126581"/>
                    </a:cubicBezTo>
                    <a:lnTo>
                      <a:pt x="35908" y="469691"/>
                    </a:lnTo>
                    <a:cubicBezTo>
                      <a:pt x="35908" y="491022"/>
                      <a:pt x="56163" y="508313"/>
                      <a:pt x="81149" y="508313"/>
                    </a:cubicBezTo>
                    <a:lnTo>
                      <a:pt x="605671" y="508313"/>
                    </a:lnTo>
                    <a:cubicBezTo>
                      <a:pt x="630657" y="508313"/>
                      <a:pt x="650912" y="491022"/>
                      <a:pt x="650912" y="469691"/>
                    </a:cubicBezTo>
                    <a:lnTo>
                      <a:pt x="650912" y="126581"/>
                    </a:lnTo>
                    <a:cubicBezTo>
                      <a:pt x="650912" y="105250"/>
                      <a:pt x="630657" y="87959"/>
                      <a:pt x="605671" y="87959"/>
                    </a:cubicBezTo>
                    <a:close/>
                    <a:moveTo>
                      <a:pt x="60334" y="63416"/>
                    </a:moveTo>
                    <a:lnTo>
                      <a:pt x="626486" y="63416"/>
                    </a:lnTo>
                    <a:cubicBezTo>
                      <a:pt x="659808" y="63416"/>
                      <a:pt x="686820" y="86476"/>
                      <a:pt x="686820" y="114923"/>
                    </a:cubicBezTo>
                    <a:lnTo>
                      <a:pt x="686820" y="481349"/>
                    </a:lnTo>
                    <a:cubicBezTo>
                      <a:pt x="686820" y="509796"/>
                      <a:pt x="659808" y="532856"/>
                      <a:pt x="626486" y="532856"/>
                    </a:cubicBezTo>
                    <a:lnTo>
                      <a:pt x="60334" y="532856"/>
                    </a:lnTo>
                    <a:cubicBezTo>
                      <a:pt x="27013" y="532856"/>
                      <a:pt x="0" y="509796"/>
                      <a:pt x="0" y="481349"/>
                    </a:cubicBezTo>
                    <a:lnTo>
                      <a:pt x="0" y="114923"/>
                    </a:lnTo>
                    <a:cubicBezTo>
                      <a:pt x="0" y="86476"/>
                      <a:pt x="27013" y="63416"/>
                      <a:pt x="60334" y="63416"/>
                    </a:cubicBezTo>
                    <a:close/>
                    <a:moveTo>
                      <a:pt x="510883" y="33763"/>
                    </a:moveTo>
                    <a:lnTo>
                      <a:pt x="510883" y="38302"/>
                    </a:lnTo>
                    <a:lnTo>
                      <a:pt x="541941" y="38302"/>
                    </a:lnTo>
                    <a:lnTo>
                      <a:pt x="541941" y="33763"/>
                    </a:lnTo>
                    <a:close/>
                    <a:moveTo>
                      <a:pt x="556871" y="16612"/>
                    </a:moveTo>
                    <a:lnTo>
                      <a:pt x="577484" y="16612"/>
                    </a:lnTo>
                    <a:lnTo>
                      <a:pt x="577484" y="34273"/>
                    </a:lnTo>
                    <a:lnTo>
                      <a:pt x="556871" y="34273"/>
                    </a:lnTo>
                    <a:close/>
                    <a:moveTo>
                      <a:pt x="552115" y="12583"/>
                    </a:moveTo>
                    <a:lnTo>
                      <a:pt x="552115" y="38302"/>
                    </a:lnTo>
                    <a:lnTo>
                      <a:pt x="582241" y="38302"/>
                    </a:lnTo>
                    <a:lnTo>
                      <a:pt x="582241" y="12583"/>
                    </a:lnTo>
                    <a:close/>
                    <a:moveTo>
                      <a:pt x="594834" y="12187"/>
                    </a:moveTo>
                    <a:lnTo>
                      <a:pt x="608926" y="25265"/>
                    </a:lnTo>
                    <a:lnTo>
                      <a:pt x="594879" y="38302"/>
                    </a:lnTo>
                    <a:lnTo>
                      <a:pt x="603008" y="38302"/>
                    </a:lnTo>
                    <a:lnTo>
                      <a:pt x="612991" y="29037"/>
                    </a:lnTo>
                    <a:lnTo>
                      <a:pt x="622973" y="38302"/>
                    </a:lnTo>
                    <a:lnTo>
                      <a:pt x="631102" y="38302"/>
                    </a:lnTo>
                    <a:lnTo>
                      <a:pt x="617055" y="25265"/>
                    </a:lnTo>
                    <a:lnTo>
                      <a:pt x="631147" y="12187"/>
                    </a:lnTo>
                    <a:lnTo>
                      <a:pt x="623019" y="12187"/>
                    </a:lnTo>
                    <a:lnTo>
                      <a:pt x="612991" y="21493"/>
                    </a:lnTo>
                    <a:lnTo>
                      <a:pt x="602963" y="12187"/>
                    </a:lnTo>
                    <a:close/>
                    <a:moveTo>
                      <a:pt x="32859" y="0"/>
                    </a:moveTo>
                    <a:lnTo>
                      <a:pt x="653961" y="0"/>
                    </a:lnTo>
                    <a:cubicBezTo>
                      <a:pt x="672109" y="0"/>
                      <a:pt x="686820" y="12559"/>
                      <a:pt x="686820" y="28052"/>
                    </a:cubicBezTo>
                    <a:lnTo>
                      <a:pt x="686820" y="72331"/>
                    </a:lnTo>
                    <a:cubicBezTo>
                      <a:pt x="675985" y="59497"/>
                      <a:pt x="658296" y="51230"/>
                      <a:pt x="638344" y="51230"/>
                    </a:cubicBezTo>
                    <a:lnTo>
                      <a:pt x="48476" y="51230"/>
                    </a:lnTo>
                    <a:cubicBezTo>
                      <a:pt x="28525" y="51230"/>
                      <a:pt x="10835" y="59497"/>
                      <a:pt x="0" y="72331"/>
                    </a:cubicBezTo>
                    <a:lnTo>
                      <a:pt x="0" y="28052"/>
                    </a:lnTo>
                    <a:cubicBezTo>
                      <a:pt x="0" y="12559"/>
                      <a:pt x="14712" y="0"/>
                      <a:pt x="32859" y="0"/>
                    </a:cubicBezTo>
                    <a:close/>
                  </a:path>
                </a:pathLst>
              </a:cu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noAutofit/>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smtClean="0">
                  <a:ln>
                    <a:noFill/>
                  </a:ln>
                  <a:solidFill>
                    <a:srgbClr val="008272"/>
                  </a:solidFill>
                  <a:effectLst/>
                  <a:uLnTx/>
                  <a:uFillTx/>
                  <a:latin typeface="+mj-lt"/>
                  <a:ea typeface="+mn-ea"/>
                  <a:cs typeface="+mn-cs"/>
                </a:endParaRPr>
              </a:p>
            </p:txBody>
          </p:sp>
        </p:grpSp>
        <p:pic>
          <p:nvPicPr>
            <p:cNvPr id="37" name="Picture 36"/>
            <p:cNvPicPr>
              <a:picLocks noChangeAspect="1"/>
            </p:cNvPicPr>
            <p:nvPr/>
          </p:nvPicPr>
          <p:blipFill>
            <a:blip r:embed="rId10"/>
            <a:stretch>
              <a:fillRect/>
            </a:stretch>
          </p:blipFill>
          <p:spPr>
            <a:xfrm>
              <a:off x="3910366" y="3693945"/>
              <a:ext cx="986918" cy="337630"/>
            </a:xfrm>
            <a:prstGeom prst="rect">
              <a:avLst/>
            </a:prstGeom>
          </p:spPr>
        </p:pic>
      </p:grpSp>
      <p:sp>
        <p:nvSpPr>
          <p:cNvPr id="44" name="Rectangle 43"/>
          <p:cNvSpPr/>
          <p:nvPr/>
        </p:nvSpPr>
        <p:spPr>
          <a:xfrm>
            <a:off x="564118" y="1484178"/>
            <a:ext cx="11309920" cy="615553"/>
          </a:xfrm>
          <a:prstGeom prst="rect">
            <a:avLst/>
          </a:prstGeom>
        </p:spPr>
        <p:txBody>
          <a:bodyPr wrap="square" lIns="0" tIns="0" rIns="0" bIns="0">
            <a:spAutoFit/>
          </a:body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505050"/>
                </a:solidFill>
                <a:effectLst/>
                <a:uLnTx/>
                <a:uFillTx/>
                <a:latin typeface="+mj-lt"/>
              </a:rPr>
              <a:t>Microsoft is contributing to the open source community and working to make Azure the platform of choice for developers.</a:t>
            </a:r>
          </a:p>
        </p:txBody>
      </p:sp>
    </p:spTree>
    <p:extLst>
      <p:ext uri="{BB962C8B-B14F-4D97-AF65-F5344CB8AC3E}">
        <p14:creationId xmlns:p14="http://schemas.microsoft.com/office/powerpoint/2010/main" val="1271689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par>
                          <p:cTn id="8" fill="hold">
                            <p:stCondLst>
                              <p:cond delay="750"/>
                            </p:stCondLst>
                            <p:childTnLst>
                              <p:par>
                                <p:cTn id="9" presetID="2" presetClass="entr" presetSubtype="4"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Sovereign clouds – how did we get here?</a:t>
            </a:r>
            <a:endParaRPr lang="en-US" sz="4400" dirty="0"/>
          </a:p>
        </p:txBody>
      </p:sp>
      <p:sp>
        <p:nvSpPr>
          <p:cNvPr id="7" name="Hexagon 6"/>
          <p:cNvSpPr/>
          <p:nvPr/>
        </p:nvSpPr>
        <p:spPr bwMode="auto">
          <a:xfrm>
            <a:off x="183263" y="2315598"/>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Hyper scale</a:t>
            </a:r>
            <a:endParaRPr lang="en-US" sz="1400" dirty="0">
              <a:solidFill>
                <a:srgbClr val="505050"/>
              </a:solidFill>
              <a:latin typeface="+mj-lt"/>
            </a:endParaRPr>
          </a:p>
        </p:txBody>
      </p:sp>
      <p:sp>
        <p:nvSpPr>
          <p:cNvPr id="8" name="Hexagon 7"/>
          <p:cNvSpPr/>
          <p:nvPr/>
        </p:nvSpPr>
        <p:spPr bwMode="auto">
          <a:xfrm>
            <a:off x="1463409" y="3015572"/>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High Availability</a:t>
            </a:r>
            <a:endParaRPr lang="en-US" sz="1400" dirty="0">
              <a:solidFill>
                <a:srgbClr val="505050"/>
              </a:solidFill>
              <a:latin typeface="+mj-lt"/>
            </a:endParaRPr>
          </a:p>
        </p:txBody>
      </p:sp>
      <p:sp>
        <p:nvSpPr>
          <p:cNvPr id="9" name="Hexagon 8"/>
          <p:cNvSpPr/>
          <p:nvPr/>
        </p:nvSpPr>
        <p:spPr bwMode="auto">
          <a:xfrm>
            <a:off x="183263" y="3744427"/>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Enterprise grade</a:t>
            </a:r>
            <a:endParaRPr lang="en-US" sz="1400" dirty="0">
              <a:solidFill>
                <a:srgbClr val="505050"/>
              </a:solidFill>
              <a:latin typeface="+mj-lt"/>
            </a:endParaRPr>
          </a:p>
        </p:txBody>
      </p:sp>
      <p:sp>
        <p:nvSpPr>
          <p:cNvPr id="10" name="Hexagon 9"/>
          <p:cNvSpPr/>
          <p:nvPr/>
        </p:nvSpPr>
        <p:spPr bwMode="auto">
          <a:xfrm>
            <a:off x="1463409" y="1601184"/>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Compliance</a:t>
            </a:r>
            <a:endParaRPr lang="en-US" sz="1400" dirty="0">
              <a:solidFill>
                <a:srgbClr val="505050"/>
              </a:solidFill>
              <a:latin typeface="+mj-lt"/>
            </a:endParaRPr>
          </a:p>
        </p:txBody>
      </p:sp>
      <p:sp>
        <p:nvSpPr>
          <p:cNvPr id="11" name="Hexagon 10"/>
          <p:cNvSpPr/>
          <p:nvPr/>
        </p:nvSpPr>
        <p:spPr bwMode="auto">
          <a:xfrm>
            <a:off x="4023701" y="1601537"/>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Choice</a:t>
            </a:r>
            <a:endParaRPr lang="en-US" sz="1400" dirty="0">
              <a:solidFill>
                <a:srgbClr val="505050"/>
              </a:solidFill>
              <a:latin typeface="+mj-lt"/>
            </a:endParaRPr>
          </a:p>
        </p:txBody>
      </p:sp>
      <p:sp>
        <p:nvSpPr>
          <p:cNvPr id="12" name="Hexagon 11"/>
          <p:cNvSpPr/>
          <p:nvPr/>
        </p:nvSpPr>
        <p:spPr bwMode="auto">
          <a:xfrm>
            <a:off x="2743555" y="2354869"/>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Security</a:t>
            </a:r>
            <a:endParaRPr lang="en-US" sz="1400" dirty="0">
              <a:solidFill>
                <a:srgbClr val="505050"/>
              </a:solidFill>
              <a:latin typeface="+mj-lt"/>
            </a:endParaRPr>
          </a:p>
        </p:txBody>
      </p:sp>
      <p:sp>
        <p:nvSpPr>
          <p:cNvPr id="15" name="Hexagon 14"/>
          <p:cNvSpPr/>
          <p:nvPr/>
        </p:nvSpPr>
        <p:spPr bwMode="auto">
          <a:xfrm>
            <a:off x="4023701" y="3061887"/>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Hybrid</a:t>
            </a:r>
            <a:endParaRPr lang="en-US" sz="1400" dirty="0">
              <a:solidFill>
                <a:srgbClr val="505050"/>
              </a:solidFill>
              <a:latin typeface="+mj-lt"/>
            </a:endParaRPr>
          </a:p>
        </p:txBody>
      </p:sp>
      <p:sp>
        <p:nvSpPr>
          <p:cNvPr id="16" name="Text Placeholder 2"/>
          <p:cNvSpPr>
            <a:spLocks noGrp="1"/>
          </p:cNvSpPr>
          <p:nvPr>
            <p:ph type="body" sz="quarter" idx="10"/>
          </p:nvPr>
        </p:nvSpPr>
        <p:spPr>
          <a:xfrm>
            <a:off x="6858310" y="1341932"/>
            <a:ext cx="5394967" cy="5478423"/>
          </a:xfrm>
        </p:spPr>
        <p:txBody>
          <a:bodyPr/>
          <a:lstStyle/>
          <a:p>
            <a:r>
              <a:rPr lang="en-US" sz="1600" dirty="0" smtClean="0"/>
              <a:t>The conversation has evolved from blockers to enablers</a:t>
            </a:r>
          </a:p>
          <a:p>
            <a:endParaRPr lang="en-US" sz="1600" dirty="0"/>
          </a:p>
          <a:p>
            <a:r>
              <a:rPr lang="en-US" sz="1600" dirty="0" smtClean="0"/>
              <a:t>Operating at hyper scale we can achieve enormous economies of scale and pass on the savings</a:t>
            </a:r>
          </a:p>
          <a:p>
            <a:endParaRPr lang="en-US" sz="1600" dirty="0"/>
          </a:p>
          <a:p>
            <a:r>
              <a:rPr lang="en-US" sz="1600" dirty="0" smtClean="0"/>
              <a:t>Microsoft is growing the cloud business globally </a:t>
            </a:r>
          </a:p>
          <a:p>
            <a:endParaRPr lang="en-US" sz="1600" dirty="0"/>
          </a:p>
          <a:p>
            <a:r>
              <a:rPr lang="en-US" sz="1600" dirty="0" smtClean="0"/>
              <a:t>Microsoft is committing to provide choice or platform level capabilities</a:t>
            </a:r>
          </a:p>
          <a:p>
            <a:endParaRPr lang="en-US" sz="1600" dirty="0"/>
          </a:p>
          <a:p>
            <a:r>
              <a:rPr lang="en-US" sz="1600" dirty="0" smtClean="0"/>
              <a:t>Services like Office 365, CRM online, and Azure allows Microsoft to offer a more complete Enterprise grade solution</a:t>
            </a:r>
          </a:p>
          <a:p>
            <a:endParaRPr lang="en-US" sz="1600" dirty="0"/>
          </a:p>
          <a:p>
            <a:r>
              <a:rPr lang="en-US" sz="1600" dirty="0" smtClean="0"/>
              <a:t>Providing support of on-</a:t>
            </a:r>
            <a:r>
              <a:rPr lang="en-US" sz="1600" dirty="0" err="1" smtClean="0"/>
              <a:t>prem</a:t>
            </a:r>
            <a:r>
              <a:rPr lang="en-US" sz="1600" dirty="0" smtClean="0"/>
              <a:t> and hybrid scenarios allows customers</a:t>
            </a:r>
          </a:p>
          <a:p>
            <a:endParaRPr lang="en-US" sz="1600" dirty="0"/>
          </a:p>
          <a:p>
            <a:r>
              <a:rPr lang="en-US" sz="1600" dirty="0" smtClean="0"/>
              <a:t>Couple this with specific security controls, regulatory requirements, laws and even sentiment, we start building sovereign clouds</a:t>
            </a:r>
          </a:p>
          <a:p>
            <a:endParaRPr lang="en-US" sz="1600" dirty="0"/>
          </a:p>
        </p:txBody>
      </p:sp>
      <p:sp>
        <p:nvSpPr>
          <p:cNvPr id="17" name="Hexagon 16"/>
          <p:cNvSpPr/>
          <p:nvPr/>
        </p:nvSpPr>
        <p:spPr bwMode="auto">
          <a:xfrm>
            <a:off x="5303847" y="2308555"/>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Data Sovereignty</a:t>
            </a:r>
            <a:endParaRPr lang="en-US" sz="1400" dirty="0">
              <a:solidFill>
                <a:srgbClr val="505050"/>
              </a:solidFill>
              <a:latin typeface="+mj-lt"/>
            </a:endParaRPr>
          </a:p>
        </p:txBody>
      </p:sp>
      <p:sp>
        <p:nvSpPr>
          <p:cNvPr id="18" name="Hexagon 17"/>
          <p:cNvSpPr/>
          <p:nvPr/>
        </p:nvSpPr>
        <p:spPr bwMode="auto">
          <a:xfrm>
            <a:off x="2712117" y="3763962"/>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Platform</a:t>
            </a:r>
            <a:endParaRPr lang="en-US" sz="1400" dirty="0">
              <a:solidFill>
                <a:srgbClr val="505050"/>
              </a:solidFill>
              <a:latin typeface="+mj-lt"/>
            </a:endParaRPr>
          </a:p>
        </p:txBody>
      </p:sp>
      <p:sp>
        <p:nvSpPr>
          <p:cNvPr id="19" name="Hexagon 18"/>
          <p:cNvSpPr/>
          <p:nvPr/>
        </p:nvSpPr>
        <p:spPr bwMode="auto">
          <a:xfrm>
            <a:off x="4004175" y="4460471"/>
            <a:ext cx="1463024" cy="1280146"/>
          </a:xfrm>
          <a:prstGeom prst="hexagon">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505050"/>
                </a:solidFill>
                <a:latin typeface="+mj-lt"/>
              </a:rPr>
              <a:t>Data center reach</a:t>
            </a:r>
            <a:endParaRPr lang="en-US" sz="1400" dirty="0">
              <a:solidFill>
                <a:srgbClr val="505050"/>
              </a:solidFill>
              <a:latin typeface="+mj-lt"/>
            </a:endParaRPr>
          </a:p>
        </p:txBody>
      </p:sp>
    </p:spTree>
    <p:extLst>
      <p:ext uri="{BB962C8B-B14F-4D97-AF65-F5344CB8AC3E}">
        <p14:creationId xmlns:p14="http://schemas.microsoft.com/office/powerpoint/2010/main" val="4155560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xEl>
                                              <p:pRg st="6" end="6"/>
                                            </p:txEl>
                                          </p:spTgt>
                                        </p:tgtEl>
                                        <p:attrNameLst>
                                          <p:attrName>style.visibility</p:attrName>
                                        </p:attrNameLst>
                                      </p:cBhvr>
                                      <p:to>
                                        <p:strVal val="visible"/>
                                      </p:to>
                                    </p:set>
                                    <p:animEffect transition="in" filter="fade">
                                      <p:cBhvr>
                                        <p:cTn id="34" dur="1000"/>
                                        <p:tgtEl>
                                          <p:spTgt spid="16">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
                                            <p:txEl>
                                              <p:pRg st="8" end="8"/>
                                            </p:txEl>
                                          </p:spTgt>
                                        </p:tgtEl>
                                        <p:attrNameLst>
                                          <p:attrName>style.visibility</p:attrName>
                                        </p:attrNameLst>
                                      </p:cBhvr>
                                      <p:to>
                                        <p:strVal val="visible"/>
                                      </p:to>
                                    </p:set>
                                    <p:animEffect transition="in" filter="fade">
                                      <p:cBhvr>
                                        <p:cTn id="44" dur="1000"/>
                                        <p:tgtEl>
                                          <p:spTgt spid="16">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xEl>
                                              <p:pRg st="10" end="10"/>
                                            </p:txEl>
                                          </p:spTgt>
                                        </p:tgtEl>
                                        <p:attrNameLst>
                                          <p:attrName>style.visibility</p:attrName>
                                        </p:attrNameLst>
                                      </p:cBhvr>
                                      <p:to>
                                        <p:strVal val="visible"/>
                                      </p:to>
                                    </p:set>
                                    <p:animEffect transition="in" filter="fade">
                                      <p:cBhvr>
                                        <p:cTn id="51" dur="1000"/>
                                        <p:tgtEl>
                                          <p:spTgt spid="16">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xEl>
                                              <p:pRg st="12" end="12"/>
                                            </p:txEl>
                                          </p:spTgt>
                                        </p:tgtEl>
                                        <p:attrNameLst>
                                          <p:attrName>style.visibility</p:attrName>
                                        </p:attrNameLst>
                                      </p:cBhvr>
                                      <p:to>
                                        <p:strVal val="visible"/>
                                      </p:to>
                                    </p:set>
                                    <p:animEffect transition="in" filter="fade">
                                      <p:cBhvr>
                                        <p:cTn id="59" dur="1000"/>
                                        <p:tgtEl>
                                          <p:spTgt spid="16">
                                            <p:txEl>
                                              <p:pRg st="12" end="12"/>
                                            </p:txEl>
                                          </p:spTgt>
                                        </p:tgtEl>
                                      </p:cBhvr>
                                    </p:animEffect>
                                  </p:childTnLst>
                                </p:cTn>
                              </p:par>
                              <p:par>
                                <p:cTn id="60" presetID="10" presetClass="entr" presetSubtype="0" fill="hold" grpId="0" nodeType="withEffect">
                                  <p:stCondLst>
                                    <p:cond delay="0"/>
                                  </p:stCondLst>
                                  <p:iterate type="lt">
                                    <p:tmPct val="0"/>
                                  </p:iterate>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childTnLst>
                                </p:cTn>
                              </p:par>
                            </p:childTnLst>
                          </p:cTn>
                        </p:par>
                        <p:par>
                          <p:cTn id="63" fill="hold">
                            <p:stCondLst>
                              <p:cond delay="1000"/>
                            </p:stCondLst>
                            <p:childTnLst>
                              <p:par>
                                <p:cTn id="64" presetID="19" presetClass="emph" presetSubtype="0" fill="hold" grpId="1" nodeType="afterEffect">
                                  <p:stCondLst>
                                    <p:cond delay="0"/>
                                  </p:stCondLst>
                                  <p:iterate type="lt">
                                    <p:tmPct val="0"/>
                                  </p:iterate>
                                  <p:childTnLst>
                                    <p:animClr clrSpc="rgb" dir="cw">
                                      <p:cBhvr override="childStyle">
                                        <p:cTn id="65" dur="500" fill="hold"/>
                                        <p:tgtEl>
                                          <p:spTgt spid="17"/>
                                        </p:tgtEl>
                                        <p:attrNameLst>
                                          <p:attrName>style.color</p:attrName>
                                        </p:attrNameLst>
                                      </p:cBhvr>
                                      <p:to>
                                        <a:schemeClr val="accent2"/>
                                      </p:to>
                                    </p:animClr>
                                    <p:animClr clrSpc="rgb" dir="cw">
                                      <p:cBhvr>
                                        <p:cTn id="66" dur="500" fill="hold"/>
                                        <p:tgtEl>
                                          <p:spTgt spid="17"/>
                                        </p:tgtEl>
                                        <p:attrNameLst>
                                          <p:attrName>fillcolor</p:attrName>
                                        </p:attrNameLst>
                                      </p:cBhvr>
                                      <p:to>
                                        <a:schemeClr val="accent2"/>
                                      </p:to>
                                    </p:animClr>
                                    <p:set>
                                      <p:cBhvr>
                                        <p:cTn id="67" dur="500" fill="hold"/>
                                        <p:tgtEl>
                                          <p:spTgt spid="17"/>
                                        </p:tgtEl>
                                        <p:attrNameLst>
                                          <p:attrName>fill.type</p:attrName>
                                        </p:attrNameLst>
                                      </p:cBhvr>
                                      <p:to>
                                        <p:strVal val="solid"/>
                                      </p:to>
                                    </p:set>
                                    <p:set>
                                      <p:cBhvr>
                                        <p:cTn id="68" dur="500" fill="hold"/>
                                        <p:tgtEl>
                                          <p:spTgt spid="17"/>
                                        </p:tgtEl>
                                        <p:attrNameLst>
                                          <p:attrName>fill.on</p:attrName>
                                        </p:attrNameLst>
                                      </p:cBhvr>
                                      <p:to>
                                        <p:strVal val="true"/>
                                      </p:to>
                                    </p:set>
                                  </p:childTnLst>
                                </p:cTn>
                              </p:par>
                              <p:par>
                                <p:cTn id="69" presetID="3" presetClass="emph" presetSubtype="2" fill="hold" nodeType="withEffect">
                                  <p:stCondLst>
                                    <p:cond delay="0"/>
                                  </p:stCondLst>
                                  <p:iterate type="lt">
                                    <p:tmPct val="0"/>
                                  </p:iterate>
                                  <p:childTnLst>
                                    <p:animClr clrSpc="rgb" dir="cw">
                                      <p:cBhvr override="childStyle">
                                        <p:cTn id="70" dur="2000" fill="hold"/>
                                        <p:tgtEl>
                                          <p:spTgt spid="17"/>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animBg="1"/>
      <p:bldP spid="16" grpId="0" uiExpand="1" build="p"/>
      <p:bldP spid="17" grpId="0" animBg="1"/>
      <p:bldP spid="17" grpId="1"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7953" y="301170"/>
            <a:ext cx="11889564" cy="917575"/>
          </a:xfrm>
        </p:spPr>
        <p:txBody>
          <a:bodyPr/>
          <a:lstStyle/>
          <a:p>
            <a:r>
              <a:rPr lang="en-US" sz="4400" dirty="0"/>
              <a:t>Introducing Microsoft Azure Government</a:t>
            </a:r>
            <a:br>
              <a:rPr lang="en-US" sz="4400" dirty="0"/>
            </a:br>
            <a:r>
              <a:rPr lang="en-US" sz="1800" dirty="0"/>
              <a:t>A government-community cloud that extends world-class security and control for dedicated U.S. Public Sector workloads.</a:t>
            </a:r>
          </a:p>
        </p:txBody>
      </p:sp>
      <p:grpSp>
        <p:nvGrpSpPr>
          <p:cNvPr id="4" name="Group 3"/>
          <p:cNvGrpSpPr/>
          <p:nvPr/>
        </p:nvGrpSpPr>
        <p:grpSpPr>
          <a:xfrm>
            <a:off x="589063" y="2452586"/>
            <a:ext cx="11273674" cy="788930"/>
            <a:chOff x="589063" y="2452586"/>
            <a:chExt cx="11273674" cy="788930"/>
          </a:xfrm>
        </p:grpSpPr>
        <p:sp>
          <p:nvSpPr>
            <p:cNvPr id="5" name="Rectangle 4"/>
            <p:cNvSpPr/>
            <p:nvPr/>
          </p:nvSpPr>
          <p:spPr bwMode="auto">
            <a:xfrm>
              <a:off x="589063" y="2452586"/>
              <a:ext cx="11273674" cy="788930"/>
            </a:xfrm>
            <a:prstGeom prst="rect">
              <a:avLst/>
            </a:prstGeom>
            <a:solidFill>
              <a:srgbClr val="008272"/>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j-lt"/>
                <a:ea typeface="Segoe UI" pitchFamily="34" charset="0"/>
                <a:cs typeface="Segoe UI" pitchFamily="34" charset="0"/>
              </a:endParaRPr>
            </a:p>
          </p:txBody>
        </p:sp>
        <p:sp>
          <p:nvSpPr>
            <p:cNvPr id="6" name="TextBox 5"/>
            <p:cNvSpPr txBox="1"/>
            <p:nvPr/>
          </p:nvSpPr>
          <p:spPr>
            <a:xfrm>
              <a:off x="1703293" y="2452586"/>
              <a:ext cx="10094976" cy="788930"/>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mj-lt"/>
                  <a:cs typeface="Segoe UI" pitchFamily="34" charset="0"/>
                </a:rPr>
                <a:t>Provides screened U.S. citizens and policies to help protect customer data and </a:t>
              </a:r>
              <a:r>
                <a:rPr kumimoji="0" lang="en-US" sz="1800" b="0" i="0" u="none" strike="noStrike" kern="0" cap="none" spc="0" normalizeH="0" baseline="0" noProof="0" dirty="0" smtClean="0">
                  <a:ln>
                    <a:noFill/>
                  </a:ln>
                  <a:solidFill>
                    <a:srgbClr val="505050"/>
                  </a:solidFill>
                  <a:effectLst/>
                  <a:uLnTx/>
                  <a:uFillTx/>
                  <a:latin typeface="+mj-lt"/>
                  <a:cs typeface="Segoe UI" pitchFamily="34" charset="0"/>
                </a:rPr>
                <a:t>applications.</a:t>
              </a:r>
              <a:endParaRPr kumimoji="0" lang="en-US" sz="1800" b="0" i="0" u="none" strike="noStrike" kern="0" cap="none" spc="0" normalizeH="0" baseline="0" noProof="0" dirty="0">
                <a:ln>
                  <a:noFill/>
                </a:ln>
                <a:solidFill>
                  <a:srgbClr val="505050"/>
                </a:solidFill>
                <a:effectLst/>
                <a:uLnTx/>
                <a:uFillTx/>
                <a:latin typeface="+mj-lt"/>
                <a:cs typeface="Segoe UI" pitchFamily="34" charset="0"/>
              </a:endParaRPr>
            </a:p>
          </p:txBody>
        </p:sp>
        <p:grpSp>
          <p:nvGrpSpPr>
            <p:cNvPr id="7" name="Group 6"/>
            <p:cNvGrpSpPr/>
            <p:nvPr/>
          </p:nvGrpSpPr>
          <p:grpSpPr>
            <a:xfrm>
              <a:off x="872210" y="2606268"/>
              <a:ext cx="537150" cy="517636"/>
              <a:chOff x="905004" y="2555318"/>
              <a:chExt cx="546530" cy="526676"/>
            </a:xfrm>
          </p:grpSpPr>
          <p:sp>
            <p:nvSpPr>
              <p:cNvPr id="8" name="Oval 4"/>
              <p:cNvSpPr/>
              <p:nvPr/>
            </p:nvSpPr>
            <p:spPr>
              <a:xfrm>
                <a:off x="905004" y="2555318"/>
                <a:ext cx="373638" cy="489985"/>
              </a:xfrm>
              <a:custGeom>
                <a:avLst/>
                <a:gdLst/>
                <a:ahLst/>
                <a:cxnLst/>
                <a:rect l="l" t="t" r="r" b="b"/>
                <a:pathLst>
                  <a:path w="373638" h="489986">
                    <a:moveTo>
                      <a:pt x="54454" y="235145"/>
                    </a:moveTo>
                    <a:lnTo>
                      <a:pt x="87329" y="235145"/>
                    </a:lnTo>
                    <a:cubicBezTo>
                      <a:pt x="113286" y="259623"/>
                      <a:pt x="148332" y="274356"/>
                      <a:pt x="186819" y="274356"/>
                    </a:cubicBezTo>
                    <a:cubicBezTo>
                      <a:pt x="225306" y="274356"/>
                      <a:pt x="260352" y="259623"/>
                      <a:pt x="286309" y="235145"/>
                    </a:cubicBezTo>
                    <a:lnTo>
                      <a:pt x="319184" y="235145"/>
                    </a:lnTo>
                    <a:cubicBezTo>
                      <a:pt x="349258" y="235145"/>
                      <a:pt x="373638" y="259525"/>
                      <a:pt x="373638" y="289599"/>
                    </a:cubicBezTo>
                    <a:lnTo>
                      <a:pt x="373638" y="323046"/>
                    </a:lnTo>
                    <a:lnTo>
                      <a:pt x="295933" y="323046"/>
                    </a:lnTo>
                    <a:cubicBezTo>
                      <a:pt x="282073" y="323046"/>
                      <a:pt x="270838" y="334281"/>
                      <a:pt x="270838" y="348141"/>
                    </a:cubicBezTo>
                    <a:lnTo>
                      <a:pt x="270838" y="486652"/>
                    </a:lnTo>
                    <a:cubicBezTo>
                      <a:pt x="270838" y="487837"/>
                      <a:pt x="270920" y="489004"/>
                      <a:pt x="272219" y="489986"/>
                    </a:cubicBezTo>
                    <a:lnTo>
                      <a:pt x="0" y="489986"/>
                    </a:lnTo>
                    <a:lnTo>
                      <a:pt x="0" y="289599"/>
                    </a:lnTo>
                    <a:cubicBezTo>
                      <a:pt x="0" y="259525"/>
                      <a:pt x="24380" y="235145"/>
                      <a:pt x="54454" y="235145"/>
                    </a:cubicBezTo>
                    <a:close/>
                    <a:moveTo>
                      <a:pt x="283316" y="110136"/>
                    </a:moveTo>
                    <a:cubicBezTo>
                      <a:pt x="210713" y="135798"/>
                      <a:pt x="171590" y="143604"/>
                      <a:pt x="88942" y="113465"/>
                    </a:cubicBezTo>
                    <a:cubicBezTo>
                      <a:pt x="71476" y="157765"/>
                      <a:pt x="85941" y="208273"/>
                      <a:pt x="124210" y="236611"/>
                    </a:cubicBezTo>
                    <a:cubicBezTo>
                      <a:pt x="162479" y="264948"/>
                      <a:pt x="215010" y="264049"/>
                      <a:pt x="252287" y="234417"/>
                    </a:cubicBezTo>
                    <a:cubicBezTo>
                      <a:pt x="289563" y="204786"/>
                      <a:pt x="302290" y="153811"/>
                      <a:pt x="283316" y="110136"/>
                    </a:cubicBezTo>
                    <a:close/>
                    <a:moveTo>
                      <a:pt x="126079" y="13021"/>
                    </a:moveTo>
                    <a:lnTo>
                      <a:pt x="142702" y="79516"/>
                    </a:lnTo>
                    <a:lnTo>
                      <a:pt x="230936" y="79516"/>
                    </a:lnTo>
                    <a:lnTo>
                      <a:pt x="247560" y="13021"/>
                    </a:lnTo>
                    <a:cubicBezTo>
                      <a:pt x="291033" y="34674"/>
                      <a:pt x="320593" y="79674"/>
                      <a:pt x="320593" y="131578"/>
                    </a:cubicBezTo>
                    <a:cubicBezTo>
                      <a:pt x="320593" y="205460"/>
                      <a:pt x="260700" y="265353"/>
                      <a:pt x="186819" y="265353"/>
                    </a:cubicBezTo>
                    <a:cubicBezTo>
                      <a:pt x="112938" y="265353"/>
                      <a:pt x="53045" y="205460"/>
                      <a:pt x="53045" y="131578"/>
                    </a:cubicBezTo>
                    <a:cubicBezTo>
                      <a:pt x="53045" y="79674"/>
                      <a:pt x="82605" y="34674"/>
                      <a:pt x="126079" y="13021"/>
                    </a:cubicBezTo>
                    <a:close/>
                    <a:moveTo>
                      <a:pt x="179664" y="51"/>
                    </a:moveTo>
                    <a:cubicBezTo>
                      <a:pt x="208878" y="-653"/>
                      <a:pt x="237366" y="6110"/>
                      <a:pt x="242446" y="11327"/>
                    </a:cubicBezTo>
                    <a:lnTo>
                      <a:pt x="227704" y="75750"/>
                    </a:lnTo>
                    <a:lnTo>
                      <a:pt x="145934" y="75750"/>
                    </a:lnTo>
                    <a:lnTo>
                      <a:pt x="131192" y="11327"/>
                    </a:lnTo>
                    <a:cubicBezTo>
                      <a:pt x="144345" y="3583"/>
                      <a:pt x="162135" y="473"/>
                      <a:pt x="179664" y="51"/>
                    </a:cubicBezTo>
                    <a:close/>
                  </a:path>
                </a:pathLst>
              </a:custGeom>
              <a:solidFill>
                <a:srgbClr val="FFFFFF"/>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68528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mj-lt"/>
                </a:endParaRPr>
              </a:p>
            </p:txBody>
          </p:sp>
          <p:sp>
            <p:nvSpPr>
              <p:cNvPr id="9" name="Freeform 27"/>
              <p:cNvSpPr>
                <a:spLocks noChangeAspect="1" noEditPoints="1"/>
              </p:cNvSpPr>
              <p:nvPr/>
            </p:nvSpPr>
            <p:spPr bwMode="black">
              <a:xfrm>
                <a:off x="1143379" y="2846693"/>
                <a:ext cx="308155" cy="23530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vert="horz" wrap="square" lIns="91440" tIns="45720" rIns="91440" bIns="45720" numCol="1" anchor="t" anchorCtr="0" compatLnSpc="1">
                <a:prstTxWarp prst="textNoShape">
                  <a:avLst/>
                </a:prstTxWarp>
              </a:bodyPr>
              <a:lstStyle/>
              <a:p>
                <a:pPr marL="0" marR="0" lvl="0" indent="0" defTabSz="1218242"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a:ln>
                    <a:solidFill>
                      <a:srgbClr val="000000">
                        <a:alpha val="0"/>
                      </a:srgbClr>
                    </a:solidFill>
                  </a:ln>
                  <a:solidFill>
                    <a:srgbClr val="000000"/>
                  </a:solidFill>
                  <a:effectLst/>
                  <a:uLnTx/>
                  <a:uFillTx/>
                  <a:latin typeface="+mj-lt"/>
                </a:endParaRPr>
              </a:p>
            </p:txBody>
          </p:sp>
        </p:grpSp>
      </p:grpSp>
      <p:grpSp>
        <p:nvGrpSpPr>
          <p:cNvPr id="10" name="Group 9"/>
          <p:cNvGrpSpPr/>
          <p:nvPr/>
        </p:nvGrpSpPr>
        <p:grpSpPr>
          <a:xfrm>
            <a:off x="589063" y="4159098"/>
            <a:ext cx="11273674" cy="744038"/>
            <a:chOff x="589063" y="4159098"/>
            <a:chExt cx="11273674" cy="744038"/>
          </a:xfrm>
        </p:grpSpPr>
        <p:sp>
          <p:nvSpPr>
            <p:cNvPr id="11" name="Rectangle 10"/>
            <p:cNvSpPr/>
            <p:nvPr/>
          </p:nvSpPr>
          <p:spPr bwMode="auto">
            <a:xfrm>
              <a:off x="589063" y="4159098"/>
              <a:ext cx="11273674" cy="744038"/>
            </a:xfrm>
            <a:prstGeom prst="rect">
              <a:avLst/>
            </a:prstGeom>
            <a:solidFill>
              <a:srgbClr val="DC3C00"/>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j-lt"/>
                <a:ea typeface="Segoe UI" pitchFamily="34" charset="0"/>
                <a:cs typeface="Segoe UI" pitchFamily="34" charset="0"/>
              </a:endParaRPr>
            </a:p>
          </p:txBody>
        </p:sp>
        <p:sp>
          <p:nvSpPr>
            <p:cNvPr id="12" name="TextBox 11"/>
            <p:cNvSpPr txBox="1"/>
            <p:nvPr/>
          </p:nvSpPr>
          <p:spPr>
            <a:xfrm>
              <a:off x="1703293" y="4159098"/>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mj-lt"/>
                  <a:cs typeface="Segoe UI" pitchFamily="34" charset="0"/>
                </a:rPr>
                <a:t>Offers continuous commitment to meet rigorous </a:t>
              </a:r>
              <a:r>
                <a:rPr kumimoji="0" lang="en-IN" sz="1800" b="0" i="0" u="none" strike="noStrike" kern="0" cap="none" spc="0" normalizeH="0" baseline="0" noProof="0" dirty="0">
                  <a:ln>
                    <a:noFill/>
                  </a:ln>
                  <a:solidFill>
                    <a:srgbClr val="505050"/>
                  </a:solidFill>
                  <a:effectLst/>
                  <a:uLnTx/>
                  <a:uFillTx/>
                  <a:latin typeface="+mj-lt"/>
                  <a:cs typeface="Segoe UI" pitchFamily="34" charset="0"/>
                </a:rPr>
                <a:t>compliance demands </a:t>
              </a:r>
              <a:r>
                <a:rPr kumimoji="0" lang="en-US" sz="1800" b="0" i="0" u="none" strike="noStrike" kern="0" cap="none" spc="0" normalizeH="0" baseline="0" noProof="0" dirty="0">
                  <a:ln>
                    <a:noFill/>
                  </a:ln>
                  <a:solidFill>
                    <a:srgbClr val="505050"/>
                  </a:solidFill>
                  <a:effectLst/>
                  <a:uLnTx/>
                  <a:uFillTx/>
                  <a:latin typeface="+mj-lt"/>
                  <a:cs typeface="Segoe UI" pitchFamily="34" charset="0"/>
                </a:rPr>
                <a:t>(i.e. FedRAMP, CJIS, and HIPAA) of a </a:t>
              </a:r>
              <a:r>
                <a:rPr kumimoji="0" lang="en-US" sz="1800" b="0" i="0" u="none" strike="noStrike" kern="0" cap="none" spc="0" normalizeH="0" baseline="0" noProof="0" dirty="0" smtClean="0">
                  <a:ln>
                    <a:noFill/>
                  </a:ln>
                  <a:solidFill>
                    <a:srgbClr val="505050"/>
                  </a:solidFill>
                  <a:effectLst/>
                  <a:uLnTx/>
                  <a:uFillTx/>
                  <a:latin typeface="+mj-lt"/>
                  <a:cs typeface="Segoe UI" pitchFamily="34" charset="0"/>
                </a:rPr>
                <a:t>government-community cloud</a:t>
              </a:r>
              <a:r>
                <a:rPr kumimoji="0" lang="en-IN" sz="1800" b="0" i="0" u="none" strike="noStrike" kern="0" cap="none" spc="0" normalizeH="0" baseline="0" noProof="0" dirty="0" smtClean="0">
                  <a:ln>
                    <a:noFill/>
                  </a:ln>
                  <a:solidFill>
                    <a:srgbClr val="505050"/>
                  </a:solidFill>
                  <a:effectLst/>
                  <a:uLnTx/>
                  <a:uFillTx/>
                  <a:latin typeface="+mj-lt"/>
                  <a:cs typeface="Segoe UI" pitchFamily="34" charset="0"/>
                </a:rPr>
                <a:t>.</a:t>
              </a:r>
              <a:endParaRPr kumimoji="0" lang="en-US" sz="1800" b="0" i="0" u="none" strike="noStrike" kern="0" cap="none" spc="0" normalizeH="0" baseline="0" noProof="0" dirty="0">
                <a:ln>
                  <a:noFill/>
                </a:ln>
                <a:solidFill>
                  <a:srgbClr val="505050"/>
                </a:solidFill>
                <a:effectLst/>
                <a:uLnTx/>
                <a:uFillTx/>
                <a:latin typeface="+mj-lt"/>
                <a:cs typeface="Segoe UI" pitchFamily="34" charset="0"/>
              </a:endParaRPr>
            </a:p>
          </p:txBody>
        </p:sp>
        <p:sp>
          <p:nvSpPr>
            <p:cNvPr id="13" name="Oval 19"/>
            <p:cNvSpPr/>
            <p:nvPr/>
          </p:nvSpPr>
          <p:spPr>
            <a:xfrm>
              <a:off x="949170" y="4247358"/>
              <a:ext cx="425797" cy="529333"/>
            </a:xfrm>
            <a:custGeom>
              <a:avLst/>
              <a:gdLst/>
              <a:ahLst/>
              <a:cxnLst/>
              <a:rect l="l" t="t" r="r" b="b"/>
              <a:pathLst>
                <a:path w="579691" h="720651">
                  <a:moveTo>
                    <a:pt x="108348" y="493278"/>
                  </a:moveTo>
                  <a:lnTo>
                    <a:pt x="108348" y="545326"/>
                  </a:lnTo>
                  <a:lnTo>
                    <a:pt x="160396" y="545326"/>
                  </a:lnTo>
                  <a:lnTo>
                    <a:pt x="160396" y="493278"/>
                  </a:lnTo>
                  <a:close/>
                  <a:moveTo>
                    <a:pt x="87378" y="472309"/>
                  </a:moveTo>
                  <a:lnTo>
                    <a:pt x="181364" y="472309"/>
                  </a:lnTo>
                  <a:lnTo>
                    <a:pt x="181364" y="566295"/>
                  </a:lnTo>
                  <a:lnTo>
                    <a:pt x="87378" y="566295"/>
                  </a:lnTo>
                  <a:close/>
                  <a:moveTo>
                    <a:pt x="108348" y="365743"/>
                  </a:moveTo>
                  <a:lnTo>
                    <a:pt x="108348" y="417791"/>
                  </a:lnTo>
                  <a:lnTo>
                    <a:pt x="160396" y="417791"/>
                  </a:lnTo>
                  <a:lnTo>
                    <a:pt x="160396" y="365743"/>
                  </a:lnTo>
                  <a:close/>
                  <a:moveTo>
                    <a:pt x="87378" y="344774"/>
                  </a:moveTo>
                  <a:lnTo>
                    <a:pt x="181364" y="344774"/>
                  </a:lnTo>
                  <a:lnTo>
                    <a:pt x="181364" y="438760"/>
                  </a:lnTo>
                  <a:lnTo>
                    <a:pt x="87378" y="438760"/>
                  </a:lnTo>
                  <a:close/>
                  <a:moveTo>
                    <a:pt x="507114" y="310485"/>
                  </a:moveTo>
                  <a:cubicBezTo>
                    <a:pt x="509465" y="310391"/>
                    <a:pt x="511574" y="311147"/>
                    <a:pt x="513682" y="313364"/>
                  </a:cubicBezTo>
                  <a:lnTo>
                    <a:pt x="530873" y="336717"/>
                  </a:lnTo>
                  <a:cubicBezTo>
                    <a:pt x="532711" y="340718"/>
                    <a:pt x="533576" y="344718"/>
                    <a:pt x="528602" y="349692"/>
                  </a:cubicBezTo>
                  <a:cubicBezTo>
                    <a:pt x="501465" y="368937"/>
                    <a:pt x="462650" y="408292"/>
                    <a:pt x="429673" y="456081"/>
                  </a:cubicBezTo>
                  <a:cubicBezTo>
                    <a:pt x="424051" y="459432"/>
                    <a:pt x="420699" y="460189"/>
                    <a:pt x="415726" y="457378"/>
                  </a:cubicBezTo>
                  <a:lnTo>
                    <a:pt x="358639" y="394777"/>
                  </a:lnTo>
                  <a:cubicBezTo>
                    <a:pt x="355071" y="391426"/>
                    <a:pt x="355396" y="386128"/>
                    <a:pt x="358639" y="381803"/>
                  </a:cubicBezTo>
                  <a:cubicBezTo>
                    <a:pt x="364045" y="372937"/>
                    <a:pt x="369451" y="369261"/>
                    <a:pt x="374857" y="362990"/>
                  </a:cubicBezTo>
                  <a:cubicBezTo>
                    <a:pt x="380587" y="359531"/>
                    <a:pt x="384696" y="358990"/>
                    <a:pt x="390102" y="363315"/>
                  </a:cubicBezTo>
                  <a:lnTo>
                    <a:pt x="419943" y="393480"/>
                  </a:lnTo>
                  <a:cubicBezTo>
                    <a:pt x="441458" y="360395"/>
                    <a:pt x="468164" y="332501"/>
                    <a:pt x="499086" y="312715"/>
                  </a:cubicBezTo>
                  <a:cubicBezTo>
                    <a:pt x="502167" y="311526"/>
                    <a:pt x="504762" y="310580"/>
                    <a:pt x="507114" y="310485"/>
                  </a:cubicBezTo>
                  <a:close/>
                  <a:moveTo>
                    <a:pt x="444202" y="270481"/>
                  </a:moveTo>
                  <a:cubicBezTo>
                    <a:pt x="381070" y="270481"/>
                    <a:pt x="329892" y="321659"/>
                    <a:pt x="329892" y="384791"/>
                  </a:cubicBezTo>
                  <a:cubicBezTo>
                    <a:pt x="329892" y="447922"/>
                    <a:pt x="381070" y="499100"/>
                    <a:pt x="444202" y="499100"/>
                  </a:cubicBezTo>
                  <a:cubicBezTo>
                    <a:pt x="507333" y="499100"/>
                    <a:pt x="558511" y="447922"/>
                    <a:pt x="558511" y="384791"/>
                  </a:cubicBezTo>
                  <a:cubicBezTo>
                    <a:pt x="558511" y="321659"/>
                    <a:pt x="507333" y="270481"/>
                    <a:pt x="444202" y="270481"/>
                  </a:cubicBezTo>
                  <a:close/>
                  <a:moveTo>
                    <a:pt x="444202" y="249301"/>
                  </a:moveTo>
                  <a:cubicBezTo>
                    <a:pt x="519030" y="249301"/>
                    <a:pt x="579691" y="309962"/>
                    <a:pt x="579691" y="384791"/>
                  </a:cubicBezTo>
                  <a:cubicBezTo>
                    <a:pt x="579691" y="459619"/>
                    <a:pt x="519030" y="520280"/>
                    <a:pt x="444202" y="520280"/>
                  </a:cubicBezTo>
                  <a:cubicBezTo>
                    <a:pt x="369373" y="520280"/>
                    <a:pt x="308712" y="459619"/>
                    <a:pt x="308712" y="384791"/>
                  </a:cubicBezTo>
                  <a:cubicBezTo>
                    <a:pt x="308712" y="309962"/>
                    <a:pt x="369373" y="249301"/>
                    <a:pt x="444202" y="249301"/>
                  </a:cubicBezTo>
                  <a:close/>
                  <a:moveTo>
                    <a:pt x="108348" y="238208"/>
                  </a:moveTo>
                  <a:lnTo>
                    <a:pt x="108348" y="290256"/>
                  </a:lnTo>
                  <a:lnTo>
                    <a:pt x="160396" y="290256"/>
                  </a:lnTo>
                  <a:lnTo>
                    <a:pt x="160396" y="238208"/>
                  </a:lnTo>
                  <a:close/>
                  <a:moveTo>
                    <a:pt x="87378" y="217239"/>
                  </a:moveTo>
                  <a:lnTo>
                    <a:pt x="181364" y="217239"/>
                  </a:lnTo>
                  <a:lnTo>
                    <a:pt x="181364" y="311225"/>
                  </a:lnTo>
                  <a:lnTo>
                    <a:pt x="87378" y="311225"/>
                  </a:lnTo>
                  <a:close/>
                  <a:moveTo>
                    <a:pt x="306646" y="51185"/>
                  </a:moveTo>
                  <a:lnTo>
                    <a:pt x="470954" y="51185"/>
                  </a:lnTo>
                  <a:cubicBezTo>
                    <a:pt x="491745" y="51185"/>
                    <a:pt x="508600" y="68040"/>
                    <a:pt x="508600" y="88831"/>
                  </a:cubicBezTo>
                  <a:lnTo>
                    <a:pt x="508600" y="252510"/>
                  </a:lnTo>
                  <a:cubicBezTo>
                    <a:pt x="498672" y="247052"/>
                    <a:pt x="487847" y="243225"/>
                    <a:pt x="476508" y="240802"/>
                  </a:cubicBezTo>
                  <a:lnTo>
                    <a:pt x="476508" y="101557"/>
                  </a:lnTo>
                  <a:lnTo>
                    <a:pt x="321025" y="101557"/>
                  </a:lnTo>
                  <a:lnTo>
                    <a:pt x="321025" y="57470"/>
                  </a:lnTo>
                  <a:lnTo>
                    <a:pt x="321572" y="57472"/>
                  </a:lnTo>
                  <a:lnTo>
                    <a:pt x="321025" y="57259"/>
                  </a:lnTo>
                  <a:lnTo>
                    <a:pt x="321025" y="56899"/>
                  </a:lnTo>
                  <a:lnTo>
                    <a:pt x="320104" y="56899"/>
                  </a:lnTo>
                  <a:cubicBezTo>
                    <a:pt x="314695" y="55109"/>
                    <a:pt x="310247" y="53396"/>
                    <a:pt x="306646" y="51185"/>
                  </a:cubicBezTo>
                  <a:close/>
                  <a:moveTo>
                    <a:pt x="37646" y="51185"/>
                  </a:moveTo>
                  <a:lnTo>
                    <a:pt x="201954" y="51185"/>
                  </a:lnTo>
                  <a:cubicBezTo>
                    <a:pt x="198353" y="53396"/>
                    <a:pt x="193905" y="55109"/>
                    <a:pt x="188496" y="56899"/>
                  </a:cubicBezTo>
                  <a:lnTo>
                    <a:pt x="187575" y="56899"/>
                  </a:lnTo>
                  <a:lnTo>
                    <a:pt x="187575" y="57259"/>
                  </a:lnTo>
                  <a:lnTo>
                    <a:pt x="187028" y="57472"/>
                  </a:lnTo>
                  <a:lnTo>
                    <a:pt x="187575" y="57470"/>
                  </a:lnTo>
                  <a:lnTo>
                    <a:pt x="187575" y="101557"/>
                  </a:lnTo>
                  <a:lnTo>
                    <a:pt x="33717" y="101557"/>
                  </a:lnTo>
                  <a:lnTo>
                    <a:pt x="33717" y="635019"/>
                  </a:lnTo>
                  <a:cubicBezTo>
                    <a:pt x="40762" y="636107"/>
                    <a:pt x="49296" y="636476"/>
                    <a:pt x="63276" y="633875"/>
                  </a:cubicBezTo>
                  <a:cubicBezTo>
                    <a:pt x="61629" y="641122"/>
                    <a:pt x="62015" y="648623"/>
                    <a:pt x="65654" y="659108"/>
                  </a:cubicBezTo>
                  <a:lnTo>
                    <a:pt x="476508" y="659108"/>
                  </a:lnTo>
                  <a:lnTo>
                    <a:pt x="476508" y="528779"/>
                  </a:lnTo>
                  <a:cubicBezTo>
                    <a:pt x="487847" y="526356"/>
                    <a:pt x="498672" y="522529"/>
                    <a:pt x="508600" y="517071"/>
                  </a:cubicBezTo>
                  <a:lnTo>
                    <a:pt x="508600" y="683005"/>
                  </a:lnTo>
                  <a:cubicBezTo>
                    <a:pt x="508600" y="703796"/>
                    <a:pt x="491745" y="720651"/>
                    <a:pt x="470954" y="720651"/>
                  </a:cubicBezTo>
                  <a:lnTo>
                    <a:pt x="37646" y="720651"/>
                  </a:lnTo>
                  <a:cubicBezTo>
                    <a:pt x="16855" y="720651"/>
                    <a:pt x="0" y="703796"/>
                    <a:pt x="0" y="683005"/>
                  </a:cubicBezTo>
                  <a:lnTo>
                    <a:pt x="0" y="88831"/>
                  </a:lnTo>
                  <a:cubicBezTo>
                    <a:pt x="0" y="68040"/>
                    <a:pt x="16855" y="51185"/>
                    <a:pt x="37646" y="51185"/>
                  </a:cubicBezTo>
                  <a:close/>
                  <a:moveTo>
                    <a:pt x="254300" y="16249"/>
                  </a:moveTo>
                  <a:cubicBezTo>
                    <a:pt x="245466" y="16249"/>
                    <a:pt x="238305" y="23411"/>
                    <a:pt x="238305" y="32244"/>
                  </a:cubicBezTo>
                  <a:cubicBezTo>
                    <a:pt x="238305" y="41078"/>
                    <a:pt x="245466" y="48239"/>
                    <a:pt x="254300" y="48239"/>
                  </a:cubicBezTo>
                  <a:cubicBezTo>
                    <a:pt x="263134" y="48239"/>
                    <a:pt x="270295" y="41078"/>
                    <a:pt x="270295" y="32244"/>
                  </a:cubicBezTo>
                  <a:cubicBezTo>
                    <a:pt x="270295" y="23411"/>
                    <a:pt x="263134" y="16249"/>
                    <a:pt x="254300" y="16249"/>
                  </a:cubicBezTo>
                  <a:close/>
                  <a:moveTo>
                    <a:pt x="253028" y="0"/>
                  </a:moveTo>
                  <a:lnTo>
                    <a:pt x="254300" y="236"/>
                  </a:lnTo>
                  <a:lnTo>
                    <a:pt x="255572" y="0"/>
                  </a:lnTo>
                  <a:cubicBezTo>
                    <a:pt x="272113" y="0"/>
                    <a:pt x="285731" y="12376"/>
                    <a:pt x="286968" y="28330"/>
                  </a:cubicBezTo>
                  <a:lnTo>
                    <a:pt x="287138" y="28343"/>
                  </a:lnTo>
                  <a:cubicBezTo>
                    <a:pt x="290584" y="50885"/>
                    <a:pt x="297005" y="55795"/>
                    <a:pt x="315395" y="61611"/>
                  </a:cubicBezTo>
                  <a:lnTo>
                    <a:pt x="316250" y="61611"/>
                  </a:lnTo>
                  <a:lnTo>
                    <a:pt x="316250" y="61930"/>
                  </a:lnTo>
                  <a:lnTo>
                    <a:pt x="316758" y="62120"/>
                  </a:lnTo>
                  <a:lnTo>
                    <a:pt x="316250" y="62118"/>
                  </a:lnTo>
                  <a:lnTo>
                    <a:pt x="316250" y="107783"/>
                  </a:lnTo>
                  <a:cubicBezTo>
                    <a:pt x="319297" y="107924"/>
                    <a:pt x="322182" y="108114"/>
                    <a:pt x="324879" y="108327"/>
                  </a:cubicBezTo>
                  <a:cubicBezTo>
                    <a:pt x="362034" y="111261"/>
                    <a:pt x="385739" y="116452"/>
                    <a:pt x="402151" y="125931"/>
                  </a:cubicBezTo>
                  <a:cubicBezTo>
                    <a:pt x="418563" y="135409"/>
                    <a:pt x="420614" y="146807"/>
                    <a:pt x="419930" y="159783"/>
                  </a:cubicBezTo>
                  <a:cubicBezTo>
                    <a:pt x="418573" y="159955"/>
                    <a:pt x="413700" y="160192"/>
                    <a:pt x="406070" y="160461"/>
                  </a:cubicBezTo>
                  <a:lnTo>
                    <a:pt x="87671" y="160461"/>
                  </a:lnTo>
                  <a:cubicBezTo>
                    <a:pt x="87806" y="144169"/>
                    <a:pt x="95779" y="130439"/>
                    <a:pt x="110843" y="121869"/>
                  </a:cubicBezTo>
                  <a:cubicBezTo>
                    <a:pt x="126116" y="113180"/>
                    <a:pt x="143553" y="111261"/>
                    <a:pt x="179225" y="109005"/>
                  </a:cubicBezTo>
                  <a:lnTo>
                    <a:pt x="192350" y="108334"/>
                  </a:lnTo>
                  <a:lnTo>
                    <a:pt x="192350" y="62118"/>
                  </a:lnTo>
                  <a:lnTo>
                    <a:pt x="191842" y="62120"/>
                  </a:lnTo>
                  <a:lnTo>
                    <a:pt x="192350" y="61930"/>
                  </a:lnTo>
                  <a:lnTo>
                    <a:pt x="192350" y="61611"/>
                  </a:lnTo>
                  <a:lnTo>
                    <a:pt x="193205" y="61611"/>
                  </a:lnTo>
                  <a:cubicBezTo>
                    <a:pt x="211595" y="55795"/>
                    <a:pt x="218016" y="50885"/>
                    <a:pt x="221462" y="28343"/>
                  </a:cubicBezTo>
                  <a:lnTo>
                    <a:pt x="221632" y="28330"/>
                  </a:lnTo>
                  <a:cubicBezTo>
                    <a:pt x="222869" y="12376"/>
                    <a:pt x="236487" y="0"/>
                    <a:pt x="253028" y="0"/>
                  </a:cubicBezTo>
                  <a:close/>
                </a:path>
              </a:pathLst>
            </a:custGeom>
            <a:solidFill>
              <a:srgbClr val="FFFFFF"/>
            </a:solidFill>
            <a:ln w="10795" cap="flat" cmpd="sng" algn="ctr">
              <a:noFill/>
              <a:prstDash val="solid"/>
            </a:ln>
            <a:effectLst/>
          </p:spPr>
          <p:txBody>
            <a:bodyPr rtlCol="0" anchor="ctr"/>
            <a:lstStyle/>
            <a:p>
              <a:pPr marL="0" marR="0" lvl="0" indent="0" algn="ctr" defTabSz="93212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mj-lt"/>
                <a:ea typeface="+mn-ea"/>
                <a:cs typeface="+mn-cs"/>
              </a:endParaRPr>
            </a:p>
          </p:txBody>
        </p:sp>
      </p:grpSp>
      <p:grpSp>
        <p:nvGrpSpPr>
          <p:cNvPr id="14" name="Group 13"/>
          <p:cNvGrpSpPr/>
          <p:nvPr/>
        </p:nvGrpSpPr>
        <p:grpSpPr>
          <a:xfrm>
            <a:off x="589063" y="1644222"/>
            <a:ext cx="11273674" cy="744038"/>
            <a:chOff x="589063" y="1644222"/>
            <a:chExt cx="11273674" cy="744038"/>
          </a:xfrm>
        </p:grpSpPr>
        <p:sp>
          <p:nvSpPr>
            <p:cNvPr id="15" name="Rectangle 14"/>
            <p:cNvSpPr/>
            <p:nvPr/>
          </p:nvSpPr>
          <p:spPr bwMode="auto">
            <a:xfrm>
              <a:off x="589063" y="1644222"/>
              <a:ext cx="11273674" cy="744038"/>
            </a:xfrm>
            <a:prstGeom prst="rect">
              <a:avLst/>
            </a:prstGeom>
            <a:solidFill>
              <a:srgbClr val="0072C6"/>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j-lt"/>
                <a:ea typeface="Segoe UI" pitchFamily="34" charset="0"/>
                <a:cs typeface="Segoe UI" pitchFamily="34" charset="0"/>
              </a:endParaRPr>
            </a:p>
          </p:txBody>
        </p:sp>
        <p:sp>
          <p:nvSpPr>
            <p:cNvPr id="16" name="TextBox 15"/>
            <p:cNvSpPr txBox="1"/>
            <p:nvPr/>
          </p:nvSpPr>
          <p:spPr>
            <a:xfrm>
              <a:off x="1703293" y="1644222"/>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a:defRPr sz="1600">
                  <a:ln>
                    <a:solidFill>
                      <a:srgbClr val="FFFFFF">
                        <a:alpha val="0"/>
                      </a:srgbClr>
                    </a:solidFill>
                  </a:ln>
                  <a:solidFill>
                    <a:srgbClr val="FFFFFF"/>
                  </a:solidFill>
                  <a:latin typeface="+mj-lt"/>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505050"/>
                  </a:solidFill>
                  <a:effectLst/>
                  <a:uLnTx/>
                  <a:uFillTx/>
                  <a:cs typeface="Segoe UI" pitchFamily="34" charset="0"/>
                </a:rPr>
                <a:t>Provides a physical and network-isolated instance of Microsoft Azure.</a:t>
              </a:r>
              <a:endParaRPr kumimoji="0" lang="en-US" sz="1800" b="0" i="0" u="none" strike="noStrike" kern="0" cap="none" spc="0" normalizeH="0" baseline="0" noProof="0" dirty="0">
                <a:ln>
                  <a:noFill/>
                </a:ln>
                <a:solidFill>
                  <a:srgbClr val="505050"/>
                </a:solidFill>
                <a:effectLst/>
                <a:uLnTx/>
                <a:uFillTx/>
                <a:cs typeface="Segoe UI" pitchFamily="34" charset="0"/>
              </a:endParaRPr>
            </a:p>
          </p:txBody>
        </p:sp>
        <p:sp>
          <p:nvSpPr>
            <p:cNvPr id="17" name="Freeform 16"/>
            <p:cNvSpPr>
              <a:spLocks/>
            </p:cNvSpPr>
            <p:nvPr/>
          </p:nvSpPr>
          <p:spPr bwMode="auto">
            <a:xfrm>
              <a:off x="779276" y="1794980"/>
              <a:ext cx="765584" cy="442523"/>
            </a:xfrm>
            <a:custGeom>
              <a:avLst/>
              <a:gdLst>
                <a:gd name="connsiteX0" fmla="*/ 674216 w 765584"/>
                <a:gd name="connsiteY0" fmla="*/ 324849 h 442523"/>
                <a:gd name="connsiteX1" fmla="*/ 650118 w 765584"/>
                <a:gd name="connsiteY1" fmla="*/ 348947 h 442523"/>
                <a:gd name="connsiteX2" fmla="*/ 663752 w 765584"/>
                <a:gd name="connsiteY2" fmla="*/ 368708 h 442523"/>
                <a:gd name="connsiteX3" fmla="*/ 658487 w 765584"/>
                <a:gd name="connsiteY3" fmla="*/ 410825 h 442523"/>
                <a:gd name="connsiteX4" fmla="*/ 690616 w 765584"/>
                <a:gd name="connsiteY4" fmla="*/ 410825 h 442523"/>
                <a:gd name="connsiteX5" fmla="*/ 685319 w 765584"/>
                <a:gd name="connsiteY5" fmla="*/ 368444 h 442523"/>
                <a:gd name="connsiteX6" fmla="*/ 698312 w 765584"/>
                <a:gd name="connsiteY6" fmla="*/ 348947 h 442523"/>
                <a:gd name="connsiteX7" fmla="*/ 674216 w 765584"/>
                <a:gd name="connsiteY7" fmla="*/ 324849 h 442523"/>
                <a:gd name="connsiteX8" fmla="*/ 675362 w 765584"/>
                <a:gd name="connsiteY8" fmla="*/ 238406 h 442523"/>
                <a:gd name="connsiteX9" fmla="*/ 653771 w 765584"/>
                <a:gd name="connsiteY9" fmla="*/ 244567 h 442523"/>
                <a:gd name="connsiteX10" fmla="*/ 641140 w 765584"/>
                <a:gd name="connsiteY10" fmla="*/ 285124 h 442523"/>
                <a:gd name="connsiteX11" fmla="*/ 640064 w 765584"/>
                <a:gd name="connsiteY11" fmla="*/ 285526 h 442523"/>
                <a:gd name="connsiteX12" fmla="*/ 704899 w 765584"/>
                <a:gd name="connsiteY12" fmla="*/ 285526 h 442523"/>
                <a:gd name="connsiteX13" fmla="*/ 696191 w 765584"/>
                <a:gd name="connsiteY13" fmla="*/ 246792 h 442523"/>
                <a:gd name="connsiteX14" fmla="*/ 675362 w 765584"/>
                <a:gd name="connsiteY14" fmla="*/ 238406 h 442523"/>
                <a:gd name="connsiteX15" fmla="*/ 677175 w 765584"/>
                <a:gd name="connsiteY15" fmla="*/ 203841 h 442523"/>
                <a:gd name="connsiteX16" fmla="*/ 718835 w 765584"/>
                <a:gd name="connsiteY16" fmla="*/ 220614 h 442523"/>
                <a:gd name="connsiteX17" fmla="*/ 737478 w 765584"/>
                <a:gd name="connsiteY17" fmla="*/ 288942 h 442523"/>
                <a:gd name="connsiteX18" fmla="*/ 765584 w 765584"/>
                <a:gd name="connsiteY18" fmla="*/ 321878 h 442523"/>
                <a:gd name="connsiteX19" fmla="*/ 765584 w 765584"/>
                <a:gd name="connsiteY19" fmla="*/ 440309 h 442523"/>
                <a:gd name="connsiteX20" fmla="*/ 581512 w 765584"/>
                <a:gd name="connsiteY20" fmla="*/ 440311 h 442523"/>
                <a:gd name="connsiteX21" fmla="*/ 581512 w 765584"/>
                <a:gd name="connsiteY21" fmla="*/ 321878 h 442523"/>
                <a:gd name="connsiteX22" fmla="*/ 608507 w 765584"/>
                <a:gd name="connsiteY22" fmla="*/ 289403 h 442523"/>
                <a:gd name="connsiteX23" fmla="*/ 633993 w 765584"/>
                <a:gd name="connsiteY23" fmla="*/ 216162 h 442523"/>
                <a:gd name="connsiteX24" fmla="*/ 677175 w 765584"/>
                <a:gd name="connsiteY24" fmla="*/ 203841 h 442523"/>
                <a:gd name="connsiteX25" fmla="*/ 293656 w 765584"/>
                <a:gd name="connsiteY25" fmla="*/ 0 h 442523"/>
                <a:gd name="connsiteX26" fmla="*/ 448481 w 765584"/>
                <a:gd name="connsiteY26" fmla="*/ 82733 h 442523"/>
                <a:gd name="connsiteX27" fmla="*/ 499663 w 765584"/>
                <a:gd name="connsiteY27" fmla="*/ 69265 h 442523"/>
                <a:gd name="connsiteX28" fmla="*/ 559802 w 765584"/>
                <a:gd name="connsiteY28" fmla="*/ 87222 h 442523"/>
                <a:gd name="connsiteX29" fmla="*/ 607785 w 765584"/>
                <a:gd name="connsiteY29" fmla="*/ 174444 h 442523"/>
                <a:gd name="connsiteX30" fmla="*/ 634915 w 765584"/>
                <a:gd name="connsiteY30" fmla="*/ 197282 h 442523"/>
                <a:gd name="connsiteX31" fmla="*/ 636630 w 765584"/>
                <a:gd name="connsiteY31" fmla="*/ 199650 h 442523"/>
                <a:gd name="connsiteX32" fmla="*/ 634706 w 765584"/>
                <a:gd name="connsiteY32" fmla="*/ 200559 h 442523"/>
                <a:gd name="connsiteX33" fmla="*/ 604318 w 765584"/>
                <a:gd name="connsiteY33" fmla="*/ 287889 h 442523"/>
                <a:gd name="connsiteX34" fmla="*/ 572130 w 765584"/>
                <a:gd name="connsiteY34" fmla="*/ 326611 h 442523"/>
                <a:gd name="connsiteX35" fmla="*/ 572130 w 765584"/>
                <a:gd name="connsiteY35" fmla="*/ 433858 h 442523"/>
                <a:gd name="connsiteX36" fmla="*/ 544447 w 765584"/>
                <a:gd name="connsiteY36" fmla="*/ 442523 h 442523"/>
                <a:gd name="connsiteX37" fmla="*/ 527813 w 765584"/>
                <a:gd name="connsiteY37" fmla="*/ 442523 h 442523"/>
                <a:gd name="connsiteX38" fmla="*/ 513098 w 765584"/>
                <a:gd name="connsiteY38" fmla="*/ 442523 h 442523"/>
                <a:gd name="connsiteX39" fmla="*/ 209206 w 765584"/>
                <a:gd name="connsiteY39" fmla="*/ 442523 h 442523"/>
                <a:gd name="connsiteX40" fmla="*/ 203448 w 765584"/>
                <a:gd name="connsiteY40" fmla="*/ 442523 h 442523"/>
                <a:gd name="connsiteX41" fmla="*/ 195771 w 765584"/>
                <a:gd name="connsiteY41" fmla="*/ 442523 h 442523"/>
                <a:gd name="connsiteX42" fmla="*/ 173379 w 765584"/>
                <a:gd name="connsiteY42" fmla="*/ 442523 h 442523"/>
                <a:gd name="connsiteX43" fmla="*/ 124756 w 765584"/>
                <a:gd name="connsiteY43" fmla="*/ 442523 h 442523"/>
                <a:gd name="connsiteX44" fmla="*/ 0 w 765584"/>
                <a:gd name="connsiteY44" fmla="*/ 317462 h 442523"/>
                <a:gd name="connsiteX45" fmla="*/ 107482 w 765584"/>
                <a:gd name="connsiteY45" fmla="*/ 194325 h 442523"/>
                <a:gd name="connsiteX46" fmla="*/ 107482 w 765584"/>
                <a:gd name="connsiteY46" fmla="*/ 185347 h 442523"/>
                <a:gd name="connsiteX47" fmla="*/ 293656 w 765584"/>
                <a:gd name="connsiteY47" fmla="*/ 0 h 44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5584" h="442523">
                  <a:moveTo>
                    <a:pt x="674216" y="324849"/>
                  </a:moveTo>
                  <a:cubicBezTo>
                    <a:pt x="660907" y="324849"/>
                    <a:pt x="650118" y="335638"/>
                    <a:pt x="650118" y="348947"/>
                  </a:cubicBezTo>
                  <a:cubicBezTo>
                    <a:pt x="650118" y="358179"/>
                    <a:pt x="655312" y="366198"/>
                    <a:pt x="663752" y="368708"/>
                  </a:cubicBezTo>
                  <a:lnTo>
                    <a:pt x="658487" y="410825"/>
                  </a:lnTo>
                  <a:lnTo>
                    <a:pt x="690616" y="410825"/>
                  </a:lnTo>
                  <a:lnTo>
                    <a:pt x="685319" y="368444"/>
                  </a:lnTo>
                  <a:cubicBezTo>
                    <a:pt x="693411" y="365740"/>
                    <a:pt x="698312" y="357917"/>
                    <a:pt x="698312" y="348947"/>
                  </a:cubicBezTo>
                  <a:cubicBezTo>
                    <a:pt x="698312" y="335638"/>
                    <a:pt x="687524" y="324849"/>
                    <a:pt x="674216" y="324849"/>
                  </a:cubicBezTo>
                  <a:close/>
                  <a:moveTo>
                    <a:pt x="675362" y="238406"/>
                  </a:moveTo>
                  <a:cubicBezTo>
                    <a:pt x="667875" y="238012"/>
                    <a:pt x="660261" y="240042"/>
                    <a:pt x="653771" y="244567"/>
                  </a:cubicBezTo>
                  <a:cubicBezTo>
                    <a:pt x="640782" y="253609"/>
                    <a:pt x="635582" y="270306"/>
                    <a:pt x="641140" y="285124"/>
                  </a:cubicBezTo>
                  <a:lnTo>
                    <a:pt x="640064" y="285526"/>
                  </a:lnTo>
                  <a:lnTo>
                    <a:pt x="704899" y="285526"/>
                  </a:lnTo>
                  <a:cubicBezTo>
                    <a:pt x="711137" y="272237"/>
                    <a:pt x="707433" y="256516"/>
                    <a:pt x="696191" y="246792"/>
                  </a:cubicBezTo>
                  <a:cubicBezTo>
                    <a:pt x="690207" y="241614"/>
                    <a:pt x="682847" y="238797"/>
                    <a:pt x="675362" y="238406"/>
                  </a:cubicBezTo>
                  <a:close/>
                  <a:moveTo>
                    <a:pt x="677175" y="203841"/>
                  </a:moveTo>
                  <a:cubicBezTo>
                    <a:pt x="692150" y="204626"/>
                    <a:pt x="706866" y="210262"/>
                    <a:pt x="718835" y="220614"/>
                  </a:cubicBezTo>
                  <a:cubicBezTo>
                    <a:pt x="738887" y="237956"/>
                    <a:pt x="746948" y="264843"/>
                    <a:pt x="737478" y="288942"/>
                  </a:cubicBezTo>
                  <a:cubicBezTo>
                    <a:pt x="753872" y="290549"/>
                    <a:pt x="765584" y="304850"/>
                    <a:pt x="765584" y="321878"/>
                  </a:cubicBezTo>
                  <a:lnTo>
                    <a:pt x="765584" y="440309"/>
                  </a:lnTo>
                  <a:lnTo>
                    <a:pt x="581512" y="440311"/>
                  </a:lnTo>
                  <a:lnTo>
                    <a:pt x="581512" y="321878"/>
                  </a:lnTo>
                  <a:cubicBezTo>
                    <a:pt x="581512" y="305297"/>
                    <a:pt x="592617" y="291307"/>
                    <a:pt x="608507" y="289403"/>
                  </a:cubicBezTo>
                  <a:cubicBezTo>
                    <a:pt x="599425" y="262274"/>
                    <a:pt x="610144" y="232763"/>
                    <a:pt x="633993" y="216162"/>
                  </a:cubicBezTo>
                  <a:cubicBezTo>
                    <a:pt x="646976" y="207117"/>
                    <a:pt x="662204" y="203056"/>
                    <a:pt x="677175" y="203841"/>
                  </a:cubicBezTo>
                  <a:close/>
                  <a:moveTo>
                    <a:pt x="293656" y="0"/>
                  </a:moveTo>
                  <a:cubicBezTo>
                    <a:pt x="358273" y="0"/>
                    <a:pt x="415213" y="33350"/>
                    <a:pt x="448481" y="82733"/>
                  </a:cubicBezTo>
                  <a:cubicBezTo>
                    <a:pt x="463836" y="74395"/>
                    <a:pt x="481110" y="69265"/>
                    <a:pt x="499663" y="69265"/>
                  </a:cubicBezTo>
                  <a:cubicBezTo>
                    <a:pt x="522055" y="69265"/>
                    <a:pt x="542528" y="75678"/>
                    <a:pt x="559802" y="87222"/>
                  </a:cubicBezTo>
                  <a:cubicBezTo>
                    <a:pt x="587952" y="106462"/>
                    <a:pt x="606505" y="137888"/>
                    <a:pt x="607785" y="174444"/>
                  </a:cubicBezTo>
                  <a:cubicBezTo>
                    <a:pt x="617701" y="180857"/>
                    <a:pt x="626818" y="188553"/>
                    <a:pt x="634915" y="197282"/>
                  </a:cubicBezTo>
                  <a:lnTo>
                    <a:pt x="636630" y="199650"/>
                  </a:lnTo>
                  <a:lnTo>
                    <a:pt x="634706" y="200559"/>
                  </a:lnTo>
                  <a:cubicBezTo>
                    <a:pt x="606270" y="220354"/>
                    <a:pt x="593488" y="255542"/>
                    <a:pt x="604318" y="287889"/>
                  </a:cubicBezTo>
                  <a:cubicBezTo>
                    <a:pt x="585371" y="290159"/>
                    <a:pt x="572130" y="306840"/>
                    <a:pt x="572130" y="326611"/>
                  </a:cubicBezTo>
                  <a:lnTo>
                    <a:pt x="572130" y="433858"/>
                  </a:lnTo>
                  <a:lnTo>
                    <a:pt x="544447" y="442523"/>
                  </a:lnTo>
                  <a:lnTo>
                    <a:pt x="527813" y="442523"/>
                  </a:lnTo>
                  <a:lnTo>
                    <a:pt x="513098" y="442523"/>
                  </a:lnTo>
                  <a:lnTo>
                    <a:pt x="209206" y="442523"/>
                  </a:lnTo>
                  <a:lnTo>
                    <a:pt x="203448" y="442523"/>
                  </a:lnTo>
                  <a:lnTo>
                    <a:pt x="195771" y="442523"/>
                  </a:lnTo>
                  <a:lnTo>
                    <a:pt x="173379" y="442523"/>
                  </a:lnTo>
                  <a:lnTo>
                    <a:pt x="124756" y="442523"/>
                  </a:lnTo>
                  <a:cubicBezTo>
                    <a:pt x="55660" y="441240"/>
                    <a:pt x="0" y="385444"/>
                    <a:pt x="0" y="317462"/>
                  </a:cubicBezTo>
                  <a:cubicBezTo>
                    <a:pt x="0" y="254611"/>
                    <a:pt x="46704" y="202663"/>
                    <a:pt x="107482" y="194325"/>
                  </a:cubicBezTo>
                  <a:lnTo>
                    <a:pt x="107482" y="185347"/>
                  </a:lnTo>
                  <a:cubicBezTo>
                    <a:pt x="107482" y="82733"/>
                    <a:pt x="190653" y="0"/>
                    <a:pt x="293656"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latin typeface="+mj-lt"/>
              </a:endParaRPr>
            </a:p>
          </p:txBody>
        </p:sp>
      </p:grpSp>
      <p:grpSp>
        <p:nvGrpSpPr>
          <p:cNvPr id="18" name="Group 17"/>
          <p:cNvGrpSpPr/>
          <p:nvPr/>
        </p:nvGrpSpPr>
        <p:grpSpPr>
          <a:xfrm>
            <a:off x="589063" y="5775825"/>
            <a:ext cx="11273674" cy="744038"/>
            <a:chOff x="589063" y="5775825"/>
            <a:chExt cx="11273674" cy="744038"/>
          </a:xfrm>
        </p:grpSpPr>
        <p:sp>
          <p:nvSpPr>
            <p:cNvPr id="19" name="Rectangle 18"/>
            <p:cNvSpPr/>
            <p:nvPr/>
          </p:nvSpPr>
          <p:spPr bwMode="auto">
            <a:xfrm>
              <a:off x="589063" y="5775825"/>
              <a:ext cx="11273674" cy="744038"/>
            </a:xfrm>
            <a:prstGeom prst="rect">
              <a:avLst/>
            </a:prstGeom>
            <a:solidFill>
              <a:srgbClr val="00BCF2"/>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j-lt"/>
                <a:ea typeface="Segoe UI" pitchFamily="34" charset="0"/>
                <a:cs typeface="Segoe UI" pitchFamily="34" charset="0"/>
              </a:endParaRPr>
            </a:p>
          </p:txBody>
        </p:sp>
        <p:sp>
          <p:nvSpPr>
            <p:cNvPr id="20" name="TextBox 19"/>
            <p:cNvSpPr txBox="1"/>
            <p:nvPr/>
          </p:nvSpPr>
          <p:spPr>
            <a:xfrm>
              <a:off x="1703293" y="5775825"/>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mj-lt"/>
                  <a:cs typeface="Segoe UI" pitchFamily="34" charset="0"/>
                </a:rPr>
                <a:t>Delivers integrated, familiar experiences with Office 365 for Government in the cloud.</a:t>
              </a:r>
            </a:p>
          </p:txBody>
        </p:sp>
        <p:sp>
          <p:nvSpPr>
            <p:cNvPr id="21" name="Freeform 20"/>
            <p:cNvSpPr>
              <a:spLocks/>
            </p:cNvSpPr>
            <p:nvPr/>
          </p:nvSpPr>
          <p:spPr bwMode="auto">
            <a:xfrm>
              <a:off x="747851" y="5876014"/>
              <a:ext cx="828434" cy="543660"/>
            </a:xfrm>
            <a:custGeom>
              <a:avLst/>
              <a:gdLst>
                <a:gd name="connsiteX0" fmla="*/ 233386 w 828434"/>
                <a:gd name="connsiteY0" fmla="*/ 394968 h 543660"/>
                <a:gd name="connsiteX1" fmla="*/ 434817 w 828434"/>
                <a:gd name="connsiteY1" fmla="*/ 445325 h 543660"/>
                <a:gd name="connsiteX2" fmla="*/ 525614 w 828434"/>
                <a:gd name="connsiteY2" fmla="*/ 441510 h 543660"/>
                <a:gd name="connsiteX3" fmla="*/ 408876 w 828434"/>
                <a:gd name="connsiteY3" fmla="*/ 476608 h 543660"/>
                <a:gd name="connsiteX4" fmla="*/ 200577 w 828434"/>
                <a:gd name="connsiteY4" fmla="*/ 404124 h 543660"/>
                <a:gd name="connsiteX5" fmla="*/ 336076 w 828434"/>
                <a:gd name="connsiteY5" fmla="*/ 280174 h 543660"/>
                <a:gd name="connsiteX6" fmla="*/ 284626 w 828434"/>
                <a:gd name="connsiteY6" fmla="*/ 290947 h 543660"/>
                <a:gd name="connsiteX7" fmla="*/ 284626 w 828434"/>
                <a:gd name="connsiteY7" fmla="*/ 325907 h 543660"/>
                <a:gd name="connsiteX8" fmla="*/ 335636 w 828434"/>
                <a:gd name="connsiteY8" fmla="*/ 321290 h 543660"/>
                <a:gd name="connsiteX9" fmla="*/ 336076 w 828434"/>
                <a:gd name="connsiteY9" fmla="*/ 280174 h 543660"/>
                <a:gd name="connsiteX10" fmla="*/ 336076 w 828434"/>
                <a:gd name="connsiteY10" fmla="*/ 216730 h 543660"/>
                <a:gd name="connsiteX11" fmla="*/ 284846 w 828434"/>
                <a:gd name="connsiteY11" fmla="*/ 236738 h 543660"/>
                <a:gd name="connsiteX12" fmla="*/ 284846 w 828434"/>
                <a:gd name="connsiteY12" fmla="*/ 271697 h 543660"/>
                <a:gd name="connsiteX13" fmla="*/ 336076 w 828434"/>
                <a:gd name="connsiteY13" fmla="*/ 257626 h 543660"/>
                <a:gd name="connsiteX14" fmla="*/ 433892 w 828434"/>
                <a:gd name="connsiteY14" fmla="*/ 146929 h 543660"/>
                <a:gd name="connsiteX15" fmla="*/ 434651 w 828434"/>
                <a:gd name="connsiteY15" fmla="*/ 179563 h 543660"/>
                <a:gd name="connsiteX16" fmla="*/ 353445 w 828434"/>
                <a:gd name="connsiteY16" fmla="*/ 209162 h 543660"/>
                <a:gd name="connsiteX17" fmla="*/ 353445 w 828434"/>
                <a:gd name="connsiteY17" fmla="*/ 253180 h 543660"/>
                <a:gd name="connsiteX18" fmla="*/ 434305 w 828434"/>
                <a:gd name="connsiteY18" fmla="*/ 233154 h 543660"/>
                <a:gd name="connsiteX19" fmla="*/ 433892 w 828434"/>
                <a:gd name="connsiteY19" fmla="*/ 260769 h 543660"/>
                <a:gd name="connsiteX20" fmla="*/ 355083 w 828434"/>
                <a:gd name="connsiteY20" fmla="*/ 277172 h 543660"/>
                <a:gd name="connsiteX21" fmla="*/ 354911 w 828434"/>
                <a:gd name="connsiteY21" fmla="*/ 321604 h 543660"/>
                <a:gd name="connsiteX22" fmla="*/ 435582 w 828434"/>
                <a:gd name="connsiteY22" fmla="*/ 314533 h 543660"/>
                <a:gd name="connsiteX23" fmla="*/ 435410 w 828434"/>
                <a:gd name="connsiteY23" fmla="*/ 346529 h 543660"/>
                <a:gd name="connsiteX24" fmla="*/ 355083 w 828434"/>
                <a:gd name="connsiteY24" fmla="*/ 345476 h 543660"/>
                <a:gd name="connsiteX25" fmla="*/ 354963 w 828434"/>
                <a:gd name="connsiteY25" fmla="*/ 395100 h 543660"/>
                <a:gd name="connsiteX26" fmla="*/ 435410 w 828434"/>
                <a:gd name="connsiteY26" fmla="*/ 408761 h 543660"/>
                <a:gd name="connsiteX27" fmla="*/ 435410 w 828434"/>
                <a:gd name="connsiteY27" fmla="*/ 440636 h 543660"/>
                <a:gd name="connsiteX28" fmla="*/ 334765 w 828434"/>
                <a:gd name="connsiteY28" fmla="*/ 414487 h 543660"/>
                <a:gd name="connsiteX29" fmla="*/ 334472 w 828434"/>
                <a:gd name="connsiteY29" fmla="*/ 345131 h 543660"/>
                <a:gd name="connsiteX30" fmla="*/ 283278 w 828434"/>
                <a:gd name="connsiteY30" fmla="*/ 345476 h 543660"/>
                <a:gd name="connsiteX31" fmla="*/ 283278 w 828434"/>
                <a:gd name="connsiteY31" fmla="*/ 404207 h 543660"/>
                <a:gd name="connsiteX32" fmla="*/ 238108 w 828434"/>
                <a:gd name="connsiteY32" fmla="*/ 392724 h 543660"/>
                <a:gd name="connsiteX33" fmla="*/ 237888 w 828434"/>
                <a:gd name="connsiteY33" fmla="*/ 376127 h 543660"/>
                <a:gd name="connsiteX34" fmla="*/ 269858 w 828434"/>
                <a:gd name="connsiteY34" fmla="*/ 381853 h 543660"/>
                <a:gd name="connsiteX35" fmla="*/ 270031 w 828434"/>
                <a:gd name="connsiteY35" fmla="*/ 345157 h 543660"/>
                <a:gd name="connsiteX36" fmla="*/ 238846 w 828434"/>
                <a:gd name="connsiteY36" fmla="*/ 345252 h 543660"/>
                <a:gd name="connsiteX37" fmla="*/ 238846 w 828434"/>
                <a:gd name="connsiteY37" fmla="*/ 329246 h 543660"/>
                <a:gd name="connsiteX38" fmla="*/ 269428 w 828434"/>
                <a:gd name="connsiteY38" fmla="*/ 327728 h 543660"/>
                <a:gd name="connsiteX39" fmla="*/ 270014 w 828434"/>
                <a:gd name="connsiteY39" fmla="*/ 293179 h 543660"/>
                <a:gd name="connsiteX40" fmla="*/ 240416 w 828434"/>
                <a:gd name="connsiteY40" fmla="*/ 300234 h 543660"/>
                <a:gd name="connsiteX41" fmla="*/ 240709 w 828434"/>
                <a:gd name="connsiteY41" fmla="*/ 282847 h 543660"/>
                <a:gd name="connsiteX42" fmla="*/ 271135 w 828434"/>
                <a:gd name="connsiteY42" fmla="*/ 273964 h 543660"/>
                <a:gd name="connsiteX43" fmla="*/ 271721 w 828434"/>
                <a:gd name="connsiteY43" fmla="*/ 241727 h 543660"/>
                <a:gd name="connsiteX44" fmla="*/ 241830 w 828434"/>
                <a:gd name="connsiteY44" fmla="*/ 253887 h 543660"/>
                <a:gd name="connsiteX45" fmla="*/ 241588 w 828434"/>
                <a:gd name="connsiteY45" fmla="*/ 236259 h 543660"/>
                <a:gd name="connsiteX46" fmla="*/ 434056 w 828434"/>
                <a:gd name="connsiteY46" fmla="*/ 134404 h 543660"/>
                <a:gd name="connsiteX47" fmla="*/ 237202 w 828434"/>
                <a:gd name="connsiteY47" fmla="*/ 229779 h 543660"/>
                <a:gd name="connsiteX48" fmla="*/ 232624 w 828434"/>
                <a:gd name="connsiteY48" fmla="*/ 392298 h 543660"/>
                <a:gd name="connsiteX49" fmla="*/ 191422 w 828434"/>
                <a:gd name="connsiteY49" fmla="*/ 399164 h 543660"/>
                <a:gd name="connsiteX50" fmla="*/ 190659 w 828434"/>
                <a:gd name="connsiteY50" fmla="*/ 410609 h 543660"/>
                <a:gd name="connsiteX51" fmla="*/ 412692 w 828434"/>
                <a:gd name="connsiteY51" fmla="*/ 489961 h 543660"/>
                <a:gd name="connsiteX52" fmla="*/ 637776 w 828434"/>
                <a:gd name="connsiteY52" fmla="*/ 411372 h 543660"/>
                <a:gd name="connsiteX53" fmla="*/ 635487 w 828434"/>
                <a:gd name="connsiteY53" fmla="*/ 390771 h 543660"/>
                <a:gd name="connsiteX54" fmla="*/ 619464 w 828434"/>
                <a:gd name="connsiteY54" fmla="*/ 386194 h 543660"/>
                <a:gd name="connsiteX55" fmla="*/ 617938 w 828434"/>
                <a:gd name="connsiteY55" fmla="*/ 221386 h 543660"/>
                <a:gd name="connsiteX56" fmla="*/ 360770 w 828434"/>
                <a:gd name="connsiteY56" fmla="*/ 0 h 543660"/>
                <a:gd name="connsiteX57" fmla="*/ 550979 w 828434"/>
                <a:gd name="connsiteY57" fmla="*/ 101641 h 543660"/>
                <a:gd name="connsiteX58" fmla="*/ 613859 w 828434"/>
                <a:gd name="connsiteY58" fmla="*/ 85095 h 543660"/>
                <a:gd name="connsiteX59" fmla="*/ 687742 w 828434"/>
                <a:gd name="connsiteY59" fmla="*/ 107156 h 543660"/>
                <a:gd name="connsiteX60" fmla="*/ 746691 w 828434"/>
                <a:gd name="connsiteY60" fmla="*/ 214313 h 543660"/>
                <a:gd name="connsiteX61" fmla="*/ 828434 w 828434"/>
                <a:gd name="connsiteY61" fmla="*/ 364804 h 543660"/>
                <a:gd name="connsiteX62" fmla="*/ 668878 w 828434"/>
                <a:gd name="connsiteY62" fmla="*/ 543660 h 543660"/>
                <a:gd name="connsiteX63" fmla="*/ 648442 w 828434"/>
                <a:gd name="connsiteY63" fmla="*/ 543660 h 543660"/>
                <a:gd name="connsiteX64" fmla="*/ 630364 w 828434"/>
                <a:gd name="connsiteY64" fmla="*/ 543660 h 543660"/>
                <a:gd name="connsiteX65" fmla="*/ 257019 w 828434"/>
                <a:gd name="connsiteY65" fmla="*/ 543660 h 543660"/>
                <a:gd name="connsiteX66" fmla="*/ 249945 w 828434"/>
                <a:gd name="connsiteY66" fmla="*/ 543660 h 543660"/>
                <a:gd name="connsiteX67" fmla="*/ 240513 w 828434"/>
                <a:gd name="connsiteY67" fmla="*/ 543660 h 543660"/>
                <a:gd name="connsiteX68" fmla="*/ 213003 w 828434"/>
                <a:gd name="connsiteY68" fmla="*/ 543660 h 543660"/>
                <a:gd name="connsiteX69" fmla="*/ 153268 w 828434"/>
                <a:gd name="connsiteY69" fmla="*/ 543660 h 543660"/>
                <a:gd name="connsiteX70" fmla="*/ 0 w 828434"/>
                <a:gd name="connsiteY70" fmla="*/ 390017 h 543660"/>
                <a:gd name="connsiteX71" fmla="*/ 132046 w 828434"/>
                <a:gd name="connsiteY71" fmla="*/ 238738 h 543660"/>
                <a:gd name="connsiteX72" fmla="*/ 132046 w 828434"/>
                <a:gd name="connsiteY72" fmla="*/ 227707 h 543660"/>
                <a:gd name="connsiteX73" fmla="*/ 360770 w 828434"/>
                <a:gd name="connsiteY73" fmla="*/ 0 h 54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28434" h="543660">
                  <a:moveTo>
                    <a:pt x="233386" y="394968"/>
                  </a:moveTo>
                  <a:lnTo>
                    <a:pt x="434817" y="445325"/>
                  </a:lnTo>
                  <a:lnTo>
                    <a:pt x="525614" y="441510"/>
                  </a:lnTo>
                  <a:lnTo>
                    <a:pt x="408876" y="476608"/>
                  </a:lnTo>
                  <a:lnTo>
                    <a:pt x="200577" y="404124"/>
                  </a:lnTo>
                  <a:close/>
                  <a:moveTo>
                    <a:pt x="336076" y="280174"/>
                  </a:moveTo>
                  <a:lnTo>
                    <a:pt x="284626" y="290947"/>
                  </a:lnTo>
                  <a:lnTo>
                    <a:pt x="284626" y="325907"/>
                  </a:lnTo>
                  <a:lnTo>
                    <a:pt x="335636" y="321290"/>
                  </a:lnTo>
                  <a:cubicBezTo>
                    <a:pt x="335782" y="307584"/>
                    <a:pt x="335929" y="293879"/>
                    <a:pt x="336076" y="280174"/>
                  </a:cubicBezTo>
                  <a:close/>
                  <a:moveTo>
                    <a:pt x="336076" y="216730"/>
                  </a:moveTo>
                  <a:lnTo>
                    <a:pt x="284846" y="236738"/>
                  </a:lnTo>
                  <a:lnTo>
                    <a:pt x="284846" y="271697"/>
                  </a:lnTo>
                  <a:lnTo>
                    <a:pt x="336076" y="257626"/>
                  </a:lnTo>
                  <a:close/>
                  <a:moveTo>
                    <a:pt x="433892" y="146929"/>
                  </a:moveTo>
                  <a:cubicBezTo>
                    <a:pt x="434145" y="157807"/>
                    <a:pt x="434398" y="168685"/>
                    <a:pt x="434651" y="179563"/>
                  </a:cubicBezTo>
                  <a:lnTo>
                    <a:pt x="353445" y="209162"/>
                  </a:lnTo>
                  <a:lnTo>
                    <a:pt x="353445" y="253180"/>
                  </a:lnTo>
                  <a:lnTo>
                    <a:pt x="434305" y="233154"/>
                  </a:lnTo>
                  <a:cubicBezTo>
                    <a:pt x="434168" y="242359"/>
                    <a:pt x="434030" y="251564"/>
                    <a:pt x="433892" y="260769"/>
                  </a:cubicBezTo>
                  <a:lnTo>
                    <a:pt x="355083" y="277172"/>
                  </a:lnTo>
                  <a:cubicBezTo>
                    <a:pt x="354703" y="298802"/>
                    <a:pt x="355290" y="299975"/>
                    <a:pt x="354911" y="321604"/>
                  </a:cubicBezTo>
                  <a:lnTo>
                    <a:pt x="435582" y="314533"/>
                  </a:lnTo>
                  <a:cubicBezTo>
                    <a:pt x="435202" y="330091"/>
                    <a:pt x="435663" y="336156"/>
                    <a:pt x="435410" y="346529"/>
                  </a:cubicBezTo>
                  <a:lnTo>
                    <a:pt x="355083" y="345476"/>
                  </a:lnTo>
                  <a:cubicBezTo>
                    <a:pt x="355043" y="362018"/>
                    <a:pt x="355003" y="378559"/>
                    <a:pt x="354963" y="395100"/>
                  </a:cubicBezTo>
                  <a:lnTo>
                    <a:pt x="435410" y="408761"/>
                  </a:lnTo>
                  <a:lnTo>
                    <a:pt x="435410" y="440636"/>
                  </a:lnTo>
                  <a:lnTo>
                    <a:pt x="334765" y="414487"/>
                  </a:lnTo>
                  <a:cubicBezTo>
                    <a:pt x="334667" y="391368"/>
                    <a:pt x="334570" y="368249"/>
                    <a:pt x="334472" y="345131"/>
                  </a:cubicBezTo>
                  <a:lnTo>
                    <a:pt x="283278" y="345476"/>
                  </a:lnTo>
                  <a:cubicBezTo>
                    <a:pt x="283180" y="365151"/>
                    <a:pt x="283425" y="375135"/>
                    <a:pt x="283278" y="404207"/>
                  </a:cubicBezTo>
                  <a:cubicBezTo>
                    <a:pt x="267415" y="400160"/>
                    <a:pt x="238271" y="391541"/>
                    <a:pt x="238108" y="392724"/>
                  </a:cubicBezTo>
                  <a:cubicBezTo>
                    <a:pt x="237936" y="391739"/>
                    <a:pt x="237888" y="380965"/>
                    <a:pt x="237888" y="376127"/>
                  </a:cubicBezTo>
                  <a:lnTo>
                    <a:pt x="269858" y="381853"/>
                  </a:lnTo>
                  <a:cubicBezTo>
                    <a:pt x="269651" y="363871"/>
                    <a:pt x="269778" y="357047"/>
                    <a:pt x="270031" y="345157"/>
                  </a:cubicBezTo>
                  <a:lnTo>
                    <a:pt x="238846" y="345252"/>
                  </a:lnTo>
                  <a:cubicBezTo>
                    <a:pt x="238748" y="339916"/>
                    <a:pt x="238944" y="334581"/>
                    <a:pt x="238846" y="329246"/>
                  </a:cubicBezTo>
                  <a:lnTo>
                    <a:pt x="269428" y="327728"/>
                  </a:lnTo>
                  <a:cubicBezTo>
                    <a:pt x="269526" y="316309"/>
                    <a:pt x="269917" y="304597"/>
                    <a:pt x="270014" y="293179"/>
                  </a:cubicBezTo>
                  <a:lnTo>
                    <a:pt x="240416" y="300234"/>
                  </a:lnTo>
                  <a:cubicBezTo>
                    <a:pt x="240514" y="294438"/>
                    <a:pt x="240562" y="291540"/>
                    <a:pt x="240709" y="282847"/>
                  </a:cubicBezTo>
                  <a:cubicBezTo>
                    <a:pt x="247392" y="280472"/>
                    <a:pt x="261775" y="276241"/>
                    <a:pt x="271135" y="273964"/>
                  </a:cubicBezTo>
                  <a:cubicBezTo>
                    <a:pt x="271330" y="263218"/>
                    <a:pt x="271526" y="252473"/>
                    <a:pt x="271721" y="241727"/>
                  </a:cubicBezTo>
                  <a:lnTo>
                    <a:pt x="241830" y="253887"/>
                  </a:lnTo>
                  <a:cubicBezTo>
                    <a:pt x="241750" y="248010"/>
                    <a:pt x="241669" y="242135"/>
                    <a:pt x="241588" y="236259"/>
                  </a:cubicBezTo>
                  <a:close/>
                  <a:moveTo>
                    <a:pt x="434056" y="134404"/>
                  </a:moveTo>
                  <a:lnTo>
                    <a:pt x="237202" y="229779"/>
                  </a:lnTo>
                  <a:lnTo>
                    <a:pt x="232624" y="392298"/>
                  </a:lnTo>
                  <a:lnTo>
                    <a:pt x="191422" y="399164"/>
                  </a:lnTo>
                  <a:lnTo>
                    <a:pt x="190659" y="410609"/>
                  </a:lnTo>
                  <a:lnTo>
                    <a:pt x="412692" y="489961"/>
                  </a:lnTo>
                  <a:lnTo>
                    <a:pt x="637776" y="411372"/>
                  </a:lnTo>
                  <a:lnTo>
                    <a:pt x="635487" y="390771"/>
                  </a:lnTo>
                  <a:lnTo>
                    <a:pt x="619464" y="386194"/>
                  </a:lnTo>
                  <a:cubicBezTo>
                    <a:pt x="618955" y="331258"/>
                    <a:pt x="618447" y="276322"/>
                    <a:pt x="617938" y="221386"/>
                  </a:cubicBezTo>
                  <a:close/>
                  <a:moveTo>
                    <a:pt x="360770" y="0"/>
                  </a:moveTo>
                  <a:cubicBezTo>
                    <a:pt x="440155" y="0"/>
                    <a:pt x="510108" y="40972"/>
                    <a:pt x="550979" y="101641"/>
                  </a:cubicBezTo>
                  <a:cubicBezTo>
                    <a:pt x="569843" y="91398"/>
                    <a:pt x="591065" y="85095"/>
                    <a:pt x="613859" y="85095"/>
                  </a:cubicBezTo>
                  <a:cubicBezTo>
                    <a:pt x="641368" y="85095"/>
                    <a:pt x="666520" y="92974"/>
                    <a:pt x="687742" y="107156"/>
                  </a:cubicBezTo>
                  <a:cubicBezTo>
                    <a:pt x="722325" y="130794"/>
                    <a:pt x="745119" y="169402"/>
                    <a:pt x="746691" y="214313"/>
                  </a:cubicBezTo>
                  <a:cubicBezTo>
                    <a:pt x="795422" y="245829"/>
                    <a:pt x="828434" y="302559"/>
                    <a:pt x="828434" y="364804"/>
                  </a:cubicBezTo>
                  <a:cubicBezTo>
                    <a:pt x="828434" y="456990"/>
                    <a:pt x="758481" y="532629"/>
                    <a:pt x="668878" y="543660"/>
                  </a:cubicBezTo>
                  <a:cubicBezTo>
                    <a:pt x="662590" y="543660"/>
                    <a:pt x="654730" y="543660"/>
                    <a:pt x="648442" y="543660"/>
                  </a:cubicBezTo>
                  <a:cubicBezTo>
                    <a:pt x="642940" y="543660"/>
                    <a:pt x="636652" y="543660"/>
                    <a:pt x="630364" y="543660"/>
                  </a:cubicBezTo>
                  <a:cubicBezTo>
                    <a:pt x="547049" y="543660"/>
                    <a:pt x="350552" y="543660"/>
                    <a:pt x="257019" y="543660"/>
                  </a:cubicBezTo>
                  <a:cubicBezTo>
                    <a:pt x="254661" y="543660"/>
                    <a:pt x="251517" y="543660"/>
                    <a:pt x="249945" y="543660"/>
                  </a:cubicBezTo>
                  <a:cubicBezTo>
                    <a:pt x="240513" y="543660"/>
                    <a:pt x="240513" y="543660"/>
                    <a:pt x="240513" y="543660"/>
                  </a:cubicBezTo>
                  <a:cubicBezTo>
                    <a:pt x="235797" y="543660"/>
                    <a:pt x="222435" y="543660"/>
                    <a:pt x="213003" y="543660"/>
                  </a:cubicBezTo>
                  <a:cubicBezTo>
                    <a:pt x="153268" y="543660"/>
                    <a:pt x="153268" y="543660"/>
                    <a:pt x="153268" y="543660"/>
                  </a:cubicBezTo>
                  <a:cubicBezTo>
                    <a:pt x="68381" y="542084"/>
                    <a:pt x="0" y="473536"/>
                    <a:pt x="0" y="390017"/>
                  </a:cubicBezTo>
                  <a:cubicBezTo>
                    <a:pt x="0" y="312802"/>
                    <a:pt x="57377" y="248981"/>
                    <a:pt x="132046" y="238738"/>
                  </a:cubicBezTo>
                  <a:cubicBezTo>
                    <a:pt x="132046" y="235586"/>
                    <a:pt x="132046" y="230859"/>
                    <a:pt x="132046" y="227707"/>
                  </a:cubicBezTo>
                  <a:cubicBezTo>
                    <a:pt x="132046" y="101641"/>
                    <a:pt x="234225" y="0"/>
                    <a:pt x="360770"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latin typeface="+mj-lt"/>
              </a:endParaRPr>
            </a:p>
          </p:txBody>
        </p:sp>
      </p:grpSp>
      <p:grpSp>
        <p:nvGrpSpPr>
          <p:cNvPr id="22" name="Group 21"/>
          <p:cNvGrpSpPr/>
          <p:nvPr/>
        </p:nvGrpSpPr>
        <p:grpSpPr>
          <a:xfrm>
            <a:off x="589063" y="4967462"/>
            <a:ext cx="11273674" cy="744038"/>
            <a:chOff x="589063" y="4967462"/>
            <a:chExt cx="11273674" cy="744038"/>
          </a:xfrm>
        </p:grpSpPr>
        <p:sp>
          <p:nvSpPr>
            <p:cNvPr id="23" name="Rectangle 22"/>
            <p:cNvSpPr/>
            <p:nvPr/>
          </p:nvSpPr>
          <p:spPr bwMode="auto">
            <a:xfrm>
              <a:off x="589063" y="4967462"/>
              <a:ext cx="11273674" cy="744038"/>
            </a:xfrm>
            <a:prstGeom prst="rect">
              <a:avLst/>
            </a:prstGeom>
            <a:solidFill>
              <a:srgbClr val="FF8C00"/>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j-lt"/>
                <a:ea typeface="Segoe UI" pitchFamily="34" charset="0"/>
                <a:cs typeface="Segoe UI" pitchFamily="34" charset="0"/>
              </a:endParaRPr>
            </a:p>
          </p:txBody>
        </p:sp>
        <p:sp>
          <p:nvSpPr>
            <p:cNvPr id="24" name="TextBox 23"/>
            <p:cNvSpPr txBox="1"/>
            <p:nvPr/>
          </p:nvSpPr>
          <p:spPr>
            <a:xfrm>
              <a:off x="1703293" y="4967462"/>
              <a:ext cx="10094976" cy="744038"/>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mj-lt"/>
                  <a:cs typeface="Segoe UI" pitchFamily="34" charset="0"/>
                </a:rPr>
                <a:t>Provides rich infrastructure, storage, and identity management capabilities </a:t>
              </a:r>
              <a:r>
                <a:rPr kumimoji="0" lang="en-IN" sz="1800" b="0" i="0" u="none" strike="noStrike" kern="0" cap="none" spc="0" normalizeH="0" baseline="0" noProof="0" dirty="0">
                  <a:ln>
                    <a:noFill/>
                  </a:ln>
                  <a:solidFill>
                    <a:srgbClr val="505050"/>
                  </a:solidFill>
                  <a:effectLst/>
                  <a:uLnTx/>
                  <a:uFillTx/>
                  <a:latin typeface="+mj-lt"/>
                  <a:cs typeface="Segoe UI" pitchFamily="34" charset="0"/>
                </a:rPr>
                <a:t>delivered through cloud, on-premises, and hybrid </a:t>
              </a:r>
              <a:r>
                <a:rPr kumimoji="0" lang="en-IN" sz="1800" b="0" i="0" u="none" strike="noStrike" kern="0" cap="none" spc="0" normalizeH="0" baseline="0" noProof="0" dirty="0" smtClean="0">
                  <a:ln>
                    <a:noFill/>
                  </a:ln>
                  <a:solidFill>
                    <a:srgbClr val="505050"/>
                  </a:solidFill>
                  <a:effectLst/>
                  <a:uLnTx/>
                  <a:uFillTx/>
                  <a:latin typeface="+mj-lt"/>
                  <a:cs typeface="Segoe UI" pitchFamily="34" charset="0"/>
                </a:rPr>
                <a:t>solutions.</a:t>
              </a:r>
              <a:endParaRPr kumimoji="0" lang="en-US" sz="1800" b="0" i="0" u="none" strike="noStrike" kern="0" cap="none" spc="0" normalizeH="0" baseline="0" noProof="0" dirty="0">
                <a:ln>
                  <a:noFill/>
                </a:ln>
                <a:solidFill>
                  <a:srgbClr val="505050"/>
                </a:solidFill>
                <a:effectLst/>
                <a:uLnTx/>
                <a:uFillTx/>
                <a:latin typeface="+mj-lt"/>
                <a:cs typeface="Segoe UI" pitchFamily="34" charset="0"/>
              </a:endParaRPr>
            </a:p>
          </p:txBody>
        </p:sp>
        <p:grpSp>
          <p:nvGrpSpPr>
            <p:cNvPr id="25" name="Group 24"/>
            <p:cNvGrpSpPr/>
            <p:nvPr/>
          </p:nvGrpSpPr>
          <p:grpSpPr>
            <a:xfrm>
              <a:off x="680790" y="5071933"/>
              <a:ext cx="989570" cy="535097"/>
              <a:chOff x="680790" y="5071933"/>
              <a:chExt cx="989570" cy="535097"/>
            </a:xfrm>
          </p:grpSpPr>
          <p:sp>
            <p:nvSpPr>
              <p:cNvPr id="26" name="Freeform 25"/>
              <p:cNvSpPr>
                <a:spLocks/>
              </p:cNvSpPr>
              <p:nvPr/>
            </p:nvSpPr>
            <p:spPr bwMode="auto">
              <a:xfrm>
                <a:off x="680790" y="5071933"/>
                <a:ext cx="733790" cy="535097"/>
              </a:xfrm>
              <a:custGeom>
                <a:avLst/>
                <a:gdLst>
                  <a:gd name="connsiteX0" fmla="*/ 723878 w 815386"/>
                  <a:gd name="connsiteY0" fmla="*/ 404718 h 535097"/>
                  <a:gd name="connsiteX1" fmla="*/ 806084 w 815386"/>
                  <a:gd name="connsiteY1" fmla="*/ 408310 h 535097"/>
                  <a:gd name="connsiteX2" fmla="*/ 803250 w 815386"/>
                  <a:gd name="connsiteY2" fmla="*/ 423316 h 535097"/>
                  <a:gd name="connsiteX3" fmla="*/ 769936 w 815386"/>
                  <a:gd name="connsiteY3" fmla="*/ 477031 h 535097"/>
                  <a:gd name="connsiteX4" fmla="*/ 723878 w 815386"/>
                  <a:gd name="connsiteY4" fmla="*/ 512824 h 535097"/>
                  <a:gd name="connsiteX5" fmla="*/ 723878 w 815386"/>
                  <a:gd name="connsiteY5" fmla="*/ 373388 h 535097"/>
                  <a:gd name="connsiteX6" fmla="*/ 812478 w 815386"/>
                  <a:gd name="connsiteY6" fmla="*/ 374458 h 535097"/>
                  <a:gd name="connsiteX7" fmla="*/ 807955 w 815386"/>
                  <a:gd name="connsiteY7" fmla="*/ 398404 h 535097"/>
                  <a:gd name="connsiteX8" fmla="*/ 723878 w 815386"/>
                  <a:gd name="connsiteY8" fmla="*/ 395154 h 535097"/>
                  <a:gd name="connsiteX9" fmla="*/ 810655 w 815386"/>
                  <a:gd name="connsiteY9" fmla="*/ 340890 h 535097"/>
                  <a:gd name="connsiteX10" fmla="*/ 815386 w 815386"/>
                  <a:gd name="connsiteY10" fmla="*/ 359058 h 535097"/>
                  <a:gd name="connsiteX11" fmla="*/ 814260 w 815386"/>
                  <a:gd name="connsiteY11" fmla="*/ 365020 h 535097"/>
                  <a:gd name="connsiteX12" fmla="*/ 724208 w 815386"/>
                  <a:gd name="connsiteY12" fmla="*/ 363494 h 535097"/>
                  <a:gd name="connsiteX13" fmla="*/ 724208 w 815386"/>
                  <a:gd name="connsiteY13" fmla="*/ 341728 h 535097"/>
                  <a:gd name="connsiteX14" fmla="*/ 801933 w 815386"/>
                  <a:gd name="connsiteY14" fmla="*/ 307401 h 535097"/>
                  <a:gd name="connsiteX15" fmla="*/ 808152 w 815386"/>
                  <a:gd name="connsiteY15" fmla="*/ 331280 h 535097"/>
                  <a:gd name="connsiteX16" fmla="*/ 724208 w 815386"/>
                  <a:gd name="connsiteY16" fmla="*/ 332494 h 535097"/>
                  <a:gd name="connsiteX17" fmla="*/ 724208 w 815386"/>
                  <a:gd name="connsiteY17" fmla="*/ 310397 h 535097"/>
                  <a:gd name="connsiteX18" fmla="*/ 793306 w 815386"/>
                  <a:gd name="connsiteY18" fmla="*/ 274274 h 535097"/>
                  <a:gd name="connsiteX19" fmla="*/ 799502 w 815386"/>
                  <a:gd name="connsiteY19" fmla="*/ 298068 h 535097"/>
                  <a:gd name="connsiteX20" fmla="*/ 724868 w 815386"/>
                  <a:gd name="connsiteY20" fmla="*/ 301493 h 535097"/>
                  <a:gd name="connsiteX21" fmla="*/ 724868 w 815386"/>
                  <a:gd name="connsiteY21" fmla="*/ 278737 h 535097"/>
                  <a:gd name="connsiteX22" fmla="*/ 771165 w 815386"/>
                  <a:gd name="connsiteY22" fmla="*/ 243289 h 535097"/>
                  <a:gd name="connsiteX23" fmla="*/ 787680 w 815386"/>
                  <a:gd name="connsiteY23" fmla="*/ 266106 h 535097"/>
                  <a:gd name="connsiteX24" fmla="*/ 725197 w 815386"/>
                  <a:gd name="connsiteY24" fmla="*/ 270493 h 535097"/>
                  <a:gd name="connsiteX25" fmla="*/ 725197 w 815386"/>
                  <a:gd name="connsiteY25" fmla="*/ 247407 h 535097"/>
                  <a:gd name="connsiteX26" fmla="*/ 739464 w 815386"/>
                  <a:gd name="connsiteY26" fmla="*/ 214754 h 535097"/>
                  <a:gd name="connsiteX27" fmla="*/ 763329 w 815386"/>
                  <a:gd name="connsiteY27" fmla="*/ 234842 h 535097"/>
                  <a:gd name="connsiteX28" fmla="*/ 725527 w 815386"/>
                  <a:gd name="connsiteY28" fmla="*/ 238503 h 535097"/>
                  <a:gd name="connsiteX29" fmla="*/ 725527 w 815386"/>
                  <a:gd name="connsiteY29" fmla="*/ 216407 h 535097"/>
                  <a:gd name="connsiteX30" fmla="*/ 355087 w 815386"/>
                  <a:gd name="connsiteY30" fmla="*/ 0 h 535097"/>
                  <a:gd name="connsiteX31" fmla="*/ 542301 w 815386"/>
                  <a:gd name="connsiteY31" fmla="*/ 100040 h 535097"/>
                  <a:gd name="connsiteX32" fmla="*/ 604190 w 815386"/>
                  <a:gd name="connsiteY32" fmla="*/ 83755 h 535097"/>
                  <a:gd name="connsiteX33" fmla="*/ 676910 w 815386"/>
                  <a:gd name="connsiteY33" fmla="*/ 105469 h 535097"/>
                  <a:gd name="connsiteX34" fmla="*/ 718104 w 815386"/>
                  <a:gd name="connsiteY34" fmla="*/ 150351 h 535097"/>
                  <a:gd name="connsiteX35" fmla="*/ 733790 w 815386"/>
                  <a:gd name="connsiteY35" fmla="*/ 206830 h 535097"/>
                  <a:gd name="connsiteX36" fmla="*/ 712665 w 815386"/>
                  <a:gd name="connsiteY36" fmla="*/ 209481 h 535097"/>
                  <a:gd name="connsiteX37" fmla="*/ 712665 w 815386"/>
                  <a:gd name="connsiteY37" fmla="*/ 518093 h 535097"/>
                  <a:gd name="connsiteX38" fmla="*/ 658343 w 815386"/>
                  <a:gd name="connsiteY38" fmla="*/ 535097 h 535097"/>
                  <a:gd name="connsiteX39" fmla="*/ 638229 w 815386"/>
                  <a:gd name="connsiteY39" fmla="*/ 535097 h 535097"/>
                  <a:gd name="connsiteX40" fmla="*/ 620436 w 815386"/>
                  <a:gd name="connsiteY40" fmla="*/ 535097 h 535097"/>
                  <a:gd name="connsiteX41" fmla="*/ 252971 w 815386"/>
                  <a:gd name="connsiteY41" fmla="*/ 535097 h 535097"/>
                  <a:gd name="connsiteX42" fmla="*/ 246008 w 815386"/>
                  <a:gd name="connsiteY42" fmla="*/ 535097 h 535097"/>
                  <a:gd name="connsiteX43" fmla="*/ 236725 w 815386"/>
                  <a:gd name="connsiteY43" fmla="*/ 535097 h 535097"/>
                  <a:gd name="connsiteX44" fmla="*/ 209649 w 815386"/>
                  <a:gd name="connsiteY44" fmla="*/ 535097 h 535097"/>
                  <a:gd name="connsiteX45" fmla="*/ 150854 w 815386"/>
                  <a:gd name="connsiteY45" fmla="*/ 535097 h 535097"/>
                  <a:gd name="connsiteX46" fmla="*/ 0 w 815386"/>
                  <a:gd name="connsiteY46" fmla="*/ 383874 h 535097"/>
                  <a:gd name="connsiteX47" fmla="*/ 129967 w 815386"/>
                  <a:gd name="connsiteY47" fmla="*/ 234978 h 535097"/>
                  <a:gd name="connsiteX48" fmla="*/ 129967 w 815386"/>
                  <a:gd name="connsiteY48" fmla="*/ 224121 h 535097"/>
                  <a:gd name="connsiteX49" fmla="*/ 355087 w 815386"/>
                  <a:gd name="connsiteY49" fmla="*/ 0 h 535097"/>
                  <a:gd name="connsiteX0" fmla="*/ 723878 w 815386"/>
                  <a:gd name="connsiteY0" fmla="*/ 404718 h 535097"/>
                  <a:gd name="connsiteX1" fmla="*/ 806084 w 815386"/>
                  <a:gd name="connsiteY1" fmla="*/ 408310 h 535097"/>
                  <a:gd name="connsiteX2" fmla="*/ 803250 w 815386"/>
                  <a:gd name="connsiteY2" fmla="*/ 423316 h 535097"/>
                  <a:gd name="connsiteX3" fmla="*/ 769936 w 815386"/>
                  <a:gd name="connsiteY3" fmla="*/ 477031 h 535097"/>
                  <a:gd name="connsiteX4" fmla="*/ 723878 w 815386"/>
                  <a:gd name="connsiteY4" fmla="*/ 512824 h 535097"/>
                  <a:gd name="connsiteX5" fmla="*/ 723878 w 815386"/>
                  <a:gd name="connsiteY5" fmla="*/ 404718 h 535097"/>
                  <a:gd name="connsiteX6" fmla="*/ 723878 w 815386"/>
                  <a:gd name="connsiteY6" fmla="*/ 373388 h 535097"/>
                  <a:gd name="connsiteX7" fmla="*/ 812478 w 815386"/>
                  <a:gd name="connsiteY7" fmla="*/ 374458 h 535097"/>
                  <a:gd name="connsiteX8" fmla="*/ 807955 w 815386"/>
                  <a:gd name="connsiteY8" fmla="*/ 398404 h 535097"/>
                  <a:gd name="connsiteX9" fmla="*/ 723878 w 815386"/>
                  <a:gd name="connsiteY9" fmla="*/ 395154 h 535097"/>
                  <a:gd name="connsiteX10" fmla="*/ 723878 w 815386"/>
                  <a:gd name="connsiteY10" fmla="*/ 373388 h 535097"/>
                  <a:gd name="connsiteX11" fmla="*/ 810655 w 815386"/>
                  <a:gd name="connsiteY11" fmla="*/ 340890 h 535097"/>
                  <a:gd name="connsiteX12" fmla="*/ 815386 w 815386"/>
                  <a:gd name="connsiteY12" fmla="*/ 359058 h 535097"/>
                  <a:gd name="connsiteX13" fmla="*/ 814260 w 815386"/>
                  <a:gd name="connsiteY13" fmla="*/ 365020 h 535097"/>
                  <a:gd name="connsiteX14" fmla="*/ 724208 w 815386"/>
                  <a:gd name="connsiteY14" fmla="*/ 363494 h 535097"/>
                  <a:gd name="connsiteX15" fmla="*/ 724208 w 815386"/>
                  <a:gd name="connsiteY15" fmla="*/ 341728 h 535097"/>
                  <a:gd name="connsiteX16" fmla="*/ 810655 w 815386"/>
                  <a:gd name="connsiteY16" fmla="*/ 340890 h 535097"/>
                  <a:gd name="connsiteX17" fmla="*/ 801933 w 815386"/>
                  <a:gd name="connsiteY17" fmla="*/ 307401 h 535097"/>
                  <a:gd name="connsiteX18" fmla="*/ 808152 w 815386"/>
                  <a:gd name="connsiteY18" fmla="*/ 331280 h 535097"/>
                  <a:gd name="connsiteX19" fmla="*/ 724208 w 815386"/>
                  <a:gd name="connsiteY19" fmla="*/ 332494 h 535097"/>
                  <a:gd name="connsiteX20" fmla="*/ 724208 w 815386"/>
                  <a:gd name="connsiteY20" fmla="*/ 310397 h 535097"/>
                  <a:gd name="connsiteX21" fmla="*/ 801933 w 815386"/>
                  <a:gd name="connsiteY21" fmla="*/ 307401 h 535097"/>
                  <a:gd name="connsiteX22" fmla="*/ 793306 w 815386"/>
                  <a:gd name="connsiteY22" fmla="*/ 274274 h 535097"/>
                  <a:gd name="connsiteX23" fmla="*/ 799502 w 815386"/>
                  <a:gd name="connsiteY23" fmla="*/ 298068 h 535097"/>
                  <a:gd name="connsiteX24" fmla="*/ 724868 w 815386"/>
                  <a:gd name="connsiteY24" fmla="*/ 301493 h 535097"/>
                  <a:gd name="connsiteX25" fmla="*/ 724868 w 815386"/>
                  <a:gd name="connsiteY25" fmla="*/ 278737 h 535097"/>
                  <a:gd name="connsiteX26" fmla="*/ 793306 w 815386"/>
                  <a:gd name="connsiteY26" fmla="*/ 274274 h 535097"/>
                  <a:gd name="connsiteX27" fmla="*/ 771165 w 815386"/>
                  <a:gd name="connsiteY27" fmla="*/ 243289 h 535097"/>
                  <a:gd name="connsiteX28" fmla="*/ 787680 w 815386"/>
                  <a:gd name="connsiteY28" fmla="*/ 266106 h 535097"/>
                  <a:gd name="connsiteX29" fmla="*/ 725197 w 815386"/>
                  <a:gd name="connsiteY29" fmla="*/ 270493 h 535097"/>
                  <a:gd name="connsiteX30" fmla="*/ 725197 w 815386"/>
                  <a:gd name="connsiteY30" fmla="*/ 247407 h 535097"/>
                  <a:gd name="connsiteX31" fmla="*/ 771165 w 815386"/>
                  <a:gd name="connsiteY31" fmla="*/ 243289 h 535097"/>
                  <a:gd name="connsiteX32" fmla="*/ 739464 w 815386"/>
                  <a:gd name="connsiteY32" fmla="*/ 214754 h 535097"/>
                  <a:gd name="connsiteX33" fmla="*/ 725527 w 815386"/>
                  <a:gd name="connsiteY33" fmla="*/ 238503 h 535097"/>
                  <a:gd name="connsiteX34" fmla="*/ 725527 w 815386"/>
                  <a:gd name="connsiteY34" fmla="*/ 216407 h 535097"/>
                  <a:gd name="connsiteX35" fmla="*/ 739464 w 815386"/>
                  <a:gd name="connsiteY35" fmla="*/ 214754 h 535097"/>
                  <a:gd name="connsiteX36" fmla="*/ 355087 w 815386"/>
                  <a:gd name="connsiteY36" fmla="*/ 0 h 535097"/>
                  <a:gd name="connsiteX37" fmla="*/ 542301 w 815386"/>
                  <a:gd name="connsiteY37" fmla="*/ 100040 h 535097"/>
                  <a:gd name="connsiteX38" fmla="*/ 604190 w 815386"/>
                  <a:gd name="connsiteY38" fmla="*/ 83755 h 535097"/>
                  <a:gd name="connsiteX39" fmla="*/ 676910 w 815386"/>
                  <a:gd name="connsiteY39" fmla="*/ 105469 h 535097"/>
                  <a:gd name="connsiteX40" fmla="*/ 718104 w 815386"/>
                  <a:gd name="connsiteY40" fmla="*/ 150351 h 535097"/>
                  <a:gd name="connsiteX41" fmla="*/ 733790 w 815386"/>
                  <a:gd name="connsiteY41" fmla="*/ 206830 h 535097"/>
                  <a:gd name="connsiteX42" fmla="*/ 712665 w 815386"/>
                  <a:gd name="connsiteY42" fmla="*/ 209481 h 535097"/>
                  <a:gd name="connsiteX43" fmla="*/ 712665 w 815386"/>
                  <a:gd name="connsiteY43" fmla="*/ 518093 h 535097"/>
                  <a:gd name="connsiteX44" fmla="*/ 658343 w 815386"/>
                  <a:gd name="connsiteY44" fmla="*/ 535097 h 535097"/>
                  <a:gd name="connsiteX45" fmla="*/ 638229 w 815386"/>
                  <a:gd name="connsiteY45" fmla="*/ 535097 h 535097"/>
                  <a:gd name="connsiteX46" fmla="*/ 620436 w 815386"/>
                  <a:gd name="connsiteY46" fmla="*/ 535097 h 535097"/>
                  <a:gd name="connsiteX47" fmla="*/ 252971 w 815386"/>
                  <a:gd name="connsiteY47" fmla="*/ 535097 h 535097"/>
                  <a:gd name="connsiteX48" fmla="*/ 246008 w 815386"/>
                  <a:gd name="connsiteY48" fmla="*/ 535097 h 535097"/>
                  <a:gd name="connsiteX49" fmla="*/ 236725 w 815386"/>
                  <a:gd name="connsiteY49" fmla="*/ 535097 h 535097"/>
                  <a:gd name="connsiteX50" fmla="*/ 209649 w 815386"/>
                  <a:gd name="connsiteY50" fmla="*/ 535097 h 535097"/>
                  <a:gd name="connsiteX51" fmla="*/ 150854 w 815386"/>
                  <a:gd name="connsiteY51" fmla="*/ 535097 h 535097"/>
                  <a:gd name="connsiteX52" fmla="*/ 0 w 815386"/>
                  <a:gd name="connsiteY52" fmla="*/ 383874 h 535097"/>
                  <a:gd name="connsiteX53" fmla="*/ 129967 w 815386"/>
                  <a:gd name="connsiteY53" fmla="*/ 234978 h 535097"/>
                  <a:gd name="connsiteX54" fmla="*/ 129967 w 815386"/>
                  <a:gd name="connsiteY54" fmla="*/ 224121 h 535097"/>
                  <a:gd name="connsiteX55" fmla="*/ 355087 w 815386"/>
                  <a:gd name="connsiteY55" fmla="*/ 0 h 535097"/>
                  <a:gd name="connsiteX0" fmla="*/ 723878 w 815386"/>
                  <a:gd name="connsiteY0" fmla="*/ 404718 h 535097"/>
                  <a:gd name="connsiteX1" fmla="*/ 806084 w 815386"/>
                  <a:gd name="connsiteY1" fmla="*/ 408310 h 535097"/>
                  <a:gd name="connsiteX2" fmla="*/ 803250 w 815386"/>
                  <a:gd name="connsiteY2" fmla="*/ 423316 h 535097"/>
                  <a:gd name="connsiteX3" fmla="*/ 769936 w 815386"/>
                  <a:gd name="connsiteY3" fmla="*/ 477031 h 535097"/>
                  <a:gd name="connsiteX4" fmla="*/ 723878 w 815386"/>
                  <a:gd name="connsiteY4" fmla="*/ 512824 h 535097"/>
                  <a:gd name="connsiteX5" fmla="*/ 723878 w 815386"/>
                  <a:gd name="connsiteY5" fmla="*/ 404718 h 535097"/>
                  <a:gd name="connsiteX6" fmla="*/ 723878 w 815386"/>
                  <a:gd name="connsiteY6" fmla="*/ 373388 h 535097"/>
                  <a:gd name="connsiteX7" fmla="*/ 812478 w 815386"/>
                  <a:gd name="connsiteY7" fmla="*/ 374458 h 535097"/>
                  <a:gd name="connsiteX8" fmla="*/ 807955 w 815386"/>
                  <a:gd name="connsiteY8" fmla="*/ 398404 h 535097"/>
                  <a:gd name="connsiteX9" fmla="*/ 723878 w 815386"/>
                  <a:gd name="connsiteY9" fmla="*/ 395154 h 535097"/>
                  <a:gd name="connsiteX10" fmla="*/ 723878 w 815386"/>
                  <a:gd name="connsiteY10" fmla="*/ 373388 h 535097"/>
                  <a:gd name="connsiteX11" fmla="*/ 810655 w 815386"/>
                  <a:gd name="connsiteY11" fmla="*/ 340890 h 535097"/>
                  <a:gd name="connsiteX12" fmla="*/ 815386 w 815386"/>
                  <a:gd name="connsiteY12" fmla="*/ 359058 h 535097"/>
                  <a:gd name="connsiteX13" fmla="*/ 814260 w 815386"/>
                  <a:gd name="connsiteY13" fmla="*/ 365020 h 535097"/>
                  <a:gd name="connsiteX14" fmla="*/ 724208 w 815386"/>
                  <a:gd name="connsiteY14" fmla="*/ 363494 h 535097"/>
                  <a:gd name="connsiteX15" fmla="*/ 724208 w 815386"/>
                  <a:gd name="connsiteY15" fmla="*/ 341728 h 535097"/>
                  <a:gd name="connsiteX16" fmla="*/ 810655 w 815386"/>
                  <a:gd name="connsiteY16" fmla="*/ 340890 h 535097"/>
                  <a:gd name="connsiteX17" fmla="*/ 801933 w 815386"/>
                  <a:gd name="connsiteY17" fmla="*/ 307401 h 535097"/>
                  <a:gd name="connsiteX18" fmla="*/ 808152 w 815386"/>
                  <a:gd name="connsiteY18" fmla="*/ 331280 h 535097"/>
                  <a:gd name="connsiteX19" fmla="*/ 724208 w 815386"/>
                  <a:gd name="connsiteY19" fmla="*/ 332494 h 535097"/>
                  <a:gd name="connsiteX20" fmla="*/ 724208 w 815386"/>
                  <a:gd name="connsiteY20" fmla="*/ 310397 h 535097"/>
                  <a:gd name="connsiteX21" fmla="*/ 801933 w 815386"/>
                  <a:gd name="connsiteY21" fmla="*/ 307401 h 535097"/>
                  <a:gd name="connsiteX22" fmla="*/ 793306 w 815386"/>
                  <a:gd name="connsiteY22" fmla="*/ 274274 h 535097"/>
                  <a:gd name="connsiteX23" fmla="*/ 799502 w 815386"/>
                  <a:gd name="connsiteY23" fmla="*/ 298068 h 535097"/>
                  <a:gd name="connsiteX24" fmla="*/ 724868 w 815386"/>
                  <a:gd name="connsiteY24" fmla="*/ 301493 h 535097"/>
                  <a:gd name="connsiteX25" fmla="*/ 724868 w 815386"/>
                  <a:gd name="connsiteY25" fmla="*/ 278737 h 535097"/>
                  <a:gd name="connsiteX26" fmla="*/ 793306 w 815386"/>
                  <a:gd name="connsiteY26" fmla="*/ 274274 h 535097"/>
                  <a:gd name="connsiteX27" fmla="*/ 771165 w 815386"/>
                  <a:gd name="connsiteY27" fmla="*/ 243289 h 535097"/>
                  <a:gd name="connsiteX28" fmla="*/ 787680 w 815386"/>
                  <a:gd name="connsiteY28" fmla="*/ 266106 h 535097"/>
                  <a:gd name="connsiteX29" fmla="*/ 725197 w 815386"/>
                  <a:gd name="connsiteY29" fmla="*/ 270493 h 535097"/>
                  <a:gd name="connsiteX30" fmla="*/ 725197 w 815386"/>
                  <a:gd name="connsiteY30" fmla="*/ 247407 h 535097"/>
                  <a:gd name="connsiteX31" fmla="*/ 771165 w 815386"/>
                  <a:gd name="connsiteY31" fmla="*/ 243289 h 535097"/>
                  <a:gd name="connsiteX32" fmla="*/ 739464 w 815386"/>
                  <a:gd name="connsiteY32" fmla="*/ 214754 h 535097"/>
                  <a:gd name="connsiteX33" fmla="*/ 725527 w 815386"/>
                  <a:gd name="connsiteY33" fmla="*/ 216407 h 535097"/>
                  <a:gd name="connsiteX34" fmla="*/ 739464 w 815386"/>
                  <a:gd name="connsiteY34" fmla="*/ 214754 h 535097"/>
                  <a:gd name="connsiteX35" fmla="*/ 355087 w 815386"/>
                  <a:gd name="connsiteY35" fmla="*/ 0 h 535097"/>
                  <a:gd name="connsiteX36" fmla="*/ 542301 w 815386"/>
                  <a:gd name="connsiteY36" fmla="*/ 100040 h 535097"/>
                  <a:gd name="connsiteX37" fmla="*/ 604190 w 815386"/>
                  <a:gd name="connsiteY37" fmla="*/ 83755 h 535097"/>
                  <a:gd name="connsiteX38" fmla="*/ 676910 w 815386"/>
                  <a:gd name="connsiteY38" fmla="*/ 105469 h 535097"/>
                  <a:gd name="connsiteX39" fmla="*/ 718104 w 815386"/>
                  <a:gd name="connsiteY39" fmla="*/ 150351 h 535097"/>
                  <a:gd name="connsiteX40" fmla="*/ 733790 w 815386"/>
                  <a:gd name="connsiteY40" fmla="*/ 206830 h 535097"/>
                  <a:gd name="connsiteX41" fmla="*/ 712665 w 815386"/>
                  <a:gd name="connsiteY41" fmla="*/ 209481 h 535097"/>
                  <a:gd name="connsiteX42" fmla="*/ 712665 w 815386"/>
                  <a:gd name="connsiteY42" fmla="*/ 518093 h 535097"/>
                  <a:gd name="connsiteX43" fmla="*/ 658343 w 815386"/>
                  <a:gd name="connsiteY43" fmla="*/ 535097 h 535097"/>
                  <a:gd name="connsiteX44" fmla="*/ 638229 w 815386"/>
                  <a:gd name="connsiteY44" fmla="*/ 535097 h 535097"/>
                  <a:gd name="connsiteX45" fmla="*/ 620436 w 815386"/>
                  <a:gd name="connsiteY45" fmla="*/ 535097 h 535097"/>
                  <a:gd name="connsiteX46" fmla="*/ 252971 w 815386"/>
                  <a:gd name="connsiteY46" fmla="*/ 535097 h 535097"/>
                  <a:gd name="connsiteX47" fmla="*/ 246008 w 815386"/>
                  <a:gd name="connsiteY47" fmla="*/ 535097 h 535097"/>
                  <a:gd name="connsiteX48" fmla="*/ 236725 w 815386"/>
                  <a:gd name="connsiteY48" fmla="*/ 535097 h 535097"/>
                  <a:gd name="connsiteX49" fmla="*/ 209649 w 815386"/>
                  <a:gd name="connsiteY49" fmla="*/ 535097 h 535097"/>
                  <a:gd name="connsiteX50" fmla="*/ 150854 w 815386"/>
                  <a:gd name="connsiteY50" fmla="*/ 535097 h 535097"/>
                  <a:gd name="connsiteX51" fmla="*/ 0 w 815386"/>
                  <a:gd name="connsiteY51" fmla="*/ 383874 h 535097"/>
                  <a:gd name="connsiteX52" fmla="*/ 129967 w 815386"/>
                  <a:gd name="connsiteY52" fmla="*/ 234978 h 535097"/>
                  <a:gd name="connsiteX53" fmla="*/ 129967 w 815386"/>
                  <a:gd name="connsiteY53" fmla="*/ 224121 h 535097"/>
                  <a:gd name="connsiteX54" fmla="*/ 355087 w 815386"/>
                  <a:gd name="connsiteY54" fmla="*/ 0 h 535097"/>
                  <a:gd name="connsiteX0" fmla="*/ 723878 w 815386"/>
                  <a:gd name="connsiteY0" fmla="*/ 404718 h 535097"/>
                  <a:gd name="connsiteX1" fmla="*/ 806084 w 815386"/>
                  <a:gd name="connsiteY1" fmla="*/ 408310 h 535097"/>
                  <a:gd name="connsiteX2" fmla="*/ 769936 w 815386"/>
                  <a:gd name="connsiteY2" fmla="*/ 477031 h 535097"/>
                  <a:gd name="connsiteX3" fmla="*/ 723878 w 815386"/>
                  <a:gd name="connsiteY3" fmla="*/ 512824 h 535097"/>
                  <a:gd name="connsiteX4" fmla="*/ 723878 w 815386"/>
                  <a:gd name="connsiteY4" fmla="*/ 404718 h 535097"/>
                  <a:gd name="connsiteX5" fmla="*/ 723878 w 815386"/>
                  <a:gd name="connsiteY5" fmla="*/ 373388 h 535097"/>
                  <a:gd name="connsiteX6" fmla="*/ 812478 w 815386"/>
                  <a:gd name="connsiteY6" fmla="*/ 374458 h 535097"/>
                  <a:gd name="connsiteX7" fmla="*/ 807955 w 815386"/>
                  <a:gd name="connsiteY7" fmla="*/ 398404 h 535097"/>
                  <a:gd name="connsiteX8" fmla="*/ 723878 w 815386"/>
                  <a:gd name="connsiteY8" fmla="*/ 395154 h 535097"/>
                  <a:gd name="connsiteX9" fmla="*/ 723878 w 815386"/>
                  <a:gd name="connsiteY9" fmla="*/ 373388 h 535097"/>
                  <a:gd name="connsiteX10" fmla="*/ 810655 w 815386"/>
                  <a:gd name="connsiteY10" fmla="*/ 340890 h 535097"/>
                  <a:gd name="connsiteX11" fmla="*/ 815386 w 815386"/>
                  <a:gd name="connsiteY11" fmla="*/ 359058 h 535097"/>
                  <a:gd name="connsiteX12" fmla="*/ 814260 w 815386"/>
                  <a:gd name="connsiteY12" fmla="*/ 365020 h 535097"/>
                  <a:gd name="connsiteX13" fmla="*/ 724208 w 815386"/>
                  <a:gd name="connsiteY13" fmla="*/ 363494 h 535097"/>
                  <a:gd name="connsiteX14" fmla="*/ 724208 w 815386"/>
                  <a:gd name="connsiteY14" fmla="*/ 341728 h 535097"/>
                  <a:gd name="connsiteX15" fmla="*/ 810655 w 815386"/>
                  <a:gd name="connsiteY15" fmla="*/ 340890 h 535097"/>
                  <a:gd name="connsiteX16" fmla="*/ 801933 w 815386"/>
                  <a:gd name="connsiteY16" fmla="*/ 307401 h 535097"/>
                  <a:gd name="connsiteX17" fmla="*/ 808152 w 815386"/>
                  <a:gd name="connsiteY17" fmla="*/ 331280 h 535097"/>
                  <a:gd name="connsiteX18" fmla="*/ 724208 w 815386"/>
                  <a:gd name="connsiteY18" fmla="*/ 332494 h 535097"/>
                  <a:gd name="connsiteX19" fmla="*/ 724208 w 815386"/>
                  <a:gd name="connsiteY19" fmla="*/ 310397 h 535097"/>
                  <a:gd name="connsiteX20" fmla="*/ 801933 w 815386"/>
                  <a:gd name="connsiteY20" fmla="*/ 307401 h 535097"/>
                  <a:gd name="connsiteX21" fmla="*/ 793306 w 815386"/>
                  <a:gd name="connsiteY21" fmla="*/ 274274 h 535097"/>
                  <a:gd name="connsiteX22" fmla="*/ 799502 w 815386"/>
                  <a:gd name="connsiteY22" fmla="*/ 298068 h 535097"/>
                  <a:gd name="connsiteX23" fmla="*/ 724868 w 815386"/>
                  <a:gd name="connsiteY23" fmla="*/ 301493 h 535097"/>
                  <a:gd name="connsiteX24" fmla="*/ 724868 w 815386"/>
                  <a:gd name="connsiteY24" fmla="*/ 278737 h 535097"/>
                  <a:gd name="connsiteX25" fmla="*/ 793306 w 815386"/>
                  <a:gd name="connsiteY25" fmla="*/ 274274 h 535097"/>
                  <a:gd name="connsiteX26" fmla="*/ 771165 w 815386"/>
                  <a:gd name="connsiteY26" fmla="*/ 243289 h 535097"/>
                  <a:gd name="connsiteX27" fmla="*/ 787680 w 815386"/>
                  <a:gd name="connsiteY27" fmla="*/ 266106 h 535097"/>
                  <a:gd name="connsiteX28" fmla="*/ 725197 w 815386"/>
                  <a:gd name="connsiteY28" fmla="*/ 270493 h 535097"/>
                  <a:gd name="connsiteX29" fmla="*/ 725197 w 815386"/>
                  <a:gd name="connsiteY29" fmla="*/ 247407 h 535097"/>
                  <a:gd name="connsiteX30" fmla="*/ 771165 w 815386"/>
                  <a:gd name="connsiteY30" fmla="*/ 243289 h 535097"/>
                  <a:gd name="connsiteX31" fmla="*/ 739464 w 815386"/>
                  <a:gd name="connsiteY31" fmla="*/ 214754 h 535097"/>
                  <a:gd name="connsiteX32" fmla="*/ 725527 w 815386"/>
                  <a:gd name="connsiteY32" fmla="*/ 216407 h 535097"/>
                  <a:gd name="connsiteX33" fmla="*/ 739464 w 815386"/>
                  <a:gd name="connsiteY33" fmla="*/ 214754 h 535097"/>
                  <a:gd name="connsiteX34" fmla="*/ 355087 w 815386"/>
                  <a:gd name="connsiteY34" fmla="*/ 0 h 535097"/>
                  <a:gd name="connsiteX35" fmla="*/ 542301 w 815386"/>
                  <a:gd name="connsiteY35" fmla="*/ 100040 h 535097"/>
                  <a:gd name="connsiteX36" fmla="*/ 604190 w 815386"/>
                  <a:gd name="connsiteY36" fmla="*/ 83755 h 535097"/>
                  <a:gd name="connsiteX37" fmla="*/ 676910 w 815386"/>
                  <a:gd name="connsiteY37" fmla="*/ 105469 h 535097"/>
                  <a:gd name="connsiteX38" fmla="*/ 718104 w 815386"/>
                  <a:gd name="connsiteY38" fmla="*/ 150351 h 535097"/>
                  <a:gd name="connsiteX39" fmla="*/ 733790 w 815386"/>
                  <a:gd name="connsiteY39" fmla="*/ 206830 h 535097"/>
                  <a:gd name="connsiteX40" fmla="*/ 712665 w 815386"/>
                  <a:gd name="connsiteY40" fmla="*/ 209481 h 535097"/>
                  <a:gd name="connsiteX41" fmla="*/ 712665 w 815386"/>
                  <a:gd name="connsiteY41" fmla="*/ 518093 h 535097"/>
                  <a:gd name="connsiteX42" fmla="*/ 658343 w 815386"/>
                  <a:gd name="connsiteY42" fmla="*/ 535097 h 535097"/>
                  <a:gd name="connsiteX43" fmla="*/ 638229 w 815386"/>
                  <a:gd name="connsiteY43" fmla="*/ 535097 h 535097"/>
                  <a:gd name="connsiteX44" fmla="*/ 620436 w 815386"/>
                  <a:gd name="connsiteY44" fmla="*/ 535097 h 535097"/>
                  <a:gd name="connsiteX45" fmla="*/ 252971 w 815386"/>
                  <a:gd name="connsiteY45" fmla="*/ 535097 h 535097"/>
                  <a:gd name="connsiteX46" fmla="*/ 246008 w 815386"/>
                  <a:gd name="connsiteY46" fmla="*/ 535097 h 535097"/>
                  <a:gd name="connsiteX47" fmla="*/ 236725 w 815386"/>
                  <a:gd name="connsiteY47" fmla="*/ 535097 h 535097"/>
                  <a:gd name="connsiteX48" fmla="*/ 209649 w 815386"/>
                  <a:gd name="connsiteY48" fmla="*/ 535097 h 535097"/>
                  <a:gd name="connsiteX49" fmla="*/ 150854 w 815386"/>
                  <a:gd name="connsiteY49" fmla="*/ 535097 h 535097"/>
                  <a:gd name="connsiteX50" fmla="*/ 0 w 815386"/>
                  <a:gd name="connsiteY50" fmla="*/ 383874 h 535097"/>
                  <a:gd name="connsiteX51" fmla="*/ 129967 w 815386"/>
                  <a:gd name="connsiteY51" fmla="*/ 234978 h 535097"/>
                  <a:gd name="connsiteX52" fmla="*/ 129967 w 815386"/>
                  <a:gd name="connsiteY52" fmla="*/ 224121 h 535097"/>
                  <a:gd name="connsiteX53" fmla="*/ 355087 w 815386"/>
                  <a:gd name="connsiteY53" fmla="*/ 0 h 535097"/>
                  <a:gd name="connsiteX0" fmla="*/ 723878 w 815386"/>
                  <a:gd name="connsiteY0" fmla="*/ 404718 h 535097"/>
                  <a:gd name="connsiteX1" fmla="*/ 806084 w 815386"/>
                  <a:gd name="connsiteY1" fmla="*/ 408310 h 535097"/>
                  <a:gd name="connsiteX2" fmla="*/ 723878 w 815386"/>
                  <a:gd name="connsiteY2" fmla="*/ 512824 h 535097"/>
                  <a:gd name="connsiteX3" fmla="*/ 723878 w 815386"/>
                  <a:gd name="connsiteY3" fmla="*/ 404718 h 535097"/>
                  <a:gd name="connsiteX4" fmla="*/ 723878 w 815386"/>
                  <a:gd name="connsiteY4" fmla="*/ 373388 h 535097"/>
                  <a:gd name="connsiteX5" fmla="*/ 812478 w 815386"/>
                  <a:gd name="connsiteY5" fmla="*/ 374458 h 535097"/>
                  <a:gd name="connsiteX6" fmla="*/ 807955 w 815386"/>
                  <a:gd name="connsiteY6" fmla="*/ 398404 h 535097"/>
                  <a:gd name="connsiteX7" fmla="*/ 723878 w 815386"/>
                  <a:gd name="connsiteY7" fmla="*/ 395154 h 535097"/>
                  <a:gd name="connsiteX8" fmla="*/ 723878 w 815386"/>
                  <a:gd name="connsiteY8" fmla="*/ 373388 h 535097"/>
                  <a:gd name="connsiteX9" fmla="*/ 810655 w 815386"/>
                  <a:gd name="connsiteY9" fmla="*/ 340890 h 535097"/>
                  <a:gd name="connsiteX10" fmla="*/ 815386 w 815386"/>
                  <a:gd name="connsiteY10" fmla="*/ 359058 h 535097"/>
                  <a:gd name="connsiteX11" fmla="*/ 814260 w 815386"/>
                  <a:gd name="connsiteY11" fmla="*/ 365020 h 535097"/>
                  <a:gd name="connsiteX12" fmla="*/ 724208 w 815386"/>
                  <a:gd name="connsiteY12" fmla="*/ 363494 h 535097"/>
                  <a:gd name="connsiteX13" fmla="*/ 724208 w 815386"/>
                  <a:gd name="connsiteY13" fmla="*/ 341728 h 535097"/>
                  <a:gd name="connsiteX14" fmla="*/ 810655 w 815386"/>
                  <a:gd name="connsiteY14" fmla="*/ 340890 h 535097"/>
                  <a:gd name="connsiteX15" fmla="*/ 801933 w 815386"/>
                  <a:gd name="connsiteY15" fmla="*/ 307401 h 535097"/>
                  <a:gd name="connsiteX16" fmla="*/ 808152 w 815386"/>
                  <a:gd name="connsiteY16" fmla="*/ 331280 h 535097"/>
                  <a:gd name="connsiteX17" fmla="*/ 724208 w 815386"/>
                  <a:gd name="connsiteY17" fmla="*/ 332494 h 535097"/>
                  <a:gd name="connsiteX18" fmla="*/ 724208 w 815386"/>
                  <a:gd name="connsiteY18" fmla="*/ 310397 h 535097"/>
                  <a:gd name="connsiteX19" fmla="*/ 801933 w 815386"/>
                  <a:gd name="connsiteY19" fmla="*/ 307401 h 535097"/>
                  <a:gd name="connsiteX20" fmla="*/ 793306 w 815386"/>
                  <a:gd name="connsiteY20" fmla="*/ 274274 h 535097"/>
                  <a:gd name="connsiteX21" fmla="*/ 799502 w 815386"/>
                  <a:gd name="connsiteY21" fmla="*/ 298068 h 535097"/>
                  <a:gd name="connsiteX22" fmla="*/ 724868 w 815386"/>
                  <a:gd name="connsiteY22" fmla="*/ 301493 h 535097"/>
                  <a:gd name="connsiteX23" fmla="*/ 724868 w 815386"/>
                  <a:gd name="connsiteY23" fmla="*/ 278737 h 535097"/>
                  <a:gd name="connsiteX24" fmla="*/ 793306 w 815386"/>
                  <a:gd name="connsiteY24" fmla="*/ 274274 h 535097"/>
                  <a:gd name="connsiteX25" fmla="*/ 771165 w 815386"/>
                  <a:gd name="connsiteY25" fmla="*/ 243289 h 535097"/>
                  <a:gd name="connsiteX26" fmla="*/ 787680 w 815386"/>
                  <a:gd name="connsiteY26" fmla="*/ 266106 h 535097"/>
                  <a:gd name="connsiteX27" fmla="*/ 725197 w 815386"/>
                  <a:gd name="connsiteY27" fmla="*/ 270493 h 535097"/>
                  <a:gd name="connsiteX28" fmla="*/ 725197 w 815386"/>
                  <a:gd name="connsiteY28" fmla="*/ 247407 h 535097"/>
                  <a:gd name="connsiteX29" fmla="*/ 771165 w 815386"/>
                  <a:gd name="connsiteY29" fmla="*/ 243289 h 535097"/>
                  <a:gd name="connsiteX30" fmla="*/ 739464 w 815386"/>
                  <a:gd name="connsiteY30" fmla="*/ 214754 h 535097"/>
                  <a:gd name="connsiteX31" fmla="*/ 725527 w 815386"/>
                  <a:gd name="connsiteY31" fmla="*/ 216407 h 535097"/>
                  <a:gd name="connsiteX32" fmla="*/ 739464 w 815386"/>
                  <a:gd name="connsiteY32" fmla="*/ 214754 h 535097"/>
                  <a:gd name="connsiteX33" fmla="*/ 355087 w 815386"/>
                  <a:gd name="connsiteY33" fmla="*/ 0 h 535097"/>
                  <a:gd name="connsiteX34" fmla="*/ 542301 w 815386"/>
                  <a:gd name="connsiteY34" fmla="*/ 100040 h 535097"/>
                  <a:gd name="connsiteX35" fmla="*/ 604190 w 815386"/>
                  <a:gd name="connsiteY35" fmla="*/ 83755 h 535097"/>
                  <a:gd name="connsiteX36" fmla="*/ 676910 w 815386"/>
                  <a:gd name="connsiteY36" fmla="*/ 105469 h 535097"/>
                  <a:gd name="connsiteX37" fmla="*/ 718104 w 815386"/>
                  <a:gd name="connsiteY37" fmla="*/ 150351 h 535097"/>
                  <a:gd name="connsiteX38" fmla="*/ 733790 w 815386"/>
                  <a:gd name="connsiteY38" fmla="*/ 206830 h 535097"/>
                  <a:gd name="connsiteX39" fmla="*/ 712665 w 815386"/>
                  <a:gd name="connsiteY39" fmla="*/ 209481 h 535097"/>
                  <a:gd name="connsiteX40" fmla="*/ 712665 w 815386"/>
                  <a:gd name="connsiteY40" fmla="*/ 518093 h 535097"/>
                  <a:gd name="connsiteX41" fmla="*/ 658343 w 815386"/>
                  <a:gd name="connsiteY41" fmla="*/ 535097 h 535097"/>
                  <a:gd name="connsiteX42" fmla="*/ 638229 w 815386"/>
                  <a:gd name="connsiteY42" fmla="*/ 535097 h 535097"/>
                  <a:gd name="connsiteX43" fmla="*/ 620436 w 815386"/>
                  <a:gd name="connsiteY43" fmla="*/ 535097 h 535097"/>
                  <a:gd name="connsiteX44" fmla="*/ 252971 w 815386"/>
                  <a:gd name="connsiteY44" fmla="*/ 535097 h 535097"/>
                  <a:gd name="connsiteX45" fmla="*/ 246008 w 815386"/>
                  <a:gd name="connsiteY45" fmla="*/ 535097 h 535097"/>
                  <a:gd name="connsiteX46" fmla="*/ 236725 w 815386"/>
                  <a:gd name="connsiteY46" fmla="*/ 535097 h 535097"/>
                  <a:gd name="connsiteX47" fmla="*/ 209649 w 815386"/>
                  <a:gd name="connsiteY47" fmla="*/ 535097 h 535097"/>
                  <a:gd name="connsiteX48" fmla="*/ 150854 w 815386"/>
                  <a:gd name="connsiteY48" fmla="*/ 535097 h 535097"/>
                  <a:gd name="connsiteX49" fmla="*/ 0 w 815386"/>
                  <a:gd name="connsiteY49" fmla="*/ 383874 h 535097"/>
                  <a:gd name="connsiteX50" fmla="*/ 129967 w 815386"/>
                  <a:gd name="connsiteY50" fmla="*/ 234978 h 535097"/>
                  <a:gd name="connsiteX51" fmla="*/ 129967 w 815386"/>
                  <a:gd name="connsiteY51" fmla="*/ 224121 h 535097"/>
                  <a:gd name="connsiteX52" fmla="*/ 355087 w 815386"/>
                  <a:gd name="connsiteY52" fmla="*/ 0 h 535097"/>
                  <a:gd name="connsiteX0" fmla="*/ 723878 w 815386"/>
                  <a:gd name="connsiteY0" fmla="*/ 404718 h 535097"/>
                  <a:gd name="connsiteX1" fmla="*/ 806084 w 815386"/>
                  <a:gd name="connsiteY1" fmla="*/ 408310 h 535097"/>
                  <a:gd name="connsiteX2" fmla="*/ 723878 w 815386"/>
                  <a:gd name="connsiteY2" fmla="*/ 404718 h 535097"/>
                  <a:gd name="connsiteX3" fmla="*/ 723878 w 815386"/>
                  <a:gd name="connsiteY3" fmla="*/ 373388 h 535097"/>
                  <a:gd name="connsiteX4" fmla="*/ 812478 w 815386"/>
                  <a:gd name="connsiteY4" fmla="*/ 374458 h 535097"/>
                  <a:gd name="connsiteX5" fmla="*/ 807955 w 815386"/>
                  <a:gd name="connsiteY5" fmla="*/ 398404 h 535097"/>
                  <a:gd name="connsiteX6" fmla="*/ 723878 w 815386"/>
                  <a:gd name="connsiteY6" fmla="*/ 395154 h 535097"/>
                  <a:gd name="connsiteX7" fmla="*/ 723878 w 815386"/>
                  <a:gd name="connsiteY7" fmla="*/ 373388 h 535097"/>
                  <a:gd name="connsiteX8" fmla="*/ 810655 w 815386"/>
                  <a:gd name="connsiteY8" fmla="*/ 340890 h 535097"/>
                  <a:gd name="connsiteX9" fmla="*/ 815386 w 815386"/>
                  <a:gd name="connsiteY9" fmla="*/ 359058 h 535097"/>
                  <a:gd name="connsiteX10" fmla="*/ 814260 w 815386"/>
                  <a:gd name="connsiteY10" fmla="*/ 365020 h 535097"/>
                  <a:gd name="connsiteX11" fmla="*/ 724208 w 815386"/>
                  <a:gd name="connsiteY11" fmla="*/ 363494 h 535097"/>
                  <a:gd name="connsiteX12" fmla="*/ 724208 w 815386"/>
                  <a:gd name="connsiteY12" fmla="*/ 341728 h 535097"/>
                  <a:gd name="connsiteX13" fmla="*/ 810655 w 815386"/>
                  <a:gd name="connsiteY13" fmla="*/ 340890 h 535097"/>
                  <a:gd name="connsiteX14" fmla="*/ 801933 w 815386"/>
                  <a:gd name="connsiteY14" fmla="*/ 307401 h 535097"/>
                  <a:gd name="connsiteX15" fmla="*/ 808152 w 815386"/>
                  <a:gd name="connsiteY15" fmla="*/ 331280 h 535097"/>
                  <a:gd name="connsiteX16" fmla="*/ 724208 w 815386"/>
                  <a:gd name="connsiteY16" fmla="*/ 332494 h 535097"/>
                  <a:gd name="connsiteX17" fmla="*/ 724208 w 815386"/>
                  <a:gd name="connsiteY17" fmla="*/ 310397 h 535097"/>
                  <a:gd name="connsiteX18" fmla="*/ 801933 w 815386"/>
                  <a:gd name="connsiteY18" fmla="*/ 307401 h 535097"/>
                  <a:gd name="connsiteX19" fmla="*/ 793306 w 815386"/>
                  <a:gd name="connsiteY19" fmla="*/ 274274 h 535097"/>
                  <a:gd name="connsiteX20" fmla="*/ 799502 w 815386"/>
                  <a:gd name="connsiteY20" fmla="*/ 298068 h 535097"/>
                  <a:gd name="connsiteX21" fmla="*/ 724868 w 815386"/>
                  <a:gd name="connsiteY21" fmla="*/ 301493 h 535097"/>
                  <a:gd name="connsiteX22" fmla="*/ 724868 w 815386"/>
                  <a:gd name="connsiteY22" fmla="*/ 278737 h 535097"/>
                  <a:gd name="connsiteX23" fmla="*/ 793306 w 815386"/>
                  <a:gd name="connsiteY23" fmla="*/ 274274 h 535097"/>
                  <a:gd name="connsiteX24" fmla="*/ 771165 w 815386"/>
                  <a:gd name="connsiteY24" fmla="*/ 243289 h 535097"/>
                  <a:gd name="connsiteX25" fmla="*/ 787680 w 815386"/>
                  <a:gd name="connsiteY25" fmla="*/ 266106 h 535097"/>
                  <a:gd name="connsiteX26" fmla="*/ 725197 w 815386"/>
                  <a:gd name="connsiteY26" fmla="*/ 270493 h 535097"/>
                  <a:gd name="connsiteX27" fmla="*/ 725197 w 815386"/>
                  <a:gd name="connsiteY27" fmla="*/ 247407 h 535097"/>
                  <a:gd name="connsiteX28" fmla="*/ 771165 w 815386"/>
                  <a:gd name="connsiteY28" fmla="*/ 243289 h 535097"/>
                  <a:gd name="connsiteX29" fmla="*/ 739464 w 815386"/>
                  <a:gd name="connsiteY29" fmla="*/ 214754 h 535097"/>
                  <a:gd name="connsiteX30" fmla="*/ 725527 w 815386"/>
                  <a:gd name="connsiteY30" fmla="*/ 216407 h 535097"/>
                  <a:gd name="connsiteX31" fmla="*/ 739464 w 815386"/>
                  <a:gd name="connsiteY31" fmla="*/ 214754 h 535097"/>
                  <a:gd name="connsiteX32" fmla="*/ 355087 w 815386"/>
                  <a:gd name="connsiteY32" fmla="*/ 0 h 535097"/>
                  <a:gd name="connsiteX33" fmla="*/ 542301 w 815386"/>
                  <a:gd name="connsiteY33" fmla="*/ 100040 h 535097"/>
                  <a:gd name="connsiteX34" fmla="*/ 604190 w 815386"/>
                  <a:gd name="connsiteY34" fmla="*/ 83755 h 535097"/>
                  <a:gd name="connsiteX35" fmla="*/ 676910 w 815386"/>
                  <a:gd name="connsiteY35" fmla="*/ 105469 h 535097"/>
                  <a:gd name="connsiteX36" fmla="*/ 718104 w 815386"/>
                  <a:gd name="connsiteY36" fmla="*/ 150351 h 535097"/>
                  <a:gd name="connsiteX37" fmla="*/ 733790 w 815386"/>
                  <a:gd name="connsiteY37" fmla="*/ 206830 h 535097"/>
                  <a:gd name="connsiteX38" fmla="*/ 712665 w 815386"/>
                  <a:gd name="connsiteY38" fmla="*/ 209481 h 535097"/>
                  <a:gd name="connsiteX39" fmla="*/ 712665 w 815386"/>
                  <a:gd name="connsiteY39" fmla="*/ 518093 h 535097"/>
                  <a:gd name="connsiteX40" fmla="*/ 658343 w 815386"/>
                  <a:gd name="connsiteY40" fmla="*/ 535097 h 535097"/>
                  <a:gd name="connsiteX41" fmla="*/ 638229 w 815386"/>
                  <a:gd name="connsiteY41" fmla="*/ 535097 h 535097"/>
                  <a:gd name="connsiteX42" fmla="*/ 620436 w 815386"/>
                  <a:gd name="connsiteY42" fmla="*/ 535097 h 535097"/>
                  <a:gd name="connsiteX43" fmla="*/ 252971 w 815386"/>
                  <a:gd name="connsiteY43" fmla="*/ 535097 h 535097"/>
                  <a:gd name="connsiteX44" fmla="*/ 246008 w 815386"/>
                  <a:gd name="connsiteY44" fmla="*/ 535097 h 535097"/>
                  <a:gd name="connsiteX45" fmla="*/ 236725 w 815386"/>
                  <a:gd name="connsiteY45" fmla="*/ 535097 h 535097"/>
                  <a:gd name="connsiteX46" fmla="*/ 209649 w 815386"/>
                  <a:gd name="connsiteY46" fmla="*/ 535097 h 535097"/>
                  <a:gd name="connsiteX47" fmla="*/ 150854 w 815386"/>
                  <a:gd name="connsiteY47" fmla="*/ 535097 h 535097"/>
                  <a:gd name="connsiteX48" fmla="*/ 0 w 815386"/>
                  <a:gd name="connsiteY48" fmla="*/ 383874 h 535097"/>
                  <a:gd name="connsiteX49" fmla="*/ 129967 w 815386"/>
                  <a:gd name="connsiteY49" fmla="*/ 234978 h 535097"/>
                  <a:gd name="connsiteX50" fmla="*/ 129967 w 815386"/>
                  <a:gd name="connsiteY50" fmla="*/ 224121 h 535097"/>
                  <a:gd name="connsiteX51" fmla="*/ 355087 w 815386"/>
                  <a:gd name="connsiteY51" fmla="*/ 0 h 535097"/>
                  <a:gd name="connsiteX0" fmla="*/ 723878 w 815386"/>
                  <a:gd name="connsiteY0" fmla="*/ 373388 h 535097"/>
                  <a:gd name="connsiteX1" fmla="*/ 812478 w 815386"/>
                  <a:gd name="connsiteY1" fmla="*/ 374458 h 535097"/>
                  <a:gd name="connsiteX2" fmla="*/ 807955 w 815386"/>
                  <a:gd name="connsiteY2" fmla="*/ 398404 h 535097"/>
                  <a:gd name="connsiteX3" fmla="*/ 723878 w 815386"/>
                  <a:gd name="connsiteY3" fmla="*/ 395154 h 535097"/>
                  <a:gd name="connsiteX4" fmla="*/ 723878 w 815386"/>
                  <a:gd name="connsiteY4" fmla="*/ 373388 h 535097"/>
                  <a:gd name="connsiteX5" fmla="*/ 810655 w 815386"/>
                  <a:gd name="connsiteY5" fmla="*/ 340890 h 535097"/>
                  <a:gd name="connsiteX6" fmla="*/ 815386 w 815386"/>
                  <a:gd name="connsiteY6" fmla="*/ 359058 h 535097"/>
                  <a:gd name="connsiteX7" fmla="*/ 814260 w 815386"/>
                  <a:gd name="connsiteY7" fmla="*/ 365020 h 535097"/>
                  <a:gd name="connsiteX8" fmla="*/ 724208 w 815386"/>
                  <a:gd name="connsiteY8" fmla="*/ 363494 h 535097"/>
                  <a:gd name="connsiteX9" fmla="*/ 724208 w 815386"/>
                  <a:gd name="connsiteY9" fmla="*/ 341728 h 535097"/>
                  <a:gd name="connsiteX10" fmla="*/ 810655 w 815386"/>
                  <a:gd name="connsiteY10" fmla="*/ 340890 h 535097"/>
                  <a:gd name="connsiteX11" fmla="*/ 801933 w 815386"/>
                  <a:gd name="connsiteY11" fmla="*/ 307401 h 535097"/>
                  <a:gd name="connsiteX12" fmla="*/ 808152 w 815386"/>
                  <a:gd name="connsiteY12" fmla="*/ 331280 h 535097"/>
                  <a:gd name="connsiteX13" fmla="*/ 724208 w 815386"/>
                  <a:gd name="connsiteY13" fmla="*/ 332494 h 535097"/>
                  <a:gd name="connsiteX14" fmla="*/ 724208 w 815386"/>
                  <a:gd name="connsiteY14" fmla="*/ 310397 h 535097"/>
                  <a:gd name="connsiteX15" fmla="*/ 801933 w 815386"/>
                  <a:gd name="connsiteY15" fmla="*/ 307401 h 535097"/>
                  <a:gd name="connsiteX16" fmla="*/ 793306 w 815386"/>
                  <a:gd name="connsiteY16" fmla="*/ 274274 h 535097"/>
                  <a:gd name="connsiteX17" fmla="*/ 799502 w 815386"/>
                  <a:gd name="connsiteY17" fmla="*/ 298068 h 535097"/>
                  <a:gd name="connsiteX18" fmla="*/ 724868 w 815386"/>
                  <a:gd name="connsiteY18" fmla="*/ 301493 h 535097"/>
                  <a:gd name="connsiteX19" fmla="*/ 724868 w 815386"/>
                  <a:gd name="connsiteY19" fmla="*/ 278737 h 535097"/>
                  <a:gd name="connsiteX20" fmla="*/ 793306 w 815386"/>
                  <a:gd name="connsiteY20" fmla="*/ 274274 h 535097"/>
                  <a:gd name="connsiteX21" fmla="*/ 771165 w 815386"/>
                  <a:gd name="connsiteY21" fmla="*/ 243289 h 535097"/>
                  <a:gd name="connsiteX22" fmla="*/ 787680 w 815386"/>
                  <a:gd name="connsiteY22" fmla="*/ 266106 h 535097"/>
                  <a:gd name="connsiteX23" fmla="*/ 725197 w 815386"/>
                  <a:gd name="connsiteY23" fmla="*/ 270493 h 535097"/>
                  <a:gd name="connsiteX24" fmla="*/ 725197 w 815386"/>
                  <a:gd name="connsiteY24" fmla="*/ 247407 h 535097"/>
                  <a:gd name="connsiteX25" fmla="*/ 771165 w 815386"/>
                  <a:gd name="connsiteY25" fmla="*/ 243289 h 535097"/>
                  <a:gd name="connsiteX26" fmla="*/ 739464 w 815386"/>
                  <a:gd name="connsiteY26" fmla="*/ 214754 h 535097"/>
                  <a:gd name="connsiteX27" fmla="*/ 725527 w 815386"/>
                  <a:gd name="connsiteY27" fmla="*/ 216407 h 535097"/>
                  <a:gd name="connsiteX28" fmla="*/ 739464 w 815386"/>
                  <a:gd name="connsiteY28" fmla="*/ 214754 h 535097"/>
                  <a:gd name="connsiteX29" fmla="*/ 355087 w 815386"/>
                  <a:gd name="connsiteY29" fmla="*/ 0 h 535097"/>
                  <a:gd name="connsiteX30" fmla="*/ 542301 w 815386"/>
                  <a:gd name="connsiteY30" fmla="*/ 100040 h 535097"/>
                  <a:gd name="connsiteX31" fmla="*/ 604190 w 815386"/>
                  <a:gd name="connsiteY31" fmla="*/ 83755 h 535097"/>
                  <a:gd name="connsiteX32" fmla="*/ 676910 w 815386"/>
                  <a:gd name="connsiteY32" fmla="*/ 105469 h 535097"/>
                  <a:gd name="connsiteX33" fmla="*/ 718104 w 815386"/>
                  <a:gd name="connsiteY33" fmla="*/ 150351 h 535097"/>
                  <a:gd name="connsiteX34" fmla="*/ 733790 w 815386"/>
                  <a:gd name="connsiteY34" fmla="*/ 206830 h 535097"/>
                  <a:gd name="connsiteX35" fmla="*/ 712665 w 815386"/>
                  <a:gd name="connsiteY35" fmla="*/ 209481 h 535097"/>
                  <a:gd name="connsiteX36" fmla="*/ 712665 w 815386"/>
                  <a:gd name="connsiteY36" fmla="*/ 518093 h 535097"/>
                  <a:gd name="connsiteX37" fmla="*/ 658343 w 815386"/>
                  <a:gd name="connsiteY37" fmla="*/ 535097 h 535097"/>
                  <a:gd name="connsiteX38" fmla="*/ 638229 w 815386"/>
                  <a:gd name="connsiteY38" fmla="*/ 535097 h 535097"/>
                  <a:gd name="connsiteX39" fmla="*/ 620436 w 815386"/>
                  <a:gd name="connsiteY39" fmla="*/ 535097 h 535097"/>
                  <a:gd name="connsiteX40" fmla="*/ 252971 w 815386"/>
                  <a:gd name="connsiteY40" fmla="*/ 535097 h 535097"/>
                  <a:gd name="connsiteX41" fmla="*/ 246008 w 815386"/>
                  <a:gd name="connsiteY41" fmla="*/ 535097 h 535097"/>
                  <a:gd name="connsiteX42" fmla="*/ 236725 w 815386"/>
                  <a:gd name="connsiteY42" fmla="*/ 535097 h 535097"/>
                  <a:gd name="connsiteX43" fmla="*/ 209649 w 815386"/>
                  <a:gd name="connsiteY43" fmla="*/ 535097 h 535097"/>
                  <a:gd name="connsiteX44" fmla="*/ 150854 w 815386"/>
                  <a:gd name="connsiteY44" fmla="*/ 535097 h 535097"/>
                  <a:gd name="connsiteX45" fmla="*/ 0 w 815386"/>
                  <a:gd name="connsiteY45" fmla="*/ 383874 h 535097"/>
                  <a:gd name="connsiteX46" fmla="*/ 129967 w 815386"/>
                  <a:gd name="connsiteY46" fmla="*/ 234978 h 535097"/>
                  <a:gd name="connsiteX47" fmla="*/ 129967 w 815386"/>
                  <a:gd name="connsiteY47" fmla="*/ 224121 h 535097"/>
                  <a:gd name="connsiteX48" fmla="*/ 355087 w 815386"/>
                  <a:gd name="connsiteY48" fmla="*/ 0 h 535097"/>
                  <a:gd name="connsiteX0" fmla="*/ 723878 w 815386"/>
                  <a:gd name="connsiteY0" fmla="*/ 373388 h 535097"/>
                  <a:gd name="connsiteX1" fmla="*/ 812478 w 815386"/>
                  <a:gd name="connsiteY1" fmla="*/ 374458 h 535097"/>
                  <a:gd name="connsiteX2" fmla="*/ 807955 w 815386"/>
                  <a:gd name="connsiteY2" fmla="*/ 398404 h 535097"/>
                  <a:gd name="connsiteX3" fmla="*/ 723878 w 815386"/>
                  <a:gd name="connsiteY3" fmla="*/ 373388 h 535097"/>
                  <a:gd name="connsiteX4" fmla="*/ 810655 w 815386"/>
                  <a:gd name="connsiteY4" fmla="*/ 340890 h 535097"/>
                  <a:gd name="connsiteX5" fmla="*/ 815386 w 815386"/>
                  <a:gd name="connsiteY5" fmla="*/ 359058 h 535097"/>
                  <a:gd name="connsiteX6" fmla="*/ 814260 w 815386"/>
                  <a:gd name="connsiteY6" fmla="*/ 365020 h 535097"/>
                  <a:gd name="connsiteX7" fmla="*/ 724208 w 815386"/>
                  <a:gd name="connsiteY7" fmla="*/ 363494 h 535097"/>
                  <a:gd name="connsiteX8" fmla="*/ 724208 w 815386"/>
                  <a:gd name="connsiteY8" fmla="*/ 341728 h 535097"/>
                  <a:gd name="connsiteX9" fmla="*/ 810655 w 815386"/>
                  <a:gd name="connsiteY9" fmla="*/ 340890 h 535097"/>
                  <a:gd name="connsiteX10" fmla="*/ 801933 w 815386"/>
                  <a:gd name="connsiteY10" fmla="*/ 307401 h 535097"/>
                  <a:gd name="connsiteX11" fmla="*/ 808152 w 815386"/>
                  <a:gd name="connsiteY11" fmla="*/ 331280 h 535097"/>
                  <a:gd name="connsiteX12" fmla="*/ 724208 w 815386"/>
                  <a:gd name="connsiteY12" fmla="*/ 332494 h 535097"/>
                  <a:gd name="connsiteX13" fmla="*/ 724208 w 815386"/>
                  <a:gd name="connsiteY13" fmla="*/ 310397 h 535097"/>
                  <a:gd name="connsiteX14" fmla="*/ 801933 w 815386"/>
                  <a:gd name="connsiteY14" fmla="*/ 307401 h 535097"/>
                  <a:gd name="connsiteX15" fmla="*/ 793306 w 815386"/>
                  <a:gd name="connsiteY15" fmla="*/ 274274 h 535097"/>
                  <a:gd name="connsiteX16" fmla="*/ 799502 w 815386"/>
                  <a:gd name="connsiteY16" fmla="*/ 298068 h 535097"/>
                  <a:gd name="connsiteX17" fmla="*/ 724868 w 815386"/>
                  <a:gd name="connsiteY17" fmla="*/ 301493 h 535097"/>
                  <a:gd name="connsiteX18" fmla="*/ 724868 w 815386"/>
                  <a:gd name="connsiteY18" fmla="*/ 278737 h 535097"/>
                  <a:gd name="connsiteX19" fmla="*/ 793306 w 815386"/>
                  <a:gd name="connsiteY19" fmla="*/ 274274 h 535097"/>
                  <a:gd name="connsiteX20" fmla="*/ 771165 w 815386"/>
                  <a:gd name="connsiteY20" fmla="*/ 243289 h 535097"/>
                  <a:gd name="connsiteX21" fmla="*/ 787680 w 815386"/>
                  <a:gd name="connsiteY21" fmla="*/ 266106 h 535097"/>
                  <a:gd name="connsiteX22" fmla="*/ 725197 w 815386"/>
                  <a:gd name="connsiteY22" fmla="*/ 270493 h 535097"/>
                  <a:gd name="connsiteX23" fmla="*/ 725197 w 815386"/>
                  <a:gd name="connsiteY23" fmla="*/ 247407 h 535097"/>
                  <a:gd name="connsiteX24" fmla="*/ 771165 w 815386"/>
                  <a:gd name="connsiteY24" fmla="*/ 243289 h 535097"/>
                  <a:gd name="connsiteX25" fmla="*/ 739464 w 815386"/>
                  <a:gd name="connsiteY25" fmla="*/ 214754 h 535097"/>
                  <a:gd name="connsiteX26" fmla="*/ 725527 w 815386"/>
                  <a:gd name="connsiteY26" fmla="*/ 216407 h 535097"/>
                  <a:gd name="connsiteX27" fmla="*/ 739464 w 815386"/>
                  <a:gd name="connsiteY27" fmla="*/ 214754 h 535097"/>
                  <a:gd name="connsiteX28" fmla="*/ 355087 w 815386"/>
                  <a:gd name="connsiteY28" fmla="*/ 0 h 535097"/>
                  <a:gd name="connsiteX29" fmla="*/ 542301 w 815386"/>
                  <a:gd name="connsiteY29" fmla="*/ 100040 h 535097"/>
                  <a:gd name="connsiteX30" fmla="*/ 604190 w 815386"/>
                  <a:gd name="connsiteY30" fmla="*/ 83755 h 535097"/>
                  <a:gd name="connsiteX31" fmla="*/ 676910 w 815386"/>
                  <a:gd name="connsiteY31" fmla="*/ 105469 h 535097"/>
                  <a:gd name="connsiteX32" fmla="*/ 718104 w 815386"/>
                  <a:gd name="connsiteY32" fmla="*/ 150351 h 535097"/>
                  <a:gd name="connsiteX33" fmla="*/ 733790 w 815386"/>
                  <a:gd name="connsiteY33" fmla="*/ 206830 h 535097"/>
                  <a:gd name="connsiteX34" fmla="*/ 712665 w 815386"/>
                  <a:gd name="connsiteY34" fmla="*/ 209481 h 535097"/>
                  <a:gd name="connsiteX35" fmla="*/ 712665 w 815386"/>
                  <a:gd name="connsiteY35" fmla="*/ 518093 h 535097"/>
                  <a:gd name="connsiteX36" fmla="*/ 658343 w 815386"/>
                  <a:gd name="connsiteY36" fmla="*/ 535097 h 535097"/>
                  <a:gd name="connsiteX37" fmla="*/ 638229 w 815386"/>
                  <a:gd name="connsiteY37" fmla="*/ 535097 h 535097"/>
                  <a:gd name="connsiteX38" fmla="*/ 620436 w 815386"/>
                  <a:gd name="connsiteY38" fmla="*/ 535097 h 535097"/>
                  <a:gd name="connsiteX39" fmla="*/ 252971 w 815386"/>
                  <a:gd name="connsiteY39" fmla="*/ 535097 h 535097"/>
                  <a:gd name="connsiteX40" fmla="*/ 246008 w 815386"/>
                  <a:gd name="connsiteY40" fmla="*/ 535097 h 535097"/>
                  <a:gd name="connsiteX41" fmla="*/ 236725 w 815386"/>
                  <a:gd name="connsiteY41" fmla="*/ 535097 h 535097"/>
                  <a:gd name="connsiteX42" fmla="*/ 209649 w 815386"/>
                  <a:gd name="connsiteY42" fmla="*/ 535097 h 535097"/>
                  <a:gd name="connsiteX43" fmla="*/ 150854 w 815386"/>
                  <a:gd name="connsiteY43" fmla="*/ 535097 h 535097"/>
                  <a:gd name="connsiteX44" fmla="*/ 0 w 815386"/>
                  <a:gd name="connsiteY44" fmla="*/ 383874 h 535097"/>
                  <a:gd name="connsiteX45" fmla="*/ 129967 w 815386"/>
                  <a:gd name="connsiteY45" fmla="*/ 234978 h 535097"/>
                  <a:gd name="connsiteX46" fmla="*/ 129967 w 815386"/>
                  <a:gd name="connsiteY46" fmla="*/ 224121 h 535097"/>
                  <a:gd name="connsiteX47" fmla="*/ 355087 w 815386"/>
                  <a:gd name="connsiteY47" fmla="*/ 0 h 535097"/>
                  <a:gd name="connsiteX0" fmla="*/ 723878 w 815386"/>
                  <a:gd name="connsiteY0" fmla="*/ 373388 h 535097"/>
                  <a:gd name="connsiteX1" fmla="*/ 812478 w 815386"/>
                  <a:gd name="connsiteY1" fmla="*/ 374458 h 535097"/>
                  <a:gd name="connsiteX2" fmla="*/ 723878 w 815386"/>
                  <a:gd name="connsiteY2" fmla="*/ 373388 h 535097"/>
                  <a:gd name="connsiteX3" fmla="*/ 810655 w 815386"/>
                  <a:gd name="connsiteY3" fmla="*/ 340890 h 535097"/>
                  <a:gd name="connsiteX4" fmla="*/ 815386 w 815386"/>
                  <a:gd name="connsiteY4" fmla="*/ 359058 h 535097"/>
                  <a:gd name="connsiteX5" fmla="*/ 814260 w 815386"/>
                  <a:gd name="connsiteY5" fmla="*/ 365020 h 535097"/>
                  <a:gd name="connsiteX6" fmla="*/ 724208 w 815386"/>
                  <a:gd name="connsiteY6" fmla="*/ 363494 h 535097"/>
                  <a:gd name="connsiteX7" fmla="*/ 724208 w 815386"/>
                  <a:gd name="connsiteY7" fmla="*/ 341728 h 535097"/>
                  <a:gd name="connsiteX8" fmla="*/ 810655 w 815386"/>
                  <a:gd name="connsiteY8" fmla="*/ 340890 h 535097"/>
                  <a:gd name="connsiteX9" fmla="*/ 801933 w 815386"/>
                  <a:gd name="connsiteY9" fmla="*/ 307401 h 535097"/>
                  <a:gd name="connsiteX10" fmla="*/ 808152 w 815386"/>
                  <a:gd name="connsiteY10" fmla="*/ 331280 h 535097"/>
                  <a:gd name="connsiteX11" fmla="*/ 724208 w 815386"/>
                  <a:gd name="connsiteY11" fmla="*/ 332494 h 535097"/>
                  <a:gd name="connsiteX12" fmla="*/ 724208 w 815386"/>
                  <a:gd name="connsiteY12" fmla="*/ 310397 h 535097"/>
                  <a:gd name="connsiteX13" fmla="*/ 801933 w 815386"/>
                  <a:gd name="connsiteY13" fmla="*/ 307401 h 535097"/>
                  <a:gd name="connsiteX14" fmla="*/ 793306 w 815386"/>
                  <a:gd name="connsiteY14" fmla="*/ 274274 h 535097"/>
                  <a:gd name="connsiteX15" fmla="*/ 799502 w 815386"/>
                  <a:gd name="connsiteY15" fmla="*/ 298068 h 535097"/>
                  <a:gd name="connsiteX16" fmla="*/ 724868 w 815386"/>
                  <a:gd name="connsiteY16" fmla="*/ 301493 h 535097"/>
                  <a:gd name="connsiteX17" fmla="*/ 724868 w 815386"/>
                  <a:gd name="connsiteY17" fmla="*/ 278737 h 535097"/>
                  <a:gd name="connsiteX18" fmla="*/ 793306 w 815386"/>
                  <a:gd name="connsiteY18" fmla="*/ 274274 h 535097"/>
                  <a:gd name="connsiteX19" fmla="*/ 771165 w 815386"/>
                  <a:gd name="connsiteY19" fmla="*/ 243289 h 535097"/>
                  <a:gd name="connsiteX20" fmla="*/ 787680 w 815386"/>
                  <a:gd name="connsiteY20" fmla="*/ 266106 h 535097"/>
                  <a:gd name="connsiteX21" fmla="*/ 725197 w 815386"/>
                  <a:gd name="connsiteY21" fmla="*/ 270493 h 535097"/>
                  <a:gd name="connsiteX22" fmla="*/ 725197 w 815386"/>
                  <a:gd name="connsiteY22" fmla="*/ 247407 h 535097"/>
                  <a:gd name="connsiteX23" fmla="*/ 771165 w 815386"/>
                  <a:gd name="connsiteY23" fmla="*/ 243289 h 535097"/>
                  <a:gd name="connsiteX24" fmla="*/ 739464 w 815386"/>
                  <a:gd name="connsiteY24" fmla="*/ 214754 h 535097"/>
                  <a:gd name="connsiteX25" fmla="*/ 725527 w 815386"/>
                  <a:gd name="connsiteY25" fmla="*/ 216407 h 535097"/>
                  <a:gd name="connsiteX26" fmla="*/ 739464 w 815386"/>
                  <a:gd name="connsiteY26" fmla="*/ 214754 h 535097"/>
                  <a:gd name="connsiteX27" fmla="*/ 355087 w 815386"/>
                  <a:gd name="connsiteY27" fmla="*/ 0 h 535097"/>
                  <a:gd name="connsiteX28" fmla="*/ 542301 w 815386"/>
                  <a:gd name="connsiteY28" fmla="*/ 100040 h 535097"/>
                  <a:gd name="connsiteX29" fmla="*/ 604190 w 815386"/>
                  <a:gd name="connsiteY29" fmla="*/ 83755 h 535097"/>
                  <a:gd name="connsiteX30" fmla="*/ 676910 w 815386"/>
                  <a:gd name="connsiteY30" fmla="*/ 105469 h 535097"/>
                  <a:gd name="connsiteX31" fmla="*/ 718104 w 815386"/>
                  <a:gd name="connsiteY31" fmla="*/ 150351 h 535097"/>
                  <a:gd name="connsiteX32" fmla="*/ 733790 w 815386"/>
                  <a:gd name="connsiteY32" fmla="*/ 206830 h 535097"/>
                  <a:gd name="connsiteX33" fmla="*/ 712665 w 815386"/>
                  <a:gd name="connsiteY33" fmla="*/ 209481 h 535097"/>
                  <a:gd name="connsiteX34" fmla="*/ 712665 w 815386"/>
                  <a:gd name="connsiteY34" fmla="*/ 518093 h 535097"/>
                  <a:gd name="connsiteX35" fmla="*/ 658343 w 815386"/>
                  <a:gd name="connsiteY35" fmla="*/ 535097 h 535097"/>
                  <a:gd name="connsiteX36" fmla="*/ 638229 w 815386"/>
                  <a:gd name="connsiteY36" fmla="*/ 535097 h 535097"/>
                  <a:gd name="connsiteX37" fmla="*/ 620436 w 815386"/>
                  <a:gd name="connsiteY37" fmla="*/ 535097 h 535097"/>
                  <a:gd name="connsiteX38" fmla="*/ 252971 w 815386"/>
                  <a:gd name="connsiteY38" fmla="*/ 535097 h 535097"/>
                  <a:gd name="connsiteX39" fmla="*/ 246008 w 815386"/>
                  <a:gd name="connsiteY39" fmla="*/ 535097 h 535097"/>
                  <a:gd name="connsiteX40" fmla="*/ 236725 w 815386"/>
                  <a:gd name="connsiteY40" fmla="*/ 535097 h 535097"/>
                  <a:gd name="connsiteX41" fmla="*/ 209649 w 815386"/>
                  <a:gd name="connsiteY41" fmla="*/ 535097 h 535097"/>
                  <a:gd name="connsiteX42" fmla="*/ 150854 w 815386"/>
                  <a:gd name="connsiteY42" fmla="*/ 535097 h 535097"/>
                  <a:gd name="connsiteX43" fmla="*/ 0 w 815386"/>
                  <a:gd name="connsiteY43" fmla="*/ 383874 h 535097"/>
                  <a:gd name="connsiteX44" fmla="*/ 129967 w 815386"/>
                  <a:gd name="connsiteY44" fmla="*/ 234978 h 535097"/>
                  <a:gd name="connsiteX45" fmla="*/ 129967 w 815386"/>
                  <a:gd name="connsiteY45" fmla="*/ 224121 h 535097"/>
                  <a:gd name="connsiteX46" fmla="*/ 355087 w 815386"/>
                  <a:gd name="connsiteY46" fmla="*/ 0 h 535097"/>
                  <a:gd name="connsiteX0" fmla="*/ 810655 w 815386"/>
                  <a:gd name="connsiteY0" fmla="*/ 340890 h 535097"/>
                  <a:gd name="connsiteX1" fmla="*/ 815386 w 815386"/>
                  <a:gd name="connsiteY1" fmla="*/ 359058 h 535097"/>
                  <a:gd name="connsiteX2" fmla="*/ 814260 w 815386"/>
                  <a:gd name="connsiteY2" fmla="*/ 365020 h 535097"/>
                  <a:gd name="connsiteX3" fmla="*/ 724208 w 815386"/>
                  <a:gd name="connsiteY3" fmla="*/ 363494 h 535097"/>
                  <a:gd name="connsiteX4" fmla="*/ 724208 w 815386"/>
                  <a:gd name="connsiteY4" fmla="*/ 341728 h 535097"/>
                  <a:gd name="connsiteX5" fmla="*/ 810655 w 815386"/>
                  <a:gd name="connsiteY5" fmla="*/ 340890 h 535097"/>
                  <a:gd name="connsiteX6" fmla="*/ 801933 w 815386"/>
                  <a:gd name="connsiteY6" fmla="*/ 307401 h 535097"/>
                  <a:gd name="connsiteX7" fmla="*/ 808152 w 815386"/>
                  <a:gd name="connsiteY7" fmla="*/ 331280 h 535097"/>
                  <a:gd name="connsiteX8" fmla="*/ 724208 w 815386"/>
                  <a:gd name="connsiteY8" fmla="*/ 332494 h 535097"/>
                  <a:gd name="connsiteX9" fmla="*/ 724208 w 815386"/>
                  <a:gd name="connsiteY9" fmla="*/ 310397 h 535097"/>
                  <a:gd name="connsiteX10" fmla="*/ 801933 w 815386"/>
                  <a:gd name="connsiteY10" fmla="*/ 307401 h 535097"/>
                  <a:gd name="connsiteX11" fmla="*/ 793306 w 815386"/>
                  <a:gd name="connsiteY11" fmla="*/ 274274 h 535097"/>
                  <a:gd name="connsiteX12" fmla="*/ 799502 w 815386"/>
                  <a:gd name="connsiteY12" fmla="*/ 298068 h 535097"/>
                  <a:gd name="connsiteX13" fmla="*/ 724868 w 815386"/>
                  <a:gd name="connsiteY13" fmla="*/ 301493 h 535097"/>
                  <a:gd name="connsiteX14" fmla="*/ 724868 w 815386"/>
                  <a:gd name="connsiteY14" fmla="*/ 278737 h 535097"/>
                  <a:gd name="connsiteX15" fmla="*/ 793306 w 815386"/>
                  <a:gd name="connsiteY15" fmla="*/ 274274 h 535097"/>
                  <a:gd name="connsiteX16" fmla="*/ 771165 w 815386"/>
                  <a:gd name="connsiteY16" fmla="*/ 243289 h 535097"/>
                  <a:gd name="connsiteX17" fmla="*/ 787680 w 815386"/>
                  <a:gd name="connsiteY17" fmla="*/ 266106 h 535097"/>
                  <a:gd name="connsiteX18" fmla="*/ 725197 w 815386"/>
                  <a:gd name="connsiteY18" fmla="*/ 270493 h 535097"/>
                  <a:gd name="connsiteX19" fmla="*/ 725197 w 815386"/>
                  <a:gd name="connsiteY19" fmla="*/ 247407 h 535097"/>
                  <a:gd name="connsiteX20" fmla="*/ 771165 w 815386"/>
                  <a:gd name="connsiteY20" fmla="*/ 243289 h 535097"/>
                  <a:gd name="connsiteX21" fmla="*/ 739464 w 815386"/>
                  <a:gd name="connsiteY21" fmla="*/ 214754 h 535097"/>
                  <a:gd name="connsiteX22" fmla="*/ 725527 w 815386"/>
                  <a:gd name="connsiteY22" fmla="*/ 216407 h 535097"/>
                  <a:gd name="connsiteX23" fmla="*/ 739464 w 815386"/>
                  <a:gd name="connsiteY23" fmla="*/ 214754 h 535097"/>
                  <a:gd name="connsiteX24" fmla="*/ 355087 w 815386"/>
                  <a:gd name="connsiteY24" fmla="*/ 0 h 535097"/>
                  <a:gd name="connsiteX25" fmla="*/ 542301 w 815386"/>
                  <a:gd name="connsiteY25" fmla="*/ 100040 h 535097"/>
                  <a:gd name="connsiteX26" fmla="*/ 604190 w 815386"/>
                  <a:gd name="connsiteY26" fmla="*/ 83755 h 535097"/>
                  <a:gd name="connsiteX27" fmla="*/ 676910 w 815386"/>
                  <a:gd name="connsiteY27" fmla="*/ 105469 h 535097"/>
                  <a:gd name="connsiteX28" fmla="*/ 718104 w 815386"/>
                  <a:gd name="connsiteY28" fmla="*/ 150351 h 535097"/>
                  <a:gd name="connsiteX29" fmla="*/ 733790 w 815386"/>
                  <a:gd name="connsiteY29" fmla="*/ 206830 h 535097"/>
                  <a:gd name="connsiteX30" fmla="*/ 712665 w 815386"/>
                  <a:gd name="connsiteY30" fmla="*/ 209481 h 535097"/>
                  <a:gd name="connsiteX31" fmla="*/ 712665 w 815386"/>
                  <a:gd name="connsiteY31" fmla="*/ 518093 h 535097"/>
                  <a:gd name="connsiteX32" fmla="*/ 658343 w 815386"/>
                  <a:gd name="connsiteY32" fmla="*/ 535097 h 535097"/>
                  <a:gd name="connsiteX33" fmla="*/ 638229 w 815386"/>
                  <a:gd name="connsiteY33" fmla="*/ 535097 h 535097"/>
                  <a:gd name="connsiteX34" fmla="*/ 620436 w 815386"/>
                  <a:gd name="connsiteY34" fmla="*/ 535097 h 535097"/>
                  <a:gd name="connsiteX35" fmla="*/ 252971 w 815386"/>
                  <a:gd name="connsiteY35" fmla="*/ 535097 h 535097"/>
                  <a:gd name="connsiteX36" fmla="*/ 246008 w 815386"/>
                  <a:gd name="connsiteY36" fmla="*/ 535097 h 535097"/>
                  <a:gd name="connsiteX37" fmla="*/ 236725 w 815386"/>
                  <a:gd name="connsiteY37" fmla="*/ 535097 h 535097"/>
                  <a:gd name="connsiteX38" fmla="*/ 209649 w 815386"/>
                  <a:gd name="connsiteY38" fmla="*/ 535097 h 535097"/>
                  <a:gd name="connsiteX39" fmla="*/ 150854 w 815386"/>
                  <a:gd name="connsiteY39" fmla="*/ 535097 h 535097"/>
                  <a:gd name="connsiteX40" fmla="*/ 0 w 815386"/>
                  <a:gd name="connsiteY40" fmla="*/ 383874 h 535097"/>
                  <a:gd name="connsiteX41" fmla="*/ 129967 w 815386"/>
                  <a:gd name="connsiteY41" fmla="*/ 234978 h 535097"/>
                  <a:gd name="connsiteX42" fmla="*/ 129967 w 815386"/>
                  <a:gd name="connsiteY42" fmla="*/ 224121 h 535097"/>
                  <a:gd name="connsiteX43" fmla="*/ 355087 w 815386"/>
                  <a:gd name="connsiteY43" fmla="*/ 0 h 535097"/>
                  <a:gd name="connsiteX0" fmla="*/ 810655 w 815386"/>
                  <a:gd name="connsiteY0" fmla="*/ 340890 h 535097"/>
                  <a:gd name="connsiteX1" fmla="*/ 815386 w 815386"/>
                  <a:gd name="connsiteY1" fmla="*/ 359058 h 535097"/>
                  <a:gd name="connsiteX2" fmla="*/ 814260 w 815386"/>
                  <a:gd name="connsiteY2" fmla="*/ 365020 h 535097"/>
                  <a:gd name="connsiteX3" fmla="*/ 724208 w 815386"/>
                  <a:gd name="connsiteY3" fmla="*/ 341728 h 535097"/>
                  <a:gd name="connsiteX4" fmla="*/ 810655 w 815386"/>
                  <a:gd name="connsiteY4" fmla="*/ 340890 h 535097"/>
                  <a:gd name="connsiteX5" fmla="*/ 801933 w 815386"/>
                  <a:gd name="connsiteY5" fmla="*/ 307401 h 535097"/>
                  <a:gd name="connsiteX6" fmla="*/ 808152 w 815386"/>
                  <a:gd name="connsiteY6" fmla="*/ 331280 h 535097"/>
                  <a:gd name="connsiteX7" fmla="*/ 724208 w 815386"/>
                  <a:gd name="connsiteY7" fmla="*/ 332494 h 535097"/>
                  <a:gd name="connsiteX8" fmla="*/ 724208 w 815386"/>
                  <a:gd name="connsiteY8" fmla="*/ 310397 h 535097"/>
                  <a:gd name="connsiteX9" fmla="*/ 801933 w 815386"/>
                  <a:gd name="connsiteY9" fmla="*/ 307401 h 535097"/>
                  <a:gd name="connsiteX10" fmla="*/ 793306 w 815386"/>
                  <a:gd name="connsiteY10" fmla="*/ 274274 h 535097"/>
                  <a:gd name="connsiteX11" fmla="*/ 799502 w 815386"/>
                  <a:gd name="connsiteY11" fmla="*/ 298068 h 535097"/>
                  <a:gd name="connsiteX12" fmla="*/ 724868 w 815386"/>
                  <a:gd name="connsiteY12" fmla="*/ 301493 h 535097"/>
                  <a:gd name="connsiteX13" fmla="*/ 724868 w 815386"/>
                  <a:gd name="connsiteY13" fmla="*/ 278737 h 535097"/>
                  <a:gd name="connsiteX14" fmla="*/ 793306 w 815386"/>
                  <a:gd name="connsiteY14" fmla="*/ 274274 h 535097"/>
                  <a:gd name="connsiteX15" fmla="*/ 771165 w 815386"/>
                  <a:gd name="connsiteY15" fmla="*/ 243289 h 535097"/>
                  <a:gd name="connsiteX16" fmla="*/ 787680 w 815386"/>
                  <a:gd name="connsiteY16" fmla="*/ 266106 h 535097"/>
                  <a:gd name="connsiteX17" fmla="*/ 725197 w 815386"/>
                  <a:gd name="connsiteY17" fmla="*/ 270493 h 535097"/>
                  <a:gd name="connsiteX18" fmla="*/ 725197 w 815386"/>
                  <a:gd name="connsiteY18" fmla="*/ 247407 h 535097"/>
                  <a:gd name="connsiteX19" fmla="*/ 771165 w 815386"/>
                  <a:gd name="connsiteY19" fmla="*/ 243289 h 535097"/>
                  <a:gd name="connsiteX20" fmla="*/ 739464 w 815386"/>
                  <a:gd name="connsiteY20" fmla="*/ 214754 h 535097"/>
                  <a:gd name="connsiteX21" fmla="*/ 725527 w 815386"/>
                  <a:gd name="connsiteY21" fmla="*/ 216407 h 535097"/>
                  <a:gd name="connsiteX22" fmla="*/ 739464 w 815386"/>
                  <a:gd name="connsiteY22" fmla="*/ 214754 h 535097"/>
                  <a:gd name="connsiteX23" fmla="*/ 355087 w 815386"/>
                  <a:gd name="connsiteY23" fmla="*/ 0 h 535097"/>
                  <a:gd name="connsiteX24" fmla="*/ 542301 w 815386"/>
                  <a:gd name="connsiteY24" fmla="*/ 100040 h 535097"/>
                  <a:gd name="connsiteX25" fmla="*/ 604190 w 815386"/>
                  <a:gd name="connsiteY25" fmla="*/ 83755 h 535097"/>
                  <a:gd name="connsiteX26" fmla="*/ 676910 w 815386"/>
                  <a:gd name="connsiteY26" fmla="*/ 105469 h 535097"/>
                  <a:gd name="connsiteX27" fmla="*/ 718104 w 815386"/>
                  <a:gd name="connsiteY27" fmla="*/ 150351 h 535097"/>
                  <a:gd name="connsiteX28" fmla="*/ 733790 w 815386"/>
                  <a:gd name="connsiteY28" fmla="*/ 206830 h 535097"/>
                  <a:gd name="connsiteX29" fmla="*/ 712665 w 815386"/>
                  <a:gd name="connsiteY29" fmla="*/ 209481 h 535097"/>
                  <a:gd name="connsiteX30" fmla="*/ 712665 w 815386"/>
                  <a:gd name="connsiteY30" fmla="*/ 518093 h 535097"/>
                  <a:gd name="connsiteX31" fmla="*/ 658343 w 815386"/>
                  <a:gd name="connsiteY31" fmla="*/ 535097 h 535097"/>
                  <a:gd name="connsiteX32" fmla="*/ 638229 w 815386"/>
                  <a:gd name="connsiteY32" fmla="*/ 535097 h 535097"/>
                  <a:gd name="connsiteX33" fmla="*/ 620436 w 815386"/>
                  <a:gd name="connsiteY33" fmla="*/ 535097 h 535097"/>
                  <a:gd name="connsiteX34" fmla="*/ 252971 w 815386"/>
                  <a:gd name="connsiteY34" fmla="*/ 535097 h 535097"/>
                  <a:gd name="connsiteX35" fmla="*/ 246008 w 815386"/>
                  <a:gd name="connsiteY35" fmla="*/ 535097 h 535097"/>
                  <a:gd name="connsiteX36" fmla="*/ 236725 w 815386"/>
                  <a:gd name="connsiteY36" fmla="*/ 535097 h 535097"/>
                  <a:gd name="connsiteX37" fmla="*/ 209649 w 815386"/>
                  <a:gd name="connsiteY37" fmla="*/ 535097 h 535097"/>
                  <a:gd name="connsiteX38" fmla="*/ 150854 w 815386"/>
                  <a:gd name="connsiteY38" fmla="*/ 535097 h 535097"/>
                  <a:gd name="connsiteX39" fmla="*/ 0 w 815386"/>
                  <a:gd name="connsiteY39" fmla="*/ 383874 h 535097"/>
                  <a:gd name="connsiteX40" fmla="*/ 129967 w 815386"/>
                  <a:gd name="connsiteY40" fmla="*/ 234978 h 535097"/>
                  <a:gd name="connsiteX41" fmla="*/ 129967 w 815386"/>
                  <a:gd name="connsiteY41" fmla="*/ 224121 h 535097"/>
                  <a:gd name="connsiteX42" fmla="*/ 355087 w 815386"/>
                  <a:gd name="connsiteY42" fmla="*/ 0 h 535097"/>
                  <a:gd name="connsiteX0" fmla="*/ 810655 w 815386"/>
                  <a:gd name="connsiteY0" fmla="*/ 340890 h 535097"/>
                  <a:gd name="connsiteX1" fmla="*/ 815386 w 815386"/>
                  <a:gd name="connsiteY1" fmla="*/ 359058 h 535097"/>
                  <a:gd name="connsiteX2" fmla="*/ 724208 w 815386"/>
                  <a:gd name="connsiteY2" fmla="*/ 341728 h 535097"/>
                  <a:gd name="connsiteX3" fmla="*/ 810655 w 815386"/>
                  <a:gd name="connsiteY3" fmla="*/ 340890 h 535097"/>
                  <a:gd name="connsiteX4" fmla="*/ 801933 w 815386"/>
                  <a:gd name="connsiteY4" fmla="*/ 307401 h 535097"/>
                  <a:gd name="connsiteX5" fmla="*/ 808152 w 815386"/>
                  <a:gd name="connsiteY5" fmla="*/ 331280 h 535097"/>
                  <a:gd name="connsiteX6" fmla="*/ 724208 w 815386"/>
                  <a:gd name="connsiteY6" fmla="*/ 332494 h 535097"/>
                  <a:gd name="connsiteX7" fmla="*/ 724208 w 815386"/>
                  <a:gd name="connsiteY7" fmla="*/ 310397 h 535097"/>
                  <a:gd name="connsiteX8" fmla="*/ 801933 w 815386"/>
                  <a:gd name="connsiteY8" fmla="*/ 307401 h 535097"/>
                  <a:gd name="connsiteX9" fmla="*/ 793306 w 815386"/>
                  <a:gd name="connsiteY9" fmla="*/ 274274 h 535097"/>
                  <a:gd name="connsiteX10" fmla="*/ 799502 w 815386"/>
                  <a:gd name="connsiteY10" fmla="*/ 298068 h 535097"/>
                  <a:gd name="connsiteX11" fmla="*/ 724868 w 815386"/>
                  <a:gd name="connsiteY11" fmla="*/ 301493 h 535097"/>
                  <a:gd name="connsiteX12" fmla="*/ 724868 w 815386"/>
                  <a:gd name="connsiteY12" fmla="*/ 278737 h 535097"/>
                  <a:gd name="connsiteX13" fmla="*/ 793306 w 815386"/>
                  <a:gd name="connsiteY13" fmla="*/ 274274 h 535097"/>
                  <a:gd name="connsiteX14" fmla="*/ 771165 w 815386"/>
                  <a:gd name="connsiteY14" fmla="*/ 243289 h 535097"/>
                  <a:gd name="connsiteX15" fmla="*/ 787680 w 815386"/>
                  <a:gd name="connsiteY15" fmla="*/ 266106 h 535097"/>
                  <a:gd name="connsiteX16" fmla="*/ 725197 w 815386"/>
                  <a:gd name="connsiteY16" fmla="*/ 270493 h 535097"/>
                  <a:gd name="connsiteX17" fmla="*/ 725197 w 815386"/>
                  <a:gd name="connsiteY17" fmla="*/ 247407 h 535097"/>
                  <a:gd name="connsiteX18" fmla="*/ 771165 w 815386"/>
                  <a:gd name="connsiteY18" fmla="*/ 243289 h 535097"/>
                  <a:gd name="connsiteX19" fmla="*/ 739464 w 815386"/>
                  <a:gd name="connsiteY19" fmla="*/ 214754 h 535097"/>
                  <a:gd name="connsiteX20" fmla="*/ 725527 w 815386"/>
                  <a:gd name="connsiteY20" fmla="*/ 216407 h 535097"/>
                  <a:gd name="connsiteX21" fmla="*/ 739464 w 815386"/>
                  <a:gd name="connsiteY21" fmla="*/ 214754 h 535097"/>
                  <a:gd name="connsiteX22" fmla="*/ 355087 w 815386"/>
                  <a:gd name="connsiteY22" fmla="*/ 0 h 535097"/>
                  <a:gd name="connsiteX23" fmla="*/ 542301 w 815386"/>
                  <a:gd name="connsiteY23" fmla="*/ 100040 h 535097"/>
                  <a:gd name="connsiteX24" fmla="*/ 604190 w 815386"/>
                  <a:gd name="connsiteY24" fmla="*/ 83755 h 535097"/>
                  <a:gd name="connsiteX25" fmla="*/ 676910 w 815386"/>
                  <a:gd name="connsiteY25" fmla="*/ 105469 h 535097"/>
                  <a:gd name="connsiteX26" fmla="*/ 718104 w 815386"/>
                  <a:gd name="connsiteY26" fmla="*/ 150351 h 535097"/>
                  <a:gd name="connsiteX27" fmla="*/ 733790 w 815386"/>
                  <a:gd name="connsiteY27" fmla="*/ 206830 h 535097"/>
                  <a:gd name="connsiteX28" fmla="*/ 712665 w 815386"/>
                  <a:gd name="connsiteY28" fmla="*/ 209481 h 535097"/>
                  <a:gd name="connsiteX29" fmla="*/ 712665 w 815386"/>
                  <a:gd name="connsiteY29" fmla="*/ 518093 h 535097"/>
                  <a:gd name="connsiteX30" fmla="*/ 658343 w 815386"/>
                  <a:gd name="connsiteY30" fmla="*/ 535097 h 535097"/>
                  <a:gd name="connsiteX31" fmla="*/ 638229 w 815386"/>
                  <a:gd name="connsiteY31" fmla="*/ 535097 h 535097"/>
                  <a:gd name="connsiteX32" fmla="*/ 620436 w 815386"/>
                  <a:gd name="connsiteY32" fmla="*/ 535097 h 535097"/>
                  <a:gd name="connsiteX33" fmla="*/ 252971 w 815386"/>
                  <a:gd name="connsiteY33" fmla="*/ 535097 h 535097"/>
                  <a:gd name="connsiteX34" fmla="*/ 246008 w 815386"/>
                  <a:gd name="connsiteY34" fmla="*/ 535097 h 535097"/>
                  <a:gd name="connsiteX35" fmla="*/ 236725 w 815386"/>
                  <a:gd name="connsiteY35" fmla="*/ 535097 h 535097"/>
                  <a:gd name="connsiteX36" fmla="*/ 209649 w 815386"/>
                  <a:gd name="connsiteY36" fmla="*/ 535097 h 535097"/>
                  <a:gd name="connsiteX37" fmla="*/ 150854 w 815386"/>
                  <a:gd name="connsiteY37" fmla="*/ 535097 h 535097"/>
                  <a:gd name="connsiteX38" fmla="*/ 0 w 815386"/>
                  <a:gd name="connsiteY38" fmla="*/ 383874 h 535097"/>
                  <a:gd name="connsiteX39" fmla="*/ 129967 w 815386"/>
                  <a:gd name="connsiteY39" fmla="*/ 234978 h 535097"/>
                  <a:gd name="connsiteX40" fmla="*/ 129967 w 815386"/>
                  <a:gd name="connsiteY40" fmla="*/ 224121 h 535097"/>
                  <a:gd name="connsiteX41" fmla="*/ 355087 w 815386"/>
                  <a:gd name="connsiteY41" fmla="*/ 0 h 535097"/>
                  <a:gd name="connsiteX0" fmla="*/ 810655 w 810655"/>
                  <a:gd name="connsiteY0" fmla="*/ 340890 h 535097"/>
                  <a:gd name="connsiteX1" fmla="*/ 724208 w 810655"/>
                  <a:gd name="connsiteY1" fmla="*/ 341728 h 535097"/>
                  <a:gd name="connsiteX2" fmla="*/ 810655 w 810655"/>
                  <a:gd name="connsiteY2" fmla="*/ 340890 h 535097"/>
                  <a:gd name="connsiteX3" fmla="*/ 801933 w 810655"/>
                  <a:gd name="connsiteY3" fmla="*/ 307401 h 535097"/>
                  <a:gd name="connsiteX4" fmla="*/ 808152 w 810655"/>
                  <a:gd name="connsiteY4" fmla="*/ 331280 h 535097"/>
                  <a:gd name="connsiteX5" fmla="*/ 724208 w 810655"/>
                  <a:gd name="connsiteY5" fmla="*/ 332494 h 535097"/>
                  <a:gd name="connsiteX6" fmla="*/ 724208 w 810655"/>
                  <a:gd name="connsiteY6" fmla="*/ 310397 h 535097"/>
                  <a:gd name="connsiteX7" fmla="*/ 801933 w 810655"/>
                  <a:gd name="connsiteY7" fmla="*/ 307401 h 535097"/>
                  <a:gd name="connsiteX8" fmla="*/ 793306 w 810655"/>
                  <a:gd name="connsiteY8" fmla="*/ 274274 h 535097"/>
                  <a:gd name="connsiteX9" fmla="*/ 799502 w 810655"/>
                  <a:gd name="connsiteY9" fmla="*/ 298068 h 535097"/>
                  <a:gd name="connsiteX10" fmla="*/ 724868 w 810655"/>
                  <a:gd name="connsiteY10" fmla="*/ 301493 h 535097"/>
                  <a:gd name="connsiteX11" fmla="*/ 724868 w 810655"/>
                  <a:gd name="connsiteY11" fmla="*/ 278737 h 535097"/>
                  <a:gd name="connsiteX12" fmla="*/ 793306 w 810655"/>
                  <a:gd name="connsiteY12" fmla="*/ 274274 h 535097"/>
                  <a:gd name="connsiteX13" fmla="*/ 771165 w 810655"/>
                  <a:gd name="connsiteY13" fmla="*/ 243289 h 535097"/>
                  <a:gd name="connsiteX14" fmla="*/ 787680 w 810655"/>
                  <a:gd name="connsiteY14" fmla="*/ 266106 h 535097"/>
                  <a:gd name="connsiteX15" fmla="*/ 725197 w 810655"/>
                  <a:gd name="connsiteY15" fmla="*/ 270493 h 535097"/>
                  <a:gd name="connsiteX16" fmla="*/ 725197 w 810655"/>
                  <a:gd name="connsiteY16" fmla="*/ 247407 h 535097"/>
                  <a:gd name="connsiteX17" fmla="*/ 771165 w 810655"/>
                  <a:gd name="connsiteY17" fmla="*/ 243289 h 535097"/>
                  <a:gd name="connsiteX18" fmla="*/ 739464 w 810655"/>
                  <a:gd name="connsiteY18" fmla="*/ 214754 h 535097"/>
                  <a:gd name="connsiteX19" fmla="*/ 725527 w 810655"/>
                  <a:gd name="connsiteY19" fmla="*/ 216407 h 535097"/>
                  <a:gd name="connsiteX20" fmla="*/ 739464 w 810655"/>
                  <a:gd name="connsiteY20" fmla="*/ 214754 h 535097"/>
                  <a:gd name="connsiteX21" fmla="*/ 355087 w 810655"/>
                  <a:gd name="connsiteY21" fmla="*/ 0 h 535097"/>
                  <a:gd name="connsiteX22" fmla="*/ 542301 w 810655"/>
                  <a:gd name="connsiteY22" fmla="*/ 100040 h 535097"/>
                  <a:gd name="connsiteX23" fmla="*/ 604190 w 810655"/>
                  <a:gd name="connsiteY23" fmla="*/ 83755 h 535097"/>
                  <a:gd name="connsiteX24" fmla="*/ 676910 w 810655"/>
                  <a:gd name="connsiteY24" fmla="*/ 105469 h 535097"/>
                  <a:gd name="connsiteX25" fmla="*/ 718104 w 810655"/>
                  <a:gd name="connsiteY25" fmla="*/ 150351 h 535097"/>
                  <a:gd name="connsiteX26" fmla="*/ 733790 w 810655"/>
                  <a:gd name="connsiteY26" fmla="*/ 206830 h 535097"/>
                  <a:gd name="connsiteX27" fmla="*/ 712665 w 810655"/>
                  <a:gd name="connsiteY27" fmla="*/ 209481 h 535097"/>
                  <a:gd name="connsiteX28" fmla="*/ 712665 w 810655"/>
                  <a:gd name="connsiteY28" fmla="*/ 518093 h 535097"/>
                  <a:gd name="connsiteX29" fmla="*/ 658343 w 810655"/>
                  <a:gd name="connsiteY29" fmla="*/ 535097 h 535097"/>
                  <a:gd name="connsiteX30" fmla="*/ 638229 w 810655"/>
                  <a:gd name="connsiteY30" fmla="*/ 535097 h 535097"/>
                  <a:gd name="connsiteX31" fmla="*/ 620436 w 810655"/>
                  <a:gd name="connsiteY31" fmla="*/ 535097 h 535097"/>
                  <a:gd name="connsiteX32" fmla="*/ 252971 w 810655"/>
                  <a:gd name="connsiteY32" fmla="*/ 535097 h 535097"/>
                  <a:gd name="connsiteX33" fmla="*/ 246008 w 810655"/>
                  <a:gd name="connsiteY33" fmla="*/ 535097 h 535097"/>
                  <a:gd name="connsiteX34" fmla="*/ 236725 w 810655"/>
                  <a:gd name="connsiteY34" fmla="*/ 535097 h 535097"/>
                  <a:gd name="connsiteX35" fmla="*/ 209649 w 810655"/>
                  <a:gd name="connsiteY35" fmla="*/ 535097 h 535097"/>
                  <a:gd name="connsiteX36" fmla="*/ 150854 w 810655"/>
                  <a:gd name="connsiteY36" fmla="*/ 535097 h 535097"/>
                  <a:gd name="connsiteX37" fmla="*/ 0 w 810655"/>
                  <a:gd name="connsiteY37" fmla="*/ 383874 h 535097"/>
                  <a:gd name="connsiteX38" fmla="*/ 129967 w 810655"/>
                  <a:gd name="connsiteY38" fmla="*/ 234978 h 535097"/>
                  <a:gd name="connsiteX39" fmla="*/ 129967 w 810655"/>
                  <a:gd name="connsiteY39" fmla="*/ 224121 h 535097"/>
                  <a:gd name="connsiteX40" fmla="*/ 355087 w 810655"/>
                  <a:gd name="connsiteY40" fmla="*/ 0 h 535097"/>
                  <a:gd name="connsiteX0" fmla="*/ 801933 w 808152"/>
                  <a:gd name="connsiteY0" fmla="*/ 307401 h 535097"/>
                  <a:gd name="connsiteX1" fmla="*/ 808152 w 808152"/>
                  <a:gd name="connsiteY1" fmla="*/ 331280 h 535097"/>
                  <a:gd name="connsiteX2" fmla="*/ 724208 w 808152"/>
                  <a:gd name="connsiteY2" fmla="*/ 332494 h 535097"/>
                  <a:gd name="connsiteX3" fmla="*/ 724208 w 808152"/>
                  <a:gd name="connsiteY3" fmla="*/ 310397 h 535097"/>
                  <a:gd name="connsiteX4" fmla="*/ 801933 w 808152"/>
                  <a:gd name="connsiteY4" fmla="*/ 307401 h 535097"/>
                  <a:gd name="connsiteX5" fmla="*/ 793306 w 808152"/>
                  <a:gd name="connsiteY5" fmla="*/ 274274 h 535097"/>
                  <a:gd name="connsiteX6" fmla="*/ 799502 w 808152"/>
                  <a:gd name="connsiteY6" fmla="*/ 298068 h 535097"/>
                  <a:gd name="connsiteX7" fmla="*/ 724868 w 808152"/>
                  <a:gd name="connsiteY7" fmla="*/ 301493 h 535097"/>
                  <a:gd name="connsiteX8" fmla="*/ 724868 w 808152"/>
                  <a:gd name="connsiteY8" fmla="*/ 278737 h 535097"/>
                  <a:gd name="connsiteX9" fmla="*/ 793306 w 808152"/>
                  <a:gd name="connsiteY9" fmla="*/ 274274 h 535097"/>
                  <a:gd name="connsiteX10" fmla="*/ 771165 w 808152"/>
                  <a:gd name="connsiteY10" fmla="*/ 243289 h 535097"/>
                  <a:gd name="connsiteX11" fmla="*/ 787680 w 808152"/>
                  <a:gd name="connsiteY11" fmla="*/ 266106 h 535097"/>
                  <a:gd name="connsiteX12" fmla="*/ 725197 w 808152"/>
                  <a:gd name="connsiteY12" fmla="*/ 270493 h 535097"/>
                  <a:gd name="connsiteX13" fmla="*/ 725197 w 808152"/>
                  <a:gd name="connsiteY13" fmla="*/ 247407 h 535097"/>
                  <a:gd name="connsiteX14" fmla="*/ 771165 w 808152"/>
                  <a:gd name="connsiteY14" fmla="*/ 243289 h 535097"/>
                  <a:gd name="connsiteX15" fmla="*/ 739464 w 808152"/>
                  <a:gd name="connsiteY15" fmla="*/ 214754 h 535097"/>
                  <a:gd name="connsiteX16" fmla="*/ 725527 w 808152"/>
                  <a:gd name="connsiteY16" fmla="*/ 216407 h 535097"/>
                  <a:gd name="connsiteX17" fmla="*/ 739464 w 808152"/>
                  <a:gd name="connsiteY17" fmla="*/ 214754 h 535097"/>
                  <a:gd name="connsiteX18" fmla="*/ 355087 w 808152"/>
                  <a:gd name="connsiteY18" fmla="*/ 0 h 535097"/>
                  <a:gd name="connsiteX19" fmla="*/ 542301 w 808152"/>
                  <a:gd name="connsiteY19" fmla="*/ 100040 h 535097"/>
                  <a:gd name="connsiteX20" fmla="*/ 604190 w 808152"/>
                  <a:gd name="connsiteY20" fmla="*/ 83755 h 535097"/>
                  <a:gd name="connsiteX21" fmla="*/ 676910 w 808152"/>
                  <a:gd name="connsiteY21" fmla="*/ 105469 h 535097"/>
                  <a:gd name="connsiteX22" fmla="*/ 718104 w 808152"/>
                  <a:gd name="connsiteY22" fmla="*/ 150351 h 535097"/>
                  <a:gd name="connsiteX23" fmla="*/ 733790 w 808152"/>
                  <a:gd name="connsiteY23" fmla="*/ 206830 h 535097"/>
                  <a:gd name="connsiteX24" fmla="*/ 712665 w 808152"/>
                  <a:gd name="connsiteY24" fmla="*/ 209481 h 535097"/>
                  <a:gd name="connsiteX25" fmla="*/ 712665 w 808152"/>
                  <a:gd name="connsiteY25" fmla="*/ 518093 h 535097"/>
                  <a:gd name="connsiteX26" fmla="*/ 658343 w 808152"/>
                  <a:gd name="connsiteY26" fmla="*/ 535097 h 535097"/>
                  <a:gd name="connsiteX27" fmla="*/ 638229 w 808152"/>
                  <a:gd name="connsiteY27" fmla="*/ 535097 h 535097"/>
                  <a:gd name="connsiteX28" fmla="*/ 620436 w 808152"/>
                  <a:gd name="connsiteY28" fmla="*/ 535097 h 535097"/>
                  <a:gd name="connsiteX29" fmla="*/ 252971 w 808152"/>
                  <a:gd name="connsiteY29" fmla="*/ 535097 h 535097"/>
                  <a:gd name="connsiteX30" fmla="*/ 246008 w 808152"/>
                  <a:gd name="connsiteY30" fmla="*/ 535097 h 535097"/>
                  <a:gd name="connsiteX31" fmla="*/ 236725 w 808152"/>
                  <a:gd name="connsiteY31" fmla="*/ 535097 h 535097"/>
                  <a:gd name="connsiteX32" fmla="*/ 209649 w 808152"/>
                  <a:gd name="connsiteY32" fmla="*/ 535097 h 535097"/>
                  <a:gd name="connsiteX33" fmla="*/ 150854 w 808152"/>
                  <a:gd name="connsiteY33" fmla="*/ 535097 h 535097"/>
                  <a:gd name="connsiteX34" fmla="*/ 0 w 808152"/>
                  <a:gd name="connsiteY34" fmla="*/ 383874 h 535097"/>
                  <a:gd name="connsiteX35" fmla="*/ 129967 w 808152"/>
                  <a:gd name="connsiteY35" fmla="*/ 234978 h 535097"/>
                  <a:gd name="connsiteX36" fmla="*/ 129967 w 808152"/>
                  <a:gd name="connsiteY36" fmla="*/ 224121 h 535097"/>
                  <a:gd name="connsiteX37" fmla="*/ 355087 w 808152"/>
                  <a:gd name="connsiteY37" fmla="*/ 0 h 535097"/>
                  <a:gd name="connsiteX0" fmla="*/ 801933 w 801933"/>
                  <a:gd name="connsiteY0" fmla="*/ 307401 h 535097"/>
                  <a:gd name="connsiteX1" fmla="*/ 724208 w 801933"/>
                  <a:gd name="connsiteY1" fmla="*/ 332494 h 535097"/>
                  <a:gd name="connsiteX2" fmla="*/ 724208 w 801933"/>
                  <a:gd name="connsiteY2" fmla="*/ 310397 h 535097"/>
                  <a:gd name="connsiteX3" fmla="*/ 801933 w 801933"/>
                  <a:gd name="connsiteY3" fmla="*/ 307401 h 535097"/>
                  <a:gd name="connsiteX4" fmla="*/ 793306 w 801933"/>
                  <a:gd name="connsiteY4" fmla="*/ 274274 h 535097"/>
                  <a:gd name="connsiteX5" fmla="*/ 799502 w 801933"/>
                  <a:gd name="connsiteY5" fmla="*/ 298068 h 535097"/>
                  <a:gd name="connsiteX6" fmla="*/ 724868 w 801933"/>
                  <a:gd name="connsiteY6" fmla="*/ 301493 h 535097"/>
                  <a:gd name="connsiteX7" fmla="*/ 724868 w 801933"/>
                  <a:gd name="connsiteY7" fmla="*/ 278737 h 535097"/>
                  <a:gd name="connsiteX8" fmla="*/ 793306 w 801933"/>
                  <a:gd name="connsiteY8" fmla="*/ 274274 h 535097"/>
                  <a:gd name="connsiteX9" fmla="*/ 771165 w 801933"/>
                  <a:gd name="connsiteY9" fmla="*/ 243289 h 535097"/>
                  <a:gd name="connsiteX10" fmla="*/ 787680 w 801933"/>
                  <a:gd name="connsiteY10" fmla="*/ 266106 h 535097"/>
                  <a:gd name="connsiteX11" fmla="*/ 725197 w 801933"/>
                  <a:gd name="connsiteY11" fmla="*/ 270493 h 535097"/>
                  <a:gd name="connsiteX12" fmla="*/ 725197 w 801933"/>
                  <a:gd name="connsiteY12" fmla="*/ 247407 h 535097"/>
                  <a:gd name="connsiteX13" fmla="*/ 771165 w 801933"/>
                  <a:gd name="connsiteY13" fmla="*/ 243289 h 535097"/>
                  <a:gd name="connsiteX14" fmla="*/ 739464 w 801933"/>
                  <a:gd name="connsiteY14" fmla="*/ 214754 h 535097"/>
                  <a:gd name="connsiteX15" fmla="*/ 725527 w 801933"/>
                  <a:gd name="connsiteY15" fmla="*/ 216407 h 535097"/>
                  <a:gd name="connsiteX16" fmla="*/ 739464 w 801933"/>
                  <a:gd name="connsiteY16" fmla="*/ 214754 h 535097"/>
                  <a:gd name="connsiteX17" fmla="*/ 355087 w 801933"/>
                  <a:gd name="connsiteY17" fmla="*/ 0 h 535097"/>
                  <a:gd name="connsiteX18" fmla="*/ 542301 w 801933"/>
                  <a:gd name="connsiteY18" fmla="*/ 100040 h 535097"/>
                  <a:gd name="connsiteX19" fmla="*/ 604190 w 801933"/>
                  <a:gd name="connsiteY19" fmla="*/ 83755 h 535097"/>
                  <a:gd name="connsiteX20" fmla="*/ 676910 w 801933"/>
                  <a:gd name="connsiteY20" fmla="*/ 105469 h 535097"/>
                  <a:gd name="connsiteX21" fmla="*/ 718104 w 801933"/>
                  <a:gd name="connsiteY21" fmla="*/ 150351 h 535097"/>
                  <a:gd name="connsiteX22" fmla="*/ 733790 w 801933"/>
                  <a:gd name="connsiteY22" fmla="*/ 206830 h 535097"/>
                  <a:gd name="connsiteX23" fmla="*/ 712665 w 801933"/>
                  <a:gd name="connsiteY23" fmla="*/ 209481 h 535097"/>
                  <a:gd name="connsiteX24" fmla="*/ 712665 w 801933"/>
                  <a:gd name="connsiteY24" fmla="*/ 518093 h 535097"/>
                  <a:gd name="connsiteX25" fmla="*/ 658343 w 801933"/>
                  <a:gd name="connsiteY25" fmla="*/ 535097 h 535097"/>
                  <a:gd name="connsiteX26" fmla="*/ 638229 w 801933"/>
                  <a:gd name="connsiteY26" fmla="*/ 535097 h 535097"/>
                  <a:gd name="connsiteX27" fmla="*/ 620436 w 801933"/>
                  <a:gd name="connsiteY27" fmla="*/ 535097 h 535097"/>
                  <a:gd name="connsiteX28" fmla="*/ 252971 w 801933"/>
                  <a:gd name="connsiteY28" fmla="*/ 535097 h 535097"/>
                  <a:gd name="connsiteX29" fmla="*/ 246008 w 801933"/>
                  <a:gd name="connsiteY29" fmla="*/ 535097 h 535097"/>
                  <a:gd name="connsiteX30" fmla="*/ 236725 w 801933"/>
                  <a:gd name="connsiteY30" fmla="*/ 535097 h 535097"/>
                  <a:gd name="connsiteX31" fmla="*/ 209649 w 801933"/>
                  <a:gd name="connsiteY31" fmla="*/ 535097 h 535097"/>
                  <a:gd name="connsiteX32" fmla="*/ 150854 w 801933"/>
                  <a:gd name="connsiteY32" fmla="*/ 535097 h 535097"/>
                  <a:gd name="connsiteX33" fmla="*/ 0 w 801933"/>
                  <a:gd name="connsiteY33" fmla="*/ 383874 h 535097"/>
                  <a:gd name="connsiteX34" fmla="*/ 129967 w 801933"/>
                  <a:gd name="connsiteY34" fmla="*/ 234978 h 535097"/>
                  <a:gd name="connsiteX35" fmla="*/ 129967 w 801933"/>
                  <a:gd name="connsiteY35" fmla="*/ 224121 h 535097"/>
                  <a:gd name="connsiteX36" fmla="*/ 355087 w 801933"/>
                  <a:gd name="connsiteY36" fmla="*/ 0 h 535097"/>
                  <a:gd name="connsiteX0" fmla="*/ 801933 w 801933"/>
                  <a:gd name="connsiteY0" fmla="*/ 307401 h 535097"/>
                  <a:gd name="connsiteX1" fmla="*/ 724208 w 801933"/>
                  <a:gd name="connsiteY1" fmla="*/ 310397 h 535097"/>
                  <a:gd name="connsiteX2" fmla="*/ 801933 w 801933"/>
                  <a:gd name="connsiteY2" fmla="*/ 307401 h 535097"/>
                  <a:gd name="connsiteX3" fmla="*/ 793306 w 801933"/>
                  <a:gd name="connsiteY3" fmla="*/ 274274 h 535097"/>
                  <a:gd name="connsiteX4" fmla="*/ 799502 w 801933"/>
                  <a:gd name="connsiteY4" fmla="*/ 298068 h 535097"/>
                  <a:gd name="connsiteX5" fmla="*/ 724868 w 801933"/>
                  <a:gd name="connsiteY5" fmla="*/ 301493 h 535097"/>
                  <a:gd name="connsiteX6" fmla="*/ 724868 w 801933"/>
                  <a:gd name="connsiteY6" fmla="*/ 278737 h 535097"/>
                  <a:gd name="connsiteX7" fmla="*/ 793306 w 801933"/>
                  <a:gd name="connsiteY7" fmla="*/ 274274 h 535097"/>
                  <a:gd name="connsiteX8" fmla="*/ 771165 w 801933"/>
                  <a:gd name="connsiteY8" fmla="*/ 243289 h 535097"/>
                  <a:gd name="connsiteX9" fmla="*/ 787680 w 801933"/>
                  <a:gd name="connsiteY9" fmla="*/ 266106 h 535097"/>
                  <a:gd name="connsiteX10" fmla="*/ 725197 w 801933"/>
                  <a:gd name="connsiteY10" fmla="*/ 270493 h 535097"/>
                  <a:gd name="connsiteX11" fmla="*/ 725197 w 801933"/>
                  <a:gd name="connsiteY11" fmla="*/ 247407 h 535097"/>
                  <a:gd name="connsiteX12" fmla="*/ 771165 w 801933"/>
                  <a:gd name="connsiteY12" fmla="*/ 243289 h 535097"/>
                  <a:gd name="connsiteX13" fmla="*/ 739464 w 801933"/>
                  <a:gd name="connsiteY13" fmla="*/ 214754 h 535097"/>
                  <a:gd name="connsiteX14" fmla="*/ 725527 w 801933"/>
                  <a:gd name="connsiteY14" fmla="*/ 216407 h 535097"/>
                  <a:gd name="connsiteX15" fmla="*/ 739464 w 801933"/>
                  <a:gd name="connsiteY15" fmla="*/ 214754 h 535097"/>
                  <a:gd name="connsiteX16" fmla="*/ 355087 w 801933"/>
                  <a:gd name="connsiteY16" fmla="*/ 0 h 535097"/>
                  <a:gd name="connsiteX17" fmla="*/ 542301 w 801933"/>
                  <a:gd name="connsiteY17" fmla="*/ 100040 h 535097"/>
                  <a:gd name="connsiteX18" fmla="*/ 604190 w 801933"/>
                  <a:gd name="connsiteY18" fmla="*/ 83755 h 535097"/>
                  <a:gd name="connsiteX19" fmla="*/ 676910 w 801933"/>
                  <a:gd name="connsiteY19" fmla="*/ 105469 h 535097"/>
                  <a:gd name="connsiteX20" fmla="*/ 718104 w 801933"/>
                  <a:gd name="connsiteY20" fmla="*/ 150351 h 535097"/>
                  <a:gd name="connsiteX21" fmla="*/ 733790 w 801933"/>
                  <a:gd name="connsiteY21" fmla="*/ 206830 h 535097"/>
                  <a:gd name="connsiteX22" fmla="*/ 712665 w 801933"/>
                  <a:gd name="connsiteY22" fmla="*/ 209481 h 535097"/>
                  <a:gd name="connsiteX23" fmla="*/ 712665 w 801933"/>
                  <a:gd name="connsiteY23" fmla="*/ 518093 h 535097"/>
                  <a:gd name="connsiteX24" fmla="*/ 658343 w 801933"/>
                  <a:gd name="connsiteY24" fmla="*/ 535097 h 535097"/>
                  <a:gd name="connsiteX25" fmla="*/ 638229 w 801933"/>
                  <a:gd name="connsiteY25" fmla="*/ 535097 h 535097"/>
                  <a:gd name="connsiteX26" fmla="*/ 620436 w 801933"/>
                  <a:gd name="connsiteY26" fmla="*/ 535097 h 535097"/>
                  <a:gd name="connsiteX27" fmla="*/ 252971 w 801933"/>
                  <a:gd name="connsiteY27" fmla="*/ 535097 h 535097"/>
                  <a:gd name="connsiteX28" fmla="*/ 246008 w 801933"/>
                  <a:gd name="connsiteY28" fmla="*/ 535097 h 535097"/>
                  <a:gd name="connsiteX29" fmla="*/ 236725 w 801933"/>
                  <a:gd name="connsiteY29" fmla="*/ 535097 h 535097"/>
                  <a:gd name="connsiteX30" fmla="*/ 209649 w 801933"/>
                  <a:gd name="connsiteY30" fmla="*/ 535097 h 535097"/>
                  <a:gd name="connsiteX31" fmla="*/ 150854 w 801933"/>
                  <a:gd name="connsiteY31" fmla="*/ 535097 h 535097"/>
                  <a:gd name="connsiteX32" fmla="*/ 0 w 801933"/>
                  <a:gd name="connsiteY32" fmla="*/ 383874 h 535097"/>
                  <a:gd name="connsiteX33" fmla="*/ 129967 w 801933"/>
                  <a:gd name="connsiteY33" fmla="*/ 234978 h 535097"/>
                  <a:gd name="connsiteX34" fmla="*/ 129967 w 801933"/>
                  <a:gd name="connsiteY34" fmla="*/ 224121 h 535097"/>
                  <a:gd name="connsiteX35" fmla="*/ 355087 w 801933"/>
                  <a:gd name="connsiteY35" fmla="*/ 0 h 535097"/>
                  <a:gd name="connsiteX0" fmla="*/ 793306 w 799502"/>
                  <a:gd name="connsiteY0" fmla="*/ 274274 h 535097"/>
                  <a:gd name="connsiteX1" fmla="*/ 799502 w 799502"/>
                  <a:gd name="connsiteY1" fmla="*/ 298068 h 535097"/>
                  <a:gd name="connsiteX2" fmla="*/ 724868 w 799502"/>
                  <a:gd name="connsiteY2" fmla="*/ 301493 h 535097"/>
                  <a:gd name="connsiteX3" fmla="*/ 724868 w 799502"/>
                  <a:gd name="connsiteY3" fmla="*/ 278737 h 535097"/>
                  <a:gd name="connsiteX4" fmla="*/ 793306 w 799502"/>
                  <a:gd name="connsiteY4" fmla="*/ 274274 h 535097"/>
                  <a:gd name="connsiteX5" fmla="*/ 771165 w 799502"/>
                  <a:gd name="connsiteY5" fmla="*/ 243289 h 535097"/>
                  <a:gd name="connsiteX6" fmla="*/ 787680 w 799502"/>
                  <a:gd name="connsiteY6" fmla="*/ 266106 h 535097"/>
                  <a:gd name="connsiteX7" fmla="*/ 725197 w 799502"/>
                  <a:gd name="connsiteY7" fmla="*/ 270493 h 535097"/>
                  <a:gd name="connsiteX8" fmla="*/ 725197 w 799502"/>
                  <a:gd name="connsiteY8" fmla="*/ 247407 h 535097"/>
                  <a:gd name="connsiteX9" fmla="*/ 771165 w 799502"/>
                  <a:gd name="connsiteY9" fmla="*/ 243289 h 535097"/>
                  <a:gd name="connsiteX10" fmla="*/ 739464 w 799502"/>
                  <a:gd name="connsiteY10" fmla="*/ 214754 h 535097"/>
                  <a:gd name="connsiteX11" fmla="*/ 725527 w 799502"/>
                  <a:gd name="connsiteY11" fmla="*/ 216407 h 535097"/>
                  <a:gd name="connsiteX12" fmla="*/ 739464 w 799502"/>
                  <a:gd name="connsiteY12" fmla="*/ 214754 h 535097"/>
                  <a:gd name="connsiteX13" fmla="*/ 355087 w 799502"/>
                  <a:gd name="connsiteY13" fmla="*/ 0 h 535097"/>
                  <a:gd name="connsiteX14" fmla="*/ 542301 w 799502"/>
                  <a:gd name="connsiteY14" fmla="*/ 100040 h 535097"/>
                  <a:gd name="connsiteX15" fmla="*/ 604190 w 799502"/>
                  <a:gd name="connsiteY15" fmla="*/ 83755 h 535097"/>
                  <a:gd name="connsiteX16" fmla="*/ 676910 w 799502"/>
                  <a:gd name="connsiteY16" fmla="*/ 105469 h 535097"/>
                  <a:gd name="connsiteX17" fmla="*/ 718104 w 799502"/>
                  <a:gd name="connsiteY17" fmla="*/ 150351 h 535097"/>
                  <a:gd name="connsiteX18" fmla="*/ 733790 w 799502"/>
                  <a:gd name="connsiteY18" fmla="*/ 206830 h 535097"/>
                  <a:gd name="connsiteX19" fmla="*/ 712665 w 799502"/>
                  <a:gd name="connsiteY19" fmla="*/ 209481 h 535097"/>
                  <a:gd name="connsiteX20" fmla="*/ 712665 w 799502"/>
                  <a:gd name="connsiteY20" fmla="*/ 518093 h 535097"/>
                  <a:gd name="connsiteX21" fmla="*/ 658343 w 799502"/>
                  <a:gd name="connsiteY21" fmla="*/ 535097 h 535097"/>
                  <a:gd name="connsiteX22" fmla="*/ 638229 w 799502"/>
                  <a:gd name="connsiteY22" fmla="*/ 535097 h 535097"/>
                  <a:gd name="connsiteX23" fmla="*/ 620436 w 799502"/>
                  <a:gd name="connsiteY23" fmla="*/ 535097 h 535097"/>
                  <a:gd name="connsiteX24" fmla="*/ 252971 w 799502"/>
                  <a:gd name="connsiteY24" fmla="*/ 535097 h 535097"/>
                  <a:gd name="connsiteX25" fmla="*/ 246008 w 799502"/>
                  <a:gd name="connsiteY25" fmla="*/ 535097 h 535097"/>
                  <a:gd name="connsiteX26" fmla="*/ 236725 w 799502"/>
                  <a:gd name="connsiteY26" fmla="*/ 535097 h 535097"/>
                  <a:gd name="connsiteX27" fmla="*/ 209649 w 799502"/>
                  <a:gd name="connsiteY27" fmla="*/ 535097 h 535097"/>
                  <a:gd name="connsiteX28" fmla="*/ 150854 w 799502"/>
                  <a:gd name="connsiteY28" fmla="*/ 535097 h 535097"/>
                  <a:gd name="connsiteX29" fmla="*/ 0 w 799502"/>
                  <a:gd name="connsiteY29" fmla="*/ 383874 h 535097"/>
                  <a:gd name="connsiteX30" fmla="*/ 129967 w 799502"/>
                  <a:gd name="connsiteY30" fmla="*/ 234978 h 535097"/>
                  <a:gd name="connsiteX31" fmla="*/ 129967 w 799502"/>
                  <a:gd name="connsiteY31" fmla="*/ 224121 h 535097"/>
                  <a:gd name="connsiteX32" fmla="*/ 355087 w 799502"/>
                  <a:gd name="connsiteY32" fmla="*/ 0 h 535097"/>
                  <a:gd name="connsiteX0" fmla="*/ 793306 w 799502"/>
                  <a:gd name="connsiteY0" fmla="*/ 274274 h 535097"/>
                  <a:gd name="connsiteX1" fmla="*/ 799502 w 799502"/>
                  <a:gd name="connsiteY1" fmla="*/ 298068 h 535097"/>
                  <a:gd name="connsiteX2" fmla="*/ 724868 w 799502"/>
                  <a:gd name="connsiteY2" fmla="*/ 278737 h 535097"/>
                  <a:gd name="connsiteX3" fmla="*/ 793306 w 799502"/>
                  <a:gd name="connsiteY3" fmla="*/ 274274 h 535097"/>
                  <a:gd name="connsiteX4" fmla="*/ 771165 w 799502"/>
                  <a:gd name="connsiteY4" fmla="*/ 243289 h 535097"/>
                  <a:gd name="connsiteX5" fmla="*/ 787680 w 799502"/>
                  <a:gd name="connsiteY5" fmla="*/ 266106 h 535097"/>
                  <a:gd name="connsiteX6" fmla="*/ 725197 w 799502"/>
                  <a:gd name="connsiteY6" fmla="*/ 270493 h 535097"/>
                  <a:gd name="connsiteX7" fmla="*/ 725197 w 799502"/>
                  <a:gd name="connsiteY7" fmla="*/ 247407 h 535097"/>
                  <a:gd name="connsiteX8" fmla="*/ 771165 w 799502"/>
                  <a:gd name="connsiteY8" fmla="*/ 243289 h 535097"/>
                  <a:gd name="connsiteX9" fmla="*/ 739464 w 799502"/>
                  <a:gd name="connsiteY9" fmla="*/ 214754 h 535097"/>
                  <a:gd name="connsiteX10" fmla="*/ 725527 w 799502"/>
                  <a:gd name="connsiteY10" fmla="*/ 216407 h 535097"/>
                  <a:gd name="connsiteX11" fmla="*/ 739464 w 799502"/>
                  <a:gd name="connsiteY11" fmla="*/ 214754 h 535097"/>
                  <a:gd name="connsiteX12" fmla="*/ 355087 w 799502"/>
                  <a:gd name="connsiteY12" fmla="*/ 0 h 535097"/>
                  <a:gd name="connsiteX13" fmla="*/ 542301 w 799502"/>
                  <a:gd name="connsiteY13" fmla="*/ 100040 h 535097"/>
                  <a:gd name="connsiteX14" fmla="*/ 604190 w 799502"/>
                  <a:gd name="connsiteY14" fmla="*/ 83755 h 535097"/>
                  <a:gd name="connsiteX15" fmla="*/ 676910 w 799502"/>
                  <a:gd name="connsiteY15" fmla="*/ 105469 h 535097"/>
                  <a:gd name="connsiteX16" fmla="*/ 718104 w 799502"/>
                  <a:gd name="connsiteY16" fmla="*/ 150351 h 535097"/>
                  <a:gd name="connsiteX17" fmla="*/ 733790 w 799502"/>
                  <a:gd name="connsiteY17" fmla="*/ 206830 h 535097"/>
                  <a:gd name="connsiteX18" fmla="*/ 712665 w 799502"/>
                  <a:gd name="connsiteY18" fmla="*/ 209481 h 535097"/>
                  <a:gd name="connsiteX19" fmla="*/ 712665 w 799502"/>
                  <a:gd name="connsiteY19" fmla="*/ 518093 h 535097"/>
                  <a:gd name="connsiteX20" fmla="*/ 658343 w 799502"/>
                  <a:gd name="connsiteY20" fmla="*/ 535097 h 535097"/>
                  <a:gd name="connsiteX21" fmla="*/ 638229 w 799502"/>
                  <a:gd name="connsiteY21" fmla="*/ 535097 h 535097"/>
                  <a:gd name="connsiteX22" fmla="*/ 620436 w 799502"/>
                  <a:gd name="connsiteY22" fmla="*/ 535097 h 535097"/>
                  <a:gd name="connsiteX23" fmla="*/ 252971 w 799502"/>
                  <a:gd name="connsiteY23" fmla="*/ 535097 h 535097"/>
                  <a:gd name="connsiteX24" fmla="*/ 246008 w 799502"/>
                  <a:gd name="connsiteY24" fmla="*/ 535097 h 535097"/>
                  <a:gd name="connsiteX25" fmla="*/ 236725 w 799502"/>
                  <a:gd name="connsiteY25" fmla="*/ 535097 h 535097"/>
                  <a:gd name="connsiteX26" fmla="*/ 209649 w 799502"/>
                  <a:gd name="connsiteY26" fmla="*/ 535097 h 535097"/>
                  <a:gd name="connsiteX27" fmla="*/ 150854 w 799502"/>
                  <a:gd name="connsiteY27" fmla="*/ 535097 h 535097"/>
                  <a:gd name="connsiteX28" fmla="*/ 0 w 799502"/>
                  <a:gd name="connsiteY28" fmla="*/ 383874 h 535097"/>
                  <a:gd name="connsiteX29" fmla="*/ 129967 w 799502"/>
                  <a:gd name="connsiteY29" fmla="*/ 234978 h 535097"/>
                  <a:gd name="connsiteX30" fmla="*/ 129967 w 799502"/>
                  <a:gd name="connsiteY30" fmla="*/ 224121 h 535097"/>
                  <a:gd name="connsiteX31" fmla="*/ 355087 w 799502"/>
                  <a:gd name="connsiteY31" fmla="*/ 0 h 535097"/>
                  <a:gd name="connsiteX0" fmla="*/ 793306 w 793306"/>
                  <a:gd name="connsiteY0" fmla="*/ 274274 h 535097"/>
                  <a:gd name="connsiteX1" fmla="*/ 724868 w 793306"/>
                  <a:gd name="connsiteY1" fmla="*/ 278737 h 535097"/>
                  <a:gd name="connsiteX2" fmla="*/ 793306 w 793306"/>
                  <a:gd name="connsiteY2" fmla="*/ 274274 h 535097"/>
                  <a:gd name="connsiteX3" fmla="*/ 771165 w 793306"/>
                  <a:gd name="connsiteY3" fmla="*/ 243289 h 535097"/>
                  <a:gd name="connsiteX4" fmla="*/ 787680 w 793306"/>
                  <a:gd name="connsiteY4" fmla="*/ 266106 h 535097"/>
                  <a:gd name="connsiteX5" fmla="*/ 725197 w 793306"/>
                  <a:gd name="connsiteY5" fmla="*/ 270493 h 535097"/>
                  <a:gd name="connsiteX6" fmla="*/ 725197 w 793306"/>
                  <a:gd name="connsiteY6" fmla="*/ 247407 h 535097"/>
                  <a:gd name="connsiteX7" fmla="*/ 771165 w 793306"/>
                  <a:gd name="connsiteY7" fmla="*/ 243289 h 535097"/>
                  <a:gd name="connsiteX8" fmla="*/ 739464 w 793306"/>
                  <a:gd name="connsiteY8" fmla="*/ 214754 h 535097"/>
                  <a:gd name="connsiteX9" fmla="*/ 725527 w 793306"/>
                  <a:gd name="connsiteY9" fmla="*/ 216407 h 535097"/>
                  <a:gd name="connsiteX10" fmla="*/ 739464 w 793306"/>
                  <a:gd name="connsiteY10" fmla="*/ 214754 h 535097"/>
                  <a:gd name="connsiteX11" fmla="*/ 355087 w 793306"/>
                  <a:gd name="connsiteY11" fmla="*/ 0 h 535097"/>
                  <a:gd name="connsiteX12" fmla="*/ 542301 w 793306"/>
                  <a:gd name="connsiteY12" fmla="*/ 100040 h 535097"/>
                  <a:gd name="connsiteX13" fmla="*/ 604190 w 793306"/>
                  <a:gd name="connsiteY13" fmla="*/ 83755 h 535097"/>
                  <a:gd name="connsiteX14" fmla="*/ 676910 w 793306"/>
                  <a:gd name="connsiteY14" fmla="*/ 105469 h 535097"/>
                  <a:gd name="connsiteX15" fmla="*/ 718104 w 793306"/>
                  <a:gd name="connsiteY15" fmla="*/ 150351 h 535097"/>
                  <a:gd name="connsiteX16" fmla="*/ 733790 w 793306"/>
                  <a:gd name="connsiteY16" fmla="*/ 206830 h 535097"/>
                  <a:gd name="connsiteX17" fmla="*/ 712665 w 793306"/>
                  <a:gd name="connsiteY17" fmla="*/ 209481 h 535097"/>
                  <a:gd name="connsiteX18" fmla="*/ 712665 w 793306"/>
                  <a:gd name="connsiteY18" fmla="*/ 518093 h 535097"/>
                  <a:gd name="connsiteX19" fmla="*/ 658343 w 793306"/>
                  <a:gd name="connsiteY19" fmla="*/ 535097 h 535097"/>
                  <a:gd name="connsiteX20" fmla="*/ 638229 w 793306"/>
                  <a:gd name="connsiteY20" fmla="*/ 535097 h 535097"/>
                  <a:gd name="connsiteX21" fmla="*/ 620436 w 793306"/>
                  <a:gd name="connsiteY21" fmla="*/ 535097 h 535097"/>
                  <a:gd name="connsiteX22" fmla="*/ 252971 w 793306"/>
                  <a:gd name="connsiteY22" fmla="*/ 535097 h 535097"/>
                  <a:gd name="connsiteX23" fmla="*/ 246008 w 793306"/>
                  <a:gd name="connsiteY23" fmla="*/ 535097 h 535097"/>
                  <a:gd name="connsiteX24" fmla="*/ 236725 w 793306"/>
                  <a:gd name="connsiteY24" fmla="*/ 535097 h 535097"/>
                  <a:gd name="connsiteX25" fmla="*/ 209649 w 793306"/>
                  <a:gd name="connsiteY25" fmla="*/ 535097 h 535097"/>
                  <a:gd name="connsiteX26" fmla="*/ 150854 w 793306"/>
                  <a:gd name="connsiteY26" fmla="*/ 535097 h 535097"/>
                  <a:gd name="connsiteX27" fmla="*/ 0 w 793306"/>
                  <a:gd name="connsiteY27" fmla="*/ 383874 h 535097"/>
                  <a:gd name="connsiteX28" fmla="*/ 129967 w 793306"/>
                  <a:gd name="connsiteY28" fmla="*/ 234978 h 535097"/>
                  <a:gd name="connsiteX29" fmla="*/ 129967 w 793306"/>
                  <a:gd name="connsiteY29" fmla="*/ 224121 h 535097"/>
                  <a:gd name="connsiteX30" fmla="*/ 355087 w 793306"/>
                  <a:gd name="connsiteY30" fmla="*/ 0 h 535097"/>
                  <a:gd name="connsiteX0" fmla="*/ 771165 w 787680"/>
                  <a:gd name="connsiteY0" fmla="*/ 243289 h 535097"/>
                  <a:gd name="connsiteX1" fmla="*/ 787680 w 787680"/>
                  <a:gd name="connsiteY1" fmla="*/ 266106 h 535097"/>
                  <a:gd name="connsiteX2" fmla="*/ 725197 w 787680"/>
                  <a:gd name="connsiteY2" fmla="*/ 270493 h 535097"/>
                  <a:gd name="connsiteX3" fmla="*/ 725197 w 787680"/>
                  <a:gd name="connsiteY3" fmla="*/ 247407 h 535097"/>
                  <a:gd name="connsiteX4" fmla="*/ 771165 w 787680"/>
                  <a:gd name="connsiteY4" fmla="*/ 243289 h 535097"/>
                  <a:gd name="connsiteX5" fmla="*/ 739464 w 787680"/>
                  <a:gd name="connsiteY5" fmla="*/ 214754 h 535097"/>
                  <a:gd name="connsiteX6" fmla="*/ 725527 w 787680"/>
                  <a:gd name="connsiteY6" fmla="*/ 216407 h 535097"/>
                  <a:gd name="connsiteX7" fmla="*/ 739464 w 787680"/>
                  <a:gd name="connsiteY7" fmla="*/ 214754 h 535097"/>
                  <a:gd name="connsiteX8" fmla="*/ 355087 w 787680"/>
                  <a:gd name="connsiteY8" fmla="*/ 0 h 535097"/>
                  <a:gd name="connsiteX9" fmla="*/ 542301 w 787680"/>
                  <a:gd name="connsiteY9" fmla="*/ 100040 h 535097"/>
                  <a:gd name="connsiteX10" fmla="*/ 604190 w 787680"/>
                  <a:gd name="connsiteY10" fmla="*/ 83755 h 535097"/>
                  <a:gd name="connsiteX11" fmla="*/ 676910 w 787680"/>
                  <a:gd name="connsiteY11" fmla="*/ 105469 h 535097"/>
                  <a:gd name="connsiteX12" fmla="*/ 718104 w 787680"/>
                  <a:gd name="connsiteY12" fmla="*/ 150351 h 535097"/>
                  <a:gd name="connsiteX13" fmla="*/ 733790 w 787680"/>
                  <a:gd name="connsiteY13" fmla="*/ 206830 h 535097"/>
                  <a:gd name="connsiteX14" fmla="*/ 712665 w 787680"/>
                  <a:gd name="connsiteY14" fmla="*/ 209481 h 535097"/>
                  <a:gd name="connsiteX15" fmla="*/ 712665 w 787680"/>
                  <a:gd name="connsiteY15" fmla="*/ 518093 h 535097"/>
                  <a:gd name="connsiteX16" fmla="*/ 658343 w 787680"/>
                  <a:gd name="connsiteY16" fmla="*/ 535097 h 535097"/>
                  <a:gd name="connsiteX17" fmla="*/ 638229 w 787680"/>
                  <a:gd name="connsiteY17" fmla="*/ 535097 h 535097"/>
                  <a:gd name="connsiteX18" fmla="*/ 620436 w 787680"/>
                  <a:gd name="connsiteY18" fmla="*/ 535097 h 535097"/>
                  <a:gd name="connsiteX19" fmla="*/ 252971 w 787680"/>
                  <a:gd name="connsiteY19" fmla="*/ 535097 h 535097"/>
                  <a:gd name="connsiteX20" fmla="*/ 246008 w 787680"/>
                  <a:gd name="connsiteY20" fmla="*/ 535097 h 535097"/>
                  <a:gd name="connsiteX21" fmla="*/ 236725 w 787680"/>
                  <a:gd name="connsiteY21" fmla="*/ 535097 h 535097"/>
                  <a:gd name="connsiteX22" fmla="*/ 209649 w 787680"/>
                  <a:gd name="connsiteY22" fmla="*/ 535097 h 535097"/>
                  <a:gd name="connsiteX23" fmla="*/ 150854 w 787680"/>
                  <a:gd name="connsiteY23" fmla="*/ 535097 h 535097"/>
                  <a:gd name="connsiteX24" fmla="*/ 0 w 787680"/>
                  <a:gd name="connsiteY24" fmla="*/ 383874 h 535097"/>
                  <a:gd name="connsiteX25" fmla="*/ 129967 w 787680"/>
                  <a:gd name="connsiteY25" fmla="*/ 234978 h 535097"/>
                  <a:gd name="connsiteX26" fmla="*/ 129967 w 787680"/>
                  <a:gd name="connsiteY26" fmla="*/ 224121 h 535097"/>
                  <a:gd name="connsiteX27" fmla="*/ 355087 w 787680"/>
                  <a:gd name="connsiteY27" fmla="*/ 0 h 535097"/>
                  <a:gd name="connsiteX0" fmla="*/ 771165 w 771165"/>
                  <a:gd name="connsiteY0" fmla="*/ 243289 h 535097"/>
                  <a:gd name="connsiteX1" fmla="*/ 725197 w 771165"/>
                  <a:gd name="connsiteY1" fmla="*/ 270493 h 535097"/>
                  <a:gd name="connsiteX2" fmla="*/ 725197 w 771165"/>
                  <a:gd name="connsiteY2" fmla="*/ 247407 h 535097"/>
                  <a:gd name="connsiteX3" fmla="*/ 771165 w 771165"/>
                  <a:gd name="connsiteY3" fmla="*/ 243289 h 535097"/>
                  <a:gd name="connsiteX4" fmla="*/ 739464 w 771165"/>
                  <a:gd name="connsiteY4" fmla="*/ 214754 h 535097"/>
                  <a:gd name="connsiteX5" fmla="*/ 725527 w 771165"/>
                  <a:gd name="connsiteY5" fmla="*/ 216407 h 535097"/>
                  <a:gd name="connsiteX6" fmla="*/ 739464 w 771165"/>
                  <a:gd name="connsiteY6" fmla="*/ 214754 h 535097"/>
                  <a:gd name="connsiteX7" fmla="*/ 355087 w 771165"/>
                  <a:gd name="connsiteY7" fmla="*/ 0 h 535097"/>
                  <a:gd name="connsiteX8" fmla="*/ 542301 w 771165"/>
                  <a:gd name="connsiteY8" fmla="*/ 100040 h 535097"/>
                  <a:gd name="connsiteX9" fmla="*/ 604190 w 771165"/>
                  <a:gd name="connsiteY9" fmla="*/ 83755 h 535097"/>
                  <a:gd name="connsiteX10" fmla="*/ 676910 w 771165"/>
                  <a:gd name="connsiteY10" fmla="*/ 105469 h 535097"/>
                  <a:gd name="connsiteX11" fmla="*/ 718104 w 771165"/>
                  <a:gd name="connsiteY11" fmla="*/ 150351 h 535097"/>
                  <a:gd name="connsiteX12" fmla="*/ 733790 w 771165"/>
                  <a:gd name="connsiteY12" fmla="*/ 206830 h 535097"/>
                  <a:gd name="connsiteX13" fmla="*/ 712665 w 771165"/>
                  <a:gd name="connsiteY13" fmla="*/ 209481 h 535097"/>
                  <a:gd name="connsiteX14" fmla="*/ 712665 w 771165"/>
                  <a:gd name="connsiteY14" fmla="*/ 518093 h 535097"/>
                  <a:gd name="connsiteX15" fmla="*/ 658343 w 771165"/>
                  <a:gd name="connsiteY15" fmla="*/ 535097 h 535097"/>
                  <a:gd name="connsiteX16" fmla="*/ 638229 w 771165"/>
                  <a:gd name="connsiteY16" fmla="*/ 535097 h 535097"/>
                  <a:gd name="connsiteX17" fmla="*/ 620436 w 771165"/>
                  <a:gd name="connsiteY17" fmla="*/ 535097 h 535097"/>
                  <a:gd name="connsiteX18" fmla="*/ 252971 w 771165"/>
                  <a:gd name="connsiteY18" fmla="*/ 535097 h 535097"/>
                  <a:gd name="connsiteX19" fmla="*/ 246008 w 771165"/>
                  <a:gd name="connsiteY19" fmla="*/ 535097 h 535097"/>
                  <a:gd name="connsiteX20" fmla="*/ 236725 w 771165"/>
                  <a:gd name="connsiteY20" fmla="*/ 535097 h 535097"/>
                  <a:gd name="connsiteX21" fmla="*/ 209649 w 771165"/>
                  <a:gd name="connsiteY21" fmla="*/ 535097 h 535097"/>
                  <a:gd name="connsiteX22" fmla="*/ 150854 w 771165"/>
                  <a:gd name="connsiteY22" fmla="*/ 535097 h 535097"/>
                  <a:gd name="connsiteX23" fmla="*/ 0 w 771165"/>
                  <a:gd name="connsiteY23" fmla="*/ 383874 h 535097"/>
                  <a:gd name="connsiteX24" fmla="*/ 129967 w 771165"/>
                  <a:gd name="connsiteY24" fmla="*/ 234978 h 535097"/>
                  <a:gd name="connsiteX25" fmla="*/ 129967 w 771165"/>
                  <a:gd name="connsiteY25" fmla="*/ 224121 h 535097"/>
                  <a:gd name="connsiteX26" fmla="*/ 355087 w 771165"/>
                  <a:gd name="connsiteY26" fmla="*/ 0 h 535097"/>
                  <a:gd name="connsiteX0" fmla="*/ 725197 w 739464"/>
                  <a:gd name="connsiteY0" fmla="*/ 247407 h 535097"/>
                  <a:gd name="connsiteX1" fmla="*/ 725197 w 739464"/>
                  <a:gd name="connsiteY1" fmla="*/ 270493 h 535097"/>
                  <a:gd name="connsiteX2" fmla="*/ 725197 w 739464"/>
                  <a:gd name="connsiteY2" fmla="*/ 247407 h 535097"/>
                  <a:gd name="connsiteX3" fmla="*/ 739464 w 739464"/>
                  <a:gd name="connsiteY3" fmla="*/ 214754 h 535097"/>
                  <a:gd name="connsiteX4" fmla="*/ 725527 w 739464"/>
                  <a:gd name="connsiteY4" fmla="*/ 216407 h 535097"/>
                  <a:gd name="connsiteX5" fmla="*/ 739464 w 739464"/>
                  <a:gd name="connsiteY5" fmla="*/ 214754 h 535097"/>
                  <a:gd name="connsiteX6" fmla="*/ 355087 w 739464"/>
                  <a:gd name="connsiteY6" fmla="*/ 0 h 535097"/>
                  <a:gd name="connsiteX7" fmla="*/ 542301 w 739464"/>
                  <a:gd name="connsiteY7" fmla="*/ 100040 h 535097"/>
                  <a:gd name="connsiteX8" fmla="*/ 604190 w 739464"/>
                  <a:gd name="connsiteY8" fmla="*/ 83755 h 535097"/>
                  <a:gd name="connsiteX9" fmla="*/ 676910 w 739464"/>
                  <a:gd name="connsiteY9" fmla="*/ 105469 h 535097"/>
                  <a:gd name="connsiteX10" fmla="*/ 718104 w 739464"/>
                  <a:gd name="connsiteY10" fmla="*/ 150351 h 535097"/>
                  <a:gd name="connsiteX11" fmla="*/ 733790 w 739464"/>
                  <a:gd name="connsiteY11" fmla="*/ 206830 h 535097"/>
                  <a:gd name="connsiteX12" fmla="*/ 712665 w 739464"/>
                  <a:gd name="connsiteY12" fmla="*/ 209481 h 535097"/>
                  <a:gd name="connsiteX13" fmla="*/ 712665 w 739464"/>
                  <a:gd name="connsiteY13" fmla="*/ 518093 h 535097"/>
                  <a:gd name="connsiteX14" fmla="*/ 658343 w 739464"/>
                  <a:gd name="connsiteY14" fmla="*/ 535097 h 535097"/>
                  <a:gd name="connsiteX15" fmla="*/ 638229 w 739464"/>
                  <a:gd name="connsiteY15" fmla="*/ 535097 h 535097"/>
                  <a:gd name="connsiteX16" fmla="*/ 620436 w 739464"/>
                  <a:gd name="connsiteY16" fmla="*/ 535097 h 535097"/>
                  <a:gd name="connsiteX17" fmla="*/ 252971 w 739464"/>
                  <a:gd name="connsiteY17" fmla="*/ 535097 h 535097"/>
                  <a:gd name="connsiteX18" fmla="*/ 246008 w 739464"/>
                  <a:gd name="connsiteY18" fmla="*/ 535097 h 535097"/>
                  <a:gd name="connsiteX19" fmla="*/ 236725 w 739464"/>
                  <a:gd name="connsiteY19" fmla="*/ 535097 h 535097"/>
                  <a:gd name="connsiteX20" fmla="*/ 209649 w 739464"/>
                  <a:gd name="connsiteY20" fmla="*/ 535097 h 535097"/>
                  <a:gd name="connsiteX21" fmla="*/ 150854 w 739464"/>
                  <a:gd name="connsiteY21" fmla="*/ 535097 h 535097"/>
                  <a:gd name="connsiteX22" fmla="*/ 0 w 739464"/>
                  <a:gd name="connsiteY22" fmla="*/ 383874 h 535097"/>
                  <a:gd name="connsiteX23" fmla="*/ 129967 w 739464"/>
                  <a:gd name="connsiteY23" fmla="*/ 234978 h 535097"/>
                  <a:gd name="connsiteX24" fmla="*/ 129967 w 739464"/>
                  <a:gd name="connsiteY24" fmla="*/ 224121 h 535097"/>
                  <a:gd name="connsiteX25" fmla="*/ 355087 w 739464"/>
                  <a:gd name="connsiteY25" fmla="*/ 0 h 535097"/>
                  <a:gd name="connsiteX0" fmla="*/ 739464 w 739464"/>
                  <a:gd name="connsiteY0" fmla="*/ 214754 h 535097"/>
                  <a:gd name="connsiteX1" fmla="*/ 725527 w 739464"/>
                  <a:gd name="connsiteY1" fmla="*/ 216407 h 535097"/>
                  <a:gd name="connsiteX2" fmla="*/ 739464 w 739464"/>
                  <a:gd name="connsiteY2" fmla="*/ 214754 h 535097"/>
                  <a:gd name="connsiteX3" fmla="*/ 355087 w 739464"/>
                  <a:gd name="connsiteY3" fmla="*/ 0 h 535097"/>
                  <a:gd name="connsiteX4" fmla="*/ 542301 w 739464"/>
                  <a:gd name="connsiteY4" fmla="*/ 100040 h 535097"/>
                  <a:gd name="connsiteX5" fmla="*/ 604190 w 739464"/>
                  <a:gd name="connsiteY5" fmla="*/ 83755 h 535097"/>
                  <a:gd name="connsiteX6" fmla="*/ 676910 w 739464"/>
                  <a:gd name="connsiteY6" fmla="*/ 105469 h 535097"/>
                  <a:gd name="connsiteX7" fmla="*/ 718104 w 739464"/>
                  <a:gd name="connsiteY7" fmla="*/ 150351 h 535097"/>
                  <a:gd name="connsiteX8" fmla="*/ 733790 w 739464"/>
                  <a:gd name="connsiteY8" fmla="*/ 206830 h 535097"/>
                  <a:gd name="connsiteX9" fmla="*/ 712665 w 739464"/>
                  <a:gd name="connsiteY9" fmla="*/ 209481 h 535097"/>
                  <a:gd name="connsiteX10" fmla="*/ 712665 w 739464"/>
                  <a:gd name="connsiteY10" fmla="*/ 518093 h 535097"/>
                  <a:gd name="connsiteX11" fmla="*/ 658343 w 739464"/>
                  <a:gd name="connsiteY11" fmla="*/ 535097 h 535097"/>
                  <a:gd name="connsiteX12" fmla="*/ 638229 w 739464"/>
                  <a:gd name="connsiteY12" fmla="*/ 535097 h 535097"/>
                  <a:gd name="connsiteX13" fmla="*/ 620436 w 739464"/>
                  <a:gd name="connsiteY13" fmla="*/ 535097 h 535097"/>
                  <a:gd name="connsiteX14" fmla="*/ 252971 w 739464"/>
                  <a:gd name="connsiteY14" fmla="*/ 535097 h 535097"/>
                  <a:gd name="connsiteX15" fmla="*/ 246008 w 739464"/>
                  <a:gd name="connsiteY15" fmla="*/ 535097 h 535097"/>
                  <a:gd name="connsiteX16" fmla="*/ 236725 w 739464"/>
                  <a:gd name="connsiteY16" fmla="*/ 535097 h 535097"/>
                  <a:gd name="connsiteX17" fmla="*/ 209649 w 739464"/>
                  <a:gd name="connsiteY17" fmla="*/ 535097 h 535097"/>
                  <a:gd name="connsiteX18" fmla="*/ 150854 w 739464"/>
                  <a:gd name="connsiteY18" fmla="*/ 535097 h 535097"/>
                  <a:gd name="connsiteX19" fmla="*/ 0 w 739464"/>
                  <a:gd name="connsiteY19" fmla="*/ 383874 h 535097"/>
                  <a:gd name="connsiteX20" fmla="*/ 129967 w 739464"/>
                  <a:gd name="connsiteY20" fmla="*/ 234978 h 535097"/>
                  <a:gd name="connsiteX21" fmla="*/ 129967 w 739464"/>
                  <a:gd name="connsiteY21" fmla="*/ 224121 h 535097"/>
                  <a:gd name="connsiteX22" fmla="*/ 355087 w 739464"/>
                  <a:gd name="connsiteY22" fmla="*/ 0 h 535097"/>
                  <a:gd name="connsiteX0" fmla="*/ 355087 w 733790"/>
                  <a:gd name="connsiteY0" fmla="*/ 0 h 535097"/>
                  <a:gd name="connsiteX1" fmla="*/ 542301 w 733790"/>
                  <a:gd name="connsiteY1" fmla="*/ 100040 h 535097"/>
                  <a:gd name="connsiteX2" fmla="*/ 604190 w 733790"/>
                  <a:gd name="connsiteY2" fmla="*/ 83755 h 535097"/>
                  <a:gd name="connsiteX3" fmla="*/ 676910 w 733790"/>
                  <a:gd name="connsiteY3" fmla="*/ 105469 h 535097"/>
                  <a:gd name="connsiteX4" fmla="*/ 718104 w 733790"/>
                  <a:gd name="connsiteY4" fmla="*/ 150351 h 535097"/>
                  <a:gd name="connsiteX5" fmla="*/ 733790 w 733790"/>
                  <a:gd name="connsiteY5" fmla="*/ 206830 h 535097"/>
                  <a:gd name="connsiteX6" fmla="*/ 712665 w 733790"/>
                  <a:gd name="connsiteY6" fmla="*/ 209481 h 535097"/>
                  <a:gd name="connsiteX7" fmla="*/ 712665 w 733790"/>
                  <a:gd name="connsiteY7" fmla="*/ 518093 h 535097"/>
                  <a:gd name="connsiteX8" fmla="*/ 658343 w 733790"/>
                  <a:gd name="connsiteY8" fmla="*/ 535097 h 535097"/>
                  <a:gd name="connsiteX9" fmla="*/ 638229 w 733790"/>
                  <a:gd name="connsiteY9" fmla="*/ 535097 h 535097"/>
                  <a:gd name="connsiteX10" fmla="*/ 620436 w 733790"/>
                  <a:gd name="connsiteY10" fmla="*/ 535097 h 535097"/>
                  <a:gd name="connsiteX11" fmla="*/ 252971 w 733790"/>
                  <a:gd name="connsiteY11" fmla="*/ 535097 h 535097"/>
                  <a:gd name="connsiteX12" fmla="*/ 246008 w 733790"/>
                  <a:gd name="connsiteY12" fmla="*/ 535097 h 535097"/>
                  <a:gd name="connsiteX13" fmla="*/ 236725 w 733790"/>
                  <a:gd name="connsiteY13" fmla="*/ 535097 h 535097"/>
                  <a:gd name="connsiteX14" fmla="*/ 209649 w 733790"/>
                  <a:gd name="connsiteY14" fmla="*/ 535097 h 535097"/>
                  <a:gd name="connsiteX15" fmla="*/ 150854 w 733790"/>
                  <a:gd name="connsiteY15" fmla="*/ 535097 h 535097"/>
                  <a:gd name="connsiteX16" fmla="*/ 0 w 733790"/>
                  <a:gd name="connsiteY16" fmla="*/ 383874 h 535097"/>
                  <a:gd name="connsiteX17" fmla="*/ 129967 w 733790"/>
                  <a:gd name="connsiteY17" fmla="*/ 234978 h 535097"/>
                  <a:gd name="connsiteX18" fmla="*/ 129967 w 733790"/>
                  <a:gd name="connsiteY18" fmla="*/ 224121 h 535097"/>
                  <a:gd name="connsiteX19" fmla="*/ 355087 w 733790"/>
                  <a:gd name="connsiteY19" fmla="*/ 0 h 5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90" h="535097">
                    <a:moveTo>
                      <a:pt x="355087" y="0"/>
                    </a:moveTo>
                    <a:cubicBezTo>
                      <a:pt x="433222" y="0"/>
                      <a:pt x="502074" y="40326"/>
                      <a:pt x="542301" y="100040"/>
                    </a:cubicBezTo>
                    <a:cubicBezTo>
                      <a:pt x="560868" y="89959"/>
                      <a:pt x="581756" y="83755"/>
                      <a:pt x="604190" y="83755"/>
                    </a:cubicBezTo>
                    <a:cubicBezTo>
                      <a:pt x="631267" y="83755"/>
                      <a:pt x="656022" y="91510"/>
                      <a:pt x="676910" y="105469"/>
                    </a:cubicBezTo>
                    <a:cubicBezTo>
                      <a:pt x="693929" y="117101"/>
                      <a:pt x="708048" y="132417"/>
                      <a:pt x="718104" y="150351"/>
                    </a:cubicBezTo>
                    <a:lnTo>
                      <a:pt x="733790" y="206830"/>
                    </a:lnTo>
                    <a:lnTo>
                      <a:pt x="712665" y="209481"/>
                    </a:lnTo>
                    <a:lnTo>
                      <a:pt x="712665" y="518093"/>
                    </a:lnTo>
                    <a:lnTo>
                      <a:pt x="658343" y="535097"/>
                    </a:lnTo>
                    <a:lnTo>
                      <a:pt x="638229" y="535097"/>
                    </a:lnTo>
                    <a:lnTo>
                      <a:pt x="620436" y="535097"/>
                    </a:lnTo>
                    <a:lnTo>
                      <a:pt x="252971" y="535097"/>
                    </a:lnTo>
                    <a:lnTo>
                      <a:pt x="246008" y="535097"/>
                    </a:lnTo>
                    <a:lnTo>
                      <a:pt x="236725" y="535097"/>
                    </a:lnTo>
                    <a:lnTo>
                      <a:pt x="209649" y="535097"/>
                    </a:lnTo>
                    <a:lnTo>
                      <a:pt x="150854" y="535097"/>
                    </a:lnTo>
                    <a:cubicBezTo>
                      <a:pt x="67304" y="533546"/>
                      <a:pt x="0" y="466077"/>
                      <a:pt x="0" y="383874"/>
                    </a:cubicBezTo>
                    <a:cubicBezTo>
                      <a:pt x="0" y="307875"/>
                      <a:pt x="56474" y="245059"/>
                      <a:pt x="129967" y="234978"/>
                    </a:cubicBezTo>
                    <a:lnTo>
                      <a:pt x="129967" y="224121"/>
                    </a:lnTo>
                    <a:cubicBezTo>
                      <a:pt x="129967" y="100040"/>
                      <a:pt x="230536" y="0"/>
                      <a:pt x="355087"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latin typeface="+mj-lt"/>
                </a:endParaRPr>
              </a:p>
            </p:txBody>
          </p:sp>
          <p:sp>
            <p:nvSpPr>
              <p:cNvPr id="27" name="Freeform 26"/>
              <p:cNvSpPr/>
              <p:nvPr/>
            </p:nvSpPr>
            <p:spPr>
              <a:xfrm>
                <a:off x="1400643" y="5274546"/>
                <a:ext cx="213563" cy="311157"/>
              </a:xfrm>
              <a:custGeom>
                <a:avLst/>
                <a:gdLst/>
                <a:ahLst/>
                <a:cxnLst/>
                <a:rect l="l" t="t" r="r" b="b"/>
                <a:pathLst>
                  <a:path w="484428" h="705806">
                    <a:moveTo>
                      <a:pt x="22138" y="425828"/>
                    </a:moveTo>
                    <a:lnTo>
                      <a:pt x="22138" y="647206"/>
                    </a:lnTo>
                    <a:lnTo>
                      <a:pt x="290396" y="684971"/>
                    </a:lnTo>
                    <a:lnTo>
                      <a:pt x="290396" y="437548"/>
                    </a:lnTo>
                    <a:close/>
                    <a:moveTo>
                      <a:pt x="22138" y="363973"/>
                    </a:moveTo>
                    <a:lnTo>
                      <a:pt x="22138" y="406946"/>
                    </a:lnTo>
                    <a:lnTo>
                      <a:pt x="291699" y="417364"/>
                    </a:lnTo>
                    <a:lnTo>
                      <a:pt x="291699" y="367228"/>
                    </a:lnTo>
                    <a:close/>
                    <a:moveTo>
                      <a:pt x="291699" y="298860"/>
                    </a:moveTo>
                    <a:lnTo>
                      <a:pt x="22789" y="301466"/>
                    </a:lnTo>
                    <a:lnTo>
                      <a:pt x="22789" y="344439"/>
                    </a:lnTo>
                    <a:lnTo>
                      <a:pt x="291699" y="348996"/>
                    </a:lnTo>
                    <a:close/>
                    <a:moveTo>
                      <a:pt x="293002" y="229192"/>
                    </a:moveTo>
                    <a:lnTo>
                      <a:pt x="22789" y="239609"/>
                    </a:lnTo>
                    <a:lnTo>
                      <a:pt x="22789" y="283235"/>
                    </a:lnTo>
                    <a:lnTo>
                      <a:pt x="293002" y="279328"/>
                    </a:lnTo>
                    <a:close/>
                    <a:moveTo>
                      <a:pt x="293652" y="159523"/>
                    </a:moveTo>
                    <a:lnTo>
                      <a:pt x="24092" y="177102"/>
                    </a:lnTo>
                    <a:lnTo>
                      <a:pt x="24092" y="222030"/>
                    </a:lnTo>
                    <a:lnTo>
                      <a:pt x="293652" y="209658"/>
                    </a:lnTo>
                    <a:close/>
                    <a:moveTo>
                      <a:pt x="293652" y="91156"/>
                    </a:moveTo>
                    <a:lnTo>
                      <a:pt x="24742" y="115247"/>
                    </a:lnTo>
                    <a:lnTo>
                      <a:pt x="24742" y="160825"/>
                    </a:lnTo>
                    <a:lnTo>
                      <a:pt x="293652" y="141943"/>
                    </a:lnTo>
                    <a:close/>
                    <a:moveTo>
                      <a:pt x="294303" y="22138"/>
                    </a:moveTo>
                    <a:lnTo>
                      <a:pt x="25394" y="54043"/>
                    </a:lnTo>
                    <a:lnTo>
                      <a:pt x="25394" y="97667"/>
                    </a:lnTo>
                    <a:lnTo>
                      <a:pt x="294303" y="71622"/>
                    </a:lnTo>
                    <a:close/>
                    <a:moveTo>
                      <a:pt x="321650" y="0"/>
                    </a:moveTo>
                    <a:lnTo>
                      <a:pt x="484428" y="52090"/>
                    </a:lnTo>
                    <a:lnTo>
                      <a:pt x="481682" y="303119"/>
                    </a:lnTo>
                    <a:cubicBezTo>
                      <a:pt x="424601" y="301242"/>
                      <a:pt x="364564" y="310379"/>
                      <a:pt x="312246" y="334952"/>
                    </a:cubicBezTo>
                    <a:lnTo>
                      <a:pt x="312246" y="680233"/>
                    </a:lnTo>
                    <a:lnTo>
                      <a:pt x="352988" y="691472"/>
                    </a:lnTo>
                    <a:lnTo>
                      <a:pt x="312534" y="705806"/>
                    </a:lnTo>
                    <a:lnTo>
                      <a:pt x="0" y="658926"/>
                    </a:lnTo>
                    <a:lnTo>
                      <a:pt x="0" y="40369"/>
                    </a:lnTo>
                    <a:close/>
                  </a:path>
                </a:pathLst>
              </a:custGeom>
              <a:solidFill>
                <a:srgbClr val="FFFFFF"/>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marL="0" marR="0" lvl="0" indent="0" algn="ctr" defTabSz="913575"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mj-lt"/>
                </a:endParaRPr>
              </a:p>
            </p:txBody>
          </p:sp>
          <p:grpSp>
            <p:nvGrpSpPr>
              <p:cNvPr id="28" name="Group 27"/>
              <p:cNvGrpSpPr>
                <a:grpSpLocks noChangeAspect="1"/>
              </p:cNvGrpSpPr>
              <p:nvPr/>
            </p:nvGrpSpPr>
            <p:grpSpPr>
              <a:xfrm>
                <a:off x="1543760" y="5418777"/>
                <a:ext cx="126600" cy="165525"/>
                <a:chOff x="-117098" y="14336206"/>
                <a:chExt cx="1020763" cy="1334613"/>
              </a:xfrm>
              <a:solidFill>
                <a:srgbClr val="FFFFFF"/>
              </a:solidFill>
            </p:grpSpPr>
            <p:sp>
              <p:nvSpPr>
                <p:cNvPr id="29" name="Oval 122"/>
                <p:cNvSpPr>
                  <a:spLocks noChangeArrowheads="1"/>
                </p:cNvSpPr>
                <p:nvPr/>
              </p:nvSpPr>
              <p:spPr bwMode="auto">
                <a:xfrm>
                  <a:off x="-117082" y="14336206"/>
                  <a:ext cx="985843" cy="1873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87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30" name="Freeform 123"/>
                <p:cNvSpPr>
                  <a:spLocks noEditPoints="1"/>
                </p:cNvSpPr>
                <p:nvPr/>
              </p:nvSpPr>
              <p:spPr bwMode="auto">
                <a:xfrm>
                  <a:off x="-117098" y="14475428"/>
                  <a:ext cx="1020763" cy="119539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87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grpSp>
        </p:grpSp>
      </p:grpSp>
      <p:grpSp>
        <p:nvGrpSpPr>
          <p:cNvPr id="31" name="Group 30"/>
          <p:cNvGrpSpPr/>
          <p:nvPr/>
        </p:nvGrpSpPr>
        <p:grpSpPr>
          <a:xfrm>
            <a:off x="589063" y="3319562"/>
            <a:ext cx="11273674" cy="788930"/>
            <a:chOff x="595683" y="3319562"/>
            <a:chExt cx="11273674" cy="788930"/>
          </a:xfrm>
        </p:grpSpPr>
        <p:sp>
          <p:nvSpPr>
            <p:cNvPr id="32" name="Rectangle 31"/>
            <p:cNvSpPr/>
            <p:nvPr/>
          </p:nvSpPr>
          <p:spPr bwMode="auto">
            <a:xfrm>
              <a:off x="595683" y="3319562"/>
              <a:ext cx="11273674" cy="788930"/>
            </a:xfrm>
            <a:prstGeom prst="rect">
              <a:avLst/>
            </a:prstGeom>
            <a:solidFill>
              <a:srgbClr val="68217A"/>
            </a:solidFill>
            <a:ln w="3175">
              <a:noFill/>
              <a:prstDash val="sysDot"/>
              <a:headEnd type="none"/>
              <a:tailEnd type="oval" w="lg" len="lg"/>
            </a:ln>
          </p:spPr>
          <p:txBody>
            <a:bodyPr wrap="square" lIns="146304" tIns="91440" rIns="91440" bIns="91440" rtlCol="0" anchor="ctr" anchorCtr="0">
              <a:noAutofit/>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j-lt"/>
                <a:ea typeface="Segoe UI" pitchFamily="34" charset="0"/>
                <a:cs typeface="Segoe UI" pitchFamily="34" charset="0"/>
              </a:endParaRPr>
            </a:p>
          </p:txBody>
        </p:sp>
        <p:sp>
          <p:nvSpPr>
            <p:cNvPr id="33" name="TextBox 32"/>
            <p:cNvSpPr txBox="1"/>
            <p:nvPr/>
          </p:nvSpPr>
          <p:spPr>
            <a:xfrm>
              <a:off x="1703293" y="3319562"/>
              <a:ext cx="10094976" cy="788930"/>
            </a:xfrm>
            <a:prstGeom prst="rect">
              <a:avLst/>
            </a:prstGeom>
            <a:solidFill>
              <a:srgbClr val="FFFFFF">
                <a:lumMod val="95000"/>
              </a:srgbClr>
            </a:solidFill>
            <a:ln w="3175">
              <a:noFill/>
              <a:prstDash val="sysDot"/>
              <a:headEnd type="none"/>
              <a:tailEnd type="oval" w="lg" len="lg"/>
            </a:ln>
            <a:extLst/>
          </p:spPr>
          <p:txBody>
            <a:bodyPr wrap="square" lIns="91440" tIns="64008" rIns="91440" bIns="64008"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marL="0" marR="0" lvl="0" indent="0" defTabSz="93212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mj-lt"/>
                  <a:cs typeface="Segoe UI" pitchFamily="34" charset="0"/>
                </a:rPr>
                <a:t>Stores data within the United </a:t>
              </a:r>
              <a:r>
                <a:rPr kumimoji="0" lang="en-US" sz="1800" b="0" i="0" u="none" strike="noStrike" kern="0" cap="none" spc="0" normalizeH="0" baseline="0" noProof="0" dirty="0" smtClean="0">
                  <a:ln>
                    <a:noFill/>
                  </a:ln>
                  <a:solidFill>
                    <a:srgbClr val="505050"/>
                  </a:solidFill>
                  <a:effectLst/>
                  <a:uLnTx/>
                  <a:uFillTx/>
                  <a:latin typeface="+mj-lt"/>
                  <a:cs typeface="Segoe UI" pitchFamily="34" charset="0"/>
                </a:rPr>
                <a:t>States</a:t>
              </a:r>
              <a:r>
                <a:rPr kumimoji="0" lang="en-IN" sz="1800" b="0" i="0" u="none" strike="noStrike" kern="0" cap="none" spc="0" normalizeH="0" baseline="0" noProof="0" dirty="0" smtClean="0">
                  <a:ln>
                    <a:noFill/>
                  </a:ln>
                  <a:solidFill>
                    <a:srgbClr val="505050"/>
                  </a:solidFill>
                  <a:effectLst/>
                  <a:uLnTx/>
                  <a:uFillTx/>
                  <a:latin typeface="+mj-lt"/>
                  <a:cs typeface="Segoe UI" pitchFamily="34" charset="0"/>
                </a:rPr>
                <a:t>.</a:t>
              </a:r>
              <a:endParaRPr kumimoji="0" lang="en-US" sz="1800" b="0" i="0" u="none" strike="noStrike" kern="0" cap="none" spc="0" normalizeH="0" baseline="0" noProof="0" dirty="0">
                <a:ln>
                  <a:noFill/>
                </a:ln>
                <a:solidFill>
                  <a:srgbClr val="505050"/>
                </a:solidFill>
                <a:effectLst/>
                <a:uLnTx/>
                <a:uFillTx/>
                <a:latin typeface="+mj-lt"/>
                <a:cs typeface="Segoe UI" pitchFamily="34" charset="0"/>
              </a:endParaRPr>
            </a:p>
          </p:txBody>
        </p:sp>
        <p:grpSp>
          <p:nvGrpSpPr>
            <p:cNvPr id="34" name="Group 33"/>
            <p:cNvGrpSpPr/>
            <p:nvPr/>
          </p:nvGrpSpPr>
          <p:grpSpPr>
            <a:xfrm>
              <a:off x="747851" y="3438268"/>
              <a:ext cx="828434" cy="543660"/>
              <a:chOff x="747851" y="3438268"/>
              <a:chExt cx="828434" cy="543660"/>
            </a:xfrm>
          </p:grpSpPr>
          <p:sp>
            <p:nvSpPr>
              <p:cNvPr id="35" name="Freeform 5"/>
              <p:cNvSpPr>
                <a:spLocks/>
              </p:cNvSpPr>
              <p:nvPr/>
            </p:nvSpPr>
            <p:spPr bwMode="auto">
              <a:xfrm>
                <a:off x="747851" y="3438268"/>
                <a:ext cx="828434" cy="543660"/>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3 h 690"/>
                  <a:gd name="T16" fmla="*/ 851 w 1054"/>
                  <a:gd name="T17" fmla="*/ 690 h 690"/>
                  <a:gd name="T18" fmla="*/ 825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5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6"/>
                      <a:pt x="948" y="215"/>
                      <a:pt x="950" y="272"/>
                    </a:cubicBezTo>
                    <a:cubicBezTo>
                      <a:pt x="1012" y="312"/>
                      <a:pt x="1054" y="384"/>
                      <a:pt x="1054" y="463"/>
                    </a:cubicBezTo>
                    <a:cubicBezTo>
                      <a:pt x="1054" y="580"/>
                      <a:pt x="965" y="676"/>
                      <a:pt x="851" y="690"/>
                    </a:cubicBezTo>
                    <a:cubicBezTo>
                      <a:pt x="843" y="690"/>
                      <a:pt x="833" y="690"/>
                      <a:pt x="825" y="690"/>
                    </a:cubicBezTo>
                    <a:cubicBezTo>
                      <a:pt x="818" y="690"/>
                      <a:pt x="810" y="690"/>
                      <a:pt x="802" y="690"/>
                    </a:cubicBezTo>
                    <a:cubicBezTo>
                      <a:pt x="696" y="690"/>
                      <a:pt x="446" y="690"/>
                      <a:pt x="327" y="690"/>
                    </a:cubicBezTo>
                    <a:cubicBezTo>
                      <a:pt x="324" y="690"/>
                      <a:pt x="320" y="690"/>
                      <a:pt x="318" y="690"/>
                    </a:cubicBezTo>
                    <a:cubicBezTo>
                      <a:pt x="306" y="690"/>
                      <a:pt x="306" y="690"/>
                      <a:pt x="306" y="690"/>
                    </a:cubicBezTo>
                    <a:cubicBezTo>
                      <a:pt x="300" y="690"/>
                      <a:pt x="283" y="690"/>
                      <a:pt x="271" y="690"/>
                    </a:cubicBezTo>
                    <a:cubicBezTo>
                      <a:pt x="195" y="690"/>
                      <a:pt x="195" y="690"/>
                      <a:pt x="195" y="690"/>
                    </a:cubicBezTo>
                    <a:cubicBezTo>
                      <a:pt x="87" y="688"/>
                      <a:pt x="0" y="601"/>
                      <a:pt x="0" y="495"/>
                    </a:cubicBezTo>
                    <a:cubicBezTo>
                      <a:pt x="0" y="397"/>
                      <a:pt x="73" y="316"/>
                      <a:pt x="168" y="3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000000"/>
                  </a:solidFill>
                  <a:effectLst/>
                  <a:uLnTx/>
                  <a:uFillTx/>
                  <a:latin typeface="+mj-lt"/>
                </a:endParaRPr>
              </a:p>
            </p:txBody>
          </p:sp>
          <p:sp>
            <p:nvSpPr>
              <p:cNvPr id="36" name="Freeform 82"/>
              <p:cNvSpPr>
                <a:spLocks noEditPoints="1"/>
              </p:cNvSpPr>
              <p:nvPr/>
            </p:nvSpPr>
            <p:spPr bwMode="black">
              <a:xfrm>
                <a:off x="981500" y="3560468"/>
                <a:ext cx="361137" cy="361041"/>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12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mj-lt"/>
                </a:endParaRPr>
              </a:p>
            </p:txBody>
          </p:sp>
        </p:grpSp>
      </p:grpSp>
    </p:spTree>
    <p:extLst>
      <p:ext uri="{BB962C8B-B14F-4D97-AF65-F5344CB8AC3E}">
        <p14:creationId xmlns:p14="http://schemas.microsoft.com/office/powerpoint/2010/main" val="3533733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0-#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0-#ppt_w/2"/>
                                          </p:val>
                                        </p:tav>
                                        <p:tav tm="100000">
                                          <p:val>
                                            <p:strVal val="#ppt_x"/>
                                          </p:val>
                                        </p:tav>
                                      </p:tavLst>
                                    </p:anim>
                                    <p:anim calcmode="lin" valueType="num">
                                      <p:cBhvr additive="base">
                                        <p:cTn id="24" dur="75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0-#ppt_w/2"/>
                                          </p:val>
                                        </p:tav>
                                        <p:tav tm="100000">
                                          <p:val>
                                            <p:strVal val="#ppt_x"/>
                                          </p:val>
                                        </p:tav>
                                      </p:tavLst>
                                    </p:anim>
                                    <p:anim calcmode="lin" valueType="num">
                                      <p:cBhvr additive="base">
                                        <p:cTn id="28"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commitment to industry-leading compliance</a:t>
            </a:r>
            <a:endParaRPr lang="en-US" dirty="0"/>
          </a:p>
        </p:txBody>
      </p:sp>
      <p:grpSp>
        <p:nvGrpSpPr>
          <p:cNvPr id="21" name="Group 20"/>
          <p:cNvGrpSpPr/>
          <p:nvPr/>
        </p:nvGrpSpPr>
        <p:grpSpPr>
          <a:xfrm>
            <a:off x="3427151" y="3497262"/>
            <a:ext cx="2740316" cy="2300995"/>
            <a:chOff x="3427151" y="1913199"/>
            <a:chExt cx="2740316" cy="2300995"/>
          </a:xfrm>
        </p:grpSpPr>
        <p:sp>
          <p:nvSpPr>
            <p:cNvPr id="22" name="Rectangle 21"/>
            <p:cNvSpPr/>
            <p:nvPr/>
          </p:nvSpPr>
          <p:spPr bwMode="auto">
            <a:xfrm>
              <a:off x="3427151" y="1913200"/>
              <a:ext cx="2740316" cy="4572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8272"/>
                  </a:solidFill>
                  <a:effectLst/>
                  <a:uLnTx/>
                  <a:uFillTx/>
                  <a:latin typeface="Segoe UI Light"/>
                  <a:ea typeface="Segoe UI" pitchFamily="34" charset="0"/>
                  <a:cs typeface="Segoe UI" pitchFamily="34" charset="0"/>
                </a:rPr>
                <a:t>ECSB</a:t>
              </a:r>
            </a:p>
          </p:txBody>
        </p:sp>
        <p:pic>
          <p:nvPicPr>
            <p:cNvPr id="2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205" y="2462432"/>
              <a:ext cx="1664208" cy="16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bwMode="auto">
            <a:xfrm>
              <a:off x="3427151" y="1913199"/>
              <a:ext cx="2740316" cy="2300995"/>
            </a:xfrm>
            <a:prstGeom prst="rect">
              <a:avLst/>
            </a:prstGeom>
            <a:no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30000" noProof="0" dirty="0" smtClean="0">
                <a:ln>
                  <a:noFill/>
                </a:ln>
                <a:solidFill>
                  <a:srgbClr val="FFFFFF"/>
                </a:solidFill>
                <a:effectLst/>
                <a:uLnTx/>
                <a:uFillTx/>
                <a:latin typeface="Segoe UI Light"/>
                <a:ea typeface="Segoe UI" pitchFamily="34" charset="0"/>
                <a:cs typeface="Segoe UI" pitchFamily="34" charset="0"/>
              </a:endParaRPr>
            </a:p>
          </p:txBody>
        </p:sp>
      </p:grpSp>
      <p:grpSp>
        <p:nvGrpSpPr>
          <p:cNvPr id="25" name="Group 24"/>
          <p:cNvGrpSpPr/>
          <p:nvPr/>
        </p:nvGrpSpPr>
        <p:grpSpPr>
          <a:xfrm>
            <a:off x="6274865" y="3497263"/>
            <a:ext cx="2740316" cy="2300997"/>
            <a:chOff x="6274865" y="1913200"/>
            <a:chExt cx="2740316" cy="2300997"/>
          </a:xfrm>
        </p:grpSpPr>
        <p:sp>
          <p:nvSpPr>
            <p:cNvPr id="26" name="Rectangle 25"/>
            <p:cNvSpPr/>
            <p:nvPr/>
          </p:nvSpPr>
          <p:spPr bwMode="auto">
            <a:xfrm>
              <a:off x="6274865" y="1913200"/>
              <a:ext cx="2740316" cy="4572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srgbClr val="68217A"/>
                  </a:solidFill>
                  <a:effectLst/>
                  <a:uLnTx/>
                  <a:uFillTx/>
                  <a:latin typeface="Segoe UI Light"/>
                  <a:ea typeface="Segoe UI" pitchFamily="34" charset="0"/>
                  <a:cs typeface="Segoe UI" pitchFamily="34" charset="0"/>
                </a:rPr>
                <a:t>FedRAMP</a:t>
              </a:r>
              <a:endParaRPr kumimoji="0" lang="en-US" sz="2400" b="0" i="0" u="none" strike="noStrike" kern="0" cap="none" spc="0" normalizeH="0" baseline="0" noProof="0" dirty="0" smtClean="0">
                <a:ln>
                  <a:noFill/>
                </a:ln>
                <a:solidFill>
                  <a:srgbClr val="68217A"/>
                </a:solidFill>
                <a:effectLst/>
                <a:uLnTx/>
                <a:uFillTx/>
                <a:latin typeface="Segoe UI Light"/>
                <a:ea typeface="Segoe UI" pitchFamily="34" charset="0"/>
                <a:cs typeface="Segoe UI" pitchFamily="34" charset="0"/>
              </a:endParaRPr>
            </a:p>
          </p:txBody>
        </p:sp>
        <p:pic>
          <p:nvPicPr>
            <p:cNvPr id="27" name="Picture 2"/>
            <p:cNvPicPr>
              <a:picLocks noChangeArrowheads="1"/>
            </p:cNvPicPr>
            <p:nvPr/>
          </p:nvPicPr>
          <p:blipFill rotWithShape="1">
            <a:blip r:embed="rId4">
              <a:extLst>
                <a:ext uri="{28A0092B-C50C-407E-A947-70E740481C1C}">
                  <a14:useLocalDpi xmlns:a14="http://schemas.microsoft.com/office/drawing/2010/main" val="0"/>
                </a:ext>
              </a:extLst>
            </a:blip>
            <a:srcRect l="2052" t="2052" r="2052" b="2052"/>
            <a:stretch/>
          </p:blipFill>
          <p:spPr bwMode="auto">
            <a:xfrm>
              <a:off x="6812919" y="2462432"/>
              <a:ext cx="1664208" cy="166420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bwMode="auto">
            <a:xfrm>
              <a:off x="6274865" y="1913202"/>
              <a:ext cx="2740316" cy="2300995"/>
            </a:xfrm>
            <a:prstGeom prst="rect">
              <a:avLst/>
            </a:prstGeom>
            <a:no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30000" noProof="0" dirty="0" smtClean="0">
                <a:ln>
                  <a:noFill/>
                </a:ln>
                <a:solidFill>
                  <a:srgbClr val="FFFFFF"/>
                </a:solidFill>
                <a:effectLst/>
                <a:uLnTx/>
                <a:uFillTx/>
                <a:latin typeface="Segoe UI Light"/>
                <a:ea typeface="Segoe UI" pitchFamily="34" charset="0"/>
                <a:cs typeface="Segoe UI" pitchFamily="34" charset="0"/>
              </a:endParaRPr>
            </a:p>
          </p:txBody>
        </p:sp>
      </p:grpSp>
      <p:grpSp>
        <p:nvGrpSpPr>
          <p:cNvPr id="29" name="Group 28"/>
          <p:cNvGrpSpPr/>
          <p:nvPr/>
        </p:nvGrpSpPr>
        <p:grpSpPr>
          <a:xfrm>
            <a:off x="9122580" y="3497263"/>
            <a:ext cx="2740316" cy="2300997"/>
            <a:chOff x="9122580" y="1913200"/>
            <a:chExt cx="2740316" cy="2300997"/>
          </a:xfrm>
        </p:grpSpPr>
        <p:sp>
          <p:nvSpPr>
            <p:cNvPr id="30" name="Rectangle 29"/>
            <p:cNvSpPr/>
            <p:nvPr/>
          </p:nvSpPr>
          <p:spPr bwMode="auto">
            <a:xfrm>
              <a:off x="9122580" y="1913200"/>
              <a:ext cx="2740316" cy="4572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srgbClr val="DC3C00"/>
                  </a:solidFill>
                  <a:effectLst/>
                  <a:uLnTx/>
                  <a:uFillTx/>
                  <a:latin typeface="Segoe UI Light"/>
                  <a:ea typeface="Segoe UI" pitchFamily="34" charset="0"/>
                  <a:cs typeface="Segoe UI" pitchFamily="34" charset="0"/>
                </a:rPr>
                <a:t>HIPAA</a:t>
              </a:r>
              <a:endParaRPr kumimoji="0" lang="en-US" sz="2400" b="0" i="0" u="none" strike="noStrike" kern="0" cap="none" spc="0" normalizeH="0" baseline="0" noProof="0" dirty="0" smtClean="0">
                <a:ln>
                  <a:noFill/>
                </a:ln>
                <a:solidFill>
                  <a:srgbClr val="DC3C00"/>
                </a:solidFill>
                <a:effectLst/>
                <a:uLnTx/>
                <a:uFillTx/>
                <a:latin typeface="Segoe UI Light"/>
                <a:ea typeface="Segoe UI" pitchFamily="34" charset="0"/>
                <a:cs typeface="Segoe UI" pitchFamily="34" charset="0"/>
              </a:endParaRPr>
            </a:p>
          </p:txBody>
        </p:sp>
        <p:pic>
          <p:nvPicPr>
            <p:cNvPr id="31"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0634" y="2462432"/>
              <a:ext cx="1664208" cy="16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bwMode="auto">
            <a:xfrm>
              <a:off x="9122580" y="1913202"/>
              <a:ext cx="2740316" cy="2300995"/>
            </a:xfrm>
            <a:prstGeom prst="rect">
              <a:avLst/>
            </a:prstGeom>
            <a:no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30000" noProof="0" dirty="0" smtClean="0">
                <a:ln>
                  <a:noFill/>
                </a:ln>
                <a:solidFill>
                  <a:srgbClr val="FFFFFF"/>
                </a:solidFill>
                <a:effectLst/>
                <a:uLnTx/>
                <a:uFillTx/>
                <a:latin typeface="Segoe UI Light"/>
                <a:ea typeface="Segoe UI" pitchFamily="34" charset="0"/>
                <a:cs typeface="Segoe UI" pitchFamily="34" charset="0"/>
              </a:endParaRPr>
            </a:p>
          </p:txBody>
        </p:sp>
      </p:grpSp>
      <p:grpSp>
        <p:nvGrpSpPr>
          <p:cNvPr id="33" name="Group 32"/>
          <p:cNvGrpSpPr/>
          <p:nvPr/>
        </p:nvGrpSpPr>
        <p:grpSpPr>
          <a:xfrm>
            <a:off x="579437" y="3497262"/>
            <a:ext cx="2740316" cy="2300995"/>
            <a:chOff x="579437" y="1913199"/>
            <a:chExt cx="2740316" cy="2300995"/>
          </a:xfrm>
        </p:grpSpPr>
        <p:sp>
          <p:nvSpPr>
            <p:cNvPr id="34" name="Rectangle 33"/>
            <p:cNvSpPr/>
            <p:nvPr/>
          </p:nvSpPr>
          <p:spPr bwMode="auto">
            <a:xfrm>
              <a:off x="579437" y="1913200"/>
              <a:ext cx="2740316" cy="45720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2C6"/>
                  </a:solidFill>
                  <a:effectLst/>
                  <a:uLnTx/>
                  <a:uFillTx/>
                  <a:latin typeface="Segoe UI Light"/>
                  <a:ea typeface="Segoe UI" pitchFamily="34" charset="0"/>
                  <a:cs typeface="Segoe UI" pitchFamily="34" charset="0"/>
                </a:rPr>
                <a:t>CJIS</a:t>
              </a:r>
            </a:p>
          </p:txBody>
        </p:sp>
        <p:sp>
          <p:nvSpPr>
            <p:cNvPr id="35" name="Rectangle 34"/>
            <p:cNvSpPr/>
            <p:nvPr/>
          </p:nvSpPr>
          <p:spPr bwMode="auto">
            <a:xfrm>
              <a:off x="579437" y="1913199"/>
              <a:ext cx="2740316" cy="2300995"/>
            </a:xfrm>
            <a:prstGeom prst="rect">
              <a:avLst/>
            </a:prstGeom>
            <a:no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384"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30000" noProof="0" dirty="0" smtClean="0">
                <a:ln>
                  <a:noFill/>
                </a:ln>
                <a:solidFill>
                  <a:srgbClr val="FFFFFF"/>
                </a:solidFill>
                <a:effectLst/>
                <a:uLnTx/>
                <a:uFillTx/>
                <a:latin typeface="Segoe UI Light"/>
                <a:ea typeface="Segoe UI" pitchFamily="34" charset="0"/>
                <a:cs typeface="Segoe UI" pitchFamily="34" charset="0"/>
              </a:endParaRPr>
            </a:p>
          </p:txBody>
        </p:sp>
        <p:pic>
          <p:nvPicPr>
            <p:cNvPr id="36"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416" y="2462432"/>
              <a:ext cx="1666358" cy="166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TextBox 3"/>
          <p:cNvSpPr txBox="1"/>
          <p:nvPr/>
        </p:nvSpPr>
        <p:spPr>
          <a:xfrm>
            <a:off x="579437" y="1978371"/>
            <a:ext cx="11273933" cy="753369"/>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2400" dirty="0">
                <a:solidFill>
                  <a:srgbClr val="505050"/>
                </a:solidFill>
                <a:latin typeface="Segoe UI Light"/>
                <a:ea typeface="ＭＳ Ｐゴシック" charset="0"/>
              </a:rPr>
              <a:t>Microsoft is the first and only </a:t>
            </a:r>
            <a:r>
              <a:rPr lang="en-US" sz="2400" dirty="0" err="1">
                <a:solidFill>
                  <a:srgbClr val="505050"/>
                </a:solidFill>
                <a:latin typeface="Segoe UI Light"/>
                <a:ea typeface="ＭＳ Ｐゴシック" charset="0"/>
              </a:rPr>
              <a:t>hyperscale</a:t>
            </a:r>
            <a:r>
              <a:rPr lang="en-US" sz="2400" dirty="0">
                <a:solidFill>
                  <a:srgbClr val="505050"/>
                </a:solidFill>
                <a:latin typeface="Segoe UI Light"/>
                <a:ea typeface="ＭＳ Ｐゴシック" charset="0"/>
              </a:rPr>
              <a:t> cloud provider to meet CJIS security requirements for infrastructure and productivity.</a:t>
            </a:r>
          </a:p>
        </p:txBody>
      </p:sp>
    </p:spTree>
    <p:extLst>
      <p:ext uri="{BB962C8B-B14F-4D97-AF65-F5344CB8AC3E}">
        <p14:creationId xmlns:p14="http://schemas.microsoft.com/office/powerpoint/2010/main" val="376212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ppt_x"/>
                                          </p:val>
                                        </p:tav>
                                        <p:tav tm="100000">
                                          <p:val>
                                            <p:strVal val="#ppt_x"/>
                                          </p:val>
                                        </p:tav>
                                      </p:tavLst>
                                    </p:anim>
                                    <p:anim calcmode="lin" valueType="num">
                                      <p:cBhvr additive="base">
                                        <p:cTn id="8" dur="75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ppt_x"/>
                                          </p:val>
                                        </p:tav>
                                        <p:tav tm="100000">
                                          <p:val>
                                            <p:strVal val="#ppt_x"/>
                                          </p:val>
                                        </p:tav>
                                      </p:tavLst>
                                    </p:anim>
                                    <p:anim calcmode="lin" valueType="num">
                                      <p:cBhvr additive="base">
                                        <p:cTn id="16" dur="75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3-clouds-v3" id="{4526F87C-C253-4B1D-AA0B-D83FEFC531D5}" vid="{74C69EB9-33D3-421C-9978-9DC7F2EDD359}"/>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Lu Jin; Saad Ansari</External_x0020_Speaker>
    <Session_x0020_Code xmlns="12a172fe-0250-434a-85cf-03b10810c5e5">BRK2450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www.w3.org/XML/1998/namespace"/>
    <ds:schemaRef ds:uri="http://schemas.openxmlformats.org/package/2006/metadata/core-properties"/>
    <ds:schemaRef ds:uri="http://schemas.microsoft.com/office/2006/metadata/properties"/>
    <ds:schemaRef ds:uri="230e9df3-be65-4c73-a93b-d1236ebd677e"/>
    <ds:schemaRef ds:uri="http://schemas.microsoft.com/sharepoint/v3"/>
    <ds:schemaRef ds:uri="http://purl.org/dc/dcmitype/"/>
    <ds:schemaRef ds:uri="http://schemas.microsoft.com/office/infopath/2007/PartnerControls"/>
    <ds:schemaRef ds:uri="http://schemas.microsoft.com/office/2006/documentManagement/types"/>
    <ds:schemaRef ds:uri="http://purl.org/dc/elements/1.1/"/>
    <ds:schemaRef ds:uri="12a172fe-0250-434a-85cf-03b10810c5e5"/>
    <ds:schemaRef ds:uri="http://purl.org/dc/te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Ignite-3-clouds-v3</Template>
  <TotalTime>40</TotalTime>
  <Words>1666</Words>
  <Application>Microsoft Office PowerPoint</Application>
  <PresentationFormat>Custom</PresentationFormat>
  <Paragraphs>295</Paragraphs>
  <Slides>26</Slides>
  <Notes>17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43" baseType="lpstr">
      <vt:lpstr>微软雅黑</vt:lpstr>
      <vt:lpstr>ＭＳ Ｐゴシック</vt:lpstr>
      <vt:lpstr>SimSun</vt:lpstr>
      <vt:lpstr>SimSun</vt:lpstr>
      <vt:lpstr>Arial</vt:lpstr>
      <vt:lpstr>Calibri</vt:lpstr>
      <vt:lpstr>Consolas</vt:lpstr>
      <vt:lpstr>Segoe UI</vt:lpstr>
      <vt:lpstr>Segoe UI Light</vt:lpstr>
      <vt:lpstr>Segoe UI Semibold</vt:lpstr>
      <vt:lpstr>Times New Roman</vt:lpstr>
      <vt:lpstr>Wingdings</vt:lpstr>
      <vt:lpstr>5-30610_Microsoft_Ignite_Keynote_Template</vt:lpstr>
      <vt:lpstr>1_5-30610_Microsoft_Ignite_Keynote_Template</vt:lpstr>
      <vt:lpstr>2_5-30610_Microsoft_Ignite_Keynote_Template</vt:lpstr>
      <vt:lpstr>3_5-30610_Microsoft_Ignite_Keynote_Template</vt:lpstr>
      <vt:lpstr>think-cell Slide</vt:lpstr>
      <vt:lpstr>PowerPoint Presentation</vt:lpstr>
      <vt:lpstr>A Tale of 3 Clouds</vt:lpstr>
      <vt:lpstr>Microsoft Cloud platform</vt:lpstr>
      <vt:lpstr>Microsoft Azure: A unified platform for modern business</vt:lpstr>
      <vt:lpstr>Azure: Comprehensive cloud services</vt:lpstr>
      <vt:lpstr>Azure: An open platform powered by choice</vt:lpstr>
      <vt:lpstr>Sovereign clouds – how did we get here?</vt:lpstr>
      <vt:lpstr>Introducing Microsoft Azure Government A government-community cloud that extends world-class security and control for dedicated U.S. Public Sector workloads.</vt:lpstr>
      <vt:lpstr>A commitment to industry-leading compliance</vt:lpstr>
      <vt:lpstr>Powerful datacenter security</vt:lpstr>
      <vt:lpstr>Showcase: Law enforcement multimedia on Azure Government</vt:lpstr>
      <vt:lpstr>Learn more</vt:lpstr>
      <vt:lpstr>Azure in China</vt:lpstr>
      <vt:lpstr>China == Opportunity </vt:lpstr>
      <vt:lpstr>China - Public Cloud Opportunity  </vt:lpstr>
      <vt:lpstr>China - Public Cloud Opportunity  </vt:lpstr>
      <vt:lpstr>China == Challenge  </vt:lpstr>
      <vt:lpstr>Introducing Windows Azure Operated by 21 Vianet A China-instance Azure that instantiates world-class Azure technology and operated by Chinese service provider </vt:lpstr>
      <vt:lpstr>Windows Azure Operated by 21Vianet </vt:lpstr>
      <vt:lpstr>PowerPoint Presentation</vt:lpstr>
      <vt:lpstr>Top Customers</vt:lpstr>
      <vt:lpstr>Learn more</vt:lpstr>
      <vt:lpstr>Questions?</vt:lpstr>
      <vt:lpstr>Ignite Azure Challenge Sweepstakes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3 Clouds: Azure Public, Azure Government, and Azure China</dc:title>
  <dc:subject>Microsoft Ignite 2015</dc:subject>
  <dc:creator>Jenn Cooley</dc:creator>
  <cp:keywords>Microsoft Ignite 2015</cp:keywords>
  <dc:description>Template: Mitchell Derrey, Silver Fox Productions
Formatting: 
Audience Type: Internal/External</dc:description>
  <cp:lastModifiedBy>Brittany Hart</cp:lastModifiedBy>
  <cp:revision>6</cp:revision>
  <dcterms:created xsi:type="dcterms:W3CDTF">2015-05-05T20:26:26Z</dcterms:created>
  <dcterms:modified xsi:type="dcterms:W3CDTF">2015-05-06T20:15:10Z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