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2" r:id="rId5"/>
    <p:sldMasterId id="2147484303" r:id="rId6"/>
    <p:sldMasterId id="2147484332" r:id="rId7"/>
  </p:sldMasterIdLst>
  <p:notesMasterIdLst>
    <p:notesMasterId r:id="rId34"/>
  </p:notesMasterIdLst>
  <p:handoutMasterIdLst>
    <p:handoutMasterId r:id="rId35"/>
  </p:handoutMasterIdLst>
  <p:sldIdLst>
    <p:sldId id="1368" r:id="rId8"/>
    <p:sldId id="1522" r:id="rId9"/>
    <p:sldId id="1496" r:id="rId10"/>
    <p:sldId id="1497" r:id="rId11"/>
    <p:sldId id="1498" r:id="rId12"/>
    <p:sldId id="1499" r:id="rId13"/>
    <p:sldId id="1500" r:id="rId14"/>
    <p:sldId id="1501" r:id="rId15"/>
    <p:sldId id="1503" r:id="rId16"/>
    <p:sldId id="1504" r:id="rId17"/>
    <p:sldId id="1505" r:id="rId18"/>
    <p:sldId id="1506" r:id="rId19"/>
    <p:sldId id="1507" r:id="rId20"/>
    <p:sldId id="1508" r:id="rId21"/>
    <p:sldId id="1509" r:id="rId22"/>
    <p:sldId id="1510" r:id="rId23"/>
    <p:sldId id="1511" r:id="rId24"/>
    <p:sldId id="1513" r:id="rId25"/>
    <p:sldId id="1514" r:id="rId26"/>
    <p:sldId id="1518" r:id="rId27"/>
    <p:sldId id="1519" r:id="rId28"/>
    <p:sldId id="1520" r:id="rId29"/>
    <p:sldId id="1494" r:id="rId30"/>
    <p:sldId id="1493" r:id="rId31"/>
    <p:sldId id="1495" r:id="rId32"/>
    <p:sldId id="1326"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22"/>
            <p14:sldId id="1496"/>
            <p14:sldId id="1497"/>
            <p14:sldId id="1498"/>
            <p14:sldId id="1499"/>
            <p14:sldId id="1500"/>
            <p14:sldId id="1501"/>
            <p14:sldId id="1503"/>
            <p14:sldId id="1504"/>
            <p14:sldId id="1505"/>
            <p14:sldId id="1506"/>
            <p14:sldId id="1507"/>
            <p14:sldId id="1508"/>
            <p14:sldId id="1509"/>
            <p14:sldId id="1510"/>
            <p14:sldId id="1511"/>
            <p14:sldId id="1513"/>
            <p14:sldId id="1514"/>
            <p14:sldId id="1518"/>
            <p14:sldId id="1519"/>
            <p14:sldId id="1520"/>
            <p14:sldId id="1494"/>
            <p14:sldId id="1493"/>
            <p14:sldId id="149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47D8FF"/>
    <a:srgbClr val="698AA7"/>
    <a:srgbClr val="004881"/>
    <a:srgbClr val="11CCFF"/>
    <a:srgbClr val="85E5FF"/>
    <a:srgbClr val="43D7FF"/>
    <a:srgbClr val="B4A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187" autoAdjust="0"/>
  </p:normalViewPr>
  <p:slideViewPr>
    <p:cSldViewPr>
      <p:cViewPr varScale="1">
        <p:scale>
          <a:sx n="114" d="100"/>
          <a:sy n="114" d="100"/>
        </p:scale>
        <p:origin x="84" y="25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5772A-001F-48A8-91FB-4BA720538AE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65A663FF-C0F3-48EA-AB1B-B9AF11A573DD}">
      <dgm:prSet/>
      <dgm:spPr/>
      <dgm:t>
        <a:bodyPr/>
        <a:lstStyle/>
        <a:p>
          <a:pPr rtl="0"/>
          <a:r>
            <a:rPr lang="en-US" dirty="0" smtClean="0"/>
            <a:t>Update Release 1</a:t>
          </a:r>
          <a:endParaRPr lang="en-US" dirty="0"/>
        </a:p>
      </dgm:t>
    </dgm:pt>
    <dgm:pt modelId="{761EB7A3-3565-4004-9B48-8815C91FDB6C}" type="parTrans" cxnId="{5E85C773-0517-46B4-8BB8-E6C4DEE95560}">
      <dgm:prSet/>
      <dgm:spPr/>
      <dgm:t>
        <a:bodyPr/>
        <a:lstStyle/>
        <a:p>
          <a:endParaRPr lang="en-US"/>
        </a:p>
      </dgm:t>
    </dgm:pt>
    <dgm:pt modelId="{AF8B6E2C-AB53-4C73-9D25-5ABF166DE156}" type="sibTrans" cxnId="{5E85C773-0517-46B4-8BB8-E6C4DEE95560}">
      <dgm:prSet/>
      <dgm:spPr/>
      <dgm:t>
        <a:bodyPr/>
        <a:lstStyle/>
        <a:p>
          <a:endParaRPr lang="en-US"/>
        </a:p>
      </dgm:t>
    </dgm:pt>
    <dgm:pt modelId="{104F7F13-F891-44A3-A461-6AEDF09D75EC}">
      <dgm:prSet/>
      <dgm:spPr/>
      <dgm:t>
        <a:bodyPr/>
        <a:lstStyle/>
        <a:p>
          <a:pPr rtl="0"/>
          <a:r>
            <a:rPr lang="en-US" dirty="0" smtClean="0"/>
            <a:t>Update Release 2</a:t>
          </a:r>
          <a:endParaRPr lang="en-US" dirty="0"/>
        </a:p>
      </dgm:t>
    </dgm:pt>
    <dgm:pt modelId="{BE615EB2-2F9D-47D0-B41C-AA500886FB16}" type="parTrans" cxnId="{8A3F9E94-2D74-4C04-BD63-479B9BBA39C8}">
      <dgm:prSet/>
      <dgm:spPr/>
      <dgm:t>
        <a:bodyPr/>
        <a:lstStyle/>
        <a:p>
          <a:endParaRPr lang="en-US"/>
        </a:p>
      </dgm:t>
    </dgm:pt>
    <dgm:pt modelId="{FB802FF7-B98E-4ECD-BFD4-5C5AFCE9F31B}" type="sibTrans" cxnId="{8A3F9E94-2D74-4C04-BD63-479B9BBA39C8}">
      <dgm:prSet/>
      <dgm:spPr/>
      <dgm:t>
        <a:bodyPr/>
        <a:lstStyle/>
        <a:p>
          <a:endParaRPr lang="en-US"/>
        </a:p>
      </dgm:t>
    </dgm:pt>
    <dgm:pt modelId="{107C5DAD-4DC4-4D84-9EAC-0CE5EF8CCAE1}">
      <dgm:prSet/>
      <dgm:spPr/>
      <dgm:t>
        <a:bodyPr/>
        <a:lstStyle/>
        <a:p>
          <a:pPr rtl="0"/>
          <a:r>
            <a:rPr lang="en-US" dirty="0" smtClean="0"/>
            <a:t>Update Release 3</a:t>
          </a:r>
          <a:endParaRPr lang="en-US" dirty="0"/>
        </a:p>
      </dgm:t>
    </dgm:pt>
    <dgm:pt modelId="{65BFD8C0-9D1C-4E1A-BB86-8D7B7C09D8B1}" type="parTrans" cxnId="{8DE4CD3B-AC15-457A-A80E-CF05B8BAC795}">
      <dgm:prSet/>
      <dgm:spPr/>
      <dgm:t>
        <a:bodyPr/>
        <a:lstStyle/>
        <a:p>
          <a:endParaRPr lang="en-US"/>
        </a:p>
      </dgm:t>
    </dgm:pt>
    <dgm:pt modelId="{77F37102-4DA5-4AC7-ADB8-0BE4785D9061}" type="sibTrans" cxnId="{8DE4CD3B-AC15-457A-A80E-CF05B8BAC795}">
      <dgm:prSet/>
      <dgm:spPr/>
      <dgm:t>
        <a:bodyPr/>
        <a:lstStyle/>
        <a:p>
          <a:endParaRPr lang="en-US"/>
        </a:p>
      </dgm:t>
    </dgm:pt>
    <dgm:pt modelId="{DACE4C5B-0182-4760-BB0D-7969234ECF34}">
      <dgm:prSet/>
      <dgm:spPr/>
      <dgm:t>
        <a:bodyPr/>
        <a:lstStyle/>
        <a:p>
          <a:pPr rtl="0"/>
          <a:r>
            <a:rPr lang="en-US" dirty="0" smtClean="0"/>
            <a:t>Update Release 4</a:t>
          </a:r>
          <a:endParaRPr lang="en-US" dirty="0"/>
        </a:p>
      </dgm:t>
    </dgm:pt>
    <dgm:pt modelId="{97E31064-B00C-4332-ADB1-23702BB9AA48}" type="parTrans" cxnId="{9EA1D190-003E-4CA3-8005-0A57E04311B9}">
      <dgm:prSet/>
      <dgm:spPr/>
      <dgm:t>
        <a:bodyPr/>
        <a:lstStyle/>
        <a:p>
          <a:endParaRPr lang="en-US"/>
        </a:p>
      </dgm:t>
    </dgm:pt>
    <dgm:pt modelId="{D30B1006-11DE-4A53-95FF-A7F1438CA212}" type="sibTrans" cxnId="{9EA1D190-003E-4CA3-8005-0A57E04311B9}">
      <dgm:prSet/>
      <dgm:spPr/>
      <dgm:t>
        <a:bodyPr/>
        <a:lstStyle/>
        <a:p>
          <a:endParaRPr lang="en-US"/>
        </a:p>
      </dgm:t>
    </dgm:pt>
    <dgm:pt modelId="{D862DC16-33A6-4C09-88EB-09AA4D12DF65}">
      <dgm:prSet/>
      <dgm:spPr/>
      <dgm:t>
        <a:bodyPr/>
        <a:lstStyle/>
        <a:p>
          <a:pPr rtl="0"/>
          <a:r>
            <a:rPr lang="en-US" dirty="0" smtClean="0"/>
            <a:t>Update Release 5</a:t>
          </a:r>
          <a:endParaRPr lang="en-US" dirty="0"/>
        </a:p>
      </dgm:t>
    </dgm:pt>
    <dgm:pt modelId="{2579976C-463F-4CE5-8902-14DA5DDB1E8A}" type="parTrans" cxnId="{A4109BE0-8A46-4586-BEEB-1862F8C348FB}">
      <dgm:prSet/>
      <dgm:spPr/>
      <dgm:t>
        <a:bodyPr/>
        <a:lstStyle/>
        <a:p>
          <a:endParaRPr lang="en-US"/>
        </a:p>
      </dgm:t>
    </dgm:pt>
    <dgm:pt modelId="{5DF4ADCD-3F76-4E4E-BCF1-A36485E7658A}" type="sibTrans" cxnId="{A4109BE0-8A46-4586-BEEB-1862F8C348FB}">
      <dgm:prSet/>
      <dgm:spPr/>
      <dgm:t>
        <a:bodyPr/>
        <a:lstStyle/>
        <a:p>
          <a:endParaRPr lang="en-US"/>
        </a:p>
      </dgm:t>
    </dgm:pt>
    <dgm:pt modelId="{9F697052-6178-472C-831C-1741023791BA}">
      <dgm:prSet/>
      <dgm:spPr/>
      <dgm:t>
        <a:bodyPr/>
        <a:lstStyle/>
        <a:p>
          <a:pPr rtl="0"/>
          <a:r>
            <a:rPr lang="en-US" dirty="0" smtClean="0"/>
            <a:t>Update Release 6</a:t>
          </a:r>
          <a:endParaRPr lang="en-US" dirty="0"/>
        </a:p>
      </dgm:t>
    </dgm:pt>
    <dgm:pt modelId="{F3B59745-159C-4D07-BCFC-A1A54FFD8C43}" type="parTrans" cxnId="{C36594D9-F02D-4239-ABED-1D2D43E286F3}">
      <dgm:prSet/>
      <dgm:spPr/>
      <dgm:t>
        <a:bodyPr/>
        <a:lstStyle/>
        <a:p>
          <a:endParaRPr lang="en-US"/>
        </a:p>
      </dgm:t>
    </dgm:pt>
    <dgm:pt modelId="{F7F0E637-F457-40DA-BDB6-EBF3857123EF}" type="sibTrans" cxnId="{C36594D9-F02D-4239-ABED-1D2D43E286F3}">
      <dgm:prSet/>
      <dgm:spPr/>
      <dgm:t>
        <a:bodyPr/>
        <a:lstStyle/>
        <a:p>
          <a:endParaRPr lang="en-US"/>
        </a:p>
      </dgm:t>
    </dgm:pt>
    <dgm:pt modelId="{21FE3CF8-0EE5-4B26-834E-6DA67CBCE19B}" type="pres">
      <dgm:prSet presAssocID="{13E5772A-001F-48A8-91FB-4BA720538AE1}" presName="Name0" presStyleCnt="0">
        <dgm:presLayoutVars>
          <dgm:dir/>
          <dgm:animLvl val="lvl"/>
          <dgm:resizeHandles val="exact"/>
        </dgm:presLayoutVars>
      </dgm:prSet>
      <dgm:spPr/>
      <dgm:t>
        <a:bodyPr/>
        <a:lstStyle/>
        <a:p>
          <a:endParaRPr lang="en-US"/>
        </a:p>
      </dgm:t>
    </dgm:pt>
    <dgm:pt modelId="{CD57A84A-F86D-49B8-8AC7-14948351FBAD}" type="pres">
      <dgm:prSet presAssocID="{65A663FF-C0F3-48EA-AB1B-B9AF11A573DD}" presName="parTxOnly" presStyleLbl="node1" presStyleIdx="0" presStyleCnt="6">
        <dgm:presLayoutVars>
          <dgm:chMax val="0"/>
          <dgm:chPref val="0"/>
          <dgm:bulletEnabled val="1"/>
        </dgm:presLayoutVars>
      </dgm:prSet>
      <dgm:spPr/>
      <dgm:t>
        <a:bodyPr/>
        <a:lstStyle/>
        <a:p>
          <a:endParaRPr lang="en-US"/>
        </a:p>
      </dgm:t>
    </dgm:pt>
    <dgm:pt modelId="{23CD18B2-5F13-4793-A763-1844BA4BB92C}" type="pres">
      <dgm:prSet presAssocID="{AF8B6E2C-AB53-4C73-9D25-5ABF166DE156}" presName="parTxOnlySpace" presStyleCnt="0"/>
      <dgm:spPr/>
      <dgm:t>
        <a:bodyPr/>
        <a:lstStyle/>
        <a:p>
          <a:endParaRPr lang="en-US"/>
        </a:p>
      </dgm:t>
    </dgm:pt>
    <dgm:pt modelId="{3C7EDA90-7686-4D08-90DA-98C187144641}" type="pres">
      <dgm:prSet presAssocID="{104F7F13-F891-44A3-A461-6AEDF09D75EC}" presName="parTxOnly" presStyleLbl="node1" presStyleIdx="1" presStyleCnt="6">
        <dgm:presLayoutVars>
          <dgm:chMax val="0"/>
          <dgm:chPref val="0"/>
          <dgm:bulletEnabled val="1"/>
        </dgm:presLayoutVars>
      </dgm:prSet>
      <dgm:spPr/>
      <dgm:t>
        <a:bodyPr/>
        <a:lstStyle/>
        <a:p>
          <a:endParaRPr lang="en-US"/>
        </a:p>
      </dgm:t>
    </dgm:pt>
    <dgm:pt modelId="{2A477B4A-A89C-4C3E-AE08-8D0C55C2F0A7}" type="pres">
      <dgm:prSet presAssocID="{FB802FF7-B98E-4ECD-BFD4-5C5AFCE9F31B}" presName="parTxOnlySpace" presStyleCnt="0"/>
      <dgm:spPr/>
      <dgm:t>
        <a:bodyPr/>
        <a:lstStyle/>
        <a:p>
          <a:endParaRPr lang="en-US"/>
        </a:p>
      </dgm:t>
    </dgm:pt>
    <dgm:pt modelId="{31B274E7-1091-4F2A-BC1C-55EB30188AFB}" type="pres">
      <dgm:prSet presAssocID="{107C5DAD-4DC4-4D84-9EAC-0CE5EF8CCAE1}" presName="parTxOnly" presStyleLbl="node1" presStyleIdx="2" presStyleCnt="6">
        <dgm:presLayoutVars>
          <dgm:chMax val="0"/>
          <dgm:chPref val="0"/>
          <dgm:bulletEnabled val="1"/>
        </dgm:presLayoutVars>
      </dgm:prSet>
      <dgm:spPr/>
      <dgm:t>
        <a:bodyPr/>
        <a:lstStyle/>
        <a:p>
          <a:endParaRPr lang="en-US"/>
        </a:p>
      </dgm:t>
    </dgm:pt>
    <dgm:pt modelId="{C5384E61-2786-4854-8CCC-9F80E71FF1A8}" type="pres">
      <dgm:prSet presAssocID="{77F37102-4DA5-4AC7-ADB8-0BE4785D9061}" presName="parTxOnlySpace" presStyleCnt="0"/>
      <dgm:spPr/>
      <dgm:t>
        <a:bodyPr/>
        <a:lstStyle/>
        <a:p>
          <a:endParaRPr lang="en-US"/>
        </a:p>
      </dgm:t>
    </dgm:pt>
    <dgm:pt modelId="{2544CFC5-6D40-4CA2-BA61-820190311621}" type="pres">
      <dgm:prSet presAssocID="{DACE4C5B-0182-4760-BB0D-7969234ECF34}" presName="parTxOnly" presStyleLbl="node1" presStyleIdx="3" presStyleCnt="6">
        <dgm:presLayoutVars>
          <dgm:chMax val="0"/>
          <dgm:chPref val="0"/>
          <dgm:bulletEnabled val="1"/>
        </dgm:presLayoutVars>
      </dgm:prSet>
      <dgm:spPr/>
      <dgm:t>
        <a:bodyPr/>
        <a:lstStyle/>
        <a:p>
          <a:endParaRPr lang="en-US"/>
        </a:p>
      </dgm:t>
    </dgm:pt>
    <dgm:pt modelId="{5B6DECC2-B28B-449D-A8DF-14FA2D1B7F15}" type="pres">
      <dgm:prSet presAssocID="{D30B1006-11DE-4A53-95FF-A7F1438CA212}" presName="parTxOnlySpace" presStyleCnt="0"/>
      <dgm:spPr/>
      <dgm:t>
        <a:bodyPr/>
        <a:lstStyle/>
        <a:p>
          <a:endParaRPr lang="en-US"/>
        </a:p>
      </dgm:t>
    </dgm:pt>
    <dgm:pt modelId="{BC25098F-71D6-419D-8D24-C6E196F1B1D9}" type="pres">
      <dgm:prSet presAssocID="{D862DC16-33A6-4C09-88EB-09AA4D12DF65}" presName="parTxOnly" presStyleLbl="node1" presStyleIdx="4" presStyleCnt="6">
        <dgm:presLayoutVars>
          <dgm:chMax val="0"/>
          <dgm:chPref val="0"/>
          <dgm:bulletEnabled val="1"/>
        </dgm:presLayoutVars>
      </dgm:prSet>
      <dgm:spPr/>
      <dgm:t>
        <a:bodyPr/>
        <a:lstStyle/>
        <a:p>
          <a:endParaRPr lang="en-US"/>
        </a:p>
      </dgm:t>
    </dgm:pt>
    <dgm:pt modelId="{08A1CD68-F222-44E6-BE72-A497B7F07045}" type="pres">
      <dgm:prSet presAssocID="{5DF4ADCD-3F76-4E4E-BCF1-A36485E7658A}" presName="parTxOnlySpace" presStyleCnt="0"/>
      <dgm:spPr/>
      <dgm:t>
        <a:bodyPr/>
        <a:lstStyle/>
        <a:p>
          <a:endParaRPr lang="en-US"/>
        </a:p>
      </dgm:t>
    </dgm:pt>
    <dgm:pt modelId="{5B8F6388-83FD-4B49-9393-83A54574FF0B}" type="pres">
      <dgm:prSet presAssocID="{9F697052-6178-472C-831C-1741023791BA}" presName="parTxOnly" presStyleLbl="node1" presStyleIdx="5" presStyleCnt="6">
        <dgm:presLayoutVars>
          <dgm:chMax val="0"/>
          <dgm:chPref val="0"/>
          <dgm:bulletEnabled val="1"/>
        </dgm:presLayoutVars>
      </dgm:prSet>
      <dgm:spPr/>
      <dgm:t>
        <a:bodyPr/>
        <a:lstStyle/>
        <a:p>
          <a:endParaRPr lang="en-US"/>
        </a:p>
      </dgm:t>
    </dgm:pt>
  </dgm:ptLst>
  <dgm:cxnLst>
    <dgm:cxn modelId="{A0A98057-8AD9-412C-870A-CD047BD78E3E}" type="presOf" srcId="{65A663FF-C0F3-48EA-AB1B-B9AF11A573DD}" destId="{CD57A84A-F86D-49B8-8AC7-14948351FBAD}" srcOrd="0" destOrd="0" presId="urn:microsoft.com/office/officeart/2005/8/layout/chevron1"/>
    <dgm:cxn modelId="{9EA1D190-003E-4CA3-8005-0A57E04311B9}" srcId="{13E5772A-001F-48A8-91FB-4BA720538AE1}" destId="{DACE4C5B-0182-4760-BB0D-7969234ECF34}" srcOrd="3" destOrd="0" parTransId="{97E31064-B00C-4332-ADB1-23702BB9AA48}" sibTransId="{D30B1006-11DE-4A53-95FF-A7F1438CA212}"/>
    <dgm:cxn modelId="{8A3F9E94-2D74-4C04-BD63-479B9BBA39C8}" srcId="{13E5772A-001F-48A8-91FB-4BA720538AE1}" destId="{104F7F13-F891-44A3-A461-6AEDF09D75EC}" srcOrd="1" destOrd="0" parTransId="{BE615EB2-2F9D-47D0-B41C-AA500886FB16}" sibTransId="{FB802FF7-B98E-4ECD-BFD4-5C5AFCE9F31B}"/>
    <dgm:cxn modelId="{C36594D9-F02D-4239-ABED-1D2D43E286F3}" srcId="{13E5772A-001F-48A8-91FB-4BA720538AE1}" destId="{9F697052-6178-472C-831C-1741023791BA}" srcOrd="5" destOrd="0" parTransId="{F3B59745-159C-4D07-BCFC-A1A54FFD8C43}" sibTransId="{F7F0E637-F457-40DA-BDB6-EBF3857123EF}"/>
    <dgm:cxn modelId="{5E85C773-0517-46B4-8BB8-E6C4DEE95560}" srcId="{13E5772A-001F-48A8-91FB-4BA720538AE1}" destId="{65A663FF-C0F3-48EA-AB1B-B9AF11A573DD}" srcOrd="0" destOrd="0" parTransId="{761EB7A3-3565-4004-9B48-8815C91FDB6C}" sibTransId="{AF8B6E2C-AB53-4C73-9D25-5ABF166DE156}"/>
    <dgm:cxn modelId="{F0274165-5027-4F7B-9C08-E6F5B357A352}" type="presOf" srcId="{13E5772A-001F-48A8-91FB-4BA720538AE1}" destId="{21FE3CF8-0EE5-4B26-834E-6DA67CBCE19B}" srcOrd="0" destOrd="0" presId="urn:microsoft.com/office/officeart/2005/8/layout/chevron1"/>
    <dgm:cxn modelId="{FB3EC9C8-5364-4224-9A4A-8E9DD941E84F}" type="presOf" srcId="{D862DC16-33A6-4C09-88EB-09AA4D12DF65}" destId="{BC25098F-71D6-419D-8D24-C6E196F1B1D9}" srcOrd="0" destOrd="0" presId="urn:microsoft.com/office/officeart/2005/8/layout/chevron1"/>
    <dgm:cxn modelId="{CEA9687E-5A2B-41F0-AFF4-A14611CE66A3}" type="presOf" srcId="{104F7F13-F891-44A3-A461-6AEDF09D75EC}" destId="{3C7EDA90-7686-4D08-90DA-98C187144641}" srcOrd="0" destOrd="0" presId="urn:microsoft.com/office/officeart/2005/8/layout/chevron1"/>
    <dgm:cxn modelId="{38ADD099-E939-4914-9CB3-6F9313880E31}" type="presOf" srcId="{107C5DAD-4DC4-4D84-9EAC-0CE5EF8CCAE1}" destId="{31B274E7-1091-4F2A-BC1C-55EB30188AFB}" srcOrd="0" destOrd="0" presId="urn:microsoft.com/office/officeart/2005/8/layout/chevron1"/>
    <dgm:cxn modelId="{CECA7C7F-A4B1-49AD-8B21-7AB6B1A1A8CE}" type="presOf" srcId="{DACE4C5B-0182-4760-BB0D-7969234ECF34}" destId="{2544CFC5-6D40-4CA2-BA61-820190311621}" srcOrd="0" destOrd="0" presId="urn:microsoft.com/office/officeart/2005/8/layout/chevron1"/>
    <dgm:cxn modelId="{8DE4CD3B-AC15-457A-A80E-CF05B8BAC795}" srcId="{13E5772A-001F-48A8-91FB-4BA720538AE1}" destId="{107C5DAD-4DC4-4D84-9EAC-0CE5EF8CCAE1}" srcOrd="2" destOrd="0" parTransId="{65BFD8C0-9D1C-4E1A-BB86-8D7B7C09D8B1}" sibTransId="{77F37102-4DA5-4AC7-ADB8-0BE4785D9061}"/>
    <dgm:cxn modelId="{CA7BB86D-9A92-4E61-9546-10F9A2DF0927}" type="presOf" srcId="{9F697052-6178-472C-831C-1741023791BA}" destId="{5B8F6388-83FD-4B49-9393-83A54574FF0B}" srcOrd="0" destOrd="0" presId="urn:microsoft.com/office/officeart/2005/8/layout/chevron1"/>
    <dgm:cxn modelId="{A4109BE0-8A46-4586-BEEB-1862F8C348FB}" srcId="{13E5772A-001F-48A8-91FB-4BA720538AE1}" destId="{D862DC16-33A6-4C09-88EB-09AA4D12DF65}" srcOrd="4" destOrd="0" parTransId="{2579976C-463F-4CE5-8902-14DA5DDB1E8A}" sibTransId="{5DF4ADCD-3F76-4E4E-BCF1-A36485E7658A}"/>
    <dgm:cxn modelId="{6B0018A7-D028-4170-A337-D0E18758258D}" type="presParOf" srcId="{21FE3CF8-0EE5-4B26-834E-6DA67CBCE19B}" destId="{CD57A84A-F86D-49B8-8AC7-14948351FBAD}" srcOrd="0" destOrd="0" presId="urn:microsoft.com/office/officeart/2005/8/layout/chevron1"/>
    <dgm:cxn modelId="{F35E7C25-78CE-4FB1-98F9-2E10FF44BEEA}" type="presParOf" srcId="{21FE3CF8-0EE5-4B26-834E-6DA67CBCE19B}" destId="{23CD18B2-5F13-4793-A763-1844BA4BB92C}" srcOrd="1" destOrd="0" presId="urn:microsoft.com/office/officeart/2005/8/layout/chevron1"/>
    <dgm:cxn modelId="{B67FE731-E38E-42BD-8B1E-902065F0196E}" type="presParOf" srcId="{21FE3CF8-0EE5-4B26-834E-6DA67CBCE19B}" destId="{3C7EDA90-7686-4D08-90DA-98C187144641}" srcOrd="2" destOrd="0" presId="urn:microsoft.com/office/officeart/2005/8/layout/chevron1"/>
    <dgm:cxn modelId="{4FC7AA93-CB59-49B1-9BF5-E21DBD9B9504}" type="presParOf" srcId="{21FE3CF8-0EE5-4B26-834E-6DA67CBCE19B}" destId="{2A477B4A-A89C-4C3E-AE08-8D0C55C2F0A7}" srcOrd="3" destOrd="0" presId="urn:microsoft.com/office/officeart/2005/8/layout/chevron1"/>
    <dgm:cxn modelId="{D56673CC-C94A-4B6D-994F-4454B8BF93E5}" type="presParOf" srcId="{21FE3CF8-0EE5-4B26-834E-6DA67CBCE19B}" destId="{31B274E7-1091-4F2A-BC1C-55EB30188AFB}" srcOrd="4" destOrd="0" presId="urn:microsoft.com/office/officeart/2005/8/layout/chevron1"/>
    <dgm:cxn modelId="{2659517E-DAF2-45CD-AD4A-F6819534D946}" type="presParOf" srcId="{21FE3CF8-0EE5-4B26-834E-6DA67CBCE19B}" destId="{C5384E61-2786-4854-8CCC-9F80E71FF1A8}" srcOrd="5" destOrd="0" presId="urn:microsoft.com/office/officeart/2005/8/layout/chevron1"/>
    <dgm:cxn modelId="{7655703C-EC20-458A-80B4-8D7E2C9583AF}" type="presParOf" srcId="{21FE3CF8-0EE5-4B26-834E-6DA67CBCE19B}" destId="{2544CFC5-6D40-4CA2-BA61-820190311621}" srcOrd="6" destOrd="0" presId="urn:microsoft.com/office/officeart/2005/8/layout/chevron1"/>
    <dgm:cxn modelId="{15910C9E-311F-47B3-BDF8-7F38038C6032}" type="presParOf" srcId="{21FE3CF8-0EE5-4B26-834E-6DA67CBCE19B}" destId="{5B6DECC2-B28B-449D-A8DF-14FA2D1B7F15}" srcOrd="7" destOrd="0" presId="urn:microsoft.com/office/officeart/2005/8/layout/chevron1"/>
    <dgm:cxn modelId="{1EF0189F-24DA-4E2A-A8AF-7662385BEFB1}" type="presParOf" srcId="{21FE3CF8-0EE5-4B26-834E-6DA67CBCE19B}" destId="{BC25098F-71D6-419D-8D24-C6E196F1B1D9}" srcOrd="8" destOrd="0" presId="urn:microsoft.com/office/officeart/2005/8/layout/chevron1"/>
    <dgm:cxn modelId="{8EC4FCEE-113E-458D-9F65-B2D2E5BB53D0}" type="presParOf" srcId="{21FE3CF8-0EE5-4B26-834E-6DA67CBCE19B}" destId="{08A1CD68-F222-44E6-BE72-A497B7F07045}" srcOrd="9" destOrd="0" presId="urn:microsoft.com/office/officeart/2005/8/layout/chevron1"/>
    <dgm:cxn modelId="{FF59EFE2-A133-4739-AA5B-3743FE3AACB9}" type="presParOf" srcId="{21FE3CF8-0EE5-4B26-834E-6DA67CBCE19B}" destId="{5B8F6388-83FD-4B49-9393-83A54574FF0B}"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CFF291-EF12-4ABC-B9A6-3753F176E5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87296E-6BC7-4951-AEB7-38BE5A585187}">
      <dgm:prSet/>
      <dgm:spPr/>
      <dgm:t>
        <a:bodyPr/>
        <a:lstStyle/>
        <a:p>
          <a:pPr rtl="0"/>
          <a:r>
            <a:rPr lang="en-US" baseline="0" dirty="0" smtClean="0"/>
            <a:t>Update Release priorities driven by customer and partner feedback</a:t>
          </a:r>
          <a:endParaRPr lang="en-US" dirty="0"/>
        </a:p>
      </dgm:t>
    </dgm:pt>
    <dgm:pt modelId="{8106103E-E9B8-4F4C-A1AB-14721D6C53DD}" type="parTrans" cxnId="{2BAB0F46-4855-4F46-8C91-DC366A056796}">
      <dgm:prSet/>
      <dgm:spPr/>
      <dgm:t>
        <a:bodyPr/>
        <a:lstStyle/>
        <a:p>
          <a:endParaRPr lang="en-US"/>
        </a:p>
      </dgm:t>
    </dgm:pt>
    <dgm:pt modelId="{4B08BCDF-270E-4168-9D7A-0780EC570D6F}" type="sibTrans" cxnId="{2BAB0F46-4855-4F46-8C91-DC366A056796}">
      <dgm:prSet/>
      <dgm:spPr/>
      <dgm:t>
        <a:bodyPr/>
        <a:lstStyle/>
        <a:p>
          <a:endParaRPr lang="en-US"/>
        </a:p>
      </dgm:t>
    </dgm:pt>
    <dgm:pt modelId="{179A69F3-1BEC-4226-A43B-D012A14CF761}">
      <dgm:prSet/>
      <dgm:spPr/>
      <dgm:t>
        <a:bodyPr/>
        <a:lstStyle/>
        <a:p>
          <a:pPr rtl="0"/>
          <a:r>
            <a:rPr lang="en-US" baseline="0" dirty="0" smtClean="0"/>
            <a:t>Continued support for new releases of System Center and Windows Server</a:t>
          </a:r>
          <a:endParaRPr lang="en-US" dirty="0"/>
        </a:p>
      </dgm:t>
    </dgm:pt>
    <dgm:pt modelId="{5E854B33-428D-42EA-A7B2-02C835BC5E7E}" type="parTrans" cxnId="{480B297D-006A-44D6-B3DF-63BFAFA36BBD}">
      <dgm:prSet/>
      <dgm:spPr/>
      <dgm:t>
        <a:bodyPr/>
        <a:lstStyle/>
        <a:p>
          <a:endParaRPr lang="en-US"/>
        </a:p>
      </dgm:t>
    </dgm:pt>
    <dgm:pt modelId="{D71C0FFF-07B8-49B8-A53E-C8BAC6C99A1E}" type="sibTrans" cxnId="{480B297D-006A-44D6-B3DF-63BFAFA36BBD}">
      <dgm:prSet/>
      <dgm:spPr/>
      <dgm:t>
        <a:bodyPr/>
        <a:lstStyle/>
        <a:p>
          <a:endParaRPr lang="en-US"/>
        </a:p>
      </dgm:t>
    </dgm:pt>
    <dgm:pt modelId="{1F08DB57-9CA2-415E-9E2C-2D85542E4137}">
      <dgm:prSet/>
      <dgm:spPr/>
      <dgm:t>
        <a:bodyPr/>
        <a:lstStyle/>
        <a:p>
          <a:pPr rtl="0"/>
          <a:r>
            <a:rPr lang="en-US" dirty="0" smtClean="0"/>
            <a:t>Mainstream support through 2017 with extended support through 2022</a:t>
          </a:r>
          <a:endParaRPr lang="en-US" dirty="0"/>
        </a:p>
      </dgm:t>
    </dgm:pt>
    <dgm:pt modelId="{EF493980-A5FF-4CF2-BC1D-7C9814F62796}" type="parTrans" cxnId="{B2B24E1A-8D96-4413-A01E-17578D4FA332}">
      <dgm:prSet/>
      <dgm:spPr/>
      <dgm:t>
        <a:bodyPr/>
        <a:lstStyle/>
        <a:p>
          <a:endParaRPr lang="en-US"/>
        </a:p>
      </dgm:t>
    </dgm:pt>
    <dgm:pt modelId="{82FFCBAE-953D-493F-AF7A-BE7141F826FC}" type="sibTrans" cxnId="{B2B24E1A-8D96-4413-A01E-17578D4FA332}">
      <dgm:prSet/>
      <dgm:spPr/>
      <dgm:t>
        <a:bodyPr/>
        <a:lstStyle/>
        <a:p>
          <a:endParaRPr lang="en-US"/>
        </a:p>
      </dgm:t>
    </dgm:pt>
    <dgm:pt modelId="{89111662-060C-4DA2-83E6-BD7B6FCB1C65}" type="pres">
      <dgm:prSet presAssocID="{C9CFF291-EF12-4ABC-B9A6-3753F176E5A1}" presName="linear" presStyleCnt="0">
        <dgm:presLayoutVars>
          <dgm:animLvl val="lvl"/>
          <dgm:resizeHandles val="exact"/>
        </dgm:presLayoutVars>
      </dgm:prSet>
      <dgm:spPr/>
      <dgm:t>
        <a:bodyPr/>
        <a:lstStyle/>
        <a:p>
          <a:endParaRPr lang="en-US"/>
        </a:p>
      </dgm:t>
    </dgm:pt>
    <dgm:pt modelId="{85297D7D-50CB-4925-9025-28D67ECEC4A5}" type="pres">
      <dgm:prSet presAssocID="{1F08DB57-9CA2-415E-9E2C-2D85542E4137}" presName="parentText" presStyleLbl="node1" presStyleIdx="0" presStyleCnt="3">
        <dgm:presLayoutVars>
          <dgm:chMax val="0"/>
          <dgm:bulletEnabled val="1"/>
        </dgm:presLayoutVars>
      </dgm:prSet>
      <dgm:spPr>
        <a:prstGeom prst="rect">
          <a:avLst/>
        </a:prstGeom>
      </dgm:spPr>
      <dgm:t>
        <a:bodyPr/>
        <a:lstStyle/>
        <a:p>
          <a:endParaRPr lang="en-US"/>
        </a:p>
      </dgm:t>
    </dgm:pt>
    <dgm:pt modelId="{A3A397E6-9FCB-4168-8418-4B8823E0D847}" type="pres">
      <dgm:prSet presAssocID="{82FFCBAE-953D-493F-AF7A-BE7141F826FC}" presName="spacer" presStyleCnt="0"/>
      <dgm:spPr/>
    </dgm:pt>
    <dgm:pt modelId="{4565A965-30C8-47DD-8F4C-95A10DBC4114}" type="pres">
      <dgm:prSet presAssocID="{7487296E-6BC7-4951-AEB7-38BE5A585187}" presName="parentText" presStyleLbl="node1" presStyleIdx="1" presStyleCnt="3">
        <dgm:presLayoutVars>
          <dgm:chMax val="0"/>
          <dgm:bulletEnabled val="1"/>
        </dgm:presLayoutVars>
      </dgm:prSet>
      <dgm:spPr>
        <a:prstGeom prst="rect">
          <a:avLst/>
        </a:prstGeom>
      </dgm:spPr>
      <dgm:t>
        <a:bodyPr/>
        <a:lstStyle/>
        <a:p>
          <a:endParaRPr lang="en-US"/>
        </a:p>
      </dgm:t>
    </dgm:pt>
    <dgm:pt modelId="{69FFE334-CA00-4430-AC88-0041480A23F7}" type="pres">
      <dgm:prSet presAssocID="{4B08BCDF-270E-4168-9D7A-0780EC570D6F}" presName="spacer" presStyleCnt="0"/>
      <dgm:spPr/>
      <dgm:t>
        <a:bodyPr/>
        <a:lstStyle/>
        <a:p>
          <a:endParaRPr lang="en-US"/>
        </a:p>
      </dgm:t>
    </dgm:pt>
    <dgm:pt modelId="{EBAAB965-735F-406F-83E4-F5986D992E0D}" type="pres">
      <dgm:prSet presAssocID="{179A69F3-1BEC-4226-A43B-D012A14CF761}"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009B9AC4-4879-4906-B68C-927A19FDC115}" type="presOf" srcId="{7487296E-6BC7-4951-AEB7-38BE5A585187}" destId="{4565A965-30C8-47DD-8F4C-95A10DBC4114}" srcOrd="0" destOrd="0" presId="urn:microsoft.com/office/officeart/2005/8/layout/vList2"/>
    <dgm:cxn modelId="{C4B614BD-2939-403F-ABC3-F3084BB6F551}" type="presOf" srcId="{179A69F3-1BEC-4226-A43B-D012A14CF761}" destId="{EBAAB965-735F-406F-83E4-F5986D992E0D}" srcOrd="0" destOrd="0" presId="urn:microsoft.com/office/officeart/2005/8/layout/vList2"/>
    <dgm:cxn modelId="{B2B24E1A-8D96-4413-A01E-17578D4FA332}" srcId="{C9CFF291-EF12-4ABC-B9A6-3753F176E5A1}" destId="{1F08DB57-9CA2-415E-9E2C-2D85542E4137}" srcOrd="0" destOrd="0" parTransId="{EF493980-A5FF-4CF2-BC1D-7C9814F62796}" sibTransId="{82FFCBAE-953D-493F-AF7A-BE7141F826FC}"/>
    <dgm:cxn modelId="{2BAB0F46-4855-4F46-8C91-DC366A056796}" srcId="{C9CFF291-EF12-4ABC-B9A6-3753F176E5A1}" destId="{7487296E-6BC7-4951-AEB7-38BE5A585187}" srcOrd="1" destOrd="0" parTransId="{8106103E-E9B8-4F4C-A1AB-14721D6C53DD}" sibTransId="{4B08BCDF-270E-4168-9D7A-0780EC570D6F}"/>
    <dgm:cxn modelId="{F75BB86A-8FFF-4A4C-A272-078AA005153E}" type="presOf" srcId="{C9CFF291-EF12-4ABC-B9A6-3753F176E5A1}" destId="{89111662-060C-4DA2-83E6-BD7B6FCB1C65}" srcOrd="0" destOrd="0" presId="urn:microsoft.com/office/officeart/2005/8/layout/vList2"/>
    <dgm:cxn modelId="{480B297D-006A-44D6-B3DF-63BFAFA36BBD}" srcId="{C9CFF291-EF12-4ABC-B9A6-3753F176E5A1}" destId="{179A69F3-1BEC-4226-A43B-D012A14CF761}" srcOrd="2" destOrd="0" parTransId="{5E854B33-428D-42EA-A7B2-02C835BC5E7E}" sibTransId="{D71C0FFF-07B8-49B8-A53E-C8BAC6C99A1E}"/>
    <dgm:cxn modelId="{FC6B7BC4-88C1-417A-986F-D58C0F08A5F3}" type="presOf" srcId="{1F08DB57-9CA2-415E-9E2C-2D85542E4137}" destId="{85297D7D-50CB-4925-9025-28D67ECEC4A5}" srcOrd="0" destOrd="0" presId="urn:microsoft.com/office/officeart/2005/8/layout/vList2"/>
    <dgm:cxn modelId="{3D30C68E-8191-46F1-9A9F-72319E427108}" type="presParOf" srcId="{89111662-060C-4DA2-83E6-BD7B6FCB1C65}" destId="{85297D7D-50CB-4925-9025-28D67ECEC4A5}" srcOrd="0" destOrd="0" presId="urn:microsoft.com/office/officeart/2005/8/layout/vList2"/>
    <dgm:cxn modelId="{6148D6DA-E5B0-49DD-996C-FA30E09C6001}" type="presParOf" srcId="{89111662-060C-4DA2-83E6-BD7B6FCB1C65}" destId="{A3A397E6-9FCB-4168-8418-4B8823E0D847}" srcOrd="1" destOrd="0" presId="urn:microsoft.com/office/officeart/2005/8/layout/vList2"/>
    <dgm:cxn modelId="{DBD965BE-03B2-460B-9FA7-8B1CBA892E5F}" type="presParOf" srcId="{89111662-060C-4DA2-83E6-BD7B6FCB1C65}" destId="{4565A965-30C8-47DD-8F4C-95A10DBC4114}" srcOrd="2" destOrd="0" presId="urn:microsoft.com/office/officeart/2005/8/layout/vList2"/>
    <dgm:cxn modelId="{F80E7BDC-F5B0-45CC-B131-89546C8D0BFC}" type="presParOf" srcId="{89111662-060C-4DA2-83E6-BD7B6FCB1C65}" destId="{69FFE334-CA00-4430-AC88-0041480A23F7}" srcOrd="3" destOrd="0" presId="urn:microsoft.com/office/officeart/2005/8/layout/vList2"/>
    <dgm:cxn modelId="{6D827DE6-D673-4353-B33B-0DD9E7828324}" type="presParOf" srcId="{89111662-060C-4DA2-83E6-BD7B6FCB1C65}" destId="{EBAAB965-735F-406F-83E4-F5986D992E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12:22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12:22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12:22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A0310-8E40-4EFC-9838-86DE85FFB36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43980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7150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4298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83581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8047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63653-F054-4B1D-8EC7-DA3362C0F8F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665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5/6/2015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877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9137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2151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0043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3011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12:22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5385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5691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628630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988401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373433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334260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044" y="466301"/>
            <a:ext cx="4295671" cy="1975233"/>
          </a:xfrm>
        </p:spPr>
        <p:txBody>
          <a:bodyPr anchor="b">
            <a:noAutofit/>
          </a:bodyPr>
          <a:lstStyle>
            <a:lvl1pPr>
              <a:defRPr sz="4080"/>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586917" cy="2225225"/>
          </a:xfrm>
        </p:spPr>
        <p:txBody>
          <a:bodyPr/>
          <a:lstStyle>
            <a:lvl1pPr>
              <a:defRPr sz="3264">
                <a:latin typeface="+mj-lt"/>
              </a:defRPr>
            </a:lvl1pPr>
            <a:lvl2pPr>
              <a:defRPr sz="2856">
                <a:latin typeface="+mj-lt"/>
              </a:defRPr>
            </a:lvl2pPr>
            <a:lvl3pPr>
              <a:defRPr sz="2448">
                <a:latin typeface="+mj-lt"/>
              </a:defRPr>
            </a:lvl3pPr>
            <a:lvl4pPr>
              <a:defRPr sz="2040">
                <a:latin typeface="+mj-lt"/>
              </a:defRPr>
            </a:lvl4pPr>
            <a:lvl5pPr>
              <a:defRPr sz="2040">
                <a:latin typeface="+mj-lt"/>
              </a:defRPr>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2044" y="2655911"/>
            <a:ext cx="4295671" cy="3329913"/>
          </a:xfrm>
        </p:spPr>
        <p:txBody>
          <a:bodyPr>
            <a:normAutofit/>
          </a:bodyPr>
          <a:lstStyle>
            <a:lvl1pPr marL="0" indent="0">
              <a:buNone/>
              <a:defRPr sz="2040"/>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9075832" y="6380761"/>
            <a:ext cx="2798207" cy="372394"/>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5818019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81946" y="6380761"/>
            <a:ext cx="2798207" cy="372394"/>
          </a:xfrm>
          <a:prstGeom prst="rect">
            <a:avLst/>
          </a:prstGeom>
        </p:spPr>
        <p:txBody>
          <a:bodyPr/>
          <a:lstStyle/>
          <a:p>
            <a:fld id="{0A164282-434E-41D4-9582-783D542A7B68}" type="slidenum">
              <a:rPr lang="en-US" smtClean="0"/>
              <a:t>‹#›</a:t>
            </a:fld>
            <a:endParaRPr lang="en-US"/>
          </a:p>
        </p:txBody>
      </p:sp>
    </p:spTree>
    <p:extLst>
      <p:ext uri="{BB962C8B-B14F-4D97-AF65-F5344CB8AC3E}">
        <p14:creationId xmlns:p14="http://schemas.microsoft.com/office/powerpoint/2010/main" val="2427904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720884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663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874452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37411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239260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604376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159093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0981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264123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4258305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2023707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62014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294258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01200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404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3399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8249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58472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779546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3499205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074817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661815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08236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713147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001619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70966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14082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67162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088359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40705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290053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0998629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88010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431169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272578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4890341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207610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2182841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110727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26205848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762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0135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31336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6306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88257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14185830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298661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19080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96367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4169676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175228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515298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620348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283734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503911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066519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95362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473413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4197853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10023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36636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262133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0658307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7037093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2409121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6004437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77685529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1197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5051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5739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heme" Target="../theme/theme4.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9" r:id="rId28"/>
    <p:sldLayoutId id="2147484281" r:id="rId29"/>
    <p:sldLayoutId id="2147484331"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974714339"/>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946573783"/>
      </p:ext>
    </p:extLst>
  </p:cSld>
  <p:clrMap bg1="dk1" tx1="lt1" bg2="dk2" tx2="lt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 id="2147484321" r:id="rId18"/>
    <p:sldLayoutId id="2147484322" r:id="rId19"/>
    <p:sldLayoutId id="2147484323" r:id="rId20"/>
    <p:sldLayoutId id="2147484324" r:id="rId21"/>
    <p:sldLayoutId id="2147484325" r:id="rId22"/>
    <p:sldLayoutId id="2147484326" r:id="rId23"/>
    <p:sldLayoutId id="2147484327" r:id="rId24"/>
    <p:sldLayoutId id="2147484328" r:id="rId25"/>
    <p:sldLayoutId id="2147484329" r:id="rId26"/>
    <p:sldLayoutId id="2147484330"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781465747"/>
      </p:ext>
    </p:extLst>
  </p:cSld>
  <p:clrMap bg1="dk1" tx1="lt1" bg2="dk2" tx2="lt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g"/><Relationship Id="rId15" Type="http://schemas.openxmlformats.org/officeDocument/2006/relationships/image" Target="../media/image26.jp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aka.ms/WAPwiki" TargetMode="External"/><Relationship Id="rId3" Type="http://schemas.openxmlformats.org/officeDocument/2006/relationships/hyperlink" Target="http://aka.ms/AzureStack" TargetMode="External"/><Relationship Id="rId7" Type="http://schemas.openxmlformats.org/officeDocument/2006/relationships/hyperlink" Target="http://aka.ms/WAPjumpstar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aka.ms/WAPpartners" TargetMode="External"/><Relationship Id="rId5" Type="http://schemas.openxmlformats.org/officeDocument/2006/relationships/hyperlink" Target="http://aka.ms/WAPfeedback" TargetMode="External"/><Relationship Id="rId4" Type="http://schemas.openxmlformats.org/officeDocument/2006/relationships/hyperlink" Target="http://aka.ms/WAPovervi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hyperlink" Target="http://aka.ms/wap-lab" TargetMode="External"/><Relationship Id="rId3" Type="http://schemas.openxmlformats.org/officeDocument/2006/relationships/hyperlink" Target="http://aka.ms/moderninfrastructure" TargetMode="External"/><Relationship Id="rId7" Type="http://schemas.openxmlformats.org/officeDocument/2006/relationships/hyperlink" Target="http://aka.ms/virtualization-lab"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hyperlink" Target="https://twitter.com/MS_ITPro" TargetMode="External"/><Relationship Id="rId5" Type="http://schemas.openxmlformats.org/officeDocument/2006/relationships/hyperlink" Target="http://aka.ms/cloud-platform-ebook" TargetMode="External"/><Relationship Id="rId4" Type="http://schemas.openxmlformats.org/officeDocument/2006/relationships/hyperlink" Target="http://aka.ms/deployinghyper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hyperlink" Target="http://myignite.microsoft.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58397" y="1705630"/>
            <a:ext cx="10203439" cy="506823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0" name="Freeform 29"/>
          <p:cNvSpPr>
            <a:spLocks noEditPoints="1"/>
          </p:cNvSpPr>
          <p:nvPr/>
        </p:nvSpPr>
        <p:spPr bwMode="auto">
          <a:xfrm>
            <a:off x="9051550" y="5440631"/>
            <a:ext cx="1040601" cy="433918"/>
          </a:xfrm>
          <a:custGeom>
            <a:avLst/>
            <a:gdLst>
              <a:gd name="T0" fmla="*/ 0 w 942"/>
              <a:gd name="T1" fmla="*/ 197 h 394"/>
              <a:gd name="T2" fmla="*/ 185 w 942"/>
              <a:gd name="T3" fmla="*/ 270 h 394"/>
              <a:gd name="T4" fmla="*/ 108 w 942"/>
              <a:gd name="T5" fmla="*/ 244 h 394"/>
              <a:gd name="T6" fmla="*/ 108 w 942"/>
              <a:gd name="T7" fmla="*/ 150 h 394"/>
              <a:gd name="T8" fmla="*/ 185 w 942"/>
              <a:gd name="T9" fmla="*/ 122 h 394"/>
              <a:gd name="T10" fmla="*/ 940 w 942"/>
              <a:gd name="T11" fmla="*/ 94 h 394"/>
              <a:gd name="T12" fmla="*/ 940 w 942"/>
              <a:gd name="T13" fmla="*/ 94 h 394"/>
              <a:gd name="T14" fmla="*/ 865 w 942"/>
              <a:gd name="T15" fmla="*/ 94 h 394"/>
              <a:gd name="T16" fmla="*/ 811 w 942"/>
              <a:gd name="T17" fmla="*/ 94 h 394"/>
              <a:gd name="T18" fmla="*/ 799 w 942"/>
              <a:gd name="T19" fmla="*/ 188 h 394"/>
              <a:gd name="T20" fmla="*/ 792 w 942"/>
              <a:gd name="T21" fmla="*/ 298 h 394"/>
              <a:gd name="T22" fmla="*/ 869 w 942"/>
              <a:gd name="T23" fmla="*/ 298 h 394"/>
              <a:gd name="T24" fmla="*/ 872 w 942"/>
              <a:gd name="T25" fmla="*/ 188 h 394"/>
              <a:gd name="T26" fmla="*/ 705 w 942"/>
              <a:gd name="T27" fmla="*/ 94 h 394"/>
              <a:gd name="T28" fmla="*/ 644 w 942"/>
              <a:gd name="T29" fmla="*/ 298 h 394"/>
              <a:gd name="T30" fmla="*/ 705 w 942"/>
              <a:gd name="T31" fmla="*/ 94 h 394"/>
              <a:gd name="T32" fmla="*/ 452 w 942"/>
              <a:gd name="T33" fmla="*/ 94 h 394"/>
              <a:gd name="T34" fmla="*/ 513 w 942"/>
              <a:gd name="T35" fmla="*/ 298 h 394"/>
              <a:gd name="T36" fmla="*/ 553 w 942"/>
              <a:gd name="T37" fmla="*/ 298 h 394"/>
              <a:gd name="T38" fmla="*/ 569 w 942"/>
              <a:gd name="T39" fmla="*/ 216 h 394"/>
              <a:gd name="T40" fmla="*/ 590 w 942"/>
              <a:gd name="T41" fmla="*/ 113 h 394"/>
              <a:gd name="T42" fmla="*/ 436 w 942"/>
              <a:gd name="T43" fmla="*/ 94 h 394"/>
              <a:gd name="T44" fmla="*/ 281 w 942"/>
              <a:gd name="T45" fmla="*/ 148 h 394"/>
              <a:gd name="T46" fmla="*/ 328 w 942"/>
              <a:gd name="T47" fmla="*/ 298 h 394"/>
              <a:gd name="T48" fmla="*/ 389 w 942"/>
              <a:gd name="T49" fmla="*/ 148 h 394"/>
              <a:gd name="T50" fmla="*/ 436 w 942"/>
              <a:gd name="T51" fmla="*/ 94 h 394"/>
              <a:gd name="T52" fmla="*/ 204 w 942"/>
              <a:gd name="T53" fmla="*/ 94 h 394"/>
              <a:gd name="T54" fmla="*/ 265 w 942"/>
              <a:gd name="T55" fmla="*/ 298 h 394"/>
              <a:gd name="T56" fmla="*/ 675 w 942"/>
              <a:gd name="T57" fmla="*/ 317 h 394"/>
              <a:gd name="T58" fmla="*/ 675 w 942"/>
              <a:gd name="T59" fmla="*/ 394 h 394"/>
              <a:gd name="T60" fmla="*/ 675 w 942"/>
              <a:gd name="T61" fmla="*/ 317 h 394"/>
              <a:gd name="T62" fmla="*/ 513 w 942"/>
              <a:gd name="T63" fmla="*/ 139 h 394"/>
              <a:gd name="T64" fmla="*/ 551 w 942"/>
              <a:gd name="T65" fmla="*/ 162 h 394"/>
              <a:gd name="T66" fmla="*/ 234 w 942"/>
              <a:gd name="T67" fmla="*/ 0 h 394"/>
              <a:gd name="T68" fmla="*/ 234 w 942"/>
              <a:gd name="T69" fmla="*/ 75 h 394"/>
              <a:gd name="T70" fmla="*/ 234 w 942"/>
              <a:gd name="T7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2" h="394">
                <a:moveTo>
                  <a:pt x="108" y="89"/>
                </a:moveTo>
                <a:cubicBezTo>
                  <a:pt x="47" y="89"/>
                  <a:pt x="0" y="136"/>
                  <a:pt x="0" y="197"/>
                </a:cubicBezTo>
                <a:cubicBezTo>
                  <a:pt x="0" y="256"/>
                  <a:pt x="47" y="303"/>
                  <a:pt x="108" y="303"/>
                </a:cubicBezTo>
                <a:cubicBezTo>
                  <a:pt x="138" y="303"/>
                  <a:pt x="164" y="291"/>
                  <a:pt x="185" y="270"/>
                </a:cubicBezTo>
                <a:cubicBezTo>
                  <a:pt x="152" y="218"/>
                  <a:pt x="152" y="218"/>
                  <a:pt x="152" y="218"/>
                </a:cubicBezTo>
                <a:cubicBezTo>
                  <a:pt x="143" y="232"/>
                  <a:pt x="124" y="244"/>
                  <a:pt x="108" y="244"/>
                </a:cubicBezTo>
                <a:cubicBezTo>
                  <a:pt x="82" y="244"/>
                  <a:pt x="61" y="223"/>
                  <a:pt x="61" y="197"/>
                </a:cubicBezTo>
                <a:cubicBezTo>
                  <a:pt x="61" y="171"/>
                  <a:pt x="82" y="150"/>
                  <a:pt x="108" y="150"/>
                </a:cubicBezTo>
                <a:cubicBezTo>
                  <a:pt x="124" y="150"/>
                  <a:pt x="143" y="160"/>
                  <a:pt x="152" y="174"/>
                </a:cubicBezTo>
                <a:cubicBezTo>
                  <a:pt x="185" y="122"/>
                  <a:pt x="185" y="122"/>
                  <a:pt x="185" y="122"/>
                </a:cubicBezTo>
                <a:cubicBezTo>
                  <a:pt x="164" y="101"/>
                  <a:pt x="138" y="89"/>
                  <a:pt x="108" y="89"/>
                </a:cubicBezTo>
                <a:moveTo>
                  <a:pt x="940" y="94"/>
                </a:moveTo>
                <a:cubicBezTo>
                  <a:pt x="940" y="94"/>
                  <a:pt x="940" y="94"/>
                  <a:pt x="940" y="94"/>
                </a:cubicBezTo>
                <a:cubicBezTo>
                  <a:pt x="940" y="94"/>
                  <a:pt x="940" y="94"/>
                  <a:pt x="940" y="94"/>
                </a:cubicBezTo>
                <a:moveTo>
                  <a:pt x="940" y="94"/>
                </a:moveTo>
                <a:cubicBezTo>
                  <a:pt x="865" y="94"/>
                  <a:pt x="865" y="94"/>
                  <a:pt x="865" y="94"/>
                </a:cubicBezTo>
                <a:cubicBezTo>
                  <a:pt x="836" y="136"/>
                  <a:pt x="836" y="136"/>
                  <a:pt x="836" y="136"/>
                </a:cubicBezTo>
                <a:cubicBezTo>
                  <a:pt x="811" y="94"/>
                  <a:pt x="811" y="94"/>
                  <a:pt x="811" y="94"/>
                </a:cubicBezTo>
                <a:cubicBezTo>
                  <a:pt x="736" y="94"/>
                  <a:pt x="736" y="94"/>
                  <a:pt x="736" y="94"/>
                </a:cubicBezTo>
                <a:cubicBezTo>
                  <a:pt x="799" y="188"/>
                  <a:pt x="799" y="188"/>
                  <a:pt x="799" y="188"/>
                </a:cubicBezTo>
                <a:cubicBezTo>
                  <a:pt x="717" y="298"/>
                  <a:pt x="717" y="298"/>
                  <a:pt x="717" y="298"/>
                </a:cubicBezTo>
                <a:cubicBezTo>
                  <a:pt x="792" y="298"/>
                  <a:pt x="792" y="298"/>
                  <a:pt x="792" y="298"/>
                </a:cubicBezTo>
                <a:cubicBezTo>
                  <a:pt x="834" y="239"/>
                  <a:pt x="834" y="239"/>
                  <a:pt x="834" y="239"/>
                </a:cubicBezTo>
                <a:cubicBezTo>
                  <a:pt x="869" y="298"/>
                  <a:pt x="869" y="298"/>
                  <a:pt x="869" y="298"/>
                </a:cubicBezTo>
                <a:cubicBezTo>
                  <a:pt x="942" y="298"/>
                  <a:pt x="942" y="298"/>
                  <a:pt x="942" y="298"/>
                </a:cubicBezTo>
                <a:cubicBezTo>
                  <a:pt x="872" y="188"/>
                  <a:pt x="872" y="188"/>
                  <a:pt x="872" y="188"/>
                </a:cubicBezTo>
                <a:cubicBezTo>
                  <a:pt x="940" y="94"/>
                  <a:pt x="940" y="94"/>
                  <a:pt x="940" y="94"/>
                </a:cubicBezTo>
                <a:moveTo>
                  <a:pt x="705" y="94"/>
                </a:moveTo>
                <a:cubicBezTo>
                  <a:pt x="644" y="94"/>
                  <a:pt x="644" y="94"/>
                  <a:pt x="644" y="94"/>
                </a:cubicBezTo>
                <a:cubicBezTo>
                  <a:pt x="644" y="298"/>
                  <a:pt x="644" y="298"/>
                  <a:pt x="644" y="298"/>
                </a:cubicBezTo>
                <a:cubicBezTo>
                  <a:pt x="705" y="298"/>
                  <a:pt x="705" y="298"/>
                  <a:pt x="705" y="298"/>
                </a:cubicBezTo>
                <a:cubicBezTo>
                  <a:pt x="705" y="94"/>
                  <a:pt x="705" y="94"/>
                  <a:pt x="705" y="94"/>
                </a:cubicBezTo>
                <a:moveTo>
                  <a:pt x="534" y="94"/>
                </a:moveTo>
                <a:cubicBezTo>
                  <a:pt x="452" y="94"/>
                  <a:pt x="452" y="94"/>
                  <a:pt x="452" y="94"/>
                </a:cubicBezTo>
                <a:cubicBezTo>
                  <a:pt x="452" y="298"/>
                  <a:pt x="452" y="298"/>
                  <a:pt x="452" y="298"/>
                </a:cubicBezTo>
                <a:cubicBezTo>
                  <a:pt x="513" y="298"/>
                  <a:pt x="513" y="298"/>
                  <a:pt x="513" y="298"/>
                </a:cubicBezTo>
                <a:cubicBezTo>
                  <a:pt x="513" y="237"/>
                  <a:pt x="513" y="237"/>
                  <a:pt x="513" y="237"/>
                </a:cubicBezTo>
                <a:cubicBezTo>
                  <a:pt x="553" y="298"/>
                  <a:pt x="553" y="298"/>
                  <a:pt x="553" y="298"/>
                </a:cubicBezTo>
                <a:cubicBezTo>
                  <a:pt x="630" y="298"/>
                  <a:pt x="630" y="298"/>
                  <a:pt x="630" y="298"/>
                </a:cubicBezTo>
                <a:cubicBezTo>
                  <a:pt x="569" y="216"/>
                  <a:pt x="569" y="216"/>
                  <a:pt x="569" y="216"/>
                </a:cubicBezTo>
                <a:cubicBezTo>
                  <a:pt x="593" y="209"/>
                  <a:pt x="607" y="188"/>
                  <a:pt x="607" y="160"/>
                </a:cubicBezTo>
                <a:cubicBezTo>
                  <a:pt x="607" y="141"/>
                  <a:pt x="600" y="124"/>
                  <a:pt x="590" y="113"/>
                </a:cubicBezTo>
                <a:cubicBezTo>
                  <a:pt x="576" y="101"/>
                  <a:pt x="558" y="94"/>
                  <a:pt x="534" y="94"/>
                </a:cubicBezTo>
                <a:moveTo>
                  <a:pt x="436" y="94"/>
                </a:moveTo>
                <a:cubicBezTo>
                  <a:pt x="281" y="94"/>
                  <a:pt x="281" y="94"/>
                  <a:pt x="281" y="94"/>
                </a:cubicBezTo>
                <a:cubicBezTo>
                  <a:pt x="281" y="148"/>
                  <a:pt x="281" y="148"/>
                  <a:pt x="281" y="148"/>
                </a:cubicBezTo>
                <a:cubicBezTo>
                  <a:pt x="328" y="148"/>
                  <a:pt x="328" y="148"/>
                  <a:pt x="328" y="148"/>
                </a:cubicBezTo>
                <a:cubicBezTo>
                  <a:pt x="328" y="298"/>
                  <a:pt x="328" y="298"/>
                  <a:pt x="328" y="298"/>
                </a:cubicBezTo>
                <a:cubicBezTo>
                  <a:pt x="389" y="298"/>
                  <a:pt x="389" y="298"/>
                  <a:pt x="389" y="298"/>
                </a:cubicBezTo>
                <a:cubicBezTo>
                  <a:pt x="389" y="148"/>
                  <a:pt x="389" y="148"/>
                  <a:pt x="389" y="148"/>
                </a:cubicBezTo>
                <a:cubicBezTo>
                  <a:pt x="436" y="148"/>
                  <a:pt x="436" y="148"/>
                  <a:pt x="436" y="148"/>
                </a:cubicBezTo>
                <a:cubicBezTo>
                  <a:pt x="436" y="94"/>
                  <a:pt x="436" y="94"/>
                  <a:pt x="436" y="94"/>
                </a:cubicBezTo>
                <a:moveTo>
                  <a:pt x="265" y="94"/>
                </a:moveTo>
                <a:cubicBezTo>
                  <a:pt x="204" y="94"/>
                  <a:pt x="204" y="94"/>
                  <a:pt x="204" y="94"/>
                </a:cubicBezTo>
                <a:cubicBezTo>
                  <a:pt x="204" y="298"/>
                  <a:pt x="204" y="298"/>
                  <a:pt x="204" y="298"/>
                </a:cubicBezTo>
                <a:cubicBezTo>
                  <a:pt x="265" y="298"/>
                  <a:pt x="265" y="298"/>
                  <a:pt x="265" y="298"/>
                </a:cubicBezTo>
                <a:cubicBezTo>
                  <a:pt x="265" y="94"/>
                  <a:pt x="265" y="94"/>
                  <a:pt x="265" y="94"/>
                </a:cubicBezTo>
                <a:moveTo>
                  <a:pt x="675" y="317"/>
                </a:moveTo>
                <a:cubicBezTo>
                  <a:pt x="654" y="317"/>
                  <a:pt x="637" y="333"/>
                  <a:pt x="637" y="354"/>
                </a:cubicBezTo>
                <a:cubicBezTo>
                  <a:pt x="637" y="375"/>
                  <a:pt x="654" y="394"/>
                  <a:pt x="675" y="394"/>
                </a:cubicBezTo>
                <a:cubicBezTo>
                  <a:pt x="696" y="394"/>
                  <a:pt x="715" y="375"/>
                  <a:pt x="715" y="354"/>
                </a:cubicBezTo>
                <a:cubicBezTo>
                  <a:pt x="715" y="333"/>
                  <a:pt x="696" y="317"/>
                  <a:pt x="675" y="317"/>
                </a:cubicBezTo>
                <a:moveTo>
                  <a:pt x="513" y="185"/>
                </a:moveTo>
                <a:cubicBezTo>
                  <a:pt x="513" y="139"/>
                  <a:pt x="513" y="139"/>
                  <a:pt x="513" y="139"/>
                </a:cubicBezTo>
                <a:cubicBezTo>
                  <a:pt x="525" y="139"/>
                  <a:pt x="539" y="139"/>
                  <a:pt x="546" y="146"/>
                </a:cubicBezTo>
                <a:cubicBezTo>
                  <a:pt x="551" y="150"/>
                  <a:pt x="551" y="155"/>
                  <a:pt x="551" y="162"/>
                </a:cubicBezTo>
                <a:cubicBezTo>
                  <a:pt x="551" y="178"/>
                  <a:pt x="541" y="185"/>
                  <a:pt x="513" y="185"/>
                </a:cubicBezTo>
                <a:moveTo>
                  <a:pt x="234" y="0"/>
                </a:moveTo>
                <a:cubicBezTo>
                  <a:pt x="213" y="0"/>
                  <a:pt x="195" y="17"/>
                  <a:pt x="195" y="38"/>
                </a:cubicBezTo>
                <a:cubicBezTo>
                  <a:pt x="195" y="59"/>
                  <a:pt x="213" y="75"/>
                  <a:pt x="234" y="75"/>
                </a:cubicBezTo>
                <a:cubicBezTo>
                  <a:pt x="255" y="75"/>
                  <a:pt x="272" y="59"/>
                  <a:pt x="272" y="38"/>
                </a:cubicBezTo>
                <a:cubicBezTo>
                  <a:pt x="272" y="17"/>
                  <a:pt x="255" y="0"/>
                  <a:pt x="234" y="0"/>
                </a:cubicBezTo>
              </a:path>
            </a:pathLst>
          </a:custGeom>
          <a:solidFill>
            <a:srgbClr val="0078D7"/>
          </a:solidFill>
          <a:ln>
            <a:noFill/>
          </a:ln>
          <a:extLst/>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39" name="TextBox 38"/>
          <p:cNvSpPr txBox="1"/>
          <p:nvPr/>
        </p:nvSpPr>
        <p:spPr>
          <a:xfrm>
            <a:off x="8831079" y="906462"/>
            <a:ext cx="1302403" cy="849463"/>
          </a:xfrm>
          <a:prstGeom prst="rect">
            <a:avLst/>
          </a:prstGeom>
          <a:noFill/>
        </p:spPr>
        <p:txBody>
          <a:bodyPr wrap="square" lIns="182880" tIns="146304" rIns="182880" bIns="146304" rtlCol="0">
            <a:spAutoFit/>
          </a:bodyPr>
          <a:lstStyle/>
          <a:p>
            <a:pPr algn="ctr"/>
            <a:r>
              <a:rPr lang="en-US" dirty="0">
                <a:solidFill>
                  <a:srgbClr val="47D8FF"/>
                </a:solidFill>
              </a:rPr>
              <a:t>Gallery Content</a:t>
            </a: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t="38774" b="39696"/>
          <a:stretch/>
        </p:blipFill>
        <p:spPr>
          <a:xfrm>
            <a:off x="8934261" y="3237819"/>
            <a:ext cx="1275177" cy="274545"/>
          </a:xfrm>
          <a:prstGeom prst="rect">
            <a:avLst/>
          </a:prstGeom>
        </p:spPr>
      </p:pic>
      <p:sp>
        <p:nvSpPr>
          <p:cNvPr id="5" name="Title 4"/>
          <p:cNvSpPr>
            <a:spLocks noGrp="1"/>
          </p:cNvSpPr>
          <p:nvPr>
            <p:ph type="title"/>
          </p:nvPr>
        </p:nvSpPr>
        <p:spPr/>
        <p:txBody>
          <a:bodyPr/>
          <a:lstStyle/>
          <a:p>
            <a:r>
              <a:rPr lang="en-US" dirty="0"/>
              <a:t>Partner Solutions for </a:t>
            </a:r>
            <a:r>
              <a:rPr lang="en-US" dirty="0" smtClean="0"/>
              <a:t>Windows Azure </a:t>
            </a:r>
            <a:r>
              <a:rPr lang="en-US" dirty="0"/>
              <a:t>Pack</a:t>
            </a:r>
          </a:p>
        </p:txBody>
      </p:sp>
      <p:grpSp>
        <p:nvGrpSpPr>
          <p:cNvPr id="45" name="Group 44"/>
          <p:cNvGrpSpPr/>
          <p:nvPr/>
        </p:nvGrpSpPr>
        <p:grpSpPr>
          <a:xfrm>
            <a:off x="-87228" y="2335833"/>
            <a:ext cx="2032542" cy="4364513"/>
            <a:chOff x="70895" y="2413838"/>
            <a:chExt cx="2032542" cy="4364513"/>
          </a:xfrm>
        </p:grpSpPr>
        <p:sp>
          <p:nvSpPr>
            <p:cNvPr id="6" name="TextBox 5"/>
            <p:cNvSpPr txBox="1"/>
            <p:nvPr/>
          </p:nvSpPr>
          <p:spPr>
            <a:xfrm>
              <a:off x="265916" y="2413838"/>
              <a:ext cx="1837521" cy="572464"/>
            </a:xfrm>
            <a:prstGeom prst="rect">
              <a:avLst/>
            </a:prstGeom>
            <a:noFill/>
          </p:spPr>
          <p:txBody>
            <a:bodyPr wrap="square" lIns="182880" tIns="146304" rIns="182880" bIns="146304" rtlCol="0">
              <a:spAutoFit/>
            </a:bodyPr>
            <a:lstStyle/>
            <a:p>
              <a:pPr algn="r"/>
              <a:r>
                <a:rPr lang="en-US" dirty="0">
                  <a:solidFill>
                    <a:srgbClr val="47D8FF"/>
                  </a:solidFill>
                </a:rPr>
                <a:t>In Market</a:t>
              </a:r>
            </a:p>
          </p:txBody>
        </p:sp>
        <p:sp>
          <p:nvSpPr>
            <p:cNvPr id="28" name="TextBox 27"/>
            <p:cNvSpPr txBox="1"/>
            <p:nvPr/>
          </p:nvSpPr>
          <p:spPr>
            <a:xfrm>
              <a:off x="248013" y="5360608"/>
              <a:ext cx="1837521" cy="572464"/>
            </a:xfrm>
            <a:prstGeom prst="rect">
              <a:avLst/>
            </a:prstGeom>
            <a:noFill/>
          </p:spPr>
          <p:txBody>
            <a:bodyPr wrap="square" lIns="182880" tIns="146304" rIns="182880" bIns="146304" rtlCol="0">
              <a:spAutoFit/>
            </a:bodyPr>
            <a:lstStyle/>
            <a:p>
              <a:pPr algn="r"/>
              <a:r>
                <a:rPr lang="en-US" dirty="0">
                  <a:solidFill>
                    <a:srgbClr val="47D8FF"/>
                  </a:solidFill>
                </a:rPr>
                <a:t>In Preview</a:t>
              </a:r>
            </a:p>
          </p:txBody>
        </p:sp>
        <p:sp>
          <p:nvSpPr>
            <p:cNvPr id="29" name="TextBox 28"/>
            <p:cNvSpPr txBox="1"/>
            <p:nvPr/>
          </p:nvSpPr>
          <p:spPr>
            <a:xfrm>
              <a:off x="70895" y="6205887"/>
              <a:ext cx="2025292" cy="572464"/>
            </a:xfrm>
            <a:prstGeom prst="rect">
              <a:avLst/>
            </a:prstGeom>
            <a:noFill/>
          </p:spPr>
          <p:txBody>
            <a:bodyPr wrap="square" lIns="182880" tIns="146304" rIns="182880" bIns="146304" rtlCol="0">
              <a:spAutoFit/>
            </a:bodyPr>
            <a:lstStyle/>
            <a:p>
              <a:pPr algn="r"/>
              <a:r>
                <a:rPr lang="en-US" dirty="0">
                  <a:solidFill>
                    <a:srgbClr val="47D8FF"/>
                  </a:solidFill>
                </a:rPr>
                <a:t>In Development</a:t>
              </a: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944" y="2459319"/>
            <a:ext cx="1489826" cy="3038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93" y="3649662"/>
            <a:ext cx="984949" cy="44027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6370" b="6687"/>
          <a:stretch/>
        </p:blipFill>
        <p:spPr>
          <a:xfrm>
            <a:off x="2234901" y="3002390"/>
            <a:ext cx="1076716" cy="57950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6849" y="4418165"/>
            <a:ext cx="1640562" cy="303890"/>
          </a:xfrm>
          <a:prstGeom prst="rect">
            <a:avLst/>
          </a:prstGeom>
        </p:spPr>
      </p:pic>
      <p:pic>
        <p:nvPicPr>
          <p:cNvPr id="12" name="Picture 2" descr="extendASPLogo2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7517" y="5397839"/>
            <a:ext cx="1709957" cy="34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859960" y="1185641"/>
            <a:ext cx="1837521" cy="572464"/>
          </a:xfrm>
          <a:prstGeom prst="rect">
            <a:avLst/>
          </a:prstGeom>
          <a:noFill/>
        </p:spPr>
        <p:txBody>
          <a:bodyPr wrap="square" lIns="182880" tIns="146304" rIns="182880" bIns="146304" rtlCol="0">
            <a:spAutoFit/>
          </a:bodyPr>
          <a:lstStyle/>
          <a:p>
            <a:pPr algn="ctr"/>
            <a:r>
              <a:rPr lang="en-US" dirty="0" smtClean="0">
                <a:solidFill>
                  <a:srgbClr val="47D8FF"/>
                </a:solidFill>
              </a:rPr>
              <a:t>Integration</a:t>
            </a:r>
            <a:endParaRPr lang="en-US" dirty="0">
              <a:solidFill>
                <a:srgbClr val="47D8FF"/>
              </a:solidFill>
            </a:endParaRPr>
          </a:p>
        </p:txBody>
      </p:sp>
      <p:pic>
        <p:nvPicPr>
          <p:cNvPr id="13" name="Picture 3" descr="P:\Sales &amp; Marketing\Brand\Logos\Digital (RGB)\ApprendaLogo_RGB_dk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8190" y="2554274"/>
            <a:ext cx="1357991" cy="4521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3"/>
          <p:cNvPicPr>
            <a:picLocks noChangeAspect="1"/>
          </p:cNvPicPr>
          <p:nvPr/>
        </p:nvPicPr>
        <p:blipFill rotWithShape="1">
          <a:blip r:embed="rId10" cstate="print">
            <a:extLst>
              <a:ext uri="{28A0092B-C50C-407E-A947-70E740481C1C}">
                <a14:useLocalDpi xmlns:a14="http://schemas.microsoft.com/office/drawing/2010/main" val="0"/>
              </a:ext>
            </a:extLst>
          </a:blip>
          <a:srcRect l="4991" t="16958" r="3330" b="10959"/>
          <a:stretch/>
        </p:blipFill>
        <p:spPr>
          <a:xfrm>
            <a:off x="7117671" y="2572563"/>
            <a:ext cx="1557124" cy="426054"/>
          </a:xfrm>
          <a:prstGeom prst="rect">
            <a:avLst/>
          </a:prstGeom>
        </p:spPr>
      </p:pic>
      <p:pic>
        <p:nvPicPr>
          <p:cNvPr id="15" name="Picture 34"/>
          <p:cNvPicPr>
            <a:picLocks noChangeAspect="1"/>
          </p:cNvPicPr>
          <p:nvPr/>
        </p:nvPicPr>
        <p:blipFill>
          <a:blip r:embed="rId11"/>
          <a:stretch>
            <a:fillRect/>
          </a:stretch>
        </p:blipFill>
        <p:spPr>
          <a:xfrm>
            <a:off x="6827348" y="3292143"/>
            <a:ext cx="1802717" cy="372143"/>
          </a:xfrm>
          <a:prstGeom prst="rect">
            <a:avLst/>
          </a:prstGeom>
        </p:spPr>
      </p:pic>
      <p:pic>
        <p:nvPicPr>
          <p:cNvPr id="16" name="Picture 46"/>
          <p:cNvPicPr>
            <a:picLocks noChangeAspect="1"/>
          </p:cNvPicPr>
          <p:nvPr/>
        </p:nvPicPr>
        <p:blipFill rotWithShape="1">
          <a:blip r:embed="rId12">
            <a:extLst>
              <a:ext uri="{28A0092B-C50C-407E-A947-70E740481C1C}">
                <a14:useLocalDpi xmlns:a14="http://schemas.microsoft.com/office/drawing/2010/main" val="0"/>
              </a:ext>
            </a:extLst>
          </a:blip>
          <a:srcRect l="3708" t="15715" b="-1"/>
          <a:stretch/>
        </p:blipFill>
        <p:spPr>
          <a:xfrm>
            <a:off x="5997185" y="4623681"/>
            <a:ext cx="1458592" cy="375866"/>
          </a:xfrm>
          <a:prstGeom prst="rect">
            <a:avLst/>
          </a:prstGeom>
        </p:spPr>
      </p:pic>
      <p:pic>
        <p:nvPicPr>
          <p:cNvPr id="21"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l="5694" t="21745" r="7091" b="19446"/>
          <a:stretch/>
        </p:blipFill>
        <p:spPr>
          <a:xfrm>
            <a:off x="7112936" y="1910372"/>
            <a:ext cx="1231542" cy="331237"/>
          </a:xfrm>
          <a:prstGeom prst="rect">
            <a:avLst/>
          </a:prstGeom>
        </p:spPr>
      </p:pic>
      <p:pic>
        <p:nvPicPr>
          <p:cNvPr id="22" name="Picture 4"/>
          <p:cNvPicPr>
            <a:picLocks noChangeAspect="1"/>
          </p:cNvPicPr>
          <p:nvPr/>
        </p:nvPicPr>
        <p:blipFill rotWithShape="1">
          <a:blip r:embed="rId14" cstate="print">
            <a:extLst>
              <a:ext uri="{28A0092B-C50C-407E-A947-70E740481C1C}">
                <a14:useLocalDpi xmlns:a14="http://schemas.microsoft.com/office/drawing/2010/main" val="0"/>
              </a:ext>
            </a:extLst>
          </a:blip>
          <a:srcRect l="15732" t="22134" r="16102" b="21642"/>
          <a:stretch/>
        </p:blipFill>
        <p:spPr>
          <a:xfrm>
            <a:off x="5349818" y="3199845"/>
            <a:ext cx="1018642" cy="584379"/>
          </a:xfrm>
          <a:prstGeom prst="rect">
            <a:avLst/>
          </a:prstGeom>
        </p:spPr>
      </p:pic>
      <p:pic>
        <p:nvPicPr>
          <p:cNvPr id="23" name="Picture 4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18783" y="6250368"/>
            <a:ext cx="1242262" cy="327493"/>
          </a:xfrm>
          <a:prstGeom prst="rect">
            <a:avLst/>
          </a:prstGeom>
        </p:spPr>
      </p:pic>
      <p:pic>
        <p:nvPicPr>
          <p:cNvPr id="24" name="Picture 5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0038" y="1920415"/>
            <a:ext cx="1077675" cy="371612"/>
          </a:xfrm>
          <a:prstGeom prst="rect">
            <a:avLst/>
          </a:prstGeom>
        </p:spPr>
      </p:pic>
      <p:sp>
        <p:nvSpPr>
          <p:cNvPr id="38" name="TextBox 51"/>
          <p:cNvSpPr txBox="1"/>
          <p:nvPr/>
        </p:nvSpPr>
        <p:spPr>
          <a:xfrm>
            <a:off x="5716963" y="1183461"/>
            <a:ext cx="3002790" cy="572464"/>
          </a:xfrm>
          <a:prstGeom prst="rect">
            <a:avLst/>
          </a:prstGeom>
          <a:noFill/>
        </p:spPr>
        <p:txBody>
          <a:bodyPr wrap="square" lIns="182880" tIns="146304" rIns="182880" bIns="146304" rtlCol="0">
            <a:spAutoFit/>
          </a:bodyPr>
          <a:lstStyle/>
          <a:p>
            <a:pPr algn="ctr"/>
            <a:r>
              <a:rPr lang="en-US" dirty="0">
                <a:solidFill>
                  <a:srgbClr val="47D8FF"/>
                </a:solidFill>
              </a:rPr>
              <a:t>Resource Providers</a:t>
            </a:r>
          </a:p>
        </p:txBody>
      </p:sp>
      <p:pic>
        <p:nvPicPr>
          <p:cNvPr id="47" name="Picture 6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11805" y="4048171"/>
            <a:ext cx="1727807" cy="273989"/>
          </a:xfrm>
          <a:prstGeom prst="rect">
            <a:avLst/>
          </a:prstGeom>
        </p:spPr>
      </p:pic>
      <p:pic>
        <p:nvPicPr>
          <p:cNvPr id="50" name="Picture 4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95585" y="3970479"/>
            <a:ext cx="1461198" cy="447686"/>
          </a:xfrm>
          <a:prstGeom prst="rect">
            <a:avLst/>
          </a:prstGeom>
        </p:spPr>
      </p:pic>
      <p:pic>
        <p:nvPicPr>
          <p:cNvPr id="18" name="Picture 17"/>
          <p:cNvPicPr>
            <a:picLocks noChangeAspect="1"/>
          </p:cNvPicPr>
          <p:nvPr/>
        </p:nvPicPr>
        <p:blipFill>
          <a:blip r:embed="rId19"/>
          <a:stretch>
            <a:fillRect/>
          </a:stretch>
        </p:blipFill>
        <p:spPr>
          <a:xfrm>
            <a:off x="10555131" y="4316457"/>
            <a:ext cx="1396275" cy="356789"/>
          </a:xfrm>
          <a:prstGeom prst="rect">
            <a:avLst/>
          </a:prstGeom>
        </p:spPr>
      </p:pic>
      <p:pic>
        <p:nvPicPr>
          <p:cNvPr id="19" name="Picture 18"/>
          <p:cNvPicPr>
            <a:picLocks noChangeAspect="1"/>
          </p:cNvPicPr>
          <p:nvPr/>
        </p:nvPicPr>
        <p:blipFill rotWithShape="1">
          <a:blip r:embed="rId20"/>
          <a:srcRect l="8853" t="14299" r="6364" b="47006"/>
          <a:stretch/>
        </p:blipFill>
        <p:spPr>
          <a:xfrm>
            <a:off x="10510127" y="3179453"/>
            <a:ext cx="1486281" cy="416884"/>
          </a:xfrm>
          <a:prstGeom prst="rect">
            <a:avLst/>
          </a:prstGeom>
        </p:spPr>
      </p:pic>
      <p:sp>
        <p:nvSpPr>
          <p:cNvPr id="40" name="Rectangle 39"/>
          <p:cNvSpPr/>
          <p:nvPr/>
        </p:nvSpPr>
        <p:spPr>
          <a:xfrm>
            <a:off x="10252035" y="1289892"/>
            <a:ext cx="1909801" cy="369332"/>
          </a:xfrm>
          <a:prstGeom prst="rect">
            <a:avLst/>
          </a:prstGeom>
        </p:spPr>
        <p:txBody>
          <a:bodyPr wrap="square">
            <a:spAutoFit/>
          </a:bodyPr>
          <a:lstStyle/>
          <a:p>
            <a:pPr algn="ctr"/>
            <a:r>
              <a:rPr lang="en-US" dirty="0">
                <a:solidFill>
                  <a:srgbClr val="47D8FF"/>
                </a:solidFill>
              </a:rPr>
              <a:t>Infrastructure</a:t>
            </a:r>
          </a:p>
        </p:txBody>
      </p:sp>
      <p:cxnSp>
        <p:nvCxnSpPr>
          <p:cNvPr id="32" name="Straight Connector 31"/>
          <p:cNvCxnSpPr/>
          <p:nvPr/>
        </p:nvCxnSpPr>
        <p:spPr>
          <a:xfrm>
            <a:off x="1951037" y="5173662"/>
            <a:ext cx="10213166" cy="0"/>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945314" y="6088062"/>
            <a:ext cx="10210799" cy="0"/>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5151437" y="1676446"/>
            <a:ext cx="0" cy="5068232"/>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8831079" y="1676446"/>
            <a:ext cx="0" cy="5068232"/>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10242561" y="1648946"/>
            <a:ext cx="0" cy="5068232"/>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pic>
        <p:nvPicPr>
          <p:cNvPr id="51" name="Picture 4"/>
          <p:cNvPicPr>
            <a:picLocks noChangeAspect="1"/>
          </p:cNvPicPr>
          <p:nvPr/>
        </p:nvPicPr>
        <p:blipFill rotWithShape="1">
          <a:blip r:embed="rId14" cstate="print">
            <a:extLst>
              <a:ext uri="{28A0092B-C50C-407E-A947-70E740481C1C}">
                <a14:useLocalDpi xmlns:a14="http://schemas.microsoft.com/office/drawing/2010/main" val="0"/>
              </a:ext>
            </a:extLst>
          </a:blip>
          <a:srcRect l="15732" t="22134" r="16102" b="21642"/>
          <a:stretch/>
        </p:blipFill>
        <p:spPr>
          <a:xfrm>
            <a:off x="10672686" y="2082672"/>
            <a:ext cx="1018642" cy="584379"/>
          </a:xfrm>
          <a:prstGeom prst="rect">
            <a:avLst/>
          </a:prstGeom>
        </p:spPr>
      </p:pic>
      <p:pic>
        <p:nvPicPr>
          <p:cNvPr id="52" name="Picture 34"/>
          <p:cNvPicPr>
            <a:picLocks noChangeAspect="1"/>
          </p:cNvPicPr>
          <p:nvPr/>
        </p:nvPicPr>
        <p:blipFill>
          <a:blip r:embed="rId11"/>
          <a:stretch>
            <a:fillRect/>
          </a:stretch>
        </p:blipFill>
        <p:spPr>
          <a:xfrm>
            <a:off x="2148542" y="1897062"/>
            <a:ext cx="1802717" cy="372143"/>
          </a:xfrm>
          <a:prstGeom prst="rect">
            <a:avLst/>
          </a:prstGeom>
        </p:spPr>
      </p:pic>
      <p:sp>
        <p:nvSpPr>
          <p:cNvPr id="2" name="Rectangle 1"/>
          <p:cNvSpPr/>
          <p:nvPr/>
        </p:nvSpPr>
        <p:spPr bwMode="auto">
          <a:xfrm rot="20050082">
            <a:off x="1649820" y="3176994"/>
            <a:ext cx="9139198" cy="112417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More Info</a:t>
            </a:r>
            <a:br>
              <a:rPr lang="en-US" sz="2000" dirty="0" smtClean="0">
                <a:gradFill>
                  <a:gsLst>
                    <a:gs pos="16814">
                      <a:srgbClr val="FFFFFF"/>
                    </a:gs>
                    <a:gs pos="46000">
                      <a:srgbClr val="FFFFFF"/>
                    </a:gs>
                  </a:gsLst>
                  <a:lin ang="5400000" scaled="0"/>
                </a:gradFill>
              </a:rPr>
            </a:br>
            <a:r>
              <a:rPr lang="en-US" sz="2000" dirty="0" smtClean="0">
                <a:gradFill>
                  <a:gsLst>
                    <a:gs pos="16814">
                      <a:srgbClr val="FFFFFF"/>
                    </a:gs>
                    <a:gs pos="46000">
                      <a:srgbClr val="FFFFFF"/>
                    </a:gs>
                  </a:gsLst>
                  <a:lin ang="5400000" scaled="0"/>
                </a:gradFill>
              </a:rPr>
              <a:t>Expanding Microsoft Cloud Platform with WAP and Partners</a:t>
            </a:r>
            <a:br>
              <a:rPr lang="en-US" sz="2000" dirty="0" smtClean="0">
                <a:gradFill>
                  <a:gsLst>
                    <a:gs pos="16814">
                      <a:srgbClr val="FFFFFF"/>
                    </a:gs>
                    <a:gs pos="46000">
                      <a:srgbClr val="FFFFFF"/>
                    </a:gs>
                  </a:gsLst>
                  <a:lin ang="5400000" scaled="0"/>
                </a:gradFill>
              </a:rPr>
            </a:br>
            <a:r>
              <a:rPr lang="en-US" sz="2000" b="1" dirty="0" smtClean="0">
                <a:gradFill>
                  <a:gsLst>
                    <a:gs pos="16814">
                      <a:srgbClr val="FFFFFF"/>
                    </a:gs>
                    <a:gs pos="46000">
                      <a:srgbClr val="FFFFFF"/>
                    </a:gs>
                  </a:gsLst>
                  <a:lin ang="5400000" scaled="0"/>
                </a:gradFill>
              </a:rPr>
              <a:t>Today 1:30-2:45pm in E351</a:t>
            </a:r>
            <a:endParaRPr lang="en-US" sz="2000" b="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728981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846531"/>
          </a:xfrm>
        </p:spPr>
        <p:txBody>
          <a:bodyPr/>
          <a:lstStyle/>
          <a:p>
            <a:r>
              <a:rPr lang="en-US" dirty="0" smtClean="0"/>
              <a:t>Microsoft Azure Stack</a:t>
            </a:r>
            <a:br>
              <a:rPr lang="en-US" dirty="0" smtClean="0"/>
            </a:br>
            <a:r>
              <a:rPr lang="en-US" sz="4800" dirty="0" smtClean="0"/>
              <a:t>(formerly known as WAP vNext)</a:t>
            </a:r>
            <a:endParaRPr lang="en-US" sz="4800" dirty="0"/>
          </a:p>
        </p:txBody>
      </p:sp>
      <p:sp>
        <p:nvSpPr>
          <p:cNvPr id="4" name="Explosion 2 3"/>
          <p:cNvSpPr/>
          <p:nvPr/>
        </p:nvSpPr>
        <p:spPr bwMode="auto">
          <a:xfrm>
            <a:off x="7970837" y="3045108"/>
            <a:ext cx="3962400" cy="3429000"/>
          </a:xfrm>
          <a:prstGeom prst="irregularSeal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Bringing more Azure to </a:t>
            </a:r>
            <a:br>
              <a:rPr lang="en-US" sz="2000" dirty="0" smtClean="0">
                <a:gradFill>
                  <a:gsLst>
                    <a:gs pos="16814">
                      <a:srgbClr val="FFFFFF"/>
                    </a:gs>
                    <a:gs pos="46000">
                      <a:srgbClr val="FFFFFF"/>
                    </a:gs>
                  </a:gsLst>
                  <a:lin ang="5400000" scaled="0"/>
                </a:gradFill>
              </a:rPr>
            </a:br>
            <a:r>
              <a:rPr lang="en-US" sz="2000" dirty="0" smtClean="0">
                <a:gradFill>
                  <a:gsLst>
                    <a:gs pos="16814">
                      <a:srgbClr val="FFFFFF"/>
                    </a:gs>
                    <a:gs pos="46000">
                      <a:srgbClr val="FFFFFF"/>
                    </a:gs>
                  </a:gsLst>
                  <a:lin ang="5400000" scaled="0"/>
                </a:gradFill>
              </a:rPr>
              <a:t>your datacenter</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70907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5471449" y="1319291"/>
            <a:ext cx="6766588" cy="3200876"/>
          </a:xfrm>
        </p:spPr>
        <p:txBody>
          <a:bodyPr/>
          <a:lstStyle/>
          <a:p>
            <a:pPr marL="0" indent="0">
              <a:buNone/>
            </a:pPr>
            <a:r>
              <a:rPr lang="en-US" sz="3200" dirty="0" smtClean="0"/>
              <a:t>New product for your datacenter</a:t>
            </a:r>
          </a:p>
          <a:p>
            <a:pPr lvl="1"/>
            <a:r>
              <a:rPr lang="en-US" sz="1800" dirty="0" smtClean="0"/>
              <a:t>Cloud-optimized application platform</a:t>
            </a:r>
          </a:p>
          <a:p>
            <a:pPr lvl="2"/>
            <a:r>
              <a:rPr lang="en-US" sz="1400" dirty="0" smtClean="0"/>
              <a:t>Azure-based Compute, Network, and Storage services</a:t>
            </a:r>
          </a:p>
          <a:p>
            <a:pPr lvl="2"/>
            <a:endParaRPr lang="en-US" sz="1400" dirty="0" smtClean="0"/>
          </a:p>
          <a:p>
            <a:pPr lvl="1"/>
            <a:r>
              <a:rPr lang="en-US" sz="1800" dirty="0" smtClean="0"/>
              <a:t>Cloud-consistent service delivery</a:t>
            </a:r>
          </a:p>
          <a:p>
            <a:pPr lvl="2"/>
            <a:r>
              <a:rPr lang="en-US" sz="1400" dirty="0" smtClean="0"/>
              <a:t>Portal enables integrated Admin/Tenant experiences</a:t>
            </a:r>
          </a:p>
          <a:p>
            <a:pPr lvl="2"/>
            <a:r>
              <a:rPr lang="en-US" sz="1400" dirty="0" smtClean="0"/>
              <a:t>Resource Manager is the new Service Management API</a:t>
            </a:r>
          </a:p>
          <a:p>
            <a:pPr lvl="2"/>
            <a:r>
              <a:rPr lang="en-US" sz="1400" dirty="0" smtClean="0"/>
              <a:t>Updated core management services</a:t>
            </a:r>
          </a:p>
          <a:p>
            <a:pPr lvl="2"/>
            <a:endParaRPr lang="en-US" sz="1400" dirty="0" smtClean="0"/>
          </a:p>
          <a:p>
            <a:pPr lvl="1"/>
            <a:r>
              <a:rPr lang="en-US" sz="1800" dirty="0" smtClean="0"/>
              <a:t>Cloud-inspired infrastructure</a:t>
            </a:r>
          </a:p>
          <a:p>
            <a:pPr lvl="2"/>
            <a:r>
              <a:rPr lang="en-US" sz="1400" dirty="0" smtClean="0"/>
              <a:t>Windows Server-based compute, network, and storage</a:t>
            </a:r>
          </a:p>
        </p:txBody>
      </p:sp>
      <p:sp>
        <p:nvSpPr>
          <p:cNvPr id="5" name="Title 4"/>
          <p:cNvSpPr>
            <a:spLocks noGrp="1"/>
          </p:cNvSpPr>
          <p:nvPr>
            <p:ph type="title"/>
          </p:nvPr>
        </p:nvSpPr>
        <p:spPr/>
        <p:txBody>
          <a:bodyPr/>
          <a:lstStyle/>
          <a:p>
            <a:r>
              <a:rPr lang="en-US" smtClean="0"/>
              <a:t>What is new in Microsoft Azure Stack</a:t>
            </a:r>
            <a:endParaRPr lang="en-US" dirty="0"/>
          </a:p>
        </p:txBody>
      </p:sp>
      <p:sp>
        <p:nvSpPr>
          <p:cNvPr id="4" name="Rectangle 3"/>
          <p:cNvSpPr/>
          <p:nvPr/>
        </p:nvSpPr>
        <p:spPr bwMode="auto">
          <a:xfrm>
            <a:off x="406856" y="6281977"/>
            <a:ext cx="1609623"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Compute Fabric</a:t>
            </a:r>
            <a:endParaRPr lang="en-US" sz="1200" dirty="0">
              <a:solidFill>
                <a:srgbClr val="FFFFFF"/>
              </a:solidFill>
            </a:endParaRPr>
          </a:p>
        </p:txBody>
      </p:sp>
      <p:sp>
        <p:nvSpPr>
          <p:cNvPr id="7" name="Rectangle 6"/>
          <p:cNvSpPr/>
          <p:nvPr/>
        </p:nvSpPr>
        <p:spPr bwMode="auto">
          <a:xfrm>
            <a:off x="2101419" y="6281977"/>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Network Fabric</a:t>
            </a:r>
            <a:endParaRPr lang="en-US" sz="1200" dirty="0">
              <a:solidFill>
                <a:srgbClr val="FFFFFF"/>
              </a:solidFill>
            </a:endParaRPr>
          </a:p>
        </p:txBody>
      </p:sp>
      <p:sp>
        <p:nvSpPr>
          <p:cNvPr id="8" name="Rectangle 7"/>
          <p:cNvSpPr/>
          <p:nvPr/>
        </p:nvSpPr>
        <p:spPr bwMode="auto">
          <a:xfrm>
            <a:off x="3736477" y="6283220"/>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Storage Fabric</a:t>
            </a:r>
            <a:endParaRPr lang="en-US" sz="1200" dirty="0">
              <a:solidFill>
                <a:srgbClr val="FFFFFF"/>
              </a:solidFill>
            </a:endParaRPr>
          </a:p>
        </p:txBody>
      </p:sp>
      <p:grpSp>
        <p:nvGrpSpPr>
          <p:cNvPr id="9" name="Group 8"/>
          <p:cNvGrpSpPr/>
          <p:nvPr/>
        </p:nvGrpSpPr>
        <p:grpSpPr>
          <a:xfrm>
            <a:off x="295200" y="1439862"/>
            <a:ext cx="5008637" cy="4742489"/>
            <a:chOff x="427036" y="1439862"/>
            <a:chExt cx="5008637" cy="4742489"/>
          </a:xfrm>
        </p:grpSpPr>
        <p:sp>
          <p:nvSpPr>
            <p:cNvPr id="10" name="Rectangle 9"/>
            <p:cNvSpPr/>
            <p:nvPr/>
          </p:nvSpPr>
          <p:spPr bwMode="auto">
            <a:xfrm>
              <a:off x="2513221" y="2625849"/>
              <a:ext cx="1035309" cy="79097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Portal</a:t>
              </a:r>
              <a:br>
                <a:rPr lang="en-US" sz="1200" dirty="0" smtClean="0">
                  <a:solidFill>
                    <a:srgbClr val="FFFFFF"/>
                  </a:solidFill>
                </a:rPr>
              </a:br>
              <a:r>
                <a:rPr lang="en-US" sz="1200" dirty="0" smtClean="0">
                  <a:solidFill>
                    <a:srgbClr val="FFFFFF"/>
                  </a:solidFill>
                </a:rPr>
                <a:t>Shell Site</a:t>
              </a:r>
              <a:endParaRPr lang="en-US" sz="1200" dirty="0">
                <a:solidFill>
                  <a:srgbClr val="FFFFFF"/>
                </a:solidFill>
              </a:endParaRPr>
            </a:p>
          </p:txBody>
        </p:sp>
        <p:sp>
          <p:nvSpPr>
            <p:cNvPr id="11" name="Rectangle 10"/>
            <p:cNvSpPr/>
            <p:nvPr/>
          </p:nvSpPr>
          <p:spPr bwMode="auto">
            <a:xfrm>
              <a:off x="712426" y="3462306"/>
              <a:ext cx="4561033" cy="53694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a:solidFill>
                    <a:srgbClr val="FFFFFF"/>
                  </a:solidFill>
                </a:rPr>
                <a:t>Resource Manager</a:t>
              </a:r>
            </a:p>
          </p:txBody>
        </p:sp>
        <p:sp>
          <p:nvSpPr>
            <p:cNvPr id="12" name="Rectangle 11"/>
            <p:cNvSpPr/>
            <p:nvPr/>
          </p:nvSpPr>
          <p:spPr bwMode="auto">
            <a:xfrm>
              <a:off x="4770778" y="4387556"/>
              <a:ext cx="538132"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Usage</a:t>
              </a:r>
              <a:endParaRPr lang="en-US" sz="1050" dirty="0">
                <a:solidFill>
                  <a:srgbClr val="FFFFFF"/>
                </a:solidFill>
              </a:endParaRPr>
            </a:p>
          </p:txBody>
        </p:sp>
        <p:sp>
          <p:nvSpPr>
            <p:cNvPr id="13" name="Rectangle 12"/>
            <p:cNvSpPr/>
            <p:nvPr/>
          </p:nvSpPr>
          <p:spPr bwMode="auto">
            <a:xfrm>
              <a:off x="3286918" y="4387556"/>
              <a:ext cx="604499"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Events</a:t>
              </a:r>
              <a:endParaRPr lang="en-US" sz="1050" dirty="0">
                <a:solidFill>
                  <a:srgbClr val="FFFFFF"/>
                </a:solidFill>
              </a:endParaRPr>
            </a:p>
          </p:txBody>
        </p:sp>
        <p:sp>
          <p:nvSpPr>
            <p:cNvPr id="14" name="Rectangle 13"/>
            <p:cNvSpPr/>
            <p:nvPr/>
          </p:nvSpPr>
          <p:spPr bwMode="auto">
            <a:xfrm>
              <a:off x="533349" y="2400783"/>
              <a:ext cx="4902324" cy="1654586"/>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15" name="Rectangle 14"/>
            <p:cNvSpPr/>
            <p:nvPr/>
          </p:nvSpPr>
          <p:spPr bwMode="auto">
            <a:xfrm>
              <a:off x="1654815" y="4387556"/>
              <a:ext cx="962447" cy="4023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a:solidFill>
                    <a:srgbClr val="FFFFFF"/>
                  </a:solidFill>
                </a:rPr>
                <a:t>Subscriptions</a:t>
              </a:r>
            </a:p>
          </p:txBody>
        </p:sp>
        <p:sp>
          <p:nvSpPr>
            <p:cNvPr id="16" name="TextBox 15"/>
            <p:cNvSpPr txBox="1"/>
            <p:nvPr/>
          </p:nvSpPr>
          <p:spPr>
            <a:xfrm>
              <a:off x="450556" y="230668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User Facing Services</a:t>
              </a:r>
              <a:endParaRPr lang="en-US" sz="1200" dirty="0">
                <a:solidFill>
                  <a:srgbClr val="FFFFFF"/>
                </a:solidFill>
              </a:endParaRPr>
            </a:p>
          </p:txBody>
        </p:sp>
        <p:sp>
          <p:nvSpPr>
            <p:cNvPr id="17" name="Rectangle 16"/>
            <p:cNvSpPr/>
            <p:nvPr/>
          </p:nvSpPr>
          <p:spPr bwMode="auto">
            <a:xfrm>
              <a:off x="2222379" y="2625850"/>
              <a:ext cx="242836" cy="790974"/>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wordArtVert"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b="1" dirty="0" smtClean="0">
                  <a:solidFill>
                    <a:srgbClr val="FFFFFF"/>
                  </a:solidFill>
                </a:rPr>
                <a:t>HUBS</a:t>
              </a:r>
              <a:endParaRPr lang="en-US" sz="800" b="1" dirty="0">
                <a:solidFill>
                  <a:srgbClr val="FFFFFF"/>
                </a:solidFill>
              </a:endParaRPr>
            </a:p>
          </p:txBody>
        </p:sp>
        <p:sp>
          <p:nvSpPr>
            <p:cNvPr id="18" name="Rectangle 17"/>
            <p:cNvSpPr/>
            <p:nvPr/>
          </p:nvSpPr>
          <p:spPr bwMode="auto">
            <a:xfrm>
              <a:off x="3616483" y="2625850"/>
              <a:ext cx="561924" cy="790974"/>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Admin Extension</a:t>
              </a:r>
            </a:p>
          </p:txBody>
        </p:sp>
        <p:sp>
          <p:nvSpPr>
            <p:cNvPr id="19" name="Rectangle 18"/>
            <p:cNvSpPr/>
            <p:nvPr/>
          </p:nvSpPr>
          <p:spPr bwMode="auto">
            <a:xfrm>
              <a:off x="4240330" y="2626932"/>
              <a:ext cx="572134" cy="79097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t>
              </a:r>
              <a:r>
                <a:rPr lang="en-US" sz="800" dirty="0" smtClean="0">
                  <a:solidFill>
                    <a:srgbClr val="FFFFFF"/>
                  </a:solidFill>
                </a:rPr>
                <a:t>Tenant </a:t>
              </a:r>
              <a:r>
                <a:rPr lang="en-US" sz="800" dirty="0">
                  <a:solidFill>
                    <a:srgbClr val="FFFFFF"/>
                  </a:solidFill>
                </a:rPr>
                <a:t>Extension</a:t>
              </a:r>
            </a:p>
          </p:txBody>
        </p:sp>
        <p:sp>
          <p:nvSpPr>
            <p:cNvPr id="20" name="Rectangle 19"/>
            <p:cNvSpPr/>
            <p:nvPr/>
          </p:nvSpPr>
          <p:spPr bwMode="auto">
            <a:xfrm>
              <a:off x="2646304" y="4387556"/>
              <a:ext cx="607126"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Gallery</a:t>
              </a:r>
              <a:endParaRPr lang="en-US" sz="1050" dirty="0">
                <a:solidFill>
                  <a:srgbClr val="FFFFFF"/>
                </a:solidFill>
              </a:endParaRPr>
            </a:p>
          </p:txBody>
        </p:sp>
        <p:sp>
          <p:nvSpPr>
            <p:cNvPr id="21" name="Rectangle 20"/>
            <p:cNvSpPr/>
            <p:nvPr/>
          </p:nvSpPr>
          <p:spPr bwMode="auto">
            <a:xfrm>
              <a:off x="533349" y="4126141"/>
              <a:ext cx="4902324" cy="74679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2" name="TextBox 21"/>
            <p:cNvSpPr txBox="1"/>
            <p:nvPr/>
          </p:nvSpPr>
          <p:spPr>
            <a:xfrm>
              <a:off x="437336" y="4025904"/>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Core Management Resource Providers</a:t>
              </a:r>
              <a:endParaRPr lang="en-US" sz="1200" dirty="0">
                <a:solidFill>
                  <a:srgbClr val="FFFFFF"/>
                </a:solidFill>
              </a:endParaRPr>
            </a:p>
          </p:txBody>
        </p:sp>
        <p:sp>
          <p:nvSpPr>
            <p:cNvPr id="23" name="Rectangle 22"/>
            <p:cNvSpPr/>
            <p:nvPr/>
          </p:nvSpPr>
          <p:spPr bwMode="auto">
            <a:xfrm>
              <a:off x="3211813"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4" name="Rectangle 23"/>
            <p:cNvSpPr/>
            <p:nvPr/>
          </p:nvSpPr>
          <p:spPr bwMode="auto">
            <a:xfrm>
              <a:off x="3324368"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Storage</a:t>
              </a:r>
              <a:endParaRPr lang="en-US" sz="1200" dirty="0">
                <a:solidFill>
                  <a:srgbClr val="FFFFFF"/>
                </a:solidFill>
              </a:endParaRPr>
            </a:p>
          </p:txBody>
        </p:sp>
        <p:sp>
          <p:nvSpPr>
            <p:cNvPr id="25" name="Rectangle 24"/>
            <p:cNvSpPr/>
            <p:nvPr/>
          </p:nvSpPr>
          <p:spPr bwMode="auto">
            <a:xfrm>
              <a:off x="1950078"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6" name="Rectangle 25"/>
            <p:cNvSpPr/>
            <p:nvPr/>
          </p:nvSpPr>
          <p:spPr bwMode="auto">
            <a:xfrm>
              <a:off x="2062633"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Network</a:t>
              </a:r>
              <a:endParaRPr lang="en-US" sz="1200" dirty="0">
                <a:solidFill>
                  <a:srgbClr val="FFFFFF"/>
                </a:solidFill>
              </a:endParaRPr>
            </a:p>
          </p:txBody>
        </p:sp>
        <p:sp>
          <p:nvSpPr>
            <p:cNvPr id="27" name="Rectangle 26"/>
            <p:cNvSpPr/>
            <p:nvPr/>
          </p:nvSpPr>
          <p:spPr bwMode="auto">
            <a:xfrm>
              <a:off x="646345" y="523756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8" name="Rectangle 27"/>
            <p:cNvSpPr/>
            <p:nvPr/>
          </p:nvSpPr>
          <p:spPr bwMode="auto">
            <a:xfrm>
              <a:off x="758900" y="5397693"/>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Compute</a:t>
              </a:r>
              <a:endParaRPr lang="en-US" sz="1200" dirty="0">
                <a:solidFill>
                  <a:srgbClr val="FFFFFF"/>
                </a:solidFill>
              </a:endParaRPr>
            </a:p>
          </p:txBody>
        </p:sp>
        <p:sp>
          <p:nvSpPr>
            <p:cNvPr id="29" name="Rectangle 28"/>
            <p:cNvSpPr/>
            <p:nvPr/>
          </p:nvSpPr>
          <p:spPr bwMode="auto">
            <a:xfrm>
              <a:off x="531219" y="4973732"/>
              <a:ext cx="4904454" cy="1208619"/>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30" name="TextBox 29"/>
            <p:cNvSpPr txBox="1"/>
            <p:nvPr/>
          </p:nvSpPr>
          <p:spPr>
            <a:xfrm>
              <a:off x="427036" y="4868822"/>
              <a:ext cx="22192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Service Resource </a:t>
              </a:r>
              <a:r>
                <a:rPr lang="en-US" sz="1200" dirty="0">
                  <a:solidFill>
                    <a:srgbClr val="FFFFFF"/>
                  </a:solidFill>
                </a:rPr>
                <a:t>Providers</a:t>
              </a:r>
            </a:p>
          </p:txBody>
        </p:sp>
        <p:sp>
          <p:nvSpPr>
            <p:cNvPr id="31" name="TextBox 30"/>
            <p:cNvSpPr txBox="1"/>
            <p:nvPr/>
          </p:nvSpPr>
          <p:spPr>
            <a:xfrm>
              <a:off x="4218559" y="5273345"/>
              <a:ext cx="724532" cy="627864"/>
            </a:xfrm>
            <a:prstGeom prst="rect">
              <a:avLst/>
            </a:prstGeom>
            <a:noFill/>
          </p:spPr>
          <p:txBody>
            <a:bodyPr wrap="square" lIns="182880" tIns="146304" rIns="182880" bIns="146304" rtlCol="0">
              <a:spAutoFit/>
            </a:bodyPr>
            <a:lstStyle/>
            <a:p>
              <a:pPr>
                <a:lnSpc>
                  <a:spcPct val="90000"/>
                </a:lnSpc>
              </a:pPr>
              <a:r>
                <a:rPr lang="en-US" sz="2400" spc="-50" dirty="0" smtClean="0">
                  <a:solidFill>
                    <a:srgbClr val="FFFFFF"/>
                  </a:solidFill>
                </a:rPr>
                <a:t>…..</a:t>
              </a:r>
            </a:p>
          </p:txBody>
        </p:sp>
        <p:sp>
          <p:nvSpPr>
            <p:cNvPr id="32" name="Rectangle 31"/>
            <p:cNvSpPr/>
            <p:nvPr/>
          </p:nvSpPr>
          <p:spPr bwMode="auto">
            <a:xfrm>
              <a:off x="531219" y="1489217"/>
              <a:ext cx="4904454" cy="82875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33" name="TextBox 32"/>
            <p:cNvSpPr txBox="1"/>
            <p:nvPr/>
          </p:nvSpPr>
          <p:spPr>
            <a:xfrm>
              <a:off x="459572" y="143986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Browser Experience</a:t>
              </a:r>
              <a:endParaRPr lang="en-US" sz="1200" dirty="0">
                <a:solidFill>
                  <a:srgbClr val="FFFFFF"/>
                </a:solidFill>
              </a:endParaRPr>
            </a:p>
          </p:txBody>
        </p:sp>
        <p:grpSp>
          <p:nvGrpSpPr>
            <p:cNvPr id="34" name="Group 33"/>
            <p:cNvGrpSpPr/>
            <p:nvPr/>
          </p:nvGrpSpPr>
          <p:grpSpPr>
            <a:xfrm>
              <a:off x="2343797" y="1536944"/>
              <a:ext cx="1300181" cy="761117"/>
              <a:chOff x="2454441" y="300070"/>
              <a:chExt cx="2590904" cy="1516698"/>
            </a:xfrm>
          </p:grpSpPr>
          <p:sp>
            <p:nvSpPr>
              <p:cNvPr id="37" name="Rectangle 36"/>
              <p:cNvSpPr/>
              <p:nvPr/>
            </p:nvSpPr>
            <p:spPr bwMode="auto">
              <a:xfrm>
                <a:off x="2454441" y="300789"/>
                <a:ext cx="2590904" cy="151597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smtClean="0">
                  <a:solidFill>
                    <a:srgbClr val="FFFFFF"/>
                  </a:solidFill>
                  <a:ea typeface="Segoe UI" pitchFamily="34" charset="0"/>
                  <a:cs typeface="Segoe UI" pitchFamily="34" charset="0"/>
                </a:endParaRPr>
              </a:p>
            </p:txBody>
          </p:sp>
          <p:grpSp>
            <p:nvGrpSpPr>
              <p:cNvPr id="38" name="Group 37"/>
              <p:cNvGrpSpPr/>
              <p:nvPr/>
            </p:nvGrpSpPr>
            <p:grpSpPr>
              <a:xfrm>
                <a:off x="2454442" y="300789"/>
                <a:ext cx="397042" cy="1515979"/>
                <a:chOff x="2454442" y="300789"/>
                <a:chExt cx="397042" cy="1515979"/>
              </a:xfrm>
            </p:grpSpPr>
            <p:sp>
              <p:nvSpPr>
                <p:cNvPr id="42" name="Rectangle 41"/>
                <p:cNvSpPr/>
                <p:nvPr/>
              </p:nvSpPr>
              <p:spPr bwMode="auto">
                <a:xfrm>
                  <a:off x="2454442" y="300789"/>
                  <a:ext cx="397042" cy="1515979"/>
                </a:xfrm>
                <a:prstGeom prst="rect">
                  <a:avLst/>
                </a:prstGeom>
                <a:solidFill>
                  <a:srgbClr val="1F2327"/>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3" name="Plus 42"/>
                <p:cNvSpPr/>
                <p:nvPr/>
              </p:nvSpPr>
              <p:spPr bwMode="auto">
                <a:xfrm>
                  <a:off x="2538659" y="1515982"/>
                  <a:ext cx="240632" cy="240632"/>
                </a:xfrm>
                <a:prstGeom prst="mathPlu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4" name="Freeform 10"/>
                <p:cNvSpPr>
                  <a:spLocks noEditPoints="1"/>
                </p:cNvSpPr>
                <p:nvPr/>
              </p:nvSpPr>
              <p:spPr bwMode="auto">
                <a:xfrm>
                  <a:off x="2540761" y="419189"/>
                  <a:ext cx="238530" cy="162872"/>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p:spPr>
              <p:txBody>
                <a:bodyPr vert="horz" wrap="square" lIns="89640" tIns="44820" rIns="89640" bIns="44820" numCol="1" anchor="t" anchorCtr="0" compatLnSpc="1">
                  <a:prstTxWarp prst="textNoShape">
                    <a:avLst/>
                  </a:prstTxWarp>
                </a:bodyPr>
                <a:lstStyle/>
                <a:p>
                  <a:pPr defTabSz="932813"/>
                  <a:endParaRPr lang="en-US" dirty="0">
                    <a:solidFill>
                      <a:srgbClr val="FFFFFF"/>
                    </a:solidFill>
                  </a:endParaRPr>
                </a:p>
              </p:txBody>
            </p:sp>
          </p:grpSp>
          <p:grpSp>
            <p:nvGrpSpPr>
              <p:cNvPr id="39" name="Group 38"/>
              <p:cNvGrpSpPr/>
              <p:nvPr/>
            </p:nvGrpSpPr>
            <p:grpSpPr>
              <a:xfrm>
                <a:off x="4217895" y="300070"/>
                <a:ext cx="827450" cy="1515980"/>
                <a:chOff x="4168911" y="300070"/>
                <a:chExt cx="827450" cy="1515980"/>
              </a:xfrm>
            </p:grpSpPr>
            <p:sp>
              <p:nvSpPr>
                <p:cNvPr id="40" name="Rectangle 39"/>
                <p:cNvSpPr/>
                <p:nvPr/>
              </p:nvSpPr>
              <p:spPr bwMode="auto">
                <a:xfrm>
                  <a:off x="4168911" y="300071"/>
                  <a:ext cx="827450" cy="151597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1" name="Rectangle 40"/>
                <p:cNvSpPr/>
                <p:nvPr/>
              </p:nvSpPr>
              <p:spPr bwMode="auto">
                <a:xfrm>
                  <a:off x="4168911" y="300070"/>
                  <a:ext cx="827450" cy="360518"/>
                </a:xfrm>
                <a:prstGeom prst="rect">
                  <a:avLst/>
                </a:prstGeom>
                <a:solidFill>
                  <a:srgbClr val="1F2327"/>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100" dirty="0" smtClean="0">
                    <a:solidFill>
                      <a:srgbClr val="FFFFFF"/>
                    </a:solidFill>
                    <a:ea typeface="Segoe UI" pitchFamily="34" charset="0"/>
                    <a:cs typeface="Segoe UI" pitchFamily="34" charset="0"/>
                  </a:endParaRPr>
                </a:p>
              </p:txBody>
            </p:sp>
          </p:grpSp>
        </p:grpSp>
        <p:sp>
          <p:nvSpPr>
            <p:cNvPr id="35" name="Rectangle 34"/>
            <p:cNvSpPr/>
            <p:nvPr/>
          </p:nvSpPr>
          <p:spPr bwMode="auto">
            <a:xfrm>
              <a:off x="635257" y="4387556"/>
              <a:ext cx="990516" cy="4023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Authorization</a:t>
              </a:r>
              <a:endParaRPr lang="en-US" sz="1050" dirty="0">
                <a:solidFill>
                  <a:srgbClr val="FFFFFF"/>
                </a:solidFill>
              </a:endParaRPr>
            </a:p>
          </p:txBody>
        </p:sp>
        <p:sp>
          <p:nvSpPr>
            <p:cNvPr id="36" name="Rectangle 35"/>
            <p:cNvSpPr/>
            <p:nvPr/>
          </p:nvSpPr>
          <p:spPr bwMode="auto">
            <a:xfrm>
              <a:off x="3914112" y="4387556"/>
              <a:ext cx="837427"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Monitoring</a:t>
              </a:r>
              <a:endParaRPr lang="en-US" sz="1050" dirty="0">
                <a:solidFill>
                  <a:srgbClr val="FFFFFF"/>
                </a:solidFill>
              </a:endParaRPr>
            </a:p>
          </p:txBody>
        </p:sp>
      </p:grpSp>
    </p:spTree>
    <p:extLst>
      <p:ext uri="{BB962C8B-B14F-4D97-AF65-F5344CB8AC3E}">
        <p14:creationId xmlns:p14="http://schemas.microsoft.com/office/powerpoint/2010/main" val="33217722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Stack Resource Manager</a:t>
            </a:r>
            <a:endParaRPr lang="en-US" dirty="0"/>
          </a:p>
        </p:txBody>
      </p:sp>
      <p:sp>
        <p:nvSpPr>
          <p:cNvPr id="3" name="Subtitle 2"/>
          <p:cNvSpPr>
            <a:spLocks noGrp="1"/>
          </p:cNvSpPr>
          <p:nvPr>
            <p:ph idx="4294967295"/>
          </p:nvPr>
        </p:nvSpPr>
        <p:spPr>
          <a:xfrm>
            <a:off x="427039" y="1592262"/>
            <a:ext cx="3733798" cy="4661426"/>
          </a:xfrm>
        </p:spPr>
        <p:txBody>
          <a:bodyPr>
            <a:noAutofit/>
          </a:bodyPr>
          <a:lstStyle/>
          <a:p>
            <a:pPr marL="0" indent="0">
              <a:buNone/>
            </a:pPr>
            <a:r>
              <a:rPr lang="en-US" sz="3600" dirty="0" smtClean="0">
                <a:solidFill>
                  <a:schemeClr val="tx2"/>
                </a:solidFill>
                <a:latin typeface="Segoe UI Light" panose="020B0502040204020203" pitchFamily="34" charset="0"/>
                <a:cs typeface="Segoe UI Light" panose="020B0502040204020203" pitchFamily="34" charset="0"/>
              </a:rPr>
              <a:t>Azure consistent management API</a:t>
            </a:r>
          </a:p>
          <a:p>
            <a:r>
              <a:rPr lang="en-US" sz="2000" b="1" dirty="0" smtClean="0">
                <a:latin typeface="Segoe UI Light" panose="020B0502040204020203" pitchFamily="34" charset="0"/>
                <a:cs typeface="Segoe UI Light" panose="020B0502040204020203" pitchFamily="34" charset="0"/>
              </a:rPr>
              <a:t>Normalized resource access</a:t>
            </a:r>
          </a:p>
          <a:p>
            <a:r>
              <a:rPr lang="en-US" sz="2000" b="1" dirty="0" smtClean="0">
                <a:latin typeface="Segoe UI Light" panose="020B0502040204020203" pitchFamily="34" charset="0"/>
                <a:cs typeface="Segoe UI Light" panose="020B0502040204020203" pitchFamily="34" charset="0"/>
              </a:rPr>
              <a:t>Role-based access control</a:t>
            </a:r>
          </a:p>
          <a:p>
            <a:r>
              <a:rPr lang="en-US" sz="2000" b="1" dirty="0" smtClean="0">
                <a:latin typeface="Segoe UI Light" panose="020B0502040204020203" pitchFamily="34" charset="0"/>
                <a:cs typeface="Segoe UI Light" panose="020B0502040204020203" pitchFamily="34" charset="0"/>
              </a:rPr>
              <a:t>Declarative service templates</a:t>
            </a:r>
          </a:p>
          <a:p>
            <a:r>
              <a:rPr lang="en-US" sz="2000" b="1" dirty="0" smtClean="0">
                <a:latin typeface="Segoe UI Light" panose="020B0502040204020203" pitchFamily="34" charset="0"/>
                <a:cs typeface="Segoe UI Light" panose="020B0502040204020203" pitchFamily="34" charset="0"/>
              </a:rPr>
              <a:t>Resource Groups</a:t>
            </a:r>
          </a:p>
          <a:p>
            <a:r>
              <a:rPr lang="en-US" sz="2000" b="1" dirty="0" smtClean="0">
                <a:latin typeface="Segoe UI Light" panose="020B0502040204020203" pitchFamily="34" charset="0"/>
                <a:cs typeface="Segoe UI Light" panose="020B0502040204020203" pitchFamily="34" charset="0"/>
              </a:rPr>
              <a:t>Resource tagging</a:t>
            </a:r>
          </a:p>
          <a:p>
            <a:r>
              <a:rPr lang="en-US" sz="2000" b="1" dirty="0" smtClean="0">
                <a:latin typeface="Segoe UI Light" panose="020B0502040204020203" pitchFamily="34" charset="0"/>
                <a:cs typeface="Segoe UI Light" panose="020B0502040204020203" pitchFamily="34" charset="0"/>
              </a:rPr>
              <a:t>Multi-region services</a:t>
            </a:r>
          </a:p>
          <a:p>
            <a:r>
              <a:rPr lang="en-US" sz="2000" b="1" dirty="0" smtClean="0">
                <a:latin typeface="Segoe UI Light" panose="020B0502040204020203" pitchFamily="34" charset="0"/>
                <a:cs typeface="Segoe UI Light" panose="020B0502040204020203" pitchFamily="34" charset="0"/>
              </a:rPr>
              <a:t>Audit logging</a:t>
            </a:r>
          </a:p>
        </p:txBody>
      </p:sp>
      <p:grpSp>
        <p:nvGrpSpPr>
          <p:cNvPr id="1196" name="Group 1195"/>
          <p:cNvGrpSpPr/>
          <p:nvPr/>
        </p:nvGrpSpPr>
        <p:grpSpPr>
          <a:xfrm>
            <a:off x="4160837" y="1516062"/>
            <a:ext cx="8077107" cy="4813826"/>
            <a:chOff x="2848963" y="448829"/>
            <a:chExt cx="9450047" cy="5632077"/>
          </a:xfrm>
        </p:grpSpPr>
        <p:pic>
          <p:nvPicPr>
            <p:cNvPr id="460" name="Picture 459"/>
            <p:cNvPicPr>
              <a:picLocks noChangeAspect="1"/>
            </p:cNvPicPr>
            <p:nvPr/>
          </p:nvPicPr>
          <p:blipFill>
            <a:blip r:embed="rId3"/>
            <a:stretch>
              <a:fillRect/>
            </a:stretch>
          </p:blipFill>
          <p:spPr>
            <a:xfrm>
              <a:off x="2848963" y="448829"/>
              <a:ext cx="9450047" cy="5632077"/>
            </a:xfrm>
            <a:prstGeom prst="rect">
              <a:avLst/>
            </a:prstGeom>
          </p:spPr>
        </p:pic>
        <p:sp>
          <p:nvSpPr>
            <p:cNvPr id="1195" name="Rectangle 1194"/>
            <p:cNvSpPr/>
            <p:nvPr/>
          </p:nvSpPr>
          <p:spPr>
            <a:xfrm>
              <a:off x="2933340" y="1532912"/>
              <a:ext cx="4551549" cy="188326"/>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2563"/>
              <a:r>
                <a:rPr lang="en-US" sz="1599" b="1" cap="all" dirty="0">
                  <a:solidFill>
                    <a:srgbClr val="FFFFFF"/>
                  </a:solidFill>
                </a:rPr>
                <a:t>Azure Resource Manager API</a:t>
              </a:r>
            </a:p>
          </p:txBody>
        </p:sp>
      </p:grpSp>
      <p:sp>
        <p:nvSpPr>
          <p:cNvPr id="4" name="Rectangle 3"/>
          <p:cNvSpPr/>
          <p:nvPr/>
        </p:nvSpPr>
        <p:spPr bwMode="auto">
          <a:xfrm>
            <a:off x="4160837" y="1668462"/>
            <a:ext cx="1295400" cy="6096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4008437" y="5720288"/>
            <a:ext cx="1295400" cy="6096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519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4190999" cy="3551742"/>
          </a:xfrm>
        </p:spPr>
        <p:txBody>
          <a:bodyPr/>
          <a:lstStyle/>
          <a:p>
            <a:pPr marL="0" indent="0">
              <a:buNone/>
            </a:pPr>
            <a:r>
              <a:rPr lang="en-US" sz="3600" dirty="0" smtClean="0"/>
              <a:t>Azure consistent </a:t>
            </a:r>
            <a:br>
              <a:rPr lang="en-US" sz="3600" dirty="0" smtClean="0"/>
            </a:br>
            <a:r>
              <a:rPr lang="en-US" sz="3600" dirty="0" smtClean="0"/>
              <a:t>user experience</a:t>
            </a:r>
          </a:p>
          <a:p>
            <a:pPr lvl="1"/>
            <a:r>
              <a:rPr lang="en-US" sz="2000" dirty="0" smtClean="0"/>
              <a:t>Beautiful</a:t>
            </a:r>
          </a:p>
          <a:p>
            <a:pPr lvl="1"/>
            <a:r>
              <a:rPr lang="en-US" sz="2000" dirty="0" smtClean="0"/>
              <a:t>Rich personalization </a:t>
            </a:r>
          </a:p>
          <a:p>
            <a:pPr lvl="1"/>
            <a:r>
              <a:rPr lang="en-US" sz="2000" dirty="0" smtClean="0"/>
              <a:t>Highly </a:t>
            </a:r>
            <a:r>
              <a:rPr lang="en-US" sz="2000" dirty="0"/>
              <a:t>Scalable </a:t>
            </a:r>
            <a:r>
              <a:rPr lang="en-US" sz="2000" dirty="0" smtClean="0"/>
              <a:t>UX </a:t>
            </a:r>
            <a:endParaRPr lang="en-US" sz="1600" dirty="0" smtClean="0"/>
          </a:p>
          <a:p>
            <a:pPr lvl="1"/>
            <a:r>
              <a:rPr lang="en-US" sz="2000" dirty="0" smtClean="0"/>
              <a:t>Integration </a:t>
            </a:r>
            <a:r>
              <a:rPr lang="en-US" sz="2000" dirty="0"/>
              <a:t>across </a:t>
            </a:r>
            <a:r>
              <a:rPr lang="en-US" sz="2000" dirty="0" smtClean="0"/>
              <a:t>services</a:t>
            </a:r>
            <a:endParaRPr lang="en-US" sz="2000" dirty="0"/>
          </a:p>
          <a:p>
            <a:pPr lvl="1"/>
            <a:r>
              <a:rPr lang="en-US" sz="2000" dirty="0" smtClean="0"/>
              <a:t>3rd-party </a:t>
            </a:r>
            <a:r>
              <a:rPr lang="en-US" sz="2000" dirty="0"/>
              <a:t>extensibility </a:t>
            </a:r>
            <a:r>
              <a:rPr lang="en-US" sz="2000" dirty="0" smtClean="0"/>
              <a:t>model</a:t>
            </a:r>
          </a:p>
          <a:p>
            <a:pPr lvl="1"/>
            <a:r>
              <a:rPr lang="en-US" sz="2000" dirty="0" smtClean="0"/>
              <a:t>Integrated Admin/Tenant</a:t>
            </a:r>
            <a:endParaRPr lang="en-US" sz="2000" dirty="0"/>
          </a:p>
          <a:p>
            <a:pPr lvl="1"/>
            <a:endParaRPr lang="en-US" sz="2000" dirty="0" smtClean="0"/>
          </a:p>
        </p:txBody>
      </p:sp>
      <p:sp>
        <p:nvSpPr>
          <p:cNvPr id="3" name="Title 2"/>
          <p:cNvSpPr>
            <a:spLocks noGrp="1"/>
          </p:cNvSpPr>
          <p:nvPr>
            <p:ph type="title"/>
          </p:nvPr>
        </p:nvSpPr>
        <p:spPr/>
        <p:txBody>
          <a:bodyPr/>
          <a:lstStyle/>
          <a:p>
            <a:r>
              <a:rPr lang="en-US" dirty="0" smtClean="0"/>
              <a:t>Azure Stack Portal</a:t>
            </a:r>
            <a:endParaRPr lang="en-US" dirty="0"/>
          </a:p>
        </p:txBody>
      </p:sp>
      <p:pic>
        <p:nvPicPr>
          <p:cNvPr id="4" name="Picture 3"/>
          <p:cNvPicPr>
            <a:picLocks noChangeAspect="1"/>
          </p:cNvPicPr>
          <p:nvPr/>
        </p:nvPicPr>
        <p:blipFill>
          <a:blip r:embed="rId2"/>
          <a:stretch>
            <a:fillRect/>
          </a:stretch>
        </p:blipFill>
        <p:spPr>
          <a:xfrm>
            <a:off x="4694237" y="1363662"/>
            <a:ext cx="7071101" cy="4643437"/>
          </a:xfrm>
          <a:prstGeom prst="rect">
            <a:avLst/>
          </a:prstGeom>
        </p:spPr>
      </p:pic>
    </p:spTree>
    <p:extLst>
      <p:ext uri="{BB962C8B-B14F-4D97-AF65-F5344CB8AC3E}">
        <p14:creationId xmlns:p14="http://schemas.microsoft.com/office/powerpoint/2010/main" val="28863625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Azure Stack identity</a:t>
            </a:r>
            <a:endParaRPr lang="en-US" dirty="0"/>
          </a:p>
        </p:txBody>
      </p:sp>
      <p:sp>
        <p:nvSpPr>
          <p:cNvPr id="4" name="Rectangle 3"/>
          <p:cNvSpPr/>
          <p:nvPr/>
        </p:nvSpPr>
        <p:spPr bwMode="auto">
          <a:xfrm>
            <a:off x="406856" y="6281977"/>
            <a:ext cx="1609623"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Compute Fabric</a:t>
            </a:r>
            <a:endParaRPr lang="en-US" sz="1200" dirty="0">
              <a:solidFill>
                <a:srgbClr val="FFFFFF"/>
              </a:solidFill>
            </a:endParaRPr>
          </a:p>
        </p:txBody>
      </p:sp>
      <p:sp>
        <p:nvSpPr>
          <p:cNvPr id="7" name="Rectangle 6"/>
          <p:cNvSpPr/>
          <p:nvPr/>
        </p:nvSpPr>
        <p:spPr bwMode="auto">
          <a:xfrm>
            <a:off x="2101419" y="6281977"/>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Network Fabric</a:t>
            </a:r>
            <a:endParaRPr lang="en-US" sz="1200" dirty="0">
              <a:solidFill>
                <a:srgbClr val="FFFFFF"/>
              </a:solidFill>
            </a:endParaRPr>
          </a:p>
        </p:txBody>
      </p:sp>
      <p:sp>
        <p:nvSpPr>
          <p:cNvPr id="8" name="Rectangle 7"/>
          <p:cNvSpPr/>
          <p:nvPr/>
        </p:nvSpPr>
        <p:spPr bwMode="auto">
          <a:xfrm>
            <a:off x="3736477" y="6283220"/>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Storage Fabric</a:t>
            </a:r>
            <a:endParaRPr lang="en-US" sz="1200" dirty="0">
              <a:solidFill>
                <a:srgbClr val="FFFFFF"/>
              </a:solidFill>
            </a:endParaRPr>
          </a:p>
        </p:txBody>
      </p:sp>
      <p:grpSp>
        <p:nvGrpSpPr>
          <p:cNvPr id="9" name="Group 8"/>
          <p:cNvGrpSpPr/>
          <p:nvPr/>
        </p:nvGrpSpPr>
        <p:grpSpPr>
          <a:xfrm>
            <a:off x="295200" y="1439862"/>
            <a:ext cx="5008637" cy="4742489"/>
            <a:chOff x="427036" y="1439862"/>
            <a:chExt cx="5008637" cy="4742489"/>
          </a:xfrm>
        </p:grpSpPr>
        <p:sp>
          <p:nvSpPr>
            <p:cNvPr id="10" name="Rectangle 9"/>
            <p:cNvSpPr/>
            <p:nvPr/>
          </p:nvSpPr>
          <p:spPr bwMode="auto">
            <a:xfrm>
              <a:off x="2513221" y="2625849"/>
              <a:ext cx="1035309" cy="79097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Portal</a:t>
              </a:r>
              <a:br>
                <a:rPr lang="en-US" sz="1200" dirty="0" smtClean="0">
                  <a:solidFill>
                    <a:srgbClr val="FFFFFF"/>
                  </a:solidFill>
                </a:rPr>
              </a:br>
              <a:r>
                <a:rPr lang="en-US" sz="1200" dirty="0" smtClean="0">
                  <a:solidFill>
                    <a:srgbClr val="FFFFFF"/>
                  </a:solidFill>
                </a:rPr>
                <a:t>Shell Site</a:t>
              </a:r>
              <a:endParaRPr lang="en-US" sz="1200" dirty="0">
                <a:solidFill>
                  <a:srgbClr val="FFFFFF"/>
                </a:solidFill>
              </a:endParaRPr>
            </a:p>
          </p:txBody>
        </p:sp>
        <p:sp>
          <p:nvSpPr>
            <p:cNvPr id="11" name="Rectangle 10"/>
            <p:cNvSpPr/>
            <p:nvPr/>
          </p:nvSpPr>
          <p:spPr bwMode="auto">
            <a:xfrm>
              <a:off x="712426" y="3462306"/>
              <a:ext cx="4561033" cy="53694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a:solidFill>
                    <a:srgbClr val="FFFFFF"/>
                  </a:solidFill>
                </a:rPr>
                <a:t>Resource Manager</a:t>
              </a:r>
            </a:p>
          </p:txBody>
        </p:sp>
        <p:sp>
          <p:nvSpPr>
            <p:cNvPr id="12" name="Rectangle 11"/>
            <p:cNvSpPr/>
            <p:nvPr/>
          </p:nvSpPr>
          <p:spPr bwMode="auto">
            <a:xfrm>
              <a:off x="4770778" y="4387556"/>
              <a:ext cx="538132"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Usage</a:t>
              </a:r>
              <a:endParaRPr lang="en-US" sz="1050" dirty="0">
                <a:solidFill>
                  <a:srgbClr val="FFFFFF"/>
                </a:solidFill>
              </a:endParaRPr>
            </a:p>
          </p:txBody>
        </p:sp>
        <p:sp>
          <p:nvSpPr>
            <p:cNvPr id="13" name="Rectangle 12"/>
            <p:cNvSpPr/>
            <p:nvPr/>
          </p:nvSpPr>
          <p:spPr bwMode="auto">
            <a:xfrm>
              <a:off x="3286918" y="4387556"/>
              <a:ext cx="604499"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Events</a:t>
              </a:r>
              <a:endParaRPr lang="en-US" sz="1050" dirty="0">
                <a:solidFill>
                  <a:srgbClr val="FFFFFF"/>
                </a:solidFill>
              </a:endParaRPr>
            </a:p>
          </p:txBody>
        </p:sp>
        <p:sp>
          <p:nvSpPr>
            <p:cNvPr id="14" name="Rectangle 13"/>
            <p:cNvSpPr/>
            <p:nvPr/>
          </p:nvSpPr>
          <p:spPr bwMode="auto">
            <a:xfrm>
              <a:off x="533349" y="2400783"/>
              <a:ext cx="4902324" cy="1654586"/>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15" name="Rectangle 14"/>
            <p:cNvSpPr/>
            <p:nvPr/>
          </p:nvSpPr>
          <p:spPr bwMode="auto">
            <a:xfrm>
              <a:off x="1654815" y="4387556"/>
              <a:ext cx="962447" cy="4023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a:solidFill>
                    <a:srgbClr val="FFFFFF"/>
                  </a:solidFill>
                </a:rPr>
                <a:t>Subscriptions</a:t>
              </a:r>
            </a:p>
          </p:txBody>
        </p:sp>
        <p:sp>
          <p:nvSpPr>
            <p:cNvPr id="16" name="TextBox 15"/>
            <p:cNvSpPr txBox="1"/>
            <p:nvPr/>
          </p:nvSpPr>
          <p:spPr>
            <a:xfrm>
              <a:off x="450556" y="230668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User Facing Services</a:t>
              </a:r>
              <a:endParaRPr lang="en-US" sz="1200" dirty="0">
                <a:solidFill>
                  <a:srgbClr val="FFFFFF"/>
                </a:solidFill>
              </a:endParaRPr>
            </a:p>
          </p:txBody>
        </p:sp>
        <p:sp>
          <p:nvSpPr>
            <p:cNvPr id="17" name="Rectangle 16"/>
            <p:cNvSpPr/>
            <p:nvPr/>
          </p:nvSpPr>
          <p:spPr bwMode="auto">
            <a:xfrm>
              <a:off x="2222379" y="2625850"/>
              <a:ext cx="242836" cy="790974"/>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wordArtVert"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b="1" dirty="0" smtClean="0">
                  <a:solidFill>
                    <a:srgbClr val="FFFFFF"/>
                  </a:solidFill>
                </a:rPr>
                <a:t>HUBS</a:t>
              </a:r>
              <a:endParaRPr lang="en-US" sz="800" b="1" dirty="0">
                <a:solidFill>
                  <a:srgbClr val="FFFFFF"/>
                </a:solidFill>
              </a:endParaRPr>
            </a:p>
          </p:txBody>
        </p:sp>
        <p:sp>
          <p:nvSpPr>
            <p:cNvPr id="18" name="Rectangle 17"/>
            <p:cNvSpPr/>
            <p:nvPr/>
          </p:nvSpPr>
          <p:spPr bwMode="auto">
            <a:xfrm>
              <a:off x="3616483" y="2625850"/>
              <a:ext cx="561924" cy="790974"/>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Admin Extension</a:t>
              </a:r>
            </a:p>
          </p:txBody>
        </p:sp>
        <p:sp>
          <p:nvSpPr>
            <p:cNvPr id="19" name="Rectangle 18"/>
            <p:cNvSpPr/>
            <p:nvPr/>
          </p:nvSpPr>
          <p:spPr bwMode="auto">
            <a:xfrm>
              <a:off x="4240330" y="2626932"/>
              <a:ext cx="572134" cy="79097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t>
              </a:r>
              <a:r>
                <a:rPr lang="en-US" sz="800" dirty="0" smtClean="0">
                  <a:solidFill>
                    <a:srgbClr val="FFFFFF"/>
                  </a:solidFill>
                </a:rPr>
                <a:t>Tenant </a:t>
              </a:r>
              <a:r>
                <a:rPr lang="en-US" sz="800" dirty="0">
                  <a:solidFill>
                    <a:srgbClr val="FFFFFF"/>
                  </a:solidFill>
                </a:rPr>
                <a:t>Extension</a:t>
              </a:r>
            </a:p>
          </p:txBody>
        </p:sp>
        <p:sp>
          <p:nvSpPr>
            <p:cNvPr id="20" name="Rectangle 19"/>
            <p:cNvSpPr/>
            <p:nvPr/>
          </p:nvSpPr>
          <p:spPr bwMode="auto">
            <a:xfrm>
              <a:off x="2646304" y="4387556"/>
              <a:ext cx="607126"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Gallery</a:t>
              </a:r>
              <a:endParaRPr lang="en-US" sz="1050" dirty="0">
                <a:solidFill>
                  <a:srgbClr val="FFFFFF"/>
                </a:solidFill>
              </a:endParaRPr>
            </a:p>
          </p:txBody>
        </p:sp>
        <p:sp>
          <p:nvSpPr>
            <p:cNvPr id="21" name="Rectangle 20"/>
            <p:cNvSpPr/>
            <p:nvPr/>
          </p:nvSpPr>
          <p:spPr bwMode="auto">
            <a:xfrm>
              <a:off x="533349" y="4126141"/>
              <a:ext cx="4902324" cy="74679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2" name="TextBox 21"/>
            <p:cNvSpPr txBox="1"/>
            <p:nvPr/>
          </p:nvSpPr>
          <p:spPr>
            <a:xfrm>
              <a:off x="437336" y="4025904"/>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Core Management Resource Providers</a:t>
              </a:r>
              <a:endParaRPr lang="en-US" sz="1200" dirty="0">
                <a:solidFill>
                  <a:srgbClr val="FFFFFF"/>
                </a:solidFill>
              </a:endParaRPr>
            </a:p>
          </p:txBody>
        </p:sp>
        <p:sp>
          <p:nvSpPr>
            <p:cNvPr id="23" name="Rectangle 22"/>
            <p:cNvSpPr/>
            <p:nvPr/>
          </p:nvSpPr>
          <p:spPr bwMode="auto">
            <a:xfrm>
              <a:off x="3211813"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4" name="Rectangle 23"/>
            <p:cNvSpPr/>
            <p:nvPr/>
          </p:nvSpPr>
          <p:spPr bwMode="auto">
            <a:xfrm>
              <a:off x="3324368"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Storage</a:t>
              </a:r>
              <a:endParaRPr lang="en-US" sz="1200" dirty="0">
                <a:solidFill>
                  <a:srgbClr val="FFFFFF"/>
                </a:solidFill>
              </a:endParaRPr>
            </a:p>
          </p:txBody>
        </p:sp>
        <p:sp>
          <p:nvSpPr>
            <p:cNvPr id="25" name="Rectangle 24"/>
            <p:cNvSpPr/>
            <p:nvPr/>
          </p:nvSpPr>
          <p:spPr bwMode="auto">
            <a:xfrm>
              <a:off x="1950078"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6" name="Rectangle 25"/>
            <p:cNvSpPr/>
            <p:nvPr/>
          </p:nvSpPr>
          <p:spPr bwMode="auto">
            <a:xfrm>
              <a:off x="2062633"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Network</a:t>
              </a:r>
              <a:endParaRPr lang="en-US" sz="1200" dirty="0">
                <a:solidFill>
                  <a:srgbClr val="FFFFFF"/>
                </a:solidFill>
              </a:endParaRPr>
            </a:p>
          </p:txBody>
        </p:sp>
        <p:sp>
          <p:nvSpPr>
            <p:cNvPr id="27" name="Rectangle 26"/>
            <p:cNvSpPr/>
            <p:nvPr/>
          </p:nvSpPr>
          <p:spPr bwMode="auto">
            <a:xfrm>
              <a:off x="646345" y="523756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28" name="Rectangle 27"/>
            <p:cNvSpPr/>
            <p:nvPr/>
          </p:nvSpPr>
          <p:spPr bwMode="auto">
            <a:xfrm>
              <a:off x="758900" y="5397693"/>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Compute</a:t>
              </a:r>
              <a:endParaRPr lang="en-US" sz="1200" dirty="0">
                <a:solidFill>
                  <a:srgbClr val="FFFFFF"/>
                </a:solidFill>
              </a:endParaRPr>
            </a:p>
          </p:txBody>
        </p:sp>
        <p:sp>
          <p:nvSpPr>
            <p:cNvPr id="29" name="Rectangle 28"/>
            <p:cNvSpPr/>
            <p:nvPr/>
          </p:nvSpPr>
          <p:spPr bwMode="auto">
            <a:xfrm>
              <a:off x="531219" y="4973732"/>
              <a:ext cx="4904454" cy="1208619"/>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30" name="TextBox 29"/>
            <p:cNvSpPr txBox="1"/>
            <p:nvPr/>
          </p:nvSpPr>
          <p:spPr>
            <a:xfrm>
              <a:off x="427036" y="4868822"/>
              <a:ext cx="22192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Service Resource </a:t>
              </a:r>
              <a:r>
                <a:rPr lang="en-US" sz="1200" dirty="0">
                  <a:solidFill>
                    <a:srgbClr val="FFFFFF"/>
                  </a:solidFill>
                </a:rPr>
                <a:t>Providers</a:t>
              </a:r>
            </a:p>
          </p:txBody>
        </p:sp>
        <p:sp>
          <p:nvSpPr>
            <p:cNvPr id="31" name="TextBox 30"/>
            <p:cNvSpPr txBox="1"/>
            <p:nvPr/>
          </p:nvSpPr>
          <p:spPr>
            <a:xfrm>
              <a:off x="4218559" y="5273345"/>
              <a:ext cx="724532" cy="627864"/>
            </a:xfrm>
            <a:prstGeom prst="rect">
              <a:avLst/>
            </a:prstGeom>
            <a:noFill/>
          </p:spPr>
          <p:txBody>
            <a:bodyPr wrap="square" lIns="182880" tIns="146304" rIns="182880" bIns="146304" rtlCol="0">
              <a:spAutoFit/>
            </a:bodyPr>
            <a:lstStyle/>
            <a:p>
              <a:pPr>
                <a:lnSpc>
                  <a:spcPct val="90000"/>
                </a:lnSpc>
              </a:pPr>
              <a:r>
                <a:rPr lang="en-US" sz="2400" spc="-50" dirty="0" smtClean="0">
                  <a:solidFill>
                    <a:srgbClr val="FFFFFF"/>
                  </a:solidFill>
                </a:rPr>
                <a:t>…..</a:t>
              </a:r>
            </a:p>
          </p:txBody>
        </p:sp>
        <p:sp>
          <p:nvSpPr>
            <p:cNvPr id="32" name="Rectangle 31"/>
            <p:cNvSpPr/>
            <p:nvPr/>
          </p:nvSpPr>
          <p:spPr bwMode="auto">
            <a:xfrm>
              <a:off x="531219" y="1489217"/>
              <a:ext cx="4904454" cy="82875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33" name="TextBox 32"/>
            <p:cNvSpPr txBox="1"/>
            <p:nvPr/>
          </p:nvSpPr>
          <p:spPr>
            <a:xfrm>
              <a:off x="459572" y="143986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Browser Experience</a:t>
              </a:r>
              <a:endParaRPr lang="en-US" sz="1200" dirty="0">
                <a:solidFill>
                  <a:srgbClr val="FFFFFF"/>
                </a:solidFill>
              </a:endParaRPr>
            </a:p>
          </p:txBody>
        </p:sp>
        <p:grpSp>
          <p:nvGrpSpPr>
            <p:cNvPr id="34" name="Group 33"/>
            <p:cNvGrpSpPr/>
            <p:nvPr/>
          </p:nvGrpSpPr>
          <p:grpSpPr>
            <a:xfrm>
              <a:off x="2343797" y="1536944"/>
              <a:ext cx="1300181" cy="761117"/>
              <a:chOff x="2454441" y="300070"/>
              <a:chExt cx="2590904" cy="1516698"/>
            </a:xfrm>
          </p:grpSpPr>
          <p:sp>
            <p:nvSpPr>
              <p:cNvPr id="37" name="Rectangle 36"/>
              <p:cNvSpPr/>
              <p:nvPr/>
            </p:nvSpPr>
            <p:spPr bwMode="auto">
              <a:xfrm>
                <a:off x="2454441" y="300789"/>
                <a:ext cx="2590904" cy="151597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smtClean="0">
                  <a:solidFill>
                    <a:srgbClr val="FFFFFF"/>
                  </a:solidFill>
                  <a:ea typeface="Segoe UI" pitchFamily="34" charset="0"/>
                  <a:cs typeface="Segoe UI" pitchFamily="34" charset="0"/>
                </a:endParaRPr>
              </a:p>
            </p:txBody>
          </p:sp>
          <p:grpSp>
            <p:nvGrpSpPr>
              <p:cNvPr id="38" name="Group 37"/>
              <p:cNvGrpSpPr/>
              <p:nvPr/>
            </p:nvGrpSpPr>
            <p:grpSpPr>
              <a:xfrm>
                <a:off x="2454442" y="300789"/>
                <a:ext cx="397042" cy="1515979"/>
                <a:chOff x="2454442" y="300789"/>
                <a:chExt cx="397042" cy="1515979"/>
              </a:xfrm>
            </p:grpSpPr>
            <p:sp>
              <p:nvSpPr>
                <p:cNvPr id="42" name="Rectangle 41"/>
                <p:cNvSpPr/>
                <p:nvPr/>
              </p:nvSpPr>
              <p:spPr bwMode="auto">
                <a:xfrm>
                  <a:off x="2454442" y="300789"/>
                  <a:ext cx="397042" cy="1515979"/>
                </a:xfrm>
                <a:prstGeom prst="rect">
                  <a:avLst/>
                </a:prstGeom>
                <a:solidFill>
                  <a:srgbClr val="1F2327"/>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3" name="Plus 42"/>
                <p:cNvSpPr/>
                <p:nvPr/>
              </p:nvSpPr>
              <p:spPr bwMode="auto">
                <a:xfrm>
                  <a:off x="2538659" y="1515982"/>
                  <a:ext cx="240632" cy="240632"/>
                </a:xfrm>
                <a:prstGeom prst="mathPlu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4" name="Freeform 10"/>
                <p:cNvSpPr>
                  <a:spLocks noEditPoints="1"/>
                </p:cNvSpPr>
                <p:nvPr/>
              </p:nvSpPr>
              <p:spPr bwMode="auto">
                <a:xfrm>
                  <a:off x="2540761" y="419189"/>
                  <a:ext cx="238530" cy="162872"/>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p:spPr>
              <p:txBody>
                <a:bodyPr vert="horz" wrap="square" lIns="89640" tIns="44820" rIns="89640" bIns="44820" numCol="1" anchor="t" anchorCtr="0" compatLnSpc="1">
                  <a:prstTxWarp prst="textNoShape">
                    <a:avLst/>
                  </a:prstTxWarp>
                </a:bodyPr>
                <a:lstStyle/>
                <a:p>
                  <a:pPr defTabSz="932813"/>
                  <a:endParaRPr lang="en-US" dirty="0">
                    <a:solidFill>
                      <a:srgbClr val="FFFFFF"/>
                    </a:solidFill>
                  </a:endParaRPr>
                </a:p>
              </p:txBody>
            </p:sp>
          </p:grpSp>
          <p:grpSp>
            <p:nvGrpSpPr>
              <p:cNvPr id="39" name="Group 38"/>
              <p:cNvGrpSpPr/>
              <p:nvPr/>
            </p:nvGrpSpPr>
            <p:grpSpPr>
              <a:xfrm>
                <a:off x="4217895" y="300070"/>
                <a:ext cx="827450" cy="1515980"/>
                <a:chOff x="4168911" y="300070"/>
                <a:chExt cx="827450" cy="1515980"/>
              </a:xfrm>
            </p:grpSpPr>
            <p:sp>
              <p:nvSpPr>
                <p:cNvPr id="40" name="Rectangle 39"/>
                <p:cNvSpPr/>
                <p:nvPr/>
              </p:nvSpPr>
              <p:spPr bwMode="auto">
                <a:xfrm>
                  <a:off x="4168911" y="300071"/>
                  <a:ext cx="827450" cy="151597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41" name="Rectangle 40"/>
                <p:cNvSpPr/>
                <p:nvPr/>
              </p:nvSpPr>
              <p:spPr bwMode="auto">
                <a:xfrm>
                  <a:off x="4168911" y="300070"/>
                  <a:ext cx="827450" cy="360518"/>
                </a:xfrm>
                <a:prstGeom prst="rect">
                  <a:avLst/>
                </a:prstGeom>
                <a:solidFill>
                  <a:srgbClr val="1F2327"/>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100" dirty="0" smtClean="0">
                    <a:solidFill>
                      <a:srgbClr val="FFFFFF"/>
                    </a:solidFill>
                    <a:ea typeface="Segoe UI" pitchFamily="34" charset="0"/>
                    <a:cs typeface="Segoe UI" pitchFamily="34" charset="0"/>
                  </a:endParaRPr>
                </a:p>
              </p:txBody>
            </p:sp>
          </p:grpSp>
        </p:grpSp>
        <p:sp>
          <p:nvSpPr>
            <p:cNvPr id="35" name="Rectangle 34"/>
            <p:cNvSpPr/>
            <p:nvPr/>
          </p:nvSpPr>
          <p:spPr bwMode="auto">
            <a:xfrm>
              <a:off x="635257" y="4387556"/>
              <a:ext cx="990516" cy="40234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Authorization</a:t>
              </a:r>
              <a:endParaRPr lang="en-US" sz="1050" dirty="0">
                <a:solidFill>
                  <a:srgbClr val="FFFFFF"/>
                </a:solidFill>
              </a:endParaRPr>
            </a:p>
          </p:txBody>
        </p:sp>
        <p:sp>
          <p:nvSpPr>
            <p:cNvPr id="36" name="Rectangle 35"/>
            <p:cNvSpPr/>
            <p:nvPr/>
          </p:nvSpPr>
          <p:spPr bwMode="auto">
            <a:xfrm>
              <a:off x="3914112" y="4387556"/>
              <a:ext cx="837427" cy="4023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Monitoring</a:t>
              </a:r>
              <a:endParaRPr lang="en-US" sz="1050" dirty="0">
                <a:solidFill>
                  <a:srgbClr val="FFFFFF"/>
                </a:solidFill>
              </a:endParaRPr>
            </a:p>
          </p:txBody>
        </p:sp>
      </p:grpSp>
      <p:sp>
        <p:nvSpPr>
          <p:cNvPr id="2" name="Rectangle 1"/>
          <p:cNvSpPr/>
          <p:nvPr/>
        </p:nvSpPr>
        <p:spPr bwMode="auto">
          <a:xfrm>
            <a:off x="5151437" y="1121429"/>
            <a:ext cx="919473" cy="671153"/>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16814">
                      <a:srgbClr val="FFFFFF"/>
                    </a:gs>
                    <a:gs pos="46000">
                      <a:srgbClr val="FFFFFF"/>
                    </a:gs>
                  </a:gsLst>
                  <a:lin ang="5400000" scaled="0"/>
                </a:gradFill>
              </a:rPr>
              <a:t>Identity</a:t>
            </a:r>
          </a:p>
          <a:p>
            <a:pPr algn="ctr" defTabSz="932398" fontAlgn="base">
              <a:spcBef>
                <a:spcPct val="0"/>
              </a:spcBef>
              <a:spcAft>
                <a:spcPct val="0"/>
              </a:spcAft>
            </a:pPr>
            <a:r>
              <a:rPr lang="en-US" sz="1400" dirty="0" smtClean="0">
                <a:gradFill>
                  <a:gsLst>
                    <a:gs pos="16814">
                      <a:srgbClr val="FFFFFF"/>
                    </a:gs>
                    <a:gs pos="46000">
                      <a:srgbClr val="FFFFFF"/>
                    </a:gs>
                  </a:gsLst>
                  <a:lin ang="5400000" scaled="0"/>
                </a:gradFill>
              </a:rPr>
              <a:t>System</a:t>
            </a:r>
            <a:endParaRPr lang="en-US" sz="1400" dirty="0">
              <a:gradFill>
                <a:gsLst>
                  <a:gs pos="16814">
                    <a:srgbClr val="FFFFFF"/>
                  </a:gs>
                  <a:gs pos="46000">
                    <a:srgbClr val="FFFFFF"/>
                  </a:gs>
                </a:gsLst>
                <a:lin ang="5400000" scaled="0"/>
              </a:gradFill>
            </a:endParaRPr>
          </a:p>
        </p:txBody>
      </p:sp>
      <p:grpSp>
        <p:nvGrpSpPr>
          <p:cNvPr id="100" name="Group 99"/>
          <p:cNvGrpSpPr/>
          <p:nvPr/>
        </p:nvGrpSpPr>
        <p:grpSpPr>
          <a:xfrm>
            <a:off x="580590" y="1958615"/>
            <a:ext cx="6204768" cy="1503691"/>
            <a:chOff x="580590" y="1958615"/>
            <a:chExt cx="6204768" cy="1503691"/>
          </a:xfrm>
        </p:grpSpPr>
        <p:cxnSp>
          <p:nvCxnSpPr>
            <p:cNvPr id="46" name="Straight Connector 45"/>
            <p:cNvCxnSpPr>
              <a:endCxn id="64" idx="2"/>
            </p:cNvCxnSpPr>
            <p:nvPr/>
          </p:nvCxnSpPr>
          <p:spPr>
            <a:xfrm>
              <a:off x="580590" y="3462306"/>
              <a:ext cx="4740110" cy="0"/>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64" idx="0"/>
            </p:cNvCxnSpPr>
            <p:nvPr/>
          </p:nvCxnSpPr>
          <p:spPr>
            <a:xfrm>
              <a:off x="3512142" y="1958615"/>
              <a:ext cx="1808558" cy="0"/>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4" name="Right Brace 63"/>
            <p:cNvSpPr/>
            <p:nvPr/>
          </p:nvSpPr>
          <p:spPr>
            <a:xfrm>
              <a:off x="5320700" y="1958615"/>
              <a:ext cx="440337" cy="1503691"/>
            </a:xfrm>
            <a:prstGeom prst="rightBrac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89" name="Straight Connector 88"/>
            <p:cNvCxnSpPr>
              <a:endCxn id="64" idx="1"/>
            </p:cNvCxnSpPr>
            <p:nvPr/>
          </p:nvCxnSpPr>
          <p:spPr>
            <a:xfrm flipH="1">
              <a:off x="5761037" y="2625849"/>
              <a:ext cx="1024321" cy="84612"/>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514509" y="3344862"/>
            <a:ext cx="6287437" cy="1905000"/>
            <a:chOff x="514509" y="3344862"/>
            <a:chExt cx="6287437" cy="1905000"/>
          </a:xfrm>
        </p:grpSpPr>
        <p:cxnSp>
          <p:nvCxnSpPr>
            <p:cNvPr id="53" name="Straight Connector 52"/>
            <p:cNvCxnSpPr>
              <a:endCxn id="65" idx="0"/>
            </p:cNvCxnSpPr>
            <p:nvPr/>
          </p:nvCxnSpPr>
          <p:spPr>
            <a:xfrm flipV="1">
              <a:off x="580590" y="3989303"/>
              <a:ext cx="4723247" cy="2"/>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65" idx="2"/>
            </p:cNvCxnSpPr>
            <p:nvPr/>
          </p:nvCxnSpPr>
          <p:spPr>
            <a:xfrm>
              <a:off x="514509" y="5249862"/>
              <a:ext cx="4789328" cy="0"/>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5" name="Right Brace 64"/>
            <p:cNvSpPr/>
            <p:nvPr/>
          </p:nvSpPr>
          <p:spPr>
            <a:xfrm>
              <a:off x="5303837" y="3989303"/>
              <a:ext cx="440337" cy="1260559"/>
            </a:xfrm>
            <a:prstGeom prst="rightBrac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90" name="Straight Connector 89"/>
            <p:cNvCxnSpPr>
              <a:endCxn id="65" idx="1"/>
            </p:cNvCxnSpPr>
            <p:nvPr/>
          </p:nvCxnSpPr>
          <p:spPr>
            <a:xfrm flipH="1">
              <a:off x="5744174" y="3344862"/>
              <a:ext cx="1057772" cy="1274721"/>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406856" y="4126141"/>
            <a:ext cx="6378502" cy="2190521"/>
            <a:chOff x="406856" y="4126141"/>
            <a:chExt cx="6378502" cy="2190521"/>
          </a:xfrm>
        </p:grpSpPr>
        <p:cxnSp>
          <p:nvCxnSpPr>
            <p:cNvPr id="58" name="Straight Connector 57"/>
            <p:cNvCxnSpPr/>
            <p:nvPr/>
          </p:nvCxnSpPr>
          <p:spPr>
            <a:xfrm>
              <a:off x="406856" y="6316662"/>
              <a:ext cx="4992994" cy="0"/>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66" idx="0"/>
            </p:cNvCxnSpPr>
            <p:nvPr/>
          </p:nvCxnSpPr>
          <p:spPr>
            <a:xfrm>
              <a:off x="627064" y="6086008"/>
              <a:ext cx="4676773" cy="4517"/>
            </a:xfrm>
            <a:prstGeom prst="line">
              <a:avLst/>
            </a:prstGeom>
            <a:ln w="38100">
              <a:solidFill>
                <a:schemeClr val="accent6"/>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6" name="Right Brace 65"/>
            <p:cNvSpPr/>
            <p:nvPr/>
          </p:nvSpPr>
          <p:spPr>
            <a:xfrm>
              <a:off x="5303837" y="6090525"/>
              <a:ext cx="440337" cy="226137"/>
            </a:xfrm>
            <a:prstGeom prst="rightBrac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cxnSp>
          <p:nvCxnSpPr>
            <p:cNvPr id="93" name="Straight Connector 92"/>
            <p:cNvCxnSpPr>
              <a:endCxn id="66" idx="1"/>
            </p:cNvCxnSpPr>
            <p:nvPr/>
          </p:nvCxnSpPr>
          <p:spPr>
            <a:xfrm flipH="1">
              <a:off x="5744174" y="4126141"/>
              <a:ext cx="1041184" cy="2077453"/>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 name="Content Placeholder 5"/>
          <p:cNvSpPr>
            <a:spLocks noGrp="1"/>
          </p:cNvSpPr>
          <p:nvPr>
            <p:ph type="body" sz="quarter" idx="10"/>
          </p:nvPr>
        </p:nvSpPr>
        <p:spPr>
          <a:xfrm>
            <a:off x="6242450" y="1212852"/>
            <a:ext cx="6023661" cy="4969500"/>
          </a:xfrm>
        </p:spPr>
        <p:txBody>
          <a:bodyPr>
            <a:normAutofit/>
          </a:bodyPr>
          <a:lstStyle/>
          <a:p>
            <a:pPr marL="0" indent="0">
              <a:buNone/>
            </a:pPr>
            <a:r>
              <a:rPr lang="en-US" dirty="0" smtClean="0"/>
              <a:t>Native support for Azure AD, Windows AD, ADFS</a:t>
            </a:r>
          </a:p>
          <a:p>
            <a:pPr lvl="1"/>
            <a:r>
              <a:rPr lang="en-US" dirty="0" smtClean="0"/>
              <a:t>Claims-based identity used from clients to ARM API</a:t>
            </a:r>
          </a:p>
          <a:p>
            <a:pPr lvl="1"/>
            <a:r>
              <a:rPr lang="en-US" dirty="0" smtClean="0"/>
              <a:t>Windows Auth or basic </a:t>
            </a:r>
            <a:r>
              <a:rPr lang="en-US" dirty="0" err="1" smtClean="0"/>
              <a:t>auth</a:t>
            </a:r>
            <a:r>
              <a:rPr lang="en-US" dirty="0" smtClean="0"/>
              <a:t> from ARM to Resource Providers</a:t>
            </a:r>
          </a:p>
          <a:p>
            <a:pPr lvl="1"/>
            <a:r>
              <a:rPr lang="en-US" dirty="0" smtClean="0"/>
              <a:t>Resource Providers to resources Windows Auth or determined by RP</a:t>
            </a:r>
          </a:p>
        </p:txBody>
      </p:sp>
      <p:sp>
        <p:nvSpPr>
          <p:cNvPr id="59" name="Rectangle 58"/>
          <p:cNvSpPr/>
          <p:nvPr/>
        </p:nvSpPr>
        <p:spPr bwMode="auto">
          <a:xfrm>
            <a:off x="6709296" y="5023266"/>
            <a:ext cx="5376341" cy="144579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400" dirty="0" smtClean="0">
                <a:gradFill>
                  <a:gsLst>
                    <a:gs pos="16814">
                      <a:srgbClr val="FFFFFF"/>
                    </a:gs>
                    <a:gs pos="46000">
                      <a:srgbClr val="FFFFFF"/>
                    </a:gs>
                  </a:gsLst>
                  <a:lin ang="5400000" scaled="0"/>
                </a:gradFill>
              </a:rPr>
              <a:t>More Info</a:t>
            </a:r>
            <a:br>
              <a:rPr lang="en-US" sz="2400" dirty="0" smtClean="0">
                <a:gradFill>
                  <a:gsLst>
                    <a:gs pos="16814">
                      <a:srgbClr val="FFFFFF"/>
                    </a:gs>
                    <a:gs pos="46000">
                      <a:srgbClr val="FFFFFF"/>
                    </a:gs>
                  </a:gsLst>
                  <a:lin ang="5400000" scaled="0"/>
                </a:gradFill>
              </a:rPr>
            </a:br>
            <a:r>
              <a:rPr lang="en-US" sz="2400" dirty="0" smtClean="0">
                <a:gradFill>
                  <a:gsLst>
                    <a:gs pos="16814">
                      <a:srgbClr val="FFFFFF"/>
                    </a:gs>
                    <a:gs pos="46000">
                      <a:srgbClr val="FFFFFF"/>
                    </a:gs>
                  </a:gsLst>
                  <a:lin ang="5400000" scaled="0"/>
                </a:gradFill>
              </a:rPr>
              <a:t>Identity capabilities in Azure Pack</a:t>
            </a:r>
            <a:br>
              <a:rPr lang="en-US" sz="2400" dirty="0" smtClean="0">
                <a:gradFill>
                  <a:gsLst>
                    <a:gs pos="16814">
                      <a:srgbClr val="FFFFFF"/>
                    </a:gs>
                    <a:gs pos="46000">
                      <a:srgbClr val="FFFFFF"/>
                    </a:gs>
                  </a:gsLst>
                  <a:lin ang="5400000" scaled="0"/>
                </a:gradFill>
              </a:rPr>
            </a:br>
            <a:r>
              <a:rPr lang="en-US" sz="2400" b="1" dirty="0" smtClean="0">
                <a:gradFill>
                  <a:gsLst>
                    <a:gs pos="16814">
                      <a:srgbClr val="FFFFFF"/>
                    </a:gs>
                    <a:gs pos="46000">
                      <a:srgbClr val="FFFFFF"/>
                    </a:gs>
                  </a:gsLst>
                  <a:lin ang="5400000" scaled="0"/>
                </a:gradFill>
              </a:rPr>
              <a:t>Friday 10:45am-12:00pm in S505</a:t>
            </a:r>
            <a:endParaRPr lang="en-US" sz="2400" b="1"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621893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46651" y="1502441"/>
            <a:ext cx="5943601" cy="5106628"/>
          </a:xfrm>
        </p:spPr>
        <p:txBody>
          <a:bodyPr>
            <a:normAutofit fontScale="92500" lnSpcReduction="20000"/>
          </a:bodyPr>
          <a:lstStyle/>
          <a:p>
            <a:pPr marL="0" indent="0">
              <a:buNone/>
            </a:pPr>
            <a:r>
              <a:rPr lang="en-US" dirty="0" smtClean="0"/>
              <a:t>Authorization </a:t>
            </a:r>
            <a:endParaRPr lang="en-US" dirty="0"/>
          </a:p>
          <a:p>
            <a:pPr lvl="1"/>
            <a:r>
              <a:rPr lang="en-US" dirty="0" smtClean="0"/>
              <a:t>RBAC rules</a:t>
            </a:r>
            <a:endParaRPr lang="en-US" dirty="0"/>
          </a:p>
          <a:p>
            <a:pPr marL="0" indent="0">
              <a:buNone/>
            </a:pPr>
            <a:r>
              <a:rPr lang="en-US" dirty="0" smtClean="0"/>
              <a:t>Subscriptions </a:t>
            </a:r>
          </a:p>
          <a:p>
            <a:pPr lvl="1"/>
            <a:r>
              <a:rPr lang="en-US" dirty="0" smtClean="0"/>
              <a:t>Plans, Offers, Subscriptions</a:t>
            </a:r>
          </a:p>
          <a:p>
            <a:pPr marL="0" indent="0">
              <a:buNone/>
            </a:pPr>
            <a:r>
              <a:rPr lang="en-US" dirty="0" smtClean="0"/>
              <a:t>Gallery </a:t>
            </a:r>
          </a:p>
          <a:p>
            <a:pPr lvl="1"/>
            <a:r>
              <a:rPr lang="en-US" dirty="0" smtClean="0"/>
              <a:t>Gallery items for any service</a:t>
            </a:r>
          </a:p>
          <a:p>
            <a:pPr marL="0" indent="0">
              <a:buNone/>
            </a:pPr>
            <a:r>
              <a:rPr lang="en-US" dirty="0" smtClean="0"/>
              <a:t>Events</a:t>
            </a:r>
          </a:p>
          <a:p>
            <a:pPr lvl="1"/>
            <a:r>
              <a:rPr lang="en-US" dirty="0" smtClean="0"/>
              <a:t>Events from all services</a:t>
            </a:r>
          </a:p>
          <a:p>
            <a:pPr marL="0" indent="0">
              <a:buNone/>
            </a:pPr>
            <a:r>
              <a:rPr lang="en-US" dirty="0" smtClean="0"/>
              <a:t>Monitoring </a:t>
            </a:r>
            <a:endParaRPr lang="en-US" dirty="0"/>
          </a:p>
          <a:p>
            <a:pPr lvl="1"/>
            <a:r>
              <a:rPr lang="en-US" dirty="0" smtClean="0"/>
              <a:t>Metrics from all services</a:t>
            </a:r>
            <a:endParaRPr lang="en-US" dirty="0"/>
          </a:p>
          <a:p>
            <a:pPr marL="0" indent="0">
              <a:buNone/>
            </a:pPr>
            <a:r>
              <a:rPr lang="en-US" dirty="0" smtClean="0"/>
              <a:t>Usage</a:t>
            </a:r>
          </a:p>
          <a:p>
            <a:pPr lvl="1"/>
            <a:r>
              <a:rPr lang="en-US" dirty="0" smtClean="0"/>
              <a:t>Normalized usage data from all services</a:t>
            </a:r>
            <a:endParaRPr lang="en-US" dirty="0"/>
          </a:p>
        </p:txBody>
      </p:sp>
      <p:sp>
        <p:nvSpPr>
          <p:cNvPr id="4" name="Title 3"/>
          <p:cNvSpPr>
            <a:spLocks noGrp="1"/>
          </p:cNvSpPr>
          <p:nvPr>
            <p:ph type="title"/>
          </p:nvPr>
        </p:nvSpPr>
        <p:spPr/>
        <p:txBody>
          <a:bodyPr/>
          <a:lstStyle/>
          <a:p>
            <a:r>
              <a:rPr lang="en-US" dirty="0" smtClean="0"/>
              <a:t>Azure Stack core management services</a:t>
            </a:r>
            <a:endParaRPr lang="en-US" dirty="0"/>
          </a:p>
        </p:txBody>
      </p:sp>
      <p:sp>
        <p:nvSpPr>
          <p:cNvPr id="45" name="Rectangle 44"/>
          <p:cNvSpPr/>
          <p:nvPr/>
        </p:nvSpPr>
        <p:spPr bwMode="auto">
          <a:xfrm>
            <a:off x="406856" y="6281977"/>
            <a:ext cx="1609623"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Compute Fabric</a:t>
            </a:r>
            <a:endParaRPr lang="en-US" sz="1200" dirty="0">
              <a:solidFill>
                <a:srgbClr val="FFFFFF"/>
              </a:solidFill>
            </a:endParaRPr>
          </a:p>
        </p:txBody>
      </p:sp>
      <p:sp>
        <p:nvSpPr>
          <p:cNvPr id="46" name="Rectangle 45"/>
          <p:cNvSpPr/>
          <p:nvPr/>
        </p:nvSpPr>
        <p:spPr bwMode="auto">
          <a:xfrm>
            <a:off x="2101419" y="6281977"/>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Network Fabric</a:t>
            </a:r>
            <a:endParaRPr lang="en-US" sz="1200" dirty="0">
              <a:solidFill>
                <a:srgbClr val="FFFFFF"/>
              </a:solidFill>
            </a:endParaRPr>
          </a:p>
        </p:txBody>
      </p:sp>
      <p:sp>
        <p:nvSpPr>
          <p:cNvPr id="47" name="Rectangle 46"/>
          <p:cNvSpPr/>
          <p:nvPr/>
        </p:nvSpPr>
        <p:spPr bwMode="auto">
          <a:xfrm>
            <a:off x="3736477" y="6283220"/>
            <a:ext cx="1567360" cy="32591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  Storage Fabric</a:t>
            </a:r>
            <a:endParaRPr lang="en-US" sz="1200" dirty="0">
              <a:solidFill>
                <a:srgbClr val="FFFFFF"/>
              </a:solidFill>
            </a:endParaRPr>
          </a:p>
        </p:txBody>
      </p:sp>
      <p:grpSp>
        <p:nvGrpSpPr>
          <p:cNvPr id="48" name="Group 47"/>
          <p:cNvGrpSpPr/>
          <p:nvPr/>
        </p:nvGrpSpPr>
        <p:grpSpPr>
          <a:xfrm>
            <a:off x="295200" y="1439862"/>
            <a:ext cx="5008637" cy="4742489"/>
            <a:chOff x="427036" y="1439862"/>
            <a:chExt cx="5008637" cy="4742489"/>
          </a:xfrm>
        </p:grpSpPr>
        <p:sp>
          <p:nvSpPr>
            <p:cNvPr id="49" name="Rectangle 48"/>
            <p:cNvSpPr/>
            <p:nvPr/>
          </p:nvSpPr>
          <p:spPr bwMode="auto">
            <a:xfrm>
              <a:off x="2513221" y="2625849"/>
              <a:ext cx="1035309" cy="790975"/>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Portal</a:t>
              </a:r>
              <a:br>
                <a:rPr lang="en-US" sz="1200" dirty="0" smtClean="0">
                  <a:solidFill>
                    <a:srgbClr val="FFFFFF"/>
                  </a:solidFill>
                </a:rPr>
              </a:br>
              <a:r>
                <a:rPr lang="en-US" sz="1200" dirty="0" smtClean="0">
                  <a:solidFill>
                    <a:srgbClr val="FFFFFF"/>
                  </a:solidFill>
                </a:rPr>
                <a:t>Shell Site</a:t>
              </a:r>
              <a:endParaRPr lang="en-US" sz="1200" dirty="0">
                <a:solidFill>
                  <a:srgbClr val="FFFFFF"/>
                </a:solidFill>
              </a:endParaRPr>
            </a:p>
          </p:txBody>
        </p:sp>
        <p:sp>
          <p:nvSpPr>
            <p:cNvPr id="50" name="Rectangle 49"/>
            <p:cNvSpPr/>
            <p:nvPr/>
          </p:nvSpPr>
          <p:spPr bwMode="auto">
            <a:xfrm>
              <a:off x="712426" y="3462306"/>
              <a:ext cx="4561033" cy="536941"/>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a:solidFill>
                    <a:srgbClr val="FFFFFF"/>
                  </a:solidFill>
                </a:rPr>
                <a:t>Resource Manager</a:t>
              </a:r>
            </a:p>
          </p:txBody>
        </p:sp>
        <p:sp>
          <p:nvSpPr>
            <p:cNvPr id="51" name="Rectangle 50"/>
            <p:cNvSpPr/>
            <p:nvPr/>
          </p:nvSpPr>
          <p:spPr bwMode="auto">
            <a:xfrm>
              <a:off x="4770778" y="4387556"/>
              <a:ext cx="538132" cy="40234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Usage</a:t>
              </a:r>
              <a:endParaRPr lang="en-US" sz="1050" dirty="0">
                <a:solidFill>
                  <a:srgbClr val="FFFFFF"/>
                </a:solidFill>
              </a:endParaRPr>
            </a:p>
          </p:txBody>
        </p:sp>
        <p:sp>
          <p:nvSpPr>
            <p:cNvPr id="52" name="Rectangle 51"/>
            <p:cNvSpPr/>
            <p:nvPr/>
          </p:nvSpPr>
          <p:spPr bwMode="auto">
            <a:xfrm>
              <a:off x="3286918" y="4387556"/>
              <a:ext cx="604499" cy="40234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Events</a:t>
              </a:r>
              <a:endParaRPr lang="en-US" sz="1050" dirty="0">
                <a:solidFill>
                  <a:srgbClr val="FFFFFF"/>
                </a:solidFill>
              </a:endParaRPr>
            </a:p>
          </p:txBody>
        </p:sp>
        <p:sp>
          <p:nvSpPr>
            <p:cNvPr id="53" name="Rectangle 52"/>
            <p:cNvSpPr/>
            <p:nvPr/>
          </p:nvSpPr>
          <p:spPr bwMode="auto">
            <a:xfrm>
              <a:off x="533349" y="2400783"/>
              <a:ext cx="4902324" cy="1654586"/>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54" name="Rectangle 53"/>
            <p:cNvSpPr/>
            <p:nvPr/>
          </p:nvSpPr>
          <p:spPr bwMode="auto">
            <a:xfrm>
              <a:off x="1654815" y="4387556"/>
              <a:ext cx="962447" cy="40234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a:solidFill>
                    <a:srgbClr val="FFFFFF"/>
                  </a:solidFill>
                </a:rPr>
                <a:t>Subscriptions</a:t>
              </a:r>
            </a:p>
          </p:txBody>
        </p:sp>
        <p:sp>
          <p:nvSpPr>
            <p:cNvPr id="55" name="TextBox 54"/>
            <p:cNvSpPr txBox="1"/>
            <p:nvPr/>
          </p:nvSpPr>
          <p:spPr>
            <a:xfrm>
              <a:off x="450556" y="230668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User Facing Services</a:t>
              </a:r>
              <a:endParaRPr lang="en-US" sz="1200" dirty="0">
                <a:solidFill>
                  <a:srgbClr val="FFFFFF"/>
                </a:solidFill>
              </a:endParaRPr>
            </a:p>
          </p:txBody>
        </p:sp>
        <p:sp>
          <p:nvSpPr>
            <p:cNvPr id="56" name="Rectangle 55"/>
            <p:cNvSpPr/>
            <p:nvPr/>
          </p:nvSpPr>
          <p:spPr bwMode="auto">
            <a:xfrm>
              <a:off x="2222379" y="2625850"/>
              <a:ext cx="242836" cy="790974"/>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wordArtVert"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b="1" dirty="0" smtClean="0">
                  <a:solidFill>
                    <a:srgbClr val="FFFFFF"/>
                  </a:solidFill>
                </a:rPr>
                <a:t>HUBS</a:t>
              </a:r>
              <a:endParaRPr lang="en-US" sz="800" b="1" dirty="0">
                <a:solidFill>
                  <a:srgbClr val="FFFFFF"/>
                </a:solidFill>
              </a:endParaRPr>
            </a:p>
          </p:txBody>
        </p:sp>
        <p:sp>
          <p:nvSpPr>
            <p:cNvPr id="57" name="Rectangle 56"/>
            <p:cNvSpPr/>
            <p:nvPr/>
          </p:nvSpPr>
          <p:spPr bwMode="auto">
            <a:xfrm>
              <a:off x="3616483" y="2625850"/>
              <a:ext cx="561924" cy="790974"/>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Admin Extension</a:t>
              </a:r>
            </a:p>
          </p:txBody>
        </p:sp>
        <p:sp>
          <p:nvSpPr>
            <p:cNvPr id="58" name="Rectangle 57"/>
            <p:cNvSpPr/>
            <p:nvPr/>
          </p:nvSpPr>
          <p:spPr bwMode="auto">
            <a:xfrm>
              <a:off x="4240330" y="2626932"/>
              <a:ext cx="572134" cy="790975"/>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800" dirty="0">
                  <a:solidFill>
                    <a:srgbClr val="FFFFFF"/>
                  </a:solidFill>
                </a:rPr>
                <a:t>RP </a:t>
              </a:r>
              <a:r>
                <a:rPr lang="en-US" sz="800" dirty="0" smtClean="0">
                  <a:solidFill>
                    <a:srgbClr val="FFFFFF"/>
                  </a:solidFill>
                </a:rPr>
                <a:t>Tenant </a:t>
              </a:r>
              <a:r>
                <a:rPr lang="en-US" sz="800" dirty="0">
                  <a:solidFill>
                    <a:srgbClr val="FFFFFF"/>
                  </a:solidFill>
                </a:rPr>
                <a:t>Extension</a:t>
              </a:r>
            </a:p>
          </p:txBody>
        </p:sp>
        <p:sp>
          <p:nvSpPr>
            <p:cNvPr id="59" name="Rectangle 58"/>
            <p:cNvSpPr/>
            <p:nvPr/>
          </p:nvSpPr>
          <p:spPr bwMode="auto">
            <a:xfrm>
              <a:off x="2646304" y="4387556"/>
              <a:ext cx="607126" cy="40234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Gallery</a:t>
              </a:r>
              <a:endParaRPr lang="en-US" sz="1050" dirty="0">
                <a:solidFill>
                  <a:srgbClr val="FFFFFF"/>
                </a:solidFill>
              </a:endParaRPr>
            </a:p>
          </p:txBody>
        </p:sp>
        <p:sp>
          <p:nvSpPr>
            <p:cNvPr id="60" name="Rectangle 59"/>
            <p:cNvSpPr/>
            <p:nvPr/>
          </p:nvSpPr>
          <p:spPr bwMode="auto">
            <a:xfrm>
              <a:off x="533349" y="4126141"/>
              <a:ext cx="4902324" cy="74679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61" name="TextBox 60"/>
            <p:cNvSpPr txBox="1"/>
            <p:nvPr/>
          </p:nvSpPr>
          <p:spPr>
            <a:xfrm>
              <a:off x="437336" y="4025904"/>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Core Management Resource Providers</a:t>
              </a:r>
              <a:endParaRPr lang="en-US" sz="1200" dirty="0">
                <a:solidFill>
                  <a:srgbClr val="FFFFFF"/>
                </a:solidFill>
              </a:endParaRPr>
            </a:p>
          </p:txBody>
        </p:sp>
        <p:sp>
          <p:nvSpPr>
            <p:cNvPr id="62" name="Rectangle 61"/>
            <p:cNvSpPr/>
            <p:nvPr/>
          </p:nvSpPr>
          <p:spPr bwMode="auto">
            <a:xfrm>
              <a:off x="3211813"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63" name="Rectangle 62"/>
            <p:cNvSpPr/>
            <p:nvPr/>
          </p:nvSpPr>
          <p:spPr bwMode="auto">
            <a:xfrm>
              <a:off x="3324368"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Storage</a:t>
              </a:r>
              <a:endParaRPr lang="en-US" sz="1200" dirty="0">
                <a:solidFill>
                  <a:srgbClr val="FFFFFF"/>
                </a:solidFill>
              </a:endParaRPr>
            </a:p>
          </p:txBody>
        </p:sp>
        <p:sp>
          <p:nvSpPr>
            <p:cNvPr id="64" name="Rectangle 63"/>
            <p:cNvSpPr/>
            <p:nvPr/>
          </p:nvSpPr>
          <p:spPr bwMode="auto">
            <a:xfrm>
              <a:off x="1950078" y="5240317"/>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65" name="Rectangle 64"/>
            <p:cNvSpPr/>
            <p:nvPr/>
          </p:nvSpPr>
          <p:spPr bwMode="auto">
            <a:xfrm>
              <a:off x="2062633" y="540045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Network</a:t>
              </a:r>
              <a:endParaRPr lang="en-US" sz="1200" dirty="0">
                <a:solidFill>
                  <a:srgbClr val="FFFFFF"/>
                </a:solidFill>
              </a:endParaRPr>
            </a:p>
          </p:txBody>
        </p:sp>
        <p:sp>
          <p:nvSpPr>
            <p:cNvPr id="66" name="Rectangle 65"/>
            <p:cNvSpPr/>
            <p:nvPr/>
          </p:nvSpPr>
          <p:spPr bwMode="auto">
            <a:xfrm>
              <a:off x="646345" y="5237560"/>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67" name="Rectangle 66"/>
            <p:cNvSpPr/>
            <p:nvPr/>
          </p:nvSpPr>
          <p:spPr bwMode="auto">
            <a:xfrm>
              <a:off x="758900" y="5397693"/>
              <a:ext cx="916011" cy="69007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200" dirty="0" smtClean="0">
                  <a:solidFill>
                    <a:srgbClr val="FFFFFF"/>
                  </a:solidFill>
                </a:rPr>
                <a:t>Compute</a:t>
              </a:r>
              <a:endParaRPr lang="en-US" sz="1200" dirty="0">
                <a:solidFill>
                  <a:srgbClr val="FFFFFF"/>
                </a:solidFill>
              </a:endParaRPr>
            </a:p>
          </p:txBody>
        </p:sp>
        <p:sp>
          <p:nvSpPr>
            <p:cNvPr id="68" name="Rectangle 67"/>
            <p:cNvSpPr/>
            <p:nvPr/>
          </p:nvSpPr>
          <p:spPr bwMode="auto">
            <a:xfrm>
              <a:off x="531219" y="4973732"/>
              <a:ext cx="4904454" cy="1208619"/>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69" name="TextBox 68"/>
            <p:cNvSpPr txBox="1"/>
            <p:nvPr/>
          </p:nvSpPr>
          <p:spPr>
            <a:xfrm>
              <a:off x="427036" y="4868822"/>
              <a:ext cx="22192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Service Resource </a:t>
              </a:r>
              <a:r>
                <a:rPr lang="en-US" sz="1200" dirty="0">
                  <a:solidFill>
                    <a:srgbClr val="FFFFFF"/>
                  </a:solidFill>
                </a:rPr>
                <a:t>Providers</a:t>
              </a:r>
            </a:p>
          </p:txBody>
        </p:sp>
        <p:sp>
          <p:nvSpPr>
            <p:cNvPr id="70" name="TextBox 69"/>
            <p:cNvSpPr txBox="1"/>
            <p:nvPr/>
          </p:nvSpPr>
          <p:spPr>
            <a:xfrm>
              <a:off x="4218559" y="5273345"/>
              <a:ext cx="724532" cy="627864"/>
            </a:xfrm>
            <a:prstGeom prst="rect">
              <a:avLst/>
            </a:prstGeom>
            <a:noFill/>
          </p:spPr>
          <p:txBody>
            <a:bodyPr wrap="square" lIns="182880" tIns="146304" rIns="182880" bIns="146304" rtlCol="0">
              <a:spAutoFit/>
            </a:bodyPr>
            <a:lstStyle/>
            <a:p>
              <a:pPr>
                <a:lnSpc>
                  <a:spcPct val="90000"/>
                </a:lnSpc>
              </a:pPr>
              <a:r>
                <a:rPr lang="en-US" sz="2400" spc="-50" dirty="0" smtClean="0">
                  <a:solidFill>
                    <a:srgbClr val="FFFFFF"/>
                  </a:solidFill>
                </a:rPr>
                <a:t>…..</a:t>
              </a:r>
            </a:p>
          </p:txBody>
        </p:sp>
        <p:sp>
          <p:nvSpPr>
            <p:cNvPr id="71" name="Rectangle 70"/>
            <p:cNvSpPr/>
            <p:nvPr/>
          </p:nvSpPr>
          <p:spPr bwMode="auto">
            <a:xfrm>
              <a:off x="531219" y="1489217"/>
              <a:ext cx="4904454" cy="828751"/>
            </a:xfrm>
            <a:prstGeom prst="rect">
              <a:avLst/>
            </a:prstGeom>
            <a:noFill/>
            <a:ln w="19050">
              <a:solidFill>
                <a:schemeClr val="tx1">
                  <a:lumMod val="50000"/>
                  <a:lumOff val="50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solidFill>
                  <a:srgbClr val="FFFFFF"/>
                </a:solidFill>
              </a:endParaRPr>
            </a:p>
          </p:txBody>
        </p:sp>
        <p:sp>
          <p:nvSpPr>
            <p:cNvPr id="72" name="TextBox 71"/>
            <p:cNvSpPr txBox="1"/>
            <p:nvPr/>
          </p:nvSpPr>
          <p:spPr>
            <a:xfrm>
              <a:off x="459572" y="1439862"/>
              <a:ext cx="4291967" cy="455857"/>
            </a:xfrm>
            <a:prstGeom prst="rect">
              <a:avLst/>
            </a:prstGeom>
            <a:noFill/>
          </p:spPr>
          <p:txBody>
            <a:bodyPr wrap="square" lIns="179285" tIns="143428" rIns="179285" bIns="143428" rtlCol="0">
              <a:spAutoFit/>
            </a:bodyPr>
            <a:lstStyle/>
            <a:p>
              <a:pPr>
                <a:lnSpc>
                  <a:spcPct val="90000"/>
                </a:lnSpc>
              </a:pPr>
              <a:r>
                <a:rPr lang="en-US" sz="1200" dirty="0" smtClean="0">
                  <a:solidFill>
                    <a:srgbClr val="FFFFFF"/>
                  </a:solidFill>
                </a:rPr>
                <a:t>Browser Experience</a:t>
              </a:r>
              <a:endParaRPr lang="en-US" sz="1200" dirty="0">
                <a:solidFill>
                  <a:srgbClr val="FFFFFF"/>
                </a:solidFill>
              </a:endParaRPr>
            </a:p>
          </p:txBody>
        </p:sp>
        <p:grpSp>
          <p:nvGrpSpPr>
            <p:cNvPr id="73" name="Group 72"/>
            <p:cNvGrpSpPr/>
            <p:nvPr/>
          </p:nvGrpSpPr>
          <p:grpSpPr>
            <a:xfrm>
              <a:off x="2343797" y="1536944"/>
              <a:ext cx="1300181" cy="761117"/>
              <a:chOff x="2454441" y="300070"/>
              <a:chExt cx="2590904" cy="1516698"/>
            </a:xfrm>
          </p:grpSpPr>
          <p:sp>
            <p:nvSpPr>
              <p:cNvPr id="76" name="Rectangle 75"/>
              <p:cNvSpPr/>
              <p:nvPr/>
            </p:nvSpPr>
            <p:spPr bwMode="auto">
              <a:xfrm>
                <a:off x="2454441" y="300789"/>
                <a:ext cx="2590904" cy="151597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400" dirty="0" smtClean="0">
                  <a:solidFill>
                    <a:srgbClr val="FFFFFF"/>
                  </a:solidFill>
                  <a:ea typeface="Segoe UI" pitchFamily="34" charset="0"/>
                  <a:cs typeface="Segoe UI" pitchFamily="34" charset="0"/>
                </a:endParaRPr>
              </a:p>
            </p:txBody>
          </p:sp>
          <p:grpSp>
            <p:nvGrpSpPr>
              <p:cNvPr id="77" name="Group 76"/>
              <p:cNvGrpSpPr/>
              <p:nvPr/>
            </p:nvGrpSpPr>
            <p:grpSpPr>
              <a:xfrm>
                <a:off x="2454442" y="300789"/>
                <a:ext cx="397042" cy="1515979"/>
                <a:chOff x="2454442" y="300789"/>
                <a:chExt cx="397042" cy="1515979"/>
              </a:xfrm>
            </p:grpSpPr>
            <p:sp>
              <p:nvSpPr>
                <p:cNvPr id="81" name="Rectangle 80"/>
                <p:cNvSpPr/>
                <p:nvPr/>
              </p:nvSpPr>
              <p:spPr bwMode="auto">
                <a:xfrm>
                  <a:off x="2454442" y="300789"/>
                  <a:ext cx="397042" cy="1515979"/>
                </a:xfrm>
                <a:prstGeom prst="rect">
                  <a:avLst/>
                </a:prstGeom>
                <a:solidFill>
                  <a:srgbClr val="1F2327"/>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82" name="Plus 81"/>
                <p:cNvSpPr/>
                <p:nvPr/>
              </p:nvSpPr>
              <p:spPr bwMode="auto">
                <a:xfrm>
                  <a:off x="2538659" y="1515982"/>
                  <a:ext cx="240632" cy="240632"/>
                </a:xfrm>
                <a:prstGeom prst="mathPlus">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83" name="Freeform 10"/>
                <p:cNvSpPr>
                  <a:spLocks noEditPoints="1"/>
                </p:cNvSpPr>
                <p:nvPr/>
              </p:nvSpPr>
              <p:spPr bwMode="auto">
                <a:xfrm>
                  <a:off x="2540761" y="419189"/>
                  <a:ext cx="238530" cy="162872"/>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p:spPr>
              <p:txBody>
                <a:bodyPr vert="horz" wrap="square" lIns="89640" tIns="44820" rIns="89640" bIns="44820" numCol="1" anchor="t" anchorCtr="0" compatLnSpc="1">
                  <a:prstTxWarp prst="textNoShape">
                    <a:avLst/>
                  </a:prstTxWarp>
                </a:bodyPr>
                <a:lstStyle/>
                <a:p>
                  <a:pPr defTabSz="932813"/>
                  <a:endParaRPr lang="en-US" dirty="0">
                    <a:solidFill>
                      <a:srgbClr val="FFFFFF"/>
                    </a:solidFill>
                  </a:endParaRPr>
                </a:p>
              </p:txBody>
            </p:sp>
          </p:grpSp>
          <p:grpSp>
            <p:nvGrpSpPr>
              <p:cNvPr id="78" name="Group 77"/>
              <p:cNvGrpSpPr/>
              <p:nvPr/>
            </p:nvGrpSpPr>
            <p:grpSpPr>
              <a:xfrm>
                <a:off x="4217895" y="300070"/>
                <a:ext cx="827450" cy="1515980"/>
                <a:chOff x="4168911" y="300070"/>
                <a:chExt cx="827450" cy="1515980"/>
              </a:xfrm>
            </p:grpSpPr>
            <p:sp>
              <p:nvSpPr>
                <p:cNvPr id="79" name="Rectangle 78"/>
                <p:cNvSpPr/>
                <p:nvPr/>
              </p:nvSpPr>
              <p:spPr bwMode="auto">
                <a:xfrm>
                  <a:off x="4168911" y="300071"/>
                  <a:ext cx="827450" cy="1515979"/>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FFFF"/>
                    </a:solidFill>
                    <a:ea typeface="Segoe UI" pitchFamily="34" charset="0"/>
                    <a:cs typeface="Segoe UI" pitchFamily="34" charset="0"/>
                  </a:endParaRPr>
                </a:p>
              </p:txBody>
            </p:sp>
            <p:sp>
              <p:nvSpPr>
                <p:cNvPr id="80" name="Rectangle 79"/>
                <p:cNvSpPr/>
                <p:nvPr/>
              </p:nvSpPr>
              <p:spPr bwMode="auto">
                <a:xfrm>
                  <a:off x="4168911" y="300070"/>
                  <a:ext cx="827450" cy="360518"/>
                </a:xfrm>
                <a:prstGeom prst="rect">
                  <a:avLst/>
                </a:prstGeom>
                <a:solidFill>
                  <a:srgbClr val="1F2327"/>
                </a:soli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100" dirty="0" smtClean="0">
                    <a:solidFill>
                      <a:srgbClr val="FFFFFF"/>
                    </a:solidFill>
                    <a:ea typeface="Segoe UI" pitchFamily="34" charset="0"/>
                    <a:cs typeface="Segoe UI" pitchFamily="34" charset="0"/>
                  </a:endParaRPr>
                </a:p>
              </p:txBody>
            </p:sp>
          </p:grpSp>
        </p:grpSp>
        <p:sp>
          <p:nvSpPr>
            <p:cNvPr id="74" name="Rectangle 73"/>
            <p:cNvSpPr/>
            <p:nvPr/>
          </p:nvSpPr>
          <p:spPr bwMode="auto">
            <a:xfrm>
              <a:off x="635257" y="4387556"/>
              <a:ext cx="990516" cy="40234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Authorization</a:t>
              </a:r>
              <a:endParaRPr lang="en-US" sz="1050" dirty="0">
                <a:solidFill>
                  <a:srgbClr val="FFFFFF"/>
                </a:solidFill>
              </a:endParaRPr>
            </a:p>
          </p:txBody>
        </p:sp>
        <p:sp>
          <p:nvSpPr>
            <p:cNvPr id="75" name="Rectangle 74"/>
            <p:cNvSpPr/>
            <p:nvPr/>
          </p:nvSpPr>
          <p:spPr bwMode="auto">
            <a:xfrm>
              <a:off x="3914112" y="4387556"/>
              <a:ext cx="837427" cy="40234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050" dirty="0" smtClean="0">
                  <a:solidFill>
                    <a:srgbClr val="FFFFFF"/>
                  </a:solidFill>
                </a:rPr>
                <a:t>Monitoring</a:t>
              </a:r>
              <a:endParaRPr lang="en-US" sz="1050" dirty="0">
                <a:solidFill>
                  <a:srgbClr val="FFFFFF"/>
                </a:solidFill>
              </a:endParaRPr>
            </a:p>
          </p:txBody>
        </p:sp>
      </p:grpSp>
    </p:spTree>
    <p:extLst>
      <p:ext uri="{BB962C8B-B14F-4D97-AF65-F5344CB8AC3E}">
        <p14:creationId xmlns:p14="http://schemas.microsoft.com/office/powerpoint/2010/main" val="34866942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Stack Portal</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05609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Stack Plans, Offers, and Subscriptions</a:t>
            </a:r>
            <a:endParaRPr lang="en-US" dirty="0"/>
          </a:p>
        </p:txBody>
      </p:sp>
      <p:grpSp>
        <p:nvGrpSpPr>
          <p:cNvPr id="7" name="Group 6"/>
          <p:cNvGrpSpPr/>
          <p:nvPr/>
        </p:nvGrpSpPr>
        <p:grpSpPr>
          <a:xfrm flipH="1">
            <a:off x="659306" y="3218545"/>
            <a:ext cx="1002201" cy="1646657"/>
            <a:chOff x="968991" y="991201"/>
            <a:chExt cx="1132766" cy="1861181"/>
          </a:xfrm>
        </p:grpSpPr>
        <p:sp>
          <p:nvSpPr>
            <p:cNvPr id="6" name="Isosceles Triangle 5"/>
            <p:cNvSpPr/>
            <p:nvPr/>
          </p:nvSpPr>
          <p:spPr>
            <a:xfrm>
              <a:off x="968991" y="1351128"/>
              <a:ext cx="1132764" cy="15012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u="sng">
                <a:solidFill>
                  <a:srgbClr val="FFFFFF"/>
                </a:solidFill>
              </a:endParaRPr>
            </a:p>
          </p:txBody>
        </p:sp>
        <p:sp>
          <p:nvSpPr>
            <p:cNvPr id="5" name="Oval 4"/>
            <p:cNvSpPr/>
            <p:nvPr/>
          </p:nvSpPr>
          <p:spPr>
            <a:xfrm>
              <a:off x="968993" y="991201"/>
              <a:ext cx="1132764" cy="1110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71" dirty="0">
                  <a:solidFill>
                    <a:srgbClr val="FFFFFF"/>
                  </a:solidFill>
                </a:rPr>
                <a:t>Provider</a:t>
              </a:r>
            </a:p>
          </p:txBody>
        </p:sp>
      </p:grpSp>
      <p:grpSp>
        <p:nvGrpSpPr>
          <p:cNvPr id="17" name="Group 16"/>
          <p:cNvGrpSpPr/>
          <p:nvPr/>
        </p:nvGrpSpPr>
        <p:grpSpPr>
          <a:xfrm>
            <a:off x="1354622" y="2517201"/>
            <a:ext cx="1178046" cy="1022239"/>
            <a:chOff x="1327317" y="2062553"/>
            <a:chExt cx="1155052" cy="1002286"/>
          </a:xfrm>
        </p:grpSpPr>
        <p:sp>
          <p:nvSpPr>
            <p:cNvPr id="34" name="Flowchart: Magnetic Disk 33"/>
            <p:cNvSpPr/>
            <p:nvPr/>
          </p:nvSpPr>
          <p:spPr>
            <a:xfrm>
              <a:off x="1327317" y="2062553"/>
              <a:ext cx="641444" cy="805218"/>
            </a:xfrm>
            <a:prstGeom prst="flowChartMagneticDisk">
              <a:avLst/>
            </a:prstGeom>
            <a:noFill/>
            <a:ln w="38100">
              <a:solidFill>
                <a:schemeClr val="accent1"/>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36" dirty="0">
                <a:solidFill>
                  <a:srgbClr val="FFFFFF"/>
                </a:solidFill>
              </a:endParaRPr>
            </a:p>
          </p:txBody>
        </p:sp>
        <p:sp>
          <p:nvSpPr>
            <p:cNvPr id="28" name="Flowchart: Magnetic Disk 27"/>
            <p:cNvSpPr/>
            <p:nvPr/>
          </p:nvSpPr>
          <p:spPr>
            <a:xfrm>
              <a:off x="1840925" y="2080055"/>
              <a:ext cx="641444" cy="805218"/>
            </a:xfrm>
            <a:prstGeom prst="flowChartMagneticDisk">
              <a:avLst/>
            </a:prstGeom>
            <a:noFill/>
            <a:ln w="38100">
              <a:solidFill>
                <a:schemeClr val="accent1"/>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36" dirty="0">
                <a:solidFill>
                  <a:srgbClr val="FFFFFF"/>
                </a:solidFill>
              </a:endParaRPr>
            </a:p>
          </p:txBody>
        </p:sp>
        <p:sp>
          <p:nvSpPr>
            <p:cNvPr id="8" name="Flowchart: Magnetic Disk 7"/>
            <p:cNvSpPr/>
            <p:nvPr/>
          </p:nvSpPr>
          <p:spPr>
            <a:xfrm>
              <a:off x="1628209" y="2259621"/>
              <a:ext cx="641444" cy="80521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FFFFFF"/>
                  </a:solidFill>
                </a:rPr>
                <a:t>SQL</a:t>
              </a:r>
            </a:p>
            <a:p>
              <a:pPr algn="ctr"/>
              <a:r>
                <a:rPr lang="en-US" sz="1632" dirty="0">
                  <a:solidFill>
                    <a:srgbClr val="FFFFFF"/>
                  </a:solidFill>
                </a:rPr>
                <a:t>RP</a:t>
              </a:r>
            </a:p>
          </p:txBody>
        </p:sp>
      </p:grpSp>
      <p:grpSp>
        <p:nvGrpSpPr>
          <p:cNvPr id="19" name="Group 18"/>
          <p:cNvGrpSpPr/>
          <p:nvPr/>
        </p:nvGrpSpPr>
        <p:grpSpPr>
          <a:xfrm>
            <a:off x="3121937" y="2132829"/>
            <a:ext cx="1375241" cy="3695270"/>
            <a:chOff x="3060136" y="1685682"/>
            <a:chExt cx="1348398" cy="3623143"/>
          </a:xfrm>
        </p:grpSpPr>
        <p:sp>
          <p:nvSpPr>
            <p:cNvPr id="9" name="Rectangle 8"/>
            <p:cNvSpPr/>
            <p:nvPr/>
          </p:nvSpPr>
          <p:spPr>
            <a:xfrm>
              <a:off x="3060136" y="1685682"/>
              <a:ext cx="1348398" cy="1064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PLAN</a:t>
              </a:r>
            </a:p>
            <a:p>
              <a:pPr algn="ctr"/>
              <a:r>
                <a:rPr lang="en-US" sz="1836" dirty="0">
                  <a:solidFill>
                    <a:srgbClr val="FFFFFF"/>
                  </a:solidFill>
                </a:rPr>
                <a:t>10 DBs</a:t>
              </a:r>
            </a:p>
          </p:txBody>
        </p:sp>
        <p:sp>
          <p:nvSpPr>
            <p:cNvPr id="10" name="Rectangle 9"/>
            <p:cNvSpPr/>
            <p:nvPr/>
          </p:nvSpPr>
          <p:spPr>
            <a:xfrm>
              <a:off x="3060136" y="2972942"/>
              <a:ext cx="1348398" cy="1064525"/>
            </a:xfrm>
            <a:prstGeom prst="rect">
              <a:avLst/>
            </a:prstGeom>
            <a:noFill/>
            <a:ln w="57150">
              <a:solidFill>
                <a:schemeClr val="tx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PLAN</a:t>
              </a:r>
            </a:p>
            <a:p>
              <a:pPr algn="ctr"/>
              <a:r>
                <a:rPr lang="en-US" sz="1836" dirty="0">
                  <a:solidFill>
                    <a:srgbClr val="FFFFFF"/>
                  </a:solidFill>
                </a:rPr>
                <a:t>5 DBs</a:t>
              </a:r>
            </a:p>
          </p:txBody>
        </p:sp>
        <p:sp>
          <p:nvSpPr>
            <p:cNvPr id="11" name="Rectangle 10"/>
            <p:cNvSpPr/>
            <p:nvPr/>
          </p:nvSpPr>
          <p:spPr>
            <a:xfrm>
              <a:off x="3060136" y="4244300"/>
              <a:ext cx="1348398" cy="1064525"/>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PLAN</a:t>
              </a:r>
            </a:p>
            <a:p>
              <a:pPr algn="ctr"/>
              <a:r>
                <a:rPr lang="en-US" sz="1836" dirty="0">
                  <a:solidFill>
                    <a:srgbClr val="FFFFFF"/>
                  </a:solidFill>
                </a:rPr>
                <a:t>1 DB</a:t>
              </a:r>
            </a:p>
          </p:txBody>
        </p:sp>
      </p:grpSp>
      <p:sp>
        <p:nvSpPr>
          <p:cNvPr id="12" name="Rectangle 11"/>
          <p:cNvSpPr/>
          <p:nvPr/>
        </p:nvSpPr>
        <p:spPr>
          <a:xfrm>
            <a:off x="6040830" y="2565529"/>
            <a:ext cx="2561179" cy="260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rgbClr val="FFFFFF"/>
                </a:solidFill>
              </a:rPr>
              <a:t>OFFER</a:t>
            </a:r>
          </a:p>
        </p:txBody>
      </p:sp>
      <p:grpSp>
        <p:nvGrpSpPr>
          <p:cNvPr id="14" name="Group 13"/>
          <p:cNvGrpSpPr/>
          <p:nvPr/>
        </p:nvGrpSpPr>
        <p:grpSpPr>
          <a:xfrm flipH="1">
            <a:off x="10474331" y="3062880"/>
            <a:ext cx="1002201" cy="1646657"/>
            <a:chOff x="968991" y="991201"/>
            <a:chExt cx="1132766" cy="1861181"/>
          </a:xfrm>
          <a:solidFill>
            <a:srgbClr val="BDCD2C"/>
          </a:solidFill>
        </p:grpSpPr>
        <p:sp>
          <p:nvSpPr>
            <p:cNvPr id="15" name="Isosceles Triangle 14"/>
            <p:cNvSpPr/>
            <p:nvPr/>
          </p:nvSpPr>
          <p:spPr>
            <a:xfrm>
              <a:off x="968991" y="1351128"/>
              <a:ext cx="1132764" cy="1501254"/>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36" u="sng">
                <a:solidFill>
                  <a:srgbClr val="FFFFFF"/>
                </a:solidFill>
              </a:endParaRPr>
            </a:p>
          </p:txBody>
        </p:sp>
        <p:sp>
          <p:nvSpPr>
            <p:cNvPr id="16" name="Oval 15"/>
            <p:cNvSpPr/>
            <p:nvPr/>
          </p:nvSpPr>
          <p:spPr>
            <a:xfrm>
              <a:off x="968993" y="991201"/>
              <a:ext cx="1132764" cy="11105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24" dirty="0">
                  <a:solidFill>
                    <a:srgbClr val="FFFFFF"/>
                  </a:solidFill>
                </a:rPr>
                <a:t>Tenant</a:t>
              </a:r>
            </a:p>
          </p:txBody>
        </p:sp>
      </p:grpSp>
      <p:cxnSp>
        <p:nvCxnSpPr>
          <p:cNvPr id="18" name="Straight Arrow Connector 17"/>
          <p:cNvCxnSpPr/>
          <p:nvPr/>
        </p:nvCxnSpPr>
        <p:spPr>
          <a:xfrm flipH="1" flipV="1">
            <a:off x="4497180" y="2408405"/>
            <a:ext cx="1543649" cy="1128581"/>
          </a:xfrm>
          <a:prstGeom prst="straightConnector1">
            <a:avLst/>
          </a:prstGeom>
          <a:ln>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3"/>
          </p:cNvCxnSpPr>
          <p:nvPr/>
        </p:nvCxnSpPr>
        <p:spPr>
          <a:xfrm flipH="1" flipV="1">
            <a:off x="4497178" y="3988573"/>
            <a:ext cx="1473338" cy="16099"/>
          </a:xfrm>
          <a:prstGeom prst="straightConnector1">
            <a:avLst/>
          </a:prstGeom>
          <a:ln>
            <a:solidFill>
              <a:schemeClr val="tx1">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2176897">
            <a:off x="4983946" y="2515081"/>
            <a:ext cx="837404" cy="478376"/>
          </a:xfrm>
          <a:prstGeom prst="rect">
            <a:avLst/>
          </a:prstGeom>
          <a:noFill/>
        </p:spPr>
        <p:txBody>
          <a:bodyPr wrap="none" lIns="93260" tIns="46630" rIns="93260" bIns="46630">
            <a:spAutoFit/>
          </a:bodyPr>
          <a:lstStyle/>
          <a:p>
            <a:pPr algn="ctr"/>
            <a:r>
              <a:rPr lang="en-US" sz="2448" dirty="0">
                <a:ln w="0"/>
                <a:solidFill>
                  <a:srgbClr val="FFFFFF">
                    <a:lumMod val="20000"/>
                    <a:lumOff val="80000"/>
                  </a:srgbClr>
                </a:solidFill>
                <a:effectLst>
                  <a:outerShdw blurRad="38100" dist="19050" dir="2700000" algn="tl" rotWithShape="0">
                    <a:srgbClr val="000000">
                      <a:alpha val="40000"/>
                    </a:srgbClr>
                  </a:outerShdw>
                </a:effectLst>
              </a:rPr>
              <a:t>Base</a:t>
            </a:r>
          </a:p>
        </p:txBody>
      </p:sp>
      <p:sp>
        <p:nvSpPr>
          <p:cNvPr id="22" name="Rectangle 21"/>
          <p:cNvSpPr/>
          <p:nvPr/>
        </p:nvSpPr>
        <p:spPr>
          <a:xfrm>
            <a:off x="4573178" y="3566977"/>
            <a:ext cx="1321338" cy="478376"/>
          </a:xfrm>
          <a:prstGeom prst="rect">
            <a:avLst/>
          </a:prstGeom>
          <a:noFill/>
        </p:spPr>
        <p:txBody>
          <a:bodyPr wrap="none" lIns="93260" tIns="46630" rIns="93260" bIns="46630">
            <a:spAutoFit/>
          </a:bodyPr>
          <a:lstStyle/>
          <a:p>
            <a:pPr algn="ctr"/>
            <a:r>
              <a:rPr lang="en-US" sz="2448" dirty="0">
                <a:ln w="0"/>
                <a:solidFill>
                  <a:srgbClr val="FFFFFF">
                    <a:lumMod val="20000"/>
                    <a:lumOff val="80000"/>
                  </a:srgbClr>
                </a:solidFill>
                <a:effectLst>
                  <a:outerShdw blurRad="38100" dist="19050" dir="2700000" algn="tl" rotWithShape="0">
                    <a:srgbClr val="000000">
                      <a:alpha val="40000"/>
                    </a:srgbClr>
                  </a:outerShdw>
                </a:effectLst>
              </a:rPr>
              <a:t>Add-On</a:t>
            </a:r>
          </a:p>
        </p:txBody>
      </p:sp>
      <p:cxnSp>
        <p:nvCxnSpPr>
          <p:cNvPr id="23" name="Straight Arrow Connector 22"/>
          <p:cNvCxnSpPr/>
          <p:nvPr/>
        </p:nvCxnSpPr>
        <p:spPr>
          <a:xfrm flipH="1">
            <a:off x="8645675" y="3870306"/>
            <a:ext cx="1682655" cy="15903"/>
          </a:xfrm>
          <a:prstGeom prst="straightConnector1">
            <a:avLst/>
          </a:prstGeom>
          <a:ln>
            <a:solidFill>
              <a:schemeClr val="tx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506807" y="3360487"/>
            <a:ext cx="1940972" cy="478376"/>
          </a:xfrm>
          <a:prstGeom prst="rect">
            <a:avLst/>
          </a:prstGeom>
          <a:noFill/>
        </p:spPr>
        <p:txBody>
          <a:bodyPr wrap="none" lIns="93260" tIns="46630" rIns="93260" bIns="46630">
            <a:spAutoFit/>
          </a:bodyPr>
          <a:lstStyle/>
          <a:p>
            <a:pPr algn="ctr"/>
            <a:r>
              <a:rPr lang="en-US" sz="2448" dirty="0">
                <a:ln w="0"/>
                <a:solidFill>
                  <a:srgbClr val="FFFFFF">
                    <a:lumMod val="20000"/>
                    <a:lumOff val="80000"/>
                  </a:srgbClr>
                </a:solidFill>
                <a:effectLst>
                  <a:outerShdw blurRad="38100" dist="19050" dir="2700000" algn="tl" rotWithShape="0">
                    <a:srgbClr val="000000">
                      <a:alpha val="40000"/>
                    </a:srgbClr>
                  </a:outerShdw>
                </a:effectLst>
              </a:rPr>
              <a:t>Subscription</a:t>
            </a:r>
          </a:p>
        </p:txBody>
      </p:sp>
      <p:sp>
        <p:nvSpPr>
          <p:cNvPr id="27" name="Flowchart: Magnetic Disk 26"/>
          <p:cNvSpPr/>
          <p:nvPr/>
        </p:nvSpPr>
        <p:spPr>
          <a:xfrm>
            <a:off x="11516980" y="2742857"/>
            <a:ext cx="654213" cy="821248"/>
          </a:xfrm>
          <a:prstGeom prst="flowChartMagneticDisk">
            <a:avLst/>
          </a:prstGeom>
          <a:noFill/>
          <a:ln w="38100">
            <a:solidFill>
              <a:schemeClr val="tx2"/>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dirty="0">
                <a:solidFill>
                  <a:srgbClr val="FFFFFF"/>
                </a:solidFill>
              </a:rPr>
              <a:t>10</a:t>
            </a:r>
          </a:p>
        </p:txBody>
      </p:sp>
      <p:sp>
        <p:nvSpPr>
          <p:cNvPr id="35" name="Flowchart: Magnetic Disk 34"/>
          <p:cNvSpPr/>
          <p:nvPr/>
        </p:nvSpPr>
        <p:spPr>
          <a:xfrm>
            <a:off x="11516980" y="3702074"/>
            <a:ext cx="654213" cy="821248"/>
          </a:xfrm>
          <a:prstGeom prst="flowChartMagneticDisk">
            <a:avLst/>
          </a:prstGeom>
          <a:noFill/>
          <a:ln w="38100">
            <a:solidFill>
              <a:schemeClr val="tx2"/>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dirty="0">
                <a:solidFill>
                  <a:srgbClr val="FFFFFF"/>
                </a:solidFill>
              </a:rPr>
              <a:t>1</a:t>
            </a:r>
          </a:p>
        </p:txBody>
      </p:sp>
      <p:cxnSp>
        <p:nvCxnSpPr>
          <p:cNvPr id="36" name="Straight Arrow Connector 35"/>
          <p:cNvCxnSpPr>
            <a:endCxn id="11" idx="3"/>
          </p:cNvCxnSpPr>
          <p:nvPr/>
        </p:nvCxnSpPr>
        <p:spPr>
          <a:xfrm flipH="1">
            <a:off x="4497178" y="4004673"/>
            <a:ext cx="1473338" cy="1280568"/>
          </a:xfrm>
          <a:prstGeom prst="straightConnector1">
            <a:avLst/>
          </a:prstGeom>
          <a:ln>
            <a:solidFill>
              <a:schemeClr val="tx1">
                <a:lumMod val="20000"/>
                <a:lumOff val="8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19050838">
            <a:off x="4720956" y="4597756"/>
            <a:ext cx="1321338" cy="478376"/>
          </a:xfrm>
          <a:prstGeom prst="rect">
            <a:avLst/>
          </a:prstGeom>
          <a:noFill/>
        </p:spPr>
        <p:txBody>
          <a:bodyPr wrap="none" lIns="93260" tIns="46630" rIns="93260" bIns="46630">
            <a:spAutoFit/>
          </a:bodyPr>
          <a:lstStyle/>
          <a:p>
            <a:pPr algn="ctr"/>
            <a:r>
              <a:rPr lang="en-US" sz="2448" dirty="0">
                <a:ln w="0"/>
                <a:solidFill>
                  <a:srgbClr val="FFFFFF">
                    <a:lumMod val="20000"/>
                    <a:lumOff val="80000"/>
                  </a:srgbClr>
                </a:solidFill>
                <a:effectLst>
                  <a:outerShdw blurRad="38100" dist="19050" dir="2700000" algn="tl" rotWithShape="0">
                    <a:srgbClr val="000000">
                      <a:alpha val="40000"/>
                    </a:srgbClr>
                  </a:outerShdw>
                </a:effectLst>
              </a:rPr>
              <a:t>Add-On</a:t>
            </a:r>
          </a:p>
        </p:txBody>
      </p:sp>
    </p:spTree>
    <p:extLst>
      <p:ext uri="{BB962C8B-B14F-4D97-AF65-F5344CB8AC3E}">
        <p14:creationId xmlns:p14="http://schemas.microsoft.com/office/powerpoint/2010/main" val="2936441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25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250"/>
                            </p:stCondLst>
                            <p:childTnLst>
                              <p:par>
                                <p:cTn id="46" presetID="1" presetClass="entr" presetSubtype="0" fill="hold" grpId="0" nodeType="afterEffect">
                                  <p:stCondLst>
                                    <p:cond delay="50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2" grpId="0"/>
      <p:bldP spid="24" grpId="0"/>
      <p:bldP spid="27" grpId="0" animBg="1"/>
      <p:bldP spid="35" grpId="0" animBg="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667998" cy="2178802"/>
          </a:xfrm>
        </p:spPr>
        <p:txBody>
          <a:bodyPr/>
          <a:lstStyle/>
          <a:p>
            <a:r>
              <a:rPr lang="en-US" dirty="0" smtClean="0"/>
              <a:t>Azure Stack Plans &amp; Offers</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9618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Pack Roadmap</a:t>
            </a:r>
            <a:endParaRPr lang="en-US" dirty="0"/>
          </a:p>
        </p:txBody>
      </p:sp>
      <p:sp>
        <p:nvSpPr>
          <p:cNvPr id="5" name="Text Placeholder 4"/>
          <p:cNvSpPr>
            <a:spLocks noGrp="1"/>
          </p:cNvSpPr>
          <p:nvPr>
            <p:ph type="body" sz="quarter" idx="12"/>
          </p:nvPr>
        </p:nvSpPr>
        <p:spPr/>
        <p:txBody>
          <a:bodyPr/>
          <a:lstStyle/>
          <a:p>
            <a:r>
              <a:rPr lang="en-US" dirty="0"/>
              <a:t>Robert Reynolds</a:t>
            </a:r>
            <a:endParaRPr lang="en-US" dirty="0"/>
          </a:p>
        </p:txBody>
      </p:sp>
      <p:sp>
        <p:nvSpPr>
          <p:cNvPr id="6" name="Text Placeholder 5"/>
          <p:cNvSpPr>
            <a:spLocks noGrp="1"/>
          </p:cNvSpPr>
          <p:nvPr>
            <p:ph type="body" sz="quarter" idx="13"/>
          </p:nvPr>
        </p:nvSpPr>
        <p:spPr/>
        <p:txBody>
          <a:bodyPr/>
          <a:lstStyle/>
          <a:p>
            <a:r>
              <a:rPr lang="en-US" dirty="0" smtClean="0"/>
              <a:t>BRK2451</a:t>
            </a:r>
            <a:endParaRPr lang="en-US" dirty="0"/>
          </a:p>
        </p:txBody>
      </p:sp>
    </p:spTree>
    <p:extLst>
      <p:ext uri="{BB962C8B-B14F-4D97-AF65-F5344CB8AC3E}">
        <p14:creationId xmlns:p14="http://schemas.microsoft.com/office/powerpoint/2010/main" val="23999498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511329"/>
          </a:xfrm>
        </p:spPr>
        <p:txBody>
          <a:bodyPr/>
          <a:lstStyle/>
          <a:p>
            <a:r>
              <a:rPr lang="en-US" dirty="0" smtClean="0"/>
              <a:t>Microsoft Azure Stack</a:t>
            </a:r>
            <a:br>
              <a:rPr lang="en-US" dirty="0" smtClean="0"/>
            </a:br>
            <a:r>
              <a:rPr lang="en-US" sz="4800" dirty="0" smtClean="0"/>
              <a:t>You can start in the Azure portal today</a:t>
            </a:r>
            <a:br>
              <a:rPr lang="en-US" sz="4800" dirty="0" smtClean="0"/>
            </a:br>
            <a:r>
              <a:rPr lang="en-US" sz="4800" dirty="0" smtClean="0"/>
              <a:t>https://portal.azure.com</a:t>
            </a:r>
            <a:endParaRPr lang="en-US" sz="4800" dirty="0"/>
          </a:p>
        </p:txBody>
      </p:sp>
      <p:sp>
        <p:nvSpPr>
          <p:cNvPr id="4" name="Explosion 2 3"/>
          <p:cNvSpPr/>
          <p:nvPr/>
        </p:nvSpPr>
        <p:spPr bwMode="auto">
          <a:xfrm>
            <a:off x="8275637" y="3344862"/>
            <a:ext cx="3962400" cy="3429000"/>
          </a:xfrm>
          <a:prstGeom prst="irregularSeal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Bringing more Azure to </a:t>
            </a:r>
            <a:br>
              <a:rPr lang="en-US" sz="2000" dirty="0" smtClean="0">
                <a:gradFill>
                  <a:gsLst>
                    <a:gs pos="16814">
                      <a:srgbClr val="FFFFFF"/>
                    </a:gs>
                    <a:gs pos="46000">
                      <a:srgbClr val="FFFFFF"/>
                    </a:gs>
                  </a:gsLst>
                  <a:lin ang="5400000" scaled="0"/>
                </a:gradFill>
              </a:rPr>
            </a:br>
            <a:r>
              <a:rPr lang="en-US" sz="2000" dirty="0" smtClean="0">
                <a:gradFill>
                  <a:gsLst>
                    <a:gs pos="16814">
                      <a:srgbClr val="FFFFFF"/>
                    </a:gs>
                    <a:gs pos="46000">
                      <a:srgbClr val="FFFFFF"/>
                    </a:gs>
                  </a:gsLst>
                  <a:lin ang="5400000" scaled="0"/>
                </a:gradFill>
              </a:rPr>
              <a:t>your datacenter</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871031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 Breakout Sessions</a:t>
            </a:r>
            <a:endParaRPr lang="en-US" dirty="0"/>
          </a:p>
        </p:txBody>
      </p:sp>
      <p:graphicFrame>
        <p:nvGraphicFramePr>
          <p:cNvPr id="4" name="Table 3"/>
          <p:cNvGraphicFramePr>
            <a:graphicFrameLocks noGrp="1"/>
          </p:cNvGraphicFramePr>
          <p:nvPr>
            <p:extLst/>
          </p:nvPr>
        </p:nvGraphicFramePr>
        <p:xfrm>
          <a:off x="427037" y="1363662"/>
          <a:ext cx="11428256" cy="4646255"/>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8075456">
                  <a:extLst>
                    <a:ext uri="{9D8B030D-6E8A-4147-A177-3AD203B41FA5}">
                      <a16:colId xmlns:a16="http://schemas.microsoft.com/office/drawing/2014/main" xmlns="" val="20002"/>
                    </a:ext>
                  </a:extLst>
                </a:gridCol>
              </a:tblGrid>
              <a:tr h="360375">
                <a:tc>
                  <a:txBody>
                    <a:bodyPr/>
                    <a:lstStyle/>
                    <a:p>
                      <a:r>
                        <a:rPr lang="en-US" sz="1800" dirty="0" smtClean="0"/>
                        <a:t>Day</a:t>
                      </a:r>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r>
                        <a:rPr lang="en-US" sz="1800" dirty="0" smtClean="0"/>
                        <a:t>Timeslot</a:t>
                      </a:r>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r>
                        <a:rPr lang="en-US" sz="1800" dirty="0" smtClean="0"/>
                        <a:t>Title</a:t>
                      </a:r>
                      <a:endParaRPr lang="en-US" sz="1800" dirty="0"/>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787">
                <a:tc>
                  <a:txBody>
                    <a:bodyPr/>
                    <a:lstStyle/>
                    <a:p>
                      <a:r>
                        <a:rPr lang="en-US" sz="1800" dirty="0" smtClean="0"/>
                        <a:t>Monday 5/4</a:t>
                      </a:r>
                      <a:endParaRPr lang="en-US" sz="18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dirty="0" smtClean="0"/>
                        <a:t>3:15 – 4:30</a:t>
                      </a:r>
                      <a:endParaRPr lang="en-US" sz="18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Platform Vision &amp; Strategy:</a:t>
                      </a:r>
                      <a:r>
                        <a:rPr lang="en-US" sz="1600" baseline="0" dirty="0" smtClean="0"/>
                        <a:t> Azure Consistent Service Delivery Overview</a:t>
                      </a:r>
                      <a:endParaRPr lang="en-US" sz="16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787">
                <a:tc>
                  <a:txBody>
                    <a:bodyPr/>
                    <a:lstStyle/>
                    <a:p>
                      <a:r>
                        <a:rPr lang="en-US" sz="1800" dirty="0" smtClean="0"/>
                        <a:t>Tuesday 5/5</a:t>
                      </a:r>
                      <a:endParaRPr lang="en-US" sz="18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800" dirty="0" smtClean="0"/>
                        <a:t>5:00 – 6:15</a:t>
                      </a:r>
                      <a:endParaRPr lang="en-US" sz="18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Provisioning</a:t>
                      </a:r>
                      <a:r>
                        <a:rPr lang="en-US" sz="1600" baseline="0" dirty="0" smtClean="0"/>
                        <a:t> SQL Database-as-a-Service in the Azure Pack</a:t>
                      </a:r>
                      <a:endParaRPr lang="en-US" sz="1600" dirty="0"/>
                    </a:p>
                  </a:txBody>
                  <a:tcPr marL="91427" marR="91427" marT="45713" marB="4571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787">
                <a:tc>
                  <a:txBody>
                    <a:bodyPr/>
                    <a:lstStyle/>
                    <a:p>
                      <a:r>
                        <a:rPr lang="en-US" sz="1800" dirty="0" smtClean="0"/>
                        <a:t>Wednesday 5/6</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pPr algn="r"/>
                      <a:r>
                        <a:rPr lang="en-US" sz="1800" dirty="0" smtClean="0"/>
                        <a:t>10:45 – 12:00</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r>
                        <a:rPr lang="en-US" sz="1600" dirty="0" smtClean="0"/>
                        <a:t>Windows Azure Pack Roadmap</a:t>
                      </a:r>
                      <a:endParaRPr lang="en-US" sz="1600" dirty="0"/>
                    </a:p>
                  </a:txBody>
                  <a:tcPr marL="91427" marR="91427" marT="45713" marB="4571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370074">
                <a:tc>
                  <a:txBody>
                    <a:bodyPr/>
                    <a:lstStyle/>
                    <a:p>
                      <a:endParaRPr lang="en-US" sz="1800" dirty="0"/>
                    </a:p>
                  </a:txBody>
                  <a:tcPr marL="91427" marR="91427" marT="45713" marB="45713"/>
                </a:tc>
                <a:tc>
                  <a:txBody>
                    <a:bodyPr/>
                    <a:lstStyle/>
                    <a:p>
                      <a:pPr algn="r"/>
                      <a:r>
                        <a:rPr lang="en-US" sz="1800" dirty="0" smtClean="0"/>
                        <a:t>1:30 – 2:45</a:t>
                      </a:r>
                      <a:endParaRPr lang="en-US" sz="1800" dirty="0"/>
                    </a:p>
                  </a:txBody>
                  <a:tcPr marL="91427" marR="91427" marT="45713" marB="45713"/>
                </a:tc>
                <a:tc>
                  <a:txBody>
                    <a:bodyPr/>
                    <a:lstStyle/>
                    <a:p>
                      <a:r>
                        <a:rPr lang="en-US" sz="1600" dirty="0" smtClean="0"/>
                        <a:t>Expanding the Microsoft Cloud</a:t>
                      </a:r>
                      <a:r>
                        <a:rPr lang="en-US" sz="1600" baseline="0" dirty="0" smtClean="0"/>
                        <a:t> Platform with the Windows Azure Pack and Partners</a:t>
                      </a:r>
                      <a:endParaRPr lang="en-US" sz="1600" dirty="0"/>
                    </a:p>
                  </a:txBody>
                  <a:tcPr marL="91427" marR="91427" marT="45713" marB="45713"/>
                </a:tc>
                <a:extLst>
                  <a:ext uri="{0D108BD9-81ED-4DB2-BD59-A6C34878D82A}">
                    <a16:rowId xmlns:a16="http://schemas.microsoft.com/office/drawing/2014/main" xmlns="" val="1002006714"/>
                  </a:ext>
                </a:extLst>
              </a:tr>
              <a:tr h="370074">
                <a:tc>
                  <a:txBody>
                    <a:bodyPr/>
                    <a:lstStyle/>
                    <a:p>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pPr algn="r"/>
                      <a:r>
                        <a:rPr lang="en-US" sz="1800" dirty="0" smtClean="0"/>
                        <a:t>3:15-4:30</a:t>
                      </a:r>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r>
                        <a:rPr lang="en-US" sz="1600" dirty="0" smtClean="0"/>
                        <a:t>Blobs</a:t>
                      </a:r>
                      <a:r>
                        <a:rPr lang="en-US" sz="1600" baseline="0" dirty="0" smtClean="0"/>
                        <a:t> and Tables:  New Azure-consistent Storage for your Datacenter</a:t>
                      </a:r>
                      <a:endParaRPr lang="en-US" sz="1600" dirty="0"/>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50351">
                <a:tc>
                  <a:txBody>
                    <a:bodyPr/>
                    <a:lstStyle/>
                    <a:p>
                      <a:r>
                        <a:rPr lang="en-US" sz="1800" dirty="0" smtClean="0"/>
                        <a:t>Thursday 5/7</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pPr algn="r"/>
                      <a:r>
                        <a:rPr lang="en-US" sz="1800" dirty="0" smtClean="0"/>
                        <a:t>10:45 – 12:00</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r>
                        <a:rPr lang="en-US" sz="1600" dirty="0" smtClean="0"/>
                        <a:t>Windows Azure</a:t>
                      </a:r>
                      <a:r>
                        <a:rPr lang="en-US" sz="1600" baseline="0" dirty="0" smtClean="0"/>
                        <a:t> Pack and Microsoft System Center: Monitoring and Requests for Service Providers</a:t>
                      </a:r>
                      <a:endParaRPr lang="en-US" sz="1600" dirty="0"/>
                    </a:p>
                  </a:txBody>
                  <a:tcPr marL="91427" marR="91427" marT="45713" marB="4571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6"/>
                  </a:ext>
                </a:extLst>
              </a:tr>
              <a:tr h="370787">
                <a:tc>
                  <a:txBody>
                    <a:bodyPr/>
                    <a:lstStyle/>
                    <a:p>
                      <a:endParaRPr lang="en-US" sz="1800" dirty="0"/>
                    </a:p>
                  </a:txBody>
                  <a:tcPr marL="91427" marR="91427" marT="45713" marB="45713"/>
                </a:tc>
                <a:tc>
                  <a:txBody>
                    <a:bodyPr/>
                    <a:lstStyle/>
                    <a:p>
                      <a:pPr algn="r"/>
                      <a:r>
                        <a:rPr lang="en-US" sz="1800" dirty="0" smtClean="0"/>
                        <a:t>1:30 – 2:45</a:t>
                      </a:r>
                      <a:endParaRPr lang="en-US" sz="1800" dirty="0"/>
                    </a:p>
                  </a:txBody>
                  <a:tcPr marL="91427" marR="91427" marT="45713" marB="45713"/>
                </a:tc>
                <a:tc>
                  <a:txBody>
                    <a:bodyPr/>
                    <a:lstStyle/>
                    <a:p>
                      <a:r>
                        <a:rPr lang="en-US" sz="1600" dirty="0" smtClean="0"/>
                        <a:t>Azure</a:t>
                      </a:r>
                      <a:r>
                        <a:rPr lang="en-US" sz="1600" baseline="0" dirty="0" smtClean="0"/>
                        <a:t> </a:t>
                      </a:r>
                      <a:r>
                        <a:rPr lang="en-US" sz="1600" baseline="0" dirty="0" err="1" smtClean="0"/>
                        <a:t>IaaS</a:t>
                      </a:r>
                      <a:r>
                        <a:rPr lang="en-US" sz="1600" baseline="0" dirty="0" smtClean="0"/>
                        <a:t> for Azure Pack</a:t>
                      </a:r>
                      <a:endParaRPr lang="en-US" sz="1600" dirty="0"/>
                    </a:p>
                  </a:txBody>
                  <a:tcPr marL="91427" marR="91427" marT="45713" marB="45713"/>
                </a:tc>
                <a:extLst>
                  <a:ext uri="{0D108BD9-81ED-4DB2-BD59-A6C34878D82A}">
                    <a16:rowId xmlns:a16="http://schemas.microsoft.com/office/drawing/2014/main" xmlns="" val="10007"/>
                  </a:ext>
                </a:extLst>
              </a:tr>
              <a:tr h="340841">
                <a:tc>
                  <a:txBody>
                    <a:bodyPr/>
                    <a:lstStyle/>
                    <a:p>
                      <a:endParaRPr lang="en-US" sz="1800" dirty="0"/>
                    </a:p>
                  </a:txBody>
                  <a:tcPr marL="91427" marR="91427" marT="45713" marB="45713"/>
                </a:tc>
                <a:tc>
                  <a:txBody>
                    <a:bodyPr/>
                    <a:lstStyle/>
                    <a:p>
                      <a:pPr algn="r"/>
                      <a:r>
                        <a:rPr lang="en-US" sz="1800" dirty="0" smtClean="0"/>
                        <a:t>1:30 –</a:t>
                      </a:r>
                      <a:r>
                        <a:rPr lang="en-US" sz="1800" baseline="0" dirty="0" smtClean="0"/>
                        <a:t> 2:45</a:t>
                      </a:r>
                      <a:endParaRPr lang="en-US" sz="1800" dirty="0"/>
                    </a:p>
                  </a:txBody>
                  <a:tcPr marL="91427" marR="91427" marT="45713" marB="45713"/>
                </a:tc>
                <a:tc>
                  <a:txBody>
                    <a:bodyPr/>
                    <a:lstStyle/>
                    <a:p>
                      <a:r>
                        <a:rPr lang="en-US" sz="1600" dirty="0" smtClean="0"/>
                        <a:t>Managing Linux Workloads in Windows Server, System Center</a:t>
                      </a:r>
                      <a:r>
                        <a:rPr lang="en-US" sz="1600" baseline="0" dirty="0" smtClean="0"/>
                        <a:t> and the Azure Pack</a:t>
                      </a:r>
                      <a:endParaRPr lang="en-US" sz="1600" dirty="0"/>
                    </a:p>
                  </a:txBody>
                  <a:tcPr marL="91427" marR="91427" marT="45713" marB="45713"/>
                </a:tc>
                <a:extLst>
                  <a:ext uri="{0D108BD9-81ED-4DB2-BD59-A6C34878D82A}">
                    <a16:rowId xmlns:a16="http://schemas.microsoft.com/office/drawing/2014/main" xmlns="" val="10008"/>
                  </a:ext>
                </a:extLst>
              </a:tr>
              <a:tr h="370787">
                <a:tc>
                  <a:txBody>
                    <a:bodyPr/>
                    <a:lstStyle/>
                    <a:p>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pPr algn="r"/>
                      <a:r>
                        <a:rPr lang="en-US" sz="1800" dirty="0" smtClean="0"/>
                        <a:t>3:15 – 4:30</a:t>
                      </a:r>
                      <a:endParaRPr lang="en-US" sz="1800" dirty="0"/>
                    </a:p>
                  </a:txBody>
                  <a:tcPr marL="91427" marR="91427" marT="45713" marB="45713">
                    <a:lnB w="12700" cap="flat" cmpd="sng" algn="ctr">
                      <a:solidFill>
                        <a:schemeClr val="tx1"/>
                      </a:solidFill>
                      <a:prstDash val="solid"/>
                      <a:round/>
                      <a:headEnd type="none" w="med" len="med"/>
                      <a:tailEnd type="none" w="med" len="med"/>
                    </a:lnB>
                  </a:tcPr>
                </a:tc>
                <a:tc>
                  <a:txBody>
                    <a:bodyPr/>
                    <a:lstStyle/>
                    <a:p>
                      <a:r>
                        <a:rPr lang="en-US" sz="1600" dirty="0" smtClean="0"/>
                        <a:t>Troubleshooting Windows Azure Pack Providers</a:t>
                      </a:r>
                      <a:endParaRPr lang="en-US" sz="1600" dirty="0"/>
                    </a:p>
                  </a:txBody>
                  <a:tcPr marL="91427" marR="91427" marT="45713" marB="45713">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70787">
                <a:tc>
                  <a:txBody>
                    <a:bodyPr/>
                    <a:lstStyle/>
                    <a:p>
                      <a:r>
                        <a:rPr lang="en-US" sz="1800" dirty="0" smtClean="0"/>
                        <a:t>Friday 5/8</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pPr algn="r"/>
                      <a:r>
                        <a:rPr lang="en-US" sz="1800" dirty="0" smtClean="0"/>
                        <a:t>9:00 – 10:15</a:t>
                      </a:r>
                      <a:endParaRPr lang="en-US" sz="1800" dirty="0"/>
                    </a:p>
                  </a:txBody>
                  <a:tcPr marL="91427" marR="91427" marT="45713" marB="45713">
                    <a:lnT w="12700" cap="flat" cmpd="sng" algn="ctr">
                      <a:solidFill>
                        <a:schemeClr val="tx1"/>
                      </a:solidFill>
                      <a:prstDash val="solid"/>
                      <a:round/>
                      <a:headEnd type="none" w="med" len="med"/>
                      <a:tailEnd type="none" w="med" len="med"/>
                    </a:lnT>
                  </a:tcPr>
                </a:tc>
                <a:tc>
                  <a:txBody>
                    <a:bodyPr/>
                    <a:lstStyle/>
                    <a:p>
                      <a:r>
                        <a:rPr lang="en-US" sz="1600" dirty="0" smtClean="0"/>
                        <a:t>Extending Virtual Machines in</a:t>
                      </a:r>
                      <a:r>
                        <a:rPr lang="en-US" sz="1600" baseline="0" dirty="0" smtClean="0"/>
                        <a:t> the Windows Azure Pack</a:t>
                      </a:r>
                      <a:endParaRPr lang="en-US" sz="1600" dirty="0"/>
                    </a:p>
                  </a:txBody>
                  <a:tcPr marL="91427" marR="91427" marT="45713" marB="4571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0"/>
                  </a:ext>
                </a:extLst>
              </a:tr>
              <a:tr h="370787">
                <a:tc>
                  <a:txBody>
                    <a:bodyPr/>
                    <a:lstStyle/>
                    <a:p>
                      <a:endParaRPr lang="en-US" sz="1800" dirty="0"/>
                    </a:p>
                  </a:txBody>
                  <a:tcPr marL="91427" marR="91427" marT="45713" marB="45713"/>
                </a:tc>
                <a:tc>
                  <a:txBody>
                    <a:bodyPr/>
                    <a:lstStyle/>
                    <a:p>
                      <a:pPr marL="0" marR="0" indent="0" algn="r" defTabSz="932667" rtl="0" eaLnBrk="1" fontAlgn="auto" latinLnBrk="0" hangingPunct="1">
                        <a:lnSpc>
                          <a:spcPct val="100000"/>
                        </a:lnSpc>
                        <a:spcBef>
                          <a:spcPts val="0"/>
                        </a:spcBef>
                        <a:spcAft>
                          <a:spcPts val="0"/>
                        </a:spcAft>
                        <a:buClrTx/>
                        <a:buSzTx/>
                        <a:buFontTx/>
                        <a:buNone/>
                        <a:tabLst/>
                        <a:defRPr/>
                      </a:pPr>
                      <a:r>
                        <a:rPr lang="en-US" sz="1800" dirty="0" smtClean="0"/>
                        <a:t>10:45 – 12:00</a:t>
                      </a:r>
                    </a:p>
                  </a:txBody>
                  <a:tcPr marL="91427" marR="91427" marT="45713" marB="45713"/>
                </a:tc>
                <a:tc>
                  <a:txBody>
                    <a:bodyPr/>
                    <a:lstStyle/>
                    <a:p>
                      <a:r>
                        <a:rPr lang="en-US" sz="1600" dirty="0" smtClean="0"/>
                        <a:t>Taking advantage</a:t>
                      </a:r>
                      <a:r>
                        <a:rPr lang="en-US" sz="1600" baseline="0" dirty="0" smtClean="0"/>
                        <a:t> of Identity capabilities in the Azure Pack</a:t>
                      </a:r>
                      <a:endParaRPr lang="en-US" sz="1600" dirty="0"/>
                    </a:p>
                  </a:txBody>
                  <a:tcPr marL="91427" marR="91427" marT="45713" marB="45713"/>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613267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information</a:t>
            </a:r>
            <a:endParaRPr lang="en-US" dirty="0"/>
          </a:p>
        </p:txBody>
      </p:sp>
      <p:sp>
        <p:nvSpPr>
          <p:cNvPr id="6" name="Text Placeholder 5"/>
          <p:cNvSpPr>
            <a:spLocks noGrp="1"/>
          </p:cNvSpPr>
          <p:nvPr>
            <p:ph type="body" sz="quarter" idx="4294967295"/>
          </p:nvPr>
        </p:nvSpPr>
        <p:spPr>
          <a:xfrm>
            <a:off x="275481" y="1496685"/>
            <a:ext cx="11887878" cy="5129318"/>
          </a:xfrm>
          <a:prstGeom prst="rect">
            <a:avLst/>
          </a:prstGeom>
        </p:spPr>
        <p:txBody>
          <a:bodyPr>
            <a:normAutofit fontScale="92500" lnSpcReduction="10000"/>
          </a:bodyPr>
          <a:lstStyle/>
          <a:p>
            <a:r>
              <a:rPr lang="en-US" dirty="0" smtClean="0"/>
              <a:t>Microsoft Azure Stack </a:t>
            </a:r>
            <a:r>
              <a:rPr lang="en-US" dirty="0" smtClean="0">
                <a:hlinkClick r:id="rId3"/>
              </a:rPr>
              <a:t>http</a:t>
            </a:r>
            <a:r>
              <a:rPr lang="en-US" dirty="0">
                <a:hlinkClick r:id="rId3"/>
              </a:rPr>
              <a:t>://</a:t>
            </a:r>
            <a:r>
              <a:rPr lang="en-US" dirty="0" smtClean="0">
                <a:hlinkClick r:id="rId3"/>
              </a:rPr>
              <a:t>aka.ms/AzureStack</a:t>
            </a:r>
            <a:endParaRPr lang="en-US" dirty="0"/>
          </a:p>
          <a:p>
            <a:pPr lvl="1"/>
            <a:endParaRPr lang="en-US" dirty="0"/>
          </a:p>
          <a:p>
            <a:r>
              <a:rPr lang="en-US" dirty="0" smtClean="0"/>
              <a:t>WAP Product Overview </a:t>
            </a:r>
            <a:r>
              <a:rPr lang="en-US" dirty="0" smtClean="0">
                <a:hlinkClick r:id="rId4"/>
              </a:rPr>
              <a:t>http://aka.ms/WAPoverview</a:t>
            </a:r>
            <a:endParaRPr lang="en-US" dirty="0"/>
          </a:p>
          <a:p>
            <a:pPr lvl="1"/>
            <a:endParaRPr lang="en-US" dirty="0"/>
          </a:p>
          <a:p>
            <a:r>
              <a:rPr lang="en-US" dirty="0" smtClean="0"/>
              <a:t>WAP Customer Feedback </a:t>
            </a:r>
            <a:r>
              <a:rPr lang="en-US" dirty="0" smtClean="0">
                <a:hlinkClick r:id="rId5"/>
              </a:rPr>
              <a:t>http://aka.ms/WAPfeedback</a:t>
            </a:r>
            <a:endParaRPr lang="en-US" dirty="0" smtClean="0"/>
          </a:p>
          <a:p>
            <a:pPr lvl="1"/>
            <a:endParaRPr lang="en-US" dirty="0" smtClean="0"/>
          </a:p>
          <a:p>
            <a:r>
              <a:rPr lang="en-US" dirty="0" smtClean="0"/>
              <a:t>WAP Partner Links </a:t>
            </a:r>
            <a:r>
              <a:rPr lang="en-US" dirty="0" smtClean="0">
                <a:hlinkClick r:id="rId6"/>
              </a:rPr>
              <a:t>http://aka.ms/WAPpartners</a:t>
            </a:r>
            <a:endParaRPr lang="en-US" dirty="0" smtClean="0"/>
          </a:p>
          <a:p>
            <a:pPr lvl="1"/>
            <a:endParaRPr lang="en-US" dirty="0" smtClean="0"/>
          </a:p>
          <a:p>
            <a:r>
              <a:rPr lang="en-US" dirty="0" smtClean="0"/>
              <a:t>WAP Jump Start Session </a:t>
            </a:r>
            <a:r>
              <a:rPr lang="en-US" dirty="0">
                <a:hlinkClick r:id="rId7" tooltip="http://aka.ms/WAPjumpstart"/>
              </a:rPr>
              <a:t>http://aka.ms/WAPjumpstart</a:t>
            </a:r>
            <a:endParaRPr lang="en-US" dirty="0" smtClean="0"/>
          </a:p>
          <a:p>
            <a:endParaRPr lang="en-US" sz="1938" dirty="0"/>
          </a:p>
          <a:p>
            <a:r>
              <a:rPr lang="en-US" dirty="0" smtClean="0"/>
              <a:t>Community Links on TechNet Wiki </a:t>
            </a:r>
            <a:r>
              <a:rPr lang="en-US" dirty="0" smtClean="0">
                <a:hlinkClick r:id="rId8"/>
              </a:rPr>
              <a:t>http://aka.ms/WAPwiki</a:t>
            </a:r>
            <a:endParaRPr lang="en-US" dirty="0" smtClean="0"/>
          </a:p>
          <a:p>
            <a:endParaRPr lang="en-US" dirty="0" smtClean="0"/>
          </a:p>
          <a:p>
            <a:pPr lvl="1"/>
            <a:endParaRPr lang="en-US" dirty="0"/>
          </a:p>
        </p:txBody>
      </p:sp>
    </p:spTree>
    <p:extLst>
      <p:ext uri="{BB962C8B-B14F-4D97-AF65-F5344CB8AC3E}">
        <p14:creationId xmlns:p14="http://schemas.microsoft.com/office/powerpoint/2010/main" val="42030655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755530"/>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Attend Azure sessions and activities, track your progress online, win raffle tickets for great prizes!</a:t>
            </a: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Aka.ms/</a:t>
            </a:r>
            <a:r>
              <a:rPr lang="en-US" sz="3264" dirty="0" err="1">
                <a:gradFill>
                  <a:gsLst>
                    <a:gs pos="20354">
                      <a:srgbClr val="0078D7">
                        <a:lumMod val="50000"/>
                      </a:srgbClr>
                    </a:gs>
                    <a:gs pos="40000">
                      <a:srgbClr val="0078D7">
                        <a:lumMod val="50000"/>
                      </a:srgbClr>
                    </a:gs>
                  </a:gsLst>
                  <a:lin ang="5400000" scaled="0"/>
                </a:gradFill>
              </a:rPr>
              <a:t>MyAzureChallenge</a:t>
            </a:r>
            <a:endParaRPr lang="en-US" sz="3264" dirty="0">
              <a:gradFill>
                <a:gsLst>
                  <a:gs pos="20354">
                    <a:srgbClr val="0078D7">
                      <a:lumMod val="50000"/>
                    </a:srgbClr>
                  </a:gs>
                  <a:gs pos="40000">
                    <a:srgbClr val="0078D7">
                      <a:lumMod val="50000"/>
                    </a:srgbClr>
                  </a:gs>
                </a:gsLst>
                <a:lin ang="5400000" scaled="0"/>
              </a:gradFill>
            </a:endParaRPr>
          </a:p>
          <a:p>
            <a:pPr>
              <a:lnSpc>
                <a:spcPct val="85000"/>
              </a:lnSpc>
              <a:spcAft>
                <a:spcPts val="1224"/>
              </a:spcAft>
              <a:buClr>
                <a:srgbClr val="FFFFFF"/>
              </a:buClr>
              <a:defRPr/>
            </a:pPr>
            <a:r>
              <a:rPr lang="en-US" sz="3264" dirty="0">
                <a:gradFill>
                  <a:gsLst>
                    <a:gs pos="20354">
                      <a:srgbClr val="0078D7">
                        <a:lumMod val="50000"/>
                      </a:srgbClr>
                    </a:gs>
                    <a:gs pos="40000">
                      <a:srgbClr val="0078D7">
                        <a:lumMod val="50000"/>
                      </a:srgbClr>
                    </a:gs>
                  </a:gsLst>
                  <a:lin ang="5400000" scaled="0"/>
                </a:gradFill>
              </a:rPr>
              <a:t>Enter this session code online</a:t>
            </a:r>
            <a:r>
              <a:rPr lang="en-US" sz="3264" dirty="0" smtClean="0">
                <a:gradFill>
                  <a:gsLst>
                    <a:gs pos="20354">
                      <a:srgbClr val="0078D7">
                        <a:lumMod val="50000"/>
                      </a:srgbClr>
                    </a:gs>
                    <a:gs pos="40000">
                      <a:srgbClr val="0078D7">
                        <a:lumMod val="50000"/>
                      </a:srgbClr>
                    </a:gs>
                  </a:gsLst>
                  <a:lin ang="5400000" scaled="0"/>
                </a:gradFill>
              </a:rPr>
              <a:t>: BRK2451</a:t>
            </a:r>
            <a:endParaRPr lang="en-US" sz="3264" b="1" dirty="0">
              <a:solidFill>
                <a:srgbClr val="FF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pPr defTabSz="932597"/>
            <a:r>
              <a:rPr lang="en-US" sz="1020" dirty="0">
                <a:solidFill>
                  <a:srgbClr val="505050"/>
                </a:solidFill>
              </a:rPr>
              <a:t>NO PURCHASE NECESSARY. Open only to event attendees. Winners must be present to win. Game ends May 9</a:t>
            </a:r>
            <a:r>
              <a:rPr lang="en-US" sz="1020" baseline="30000" dirty="0">
                <a:solidFill>
                  <a:srgbClr val="505050"/>
                </a:solidFill>
              </a:rPr>
              <a:t>th</a:t>
            </a:r>
            <a:r>
              <a:rPr lang="en-US" sz="1020" dirty="0">
                <a:solidFill>
                  <a:srgbClr val="505050"/>
                </a:solidFill>
              </a:rPr>
              <a:t>, 2015. For Official Rules, see The Cloud and Enterprise Lounge or myignite.com/challenge</a:t>
            </a:r>
          </a:p>
          <a:p>
            <a:pPr defTabSz="932597"/>
            <a:endParaRPr lang="en-US" sz="1020" dirty="0">
              <a:solidFill>
                <a:srgbClr val="505050"/>
              </a:solidFill>
            </a:endParaRPr>
          </a:p>
        </p:txBody>
      </p:sp>
    </p:spTree>
    <p:extLst>
      <p:ext uri="{BB962C8B-B14F-4D97-AF65-F5344CB8AC3E}">
        <p14:creationId xmlns:p14="http://schemas.microsoft.com/office/powerpoint/2010/main" val="29797276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46638" y="0"/>
            <a:ext cx="7589837" cy="699452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274639" y="295275"/>
            <a:ext cx="4648198" cy="917575"/>
          </a:xfrm>
        </p:spPr>
        <p:txBody>
          <a:bodyPr/>
          <a:lstStyle/>
          <a:p>
            <a:r>
              <a:rPr lang="en-US" dirty="0" smtClean="0">
                <a:gradFill>
                  <a:gsLst>
                    <a:gs pos="20354">
                      <a:schemeClr val="tx1"/>
                    </a:gs>
                    <a:gs pos="40000">
                      <a:schemeClr val="tx1"/>
                    </a:gs>
                  </a:gsLst>
                  <a:lin ang="5400000" scaled="0"/>
                </a:gradFill>
              </a:rPr>
              <a:t>Learn more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with FREE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IT Pro Resources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334875" y="494809"/>
            <a:ext cx="6523038" cy="1218795"/>
          </a:xfrm>
        </p:spPr>
        <p:txBody>
          <a:bodyPr/>
          <a:lstStyle/>
          <a:p>
            <a:pPr>
              <a:lnSpc>
                <a:spcPct val="85000"/>
              </a:lnSpc>
            </a:pPr>
            <a:r>
              <a:rPr lang="en-US" sz="3200" dirty="0" smtClean="0">
                <a:gradFill>
                  <a:gsLst>
                    <a:gs pos="20354">
                      <a:schemeClr val="tx1"/>
                    </a:gs>
                    <a:gs pos="40000">
                      <a:schemeClr val="tx1"/>
                    </a:gs>
                  </a:gsLst>
                  <a:lin ang="5400000" scaled="0"/>
                </a:gradFill>
              </a:rPr>
              <a:t>Free technical training resources: </a:t>
            </a:r>
          </a:p>
          <a:p>
            <a:pPr lvl="1"/>
            <a:r>
              <a:rPr lang="en-US" dirty="0"/>
              <a:t>On-demand online training: </a:t>
            </a:r>
            <a:r>
              <a:rPr lang="en-US" dirty="0">
                <a:hlinkClick r:id="rId3"/>
              </a:rPr>
              <a:t>http://aka.ms/moderninfrastructure</a:t>
            </a:r>
            <a:r>
              <a:rPr lang="en-US" dirty="0"/>
              <a:t> </a:t>
            </a:r>
          </a:p>
        </p:txBody>
      </p:sp>
      <p:sp>
        <p:nvSpPr>
          <p:cNvPr id="4" name="Text Placeholder 5"/>
          <p:cNvSpPr txBox="1">
            <a:spLocks/>
          </p:cNvSpPr>
          <p:nvPr/>
        </p:nvSpPr>
        <p:spPr>
          <a:xfrm>
            <a:off x="274639" y="2932772"/>
            <a:ext cx="4417234" cy="151426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200" dirty="0">
                <a:gradFill>
                  <a:gsLst>
                    <a:gs pos="20354">
                      <a:srgbClr val="5C2D91">
                        <a:lumMod val="20000"/>
                        <a:lumOff val="80000"/>
                      </a:srgbClr>
                    </a:gs>
                    <a:gs pos="40000">
                      <a:srgbClr val="5C2D91">
                        <a:lumMod val="20000"/>
                        <a:lumOff val="80000"/>
                      </a:srgbClr>
                    </a:gs>
                  </a:gsLst>
                  <a:lin ang="5400000" scaled="0"/>
                </a:gradFill>
              </a:rPr>
              <a:t>Expand your </a:t>
            </a:r>
            <a:r>
              <a:rPr lang="en-US" sz="3200" dirty="0" smtClean="0">
                <a:gradFill>
                  <a:gsLst>
                    <a:gs pos="20354">
                      <a:srgbClr val="5C2D91">
                        <a:lumMod val="20000"/>
                        <a:lumOff val="80000"/>
                      </a:srgbClr>
                    </a:gs>
                    <a:gs pos="40000">
                      <a:srgbClr val="5C2D91">
                        <a:lumMod val="20000"/>
                        <a:lumOff val="80000"/>
                      </a:srgbClr>
                    </a:gs>
                  </a:gsLst>
                  <a:lin ang="5400000" scaled="0"/>
                </a:gradFill>
              </a:rPr>
              <a:t/>
            </a:r>
            <a:br>
              <a:rPr lang="en-US" sz="3200" dirty="0" smtClean="0">
                <a:gradFill>
                  <a:gsLst>
                    <a:gs pos="20354">
                      <a:srgbClr val="5C2D91">
                        <a:lumMod val="20000"/>
                        <a:lumOff val="80000"/>
                      </a:srgbClr>
                    </a:gs>
                    <a:gs pos="40000">
                      <a:srgbClr val="5C2D91">
                        <a:lumMod val="20000"/>
                        <a:lumOff val="80000"/>
                      </a:srgbClr>
                    </a:gs>
                  </a:gsLst>
                  <a:lin ang="5400000" scaled="0"/>
                </a:gradFill>
              </a:rPr>
            </a:br>
            <a:r>
              <a:rPr lang="en-US" sz="3200" dirty="0" smtClean="0">
                <a:gradFill>
                  <a:gsLst>
                    <a:gs pos="20354">
                      <a:srgbClr val="5C2D91">
                        <a:lumMod val="20000"/>
                        <a:lumOff val="80000"/>
                      </a:srgbClr>
                    </a:gs>
                    <a:gs pos="40000">
                      <a:srgbClr val="5C2D91">
                        <a:lumMod val="20000"/>
                        <a:lumOff val="80000"/>
                      </a:srgbClr>
                    </a:gs>
                  </a:gsLst>
                  <a:lin ang="5400000" scaled="0"/>
                </a:gradFill>
              </a:rPr>
              <a:t>Modern </a:t>
            </a:r>
            <a:r>
              <a:rPr lang="en-US" sz="3200" dirty="0">
                <a:gradFill>
                  <a:gsLst>
                    <a:gs pos="20354">
                      <a:srgbClr val="5C2D91">
                        <a:lumMod val="20000"/>
                        <a:lumOff val="80000"/>
                      </a:srgbClr>
                    </a:gs>
                    <a:gs pos="40000">
                      <a:srgbClr val="5C2D91">
                        <a:lumMod val="20000"/>
                        <a:lumOff val="80000"/>
                      </a:srgbClr>
                    </a:gs>
                  </a:gsLst>
                  <a:lin ang="5400000" scaled="0"/>
                </a:gradFill>
              </a:rPr>
              <a:t>Infrastructure Knowledge</a:t>
            </a:r>
          </a:p>
        </p:txBody>
      </p:sp>
      <p:sp>
        <p:nvSpPr>
          <p:cNvPr id="5" name="Text Placeholder 5"/>
          <p:cNvSpPr txBox="1">
            <a:spLocks/>
          </p:cNvSpPr>
          <p:nvPr/>
        </p:nvSpPr>
        <p:spPr>
          <a:xfrm>
            <a:off x="5334875" y="1763110"/>
            <a:ext cx="6781800" cy="192668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3200" dirty="0">
                <a:gradFill>
                  <a:gsLst>
                    <a:gs pos="20354">
                      <a:srgbClr val="FFFFFF"/>
                    </a:gs>
                    <a:gs pos="40000">
                      <a:srgbClr val="FFFFFF"/>
                    </a:gs>
                  </a:gsLst>
                  <a:lin ang="5400000" scaled="0"/>
                </a:gradFill>
              </a:rPr>
              <a:t>Free </a:t>
            </a:r>
            <a:r>
              <a:rPr lang="en-US" sz="3200" dirty="0" err="1">
                <a:gradFill>
                  <a:gsLst>
                    <a:gs pos="20354">
                      <a:srgbClr val="FFFFFF"/>
                    </a:gs>
                    <a:gs pos="40000">
                      <a:srgbClr val="FFFFFF"/>
                    </a:gs>
                  </a:gsLst>
                  <a:lin ang="5400000" scaled="0"/>
                </a:gradFill>
              </a:rPr>
              <a:t>ebooks</a:t>
            </a:r>
            <a:r>
              <a:rPr lang="en-US" sz="3200" dirty="0">
                <a:gradFill>
                  <a:gsLst>
                    <a:gs pos="20354">
                      <a:srgbClr val="FFFFFF"/>
                    </a:gs>
                    <a:gs pos="40000">
                      <a:srgbClr val="FFFFFF"/>
                    </a:gs>
                  </a:gsLst>
                  <a:lin ang="5400000" scaled="0"/>
                </a:gradFill>
              </a:rPr>
              <a:t>:</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Deploying Hyper-V with Software-Defined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Storage </a:t>
            </a:r>
            <a:r>
              <a:rPr lang="en-US" dirty="0">
                <a:gradFill>
                  <a:gsLst>
                    <a:gs pos="1250">
                      <a:srgbClr val="FFFFFF"/>
                    </a:gs>
                    <a:gs pos="100000">
                      <a:srgbClr val="FFFFFF"/>
                    </a:gs>
                  </a:gsLst>
                  <a:lin ang="5400000" scaled="0"/>
                </a:gradFill>
              </a:rPr>
              <a:t>&amp; Networking: </a:t>
            </a:r>
            <a:r>
              <a:rPr lang="en-US" dirty="0">
                <a:gradFill>
                  <a:gsLst>
                    <a:gs pos="1250">
                      <a:srgbClr val="FFFFFF"/>
                    </a:gs>
                    <a:gs pos="100000">
                      <a:srgbClr val="FFFFFF"/>
                    </a:gs>
                  </a:gsLst>
                  <a:lin ang="5400000" scaled="0"/>
                </a:gradFill>
                <a:hlinkClick r:id="rId4"/>
              </a:rPr>
              <a:t>http://aka.ms/deployinghyperv </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System Center: Integrated Cloud Platform: </a:t>
            </a:r>
            <a:r>
              <a:rPr lang="en-US" dirty="0">
                <a:gradFill>
                  <a:gsLst>
                    <a:gs pos="1250">
                      <a:srgbClr val="FFFFFF"/>
                    </a:gs>
                    <a:gs pos="100000">
                      <a:srgbClr val="FFFFFF"/>
                    </a:gs>
                  </a:gsLst>
                  <a:lin ang="5400000" scaled="0"/>
                </a:gradFill>
                <a:hlinkClick r:id="rId5"/>
              </a:rPr>
              <a:t>http://aka.ms/cloud-platform-ebook </a:t>
            </a:r>
            <a:endParaRPr lang="en-US" dirty="0">
              <a:gradFill>
                <a:gsLst>
                  <a:gs pos="1250">
                    <a:srgbClr val="FFFFFF"/>
                  </a:gs>
                  <a:gs pos="100000">
                    <a:srgbClr val="FFFFFF"/>
                  </a:gs>
                </a:gsLst>
                <a:lin ang="5400000" scaled="0"/>
              </a:gradFill>
            </a:endParaRPr>
          </a:p>
        </p:txBody>
      </p:sp>
      <p:sp>
        <p:nvSpPr>
          <p:cNvPr id="8" name="Text Placeholder 5"/>
          <p:cNvSpPr txBox="1">
            <a:spLocks/>
          </p:cNvSpPr>
          <p:nvPr/>
        </p:nvSpPr>
        <p:spPr>
          <a:xfrm>
            <a:off x="5334875" y="5783195"/>
            <a:ext cx="6446838" cy="874085"/>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2800" dirty="0" smtClean="0">
                <a:gradFill>
                  <a:gsLst>
                    <a:gs pos="20354">
                      <a:srgbClr val="FFFFFF"/>
                    </a:gs>
                    <a:gs pos="40000">
                      <a:srgbClr val="FFFFFF"/>
                    </a:gs>
                  </a:gsLst>
                  <a:lin ang="5400000" scaled="0"/>
                </a:gradFill>
              </a:rPr>
              <a:t>Join the IT Pro community: </a:t>
            </a:r>
          </a:p>
          <a:p>
            <a:pPr lvl="1">
              <a:lnSpc>
                <a:spcPct val="85000"/>
              </a:lnSpc>
              <a:buClr>
                <a:srgbClr val="FFFFFF"/>
              </a:buClr>
            </a:pPr>
            <a:r>
              <a:rPr lang="en-US" dirty="0" smtClean="0">
                <a:gradFill>
                  <a:gsLst>
                    <a:gs pos="20354">
                      <a:srgbClr val="FFFFFF"/>
                    </a:gs>
                    <a:gs pos="40000">
                      <a:srgbClr val="FFFFFF"/>
                    </a:gs>
                  </a:gsLst>
                  <a:lin ang="5400000" scaled="0"/>
                </a:gradFill>
              </a:rPr>
              <a:t>Twitter </a:t>
            </a:r>
            <a:r>
              <a:rPr lang="en-US" dirty="0" smtClean="0">
                <a:gradFill>
                  <a:gsLst>
                    <a:gs pos="20354">
                      <a:srgbClr val="FFFFFF"/>
                    </a:gs>
                    <a:gs pos="40000">
                      <a:srgbClr val="FFFFFF"/>
                    </a:gs>
                  </a:gsLst>
                  <a:lin ang="5400000" scaled="0"/>
                </a:gradFill>
                <a:hlinkClick r:id="rId6"/>
              </a:rPr>
              <a:t>@</a:t>
            </a:r>
            <a:r>
              <a:rPr lang="en-US" dirty="0" err="1" smtClean="0">
                <a:gradFill>
                  <a:gsLst>
                    <a:gs pos="20354">
                      <a:srgbClr val="FFFFFF"/>
                    </a:gs>
                    <a:gs pos="40000">
                      <a:srgbClr val="FFFFFF"/>
                    </a:gs>
                  </a:gsLst>
                  <a:lin ang="5400000" scaled="0"/>
                </a:gradFill>
                <a:hlinkClick r:id="rId6"/>
              </a:rPr>
              <a:t>MS_ITPro</a:t>
            </a:r>
            <a:endParaRPr lang="en-US" dirty="0" smtClean="0">
              <a:gradFill>
                <a:gsLst>
                  <a:gs pos="20354">
                    <a:srgbClr val="FFFFFF"/>
                  </a:gs>
                  <a:gs pos="40000">
                    <a:srgbClr val="FFFFFF"/>
                  </a:gs>
                </a:gsLst>
                <a:lin ang="5400000" scaled="0"/>
              </a:gradFill>
            </a:endParaRPr>
          </a:p>
        </p:txBody>
      </p:sp>
      <p:sp>
        <p:nvSpPr>
          <p:cNvPr id="9" name="Text Placeholder 5"/>
          <p:cNvSpPr txBox="1">
            <a:spLocks/>
          </p:cNvSpPr>
          <p:nvPr/>
        </p:nvSpPr>
        <p:spPr>
          <a:xfrm>
            <a:off x="5334875" y="3800853"/>
            <a:ext cx="6820378" cy="1874359"/>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2800" dirty="0" smtClean="0">
                <a:gradFill>
                  <a:gsLst>
                    <a:gs pos="20354">
                      <a:srgbClr val="FFFFFF"/>
                    </a:gs>
                    <a:gs pos="40000">
                      <a:srgbClr val="FFFFFF"/>
                    </a:gs>
                  </a:gsLst>
                  <a:lin ang="5400000" scaled="0"/>
                </a:gradFill>
              </a:rPr>
              <a:t>Get hands-on: Free virtual labs: </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Virtualization with Windows Server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and </a:t>
            </a:r>
            <a:r>
              <a:rPr lang="en-US" dirty="0">
                <a:gradFill>
                  <a:gsLst>
                    <a:gs pos="1250">
                      <a:srgbClr val="FFFFFF"/>
                    </a:gs>
                    <a:gs pos="100000">
                      <a:srgbClr val="FFFFFF"/>
                    </a:gs>
                  </a:gsLst>
                  <a:lin ang="5400000" scaled="0"/>
                </a:gradFill>
              </a:rPr>
              <a:t>System Center: </a:t>
            </a:r>
            <a:r>
              <a:rPr lang="en-US" dirty="0">
                <a:gradFill>
                  <a:gsLst>
                    <a:gs pos="1250">
                      <a:srgbClr val="FFFFFF"/>
                    </a:gs>
                    <a:gs pos="100000">
                      <a:srgbClr val="FFFFFF"/>
                    </a:gs>
                  </a:gsLst>
                  <a:lin ang="5400000" scaled="0"/>
                </a:gradFill>
                <a:hlinkClick r:id="rId7"/>
              </a:rPr>
              <a:t>http://aka.ms/virtualization-lab</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Windows Azure Pack: Install and Configure: </a:t>
            </a:r>
            <a:r>
              <a:rPr lang="en-US" dirty="0">
                <a:gradFill>
                  <a:gsLst>
                    <a:gs pos="1250">
                      <a:srgbClr val="FFFFFF"/>
                    </a:gs>
                    <a:gs pos="100000">
                      <a:srgbClr val="FFFFFF"/>
                    </a:gs>
                  </a:gsLst>
                  <a:lin ang="5400000" scaled="0"/>
                </a:gradFill>
                <a:hlinkClick r:id="rId8"/>
              </a:rPr>
              <a:t>http://aka.ms/wap-lab </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13150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57895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Cloud Platform Journey</a:t>
            </a:r>
            <a:endParaRPr lang="en-US" dirty="0"/>
          </a:p>
        </p:txBody>
      </p:sp>
      <p:sp>
        <p:nvSpPr>
          <p:cNvPr id="23" name="Consistency Text"/>
          <p:cNvSpPr/>
          <p:nvPr/>
        </p:nvSpPr>
        <p:spPr>
          <a:xfrm rot="16200000">
            <a:off x="6175347" y="2811240"/>
            <a:ext cx="2020354" cy="51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400" dirty="0">
                <a:solidFill>
                  <a:srgbClr val="FFFFFF"/>
                </a:solidFill>
              </a:rPr>
              <a:t>Consistency</a:t>
            </a:r>
          </a:p>
        </p:txBody>
      </p:sp>
      <p:sp>
        <p:nvSpPr>
          <p:cNvPr id="24" name="Time Text"/>
          <p:cNvSpPr/>
          <p:nvPr/>
        </p:nvSpPr>
        <p:spPr>
          <a:xfrm>
            <a:off x="8274456" y="4216297"/>
            <a:ext cx="2020354" cy="51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r>
              <a:rPr lang="en-US" sz="2400" dirty="0">
                <a:solidFill>
                  <a:srgbClr val="FFFFFF"/>
                </a:solidFill>
              </a:rPr>
              <a:t>Time</a:t>
            </a:r>
          </a:p>
        </p:txBody>
      </p:sp>
      <p:sp>
        <p:nvSpPr>
          <p:cNvPr id="44" name="Consistency Path"/>
          <p:cNvSpPr/>
          <p:nvPr/>
        </p:nvSpPr>
        <p:spPr>
          <a:xfrm>
            <a:off x="7747051" y="1812485"/>
            <a:ext cx="2786816" cy="2198001"/>
          </a:xfrm>
          <a:custGeom>
            <a:avLst/>
            <a:gdLst>
              <a:gd name="connsiteX0" fmla="*/ 0 w 2732809"/>
              <a:gd name="connsiteY0" fmla="*/ 2140527 h 2155404"/>
              <a:gd name="connsiteX1" fmla="*/ 1724891 w 2732809"/>
              <a:gd name="connsiteY1" fmla="*/ 1839191 h 2155404"/>
              <a:gd name="connsiteX2" fmla="*/ 2732809 w 2732809"/>
              <a:gd name="connsiteY2" fmla="*/ 0 h 2155404"/>
            </a:gdLst>
            <a:ahLst/>
            <a:cxnLst>
              <a:cxn ang="0">
                <a:pos x="connsiteX0" y="connsiteY0"/>
              </a:cxn>
              <a:cxn ang="0">
                <a:pos x="connsiteX1" y="connsiteY1"/>
              </a:cxn>
              <a:cxn ang="0">
                <a:pos x="connsiteX2" y="connsiteY2"/>
              </a:cxn>
            </a:cxnLst>
            <a:rect l="l" t="t" r="r" b="b"/>
            <a:pathLst>
              <a:path w="2732809" h="2155404">
                <a:moveTo>
                  <a:pt x="0" y="2140527"/>
                </a:moveTo>
                <a:cubicBezTo>
                  <a:pt x="634711" y="2168236"/>
                  <a:pt x="1269423" y="2195945"/>
                  <a:pt x="1724891" y="1839191"/>
                </a:cubicBezTo>
                <a:cubicBezTo>
                  <a:pt x="2180359" y="1482437"/>
                  <a:pt x="2456584" y="741218"/>
                  <a:pt x="2732809" y="0"/>
                </a:cubicBezTo>
              </a:path>
            </a:pathLst>
          </a:custGeom>
          <a:solidFill>
            <a:srgbClr val="505050"/>
          </a:solidFill>
          <a:ln w="92075">
            <a:solidFill>
              <a:srgbClr val="FFFFFF"/>
            </a:solidFill>
            <a:tailEnd type="none"/>
          </a:ln>
        </p:spPr>
        <p:style>
          <a:lnRef idx="3">
            <a:schemeClr val="accent2"/>
          </a:lnRef>
          <a:fillRef idx="0">
            <a:schemeClr val="accent2"/>
          </a:fillRef>
          <a:effectRef idx="2">
            <a:schemeClr val="accent2"/>
          </a:effectRef>
          <a:fontRef idx="minor">
            <a:schemeClr val="tx1"/>
          </a:fontRef>
        </p:style>
        <p:txBody>
          <a:bodyPr rtlCol="0" anchor="ctr"/>
          <a:lstStyle/>
          <a:p>
            <a:pPr algn="ctr" defTabSz="932418"/>
            <a:endParaRPr lang="en-US" sz="2400">
              <a:solidFill>
                <a:prstClr val="black"/>
              </a:solidFill>
            </a:endParaRPr>
          </a:p>
        </p:txBody>
      </p:sp>
      <p:sp>
        <p:nvSpPr>
          <p:cNvPr id="45" name="Future"/>
          <p:cNvSpPr/>
          <p:nvPr/>
        </p:nvSpPr>
        <p:spPr>
          <a:xfrm>
            <a:off x="10109551" y="1757625"/>
            <a:ext cx="630654" cy="2392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grpSp>
        <p:nvGrpSpPr>
          <p:cNvPr id="53" name="Azure Stack Arrow Head"/>
          <p:cNvGrpSpPr/>
          <p:nvPr/>
        </p:nvGrpSpPr>
        <p:grpSpPr>
          <a:xfrm rot="17653067">
            <a:off x="9999643" y="2755082"/>
            <a:ext cx="206389" cy="225975"/>
            <a:chOff x="6651112" y="6213143"/>
            <a:chExt cx="202390" cy="221596"/>
          </a:xfrm>
        </p:grpSpPr>
        <p:sp>
          <p:nvSpPr>
            <p:cNvPr id="54" name="Rectangle 53"/>
            <p:cNvSpPr/>
            <p:nvPr/>
          </p:nvSpPr>
          <p:spPr>
            <a:xfrm>
              <a:off x="6651112" y="6213144"/>
              <a:ext cx="202390" cy="221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sp>
          <p:nvSpPr>
            <p:cNvPr id="55" name="WASWS Arrow"/>
            <p:cNvSpPr/>
            <p:nvPr/>
          </p:nvSpPr>
          <p:spPr>
            <a:xfrm rot="5400000">
              <a:off x="6641509" y="6222746"/>
              <a:ext cx="221596" cy="20239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grpSp>
      <p:sp>
        <p:nvSpPr>
          <p:cNvPr id="46" name="Azure Stack Cover"/>
          <p:cNvSpPr/>
          <p:nvPr/>
        </p:nvSpPr>
        <p:spPr>
          <a:xfrm>
            <a:off x="8797041" y="1856115"/>
            <a:ext cx="1420820" cy="2293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grpSp>
        <p:nvGrpSpPr>
          <p:cNvPr id="50" name="WAP Arrow Head"/>
          <p:cNvGrpSpPr/>
          <p:nvPr/>
        </p:nvGrpSpPr>
        <p:grpSpPr>
          <a:xfrm rot="21086248">
            <a:off x="8620530" y="3873113"/>
            <a:ext cx="206389" cy="225975"/>
            <a:chOff x="6651112" y="6213143"/>
            <a:chExt cx="202390" cy="221596"/>
          </a:xfrm>
        </p:grpSpPr>
        <p:sp>
          <p:nvSpPr>
            <p:cNvPr id="51" name="Rectangle 50"/>
            <p:cNvSpPr/>
            <p:nvPr/>
          </p:nvSpPr>
          <p:spPr>
            <a:xfrm>
              <a:off x="6651112" y="6213144"/>
              <a:ext cx="202390" cy="221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sp>
          <p:nvSpPr>
            <p:cNvPr id="52" name="WASWS Arrow"/>
            <p:cNvSpPr/>
            <p:nvPr/>
          </p:nvSpPr>
          <p:spPr>
            <a:xfrm rot="5400000">
              <a:off x="6641509" y="6222746"/>
              <a:ext cx="221596" cy="20239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grpSp>
      <p:sp>
        <p:nvSpPr>
          <p:cNvPr id="47" name="WAP Cover"/>
          <p:cNvSpPr/>
          <p:nvPr/>
        </p:nvSpPr>
        <p:spPr>
          <a:xfrm>
            <a:off x="7742237" y="1856115"/>
            <a:ext cx="1260441" cy="22936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2400">
              <a:solidFill>
                <a:prstClr val="white"/>
              </a:solidFill>
            </a:endParaRPr>
          </a:p>
        </p:txBody>
      </p:sp>
      <p:grpSp>
        <p:nvGrpSpPr>
          <p:cNvPr id="14" name="Azure Stack Shoutout"/>
          <p:cNvGrpSpPr/>
          <p:nvPr/>
        </p:nvGrpSpPr>
        <p:grpSpPr>
          <a:xfrm>
            <a:off x="7778731" y="2222258"/>
            <a:ext cx="2386613" cy="572409"/>
            <a:chOff x="6901819" y="4239844"/>
            <a:chExt cx="2340361" cy="561315"/>
          </a:xfrm>
          <a:noFill/>
        </p:grpSpPr>
        <p:sp>
          <p:nvSpPr>
            <p:cNvPr id="57" name="Azure Stack Text"/>
            <p:cNvSpPr txBox="1"/>
            <p:nvPr/>
          </p:nvSpPr>
          <p:spPr>
            <a:xfrm>
              <a:off x="6901819" y="4239844"/>
              <a:ext cx="2340361" cy="362174"/>
            </a:xfrm>
            <a:prstGeom prst="rect">
              <a:avLst/>
            </a:prstGeom>
            <a:grpFill/>
          </p:spPr>
          <p:txBody>
            <a:bodyPr wrap="square" rtlCol="0">
              <a:spAutoFit/>
            </a:bodyPr>
            <a:lstStyle/>
            <a:p>
              <a:pPr defTabSz="932418"/>
              <a:r>
                <a:rPr lang="en-US" dirty="0">
                  <a:solidFill>
                    <a:srgbClr val="FF8C00"/>
                  </a:solidFill>
                </a:rPr>
                <a:t>Microsoft Azure Stack</a:t>
              </a:r>
            </a:p>
          </p:txBody>
        </p:sp>
        <p:cxnSp>
          <p:nvCxnSpPr>
            <p:cNvPr id="37" name="Azure Stack Pointer"/>
            <p:cNvCxnSpPr/>
            <p:nvPr/>
          </p:nvCxnSpPr>
          <p:spPr>
            <a:xfrm>
              <a:off x="8684929" y="4571837"/>
              <a:ext cx="514668" cy="229322"/>
            </a:xfrm>
            <a:prstGeom prst="straightConnector1">
              <a:avLst/>
            </a:prstGeom>
            <a:grpFill/>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WAP Shoutout"/>
          <p:cNvGrpSpPr/>
          <p:nvPr/>
        </p:nvGrpSpPr>
        <p:grpSpPr>
          <a:xfrm>
            <a:off x="7781137" y="2728328"/>
            <a:ext cx="2699991" cy="1242974"/>
            <a:chOff x="6904178" y="4736109"/>
            <a:chExt cx="2647666" cy="1218886"/>
          </a:xfrm>
        </p:grpSpPr>
        <p:cxnSp>
          <p:nvCxnSpPr>
            <p:cNvPr id="16" name="WAP Pointer"/>
            <p:cNvCxnSpPr/>
            <p:nvPr/>
          </p:nvCxnSpPr>
          <p:spPr>
            <a:xfrm>
              <a:off x="7652811" y="5363708"/>
              <a:ext cx="247582" cy="591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WAP Text"/>
            <p:cNvSpPr txBox="1"/>
            <p:nvPr/>
          </p:nvSpPr>
          <p:spPr>
            <a:xfrm>
              <a:off x="6904178" y="4736109"/>
              <a:ext cx="2647666" cy="633806"/>
            </a:xfrm>
            <a:prstGeom prst="rect">
              <a:avLst/>
            </a:prstGeom>
            <a:noFill/>
            <a:ln>
              <a:noFill/>
            </a:ln>
          </p:spPr>
          <p:txBody>
            <a:bodyPr wrap="square" rtlCol="0">
              <a:spAutoFit/>
            </a:bodyPr>
            <a:lstStyle/>
            <a:p>
              <a:pPr defTabSz="932418"/>
              <a:r>
                <a:rPr lang="en-US" dirty="0">
                  <a:solidFill>
                    <a:srgbClr val="FFFFFF"/>
                  </a:solidFill>
                </a:rPr>
                <a:t>Windows </a:t>
              </a:r>
              <a:r>
                <a:rPr lang="en-US" dirty="0" smtClean="0">
                  <a:solidFill>
                    <a:srgbClr val="FFFFFF"/>
                  </a:solidFill>
                </a:rPr>
                <a:t/>
              </a:r>
              <a:br>
                <a:rPr lang="en-US" dirty="0" smtClean="0">
                  <a:solidFill>
                    <a:srgbClr val="FFFFFF"/>
                  </a:solidFill>
                </a:rPr>
              </a:br>
              <a:r>
                <a:rPr lang="en-US" dirty="0" smtClean="0">
                  <a:solidFill>
                    <a:srgbClr val="FFFFFF"/>
                  </a:solidFill>
                </a:rPr>
                <a:t>Azure </a:t>
              </a:r>
              <a:r>
                <a:rPr lang="en-US" dirty="0">
                  <a:solidFill>
                    <a:srgbClr val="FFFFFF"/>
                  </a:solidFill>
                </a:rPr>
                <a:t>Pack</a:t>
              </a:r>
            </a:p>
          </p:txBody>
        </p:sp>
      </p:grpSp>
      <p:cxnSp>
        <p:nvCxnSpPr>
          <p:cNvPr id="9" name="Time Axis"/>
          <p:cNvCxnSpPr/>
          <p:nvPr/>
        </p:nvCxnSpPr>
        <p:spPr>
          <a:xfrm flipV="1">
            <a:off x="7513327" y="4160231"/>
            <a:ext cx="3578004" cy="4897"/>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sistency Axis"/>
          <p:cNvCxnSpPr/>
          <p:nvPr/>
        </p:nvCxnSpPr>
        <p:spPr>
          <a:xfrm flipV="1">
            <a:off x="7518751" y="1516062"/>
            <a:ext cx="0" cy="267025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Journey"/>
          <p:cNvSpPr/>
          <p:nvPr/>
        </p:nvSpPr>
        <p:spPr>
          <a:xfrm>
            <a:off x="7744644" y="1808132"/>
            <a:ext cx="2786816" cy="2198001"/>
          </a:xfrm>
          <a:custGeom>
            <a:avLst/>
            <a:gdLst>
              <a:gd name="connsiteX0" fmla="*/ 0 w 2732809"/>
              <a:gd name="connsiteY0" fmla="*/ 2140527 h 2155404"/>
              <a:gd name="connsiteX1" fmla="*/ 1724891 w 2732809"/>
              <a:gd name="connsiteY1" fmla="*/ 1839191 h 2155404"/>
              <a:gd name="connsiteX2" fmla="*/ 2732809 w 2732809"/>
              <a:gd name="connsiteY2" fmla="*/ 0 h 2155404"/>
            </a:gdLst>
            <a:ahLst/>
            <a:cxnLst>
              <a:cxn ang="0">
                <a:pos x="connsiteX0" y="connsiteY0"/>
              </a:cxn>
              <a:cxn ang="0">
                <a:pos x="connsiteX1" y="connsiteY1"/>
              </a:cxn>
              <a:cxn ang="0">
                <a:pos x="connsiteX2" y="connsiteY2"/>
              </a:cxn>
            </a:cxnLst>
            <a:rect l="l" t="t" r="r" b="b"/>
            <a:pathLst>
              <a:path w="2732809" h="2155404">
                <a:moveTo>
                  <a:pt x="0" y="2140527"/>
                </a:moveTo>
                <a:cubicBezTo>
                  <a:pt x="634711" y="2168236"/>
                  <a:pt x="1269423" y="2195945"/>
                  <a:pt x="1724891" y="1839191"/>
                </a:cubicBezTo>
                <a:cubicBezTo>
                  <a:pt x="2180359" y="1482437"/>
                  <a:pt x="2456584" y="741218"/>
                  <a:pt x="2732809" y="0"/>
                </a:cubicBezTo>
              </a:path>
            </a:pathLst>
          </a:custGeom>
          <a:noFill/>
          <a:ln w="38100">
            <a:solidFill>
              <a:srgbClr val="47D8FF"/>
            </a:solidFill>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defTabSz="932418"/>
            <a:endParaRPr lang="en-US" sz="2400">
              <a:solidFill>
                <a:prstClr val="black"/>
              </a:solidFill>
            </a:endParaRPr>
          </a:p>
        </p:txBody>
      </p:sp>
      <p:cxnSp>
        <p:nvCxnSpPr>
          <p:cNvPr id="49" name="UR Timeline"/>
          <p:cNvCxnSpPr/>
          <p:nvPr/>
        </p:nvCxnSpPr>
        <p:spPr>
          <a:xfrm flipV="1">
            <a:off x="8805481" y="3932414"/>
            <a:ext cx="2089258" cy="39164"/>
          </a:xfrm>
          <a:prstGeom prst="line">
            <a:avLst/>
          </a:prstGeom>
          <a:ln w="31750" cap="rnd">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UR Text"/>
          <p:cNvSpPr txBox="1"/>
          <p:nvPr/>
        </p:nvSpPr>
        <p:spPr>
          <a:xfrm>
            <a:off x="9597079" y="3593297"/>
            <a:ext cx="1350241" cy="369332"/>
          </a:xfrm>
          <a:prstGeom prst="rect">
            <a:avLst/>
          </a:prstGeom>
          <a:noFill/>
        </p:spPr>
        <p:txBody>
          <a:bodyPr wrap="none" rtlCol="0">
            <a:spAutoFit/>
          </a:bodyPr>
          <a:lstStyle/>
          <a:p>
            <a:r>
              <a:rPr lang="en-US" dirty="0">
                <a:solidFill>
                  <a:srgbClr val="FFFFFF"/>
                </a:solidFill>
              </a:rPr>
              <a:t>UR releases</a:t>
            </a:r>
          </a:p>
        </p:txBody>
      </p:sp>
      <p:cxnSp>
        <p:nvCxnSpPr>
          <p:cNvPr id="61" name="Server vNext Pointer"/>
          <p:cNvCxnSpPr/>
          <p:nvPr/>
        </p:nvCxnSpPr>
        <p:spPr>
          <a:xfrm flipH="1">
            <a:off x="9856856" y="3532482"/>
            <a:ext cx="6745" cy="580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UR Text"/>
          <p:cNvSpPr txBox="1"/>
          <p:nvPr/>
        </p:nvSpPr>
        <p:spPr>
          <a:xfrm>
            <a:off x="9900511" y="3116262"/>
            <a:ext cx="1827616" cy="646331"/>
          </a:xfrm>
          <a:prstGeom prst="rect">
            <a:avLst/>
          </a:prstGeom>
          <a:noFill/>
        </p:spPr>
        <p:txBody>
          <a:bodyPr wrap="none" rtlCol="0">
            <a:spAutoFit/>
          </a:bodyPr>
          <a:lstStyle/>
          <a:p>
            <a:r>
              <a:rPr lang="en-US" dirty="0" smtClean="0">
                <a:solidFill>
                  <a:srgbClr val="FFFFFF"/>
                </a:solidFill>
              </a:rPr>
              <a:t>Windows Server</a:t>
            </a:r>
            <a:br>
              <a:rPr lang="en-US" dirty="0" smtClean="0">
                <a:solidFill>
                  <a:srgbClr val="FFFFFF"/>
                </a:solidFill>
              </a:rPr>
            </a:br>
            <a:r>
              <a:rPr lang="en-US" dirty="0" err="1" smtClean="0">
                <a:solidFill>
                  <a:srgbClr val="FFFFFF"/>
                </a:solidFill>
              </a:rPr>
              <a:t>vNext</a:t>
            </a:r>
            <a:endParaRPr lang="en-US" dirty="0">
              <a:solidFill>
                <a:srgbClr val="FFFFFF"/>
              </a:solidFill>
            </a:endParaRPr>
          </a:p>
        </p:txBody>
      </p:sp>
      <p:sp>
        <p:nvSpPr>
          <p:cNvPr id="63" name="Text Placeholder 5"/>
          <p:cNvSpPr txBox="1">
            <a:spLocks/>
          </p:cNvSpPr>
          <p:nvPr/>
        </p:nvSpPr>
        <p:spPr>
          <a:xfrm>
            <a:off x="279121" y="4545270"/>
            <a:ext cx="7627696" cy="2634567"/>
          </a:xfrm>
          <a:prstGeom prst="rect">
            <a:avLst/>
          </a:prstGeom>
        </p:spPr>
        <p:txBody>
          <a:bodyPr vert="horz" wrap="square" lIns="146304" tIns="91440" rIns="146304" bIns="91440" rtlCol="0">
            <a:spAutoFit/>
          </a:bodyPr>
          <a:lstStyle>
            <a:lvl1pPr marL="342873" marR="0" indent="-342873" defTabSz="932667" fontAlgn="auto">
              <a:lnSpc>
                <a:spcPct val="90000"/>
              </a:lnSpc>
              <a:spcBef>
                <a:spcPct val="20000"/>
              </a:spcBef>
              <a:spcAft>
                <a:spcPts val="0"/>
              </a:spcAft>
              <a:buClr>
                <a:schemeClr val="tx2"/>
              </a:buClr>
              <a:buSzPct val="90000"/>
              <a:buFont typeface="Wingdings" panose="05000000000000000000" pitchFamily="2" charset="2"/>
              <a:buChar char="§"/>
              <a:tabLst/>
              <a:defRPr sz="4000" spc="0" baseline="0">
                <a:gradFill>
                  <a:gsLst>
                    <a:gs pos="7080">
                      <a:schemeClr val="tx2"/>
                    </a:gs>
                    <a:gs pos="36283">
                      <a:schemeClr val="tx2"/>
                    </a:gs>
                  </a:gsLst>
                  <a:lin ang="5400000" scaled="0"/>
                </a:gradFill>
                <a:latin typeface="+mj-lt"/>
              </a:defRPr>
            </a:lvl1pPr>
            <a:lvl2pPr marL="584154" marR="0" indent="-241281" defTabSz="932667" fontAlgn="auto">
              <a:lnSpc>
                <a:spcPct val="90000"/>
              </a:lnSpc>
              <a:spcBef>
                <a:spcPct val="20000"/>
              </a:spcBef>
              <a:spcAft>
                <a:spcPts val="0"/>
              </a:spcAft>
              <a:buClr>
                <a:schemeClr val="tx1"/>
              </a:buClr>
              <a:buSzPct val="90000"/>
              <a:buFont typeface="Wingdings" panose="05000000000000000000" pitchFamily="2" charset="2"/>
              <a:buChar char="§"/>
              <a:tabLst/>
              <a:defRPr sz="2400" spc="0" baseline="0">
                <a:gradFill>
                  <a:gsLst>
                    <a:gs pos="1250">
                      <a:schemeClr val="tx1"/>
                    </a:gs>
                    <a:gs pos="100000">
                      <a:schemeClr val="tx1"/>
                    </a:gs>
                  </a:gsLst>
                  <a:lin ang="5400000" scaled="0"/>
                </a:gradFill>
              </a:defRPr>
            </a:lvl2pPr>
            <a:lvl3pPr marL="800036" marR="0" lvl="2"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z="2000" spc="0" baseline="0">
                <a:gradFill>
                  <a:gsLst>
                    <a:gs pos="1250">
                      <a:schemeClr val="tx1"/>
                    </a:gs>
                    <a:gs pos="100000">
                      <a:schemeClr val="tx1"/>
                    </a:gs>
                  </a:gsLst>
                  <a:lin ang="5400000" scaled="0"/>
                </a:gradFill>
              </a:defRPr>
            </a:lvl3pPr>
            <a:lvl4pPr marL="1028618" marR="0"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4pPr>
            <a:lvl5pPr marL="1257199" marR="0" indent="-228582" defTabSz="932667" fontAlgn="auto">
              <a:lnSpc>
                <a:spcPct val="90000"/>
              </a:lnSpc>
              <a:spcBef>
                <a:spcPct val="20000"/>
              </a:spcBef>
              <a:spcAft>
                <a:spcPts val="0"/>
              </a:spcAft>
              <a:buClr>
                <a:schemeClr val="tx1"/>
              </a:buClr>
              <a:buSzPct val="90000"/>
              <a:buFont typeface="Wingdings" panose="05000000000000000000" pitchFamily="2" charset="2"/>
              <a:buChar char="§"/>
              <a:tabLst/>
              <a:defRPr spc="0" baseline="0">
                <a:gradFill>
                  <a:gsLst>
                    <a:gs pos="1250">
                      <a:schemeClr val="tx1"/>
                    </a:gs>
                    <a:gs pos="100000">
                      <a:schemeClr val="tx1"/>
                    </a:gs>
                  </a:gsLst>
                  <a:lin ang="5400000" scaled="0"/>
                </a:gradFill>
              </a:defRPr>
            </a:lvl5pPr>
            <a:lvl6pPr marL="2564834" indent="-233167" defTabSz="932667">
              <a:spcBef>
                <a:spcPct val="20000"/>
              </a:spcBef>
              <a:buFont typeface="Arial" pitchFamily="34" charset="0"/>
              <a:buChar char="•"/>
              <a:defRPr sz="2000"/>
            </a:lvl6pPr>
            <a:lvl7pPr marL="3031170" indent="-233167" defTabSz="932667">
              <a:spcBef>
                <a:spcPct val="20000"/>
              </a:spcBef>
              <a:buFont typeface="Arial" pitchFamily="34" charset="0"/>
              <a:buChar char="•"/>
              <a:defRPr sz="2000"/>
            </a:lvl7pPr>
            <a:lvl8pPr marL="3497503" indent="-233167" defTabSz="932667">
              <a:spcBef>
                <a:spcPct val="20000"/>
              </a:spcBef>
              <a:buFont typeface="Arial" pitchFamily="34" charset="0"/>
              <a:buChar char="•"/>
              <a:defRPr sz="2000"/>
            </a:lvl8pPr>
            <a:lvl9pPr marL="3963838" indent="-233167" defTabSz="932667">
              <a:spcBef>
                <a:spcPct val="20000"/>
              </a:spcBef>
              <a:buFont typeface="Arial" pitchFamily="34" charset="0"/>
              <a:buChar char="•"/>
              <a:defRPr sz="2000"/>
            </a:lvl9pPr>
          </a:lstStyle>
          <a:p>
            <a:pPr marL="0" indent="0">
              <a:buClr>
                <a:srgbClr val="47D8FF"/>
              </a:buClr>
              <a:buFont typeface="Wingdings" panose="05000000000000000000" pitchFamily="2" charset="2"/>
              <a:buNone/>
            </a:pPr>
            <a:r>
              <a:rPr lang="en-US" dirty="0">
                <a:gradFill>
                  <a:gsLst>
                    <a:gs pos="7080">
                      <a:srgbClr val="47D8FF"/>
                    </a:gs>
                    <a:gs pos="36283">
                      <a:srgbClr val="47D8FF"/>
                    </a:gs>
                  </a:gsLst>
                  <a:lin ang="5400000" scaled="0"/>
                </a:gradFill>
              </a:rPr>
              <a:t>Our goals remain the same</a:t>
            </a:r>
          </a:p>
          <a:p>
            <a:pPr lvl="1">
              <a:buClr>
                <a:srgbClr val="FFFFFF"/>
              </a:buClr>
            </a:pPr>
            <a:r>
              <a:rPr lang="en-US" dirty="0">
                <a:gradFill>
                  <a:gsLst>
                    <a:gs pos="1250">
                      <a:srgbClr val="FFFFFF"/>
                    </a:gs>
                    <a:gs pos="100000">
                      <a:srgbClr val="FFFFFF"/>
                    </a:gs>
                  </a:gsLst>
                  <a:lin ang="5400000" scaled="0"/>
                </a:gradFill>
              </a:rPr>
              <a:t>Azure for your datacenter</a:t>
            </a:r>
          </a:p>
          <a:p>
            <a:pPr lvl="1">
              <a:buClr>
                <a:srgbClr val="FFFFFF"/>
              </a:buClr>
            </a:pPr>
            <a:r>
              <a:rPr lang="en-US" dirty="0">
                <a:gradFill>
                  <a:gsLst>
                    <a:gs pos="1250">
                      <a:srgbClr val="FFFFFF"/>
                    </a:gs>
                    <a:gs pos="100000">
                      <a:srgbClr val="FFFFFF"/>
                    </a:gs>
                  </a:gsLst>
                  <a:lin ang="5400000" scaled="0"/>
                </a:gradFill>
              </a:rPr>
              <a:t>Enable consistent development </a:t>
            </a:r>
            <a:r>
              <a:rPr lang="en-US" dirty="0" smtClean="0">
                <a:gradFill>
                  <a:gsLst>
                    <a:gs pos="1250">
                      <a:srgbClr val="FFFFFF"/>
                    </a:gs>
                    <a:gs pos="100000">
                      <a:srgbClr val="FFFFFF"/>
                    </a:gs>
                  </a:gsLst>
                  <a:lin ang="5400000" scaled="0"/>
                </a:gradFill>
              </a:rPr>
              <a:t>and </a:t>
            </a:r>
            <a:r>
              <a:rPr lang="en-US" dirty="0">
                <a:gradFill>
                  <a:gsLst>
                    <a:gs pos="1250">
                      <a:srgbClr val="FFFFFF"/>
                    </a:gs>
                    <a:gs pos="100000">
                      <a:srgbClr val="FFFFFF"/>
                    </a:gs>
                  </a:gsLst>
                  <a:lin ang="5400000" scaled="0"/>
                </a:gradFill>
              </a:rPr>
              <a:t>operations</a:t>
            </a:r>
          </a:p>
          <a:p>
            <a:pPr lvl="1">
              <a:buClr>
                <a:srgbClr val="FFFFFF"/>
              </a:buClr>
            </a:pPr>
            <a:r>
              <a:rPr lang="en-US" dirty="0">
                <a:gradFill>
                  <a:gsLst>
                    <a:gs pos="1250">
                      <a:srgbClr val="FFFFFF"/>
                    </a:gs>
                    <a:gs pos="100000">
                      <a:srgbClr val="FFFFFF"/>
                    </a:gs>
                  </a:gsLst>
                  <a:lin ang="5400000" scaled="0"/>
                </a:gradFill>
              </a:rPr>
              <a:t>Enable a hybrid ecosystem</a:t>
            </a:r>
          </a:p>
          <a:p>
            <a:pPr>
              <a:buClr>
                <a:srgbClr val="47D8FF"/>
              </a:buClr>
            </a:pPr>
            <a:endParaRPr lang="en-US" dirty="0">
              <a:gradFill>
                <a:gsLst>
                  <a:gs pos="7080">
                    <a:srgbClr val="47D8FF"/>
                  </a:gs>
                  <a:gs pos="36283">
                    <a:srgbClr val="47D8FF"/>
                  </a:gs>
                </a:gsLst>
                <a:lin ang="5400000" scaled="0"/>
              </a:gradFill>
            </a:endParaRPr>
          </a:p>
        </p:txBody>
      </p:sp>
      <p:grpSp>
        <p:nvGrpSpPr>
          <p:cNvPr id="59" name="Group 58"/>
          <p:cNvGrpSpPr/>
          <p:nvPr/>
        </p:nvGrpSpPr>
        <p:grpSpPr>
          <a:xfrm>
            <a:off x="1178498" y="1532619"/>
            <a:ext cx="4256273" cy="2650767"/>
            <a:chOff x="606410" y="1325758"/>
            <a:chExt cx="6269271" cy="3904443"/>
          </a:xfrm>
        </p:grpSpPr>
        <p:sp>
          <p:nvSpPr>
            <p:cNvPr id="60" name="Freeform 59"/>
            <p:cNvSpPr/>
            <p:nvPr/>
          </p:nvSpPr>
          <p:spPr bwMode="auto">
            <a:xfrm>
              <a:off x="1623701" y="2589376"/>
              <a:ext cx="4426721" cy="2632104"/>
            </a:xfrm>
            <a:custGeom>
              <a:avLst/>
              <a:gdLst>
                <a:gd name="connsiteX0" fmla="*/ 2230452 w 4426721"/>
                <a:gd name="connsiteY0" fmla="*/ 2623559 h 2632104"/>
                <a:gd name="connsiteX1" fmla="*/ 2230452 w 4426721"/>
                <a:gd name="connsiteY1" fmla="*/ 2623559 h 2632104"/>
                <a:gd name="connsiteX2" fmla="*/ 2059536 w 4426721"/>
                <a:gd name="connsiteY2" fmla="*/ 2615013 h 2632104"/>
                <a:gd name="connsiteX3" fmla="*/ 1999716 w 4426721"/>
                <a:gd name="connsiteY3" fmla="*/ 2632104 h 2632104"/>
                <a:gd name="connsiteX4" fmla="*/ 495656 w 4426721"/>
                <a:gd name="connsiteY4" fmla="*/ 1546788 h 2632104"/>
                <a:gd name="connsiteX5" fmla="*/ 0 w 4426721"/>
                <a:gd name="connsiteY5" fmla="*/ 307648 h 2632104"/>
                <a:gd name="connsiteX6" fmla="*/ 128187 w 4426721"/>
                <a:gd name="connsiteY6" fmla="*/ 136732 h 2632104"/>
                <a:gd name="connsiteX7" fmla="*/ 2538101 w 4426721"/>
                <a:gd name="connsiteY7" fmla="*/ 0 h 2632104"/>
                <a:gd name="connsiteX8" fmla="*/ 4366901 w 4426721"/>
                <a:gd name="connsiteY8" fmla="*/ 8545 h 2632104"/>
                <a:gd name="connsiteX9" fmla="*/ 4426721 w 4426721"/>
                <a:gd name="connsiteY9" fmla="*/ 188007 h 2632104"/>
                <a:gd name="connsiteX10" fmla="*/ 2879933 w 4426721"/>
                <a:gd name="connsiteY10" fmla="*/ 2358639 h 2632104"/>
                <a:gd name="connsiteX11" fmla="*/ 2230452 w 4426721"/>
                <a:gd name="connsiteY11" fmla="*/ 2623559 h 26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6721" h="2632104">
                  <a:moveTo>
                    <a:pt x="2230452" y="2623559"/>
                  </a:moveTo>
                  <a:lnTo>
                    <a:pt x="2230452" y="2623559"/>
                  </a:lnTo>
                  <a:cubicBezTo>
                    <a:pt x="2173480" y="2620710"/>
                    <a:pt x="2116579" y="2615013"/>
                    <a:pt x="2059536" y="2615013"/>
                  </a:cubicBezTo>
                  <a:cubicBezTo>
                    <a:pt x="1996896" y="2615013"/>
                    <a:pt x="1999716" y="2604682"/>
                    <a:pt x="1999716" y="2632104"/>
                  </a:cubicBezTo>
                  <a:lnTo>
                    <a:pt x="495656" y="1546788"/>
                  </a:lnTo>
                  <a:lnTo>
                    <a:pt x="0" y="307648"/>
                  </a:lnTo>
                  <a:lnTo>
                    <a:pt x="128187" y="136732"/>
                  </a:lnTo>
                  <a:lnTo>
                    <a:pt x="2538101" y="0"/>
                  </a:lnTo>
                  <a:lnTo>
                    <a:pt x="4366901" y="8545"/>
                  </a:lnTo>
                  <a:lnTo>
                    <a:pt x="4426721" y="188007"/>
                  </a:lnTo>
                  <a:lnTo>
                    <a:pt x="2879933" y="2358639"/>
                  </a:lnTo>
                  <a:lnTo>
                    <a:pt x="2230452" y="2623559"/>
                  </a:lnTo>
                  <a:close/>
                </a:path>
              </a:pathLst>
            </a:custGeom>
            <a:solidFill>
              <a:schemeClr val="accent1"/>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4" name="Group 63"/>
            <p:cNvGrpSpPr/>
            <p:nvPr/>
          </p:nvGrpSpPr>
          <p:grpSpPr>
            <a:xfrm>
              <a:off x="606410" y="1325758"/>
              <a:ext cx="6269271" cy="3904443"/>
              <a:chOff x="6099231" y="1430257"/>
              <a:chExt cx="4818905" cy="3222785"/>
            </a:xfrm>
          </p:grpSpPr>
          <p:sp>
            <p:nvSpPr>
              <p:cNvPr id="65" name="Freeform 10"/>
              <p:cNvSpPr>
                <a:spLocks noEditPoints="1"/>
              </p:cNvSpPr>
              <p:nvPr/>
            </p:nvSpPr>
            <p:spPr bwMode="auto">
              <a:xfrm>
                <a:off x="6144650" y="1430257"/>
                <a:ext cx="4719175" cy="3222785"/>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p:spPr>
            <p:txBody>
              <a:bodyPr vert="horz" wrap="square" lIns="89614" tIns="44808" rIns="89614" bIns="44808" numCol="1" anchor="t" anchorCtr="0" compatLnSpc="1">
                <a:prstTxWarp prst="textNoShape">
                  <a:avLst/>
                </a:prstTxWarp>
              </a:bodyPr>
              <a:lstStyle/>
              <a:p>
                <a:pPr defTabSz="932455"/>
                <a:endParaRPr lang="en-US" sz="1600" dirty="0">
                  <a:solidFill>
                    <a:srgbClr val="000000"/>
                  </a:solidFill>
                </a:endParaRPr>
              </a:p>
            </p:txBody>
          </p:sp>
          <p:sp>
            <p:nvSpPr>
              <p:cNvPr id="66" name="TextBox 65"/>
              <p:cNvSpPr txBox="1"/>
              <p:nvPr/>
            </p:nvSpPr>
            <p:spPr>
              <a:xfrm>
                <a:off x="7597811" y="1879619"/>
                <a:ext cx="1648960" cy="688841"/>
              </a:xfrm>
              <a:prstGeom prst="rect">
                <a:avLst/>
              </a:prstGeom>
              <a:noFill/>
            </p:spPr>
            <p:txBody>
              <a:bodyPr wrap="none" lIns="179234" tIns="143389" rIns="179234" bIns="143389" rtlCol="0">
                <a:spAutoFit/>
              </a:bodyPr>
              <a:lstStyle/>
              <a:p>
                <a:pPr algn="ctr" defTabSz="932455">
                  <a:lnSpc>
                    <a:spcPct val="90000"/>
                  </a:lnSpc>
                  <a:spcAft>
                    <a:spcPts val="602"/>
                  </a:spcAft>
                </a:pPr>
                <a:r>
                  <a:rPr lang="en-US" sz="2000" dirty="0">
                    <a:solidFill>
                      <a:srgbClr val="1B54A5"/>
                    </a:solidFill>
                  </a:rPr>
                  <a:t>Customer</a:t>
                </a:r>
              </a:p>
            </p:txBody>
          </p:sp>
          <p:sp>
            <p:nvSpPr>
              <p:cNvPr id="67" name="TextBox 66"/>
              <p:cNvSpPr txBox="1"/>
              <p:nvPr/>
            </p:nvSpPr>
            <p:spPr>
              <a:xfrm>
                <a:off x="9316002" y="3217864"/>
                <a:ext cx="1602134" cy="1025614"/>
              </a:xfrm>
              <a:prstGeom prst="rect">
                <a:avLst/>
              </a:prstGeom>
              <a:noFill/>
            </p:spPr>
            <p:txBody>
              <a:bodyPr wrap="none" lIns="179234" tIns="143389" rIns="179234" bIns="143389" rtlCol="0">
                <a:spAutoFit/>
              </a:bodyPr>
              <a:lstStyle/>
              <a:p>
                <a:pPr defTabSz="932455">
                  <a:lnSpc>
                    <a:spcPct val="90000"/>
                  </a:lnSpc>
                  <a:spcAft>
                    <a:spcPts val="602"/>
                  </a:spcAft>
                </a:pPr>
                <a:r>
                  <a:rPr lang="en-US" sz="2000" dirty="0">
                    <a:solidFill>
                      <a:srgbClr val="1B54A5"/>
                    </a:solidFill>
                  </a:rPr>
                  <a:t>Service</a:t>
                </a:r>
                <a:br>
                  <a:rPr lang="en-US" sz="2000" dirty="0">
                    <a:solidFill>
                      <a:srgbClr val="1B54A5"/>
                    </a:solidFill>
                  </a:rPr>
                </a:br>
                <a:r>
                  <a:rPr lang="en-US" sz="2000" dirty="0" smtClean="0">
                    <a:solidFill>
                      <a:srgbClr val="1B54A5"/>
                    </a:solidFill>
                  </a:rPr>
                  <a:t>Providers</a:t>
                </a:r>
                <a:endParaRPr lang="en-US" sz="2000" dirty="0">
                  <a:solidFill>
                    <a:srgbClr val="1B54A5"/>
                  </a:solidFill>
                </a:endParaRPr>
              </a:p>
            </p:txBody>
          </p:sp>
          <p:sp>
            <p:nvSpPr>
              <p:cNvPr id="68" name="TextBox 67"/>
              <p:cNvSpPr txBox="1"/>
              <p:nvPr/>
            </p:nvSpPr>
            <p:spPr>
              <a:xfrm>
                <a:off x="6099231" y="3588638"/>
                <a:ext cx="1627398" cy="688841"/>
              </a:xfrm>
              <a:prstGeom prst="rect">
                <a:avLst/>
              </a:prstGeom>
              <a:noFill/>
            </p:spPr>
            <p:txBody>
              <a:bodyPr wrap="none" lIns="179234" tIns="143389" rIns="179234" bIns="143389" rtlCol="0">
                <a:spAutoFit/>
              </a:bodyPr>
              <a:lstStyle/>
              <a:p>
                <a:pPr algn="ctr" defTabSz="932455">
                  <a:lnSpc>
                    <a:spcPct val="90000"/>
                  </a:lnSpc>
                  <a:spcAft>
                    <a:spcPts val="602"/>
                  </a:spcAft>
                </a:pPr>
                <a:r>
                  <a:rPr lang="en-US" sz="2000" dirty="0">
                    <a:solidFill>
                      <a:srgbClr val="1B54A5"/>
                    </a:solidFill>
                  </a:rPr>
                  <a:t>Microsoft</a:t>
                </a:r>
              </a:p>
            </p:txBody>
          </p:sp>
          <p:sp>
            <p:nvSpPr>
              <p:cNvPr id="69" name="TextBox 68"/>
              <p:cNvSpPr txBox="1"/>
              <p:nvPr/>
            </p:nvSpPr>
            <p:spPr>
              <a:xfrm>
                <a:off x="7673745" y="3268157"/>
                <a:ext cx="1614695" cy="958260"/>
              </a:xfrm>
              <a:prstGeom prst="rect">
                <a:avLst/>
              </a:prstGeom>
              <a:noFill/>
            </p:spPr>
            <p:txBody>
              <a:bodyPr wrap="none" lIns="179234" tIns="143389" rIns="179234" bIns="143389" rtlCol="0">
                <a:spAutoFit/>
              </a:bodyPr>
              <a:lstStyle/>
              <a:p>
                <a:pPr algn="ctr" defTabSz="932455">
                  <a:lnSpc>
                    <a:spcPct val="90000"/>
                  </a:lnSpc>
                  <a:spcAft>
                    <a:spcPts val="602"/>
                  </a:spcAft>
                </a:pPr>
                <a:r>
                  <a:rPr lang="en-US" dirty="0">
                    <a:solidFill>
                      <a:srgbClr val="1B54A5"/>
                    </a:solidFill>
                  </a:rPr>
                  <a:t>Consistent</a:t>
                </a:r>
                <a:br>
                  <a:rPr lang="en-US" dirty="0">
                    <a:solidFill>
                      <a:srgbClr val="1B54A5"/>
                    </a:solidFill>
                  </a:rPr>
                </a:br>
                <a:r>
                  <a:rPr lang="en-US" dirty="0">
                    <a:solidFill>
                      <a:srgbClr val="1B54A5"/>
                    </a:solidFill>
                  </a:rPr>
                  <a:t>Platform</a:t>
                </a:r>
              </a:p>
            </p:txBody>
          </p:sp>
          <p:sp>
            <p:nvSpPr>
              <p:cNvPr id="70" name="TextBox 69"/>
              <p:cNvSpPr txBox="1"/>
              <p:nvPr/>
            </p:nvSpPr>
            <p:spPr>
              <a:xfrm>
                <a:off x="7878474" y="2808338"/>
                <a:ext cx="1135779" cy="756196"/>
              </a:xfrm>
              <a:prstGeom prst="rect">
                <a:avLst/>
              </a:prstGeom>
              <a:noFill/>
            </p:spPr>
            <p:txBody>
              <a:bodyPr wrap="none" lIns="179234" tIns="143389" rIns="179234" bIns="143389" rtlCol="0">
                <a:spAutoFit/>
              </a:bodyPr>
              <a:lstStyle/>
              <a:p>
                <a:pPr algn="ctr" defTabSz="932455">
                  <a:lnSpc>
                    <a:spcPct val="90000"/>
                  </a:lnSpc>
                  <a:spcAft>
                    <a:spcPts val="602"/>
                  </a:spcAft>
                </a:pPr>
                <a:r>
                  <a:rPr lang="en-US" sz="2400" b="1" dirty="0">
                    <a:solidFill>
                      <a:srgbClr val="1B54A5"/>
                    </a:solidFill>
                  </a:rPr>
                  <a:t>ONE</a:t>
                </a:r>
              </a:p>
            </p:txBody>
          </p:sp>
        </p:grpSp>
      </p:grpSp>
    </p:spTree>
    <p:extLst>
      <p:ext uri="{BB962C8B-B14F-4D97-AF65-F5344CB8AC3E}">
        <p14:creationId xmlns:p14="http://schemas.microsoft.com/office/powerpoint/2010/main" val="672190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6.99515E-7 2.52837E-6 L 0.2216 0.00159 " pathEditMode="relative" rAng="0" ptsTypes="AA">
                                      <p:cBhvr>
                                        <p:cTn id="6" dur="2000" fill="hold"/>
                                        <p:tgtEl>
                                          <p:spTgt spid="47"/>
                                        </p:tgtEl>
                                        <p:attrNameLst>
                                          <p:attrName>ppt_x</p:attrName>
                                          <p:attrName>ppt_y</p:attrName>
                                        </p:attrNameLst>
                                      </p:cBhvr>
                                      <p:rCtr x="11080" y="68"/>
                                    </p:animMotion>
                                  </p:childTnLst>
                                </p:cTn>
                              </p:par>
                              <p:par>
                                <p:cTn id="7" presetID="10" presetClass="entr" presetSubtype="0"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2"/>
                                        </p:tgtEl>
                                      </p:cBhvr>
                                    </p:animEffect>
                                    <p:set>
                                      <p:cBhvr>
                                        <p:cTn id="33" dur="1" fill="hold">
                                          <p:stCondLst>
                                            <p:cond delay="499"/>
                                          </p:stCondLst>
                                        </p:cTn>
                                        <p:tgtEl>
                                          <p:spTgt spid="6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9"/>
                                        </p:tgtEl>
                                      </p:cBhvr>
                                    </p:animEffect>
                                    <p:set>
                                      <p:cBhvr>
                                        <p:cTn id="36" dur="1" fill="hold">
                                          <p:stCondLst>
                                            <p:cond delay="499"/>
                                          </p:stCondLst>
                                        </p:cTn>
                                        <p:tgtEl>
                                          <p:spTgt spid="4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1"/>
                                        </p:tgtEl>
                                      </p:cBhvr>
                                    </p:animEffect>
                                    <p:set>
                                      <p:cBhvr>
                                        <p:cTn id="39" dur="1" fill="hold">
                                          <p:stCondLst>
                                            <p:cond delay="499"/>
                                          </p:stCondLst>
                                        </p:cTn>
                                        <p:tgtEl>
                                          <p:spTgt spid="61"/>
                                        </p:tgtEl>
                                        <p:attrNameLst>
                                          <p:attrName>style.visibility</p:attrName>
                                        </p:attrNameLst>
                                      </p:cBhvr>
                                      <p:to>
                                        <p:strVal val="hidden"/>
                                      </p:to>
                                    </p:set>
                                  </p:childTnLst>
                                </p:cTn>
                              </p:par>
                            </p:childTnLst>
                          </p:cTn>
                        </p:par>
                        <p:par>
                          <p:cTn id="40" fill="hold">
                            <p:stCondLst>
                              <p:cond delay="500"/>
                            </p:stCondLst>
                            <p:childTnLst>
                              <p:par>
                                <p:cTn id="41" presetID="63" presetClass="path" presetSubtype="0" accel="50000" decel="50000" fill="hold" grpId="0" nodeType="afterEffect">
                                  <p:stCondLst>
                                    <p:cond delay="0"/>
                                  </p:stCondLst>
                                  <p:childTnLst>
                                    <p:animMotion origin="layout" path="M -4.79959E-7 2.52837E-6 L 0.15356 0.00159 " pathEditMode="relative" rAng="0" ptsTypes="AA">
                                      <p:cBhvr>
                                        <p:cTn id="42" dur="2000" fill="hold"/>
                                        <p:tgtEl>
                                          <p:spTgt spid="46"/>
                                        </p:tgtEl>
                                        <p:attrNameLst>
                                          <p:attrName>ppt_x</p:attrName>
                                          <p:attrName>ppt_y</p:attrName>
                                        </p:attrNameLst>
                                      </p:cBhvr>
                                      <p:rCtr x="7672" y="68"/>
                                    </p:animMotion>
                                  </p:childTnLst>
                                </p:cTn>
                              </p:par>
                              <p:par>
                                <p:cTn id="43" presetID="10" presetClass="exit" presetSubtype="0" fill="hold"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par>
                                <p:cTn id="49" presetID="10" presetClass="entr" presetSubtype="0" fill="hold" nodeType="with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9" grpId="0"/>
      <p:bldP spid="19" grpId="1"/>
      <p:bldP spid="62" grpId="0"/>
      <p:bldP spid="6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Pack</a:t>
            </a:r>
            <a:endParaRPr lang="en-US" dirty="0"/>
          </a:p>
        </p:txBody>
      </p:sp>
    </p:spTree>
    <p:extLst>
      <p:ext uri="{BB962C8B-B14F-4D97-AF65-F5344CB8AC3E}">
        <p14:creationId xmlns:p14="http://schemas.microsoft.com/office/powerpoint/2010/main" val="18609342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Windows Azure Pack Overview</a:t>
            </a:r>
            <a:endParaRPr lang="en-US" dirty="0"/>
          </a:p>
        </p:txBody>
      </p:sp>
      <p:grpSp>
        <p:nvGrpSpPr>
          <p:cNvPr id="53" name="Group 52"/>
          <p:cNvGrpSpPr/>
          <p:nvPr/>
        </p:nvGrpSpPr>
        <p:grpSpPr>
          <a:xfrm>
            <a:off x="808037" y="1420242"/>
            <a:ext cx="4325990" cy="5006424"/>
            <a:chOff x="495985" y="1423086"/>
            <a:chExt cx="4241552" cy="4908704"/>
          </a:xfrm>
        </p:grpSpPr>
        <p:sp>
          <p:nvSpPr>
            <p:cNvPr id="54" name="WAP - Frame"/>
            <p:cNvSpPr/>
            <p:nvPr/>
          </p:nvSpPr>
          <p:spPr bwMode="auto">
            <a:xfrm>
              <a:off x="495985" y="1423086"/>
              <a:ext cx="4241552" cy="4908704"/>
            </a:xfrm>
            <a:prstGeom prst="roundRect">
              <a:avLst>
                <a:gd name="adj" fmla="val 0"/>
              </a:avLst>
            </a:prstGeom>
            <a:solidFill>
              <a:srgbClr val="737373"/>
            </a:solidFill>
            <a:ln w="38100">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t" anchorCtr="0" forceAA="0" compatLnSpc="1">
              <a:prstTxWarp prst="textNoShape">
                <a:avLst/>
              </a:prstTxWarp>
              <a:noAutofit/>
            </a:bodyPr>
            <a:lstStyle/>
            <a:p>
              <a:pPr defTabSz="69929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p>
            <a:p>
              <a:pPr defTabSz="69929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294" fontAlgn="base">
                <a:spcBef>
                  <a:spcPct val="0"/>
                </a:spcBef>
                <a:spcAft>
                  <a:spcPct val="0"/>
                </a:spcAft>
              </a:pPr>
              <a:endParaRPr lang="en-US" sz="714" b="1" dirty="0">
                <a:gradFill>
                  <a:gsLst>
                    <a:gs pos="0">
                      <a:srgbClr val="FFFFFF"/>
                    </a:gs>
                    <a:gs pos="100000">
                      <a:srgbClr val="FFFFFF"/>
                    </a:gs>
                  </a:gsLst>
                  <a:lin ang="5400000" scaled="0"/>
                </a:gradFill>
                <a:ea typeface="Segoe UI" pitchFamily="34" charset="0"/>
                <a:cs typeface="Segoe UI" pitchFamily="34" charset="0"/>
              </a:endParaRPr>
            </a:p>
            <a:p>
              <a:pPr defTabSz="699294" fontAlgn="base">
                <a:spcBef>
                  <a:spcPct val="0"/>
                </a:spcBef>
                <a:spcAft>
                  <a:spcPct val="0"/>
                </a:spcAft>
              </a:pPr>
              <a:r>
                <a:rPr lang="en-US" sz="714" b="1" dirty="0">
                  <a:gradFill>
                    <a:gsLst>
                      <a:gs pos="0">
                        <a:srgbClr val="FFFFFF"/>
                      </a:gs>
                      <a:gs pos="100000">
                        <a:srgbClr val="FFFFFF"/>
                      </a:gs>
                    </a:gsLst>
                    <a:lin ang="5400000" scaled="0"/>
                  </a:gradFill>
                  <a:ea typeface="Segoe UI" pitchFamily="34" charset="0"/>
                  <a:cs typeface="Segoe UI" pitchFamily="34" charset="0"/>
                </a:rPr>
                <a:t>	</a:t>
              </a:r>
              <a:endParaRPr lang="en-US" sz="918" b="1" dirty="0">
                <a:gradFill>
                  <a:gsLst>
                    <a:gs pos="0">
                      <a:srgbClr val="FFFFFF"/>
                    </a:gs>
                    <a:gs pos="100000">
                      <a:srgbClr val="FFFFFF"/>
                    </a:gs>
                  </a:gsLst>
                  <a:lin ang="5400000" scaled="0"/>
                </a:gradFill>
                <a:ea typeface="Segoe UI" pitchFamily="34" charset="0"/>
                <a:cs typeface="Segoe UI" pitchFamily="34" charset="0"/>
              </a:endParaRPr>
            </a:p>
          </p:txBody>
        </p:sp>
        <p:sp>
          <p:nvSpPr>
            <p:cNvPr id="60" name="WAP - Fabric Box"/>
            <p:cNvSpPr/>
            <p:nvPr/>
          </p:nvSpPr>
          <p:spPr bwMode="auto">
            <a:xfrm>
              <a:off x="682374" y="4952402"/>
              <a:ext cx="3850317" cy="80672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61" name="Picture 60"/>
            <p:cNvPicPr>
              <a:picLocks noChangeAspect="1"/>
            </p:cNvPicPr>
            <p:nvPr/>
          </p:nvPicPr>
          <p:blipFill rotWithShape="1">
            <a:blip r:embed="rId3" cstate="print">
              <a:extLst>
                <a:ext uri="{28A0092B-C50C-407E-A947-70E740481C1C}">
                  <a14:useLocalDpi xmlns:a14="http://schemas.microsoft.com/office/drawing/2010/main" val="0"/>
                </a:ext>
              </a:extLst>
            </a:blip>
            <a:srcRect r="22568"/>
            <a:stretch/>
          </p:blipFill>
          <p:spPr>
            <a:xfrm>
              <a:off x="1228554" y="5011709"/>
              <a:ext cx="2771262" cy="694059"/>
            </a:xfrm>
            <a:prstGeom prst="rect">
              <a:avLst/>
            </a:prstGeom>
            <a:noFill/>
          </p:spPr>
        </p:pic>
        <p:grpSp>
          <p:nvGrpSpPr>
            <p:cNvPr id="62" name="WAP - System Center Fabric"/>
            <p:cNvGrpSpPr/>
            <p:nvPr/>
          </p:nvGrpSpPr>
          <p:grpSpPr>
            <a:xfrm>
              <a:off x="682371" y="4407461"/>
              <a:ext cx="3850321" cy="466997"/>
              <a:chOff x="677700" y="4730754"/>
              <a:chExt cx="3871766" cy="469598"/>
            </a:xfrm>
            <a:solidFill>
              <a:schemeClr val="accent5">
                <a:lumMod val="75000"/>
              </a:schemeClr>
            </a:solidFill>
          </p:grpSpPr>
          <p:sp>
            <p:nvSpPr>
              <p:cNvPr id="66" name="Rectangle 65"/>
              <p:cNvSpPr/>
              <p:nvPr/>
            </p:nvSpPr>
            <p:spPr bwMode="auto">
              <a:xfrm>
                <a:off x="677700" y="4730754"/>
                <a:ext cx="3871766" cy="46959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7681" tIns="38841" rIns="77681" bIns="38841" rtlCol="0" anchor="ctr" anchorCtr="0"/>
              <a:lstStyle/>
              <a:p>
                <a:pPr marL="3238" algn="r" defTabSz="932307">
                  <a:lnSpc>
                    <a:spcPct val="90000"/>
                  </a:lnSpc>
                  <a:spcAft>
                    <a:spcPts val="918"/>
                  </a:spcAft>
                  <a:buSzPct val="80000"/>
                </a:pPr>
                <a:endParaRPr lang="en-US" sz="1632" spc="-86" dirty="0">
                  <a:solidFill>
                    <a:srgbClr val="FFFFFF">
                      <a:alpha val="99000"/>
                    </a:srgbClr>
                  </a:solidFill>
                </a:endParaRPr>
              </a:p>
            </p:txBody>
          </p:sp>
          <p:pic>
            <p:nvPicPr>
              <p:cNvPr id="67" name="Picture 66"/>
              <p:cNvPicPr>
                <a:picLocks noChangeAspect="1"/>
              </p:cNvPicPr>
              <p:nvPr/>
            </p:nvPicPr>
            <p:blipFill rotWithShape="1">
              <a:blip r:embed="rId4" cstate="screen">
                <a:extLst>
                  <a:ext uri="{28A0092B-C50C-407E-A947-70E740481C1C}">
                    <a14:useLocalDpi xmlns:a14="http://schemas.microsoft.com/office/drawing/2010/main" val="0"/>
                  </a:ext>
                </a:extLst>
              </a:blip>
              <a:srcRect l="16467" t="3570" r="15780" b="-2962"/>
              <a:stretch/>
            </p:blipFill>
            <p:spPr>
              <a:xfrm>
                <a:off x="947160" y="4759824"/>
                <a:ext cx="1493012" cy="389991"/>
              </a:xfrm>
              <a:prstGeom prst="rect">
                <a:avLst/>
              </a:prstGeom>
              <a:noFill/>
            </p:spPr>
          </p:pic>
          <p:sp>
            <p:nvSpPr>
              <p:cNvPr id="112" name="TextBox 111"/>
              <p:cNvSpPr txBox="1"/>
              <p:nvPr/>
            </p:nvSpPr>
            <p:spPr>
              <a:xfrm>
                <a:off x="2578376" y="4820514"/>
                <a:ext cx="1871907" cy="324944"/>
              </a:xfrm>
              <a:prstGeom prst="rect">
                <a:avLst/>
              </a:prstGeom>
              <a:noFill/>
            </p:spPr>
            <p:txBody>
              <a:bodyPr wrap="none" lIns="0" tIns="0" rIns="0" bIns="0" rtlCol="0">
                <a:spAutoFit/>
              </a:bodyPr>
              <a:lstStyle/>
              <a:p>
                <a:pPr defTabSz="932452"/>
                <a:r>
                  <a:rPr lang="en-US" sz="1071" spc="-70" dirty="0" smtClean="0">
                    <a:solidFill>
                      <a:srgbClr val="EFEFEF"/>
                    </a:solidFill>
                  </a:rPr>
                  <a:t>w</a:t>
                </a:r>
                <a:r>
                  <a:rPr lang="en-US" sz="1071" spc="-70" dirty="0">
                    <a:solidFill>
                      <a:srgbClr val="EFEFEF"/>
                    </a:solidFill>
                  </a:rPr>
                  <a:t>/ Service Provider </a:t>
                </a:r>
                <a:r>
                  <a:rPr lang="en-US" sz="1071" spc="-70" dirty="0" smtClean="0">
                    <a:solidFill>
                      <a:srgbClr val="EFEFEF"/>
                    </a:solidFill>
                  </a:rPr>
                  <a:t>Foundation</a:t>
                </a:r>
              </a:p>
              <a:p>
                <a:pPr defTabSz="932452"/>
                <a:r>
                  <a:rPr lang="en-US" sz="1071" spc="-70" dirty="0" smtClean="0">
                    <a:solidFill>
                      <a:srgbClr val="EFEFEF"/>
                    </a:solidFill>
                  </a:rPr>
                  <a:t>&amp; Service Management Automation</a:t>
                </a:r>
                <a:endParaRPr lang="en-US" sz="1071" spc="-70" dirty="0">
                  <a:solidFill>
                    <a:srgbClr val="EFEFEF"/>
                  </a:solidFill>
                </a:endParaRPr>
              </a:p>
            </p:txBody>
          </p:sp>
        </p:grpSp>
        <p:grpSp>
          <p:nvGrpSpPr>
            <p:cNvPr id="63" name="WAP - VMs"/>
            <p:cNvGrpSpPr/>
            <p:nvPr/>
          </p:nvGrpSpPr>
          <p:grpSpPr>
            <a:xfrm>
              <a:off x="1462204" y="3439658"/>
              <a:ext cx="721317" cy="979611"/>
              <a:chOff x="3815517" y="3462618"/>
              <a:chExt cx="525898" cy="1072416"/>
            </a:xfrm>
            <a:gradFill flip="none" rotWithShape="1">
              <a:gsLst>
                <a:gs pos="40000">
                  <a:schemeClr val="accent6"/>
                </a:gs>
                <a:gs pos="100000">
                  <a:schemeClr val="accent5">
                    <a:lumMod val="75000"/>
                  </a:schemeClr>
                </a:gs>
              </a:gsLst>
              <a:lin ang="5400000" scaled="1"/>
              <a:tileRect/>
            </a:gradFill>
            <a:effectLst/>
          </p:grpSpPr>
          <p:sp>
            <p:nvSpPr>
              <p:cNvPr id="64" name="Rectangle 22"/>
              <p:cNvSpPr/>
              <p:nvPr/>
            </p:nvSpPr>
            <p:spPr bwMode="auto">
              <a:xfrm rot="5400000">
                <a:off x="3542258" y="3735877"/>
                <a:ext cx="1072416" cy="525898"/>
              </a:xfrm>
              <a:prstGeom prst="rect">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ysClr val="windowText" lastClr="000000"/>
                  </a:solidFill>
                </a:endParaRPr>
              </a:p>
            </p:txBody>
          </p:sp>
          <p:sp>
            <p:nvSpPr>
              <p:cNvPr id="65" name="TextBox 23"/>
              <p:cNvSpPr txBox="1"/>
              <p:nvPr/>
            </p:nvSpPr>
            <p:spPr>
              <a:xfrm rot="5400000">
                <a:off x="3711179" y="3761116"/>
                <a:ext cx="723483" cy="479475"/>
              </a:xfrm>
              <a:prstGeom prst="rect">
                <a:avLst/>
              </a:prstGeom>
              <a:noFill/>
            </p:spPr>
            <p:txBody>
              <a:bodyPr vert="vert270" wrap="square" lIns="0" tIns="0" rIns="0" bIns="0" rtlCol="0">
                <a:spAutoFit/>
              </a:bodyPr>
              <a:lstStyle/>
              <a:p>
                <a:pPr algn="ctr" defTabSz="932452">
                  <a:lnSpc>
                    <a:spcPct val="90000"/>
                  </a:lnSpc>
                  <a:spcBef>
                    <a:spcPct val="20000"/>
                  </a:spcBef>
                  <a:buSzPct val="80000"/>
                </a:pPr>
                <a:r>
                  <a:rPr lang="en-US" sz="1224" dirty="0">
                    <a:solidFill>
                      <a:srgbClr val="FFFFFF"/>
                    </a:solidFill>
                  </a:rPr>
                  <a:t>VMs,</a:t>
                </a:r>
              </a:p>
              <a:p>
                <a:pPr algn="ctr" defTabSz="932452">
                  <a:lnSpc>
                    <a:spcPct val="90000"/>
                  </a:lnSpc>
                  <a:spcBef>
                    <a:spcPct val="20000"/>
                  </a:spcBef>
                  <a:buSzPct val="80000"/>
                </a:pPr>
                <a:r>
                  <a:rPr lang="en-US" sz="1100" dirty="0">
                    <a:solidFill>
                      <a:srgbClr val="FFFFFF"/>
                    </a:solidFill>
                  </a:rPr>
                  <a:t>Networks,</a:t>
                </a:r>
              </a:p>
              <a:p>
                <a:pPr algn="ctr" defTabSz="932452">
                  <a:lnSpc>
                    <a:spcPct val="90000"/>
                  </a:lnSpc>
                  <a:spcBef>
                    <a:spcPct val="20000"/>
                  </a:spcBef>
                  <a:buSzPct val="80000"/>
                </a:pPr>
                <a:endParaRPr lang="en-US" sz="300" dirty="0">
                  <a:solidFill>
                    <a:srgbClr val="FFFFFF"/>
                  </a:solidFill>
                </a:endParaRPr>
              </a:p>
              <a:p>
                <a:pPr algn="ctr" defTabSz="932452">
                  <a:lnSpc>
                    <a:spcPct val="90000"/>
                  </a:lnSpc>
                  <a:spcBef>
                    <a:spcPct val="20000"/>
                  </a:spcBef>
                  <a:buSzPct val="80000"/>
                </a:pPr>
                <a:r>
                  <a:rPr lang="en-US" sz="1000" dirty="0">
                    <a:solidFill>
                      <a:srgbClr val="FFFFFF"/>
                    </a:solidFill>
                  </a:rPr>
                  <a:t>Automation</a:t>
                </a:r>
              </a:p>
            </p:txBody>
          </p:sp>
        </p:grpSp>
      </p:grpSp>
      <p:grpSp>
        <p:nvGrpSpPr>
          <p:cNvPr id="113" name="Group 1"/>
          <p:cNvGrpSpPr/>
          <p:nvPr/>
        </p:nvGrpSpPr>
        <p:grpSpPr>
          <a:xfrm>
            <a:off x="998133" y="1499735"/>
            <a:ext cx="3932472" cy="2914707"/>
            <a:chOff x="682370" y="1501027"/>
            <a:chExt cx="3855715" cy="2857815"/>
          </a:xfrm>
        </p:grpSpPr>
        <p:grpSp>
          <p:nvGrpSpPr>
            <p:cNvPr id="114" name="WAP - Service Bus"/>
            <p:cNvGrpSpPr/>
            <p:nvPr/>
          </p:nvGrpSpPr>
          <p:grpSpPr>
            <a:xfrm>
              <a:off x="3018355" y="3439658"/>
              <a:ext cx="721317" cy="914128"/>
              <a:chOff x="3815516" y="3462617"/>
              <a:chExt cx="525898" cy="1066800"/>
            </a:xfrm>
            <a:solidFill>
              <a:schemeClr val="accent6"/>
            </a:solidFill>
            <a:effectLst/>
          </p:grpSpPr>
          <p:sp>
            <p:nvSpPr>
              <p:cNvPr id="144" name="Rectangle 16"/>
              <p:cNvSpPr/>
              <p:nvPr/>
            </p:nvSpPr>
            <p:spPr bwMode="auto">
              <a:xfrm rot="5400000">
                <a:off x="3545065" y="3733068"/>
                <a:ext cx="1066800" cy="525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ysClr val="windowText" lastClr="000000"/>
                  </a:solidFill>
                </a:endParaRPr>
              </a:p>
            </p:txBody>
          </p:sp>
          <p:sp>
            <p:nvSpPr>
              <p:cNvPr id="145" name="TextBox 17"/>
              <p:cNvSpPr txBox="1"/>
              <p:nvPr/>
            </p:nvSpPr>
            <p:spPr>
              <a:xfrm rot="5400000">
                <a:off x="3857360" y="3761117"/>
                <a:ext cx="431113" cy="479475"/>
              </a:xfrm>
              <a:prstGeom prst="rect">
                <a:avLst/>
              </a:prstGeom>
              <a:noFill/>
            </p:spPr>
            <p:txBody>
              <a:bodyPr vert="vert270" wrap="square" lIns="0" tIns="0" rIns="0" bIns="0" rtlCol="0">
                <a:spAutoFit/>
              </a:bodyPr>
              <a:lstStyle/>
              <a:p>
                <a:pPr algn="ctr" defTabSz="932452">
                  <a:lnSpc>
                    <a:spcPct val="90000"/>
                  </a:lnSpc>
                  <a:spcBef>
                    <a:spcPct val="20000"/>
                  </a:spcBef>
                  <a:buSzPct val="80000"/>
                </a:pPr>
                <a:r>
                  <a:rPr lang="en-US" sz="1224" dirty="0">
                    <a:solidFill>
                      <a:srgbClr val="FFFFFF"/>
                    </a:solidFill>
                  </a:rPr>
                  <a:t>Service </a:t>
                </a:r>
              </a:p>
              <a:p>
                <a:pPr algn="ctr" defTabSz="932452">
                  <a:lnSpc>
                    <a:spcPct val="90000"/>
                  </a:lnSpc>
                  <a:spcBef>
                    <a:spcPct val="20000"/>
                  </a:spcBef>
                  <a:buSzPct val="80000"/>
                </a:pPr>
                <a:r>
                  <a:rPr lang="en-US" sz="1224" dirty="0">
                    <a:solidFill>
                      <a:srgbClr val="FFFFFF"/>
                    </a:solidFill>
                  </a:rPr>
                  <a:t>Bus</a:t>
                </a:r>
              </a:p>
            </p:txBody>
          </p:sp>
        </p:grpSp>
        <p:grpSp>
          <p:nvGrpSpPr>
            <p:cNvPr id="115" name="WAP - SQL"/>
            <p:cNvGrpSpPr/>
            <p:nvPr/>
          </p:nvGrpSpPr>
          <p:grpSpPr>
            <a:xfrm>
              <a:off x="2244452" y="3439658"/>
              <a:ext cx="721317" cy="914128"/>
              <a:chOff x="3815517" y="3462618"/>
              <a:chExt cx="525898" cy="1072416"/>
            </a:xfrm>
            <a:solidFill>
              <a:schemeClr val="accent6"/>
            </a:solidFill>
            <a:effectLst/>
          </p:grpSpPr>
          <p:sp>
            <p:nvSpPr>
              <p:cNvPr id="142" name="Rectangle 19"/>
              <p:cNvSpPr/>
              <p:nvPr/>
            </p:nvSpPr>
            <p:spPr bwMode="auto">
              <a:xfrm rot="5400000">
                <a:off x="3542258" y="3735877"/>
                <a:ext cx="1072416" cy="525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ysClr val="windowText" lastClr="000000"/>
                  </a:solidFill>
                </a:endParaRPr>
              </a:p>
            </p:txBody>
          </p:sp>
          <p:sp>
            <p:nvSpPr>
              <p:cNvPr id="143" name="TextBox 20"/>
              <p:cNvSpPr txBox="1"/>
              <p:nvPr/>
            </p:nvSpPr>
            <p:spPr>
              <a:xfrm rot="5400000">
                <a:off x="3772384" y="3737905"/>
                <a:ext cx="612164" cy="525897"/>
              </a:xfrm>
              <a:prstGeom prst="rect">
                <a:avLst/>
              </a:prstGeom>
              <a:noFill/>
            </p:spPr>
            <p:txBody>
              <a:bodyPr vert="vert270" wrap="square" lIns="0" tIns="0" rIns="0" bIns="0" rtlCol="0" anchor="ctr">
                <a:spAutoFit/>
              </a:bodyPr>
              <a:lstStyle/>
              <a:p>
                <a:pPr algn="ctr" defTabSz="932452">
                  <a:lnSpc>
                    <a:spcPct val="90000"/>
                  </a:lnSpc>
                  <a:spcBef>
                    <a:spcPct val="20000"/>
                  </a:spcBef>
                  <a:buSzPct val="80000"/>
                </a:pPr>
                <a:r>
                  <a:rPr lang="en-US" sz="1122" dirty="0">
                    <a:solidFill>
                      <a:srgbClr val="FFFFFF"/>
                    </a:solidFill>
                  </a:rPr>
                  <a:t>Database</a:t>
                </a:r>
              </a:p>
              <a:p>
                <a:pPr algn="ctr" defTabSz="932452">
                  <a:lnSpc>
                    <a:spcPct val="90000"/>
                  </a:lnSpc>
                  <a:spcBef>
                    <a:spcPct val="20000"/>
                  </a:spcBef>
                  <a:buSzPct val="80000"/>
                </a:pPr>
                <a:r>
                  <a:rPr lang="en-US" sz="1224" dirty="0">
                    <a:solidFill>
                      <a:srgbClr val="FFFFFF"/>
                    </a:solidFill>
                  </a:rPr>
                  <a:t>SQL Sever</a:t>
                </a:r>
                <a:br>
                  <a:rPr lang="en-US" sz="1224" dirty="0">
                    <a:solidFill>
                      <a:srgbClr val="FFFFFF"/>
                    </a:solidFill>
                  </a:rPr>
                </a:br>
                <a:r>
                  <a:rPr lang="en-US" sz="1224" dirty="0">
                    <a:solidFill>
                      <a:srgbClr val="FFFFFF"/>
                    </a:solidFill>
                  </a:rPr>
                  <a:t>MySQL</a:t>
                </a:r>
              </a:p>
            </p:txBody>
          </p:sp>
        </p:grpSp>
        <p:grpSp>
          <p:nvGrpSpPr>
            <p:cNvPr id="116" name="WAP - Web Sites"/>
            <p:cNvGrpSpPr/>
            <p:nvPr/>
          </p:nvGrpSpPr>
          <p:grpSpPr>
            <a:xfrm>
              <a:off x="682370" y="3439659"/>
              <a:ext cx="721317" cy="914127"/>
              <a:chOff x="3815516" y="3462617"/>
              <a:chExt cx="525898" cy="1066800"/>
            </a:xfrm>
            <a:solidFill>
              <a:schemeClr val="accent6"/>
            </a:solidFill>
            <a:effectLst/>
          </p:grpSpPr>
          <p:sp>
            <p:nvSpPr>
              <p:cNvPr id="140" name="Rectangle 25"/>
              <p:cNvSpPr/>
              <p:nvPr/>
            </p:nvSpPr>
            <p:spPr bwMode="auto">
              <a:xfrm rot="5400000">
                <a:off x="3545065" y="3733068"/>
                <a:ext cx="1066800" cy="525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ysClr val="windowText" lastClr="000000"/>
                  </a:solidFill>
                </a:endParaRPr>
              </a:p>
            </p:txBody>
          </p:sp>
          <p:sp>
            <p:nvSpPr>
              <p:cNvPr id="141" name="TextBox 26"/>
              <p:cNvSpPr txBox="1"/>
              <p:nvPr/>
            </p:nvSpPr>
            <p:spPr>
              <a:xfrm rot="5400000">
                <a:off x="3857362" y="3761116"/>
                <a:ext cx="431114" cy="479475"/>
              </a:xfrm>
              <a:prstGeom prst="rect">
                <a:avLst/>
              </a:prstGeom>
              <a:noFill/>
            </p:spPr>
            <p:txBody>
              <a:bodyPr vert="vert270" wrap="square" lIns="0" tIns="0" rIns="0" bIns="0" rtlCol="0">
                <a:spAutoFit/>
              </a:bodyPr>
              <a:lstStyle/>
              <a:p>
                <a:pPr algn="ctr" defTabSz="932452">
                  <a:lnSpc>
                    <a:spcPct val="90000"/>
                  </a:lnSpc>
                  <a:spcBef>
                    <a:spcPct val="20000"/>
                  </a:spcBef>
                  <a:buSzPct val="80000"/>
                </a:pPr>
                <a:r>
                  <a:rPr lang="en-US" sz="1224" dirty="0">
                    <a:solidFill>
                      <a:srgbClr val="FFFFFF"/>
                    </a:solidFill>
                  </a:rPr>
                  <a:t>Web</a:t>
                </a:r>
              </a:p>
              <a:p>
                <a:pPr algn="ctr" defTabSz="932452">
                  <a:lnSpc>
                    <a:spcPct val="90000"/>
                  </a:lnSpc>
                  <a:spcBef>
                    <a:spcPct val="20000"/>
                  </a:spcBef>
                  <a:buSzPct val="80000"/>
                </a:pPr>
                <a:r>
                  <a:rPr lang="en-US" sz="1224" dirty="0">
                    <a:solidFill>
                      <a:srgbClr val="FFFFFF"/>
                    </a:solidFill>
                  </a:rPr>
                  <a:t>Sites</a:t>
                </a:r>
              </a:p>
            </p:txBody>
          </p:sp>
        </p:grpSp>
        <p:sp>
          <p:nvSpPr>
            <p:cNvPr id="117" name="WAP - RDFE"/>
            <p:cNvSpPr/>
            <p:nvPr/>
          </p:nvSpPr>
          <p:spPr bwMode="auto">
            <a:xfrm>
              <a:off x="690283" y="2960319"/>
              <a:ext cx="3847801" cy="4292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39" tIns="46619" rIns="93239" bIns="46619" numCol="1" rtlCol="0" anchor="ctr" anchorCtr="0" compatLnSpc="1">
              <a:prstTxWarp prst="textNoShape">
                <a:avLst/>
              </a:prstTxWarp>
            </a:bodyPr>
            <a:lstStyle/>
            <a:p>
              <a:pPr algn="ctr" defTabSz="932144" fontAlgn="base">
                <a:spcBef>
                  <a:spcPct val="0"/>
                </a:spcBef>
                <a:spcAft>
                  <a:spcPct val="0"/>
                </a:spcAft>
                <a:defRPr/>
              </a:pPr>
              <a:r>
                <a:rPr lang="en-US" sz="1632" kern="0" dirty="0">
                  <a:gradFill>
                    <a:gsLst>
                      <a:gs pos="0">
                        <a:srgbClr val="FFFFFF"/>
                      </a:gs>
                      <a:gs pos="100000">
                        <a:srgbClr val="FFFFFF"/>
                      </a:gs>
                    </a:gsLst>
                    <a:lin ang="5400000" scaled="0"/>
                  </a:gradFill>
                </a:rPr>
                <a:t>Service Management API</a:t>
              </a:r>
            </a:p>
          </p:txBody>
        </p:sp>
        <p:sp>
          <p:nvSpPr>
            <p:cNvPr id="118" name="WAP - Portal Frame"/>
            <p:cNvSpPr/>
            <p:nvPr/>
          </p:nvSpPr>
          <p:spPr bwMode="auto">
            <a:xfrm>
              <a:off x="694079" y="1611645"/>
              <a:ext cx="3844006" cy="13073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grpSp>
          <p:nvGrpSpPr>
            <p:cNvPr id="119" name="WAP - Admin"/>
            <p:cNvGrpSpPr/>
            <p:nvPr/>
          </p:nvGrpSpPr>
          <p:grpSpPr>
            <a:xfrm>
              <a:off x="773257" y="1501027"/>
              <a:ext cx="1799262" cy="1324711"/>
              <a:chOff x="7367635" y="1778130"/>
              <a:chExt cx="1809283" cy="1332090"/>
            </a:xfrm>
          </p:grpSpPr>
          <p:grpSp>
            <p:nvGrpSpPr>
              <p:cNvPr id="131" name="WAP - Admin Frame"/>
              <p:cNvGrpSpPr/>
              <p:nvPr/>
            </p:nvGrpSpPr>
            <p:grpSpPr>
              <a:xfrm>
                <a:off x="7367635" y="1778130"/>
                <a:ext cx="1809283" cy="1028557"/>
                <a:chOff x="769091" y="1846226"/>
                <a:chExt cx="1809283" cy="1028557"/>
              </a:xfrm>
            </p:grpSpPr>
            <p:sp>
              <p:nvSpPr>
                <p:cNvPr id="134" name="Rectangle 33"/>
                <p:cNvSpPr/>
                <p:nvPr/>
              </p:nvSpPr>
              <p:spPr bwMode="auto">
                <a:xfrm>
                  <a:off x="1566364" y="2052574"/>
                  <a:ext cx="1012010" cy="811708"/>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35" name="Rectangle 34"/>
                <p:cNvSpPr/>
                <p:nvPr/>
              </p:nvSpPr>
              <p:spPr bwMode="auto">
                <a:xfrm>
                  <a:off x="769091" y="2052574"/>
                  <a:ext cx="805727" cy="822209"/>
                </a:xfrm>
                <a:prstGeom prst="rect">
                  <a:avLst/>
                </a:prstGeom>
                <a:solidFill>
                  <a:schemeClr val="accent1">
                    <a:lumMod val="50000"/>
                  </a:scheme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rgbClr val="000000"/>
                    </a:solidFill>
                  </a:endParaRPr>
                </a:p>
              </p:txBody>
            </p:sp>
            <p:sp>
              <p:nvSpPr>
                <p:cNvPr id="136" name="TextBox 35"/>
                <p:cNvSpPr txBox="1"/>
                <p:nvPr/>
              </p:nvSpPr>
              <p:spPr>
                <a:xfrm>
                  <a:off x="842161" y="2140795"/>
                  <a:ext cx="678021" cy="650015"/>
                </a:xfrm>
                <a:prstGeom prst="rect">
                  <a:avLst/>
                </a:prstGeom>
                <a:noFill/>
              </p:spPr>
              <p:txBody>
                <a:bodyPr wrap="none" lIns="0" tIns="0" rIns="0" bIns="0" rtlCol="0">
                  <a:spAutoFit/>
                </a:bodyPr>
                <a:lstStyle/>
                <a:p>
                  <a:pPr defTabSz="932450">
                    <a:lnSpc>
                      <a:spcPct val="90000"/>
                    </a:lnSpc>
                    <a:spcBef>
                      <a:spcPct val="20000"/>
                    </a:spcBef>
                    <a:buSzPct val="80000"/>
                    <a:defRPr/>
                  </a:pPr>
                  <a:r>
                    <a:rPr lang="en-US" sz="1020" kern="0" dirty="0">
                      <a:solidFill>
                        <a:srgbClr val="FFFFFF"/>
                      </a:solidFill>
                    </a:rPr>
                    <a:t>Services</a:t>
                  </a:r>
                </a:p>
                <a:p>
                  <a:pPr defTabSz="932450">
                    <a:lnSpc>
                      <a:spcPct val="90000"/>
                    </a:lnSpc>
                    <a:spcBef>
                      <a:spcPct val="20000"/>
                    </a:spcBef>
                    <a:buSzPct val="80000"/>
                    <a:defRPr/>
                  </a:pPr>
                  <a:r>
                    <a:rPr lang="en-US" sz="1020" kern="0" dirty="0">
                      <a:solidFill>
                        <a:srgbClr val="FFFFFF"/>
                      </a:solidFill>
                    </a:rPr>
                    <a:t>Plans</a:t>
                  </a:r>
                </a:p>
                <a:p>
                  <a:pPr defTabSz="932450">
                    <a:lnSpc>
                      <a:spcPct val="90000"/>
                    </a:lnSpc>
                    <a:spcBef>
                      <a:spcPct val="20000"/>
                    </a:spcBef>
                    <a:buSzPct val="80000"/>
                    <a:defRPr/>
                  </a:pPr>
                  <a:r>
                    <a:rPr lang="en-US" sz="1020" kern="0" dirty="0">
                      <a:solidFill>
                        <a:srgbClr val="FFFFFF"/>
                      </a:solidFill>
                    </a:rPr>
                    <a:t>Users</a:t>
                  </a:r>
                </a:p>
                <a:p>
                  <a:pPr defTabSz="932450">
                    <a:lnSpc>
                      <a:spcPct val="90000"/>
                    </a:lnSpc>
                    <a:spcBef>
                      <a:spcPct val="20000"/>
                    </a:spcBef>
                    <a:buSzPct val="80000"/>
                    <a:defRPr/>
                  </a:pPr>
                  <a:r>
                    <a:rPr lang="en-US" sz="1020" kern="0" dirty="0">
                      <a:solidFill>
                        <a:srgbClr val="FFFFFF"/>
                      </a:solidFill>
                    </a:rPr>
                    <a:t>Automation</a:t>
                  </a:r>
                </a:p>
              </p:txBody>
            </p:sp>
            <p:sp>
              <p:nvSpPr>
                <p:cNvPr id="137" name="TextBox 36"/>
                <p:cNvSpPr txBox="1"/>
                <p:nvPr/>
              </p:nvSpPr>
              <p:spPr>
                <a:xfrm>
                  <a:off x="775299" y="1846226"/>
                  <a:ext cx="65" cy="156293"/>
                </a:xfrm>
                <a:prstGeom prst="rect">
                  <a:avLst/>
                </a:prstGeom>
                <a:noFill/>
              </p:spPr>
              <p:txBody>
                <a:bodyPr wrap="none" lIns="0" tIns="0" rIns="0" bIns="0" rtlCol="0">
                  <a:spAutoFit/>
                </a:bodyPr>
                <a:lstStyle/>
                <a:p>
                  <a:pPr defTabSz="932450">
                    <a:lnSpc>
                      <a:spcPct val="90000"/>
                    </a:lnSpc>
                    <a:spcBef>
                      <a:spcPct val="20000"/>
                    </a:spcBef>
                    <a:buSzPct val="80000"/>
                    <a:defRPr/>
                  </a:pPr>
                  <a:endParaRPr lang="en-US" sz="1122" kern="0" dirty="0">
                    <a:solidFill>
                      <a:srgbClr val="FFFFFF">
                        <a:lumMod val="50000"/>
                      </a:srgbClr>
                    </a:solidFill>
                  </a:endParaRPr>
                </a:p>
              </p:txBody>
            </p:sp>
            <p:sp>
              <p:nvSpPr>
                <p:cNvPr id="138" name="TextBox 37"/>
                <p:cNvSpPr txBox="1"/>
                <p:nvPr/>
              </p:nvSpPr>
              <p:spPr>
                <a:xfrm>
                  <a:off x="780405" y="2043832"/>
                  <a:ext cx="65" cy="156293"/>
                </a:xfrm>
                <a:prstGeom prst="rect">
                  <a:avLst/>
                </a:prstGeom>
                <a:noFill/>
              </p:spPr>
              <p:txBody>
                <a:bodyPr wrap="none" lIns="0" tIns="0" rIns="0" bIns="0" rtlCol="0">
                  <a:spAutoFit/>
                </a:bodyPr>
                <a:lstStyle/>
                <a:p>
                  <a:pPr defTabSz="932450">
                    <a:lnSpc>
                      <a:spcPct val="90000"/>
                    </a:lnSpc>
                    <a:spcBef>
                      <a:spcPct val="20000"/>
                    </a:spcBef>
                    <a:buSzPct val="80000"/>
                    <a:defRPr/>
                  </a:pPr>
                  <a:endParaRPr lang="en-US" sz="1122" kern="0" dirty="0">
                    <a:solidFill>
                      <a:srgbClr val="FFFFFF">
                        <a:lumMod val="50000"/>
                      </a:srgbClr>
                    </a:solidFill>
                  </a:endParaRPr>
                </a:p>
              </p:txBody>
            </p:sp>
            <p:sp>
              <p:nvSpPr>
                <p:cNvPr id="139" name="TextBox 38"/>
                <p:cNvSpPr txBox="1"/>
                <p:nvPr/>
              </p:nvSpPr>
              <p:spPr>
                <a:xfrm>
                  <a:off x="1636510" y="2212484"/>
                  <a:ext cx="862312" cy="454565"/>
                </a:xfrm>
                <a:prstGeom prst="rect">
                  <a:avLst/>
                </a:prstGeom>
                <a:noFill/>
              </p:spPr>
              <p:txBody>
                <a:bodyPr wrap="square" lIns="0" tIns="0" rIns="0" bIns="0" rtlCol="0">
                  <a:spAutoFit/>
                </a:bodyPr>
                <a:lstStyle/>
                <a:p>
                  <a:pPr algn="ctr" defTabSz="932452">
                    <a:lnSpc>
                      <a:spcPct val="90000"/>
                    </a:lnSpc>
                    <a:spcBef>
                      <a:spcPct val="20000"/>
                    </a:spcBef>
                    <a:buSzPct val="80000"/>
                    <a:defRPr/>
                  </a:pPr>
                  <a:r>
                    <a:rPr lang="en-US" sz="1632" kern="0" dirty="0">
                      <a:solidFill>
                        <a:srgbClr val="FFFFFF">
                          <a:lumMod val="50000"/>
                        </a:srgbClr>
                      </a:solidFill>
                      <a:latin typeface="Segoe UI Semilight" panose="020B0402040204020203" pitchFamily="34" charset="0"/>
                      <a:cs typeface="Segoe UI Semilight" panose="020B0402040204020203" pitchFamily="34" charset="0"/>
                    </a:rPr>
                    <a:t>Admin Site</a:t>
                  </a:r>
                </a:p>
              </p:txBody>
            </p:sp>
          </p:grpSp>
          <p:sp>
            <p:nvSpPr>
              <p:cNvPr id="132" name="WAP - Admin Cmd Bar"/>
              <p:cNvSpPr/>
              <p:nvPr/>
            </p:nvSpPr>
            <p:spPr bwMode="auto">
              <a:xfrm>
                <a:off x="7367635" y="2796186"/>
                <a:ext cx="1809283" cy="314034"/>
              </a:xfrm>
              <a:prstGeom prst="rect">
                <a:avLst/>
              </a:prstGeom>
              <a:solidFill>
                <a:schemeClr val="bg1"/>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133" name="WAP - Admin (+) &quot;New&quot;" descr="http://sharepoint/sites/AzureUX/Shared%20Documents/Design%20Team/Iconography/Production/White/icon-add-32-w-idl.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08604" y="2864370"/>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WAP - Tenant"/>
            <p:cNvGrpSpPr/>
            <p:nvPr/>
          </p:nvGrpSpPr>
          <p:grpSpPr>
            <a:xfrm>
              <a:off x="2639875" y="1697539"/>
              <a:ext cx="1787946" cy="1130960"/>
              <a:chOff x="9244651" y="1975738"/>
              <a:chExt cx="1797905" cy="1137259"/>
            </a:xfrm>
          </p:grpSpPr>
          <p:grpSp>
            <p:nvGrpSpPr>
              <p:cNvPr id="124" name="WAP - Tenant Frame"/>
              <p:cNvGrpSpPr/>
              <p:nvPr/>
            </p:nvGrpSpPr>
            <p:grpSpPr>
              <a:xfrm>
                <a:off x="9244651" y="1975738"/>
                <a:ext cx="1797905" cy="830952"/>
                <a:chOff x="2642049" y="2030444"/>
                <a:chExt cx="1797905" cy="831868"/>
              </a:xfrm>
            </p:grpSpPr>
            <p:sp>
              <p:nvSpPr>
                <p:cNvPr id="128" name="Rectangle 44"/>
                <p:cNvSpPr/>
                <p:nvPr/>
              </p:nvSpPr>
              <p:spPr bwMode="auto">
                <a:xfrm>
                  <a:off x="3433049" y="2030444"/>
                  <a:ext cx="1006905" cy="831868"/>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29" name="Rectangle 45"/>
                <p:cNvSpPr/>
                <p:nvPr/>
              </p:nvSpPr>
              <p:spPr bwMode="auto">
                <a:xfrm>
                  <a:off x="2642049" y="2030444"/>
                  <a:ext cx="813646" cy="823013"/>
                </a:xfrm>
                <a:prstGeom prst="rect">
                  <a:avLst/>
                </a:prstGeom>
                <a:solidFill>
                  <a:schemeClr val="accent1"/>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sp>
              <p:nvSpPr>
                <p:cNvPr id="130" name="TextBox 46"/>
                <p:cNvSpPr txBox="1"/>
                <p:nvPr/>
              </p:nvSpPr>
              <p:spPr>
                <a:xfrm>
                  <a:off x="3523427" y="2188392"/>
                  <a:ext cx="836975" cy="455066"/>
                </a:xfrm>
                <a:prstGeom prst="rect">
                  <a:avLst/>
                </a:prstGeom>
                <a:noFill/>
              </p:spPr>
              <p:txBody>
                <a:bodyPr wrap="square" lIns="0" tIns="0" rIns="0" bIns="0" rtlCol="0">
                  <a:spAutoFit/>
                </a:bodyPr>
                <a:lstStyle/>
                <a:p>
                  <a:pPr algn="ctr" defTabSz="932452">
                    <a:lnSpc>
                      <a:spcPct val="90000"/>
                    </a:lnSpc>
                    <a:spcBef>
                      <a:spcPct val="20000"/>
                    </a:spcBef>
                    <a:buSzPct val="80000"/>
                    <a:defRPr/>
                  </a:pPr>
                  <a:r>
                    <a:rPr lang="en-US" sz="1632" kern="0" dirty="0">
                      <a:solidFill>
                        <a:srgbClr val="FFFFFF">
                          <a:lumMod val="50000"/>
                        </a:srgbClr>
                      </a:solidFill>
                      <a:latin typeface="Segoe UI Semilight" panose="020B0402040204020203" pitchFamily="34" charset="0"/>
                      <a:cs typeface="Segoe UI Semilight" panose="020B0402040204020203" pitchFamily="34" charset="0"/>
                    </a:rPr>
                    <a:t>Tenant </a:t>
                  </a:r>
                  <a:br>
                    <a:rPr lang="en-US" sz="1632" kern="0" dirty="0">
                      <a:solidFill>
                        <a:srgbClr val="FFFFFF">
                          <a:lumMod val="50000"/>
                        </a:srgbClr>
                      </a:solidFill>
                      <a:latin typeface="Segoe UI Semilight" panose="020B0402040204020203" pitchFamily="34" charset="0"/>
                      <a:cs typeface="Segoe UI Semilight" panose="020B0402040204020203" pitchFamily="34" charset="0"/>
                    </a:rPr>
                  </a:br>
                  <a:r>
                    <a:rPr lang="en-US" sz="1632" kern="0" dirty="0">
                      <a:solidFill>
                        <a:srgbClr val="FFFFFF">
                          <a:lumMod val="50000"/>
                        </a:srgbClr>
                      </a:solidFill>
                      <a:latin typeface="Segoe UI Semilight" panose="020B0402040204020203" pitchFamily="34" charset="0"/>
                      <a:cs typeface="Segoe UI Semilight" panose="020B0402040204020203" pitchFamily="34" charset="0"/>
                    </a:rPr>
                    <a:t>Site</a:t>
                  </a:r>
                </a:p>
              </p:txBody>
            </p:sp>
          </p:grpSp>
          <p:sp>
            <p:nvSpPr>
              <p:cNvPr id="125" name="WAP - Tenant left nav items"/>
              <p:cNvSpPr txBox="1"/>
              <p:nvPr/>
            </p:nvSpPr>
            <p:spPr>
              <a:xfrm>
                <a:off x="9314591" y="2064206"/>
                <a:ext cx="565808" cy="650015"/>
              </a:xfrm>
              <a:prstGeom prst="rect">
                <a:avLst/>
              </a:prstGeom>
              <a:noFill/>
            </p:spPr>
            <p:txBody>
              <a:bodyPr wrap="none" lIns="0" tIns="0" rIns="0" bIns="0" rtlCol="0">
                <a:spAutoFit/>
              </a:bodyPr>
              <a:lstStyle/>
              <a:p>
                <a:pPr defTabSz="932450">
                  <a:lnSpc>
                    <a:spcPct val="90000"/>
                  </a:lnSpc>
                  <a:spcBef>
                    <a:spcPct val="20000"/>
                  </a:spcBef>
                  <a:buSzPct val="80000"/>
                  <a:defRPr/>
                </a:pPr>
                <a:r>
                  <a:rPr lang="en-US" sz="1020" kern="0" dirty="0">
                    <a:solidFill>
                      <a:srgbClr val="EFEFEF"/>
                    </a:solidFill>
                  </a:rPr>
                  <a:t>Web Sites</a:t>
                </a:r>
              </a:p>
              <a:p>
                <a:pPr defTabSz="932450">
                  <a:lnSpc>
                    <a:spcPct val="90000"/>
                  </a:lnSpc>
                  <a:spcBef>
                    <a:spcPct val="20000"/>
                  </a:spcBef>
                  <a:buSzPct val="80000"/>
                  <a:defRPr/>
                </a:pPr>
                <a:r>
                  <a:rPr lang="en-US" sz="1020" kern="0" dirty="0">
                    <a:solidFill>
                      <a:srgbClr val="EFEFEF"/>
                    </a:solidFill>
                  </a:rPr>
                  <a:t>Apps</a:t>
                </a:r>
              </a:p>
              <a:p>
                <a:pPr defTabSz="932450">
                  <a:lnSpc>
                    <a:spcPct val="90000"/>
                  </a:lnSpc>
                  <a:spcBef>
                    <a:spcPct val="20000"/>
                  </a:spcBef>
                  <a:buSzPct val="80000"/>
                  <a:defRPr/>
                </a:pPr>
                <a:r>
                  <a:rPr lang="en-US" sz="1020" kern="0" dirty="0">
                    <a:solidFill>
                      <a:srgbClr val="EFEFEF"/>
                    </a:solidFill>
                  </a:rPr>
                  <a:t>Database</a:t>
                </a:r>
              </a:p>
              <a:p>
                <a:pPr defTabSz="932450">
                  <a:lnSpc>
                    <a:spcPct val="90000"/>
                  </a:lnSpc>
                  <a:spcBef>
                    <a:spcPct val="20000"/>
                  </a:spcBef>
                  <a:buSzPct val="80000"/>
                  <a:defRPr/>
                </a:pPr>
                <a:r>
                  <a:rPr lang="en-US" sz="1020" kern="0" dirty="0">
                    <a:solidFill>
                      <a:srgbClr val="EFEFEF"/>
                    </a:solidFill>
                  </a:rPr>
                  <a:t>VMs</a:t>
                </a:r>
              </a:p>
            </p:txBody>
          </p:sp>
          <p:sp>
            <p:nvSpPr>
              <p:cNvPr id="126" name="WAP - Tenant Cmd Bar"/>
              <p:cNvSpPr/>
              <p:nvPr/>
            </p:nvSpPr>
            <p:spPr bwMode="auto">
              <a:xfrm>
                <a:off x="9245535" y="2798963"/>
                <a:ext cx="1797020" cy="314034"/>
              </a:xfrm>
              <a:prstGeom prst="rect">
                <a:avLst/>
              </a:prstGeom>
              <a:solidFill>
                <a:schemeClr val="bg1"/>
              </a:solidFill>
              <a:ln w="9525" cap="flat" cmpd="sng" algn="ctr">
                <a:noFill/>
                <a:prstDash val="solid"/>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gradFill>
                    <a:gsLst>
                      <a:gs pos="0">
                        <a:srgbClr val="FFFFFF"/>
                      </a:gs>
                      <a:gs pos="100000">
                        <a:srgbClr val="FFFFFF"/>
                      </a:gs>
                    </a:gsLst>
                    <a:lin ang="5400000" scaled="0"/>
                  </a:gradFill>
                </a:endParaRPr>
              </a:p>
            </p:txBody>
          </p:sp>
          <p:pic>
            <p:nvPicPr>
              <p:cNvPr id="127" name="WAP - Tenant (+) &quot;New&quot;" descr="http://sharepoint/sites/AzureUX/Shared%20Documents/Design%20Team/Iconography/Production/White/icon-add-32-w-idl.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86504" y="2867147"/>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WAP - Service Bus"/>
            <p:cNvGrpSpPr/>
            <p:nvPr/>
          </p:nvGrpSpPr>
          <p:grpSpPr>
            <a:xfrm>
              <a:off x="3811374" y="3444714"/>
              <a:ext cx="721317" cy="914128"/>
              <a:chOff x="3815516" y="3462617"/>
              <a:chExt cx="525898" cy="1066800"/>
            </a:xfrm>
            <a:solidFill>
              <a:schemeClr val="accent6"/>
            </a:solidFill>
            <a:effectLst/>
          </p:grpSpPr>
          <p:sp>
            <p:nvSpPr>
              <p:cNvPr id="122" name="Rectangle 16"/>
              <p:cNvSpPr/>
              <p:nvPr/>
            </p:nvSpPr>
            <p:spPr bwMode="auto">
              <a:xfrm rot="5400000">
                <a:off x="3545065" y="3733068"/>
                <a:ext cx="1066800" cy="525898"/>
              </a:xfrm>
              <a:prstGeom prst="rect">
                <a:avLst/>
              </a:prstGeom>
              <a:noFill/>
              <a:ln w="38100" cap="flat" cmpd="sng" algn="ctr">
                <a:solidFill>
                  <a:srgbClr val="00BCF2"/>
                </a:solidFill>
                <a:prstDash val="sysDash"/>
                <a:headEnd type="none" w="med" len="med"/>
                <a:tailEnd type="none" w="med" len="med"/>
              </a:ln>
              <a:effectLst/>
            </p:spPr>
            <p:txBody>
              <a:bodyPr vert="horz" wrap="square" lIns="93243" tIns="46622" rIns="93243" bIns="46622" numCol="1" rtlCol="0" anchor="ctr" anchorCtr="0" compatLnSpc="1">
                <a:prstTxWarp prst="textNoShape">
                  <a:avLst/>
                </a:prstTxWarp>
              </a:bodyPr>
              <a:lstStyle/>
              <a:p>
                <a:pPr algn="ctr" defTabSz="932144" fontAlgn="base">
                  <a:spcBef>
                    <a:spcPct val="0"/>
                  </a:spcBef>
                  <a:spcAft>
                    <a:spcPct val="0"/>
                  </a:spcAft>
                  <a:defRPr/>
                </a:pPr>
                <a:endParaRPr lang="en-US" sz="2346" kern="0" dirty="0">
                  <a:solidFill>
                    <a:sysClr val="windowText" lastClr="000000"/>
                  </a:solidFill>
                </a:endParaRPr>
              </a:p>
            </p:txBody>
          </p:sp>
          <p:sp>
            <p:nvSpPr>
              <p:cNvPr id="123" name="TextBox 17"/>
              <p:cNvSpPr txBox="1"/>
              <p:nvPr/>
            </p:nvSpPr>
            <p:spPr>
              <a:xfrm rot="5400000">
                <a:off x="3819632" y="3756211"/>
                <a:ext cx="520843" cy="479475"/>
              </a:xfrm>
              <a:prstGeom prst="rect">
                <a:avLst/>
              </a:prstGeom>
              <a:noFill/>
              <a:ln>
                <a:noFill/>
                <a:prstDash val="sysDash"/>
              </a:ln>
            </p:spPr>
            <p:txBody>
              <a:bodyPr vert="vert270" wrap="square" lIns="0" tIns="0" rIns="0" bIns="0" rtlCol="0">
                <a:spAutoFit/>
              </a:bodyPr>
              <a:lstStyle/>
              <a:p>
                <a:pPr algn="ctr" defTabSz="932452">
                  <a:lnSpc>
                    <a:spcPct val="90000"/>
                  </a:lnSpc>
                  <a:spcBef>
                    <a:spcPct val="20000"/>
                  </a:spcBef>
                  <a:buSzPct val="80000"/>
                </a:pPr>
                <a:r>
                  <a:rPr lang="en-US" sz="1020" dirty="0">
                    <a:solidFill>
                      <a:srgbClr val="FFFFFF"/>
                    </a:solidFill>
                  </a:rPr>
                  <a:t>Custom</a:t>
                </a:r>
                <a:br>
                  <a:rPr lang="en-US" sz="1020" dirty="0">
                    <a:solidFill>
                      <a:srgbClr val="FFFFFF"/>
                    </a:solidFill>
                  </a:rPr>
                </a:br>
                <a:r>
                  <a:rPr lang="en-US" sz="1020" dirty="0">
                    <a:solidFill>
                      <a:srgbClr val="FFFFFF"/>
                    </a:solidFill>
                  </a:rPr>
                  <a:t>Resource</a:t>
                </a:r>
              </a:p>
              <a:p>
                <a:pPr algn="ctr" defTabSz="932452">
                  <a:lnSpc>
                    <a:spcPct val="90000"/>
                  </a:lnSpc>
                  <a:spcBef>
                    <a:spcPct val="20000"/>
                  </a:spcBef>
                  <a:buSzPct val="80000"/>
                </a:pPr>
                <a:r>
                  <a:rPr lang="en-US" sz="1020" dirty="0">
                    <a:solidFill>
                      <a:srgbClr val="FFFFFF"/>
                    </a:solidFill>
                  </a:rPr>
                  <a:t>Providers</a:t>
                </a:r>
              </a:p>
            </p:txBody>
          </p:sp>
        </p:grpSp>
      </p:grpSp>
      <p:grpSp>
        <p:nvGrpSpPr>
          <p:cNvPr id="146" name="Group 145"/>
          <p:cNvGrpSpPr/>
          <p:nvPr/>
        </p:nvGrpSpPr>
        <p:grpSpPr>
          <a:xfrm>
            <a:off x="1002603" y="5958088"/>
            <a:ext cx="3922501" cy="352227"/>
            <a:chOff x="686753" y="5872358"/>
            <a:chExt cx="3845938" cy="345352"/>
          </a:xfrm>
        </p:grpSpPr>
        <p:pic>
          <p:nvPicPr>
            <p:cNvPr id="147" name="Picture 14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86753" y="5872358"/>
              <a:ext cx="814211" cy="345352"/>
            </a:xfrm>
            <a:prstGeom prst="rect">
              <a:avLst/>
            </a:prstGeom>
            <a:solidFill>
              <a:schemeClr val="tx1">
                <a:lumMod val="75000"/>
                <a:lumOff val="25000"/>
              </a:schemeClr>
            </a:solidFill>
          </p:spPr>
        </p:pic>
        <p:pic>
          <p:nvPicPr>
            <p:cNvPr id="148" name="Picture 14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97329" y="5872358"/>
              <a:ext cx="814211" cy="345352"/>
            </a:xfrm>
            <a:prstGeom prst="rect">
              <a:avLst/>
            </a:prstGeom>
            <a:solidFill>
              <a:schemeClr val="tx1">
                <a:lumMod val="75000"/>
                <a:lumOff val="25000"/>
              </a:schemeClr>
            </a:solidFill>
          </p:spPr>
        </p:pic>
        <p:pic>
          <p:nvPicPr>
            <p:cNvPr id="149" name="Picture 14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07905" y="5872358"/>
              <a:ext cx="814211" cy="345352"/>
            </a:xfrm>
            <a:prstGeom prst="rect">
              <a:avLst/>
            </a:prstGeom>
            <a:solidFill>
              <a:schemeClr val="tx1">
                <a:lumMod val="75000"/>
                <a:lumOff val="25000"/>
              </a:schemeClr>
            </a:solidFill>
          </p:spPr>
        </p:pic>
        <p:pic>
          <p:nvPicPr>
            <p:cNvPr id="150" name="Picture 1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718480" y="5872358"/>
              <a:ext cx="814211" cy="345352"/>
            </a:xfrm>
            <a:prstGeom prst="rect">
              <a:avLst/>
            </a:prstGeom>
            <a:solidFill>
              <a:schemeClr val="tx1">
                <a:lumMod val="75000"/>
                <a:lumOff val="25000"/>
              </a:schemeClr>
            </a:solidFill>
          </p:spPr>
        </p:pic>
      </p:grpSp>
      <p:sp>
        <p:nvSpPr>
          <p:cNvPr id="55" name="Rectangle 54"/>
          <p:cNvSpPr/>
          <p:nvPr/>
        </p:nvSpPr>
        <p:spPr bwMode="auto">
          <a:xfrm>
            <a:off x="6245318" y="1748355"/>
            <a:ext cx="5130325" cy="646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145508" rIns="190206" bIns="145508" numCol="1" rtlCol="0" anchor="ctr" anchorCtr="0" compatLnSpc="1">
            <a:prstTxWarp prst="textNoShape">
              <a:avLst/>
            </a:prstTxWarp>
            <a:spAutoFit/>
          </a:bodyPr>
          <a:lstStyle/>
          <a:p>
            <a:pPr algn="ctr" defTabSz="950027">
              <a:lnSpc>
                <a:spcPct val="90000"/>
              </a:lnSpc>
              <a:tabLst>
                <a:tab pos="5879215" algn="l"/>
              </a:tabLst>
            </a:pPr>
            <a:r>
              <a:rPr lang="en-US" sz="2497" spc="-52" dirty="0">
                <a:solidFill>
                  <a:srgbClr val="FFFFFF"/>
                </a:solidFill>
                <a:latin typeface="Calibri" panose="020F0502020204030204" pitchFamily="34" charset="0"/>
                <a:cs typeface="Segoe UI Semibold" panose="020B0702040204020203" pitchFamily="34" charset="0"/>
              </a:rPr>
              <a:t>Self-service based on Microsoft Azure</a:t>
            </a:r>
          </a:p>
        </p:txBody>
      </p:sp>
      <p:sp>
        <p:nvSpPr>
          <p:cNvPr id="56" name="Rectangle 55"/>
          <p:cNvSpPr/>
          <p:nvPr/>
        </p:nvSpPr>
        <p:spPr bwMode="auto">
          <a:xfrm>
            <a:off x="6245318" y="2473388"/>
            <a:ext cx="5130325" cy="64655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48508" rIns="190206" bIns="48508" numCol="1" rtlCol="0" anchor="ctr" anchorCtr="0" compatLnSpc="1">
            <a:prstTxWarp prst="textNoShape">
              <a:avLst/>
            </a:prstTxWarp>
          </a:bodyPr>
          <a:lstStyle/>
          <a:p>
            <a:pPr algn="ctr" defTabSz="950027">
              <a:lnSpc>
                <a:spcPct val="90000"/>
              </a:lnSpc>
            </a:pPr>
            <a:r>
              <a:rPr lang="en-US" sz="2497" spc="-52" dirty="0">
                <a:solidFill>
                  <a:srgbClr val="FFFFFF"/>
                </a:solidFill>
                <a:latin typeface="Calibri" panose="020F0502020204030204" pitchFamily="34" charset="0"/>
                <a:cs typeface="Segoe UI Semibold" panose="020B0702040204020203" pitchFamily="34" charset="0"/>
              </a:rPr>
              <a:t>Multi-tenant IaaS and PaaS</a:t>
            </a:r>
          </a:p>
        </p:txBody>
      </p:sp>
      <p:sp>
        <p:nvSpPr>
          <p:cNvPr id="57" name="Rectangle 56"/>
          <p:cNvSpPr/>
          <p:nvPr/>
        </p:nvSpPr>
        <p:spPr bwMode="auto">
          <a:xfrm>
            <a:off x="6245318" y="3198421"/>
            <a:ext cx="5130325" cy="646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145508" rIns="190206" bIns="145508" numCol="1" rtlCol="0" anchor="ctr" anchorCtr="0" compatLnSpc="1">
            <a:prstTxWarp prst="textNoShape">
              <a:avLst/>
            </a:prstTxWarp>
            <a:spAutoFit/>
          </a:bodyPr>
          <a:lstStyle/>
          <a:p>
            <a:pPr algn="ctr" defTabSz="950027">
              <a:lnSpc>
                <a:spcPct val="90000"/>
              </a:lnSpc>
            </a:pPr>
            <a:r>
              <a:rPr lang="en-US" sz="2497" spc="-52" dirty="0">
                <a:solidFill>
                  <a:srgbClr val="FFFFFF"/>
                </a:solidFill>
                <a:latin typeface="Calibri" panose="020F0502020204030204" pitchFamily="34" charset="0"/>
                <a:cs typeface="Segoe UI Semibold" panose="020B0702040204020203" pitchFamily="34" charset="0"/>
              </a:rPr>
              <a:t>Usage tracking</a:t>
            </a:r>
          </a:p>
        </p:txBody>
      </p:sp>
      <p:sp>
        <p:nvSpPr>
          <p:cNvPr id="58" name="Rectangle 57"/>
          <p:cNvSpPr/>
          <p:nvPr/>
        </p:nvSpPr>
        <p:spPr bwMode="auto">
          <a:xfrm>
            <a:off x="6245318" y="3923454"/>
            <a:ext cx="5130325" cy="64655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48508" rIns="190206" bIns="48508" numCol="1" rtlCol="0" anchor="ctr" anchorCtr="0" compatLnSpc="1">
            <a:prstTxWarp prst="textNoShape">
              <a:avLst/>
            </a:prstTxWarp>
          </a:bodyPr>
          <a:lstStyle/>
          <a:p>
            <a:pPr algn="ctr" defTabSz="950027">
              <a:lnSpc>
                <a:spcPct val="90000"/>
              </a:lnSpc>
            </a:pPr>
            <a:r>
              <a:rPr lang="en-US" sz="2497" spc="-52" dirty="0">
                <a:solidFill>
                  <a:srgbClr val="FFFFFF"/>
                </a:solidFill>
                <a:latin typeface="Calibri" panose="020F0502020204030204" pitchFamily="34" charset="0"/>
                <a:cs typeface="Segoe UI Semibold" panose="020B0702040204020203" pitchFamily="34" charset="0"/>
              </a:rPr>
              <a:t>Automation</a:t>
            </a:r>
          </a:p>
        </p:txBody>
      </p:sp>
      <p:sp>
        <p:nvSpPr>
          <p:cNvPr id="59" name="Rectangle 58"/>
          <p:cNvSpPr/>
          <p:nvPr/>
        </p:nvSpPr>
        <p:spPr bwMode="auto">
          <a:xfrm>
            <a:off x="6245318" y="4648487"/>
            <a:ext cx="5130325" cy="64655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48508" rIns="190206" bIns="48508" numCol="1" rtlCol="0" anchor="ctr" anchorCtr="0" compatLnSpc="1">
            <a:prstTxWarp prst="textNoShape">
              <a:avLst/>
            </a:prstTxWarp>
          </a:bodyPr>
          <a:lstStyle/>
          <a:p>
            <a:pPr algn="ctr" defTabSz="950027">
              <a:lnSpc>
                <a:spcPct val="90000"/>
              </a:lnSpc>
            </a:pPr>
            <a:r>
              <a:rPr lang="en-US" sz="2497" spc="-52" dirty="0">
                <a:solidFill>
                  <a:srgbClr val="FFFFFF"/>
                </a:solidFill>
                <a:latin typeface="Calibri" panose="020F0502020204030204" pitchFamily="34" charset="0"/>
                <a:cs typeface="Segoe UI Semibold" panose="020B0702040204020203" pitchFamily="34" charset="0"/>
              </a:rPr>
              <a:t>Offer management</a:t>
            </a:r>
          </a:p>
        </p:txBody>
      </p:sp>
      <p:sp>
        <p:nvSpPr>
          <p:cNvPr id="68" name="Rectangle 67"/>
          <p:cNvSpPr/>
          <p:nvPr/>
        </p:nvSpPr>
        <p:spPr bwMode="auto">
          <a:xfrm>
            <a:off x="6245318" y="5373517"/>
            <a:ext cx="5130325" cy="6465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7550" tIns="145508" rIns="190206" bIns="145508" numCol="1" rtlCol="0" anchor="ctr" anchorCtr="0" compatLnSpc="1">
            <a:prstTxWarp prst="textNoShape">
              <a:avLst/>
            </a:prstTxWarp>
            <a:spAutoFit/>
          </a:bodyPr>
          <a:lstStyle/>
          <a:p>
            <a:pPr algn="ctr" defTabSz="950027">
              <a:lnSpc>
                <a:spcPct val="90000"/>
              </a:lnSpc>
            </a:pPr>
            <a:r>
              <a:rPr lang="en-US" sz="2497" spc="-52" dirty="0">
                <a:solidFill>
                  <a:srgbClr val="FFFFFF"/>
                </a:solidFill>
                <a:latin typeface="Calibri" panose="020F0502020204030204" pitchFamily="34" charset="0"/>
                <a:cs typeface="Segoe UI Semibold" panose="020B0702040204020203" pitchFamily="34" charset="0"/>
              </a:rPr>
              <a:t>Portal integration and branding</a:t>
            </a:r>
          </a:p>
        </p:txBody>
      </p:sp>
    </p:spTree>
    <p:extLst>
      <p:ext uri="{BB962C8B-B14F-4D97-AF65-F5344CB8AC3E}">
        <p14:creationId xmlns:p14="http://schemas.microsoft.com/office/powerpoint/2010/main" val="3464720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7"/>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5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59"/>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979698" y="3322069"/>
            <a:ext cx="742739" cy="1546793"/>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cxnSp>
        <p:nvCxnSpPr>
          <p:cNvPr id="192" name="Straight Connector 191"/>
          <p:cNvCxnSpPr>
            <a:stCxn id="147" idx="1"/>
          </p:cNvCxnSpPr>
          <p:nvPr/>
        </p:nvCxnSpPr>
        <p:spPr>
          <a:xfrm>
            <a:off x="2061108" y="3325387"/>
            <a:ext cx="1478065" cy="1543475"/>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cxnSp>
        <p:nvCxnSpPr>
          <p:cNvPr id="195" name="Straight Connector 194"/>
          <p:cNvCxnSpPr/>
          <p:nvPr/>
        </p:nvCxnSpPr>
        <p:spPr>
          <a:xfrm>
            <a:off x="3277239" y="3322069"/>
            <a:ext cx="2013535" cy="1546793"/>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cxnSp>
        <p:nvCxnSpPr>
          <p:cNvPr id="176" name="Straight Connector 175"/>
          <p:cNvCxnSpPr>
            <a:stCxn id="154" idx="1"/>
          </p:cNvCxnSpPr>
          <p:nvPr/>
        </p:nvCxnSpPr>
        <p:spPr>
          <a:xfrm>
            <a:off x="4385959" y="3325387"/>
            <a:ext cx="2702850" cy="1543475"/>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cxnSp>
        <p:nvCxnSpPr>
          <p:cNvPr id="178" name="Straight Connector 177"/>
          <p:cNvCxnSpPr/>
          <p:nvPr/>
        </p:nvCxnSpPr>
        <p:spPr>
          <a:xfrm>
            <a:off x="5632251" y="3348473"/>
            <a:ext cx="3203148" cy="1520389"/>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sp>
        <p:nvSpPr>
          <p:cNvPr id="2" name="Title 1"/>
          <p:cNvSpPr>
            <a:spLocks noGrp="1"/>
          </p:cNvSpPr>
          <p:nvPr>
            <p:ph type="title"/>
          </p:nvPr>
        </p:nvSpPr>
        <p:spPr/>
        <p:txBody>
          <a:bodyPr/>
          <a:lstStyle/>
          <a:p>
            <a:r>
              <a:rPr lang="en-US" dirty="0" smtClean="0"/>
              <a:t>Windows Azure Pack Update </a:t>
            </a:r>
            <a:r>
              <a:rPr lang="en-US" dirty="0"/>
              <a:t>R</a:t>
            </a:r>
            <a:r>
              <a:rPr lang="en-US" dirty="0" smtClean="0"/>
              <a:t>eleases</a:t>
            </a:r>
            <a:endParaRPr lang="en-US" dirty="0"/>
          </a:p>
        </p:txBody>
      </p:sp>
      <p:sp>
        <p:nvSpPr>
          <p:cNvPr id="6" name="AutoShape 3"/>
          <p:cNvSpPr>
            <a:spLocks noChangeAspect="1" noChangeArrowheads="1" noTextEdit="1"/>
          </p:cNvSpPr>
          <p:nvPr/>
        </p:nvSpPr>
        <p:spPr bwMode="auto">
          <a:xfrm>
            <a:off x="472204" y="1442364"/>
            <a:ext cx="11032568" cy="37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nvGrpSpPr>
          <p:cNvPr id="83" name="Group 82"/>
          <p:cNvGrpSpPr/>
          <p:nvPr/>
        </p:nvGrpSpPr>
        <p:grpSpPr>
          <a:xfrm>
            <a:off x="655637" y="1364717"/>
            <a:ext cx="11126462" cy="2124201"/>
            <a:chOff x="1544049" y="1135062"/>
            <a:chExt cx="9895264" cy="2124201"/>
          </a:xfrm>
        </p:grpSpPr>
        <p:sp>
          <p:nvSpPr>
            <p:cNvPr id="8" name="Line 5"/>
            <p:cNvSpPr>
              <a:spLocks noChangeShapeType="1"/>
            </p:cNvSpPr>
            <p:nvPr/>
          </p:nvSpPr>
          <p:spPr bwMode="auto">
            <a:xfrm>
              <a:off x="5795814" y="2040207"/>
              <a:ext cx="0" cy="1219056"/>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9" name="Line 6"/>
            <p:cNvSpPr>
              <a:spLocks noChangeShapeType="1"/>
            </p:cNvSpPr>
            <p:nvPr/>
          </p:nvSpPr>
          <p:spPr bwMode="auto">
            <a:xfrm>
              <a:off x="5795814" y="1617484"/>
              <a:ext cx="0" cy="59907"/>
            </a:xfrm>
            <a:prstGeom prst="line">
              <a:avLst/>
            </a:prstGeom>
            <a:noFill/>
            <a:ln w="95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2" name="Line 7"/>
            <p:cNvSpPr>
              <a:spLocks noChangeShapeType="1"/>
            </p:cNvSpPr>
            <p:nvPr/>
          </p:nvSpPr>
          <p:spPr bwMode="auto">
            <a:xfrm>
              <a:off x="9918050" y="2040207"/>
              <a:ext cx="0" cy="1219056"/>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 name="Line 8"/>
            <p:cNvSpPr>
              <a:spLocks noChangeShapeType="1"/>
            </p:cNvSpPr>
            <p:nvPr/>
          </p:nvSpPr>
          <p:spPr bwMode="auto">
            <a:xfrm>
              <a:off x="9919670" y="1617484"/>
              <a:ext cx="0" cy="59907"/>
            </a:xfrm>
            <a:prstGeom prst="line">
              <a:avLst/>
            </a:prstGeom>
            <a:noFill/>
            <a:ln w="95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 name="Line 9"/>
            <p:cNvSpPr>
              <a:spLocks noChangeShapeType="1"/>
            </p:cNvSpPr>
            <p:nvPr/>
          </p:nvSpPr>
          <p:spPr bwMode="auto">
            <a:xfrm>
              <a:off x="1673578" y="1698439"/>
              <a:ext cx="9610995" cy="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5" name="Line 10"/>
            <p:cNvSpPr>
              <a:spLocks noChangeShapeType="1"/>
            </p:cNvSpPr>
            <p:nvPr/>
          </p:nvSpPr>
          <p:spPr bwMode="auto">
            <a:xfrm flipV="1">
              <a:off x="1673578" y="1575387"/>
              <a:ext cx="0" cy="247723"/>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 name="Rectangle 11"/>
            <p:cNvSpPr>
              <a:spLocks noChangeArrowheads="1"/>
            </p:cNvSpPr>
            <p:nvPr/>
          </p:nvSpPr>
          <p:spPr bwMode="auto">
            <a:xfrm>
              <a:off x="1581289" y="2010927"/>
              <a:ext cx="2223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2014</a:t>
              </a:r>
              <a:endParaRPr lang="en-US" altLang="en-US" sz="2000">
                <a:solidFill>
                  <a:srgbClr val="FFFFFF"/>
                </a:solidFill>
                <a:latin typeface="Segoe UI"/>
              </a:endParaRPr>
            </a:p>
          </p:txBody>
        </p:sp>
        <p:sp>
          <p:nvSpPr>
            <p:cNvPr id="17" name="Line 12"/>
            <p:cNvSpPr>
              <a:spLocks noChangeShapeType="1"/>
            </p:cNvSpPr>
            <p:nvPr/>
          </p:nvSpPr>
          <p:spPr bwMode="auto">
            <a:xfrm flipV="1">
              <a:off x="11284573" y="1575387"/>
              <a:ext cx="0" cy="247723"/>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8" name="Rectangle 13"/>
            <p:cNvSpPr>
              <a:spLocks noChangeArrowheads="1"/>
            </p:cNvSpPr>
            <p:nvPr/>
          </p:nvSpPr>
          <p:spPr bwMode="auto">
            <a:xfrm>
              <a:off x="11192285" y="2010927"/>
              <a:ext cx="2223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2016</a:t>
              </a:r>
              <a:endParaRPr lang="en-US" altLang="en-US" sz="2000">
                <a:solidFill>
                  <a:srgbClr val="FFFFFF"/>
                </a:solidFill>
                <a:latin typeface="Segoe UI"/>
              </a:endParaRPr>
            </a:p>
          </p:txBody>
        </p:sp>
        <p:sp>
          <p:nvSpPr>
            <p:cNvPr id="19" name="Line 14"/>
            <p:cNvSpPr>
              <a:spLocks noChangeShapeType="1"/>
            </p:cNvSpPr>
            <p:nvPr/>
          </p:nvSpPr>
          <p:spPr bwMode="auto">
            <a:xfrm flipV="1">
              <a:off x="2020066"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20" name="Rectangle 15"/>
            <p:cNvSpPr>
              <a:spLocks noChangeArrowheads="1"/>
            </p:cNvSpPr>
            <p:nvPr/>
          </p:nvSpPr>
          <p:spPr bwMode="auto">
            <a:xfrm>
              <a:off x="1953683" y="1912161"/>
              <a:ext cx="1639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Feb</a:t>
              </a:r>
              <a:endParaRPr lang="en-US" altLang="en-US" sz="2000">
                <a:solidFill>
                  <a:srgbClr val="FFFFFF"/>
                </a:solidFill>
                <a:latin typeface="Segoe UI"/>
              </a:endParaRPr>
            </a:p>
          </p:txBody>
        </p:sp>
        <p:sp>
          <p:nvSpPr>
            <p:cNvPr id="21" name="Line 16"/>
            <p:cNvSpPr>
              <a:spLocks noChangeShapeType="1"/>
            </p:cNvSpPr>
            <p:nvPr/>
          </p:nvSpPr>
          <p:spPr bwMode="auto">
            <a:xfrm flipV="1">
              <a:off x="2337410"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22" name="Rectangle 17"/>
            <p:cNvSpPr>
              <a:spLocks noChangeArrowheads="1"/>
            </p:cNvSpPr>
            <p:nvPr/>
          </p:nvSpPr>
          <p:spPr bwMode="auto">
            <a:xfrm>
              <a:off x="2259693" y="1912161"/>
              <a:ext cx="1810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Mar</a:t>
              </a:r>
              <a:endParaRPr lang="en-US" altLang="en-US" sz="2000">
                <a:solidFill>
                  <a:srgbClr val="FFFFFF"/>
                </a:solidFill>
                <a:latin typeface="Segoe UI"/>
              </a:endParaRPr>
            </a:p>
          </p:txBody>
        </p:sp>
        <p:sp>
          <p:nvSpPr>
            <p:cNvPr id="23" name="Line 18"/>
            <p:cNvSpPr>
              <a:spLocks noChangeShapeType="1"/>
            </p:cNvSpPr>
            <p:nvPr/>
          </p:nvSpPr>
          <p:spPr bwMode="auto">
            <a:xfrm flipV="1">
              <a:off x="2691994"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24" name="Rectangle 19"/>
            <p:cNvSpPr>
              <a:spLocks noChangeArrowheads="1"/>
            </p:cNvSpPr>
            <p:nvPr/>
          </p:nvSpPr>
          <p:spPr bwMode="auto">
            <a:xfrm>
              <a:off x="2627230" y="1912161"/>
              <a:ext cx="1610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Apr</a:t>
              </a:r>
              <a:endParaRPr lang="en-US" altLang="en-US" sz="2000">
                <a:solidFill>
                  <a:srgbClr val="FFFFFF"/>
                </a:solidFill>
                <a:latin typeface="Segoe UI"/>
              </a:endParaRPr>
            </a:p>
          </p:txBody>
        </p:sp>
        <p:sp>
          <p:nvSpPr>
            <p:cNvPr id="25" name="Line 20"/>
            <p:cNvSpPr>
              <a:spLocks noChangeShapeType="1"/>
            </p:cNvSpPr>
            <p:nvPr/>
          </p:nvSpPr>
          <p:spPr bwMode="auto">
            <a:xfrm flipV="1">
              <a:off x="3028767"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26" name="Rectangle 21"/>
            <p:cNvSpPr>
              <a:spLocks noChangeArrowheads="1"/>
            </p:cNvSpPr>
            <p:nvPr/>
          </p:nvSpPr>
          <p:spPr bwMode="auto">
            <a:xfrm>
              <a:off x="2947812" y="1912161"/>
              <a:ext cx="1953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May</a:t>
              </a:r>
              <a:endParaRPr lang="en-US" altLang="en-US" sz="2000">
                <a:solidFill>
                  <a:srgbClr val="FFFFFF"/>
                </a:solidFill>
                <a:latin typeface="Segoe UI"/>
              </a:endParaRPr>
            </a:p>
          </p:txBody>
        </p:sp>
        <p:sp>
          <p:nvSpPr>
            <p:cNvPr id="27" name="Line 22"/>
            <p:cNvSpPr>
              <a:spLocks noChangeShapeType="1"/>
            </p:cNvSpPr>
            <p:nvPr/>
          </p:nvSpPr>
          <p:spPr bwMode="auto">
            <a:xfrm flipV="1">
              <a:off x="3375255"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28" name="Rectangle 23"/>
            <p:cNvSpPr>
              <a:spLocks noChangeArrowheads="1"/>
            </p:cNvSpPr>
            <p:nvPr/>
          </p:nvSpPr>
          <p:spPr bwMode="auto">
            <a:xfrm>
              <a:off x="3313729" y="1912161"/>
              <a:ext cx="1539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Jun</a:t>
              </a:r>
              <a:endParaRPr lang="en-US" altLang="en-US" sz="2000">
                <a:solidFill>
                  <a:srgbClr val="FFFFFF"/>
                </a:solidFill>
                <a:latin typeface="Segoe UI"/>
              </a:endParaRPr>
            </a:p>
          </p:txBody>
        </p:sp>
        <p:sp>
          <p:nvSpPr>
            <p:cNvPr id="29" name="Line 24"/>
            <p:cNvSpPr>
              <a:spLocks noChangeShapeType="1"/>
            </p:cNvSpPr>
            <p:nvPr/>
          </p:nvSpPr>
          <p:spPr bwMode="auto">
            <a:xfrm flipV="1">
              <a:off x="3720124"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30" name="Rectangle 25"/>
            <p:cNvSpPr>
              <a:spLocks noChangeArrowheads="1"/>
            </p:cNvSpPr>
            <p:nvPr/>
          </p:nvSpPr>
          <p:spPr bwMode="auto">
            <a:xfrm>
              <a:off x="3673170" y="1912161"/>
              <a:ext cx="1197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Jul</a:t>
              </a:r>
              <a:endParaRPr lang="en-US" altLang="en-US" sz="2000">
                <a:solidFill>
                  <a:srgbClr val="FFFFFF"/>
                </a:solidFill>
                <a:latin typeface="Segoe UI"/>
              </a:endParaRPr>
            </a:p>
          </p:txBody>
        </p:sp>
        <p:sp>
          <p:nvSpPr>
            <p:cNvPr id="31" name="Line 26"/>
            <p:cNvSpPr>
              <a:spLocks noChangeShapeType="1"/>
            </p:cNvSpPr>
            <p:nvPr/>
          </p:nvSpPr>
          <p:spPr bwMode="auto">
            <a:xfrm flipV="1">
              <a:off x="4066612"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32" name="Rectangle 27"/>
            <p:cNvSpPr>
              <a:spLocks noChangeArrowheads="1"/>
            </p:cNvSpPr>
            <p:nvPr/>
          </p:nvSpPr>
          <p:spPr bwMode="auto">
            <a:xfrm>
              <a:off x="3995371" y="1912161"/>
              <a:ext cx="183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Aug</a:t>
              </a:r>
              <a:endParaRPr lang="en-US" altLang="en-US" sz="2000">
                <a:solidFill>
                  <a:srgbClr val="FFFFFF"/>
                </a:solidFill>
                <a:latin typeface="Segoe UI"/>
              </a:endParaRPr>
            </a:p>
          </p:txBody>
        </p:sp>
        <p:sp>
          <p:nvSpPr>
            <p:cNvPr id="33" name="Line 28"/>
            <p:cNvSpPr>
              <a:spLocks noChangeShapeType="1"/>
            </p:cNvSpPr>
            <p:nvPr/>
          </p:nvSpPr>
          <p:spPr bwMode="auto">
            <a:xfrm flipV="1">
              <a:off x="4422814"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34" name="Rectangle 29"/>
            <p:cNvSpPr>
              <a:spLocks noChangeArrowheads="1"/>
            </p:cNvSpPr>
            <p:nvPr/>
          </p:nvSpPr>
          <p:spPr bwMode="auto">
            <a:xfrm>
              <a:off x="4356431" y="1912161"/>
              <a:ext cx="16822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Sep</a:t>
              </a:r>
              <a:endParaRPr lang="en-US" altLang="en-US" sz="2000">
                <a:solidFill>
                  <a:srgbClr val="FFFFFF"/>
                </a:solidFill>
                <a:latin typeface="Segoe UI"/>
              </a:endParaRPr>
            </a:p>
          </p:txBody>
        </p:sp>
        <p:sp>
          <p:nvSpPr>
            <p:cNvPr id="35" name="Line 30"/>
            <p:cNvSpPr>
              <a:spLocks noChangeShapeType="1"/>
            </p:cNvSpPr>
            <p:nvPr/>
          </p:nvSpPr>
          <p:spPr bwMode="auto">
            <a:xfrm flipV="1">
              <a:off x="4759588"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36" name="Rectangle 31"/>
            <p:cNvSpPr>
              <a:spLocks noChangeArrowheads="1"/>
            </p:cNvSpPr>
            <p:nvPr/>
          </p:nvSpPr>
          <p:spPr bwMode="auto">
            <a:xfrm>
              <a:off x="4694824" y="1912161"/>
              <a:ext cx="1582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Oct</a:t>
              </a:r>
              <a:endParaRPr lang="en-US" altLang="en-US" sz="2000">
                <a:solidFill>
                  <a:srgbClr val="FFFFFF"/>
                </a:solidFill>
                <a:latin typeface="Segoe UI"/>
              </a:endParaRPr>
            </a:p>
          </p:txBody>
        </p:sp>
        <p:sp>
          <p:nvSpPr>
            <p:cNvPr id="37" name="Line 32"/>
            <p:cNvSpPr>
              <a:spLocks noChangeShapeType="1"/>
            </p:cNvSpPr>
            <p:nvPr/>
          </p:nvSpPr>
          <p:spPr bwMode="auto">
            <a:xfrm flipV="1">
              <a:off x="5104457"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38" name="Rectangle 33"/>
            <p:cNvSpPr>
              <a:spLocks noChangeArrowheads="1"/>
            </p:cNvSpPr>
            <p:nvPr/>
          </p:nvSpPr>
          <p:spPr bwMode="auto">
            <a:xfrm>
              <a:off x="5031597" y="1912161"/>
              <a:ext cx="1853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Nov</a:t>
              </a:r>
              <a:endParaRPr lang="en-US" altLang="en-US" sz="2000">
                <a:solidFill>
                  <a:srgbClr val="FFFFFF"/>
                </a:solidFill>
                <a:latin typeface="Segoe UI"/>
              </a:endParaRPr>
            </a:p>
          </p:txBody>
        </p:sp>
        <p:sp>
          <p:nvSpPr>
            <p:cNvPr id="39" name="Line 34"/>
            <p:cNvSpPr>
              <a:spLocks noChangeShapeType="1"/>
            </p:cNvSpPr>
            <p:nvPr/>
          </p:nvSpPr>
          <p:spPr bwMode="auto">
            <a:xfrm flipV="1">
              <a:off x="5441231"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40" name="Rectangle 35"/>
            <p:cNvSpPr>
              <a:spLocks noChangeArrowheads="1"/>
            </p:cNvSpPr>
            <p:nvPr/>
          </p:nvSpPr>
          <p:spPr bwMode="auto">
            <a:xfrm>
              <a:off x="5371609" y="1912161"/>
              <a:ext cx="1725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Dec</a:t>
              </a:r>
              <a:endParaRPr lang="en-US" altLang="en-US" sz="2000">
                <a:solidFill>
                  <a:srgbClr val="FFFFFF"/>
                </a:solidFill>
                <a:latin typeface="Segoe UI"/>
              </a:endParaRPr>
            </a:p>
          </p:txBody>
        </p:sp>
        <p:sp>
          <p:nvSpPr>
            <p:cNvPr id="41" name="Line 36"/>
            <p:cNvSpPr>
              <a:spLocks noChangeShapeType="1"/>
            </p:cNvSpPr>
            <p:nvPr/>
          </p:nvSpPr>
          <p:spPr bwMode="auto">
            <a:xfrm flipV="1">
              <a:off x="5797433"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42" name="Rectangle 37"/>
            <p:cNvSpPr>
              <a:spLocks noChangeArrowheads="1"/>
            </p:cNvSpPr>
            <p:nvPr/>
          </p:nvSpPr>
          <p:spPr bwMode="auto">
            <a:xfrm>
              <a:off x="5737526" y="1912161"/>
              <a:ext cx="1482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Jan</a:t>
              </a:r>
              <a:endParaRPr lang="en-US" altLang="en-US" sz="2000">
                <a:solidFill>
                  <a:srgbClr val="FFFFFF"/>
                </a:solidFill>
                <a:latin typeface="Segoe UI"/>
              </a:endParaRPr>
            </a:p>
          </p:txBody>
        </p:sp>
        <p:sp>
          <p:nvSpPr>
            <p:cNvPr id="43" name="Line 38"/>
            <p:cNvSpPr>
              <a:spLocks noChangeShapeType="1"/>
            </p:cNvSpPr>
            <p:nvPr/>
          </p:nvSpPr>
          <p:spPr bwMode="auto">
            <a:xfrm flipV="1">
              <a:off x="6142302"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44" name="Rectangle 39"/>
            <p:cNvSpPr>
              <a:spLocks noChangeArrowheads="1"/>
            </p:cNvSpPr>
            <p:nvPr/>
          </p:nvSpPr>
          <p:spPr bwMode="auto">
            <a:xfrm>
              <a:off x="6075919" y="1912161"/>
              <a:ext cx="1639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Feb</a:t>
              </a:r>
              <a:endParaRPr lang="en-US" altLang="en-US" sz="2000">
                <a:solidFill>
                  <a:srgbClr val="FFFFFF"/>
                </a:solidFill>
                <a:latin typeface="Segoe UI"/>
              </a:endParaRPr>
            </a:p>
          </p:txBody>
        </p:sp>
        <p:sp>
          <p:nvSpPr>
            <p:cNvPr id="45" name="Line 40"/>
            <p:cNvSpPr>
              <a:spLocks noChangeShapeType="1"/>
            </p:cNvSpPr>
            <p:nvPr/>
          </p:nvSpPr>
          <p:spPr bwMode="auto">
            <a:xfrm flipV="1">
              <a:off x="6459646"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46" name="Rectangle 41"/>
            <p:cNvSpPr>
              <a:spLocks noChangeArrowheads="1"/>
            </p:cNvSpPr>
            <p:nvPr/>
          </p:nvSpPr>
          <p:spPr bwMode="auto">
            <a:xfrm>
              <a:off x="6383549" y="1912161"/>
              <a:ext cx="1810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Mar</a:t>
              </a:r>
              <a:endParaRPr lang="en-US" altLang="en-US" sz="2000">
                <a:solidFill>
                  <a:srgbClr val="FFFFFF"/>
                </a:solidFill>
                <a:latin typeface="Segoe UI"/>
              </a:endParaRPr>
            </a:p>
          </p:txBody>
        </p:sp>
        <p:sp>
          <p:nvSpPr>
            <p:cNvPr id="47" name="Line 42"/>
            <p:cNvSpPr>
              <a:spLocks noChangeShapeType="1"/>
            </p:cNvSpPr>
            <p:nvPr/>
          </p:nvSpPr>
          <p:spPr bwMode="auto">
            <a:xfrm flipV="1">
              <a:off x="6815849"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48" name="Rectangle 43"/>
            <p:cNvSpPr>
              <a:spLocks noChangeArrowheads="1"/>
            </p:cNvSpPr>
            <p:nvPr/>
          </p:nvSpPr>
          <p:spPr bwMode="auto">
            <a:xfrm>
              <a:off x="6749466" y="1912161"/>
              <a:ext cx="1610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Apr</a:t>
              </a:r>
              <a:endParaRPr lang="en-US" altLang="en-US" sz="2000">
                <a:solidFill>
                  <a:srgbClr val="FFFFFF"/>
                </a:solidFill>
                <a:latin typeface="Segoe UI"/>
              </a:endParaRPr>
            </a:p>
          </p:txBody>
        </p:sp>
        <p:sp>
          <p:nvSpPr>
            <p:cNvPr id="49" name="Line 44"/>
            <p:cNvSpPr>
              <a:spLocks noChangeShapeType="1"/>
            </p:cNvSpPr>
            <p:nvPr/>
          </p:nvSpPr>
          <p:spPr bwMode="auto">
            <a:xfrm flipV="1">
              <a:off x="7152622"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50" name="Rectangle 45"/>
            <p:cNvSpPr>
              <a:spLocks noChangeArrowheads="1"/>
            </p:cNvSpPr>
            <p:nvPr/>
          </p:nvSpPr>
          <p:spPr bwMode="auto">
            <a:xfrm>
              <a:off x="7070048" y="1912161"/>
              <a:ext cx="1953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May</a:t>
              </a:r>
              <a:endParaRPr lang="en-US" altLang="en-US" sz="2000">
                <a:solidFill>
                  <a:srgbClr val="FFFFFF"/>
                </a:solidFill>
                <a:latin typeface="Segoe UI"/>
              </a:endParaRPr>
            </a:p>
          </p:txBody>
        </p:sp>
        <p:sp>
          <p:nvSpPr>
            <p:cNvPr id="51" name="Line 46"/>
            <p:cNvSpPr>
              <a:spLocks noChangeShapeType="1"/>
            </p:cNvSpPr>
            <p:nvPr/>
          </p:nvSpPr>
          <p:spPr bwMode="auto">
            <a:xfrm flipV="1">
              <a:off x="7497492"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52" name="Rectangle 47"/>
            <p:cNvSpPr>
              <a:spLocks noChangeArrowheads="1"/>
            </p:cNvSpPr>
            <p:nvPr/>
          </p:nvSpPr>
          <p:spPr bwMode="auto">
            <a:xfrm>
              <a:off x="7435966" y="1912161"/>
              <a:ext cx="1539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Jun</a:t>
              </a:r>
              <a:endParaRPr lang="en-US" altLang="en-US" sz="2000">
                <a:solidFill>
                  <a:srgbClr val="FFFFFF"/>
                </a:solidFill>
                <a:latin typeface="Segoe UI"/>
              </a:endParaRPr>
            </a:p>
          </p:txBody>
        </p:sp>
        <p:sp>
          <p:nvSpPr>
            <p:cNvPr id="53" name="Line 48"/>
            <p:cNvSpPr>
              <a:spLocks noChangeShapeType="1"/>
            </p:cNvSpPr>
            <p:nvPr/>
          </p:nvSpPr>
          <p:spPr bwMode="auto">
            <a:xfrm flipV="1">
              <a:off x="7843980"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54" name="Rectangle 49"/>
            <p:cNvSpPr>
              <a:spLocks noChangeArrowheads="1"/>
            </p:cNvSpPr>
            <p:nvPr/>
          </p:nvSpPr>
          <p:spPr bwMode="auto">
            <a:xfrm>
              <a:off x="7797025" y="1912161"/>
              <a:ext cx="1197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Jul</a:t>
              </a:r>
              <a:endParaRPr lang="en-US" altLang="en-US" sz="2000">
                <a:solidFill>
                  <a:srgbClr val="FFFFFF"/>
                </a:solidFill>
                <a:latin typeface="Segoe UI"/>
              </a:endParaRPr>
            </a:p>
          </p:txBody>
        </p:sp>
        <p:sp>
          <p:nvSpPr>
            <p:cNvPr id="55" name="Line 50"/>
            <p:cNvSpPr>
              <a:spLocks noChangeShapeType="1"/>
            </p:cNvSpPr>
            <p:nvPr/>
          </p:nvSpPr>
          <p:spPr bwMode="auto">
            <a:xfrm flipV="1">
              <a:off x="8190468"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56" name="Rectangle 51"/>
            <p:cNvSpPr>
              <a:spLocks noChangeArrowheads="1"/>
            </p:cNvSpPr>
            <p:nvPr/>
          </p:nvSpPr>
          <p:spPr bwMode="auto">
            <a:xfrm>
              <a:off x="8119227" y="1912161"/>
              <a:ext cx="18390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Aug</a:t>
              </a:r>
              <a:endParaRPr lang="en-US" altLang="en-US" sz="2000">
                <a:solidFill>
                  <a:srgbClr val="FFFFFF"/>
                </a:solidFill>
                <a:latin typeface="Segoe UI"/>
              </a:endParaRPr>
            </a:p>
          </p:txBody>
        </p:sp>
        <p:sp>
          <p:nvSpPr>
            <p:cNvPr id="57" name="Line 52"/>
            <p:cNvSpPr>
              <a:spLocks noChangeShapeType="1"/>
            </p:cNvSpPr>
            <p:nvPr/>
          </p:nvSpPr>
          <p:spPr bwMode="auto">
            <a:xfrm flipV="1">
              <a:off x="8535336"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58" name="Rectangle 53"/>
            <p:cNvSpPr>
              <a:spLocks noChangeArrowheads="1"/>
            </p:cNvSpPr>
            <p:nvPr/>
          </p:nvSpPr>
          <p:spPr bwMode="auto">
            <a:xfrm>
              <a:off x="8468953" y="1912161"/>
              <a:ext cx="16822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Sep</a:t>
              </a:r>
              <a:endParaRPr lang="en-US" altLang="en-US" sz="2000">
                <a:solidFill>
                  <a:srgbClr val="FFFFFF"/>
                </a:solidFill>
                <a:latin typeface="Segoe UI"/>
              </a:endParaRPr>
            </a:p>
          </p:txBody>
        </p:sp>
        <p:sp>
          <p:nvSpPr>
            <p:cNvPr id="59" name="Line 54"/>
            <p:cNvSpPr>
              <a:spLocks noChangeShapeType="1"/>
            </p:cNvSpPr>
            <p:nvPr/>
          </p:nvSpPr>
          <p:spPr bwMode="auto">
            <a:xfrm flipV="1">
              <a:off x="8881824"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60" name="Rectangle 55"/>
            <p:cNvSpPr>
              <a:spLocks noChangeArrowheads="1"/>
            </p:cNvSpPr>
            <p:nvPr/>
          </p:nvSpPr>
          <p:spPr bwMode="auto">
            <a:xfrm>
              <a:off x="8818680" y="1912161"/>
              <a:ext cx="1582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Oct</a:t>
              </a:r>
              <a:endParaRPr lang="en-US" altLang="en-US" sz="2000">
                <a:solidFill>
                  <a:srgbClr val="FFFFFF"/>
                </a:solidFill>
                <a:latin typeface="Segoe UI"/>
              </a:endParaRPr>
            </a:p>
          </p:txBody>
        </p:sp>
        <p:sp>
          <p:nvSpPr>
            <p:cNvPr id="61" name="Line 56"/>
            <p:cNvSpPr>
              <a:spLocks noChangeShapeType="1"/>
            </p:cNvSpPr>
            <p:nvPr/>
          </p:nvSpPr>
          <p:spPr bwMode="auto">
            <a:xfrm flipV="1">
              <a:off x="9228312"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62" name="Rectangle 57"/>
            <p:cNvSpPr>
              <a:spLocks noChangeArrowheads="1"/>
            </p:cNvSpPr>
            <p:nvPr/>
          </p:nvSpPr>
          <p:spPr bwMode="auto">
            <a:xfrm>
              <a:off x="9153833" y="1912161"/>
              <a:ext cx="1853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Nov</a:t>
              </a:r>
              <a:endParaRPr lang="en-US" altLang="en-US" sz="2000">
                <a:solidFill>
                  <a:srgbClr val="FFFFFF"/>
                </a:solidFill>
                <a:latin typeface="Segoe UI"/>
              </a:endParaRPr>
            </a:p>
          </p:txBody>
        </p:sp>
        <p:sp>
          <p:nvSpPr>
            <p:cNvPr id="63" name="Line 58"/>
            <p:cNvSpPr>
              <a:spLocks noChangeShapeType="1"/>
            </p:cNvSpPr>
            <p:nvPr/>
          </p:nvSpPr>
          <p:spPr bwMode="auto">
            <a:xfrm flipV="1">
              <a:off x="9565086"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64" name="Rectangle 59"/>
            <p:cNvSpPr>
              <a:spLocks noChangeArrowheads="1"/>
            </p:cNvSpPr>
            <p:nvPr/>
          </p:nvSpPr>
          <p:spPr bwMode="auto">
            <a:xfrm>
              <a:off x="9495465" y="1912161"/>
              <a:ext cx="1725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Dec</a:t>
              </a:r>
              <a:endParaRPr lang="en-US" altLang="en-US" sz="2000">
                <a:solidFill>
                  <a:srgbClr val="FFFFFF"/>
                </a:solidFill>
                <a:latin typeface="Segoe UI"/>
              </a:endParaRPr>
            </a:p>
          </p:txBody>
        </p:sp>
        <p:sp>
          <p:nvSpPr>
            <p:cNvPr id="65" name="Line 60"/>
            <p:cNvSpPr>
              <a:spLocks noChangeShapeType="1"/>
            </p:cNvSpPr>
            <p:nvPr/>
          </p:nvSpPr>
          <p:spPr bwMode="auto">
            <a:xfrm flipV="1">
              <a:off x="9919670"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66" name="Rectangle 61"/>
            <p:cNvSpPr>
              <a:spLocks noChangeArrowheads="1"/>
            </p:cNvSpPr>
            <p:nvPr/>
          </p:nvSpPr>
          <p:spPr bwMode="auto">
            <a:xfrm>
              <a:off x="9861382" y="1912161"/>
              <a:ext cx="1482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Jan</a:t>
              </a:r>
              <a:endParaRPr lang="en-US" altLang="en-US" sz="2000">
                <a:solidFill>
                  <a:srgbClr val="FFFFFF"/>
                </a:solidFill>
                <a:latin typeface="Segoe UI"/>
              </a:endParaRPr>
            </a:p>
          </p:txBody>
        </p:sp>
        <p:sp>
          <p:nvSpPr>
            <p:cNvPr id="67" name="Line 62"/>
            <p:cNvSpPr>
              <a:spLocks noChangeShapeType="1"/>
            </p:cNvSpPr>
            <p:nvPr/>
          </p:nvSpPr>
          <p:spPr bwMode="auto">
            <a:xfrm flipV="1">
              <a:off x="10266158"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68" name="Rectangle 63"/>
            <p:cNvSpPr>
              <a:spLocks noChangeArrowheads="1"/>
            </p:cNvSpPr>
            <p:nvPr/>
          </p:nvSpPr>
          <p:spPr bwMode="auto">
            <a:xfrm>
              <a:off x="10199774" y="1912161"/>
              <a:ext cx="1639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Feb</a:t>
              </a:r>
              <a:endParaRPr lang="en-US" altLang="en-US" sz="2000">
                <a:solidFill>
                  <a:srgbClr val="FFFFFF"/>
                </a:solidFill>
                <a:latin typeface="Segoe UI"/>
              </a:endParaRPr>
            </a:p>
          </p:txBody>
        </p:sp>
        <p:sp>
          <p:nvSpPr>
            <p:cNvPr id="69" name="Line 64"/>
            <p:cNvSpPr>
              <a:spLocks noChangeShapeType="1"/>
            </p:cNvSpPr>
            <p:nvPr/>
          </p:nvSpPr>
          <p:spPr bwMode="auto">
            <a:xfrm flipV="1">
              <a:off x="10593217"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70" name="Rectangle 65"/>
            <p:cNvSpPr>
              <a:spLocks noChangeArrowheads="1"/>
            </p:cNvSpPr>
            <p:nvPr/>
          </p:nvSpPr>
          <p:spPr bwMode="auto">
            <a:xfrm>
              <a:off x="10515500" y="1912161"/>
              <a:ext cx="1810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Mar</a:t>
              </a:r>
              <a:endParaRPr lang="en-US" altLang="en-US" sz="2000">
                <a:solidFill>
                  <a:srgbClr val="FFFFFF"/>
                </a:solidFill>
                <a:latin typeface="Segoe UI"/>
              </a:endParaRPr>
            </a:p>
          </p:txBody>
        </p:sp>
        <p:sp>
          <p:nvSpPr>
            <p:cNvPr id="71" name="Line 66"/>
            <p:cNvSpPr>
              <a:spLocks noChangeShapeType="1"/>
            </p:cNvSpPr>
            <p:nvPr/>
          </p:nvSpPr>
          <p:spPr bwMode="auto">
            <a:xfrm flipV="1">
              <a:off x="10947800" y="1698440"/>
              <a:ext cx="0" cy="10848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72" name="Rectangle 67"/>
            <p:cNvSpPr>
              <a:spLocks noChangeArrowheads="1"/>
            </p:cNvSpPr>
            <p:nvPr/>
          </p:nvSpPr>
          <p:spPr bwMode="auto">
            <a:xfrm>
              <a:off x="10883035" y="1912161"/>
              <a:ext cx="1610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00">
                  <a:solidFill>
                    <a:srgbClr val="FFFFFF"/>
                  </a:solidFill>
                  <a:latin typeface="Segoe UI"/>
                </a:rPr>
                <a:t>Apr</a:t>
              </a:r>
              <a:endParaRPr lang="en-US" altLang="en-US" sz="2000">
                <a:solidFill>
                  <a:srgbClr val="FFFFFF"/>
                </a:solidFill>
                <a:latin typeface="Segoe UI"/>
              </a:endParaRPr>
            </a:p>
          </p:txBody>
        </p:sp>
        <p:sp>
          <p:nvSpPr>
            <p:cNvPr id="73" name="Line 68"/>
            <p:cNvSpPr>
              <a:spLocks noChangeShapeType="1"/>
            </p:cNvSpPr>
            <p:nvPr/>
          </p:nvSpPr>
          <p:spPr bwMode="auto">
            <a:xfrm>
              <a:off x="1673578" y="3095733"/>
              <a:ext cx="9610995" cy="0"/>
            </a:xfrm>
            <a:prstGeom prst="line">
              <a:avLst/>
            </a:prstGeom>
            <a:noFill/>
            <a:ln w="34925"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74" name="Freeform 69"/>
            <p:cNvSpPr>
              <a:spLocks/>
            </p:cNvSpPr>
            <p:nvPr/>
          </p:nvSpPr>
          <p:spPr bwMode="auto">
            <a:xfrm>
              <a:off x="11218190" y="3029349"/>
              <a:ext cx="66384" cy="134386"/>
            </a:xfrm>
            <a:custGeom>
              <a:avLst/>
              <a:gdLst>
                <a:gd name="T0" fmla="*/ 0 w 41"/>
                <a:gd name="T1" fmla="*/ 83 h 83"/>
                <a:gd name="T2" fmla="*/ 41 w 41"/>
                <a:gd name="T3" fmla="*/ 41 h 83"/>
                <a:gd name="T4" fmla="*/ 0 w 41"/>
                <a:gd name="T5" fmla="*/ 0 h 83"/>
              </a:gdLst>
              <a:ahLst/>
              <a:cxnLst>
                <a:cxn ang="0">
                  <a:pos x="T0" y="T1"/>
                </a:cxn>
                <a:cxn ang="0">
                  <a:pos x="T2" y="T3"/>
                </a:cxn>
                <a:cxn ang="0">
                  <a:pos x="T4" y="T5"/>
                </a:cxn>
              </a:cxnLst>
              <a:rect l="0" t="0" r="r" b="b"/>
              <a:pathLst>
                <a:path w="41" h="83">
                  <a:moveTo>
                    <a:pt x="0" y="83"/>
                  </a:moveTo>
                  <a:lnTo>
                    <a:pt x="41" y="41"/>
                  </a:lnTo>
                  <a:lnTo>
                    <a:pt x="0" y="0"/>
                  </a:lnTo>
                </a:path>
              </a:pathLst>
            </a:custGeom>
            <a:noFill/>
            <a:ln w="34925"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77" name="Rectangle 72"/>
            <p:cNvSpPr>
              <a:spLocks noChangeArrowheads="1"/>
            </p:cNvSpPr>
            <p:nvPr/>
          </p:nvSpPr>
          <p:spPr bwMode="auto">
            <a:xfrm>
              <a:off x="3400710" y="1135062"/>
              <a:ext cx="690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800" dirty="0">
                  <a:solidFill>
                    <a:srgbClr val="FFFFFF"/>
                  </a:solidFill>
                  <a:latin typeface="Segoe UI"/>
                </a:rPr>
                <a:t>2014</a:t>
              </a:r>
              <a:endParaRPr lang="en-US" altLang="en-US" sz="4000" dirty="0">
                <a:solidFill>
                  <a:srgbClr val="FFFFFF"/>
                </a:solidFill>
                <a:latin typeface="Segoe UI"/>
              </a:endParaRPr>
            </a:p>
          </p:txBody>
        </p:sp>
        <p:sp>
          <p:nvSpPr>
            <p:cNvPr id="78" name="Rectangle 73"/>
            <p:cNvSpPr>
              <a:spLocks noChangeArrowheads="1"/>
            </p:cNvSpPr>
            <p:nvPr/>
          </p:nvSpPr>
          <p:spPr bwMode="auto">
            <a:xfrm>
              <a:off x="7503517" y="1135062"/>
              <a:ext cx="690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800">
                  <a:solidFill>
                    <a:srgbClr val="FFFFFF"/>
                  </a:solidFill>
                  <a:latin typeface="Segoe UI"/>
                </a:rPr>
                <a:t>2015</a:t>
              </a:r>
              <a:endParaRPr lang="en-US" altLang="en-US" sz="4000">
                <a:solidFill>
                  <a:srgbClr val="FFFFFF"/>
                </a:solidFill>
                <a:latin typeface="Segoe UI"/>
              </a:endParaRPr>
            </a:p>
          </p:txBody>
        </p:sp>
        <p:sp>
          <p:nvSpPr>
            <p:cNvPr id="79" name="Rectangle 74"/>
            <p:cNvSpPr>
              <a:spLocks noChangeArrowheads="1"/>
            </p:cNvSpPr>
            <p:nvPr/>
          </p:nvSpPr>
          <p:spPr bwMode="auto">
            <a:xfrm>
              <a:off x="10302945" y="1135062"/>
              <a:ext cx="690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2800">
                  <a:solidFill>
                    <a:srgbClr val="FFFFFF"/>
                  </a:solidFill>
                  <a:latin typeface="Segoe UI"/>
                </a:rPr>
                <a:t>2016</a:t>
              </a:r>
              <a:endParaRPr lang="en-US" altLang="en-US" sz="4000">
                <a:solidFill>
                  <a:srgbClr val="FFFFFF"/>
                </a:solidFill>
                <a:latin typeface="Segoe UI"/>
              </a:endParaRPr>
            </a:p>
          </p:txBody>
        </p:sp>
        <p:sp>
          <p:nvSpPr>
            <p:cNvPr id="116" name="Line 111"/>
            <p:cNvSpPr>
              <a:spLocks noChangeShapeType="1"/>
            </p:cNvSpPr>
            <p:nvPr/>
          </p:nvSpPr>
          <p:spPr bwMode="auto">
            <a:xfrm flipV="1">
              <a:off x="10154439"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17" name="Freeform 112"/>
            <p:cNvSpPr>
              <a:spLocks/>
            </p:cNvSpPr>
            <p:nvPr/>
          </p:nvSpPr>
          <p:spPr bwMode="auto">
            <a:xfrm>
              <a:off x="10101010"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18" name="Freeform 113"/>
            <p:cNvSpPr>
              <a:spLocks/>
            </p:cNvSpPr>
            <p:nvPr/>
          </p:nvSpPr>
          <p:spPr bwMode="auto">
            <a:xfrm>
              <a:off x="10101010"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19" name="Rectangle 114"/>
            <p:cNvSpPr>
              <a:spLocks noChangeArrowheads="1"/>
            </p:cNvSpPr>
            <p:nvPr/>
          </p:nvSpPr>
          <p:spPr bwMode="auto">
            <a:xfrm>
              <a:off x="10015530" y="2433964"/>
              <a:ext cx="2895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Jan</a:t>
              </a:r>
              <a:endParaRPr lang="en-US" altLang="en-US" sz="3200">
                <a:solidFill>
                  <a:srgbClr val="FFFFFF"/>
                </a:solidFill>
                <a:latin typeface="Segoe UI"/>
              </a:endParaRPr>
            </a:p>
          </p:txBody>
        </p:sp>
        <p:sp>
          <p:nvSpPr>
            <p:cNvPr id="120" name="Rectangle 115"/>
            <p:cNvSpPr>
              <a:spLocks noChangeArrowheads="1"/>
            </p:cNvSpPr>
            <p:nvPr/>
          </p:nvSpPr>
          <p:spPr bwMode="auto">
            <a:xfrm>
              <a:off x="9867858"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21" name="Rectangle 116"/>
            <p:cNvSpPr>
              <a:spLocks noChangeArrowheads="1"/>
            </p:cNvSpPr>
            <p:nvPr/>
          </p:nvSpPr>
          <p:spPr bwMode="auto">
            <a:xfrm>
              <a:off x="10379495"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9</a:t>
              </a:r>
              <a:endParaRPr lang="en-US" altLang="en-US" sz="2000">
                <a:solidFill>
                  <a:srgbClr val="FFFFFF"/>
                </a:solidFill>
                <a:latin typeface="Segoe UI"/>
              </a:endParaRPr>
            </a:p>
          </p:txBody>
        </p:sp>
        <p:sp>
          <p:nvSpPr>
            <p:cNvPr id="122" name="Line 117"/>
            <p:cNvSpPr>
              <a:spLocks noChangeShapeType="1"/>
            </p:cNvSpPr>
            <p:nvPr/>
          </p:nvSpPr>
          <p:spPr bwMode="auto">
            <a:xfrm flipV="1">
              <a:off x="1832250"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23" name="Freeform 118"/>
            <p:cNvSpPr>
              <a:spLocks/>
            </p:cNvSpPr>
            <p:nvPr/>
          </p:nvSpPr>
          <p:spPr bwMode="auto">
            <a:xfrm>
              <a:off x="1778820"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24" name="Freeform 119"/>
            <p:cNvSpPr>
              <a:spLocks/>
            </p:cNvSpPr>
            <p:nvPr/>
          </p:nvSpPr>
          <p:spPr bwMode="auto">
            <a:xfrm>
              <a:off x="1778820"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25" name="Rectangle 120"/>
            <p:cNvSpPr>
              <a:spLocks noChangeArrowheads="1"/>
            </p:cNvSpPr>
            <p:nvPr/>
          </p:nvSpPr>
          <p:spPr bwMode="auto">
            <a:xfrm>
              <a:off x="1693341" y="2433964"/>
              <a:ext cx="2895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dirty="0">
                  <a:solidFill>
                    <a:srgbClr val="FFFFFF"/>
                  </a:solidFill>
                  <a:latin typeface="Segoe UI"/>
                </a:rPr>
                <a:t>Jan</a:t>
              </a:r>
              <a:endParaRPr lang="en-US" altLang="en-US" sz="3200" dirty="0">
                <a:solidFill>
                  <a:srgbClr val="FFFFFF"/>
                </a:solidFill>
                <a:latin typeface="Segoe UI"/>
              </a:endParaRPr>
            </a:p>
          </p:txBody>
        </p:sp>
        <p:sp>
          <p:nvSpPr>
            <p:cNvPr id="126" name="Rectangle 121"/>
            <p:cNvSpPr>
              <a:spLocks noChangeArrowheads="1"/>
            </p:cNvSpPr>
            <p:nvPr/>
          </p:nvSpPr>
          <p:spPr bwMode="auto">
            <a:xfrm>
              <a:off x="1544049"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dirty="0">
                  <a:solidFill>
                    <a:srgbClr val="FFFFFF"/>
                  </a:solidFill>
                  <a:latin typeface="Segoe UI"/>
                </a:rPr>
                <a:t>UPDATE </a:t>
              </a:r>
              <a:endParaRPr lang="en-US" altLang="en-US" sz="2000" dirty="0">
                <a:solidFill>
                  <a:srgbClr val="FFFFFF"/>
                </a:solidFill>
                <a:latin typeface="Segoe UI"/>
              </a:endParaRPr>
            </a:p>
          </p:txBody>
        </p:sp>
        <p:sp>
          <p:nvSpPr>
            <p:cNvPr id="127" name="Rectangle 122"/>
            <p:cNvSpPr>
              <a:spLocks noChangeArrowheads="1"/>
            </p:cNvSpPr>
            <p:nvPr/>
          </p:nvSpPr>
          <p:spPr bwMode="auto">
            <a:xfrm>
              <a:off x="2055686"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dirty="0">
                  <a:solidFill>
                    <a:srgbClr val="FFFFFF"/>
                  </a:solidFill>
                  <a:latin typeface="Segoe UI"/>
                </a:rPr>
                <a:t>1</a:t>
              </a:r>
              <a:endParaRPr lang="en-US" altLang="en-US" sz="2000" dirty="0">
                <a:solidFill>
                  <a:srgbClr val="FFFFFF"/>
                </a:solidFill>
                <a:latin typeface="Segoe UI"/>
              </a:endParaRPr>
            </a:p>
          </p:txBody>
        </p:sp>
        <p:sp>
          <p:nvSpPr>
            <p:cNvPr id="128" name="Line 123"/>
            <p:cNvSpPr>
              <a:spLocks noChangeShapeType="1"/>
            </p:cNvSpPr>
            <p:nvPr/>
          </p:nvSpPr>
          <p:spPr bwMode="auto">
            <a:xfrm flipV="1">
              <a:off x="5954486"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29" name="Freeform 124"/>
            <p:cNvSpPr>
              <a:spLocks/>
            </p:cNvSpPr>
            <p:nvPr/>
          </p:nvSpPr>
          <p:spPr bwMode="auto">
            <a:xfrm>
              <a:off x="5899437"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0" name="Freeform 125"/>
            <p:cNvSpPr>
              <a:spLocks/>
            </p:cNvSpPr>
            <p:nvPr/>
          </p:nvSpPr>
          <p:spPr bwMode="auto">
            <a:xfrm>
              <a:off x="5899437"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1" name="Rectangle 126"/>
            <p:cNvSpPr>
              <a:spLocks noChangeArrowheads="1"/>
            </p:cNvSpPr>
            <p:nvPr/>
          </p:nvSpPr>
          <p:spPr bwMode="auto">
            <a:xfrm>
              <a:off x="5815577" y="2433964"/>
              <a:ext cx="2895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Jan</a:t>
              </a:r>
              <a:endParaRPr lang="en-US" altLang="en-US" sz="3200">
                <a:solidFill>
                  <a:srgbClr val="FFFFFF"/>
                </a:solidFill>
                <a:latin typeface="Segoe UI"/>
              </a:endParaRPr>
            </a:p>
          </p:txBody>
        </p:sp>
        <p:sp>
          <p:nvSpPr>
            <p:cNvPr id="132" name="Rectangle 127"/>
            <p:cNvSpPr>
              <a:spLocks noChangeArrowheads="1"/>
            </p:cNvSpPr>
            <p:nvPr/>
          </p:nvSpPr>
          <p:spPr bwMode="auto">
            <a:xfrm>
              <a:off x="5666285"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33" name="Rectangle 128"/>
            <p:cNvSpPr>
              <a:spLocks noChangeArrowheads="1"/>
            </p:cNvSpPr>
            <p:nvPr/>
          </p:nvSpPr>
          <p:spPr bwMode="auto">
            <a:xfrm>
              <a:off x="6177922"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5</a:t>
              </a:r>
              <a:endParaRPr lang="en-US" altLang="en-US" sz="2000">
                <a:solidFill>
                  <a:srgbClr val="FFFFFF"/>
                </a:solidFill>
                <a:latin typeface="Segoe UI"/>
              </a:endParaRPr>
            </a:p>
          </p:txBody>
        </p:sp>
        <p:sp>
          <p:nvSpPr>
            <p:cNvPr id="134" name="Line 129"/>
            <p:cNvSpPr>
              <a:spLocks noChangeShapeType="1"/>
            </p:cNvSpPr>
            <p:nvPr/>
          </p:nvSpPr>
          <p:spPr bwMode="auto">
            <a:xfrm flipV="1">
              <a:off x="7997794"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5" name="Freeform 130"/>
            <p:cNvSpPr>
              <a:spLocks/>
            </p:cNvSpPr>
            <p:nvPr/>
          </p:nvSpPr>
          <p:spPr bwMode="auto">
            <a:xfrm>
              <a:off x="7944365"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6" name="Freeform 131"/>
            <p:cNvSpPr>
              <a:spLocks/>
            </p:cNvSpPr>
            <p:nvPr/>
          </p:nvSpPr>
          <p:spPr bwMode="auto">
            <a:xfrm>
              <a:off x="7944365"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37" name="Rectangle 132"/>
            <p:cNvSpPr>
              <a:spLocks noChangeArrowheads="1"/>
            </p:cNvSpPr>
            <p:nvPr/>
          </p:nvSpPr>
          <p:spPr bwMode="auto">
            <a:xfrm>
              <a:off x="7876695" y="2433964"/>
              <a:ext cx="238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Jul</a:t>
              </a:r>
              <a:endParaRPr lang="en-US" altLang="en-US" sz="3200">
                <a:solidFill>
                  <a:srgbClr val="FFFFFF"/>
                </a:solidFill>
                <a:latin typeface="Segoe UI"/>
              </a:endParaRPr>
            </a:p>
          </p:txBody>
        </p:sp>
        <p:sp>
          <p:nvSpPr>
            <p:cNvPr id="138" name="Rectangle 133"/>
            <p:cNvSpPr>
              <a:spLocks noChangeArrowheads="1"/>
            </p:cNvSpPr>
            <p:nvPr/>
          </p:nvSpPr>
          <p:spPr bwMode="auto">
            <a:xfrm>
              <a:off x="7709593"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39" name="Rectangle 134"/>
            <p:cNvSpPr>
              <a:spLocks noChangeArrowheads="1"/>
            </p:cNvSpPr>
            <p:nvPr/>
          </p:nvSpPr>
          <p:spPr bwMode="auto">
            <a:xfrm>
              <a:off x="8221230"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7</a:t>
              </a:r>
              <a:endParaRPr lang="en-US" altLang="en-US" sz="2000">
                <a:solidFill>
                  <a:srgbClr val="FFFFFF"/>
                </a:solidFill>
                <a:latin typeface="Segoe UI"/>
              </a:endParaRPr>
            </a:p>
          </p:txBody>
        </p:sp>
        <p:sp>
          <p:nvSpPr>
            <p:cNvPr id="140" name="Line 135"/>
            <p:cNvSpPr>
              <a:spLocks noChangeShapeType="1"/>
            </p:cNvSpPr>
            <p:nvPr/>
          </p:nvSpPr>
          <p:spPr bwMode="auto">
            <a:xfrm flipV="1">
              <a:off x="9037258"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1" name="Freeform 136"/>
            <p:cNvSpPr>
              <a:spLocks/>
            </p:cNvSpPr>
            <p:nvPr/>
          </p:nvSpPr>
          <p:spPr bwMode="auto">
            <a:xfrm>
              <a:off x="8983829"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2" name="Freeform 137"/>
            <p:cNvSpPr>
              <a:spLocks/>
            </p:cNvSpPr>
            <p:nvPr/>
          </p:nvSpPr>
          <p:spPr bwMode="auto">
            <a:xfrm>
              <a:off x="8983829"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3" name="Rectangle 138"/>
            <p:cNvSpPr>
              <a:spLocks noChangeArrowheads="1"/>
            </p:cNvSpPr>
            <p:nvPr/>
          </p:nvSpPr>
          <p:spPr bwMode="auto">
            <a:xfrm>
              <a:off x="8890253" y="2433964"/>
              <a:ext cx="3207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Oct</a:t>
              </a:r>
              <a:endParaRPr lang="en-US" altLang="en-US" sz="3200">
                <a:solidFill>
                  <a:srgbClr val="FFFFFF"/>
                </a:solidFill>
                <a:latin typeface="Segoe UI"/>
              </a:endParaRPr>
            </a:p>
          </p:txBody>
        </p:sp>
        <p:sp>
          <p:nvSpPr>
            <p:cNvPr id="144" name="Rectangle 139"/>
            <p:cNvSpPr>
              <a:spLocks noChangeArrowheads="1"/>
            </p:cNvSpPr>
            <p:nvPr/>
          </p:nvSpPr>
          <p:spPr bwMode="auto">
            <a:xfrm>
              <a:off x="8749058"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45" name="Rectangle 140"/>
            <p:cNvSpPr>
              <a:spLocks noChangeArrowheads="1"/>
            </p:cNvSpPr>
            <p:nvPr/>
          </p:nvSpPr>
          <p:spPr bwMode="auto">
            <a:xfrm>
              <a:off x="9260694"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8</a:t>
              </a:r>
              <a:endParaRPr lang="en-US" altLang="en-US" sz="2000">
                <a:solidFill>
                  <a:srgbClr val="FFFFFF"/>
                </a:solidFill>
                <a:latin typeface="Segoe UI"/>
              </a:endParaRPr>
            </a:p>
          </p:txBody>
        </p:sp>
        <p:sp>
          <p:nvSpPr>
            <p:cNvPr id="146" name="Line 141"/>
            <p:cNvSpPr>
              <a:spLocks noChangeShapeType="1"/>
            </p:cNvSpPr>
            <p:nvPr/>
          </p:nvSpPr>
          <p:spPr bwMode="auto">
            <a:xfrm flipV="1">
              <a:off x="2849046"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7" name="Freeform 142"/>
            <p:cNvSpPr>
              <a:spLocks/>
            </p:cNvSpPr>
            <p:nvPr/>
          </p:nvSpPr>
          <p:spPr bwMode="auto">
            <a:xfrm>
              <a:off x="2793998"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8" name="Freeform 143"/>
            <p:cNvSpPr>
              <a:spLocks/>
            </p:cNvSpPr>
            <p:nvPr/>
          </p:nvSpPr>
          <p:spPr bwMode="auto">
            <a:xfrm>
              <a:off x="2793998"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49" name="Rectangle 144"/>
            <p:cNvSpPr>
              <a:spLocks noChangeArrowheads="1"/>
            </p:cNvSpPr>
            <p:nvPr/>
          </p:nvSpPr>
          <p:spPr bwMode="auto">
            <a:xfrm>
              <a:off x="2700422" y="2433964"/>
              <a:ext cx="325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Apr</a:t>
              </a:r>
              <a:endParaRPr lang="en-US" altLang="en-US" sz="3200">
                <a:solidFill>
                  <a:srgbClr val="FFFFFF"/>
                </a:solidFill>
                <a:latin typeface="Segoe UI"/>
              </a:endParaRPr>
            </a:p>
          </p:txBody>
        </p:sp>
        <p:sp>
          <p:nvSpPr>
            <p:cNvPr id="150" name="Rectangle 145"/>
            <p:cNvSpPr>
              <a:spLocks noChangeArrowheads="1"/>
            </p:cNvSpPr>
            <p:nvPr/>
          </p:nvSpPr>
          <p:spPr bwMode="auto">
            <a:xfrm>
              <a:off x="2560846"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51" name="Rectangle 146"/>
            <p:cNvSpPr>
              <a:spLocks noChangeArrowheads="1"/>
            </p:cNvSpPr>
            <p:nvPr/>
          </p:nvSpPr>
          <p:spPr bwMode="auto">
            <a:xfrm>
              <a:off x="3072483"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2</a:t>
              </a:r>
              <a:endParaRPr lang="en-US" altLang="en-US" sz="2000">
                <a:solidFill>
                  <a:srgbClr val="FFFFFF"/>
                </a:solidFill>
                <a:latin typeface="Segoe UI"/>
              </a:endParaRPr>
            </a:p>
          </p:txBody>
        </p:sp>
        <p:sp>
          <p:nvSpPr>
            <p:cNvPr id="152" name="Line 147"/>
            <p:cNvSpPr>
              <a:spLocks noChangeShapeType="1"/>
            </p:cNvSpPr>
            <p:nvPr/>
          </p:nvSpPr>
          <p:spPr bwMode="auto">
            <a:xfrm flipV="1">
              <a:off x="4915022"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53" name="Freeform 148"/>
            <p:cNvSpPr>
              <a:spLocks/>
            </p:cNvSpPr>
            <p:nvPr/>
          </p:nvSpPr>
          <p:spPr bwMode="auto">
            <a:xfrm>
              <a:off x="4861592"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54" name="Freeform 149"/>
            <p:cNvSpPr>
              <a:spLocks/>
            </p:cNvSpPr>
            <p:nvPr/>
          </p:nvSpPr>
          <p:spPr bwMode="auto">
            <a:xfrm>
              <a:off x="4861592" y="3042302"/>
              <a:ext cx="106861" cy="108480"/>
            </a:xfrm>
            <a:custGeom>
              <a:avLst/>
              <a:gdLst>
                <a:gd name="T0" fmla="*/ 33 w 66"/>
                <a:gd name="T1" fmla="*/ 67 h 67"/>
                <a:gd name="T2" fmla="*/ 0 w 66"/>
                <a:gd name="T3" fmla="*/ 33 h 67"/>
                <a:gd name="T4" fmla="*/ 33 w 66"/>
                <a:gd name="T5" fmla="*/ 0 h 67"/>
                <a:gd name="T6" fmla="*/ 66 w 66"/>
                <a:gd name="T7" fmla="*/ 33 h 67"/>
                <a:gd name="T8" fmla="*/ 33 w 66"/>
                <a:gd name="T9" fmla="*/ 67 h 67"/>
              </a:gdLst>
              <a:ahLst/>
              <a:cxnLst>
                <a:cxn ang="0">
                  <a:pos x="T0" y="T1"/>
                </a:cxn>
                <a:cxn ang="0">
                  <a:pos x="T2" y="T3"/>
                </a:cxn>
                <a:cxn ang="0">
                  <a:pos x="T4" y="T5"/>
                </a:cxn>
                <a:cxn ang="0">
                  <a:pos x="T6" y="T7"/>
                </a:cxn>
                <a:cxn ang="0">
                  <a:pos x="T8" y="T9"/>
                </a:cxn>
              </a:cxnLst>
              <a:rect l="0" t="0" r="r" b="b"/>
              <a:pathLst>
                <a:path w="66" h="67">
                  <a:moveTo>
                    <a:pt x="33" y="67"/>
                  </a:moveTo>
                  <a:lnTo>
                    <a:pt x="0" y="33"/>
                  </a:lnTo>
                  <a:lnTo>
                    <a:pt x="33" y="0"/>
                  </a:lnTo>
                  <a:lnTo>
                    <a:pt x="66"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55" name="Rectangle 150"/>
            <p:cNvSpPr>
              <a:spLocks noChangeArrowheads="1"/>
            </p:cNvSpPr>
            <p:nvPr/>
          </p:nvSpPr>
          <p:spPr bwMode="auto">
            <a:xfrm>
              <a:off x="4769636" y="2433964"/>
              <a:ext cx="3207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Oct</a:t>
              </a:r>
              <a:endParaRPr lang="en-US" altLang="en-US" sz="3200">
                <a:solidFill>
                  <a:srgbClr val="FFFFFF"/>
                </a:solidFill>
                <a:latin typeface="Segoe UI"/>
              </a:endParaRPr>
            </a:p>
          </p:txBody>
        </p:sp>
        <p:sp>
          <p:nvSpPr>
            <p:cNvPr id="156" name="Rectangle 151"/>
            <p:cNvSpPr>
              <a:spLocks noChangeArrowheads="1"/>
            </p:cNvSpPr>
            <p:nvPr/>
          </p:nvSpPr>
          <p:spPr bwMode="auto">
            <a:xfrm>
              <a:off x="4626821"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57" name="Rectangle 152"/>
            <p:cNvSpPr>
              <a:spLocks noChangeArrowheads="1"/>
            </p:cNvSpPr>
            <p:nvPr/>
          </p:nvSpPr>
          <p:spPr bwMode="auto">
            <a:xfrm>
              <a:off x="5138458"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4</a:t>
              </a:r>
              <a:endParaRPr lang="en-US" altLang="en-US" sz="2000">
                <a:solidFill>
                  <a:srgbClr val="FFFFFF"/>
                </a:solidFill>
                <a:latin typeface="Segoe UI"/>
              </a:endParaRPr>
            </a:p>
          </p:txBody>
        </p:sp>
        <p:sp>
          <p:nvSpPr>
            <p:cNvPr id="158" name="Line 153"/>
            <p:cNvSpPr>
              <a:spLocks noChangeShapeType="1"/>
            </p:cNvSpPr>
            <p:nvPr/>
          </p:nvSpPr>
          <p:spPr bwMode="auto">
            <a:xfrm flipV="1">
              <a:off x="6971283"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59" name="Freeform 154"/>
            <p:cNvSpPr>
              <a:spLocks/>
            </p:cNvSpPr>
            <p:nvPr/>
          </p:nvSpPr>
          <p:spPr bwMode="auto">
            <a:xfrm>
              <a:off x="6916234"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0" name="Freeform 155"/>
            <p:cNvSpPr>
              <a:spLocks/>
            </p:cNvSpPr>
            <p:nvPr/>
          </p:nvSpPr>
          <p:spPr bwMode="auto">
            <a:xfrm>
              <a:off x="6916234" y="3042302"/>
              <a:ext cx="108480" cy="108480"/>
            </a:xfrm>
            <a:custGeom>
              <a:avLst/>
              <a:gdLst>
                <a:gd name="T0" fmla="*/ 34 w 67"/>
                <a:gd name="T1" fmla="*/ 67 h 67"/>
                <a:gd name="T2" fmla="*/ 0 w 67"/>
                <a:gd name="T3" fmla="*/ 33 h 67"/>
                <a:gd name="T4" fmla="*/ 34 w 67"/>
                <a:gd name="T5" fmla="*/ 0 h 67"/>
                <a:gd name="T6" fmla="*/ 67 w 67"/>
                <a:gd name="T7" fmla="*/ 33 h 67"/>
                <a:gd name="T8" fmla="*/ 34 w 67"/>
                <a:gd name="T9" fmla="*/ 67 h 67"/>
              </a:gdLst>
              <a:ahLst/>
              <a:cxnLst>
                <a:cxn ang="0">
                  <a:pos x="T0" y="T1"/>
                </a:cxn>
                <a:cxn ang="0">
                  <a:pos x="T2" y="T3"/>
                </a:cxn>
                <a:cxn ang="0">
                  <a:pos x="T4" y="T5"/>
                </a:cxn>
                <a:cxn ang="0">
                  <a:pos x="T6" y="T7"/>
                </a:cxn>
                <a:cxn ang="0">
                  <a:pos x="T8" y="T9"/>
                </a:cxn>
              </a:cxnLst>
              <a:rect l="0" t="0" r="r" b="b"/>
              <a:pathLst>
                <a:path w="67" h="67">
                  <a:moveTo>
                    <a:pt x="34" y="67"/>
                  </a:moveTo>
                  <a:lnTo>
                    <a:pt x="0" y="33"/>
                  </a:lnTo>
                  <a:lnTo>
                    <a:pt x="34" y="0"/>
                  </a:lnTo>
                  <a:lnTo>
                    <a:pt x="67" y="33"/>
                  </a:lnTo>
                  <a:lnTo>
                    <a:pt x="34"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1" name="Rectangle 156"/>
            <p:cNvSpPr>
              <a:spLocks noChangeArrowheads="1"/>
            </p:cNvSpPr>
            <p:nvPr/>
          </p:nvSpPr>
          <p:spPr bwMode="auto">
            <a:xfrm>
              <a:off x="6822659" y="2433964"/>
              <a:ext cx="325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Apr</a:t>
              </a:r>
              <a:endParaRPr lang="en-US" altLang="en-US" sz="3200">
                <a:solidFill>
                  <a:srgbClr val="FFFFFF"/>
                </a:solidFill>
                <a:latin typeface="Segoe UI"/>
              </a:endParaRPr>
            </a:p>
          </p:txBody>
        </p:sp>
        <p:sp>
          <p:nvSpPr>
            <p:cNvPr id="162" name="Rectangle 157"/>
            <p:cNvSpPr>
              <a:spLocks noChangeArrowheads="1"/>
            </p:cNvSpPr>
            <p:nvPr/>
          </p:nvSpPr>
          <p:spPr bwMode="auto">
            <a:xfrm>
              <a:off x="6683082"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63" name="Rectangle 158"/>
            <p:cNvSpPr>
              <a:spLocks noChangeArrowheads="1"/>
            </p:cNvSpPr>
            <p:nvPr/>
          </p:nvSpPr>
          <p:spPr bwMode="auto">
            <a:xfrm>
              <a:off x="7194719"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6</a:t>
              </a:r>
              <a:endParaRPr lang="en-US" altLang="en-US" sz="2000">
                <a:solidFill>
                  <a:srgbClr val="FFFFFF"/>
                </a:solidFill>
                <a:latin typeface="Segoe UI"/>
              </a:endParaRPr>
            </a:p>
          </p:txBody>
        </p:sp>
        <p:sp>
          <p:nvSpPr>
            <p:cNvPr id="164" name="Line 159"/>
            <p:cNvSpPr>
              <a:spLocks noChangeShapeType="1"/>
            </p:cNvSpPr>
            <p:nvPr/>
          </p:nvSpPr>
          <p:spPr bwMode="auto">
            <a:xfrm flipV="1">
              <a:off x="11103233"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5" name="Freeform 160"/>
            <p:cNvSpPr>
              <a:spLocks/>
            </p:cNvSpPr>
            <p:nvPr/>
          </p:nvSpPr>
          <p:spPr bwMode="auto">
            <a:xfrm>
              <a:off x="11049804"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6" name="Freeform 161"/>
            <p:cNvSpPr>
              <a:spLocks/>
            </p:cNvSpPr>
            <p:nvPr/>
          </p:nvSpPr>
          <p:spPr bwMode="auto">
            <a:xfrm>
              <a:off x="11049804"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67" name="Rectangle 162"/>
            <p:cNvSpPr>
              <a:spLocks noChangeArrowheads="1"/>
            </p:cNvSpPr>
            <p:nvPr/>
          </p:nvSpPr>
          <p:spPr bwMode="auto">
            <a:xfrm>
              <a:off x="10954610" y="2433964"/>
              <a:ext cx="325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Apr</a:t>
              </a:r>
              <a:endParaRPr lang="en-US" altLang="en-US" sz="3200">
                <a:solidFill>
                  <a:srgbClr val="FFFFFF"/>
                </a:solidFill>
                <a:latin typeface="Segoe UI"/>
              </a:endParaRPr>
            </a:p>
          </p:txBody>
        </p:sp>
        <p:sp>
          <p:nvSpPr>
            <p:cNvPr id="168" name="Rectangle 163"/>
            <p:cNvSpPr>
              <a:spLocks noChangeArrowheads="1"/>
            </p:cNvSpPr>
            <p:nvPr/>
          </p:nvSpPr>
          <p:spPr bwMode="auto">
            <a:xfrm>
              <a:off x="10779413"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69" name="Rectangle 164"/>
            <p:cNvSpPr>
              <a:spLocks noChangeArrowheads="1"/>
            </p:cNvSpPr>
            <p:nvPr/>
          </p:nvSpPr>
          <p:spPr bwMode="auto">
            <a:xfrm>
              <a:off x="11291049" y="2682861"/>
              <a:ext cx="1482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10</a:t>
              </a:r>
              <a:endParaRPr lang="en-US" altLang="en-US" sz="2000">
                <a:solidFill>
                  <a:srgbClr val="FFFFFF"/>
                </a:solidFill>
                <a:latin typeface="Segoe UI"/>
              </a:endParaRPr>
            </a:p>
          </p:txBody>
        </p:sp>
        <p:sp>
          <p:nvSpPr>
            <p:cNvPr id="170" name="Line 165"/>
            <p:cNvSpPr>
              <a:spLocks noChangeShapeType="1"/>
            </p:cNvSpPr>
            <p:nvPr/>
          </p:nvSpPr>
          <p:spPr bwMode="auto">
            <a:xfrm flipV="1">
              <a:off x="3875558" y="2906297"/>
              <a:ext cx="0" cy="136005"/>
            </a:xfrm>
            <a:prstGeom prst="line">
              <a:avLst/>
            </a:prstGeom>
            <a:noFill/>
            <a:ln w="9525" cap="rnd">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71" name="Freeform 166"/>
            <p:cNvSpPr>
              <a:spLocks/>
            </p:cNvSpPr>
            <p:nvPr/>
          </p:nvSpPr>
          <p:spPr bwMode="auto">
            <a:xfrm>
              <a:off x="3822128"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72" name="Freeform 167"/>
            <p:cNvSpPr>
              <a:spLocks/>
            </p:cNvSpPr>
            <p:nvPr/>
          </p:nvSpPr>
          <p:spPr bwMode="auto">
            <a:xfrm>
              <a:off x="3822128" y="3042302"/>
              <a:ext cx="108480" cy="108480"/>
            </a:xfrm>
            <a:custGeom>
              <a:avLst/>
              <a:gdLst>
                <a:gd name="T0" fmla="*/ 33 w 67"/>
                <a:gd name="T1" fmla="*/ 67 h 67"/>
                <a:gd name="T2" fmla="*/ 0 w 67"/>
                <a:gd name="T3" fmla="*/ 33 h 67"/>
                <a:gd name="T4" fmla="*/ 33 w 67"/>
                <a:gd name="T5" fmla="*/ 0 h 67"/>
                <a:gd name="T6" fmla="*/ 67 w 67"/>
                <a:gd name="T7" fmla="*/ 33 h 67"/>
                <a:gd name="T8" fmla="*/ 33 w 67"/>
                <a:gd name="T9" fmla="*/ 67 h 67"/>
              </a:gdLst>
              <a:ahLst/>
              <a:cxnLst>
                <a:cxn ang="0">
                  <a:pos x="T0" y="T1"/>
                </a:cxn>
                <a:cxn ang="0">
                  <a:pos x="T2" y="T3"/>
                </a:cxn>
                <a:cxn ang="0">
                  <a:pos x="T4" y="T5"/>
                </a:cxn>
                <a:cxn ang="0">
                  <a:pos x="T6" y="T7"/>
                </a:cxn>
                <a:cxn ang="0">
                  <a:pos x="T8" y="T9"/>
                </a:cxn>
              </a:cxnLst>
              <a:rect l="0" t="0" r="r" b="b"/>
              <a:pathLst>
                <a:path w="67" h="67">
                  <a:moveTo>
                    <a:pt x="33" y="67"/>
                  </a:moveTo>
                  <a:lnTo>
                    <a:pt x="0" y="33"/>
                  </a:lnTo>
                  <a:lnTo>
                    <a:pt x="33" y="0"/>
                  </a:lnTo>
                  <a:lnTo>
                    <a:pt x="67" y="33"/>
                  </a:lnTo>
                  <a:lnTo>
                    <a:pt x="33" y="67"/>
                  </a:lnTo>
                  <a:close/>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2000">
                <a:solidFill>
                  <a:srgbClr val="FFFFFF"/>
                </a:solidFill>
              </a:endParaRPr>
            </a:p>
          </p:txBody>
        </p:sp>
        <p:sp>
          <p:nvSpPr>
            <p:cNvPr id="173" name="Rectangle 168"/>
            <p:cNvSpPr>
              <a:spLocks noChangeArrowheads="1"/>
            </p:cNvSpPr>
            <p:nvPr/>
          </p:nvSpPr>
          <p:spPr bwMode="auto">
            <a:xfrm>
              <a:off x="3754459" y="2433964"/>
              <a:ext cx="238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a:solidFill>
                    <a:srgbClr val="FFFFFF"/>
                  </a:solidFill>
                  <a:latin typeface="Segoe UI"/>
                </a:rPr>
                <a:t>Jul</a:t>
              </a:r>
              <a:endParaRPr lang="en-US" altLang="en-US" sz="3200">
                <a:solidFill>
                  <a:srgbClr val="FFFFFF"/>
                </a:solidFill>
                <a:latin typeface="Segoe UI"/>
              </a:endParaRPr>
            </a:p>
          </p:txBody>
        </p:sp>
        <p:sp>
          <p:nvSpPr>
            <p:cNvPr id="174" name="Rectangle 169"/>
            <p:cNvSpPr>
              <a:spLocks noChangeArrowheads="1"/>
            </p:cNvSpPr>
            <p:nvPr/>
          </p:nvSpPr>
          <p:spPr bwMode="auto">
            <a:xfrm>
              <a:off x="3587357" y="2682861"/>
              <a:ext cx="521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UPDATE </a:t>
              </a:r>
              <a:endParaRPr lang="en-US" altLang="en-US" sz="2000">
                <a:solidFill>
                  <a:srgbClr val="FFFFFF"/>
                </a:solidFill>
                <a:latin typeface="Segoe UI"/>
              </a:endParaRPr>
            </a:p>
          </p:txBody>
        </p:sp>
        <p:sp>
          <p:nvSpPr>
            <p:cNvPr id="175" name="Rectangle 170"/>
            <p:cNvSpPr>
              <a:spLocks noChangeArrowheads="1"/>
            </p:cNvSpPr>
            <p:nvPr/>
          </p:nvSpPr>
          <p:spPr bwMode="auto">
            <a:xfrm>
              <a:off x="4098994" y="2682861"/>
              <a:ext cx="741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200">
                  <a:solidFill>
                    <a:srgbClr val="FFFFFF"/>
                  </a:solidFill>
                  <a:latin typeface="Segoe UI"/>
                </a:rPr>
                <a:t>3</a:t>
              </a:r>
              <a:endParaRPr lang="en-US" altLang="en-US" sz="2000">
                <a:solidFill>
                  <a:srgbClr val="FFFFFF"/>
                </a:solidFill>
                <a:latin typeface="Segoe UI"/>
              </a:endParaRPr>
            </a:p>
          </p:txBody>
        </p:sp>
      </p:grpSp>
      <p:cxnSp>
        <p:nvCxnSpPr>
          <p:cNvPr id="177" name="Straight Connector 176"/>
          <p:cNvCxnSpPr>
            <a:stCxn id="160" idx="0"/>
          </p:cNvCxnSpPr>
          <p:nvPr/>
        </p:nvCxnSpPr>
        <p:spPr>
          <a:xfrm>
            <a:off x="6758144" y="3380437"/>
            <a:ext cx="3811740" cy="1474179"/>
          </a:xfrm>
          <a:prstGeom prst="line">
            <a:avLst/>
          </a:prstGeom>
          <a:ln w="38100">
            <a:solidFill>
              <a:schemeClr val="tx2"/>
            </a:solidFill>
            <a:headEnd type="none"/>
            <a:tailEnd type="none"/>
          </a:ln>
        </p:spPr>
        <p:style>
          <a:lnRef idx="2">
            <a:schemeClr val="accent3"/>
          </a:lnRef>
          <a:fillRef idx="0">
            <a:schemeClr val="accent3"/>
          </a:fillRef>
          <a:effectRef idx="1">
            <a:schemeClr val="accent3"/>
          </a:effectRef>
          <a:fontRef idx="minor">
            <a:schemeClr val="tx1"/>
          </a:fontRef>
        </p:style>
      </p:cxnSp>
      <p:graphicFrame>
        <p:nvGraphicFramePr>
          <p:cNvPr id="3" name="Diagram 3"/>
          <p:cNvGraphicFramePr/>
          <p:nvPr>
            <p:extLst/>
          </p:nvPr>
        </p:nvGraphicFramePr>
        <p:xfrm>
          <a:off x="823210" y="3726917"/>
          <a:ext cx="10831164" cy="300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155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92"/>
                                        </p:tgtEl>
                                        <p:attrNameLst>
                                          <p:attrName>style.visibility</p:attrName>
                                        </p:attrNameLst>
                                      </p:cBhvr>
                                      <p:to>
                                        <p:strVal val="visible"/>
                                      </p:to>
                                    </p:set>
                                    <p:animEffect transition="in" filter="wipe(left)">
                                      <p:cBhvr>
                                        <p:cTn id="13" dur="500"/>
                                        <p:tgtEl>
                                          <p:spTgt spid="192"/>
                                        </p:tgtEl>
                                      </p:cBhvr>
                                    </p:animEffect>
                                  </p:childTnLst>
                                </p:cTn>
                              </p:par>
                              <p:par>
                                <p:cTn id="14" presetID="22" presetClass="entr" presetSubtype="8" fill="hold"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wipe(left)">
                                      <p:cBhvr>
                                        <p:cTn id="16" dur="500"/>
                                        <p:tgtEl>
                                          <p:spTgt spid="195"/>
                                        </p:tgtEl>
                                      </p:cBhvr>
                                    </p:animEffect>
                                  </p:childTnLst>
                                </p:cTn>
                              </p:par>
                              <p:par>
                                <p:cTn id="17" presetID="22" presetClass="entr" presetSubtype="8"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wipe(left)">
                                      <p:cBhvr>
                                        <p:cTn id="19" dur="500"/>
                                        <p:tgtEl>
                                          <p:spTgt spid="176"/>
                                        </p:tgtEl>
                                      </p:cBhvr>
                                    </p:animEffect>
                                  </p:childTnLst>
                                </p:cTn>
                              </p:par>
                              <p:par>
                                <p:cTn id="20" presetID="22" presetClass="entr" presetSubtype="8" fill="hold" nodeType="with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wipe(left)">
                                      <p:cBhvr>
                                        <p:cTn id="22" dur="500"/>
                                        <p:tgtEl>
                                          <p:spTgt spid="178"/>
                                        </p:tgtEl>
                                      </p:cBhvr>
                                    </p:animEffect>
                                  </p:childTnLst>
                                </p:cTn>
                              </p:par>
                              <p:par>
                                <p:cTn id="23" presetID="22" presetClass="entr" presetSubtype="8" fill="hold" nodeType="with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wipe(left)">
                                      <p:cBhvr>
                                        <p:cTn id="25"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11887200" cy="5613845"/>
          </a:xfrm>
        </p:spPr>
        <p:txBody>
          <a:bodyPr/>
          <a:lstStyle/>
          <a:p>
            <a:pPr marL="0" indent="0">
              <a:buNone/>
            </a:pPr>
            <a:r>
              <a:rPr lang="en-US" dirty="0" smtClean="0"/>
              <a:t>IaaS (VMs and Networking)</a:t>
            </a:r>
          </a:p>
          <a:p>
            <a:pPr lvl="2"/>
            <a:r>
              <a:rPr lang="en-US" dirty="0" smtClean="0"/>
              <a:t>UR2:  Dynamic </a:t>
            </a:r>
            <a:r>
              <a:rPr lang="en-US" dirty="0"/>
              <a:t>Memory </a:t>
            </a:r>
            <a:r>
              <a:rPr lang="en-US" dirty="0" smtClean="0"/>
              <a:t>support</a:t>
            </a:r>
          </a:p>
          <a:p>
            <a:pPr lvl="2"/>
            <a:r>
              <a:rPr lang="en-US" dirty="0" smtClean="0"/>
              <a:t>UR3:  Multiple NIC support</a:t>
            </a:r>
          </a:p>
          <a:p>
            <a:pPr lvl="2"/>
            <a:r>
              <a:rPr lang="en-US" dirty="0" smtClean="0"/>
              <a:t>UR4:  Azure Site Recovery integration</a:t>
            </a:r>
          </a:p>
          <a:p>
            <a:pPr lvl="2"/>
            <a:r>
              <a:rPr lang="en-US" dirty="0" smtClean="0"/>
              <a:t>UR5:  </a:t>
            </a:r>
            <a:r>
              <a:rPr lang="en-US" dirty="0"/>
              <a:t>Support for dedicated disks with VM Roles </a:t>
            </a:r>
            <a:endParaRPr lang="en-US" dirty="0" smtClean="0"/>
          </a:p>
          <a:p>
            <a:pPr lvl="2"/>
            <a:r>
              <a:rPr lang="en-US" b="1" dirty="0" smtClean="0"/>
              <a:t>UR6:  VM Checkpoint and Restore, Gen2 VM Roles</a:t>
            </a:r>
          </a:p>
          <a:p>
            <a:pPr marL="0" indent="0">
              <a:buNone/>
            </a:pPr>
            <a:r>
              <a:rPr lang="en-US" dirty="0" err="1" smtClean="0"/>
              <a:t>DBaaS</a:t>
            </a:r>
            <a:r>
              <a:rPr lang="en-US" dirty="0" smtClean="0"/>
              <a:t> (SQL Server)</a:t>
            </a:r>
          </a:p>
          <a:p>
            <a:pPr lvl="2"/>
            <a:r>
              <a:rPr lang="en-US" dirty="0" smtClean="0"/>
              <a:t>UR3:  </a:t>
            </a:r>
            <a:r>
              <a:rPr lang="en-US" dirty="0" err="1"/>
              <a:t>WinAuth</a:t>
            </a:r>
            <a:r>
              <a:rPr lang="en-US" dirty="0"/>
              <a:t> support</a:t>
            </a:r>
          </a:p>
          <a:p>
            <a:pPr lvl="2"/>
            <a:r>
              <a:rPr lang="en-US" b="1" dirty="0"/>
              <a:t>UR5:  </a:t>
            </a:r>
            <a:r>
              <a:rPr lang="en-US" b="1" dirty="0" smtClean="0"/>
              <a:t>Performance </a:t>
            </a:r>
            <a:r>
              <a:rPr lang="en-US" b="1" dirty="0"/>
              <a:t>isolation using SQL </a:t>
            </a:r>
            <a:r>
              <a:rPr lang="en-US" b="1" dirty="0" smtClean="0"/>
              <a:t>Server 2014 </a:t>
            </a:r>
            <a:r>
              <a:rPr lang="en-US" b="1" dirty="0"/>
              <a:t>Resource </a:t>
            </a:r>
            <a:r>
              <a:rPr lang="en-US" b="1" dirty="0" smtClean="0"/>
              <a:t>Governor</a:t>
            </a:r>
          </a:p>
          <a:p>
            <a:pPr marL="0" indent="0">
              <a:buNone/>
            </a:pPr>
            <a:r>
              <a:rPr lang="en-US" dirty="0" err="1" smtClean="0"/>
              <a:t>WebSites</a:t>
            </a:r>
            <a:endParaRPr lang="en-US" dirty="0" smtClean="0"/>
          </a:p>
          <a:p>
            <a:pPr lvl="2"/>
            <a:r>
              <a:rPr lang="en-US" dirty="0" smtClean="0"/>
              <a:t>UR2:  </a:t>
            </a:r>
            <a:r>
              <a:rPr lang="en-US" dirty="0" err="1" smtClean="0"/>
              <a:t>WinAuth</a:t>
            </a:r>
            <a:r>
              <a:rPr lang="en-US" dirty="0" smtClean="0"/>
              <a:t> support</a:t>
            </a:r>
          </a:p>
          <a:p>
            <a:pPr lvl="2"/>
            <a:r>
              <a:rPr lang="en-US" dirty="0"/>
              <a:t>UR3:  PHP5.5, Classic ASP.NET </a:t>
            </a:r>
            <a:r>
              <a:rPr lang="en-US" dirty="0" smtClean="0"/>
              <a:t>support</a:t>
            </a:r>
          </a:p>
          <a:p>
            <a:pPr lvl="2"/>
            <a:r>
              <a:rPr lang="en-US" b="1" dirty="0" smtClean="0"/>
              <a:t>UR6:  </a:t>
            </a:r>
            <a:r>
              <a:rPr lang="en-US" b="1" dirty="0" err="1" smtClean="0"/>
              <a:t>WebJobs</a:t>
            </a:r>
            <a:r>
              <a:rPr lang="en-US" b="1" dirty="0" smtClean="0"/>
              <a:t>, Deployment Slots for staging</a:t>
            </a:r>
            <a:endParaRPr lang="en-US" b="1" dirty="0">
              <a:solidFill>
                <a:srgbClr val="FF0000"/>
              </a:solidFill>
            </a:endParaRPr>
          </a:p>
        </p:txBody>
      </p:sp>
      <p:sp>
        <p:nvSpPr>
          <p:cNvPr id="4" name="Title 3"/>
          <p:cNvSpPr>
            <a:spLocks noGrp="1"/>
          </p:cNvSpPr>
          <p:nvPr>
            <p:ph type="title"/>
          </p:nvPr>
        </p:nvSpPr>
        <p:spPr/>
        <p:txBody>
          <a:bodyPr/>
          <a:lstStyle/>
          <a:p>
            <a:r>
              <a:rPr lang="en-US" dirty="0" smtClean="0"/>
              <a:t>Key enhancements in Update Releases</a:t>
            </a:r>
            <a:endParaRPr lang="en-US" dirty="0"/>
          </a:p>
        </p:txBody>
      </p:sp>
    </p:spTree>
    <p:extLst>
      <p:ext uri="{BB962C8B-B14F-4D97-AF65-F5344CB8AC3E}">
        <p14:creationId xmlns:p14="http://schemas.microsoft.com/office/powerpoint/2010/main" val="120128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VM </a:t>
            </a:r>
            <a:r>
              <a:rPr lang="en-US" dirty="0" err="1" smtClean="0"/>
              <a:t>Checkpointing</a:t>
            </a:r>
            <a:r>
              <a:rPr lang="en-US" dirty="0" smtClean="0"/>
              <a:t> in UR6</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83052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53846" y="1363662"/>
          <a:ext cx="11352956"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10"/>
          </p:nvPr>
        </p:nvSpPr>
        <p:spPr>
          <a:xfrm>
            <a:off x="277003" y="3878262"/>
            <a:ext cx="11887200" cy="2590800"/>
          </a:xfrm>
        </p:spPr>
        <p:txBody>
          <a:bodyPr>
            <a:normAutofit fontScale="92500"/>
          </a:bodyPr>
          <a:lstStyle/>
          <a:p>
            <a:pPr marL="0" lvl="0" indent="0">
              <a:buNone/>
            </a:pPr>
            <a:r>
              <a:rPr lang="en-US" dirty="0" smtClean="0"/>
              <a:t>Feature backlog tentatively targeted for UR7 and beyond</a:t>
            </a:r>
          </a:p>
          <a:p>
            <a:pPr lvl="1"/>
            <a:r>
              <a:rPr lang="en-US" dirty="0" smtClean="0"/>
              <a:t>Security Group ACLs on offered Plans</a:t>
            </a:r>
          </a:p>
          <a:p>
            <a:pPr lvl="1"/>
            <a:r>
              <a:rPr lang="en-US" dirty="0" smtClean="0"/>
              <a:t>Quantity based quotas for checkpoints</a:t>
            </a:r>
          </a:p>
          <a:p>
            <a:pPr lvl="1"/>
            <a:r>
              <a:rPr lang="en-US" dirty="0" smtClean="0"/>
              <a:t>Multiple public IP support on tenant virtual networks</a:t>
            </a:r>
          </a:p>
          <a:p>
            <a:pPr lvl="1"/>
            <a:r>
              <a:rPr lang="en-US" dirty="0" smtClean="0"/>
              <a:t>DR </a:t>
            </a:r>
            <a:r>
              <a:rPr lang="en-US" dirty="0"/>
              <a:t>and backup as options during VM creation</a:t>
            </a:r>
          </a:p>
          <a:p>
            <a:pPr lvl="1"/>
            <a:r>
              <a:rPr lang="en-US" dirty="0" smtClean="0"/>
              <a:t>VM </a:t>
            </a:r>
            <a:r>
              <a:rPr lang="en-US" dirty="0"/>
              <a:t>template-defined Admin Credentials as alternative to tenant-defined</a:t>
            </a:r>
          </a:p>
          <a:p>
            <a:endParaRPr lang="en-US" dirty="0"/>
          </a:p>
        </p:txBody>
      </p:sp>
      <p:sp>
        <p:nvSpPr>
          <p:cNvPr id="3" name="Title 2"/>
          <p:cNvSpPr>
            <a:spLocks noGrp="1"/>
          </p:cNvSpPr>
          <p:nvPr>
            <p:ph type="title"/>
          </p:nvPr>
        </p:nvSpPr>
        <p:spPr/>
        <p:txBody>
          <a:bodyPr/>
          <a:lstStyle/>
          <a:p>
            <a:r>
              <a:rPr lang="en-US" dirty="0" smtClean="0"/>
              <a:t>Windows Azure Pack Futures</a:t>
            </a:r>
            <a:endParaRPr lang="en-US" dirty="0"/>
          </a:p>
        </p:txBody>
      </p:sp>
    </p:spTree>
    <p:extLst>
      <p:ext uri="{BB962C8B-B14F-4D97-AF65-F5344CB8AC3E}">
        <p14:creationId xmlns:p14="http://schemas.microsoft.com/office/powerpoint/2010/main" val="3974444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Robert Reynolds</External_x0020_Speaker>
    <Session_x0020_Code xmlns="12a172fe-0250-434a-85cf-03b10810c5e5">BRK2451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51bd902e-d5ac-4b35-a5c6-2aeeb48cd79f</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dcmitype/"/>
    <ds:schemaRef ds:uri="230e9df3-be65-4c73-a93b-d1236ebd677e"/>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2a172fe-0250-434a-85cf-03b10810c5e5"/>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1490</TotalTime>
  <Words>1409</Words>
  <Application>Microsoft Office PowerPoint</Application>
  <PresentationFormat>Custom</PresentationFormat>
  <Paragraphs>399</Paragraphs>
  <Slides>26</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Calibri</vt:lpstr>
      <vt:lpstr>Consolas</vt:lpstr>
      <vt:lpstr>Segoe UI</vt:lpstr>
      <vt:lpstr>Segoe UI Light</vt:lpstr>
      <vt:lpstr>Segoe UI Semibold</vt:lpstr>
      <vt:lpstr>Segoe UI Semilight</vt:lpstr>
      <vt:lpstr>Wingdings</vt:lpstr>
      <vt:lpstr>5-30610_Microsoft_Ignite_Keynote_Template</vt:lpstr>
      <vt:lpstr>1_5-30610_Microsoft_Ignite_Keynote_Template</vt:lpstr>
      <vt:lpstr>2_5-30610_Microsoft_Ignite_Keynote_Template</vt:lpstr>
      <vt:lpstr>3_5-30610_Microsoft_Ignite_Keynote_Template</vt:lpstr>
      <vt:lpstr>PowerPoint Presentation</vt:lpstr>
      <vt:lpstr>Windows Azure Pack Roadmap</vt:lpstr>
      <vt:lpstr>Microsoft Cloud Platform Journey</vt:lpstr>
      <vt:lpstr>Windows Azure Pack</vt:lpstr>
      <vt:lpstr>Windows Azure Pack Overview</vt:lpstr>
      <vt:lpstr>Windows Azure Pack Update Releases</vt:lpstr>
      <vt:lpstr>Key enhancements in Update Releases</vt:lpstr>
      <vt:lpstr>VM Checkpointing in UR6</vt:lpstr>
      <vt:lpstr>Windows Azure Pack Futures</vt:lpstr>
      <vt:lpstr>Partner Solutions for Windows Azure Pack</vt:lpstr>
      <vt:lpstr>Microsoft Azure Stack (formerly known as WAP vNext)</vt:lpstr>
      <vt:lpstr>What is new in Microsoft Azure Stack</vt:lpstr>
      <vt:lpstr>Azure Stack Resource Manager</vt:lpstr>
      <vt:lpstr>Azure Stack Portal</vt:lpstr>
      <vt:lpstr>Azure Stack identity</vt:lpstr>
      <vt:lpstr>Azure Stack core management services</vt:lpstr>
      <vt:lpstr>Azure Stack Portal</vt:lpstr>
      <vt:lpstr>Azure Stack Plans, Offers, and Subscriptions</vt:lpstr>
      <vt:lpstr>Azure Stack Plans &amp; Offers</vt:lpstr>
      <vt:lpstr>Microsoft Azure Stack You can start in the Azure portal today https://portal.azure.com</vt:lpstr>
      <vt:lpstr>Related Content: Breakout Sessions</vt:lpstr>
      <vt:lpstr>More information</vt:lpstr>
      <vt:lpstr>Ignite Azure Challenge Sweepstakes</vt:lpstr>
      <vt:lpstr>Learn more  with FREE  IT Pro Resources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Pack Roadmap</dc:title>
  <dc:subject>Microsoft Ignite 2015</dc:subject>
  <dc:creator>Robert D Reynolds</dc:creator>
  <cp:keywords>Microsoft Ignite 2015</cp:keywords>
  <dc:description>Template: Mitchell Derrey, Silver Fox Productions
Formatting: 
Audience Type: Internal/External</dc:description>
  <cp:lastModifiedBy>Brittany Hart</cp:lastModifiedBy>
  <cp:revision>111</cp:revision>
  <dcterms:created xsi:type="dcterms:W3CDTF">2015-03-26T19:24:18Z</dcterms:created>
  <dcterms:modified xsi:type="dcterms:W3CDTF">2015-05-06T17:24:26Z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