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9" r:id="rId5"/>
  </p:sldMasterIdLst>
  <p:notesMasterIdLst>
    <p:notesMasterId r:id="rId50"/>
  </p:notesMasterIdLst>
  <p:handoutMasterIdLst>
    <p:handoutMasterId r:id="rId51"/>
  </p:handoutMasterIdLst>
  <p:sldIdLst>
    <p:sldId id="1523" r:id="rId6"/>
    <p:sldId id="1338" r:id="rId7"/>
    <p:sldId id="1509" r:id="rId8"/>
    <p:sldId id="1465" r:id="rId9"/>
    <p:sldId id="1466" r:id="rId10"/>
    <p:sldId id="1467" r:id="rId11"/>
    <p:sldId id="1468" r:id="rId12"/>
    <p:sldId id="1469" r:id="rId13"/>
    <p:sldId id="1470" r:id="rId14"/>
    <p:sldId id="1471" r:id="rId15"/>
    <p:sldId id="1472" r:id="rId16"/>
    <p:sldId id="1473" r:id="rId17"/>
    <p:sldId id="1474" r:id="rId18"/>
    <p:sldId id="1505" r:id="rId19"/>
    <p:sldId id="1475" r:id="rId20"/>
    <p:sldId id="1520" r:id="rId21"/>
    <p:sldId id="1476" r:id="rId22"/>
    <p:sldId id="1477" r:id="rId23"/>
    <p:sldId id="1478" r:id="rId24"/>
    <p:sldId id="1512" r:id="rId25"/>
    <p:sldId id="1500" r:id="rId26"/>
    <p:sldId id="1480" r:id="rId27"/>
    <p:sldId id="1481" r:id="rId28"/>
    <p:sldId id="1482" r:id="rId29"/>
    <p:sldId id="1484" r:id="rId30"/>
    <p:sldId id="1486" r:id="rId31"/>
    <p:sldId id="1487" r:id="rId32"/>
    <p:sldId id="1488" r:id="rId33"/>
    <p:sldId id="1489" r:id="rId34"/>
    <p:sldId id="1490" r:id="rId35"/>
    <p:sldId id="1491" r:id="rId36"/>
    <p:sldId id="1514" r:id="rId37"/>
    <p:sldId id="1492" r:id="rId38"/>
    <p:sldId id="1493" r:id="rId39"/>
    <p:sldId id="1494" r:id="rId40"/>
    <p:sldId id="1495" r:id="rId41"/>
    <p:sldId id="1496" r:id="rId42"/>
    <p:sldId id="1497" r:id="rId43"/>
    <p:sldId id="1498" r:id="rId44"/>
    <p:sldId id="1519" r:id="rId45"/>
    <p:sldId id="1499" r:id="rId46"/>
    <p:sldId id="1522" r:id="rId47"/>
    <p:sldId id="1521" r:id="rId48"/>
    <p:sldId id="1326" r:id="rId49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Breakout Template" id="{A073DAE3-B461-442F-A3D3-6642BD875E45}">
          <p14:sldIdLst>
            <p14:sldId id="1523"/>
            <p14:sldId id="1338"/>
            <p14:sldId id="1509"/>
            <p14:sldId id="1465"/>
            <p14:sldId id="1466"/>
            <p14:sldId id="1467"/>
            <p14:sldId id="1468"/>
            <p14:sldId id="1469"/>
            <p14:sldId id="1470"/>
            <p14:sldId id="1471"/>
            <p14:sldId id="1472"/>
            <p14:sldId id="1473"/>
            <p14:sldId id="1474"/>
            <p14:sldId id="1505"/>
            <p14:sldId id="1475"/>
            <p14:sldId id="1520"/>
            <p14:sldId id="1476"/>
            <p14:sldId id="1477"/>
            <p14:sldId id="1478"/>
            <p14:sldId id="1512"/>
            <p14:sldId id="1500"/>
            <p14:sldId id="1480"/>
            <p14:sldId id="1481"/>
            <p14:sldId id="1482"/>
            <p14:sldId id="1484"/>
            <p14:sldId id="1486"/>
            <p14:sldId id="1487"/>
            <p14:sldId id="1488"/>
            <p14:sldId id="1489"/>
            <p14:sldId id="1490"/>
            <p14:sldId id="1491"/>
            <p14:sldId id="1514"/>
            <p14:sldId id="1492"/>
            <p14:sldId id="1493"/>
            <p14:sldId id="1494"/>
            <p14:sldId id="1495"/>
            <p14:sldId id="1496"/>
            <p14:sldId id="1497"/>
            <p14:sldId id="1498"/>
            <p14:sldId id="1519"/>
            <p14:sldId id="1499"/>
            <p14:sldId id="1522"/>
            <p14:sldId id="1521"/>
            <p14:sldId id="1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47D8FF"/>
    <a:srgbClr val="11CCFF"/>
    <a:srgbClr val="85E5FF"/>
    <a:srgbClr val="43D7FF"/>
    <a:srgbClr val="B4A0FF"/>
    <a:srgbClr val="50505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5405" autoAdjust="0"/>
  </p:normalViewPr>
  <p:slideViewPr>
    <p:cSldViewPr>
      <p:cViewPr varScale="1">
        <p:scale>
          <a:sx n="115" d="100"/>
          <a:sy n="115" d="100"/>
        </p:scale>
        <p:origin x="84" y="102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478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5/5/2015 4:15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Build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5/5/2015 4:15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32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>
                <a:solidFill>
                  <a:prstClr val="black"/>
                </a:solidFill>
              </a:rPr>
              <a:pPr/>
              <a:t>5/5/2015 4:16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4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5/5/2015 4:15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83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5/5/2015 4:15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86149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Ignite 2015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Ignite 2015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4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Ignite 2015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33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Ignite 2015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7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Ignite 2015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9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Ignite 2015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5/5/2015 4:15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2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Build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5/5/2015 4:15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8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Build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5/5/2015 4:15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3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681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5783263"/>
            <a:ext cx="9142098" cy="902608"/>
          </a:xfrm>
          <a:noFill/>
        </p:spPr>
        <p:txBody>
          <a:bodyPr lIns="146304" tIns="109728" rIns="146304" bIns="109728" anchor="b">
            <a:no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118871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4" name="Freeform 3"/>
          <p:cNvSpPr>
            <a:spLocks noChangeAspect="1" noEditPoints="1"/>
          </p:cNvSpPr>
          <p:nvPr userDrawn="1"/>
        </p:nvSpPr>
        <p:spPr bwMode="black">
          <a:xfrm>
            <a:off x="10332993" y="6103269"/>
            <a:ext cx="1639861" cy="411480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702" y="307621"/>
            <a:ext cx="3656013" cy="572464"/>
          </a:xfrm>
        </p:spPr>
        <p:txBody>
          <a:bodyPr lIns="182880" tIns="146304" rIns="182880" bIns="146304"/>
          <a:lstStyle>
            <a:lvl1pPr marL="0" indent="0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588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06862" y="3032252"/>
            <a:ext cx="4420128" cy="8004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610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97958" y="4610726"/>
            <a:ext cx="2229032" cy="72982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610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1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6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3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38" indent="0">
              <a:buNone/>
              <a:defRPr/>
            </a:lvl3pPr>
            <a:lvl4pPr marL="457075" indent="0">
              <a:buNone/>
              <a:defRPr/>
            </a:lvl4pPr>
            <a:lvl5pPr marL="68561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29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38" indent="0">
              <a:buNone/>
              <a:defRPr/>
            </a:lvl3pPr>
            <a:lvl4pPr marL="457075" indent="0">
              <a:buNone/>
              <a:defRPr/>
            </a:lvl4pPr>
            <a:lvl5pPr marL="68561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31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3999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40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92881"/>
          </a:xfrm>
        </p:spPr>
        <p:txBody>
          <a:bodyPr>
            <a:spAutoFit/>
          </a:bodyPr>
          <a:lstStyle>
            <a:lvl1pPr>
              <a:defRPr sz="3999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97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19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98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199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199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40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199"/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199"/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83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8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0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5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7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54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9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82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6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4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1241426"/>
            <a:ext cx="5486399" cy="2012859"/>
          </a:xfrm>
        </p:spPr>
        <p:txBody>
          <a:bodyPr>
            <a:spAutoFit/>
          </a:bodyPr>
          <a:lstStyle>
            <a:lvl1pPr>
              <a:defRPr sz="65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97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451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84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413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362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9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5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4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4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1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34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" y="1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19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3" y="6294477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036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1" y="5580860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7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34" indent="-290434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44" indent="-280912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779" indent="-290434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317" indent="-228538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854" indent="-228538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62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1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  <p:sldLayoutId id="2147484277" r:id="rId28"/>
    <p:sldLayoutId id="2147484278" r:id="rId2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4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76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  <p:sldLayoutId id="2147484291" r:id="rId12"/>
    <p:sldLayoutId id="2147484292" r:id="rId13"/>
    <p:sldLayoutId id="2147484293" r:id="rId14"/>
    <p:sldLayoutId id="2147484294" r:id="rId15"/>
    <p:sldLayoutId id="2147484295" r:id="rId16"/>
    <p:sldLayoutId id="2147484296" r:id="rId17"/>
    <p:sldLayoutId id="2147484297" r:id="rId18"/>
    <p:sldLayoutId id="2147484298" r:id="rId19"/>
    <p:sldLayoutId id="2147484299" r:id="rId20"/>
    <p:sldLayoutId id="2147484300" r:id="rId21"/>
    <p:sldLayoutId id="2147484301" r:id="rId22"/>
    <p:sldLayoutId id="2147484302" r:id="rId23"/>
    <p:sldLayoutId id="2147484303" r:id="rId24"/>
    <p:sldLayoutId id="2147484304" r:id="rId25"/>
    <p:sldLayoutId id="2147484305" r:id="rId26"/>
    <p:sldLayoutId id="214748430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487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07" marR="0" indent="-342807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42" marR="0" indent="-241235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882" marR="0" indent="-228538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420" marR="0" indent="-228538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957" marR="0" indent="-228538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342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588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831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076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44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487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733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976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222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464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710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954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pos="749">
          <p15:clr>
            <a:srgbClr val="5ACBF0"/>
          </p15:clr>
        </p15:guide>
        <p15:guide id="4294967295" pos="1325">
          <p15:clr>
            <a:srgbClr val="5ACBF0"/>
          </p15:clr>
        </p15:guide>
        <p15:guide id="4294967295" pos="1901">
          <p15:clr>
            <a:srgbClr val="5ACBF0"/>
          </p15:clr>
        </p15:guide>
        <p15:guide id="4294967295" pos="2477">
          <p15:clr>
            <a:srgbClr val="5ACBF0"/>
          </p15:clr>
        </p15:guide>
        <p15:guide id="4294967295" pos="3053">
          <p15:clr>
            <a:srgbClr val="5ACBF0"/>
          </p15:clr>
        </p15:guide>
        <p15:guide id="4294967295" pos="3629">
          <p15:clr>
            <a:srgbClr val="5ACBF0"/>
          </p15:clr>
        </p15:guide>
        <p15:guide id="4294967295" pos="4205">
          <p15:clr>
            <a:srgbClr val="5ACBF0"/>
          </p15:clr>
        </p15:guide>
        <p15:guide id="4294967295" pos="4781">
          <p15:clr>
            <a:srgbClr val="5ACBF0"/>
          </p15:clr>
        </p15:guide>
        <p15:guide id="4294967295" pos="5357">
          <p15:clr>
            <a:srgbClr val="5ACBF0"/>
          </p15:clr>
        </p15:guide>
        <p15:guide id="4294967295" pos="5933">
          <p15:clr>
            <a:srgbClr val="5ACBF0"/>
          </p15:clr>
        </p15:guide>
        <p15:guide id="4294967295" pos="6509">
          <p15:clr>
            <a:srgbClr val="5ACBF0"/>
          </p15:clr>
        </p15:guide>
        <p15:guide id="4294967295" pos="7085">
          <p15:clr>
            <a:srgbClr val="5ACBF0"/>
          </p15:clr>
        </p15:guide>
        <p15:guide id="4294967295" pos="7661">
          <p15:clr>
            <a:srgbClr val="5ACBF0"/>
          </p15:clr>
        </p15:guide>
        <p15:guide id="4294967295" pos="288">
          <p15:clr>
            <a:srgbClr val="C35EA4"/>
          </p15:clr>
        </p15:guide>
        <p15:guide id="4294967295" pos="7546">
          <p15:clr>
            <a:srgbClr val="C35EA4"/>
          </p15:clr>
        </p15:guide>
        <p15:guide id="4294967295" orient="horz" pos="763">
          <p15:clr>
            <a:srgbClr val="5ACBF0"/>
          </p15:clr>
        </p15:guide>
        <p15:guide id="4294967295" orient="horz" pos="1339">
          <p15:clr>
            <a:srgbClr val="5ACBF0"/>
          </p15:clr>
        </p15:guide>
        <p15:guide id="4294967295" orient="horz" pos="1915">
          <p15:clr>
            <a:srgbClr val="5ACBF0"/>
          </p15:clr>
        </p15:guide>
        <p15:guide id="4294967295" orient="horz" pos="2491">
          <p15:clr>
            <a:srgbClr val="5ACBF0"/>
          </p15:clr>
        </p15:guide>
        <p15:guide id="4294967295" orient="horz" pos="3067">
          <p15:clr>
            <a:srgbClr val="5ACBF0"/>
          </p15:clr>
        </p15:guide>
        <p15:guide id="4294967295" orient="horz" pos="3643">
          <p15:clr>
            <a:srgbClr val="5ACBF0"/>
          </p15:clr>
        </p15:guide>
        <p15:guide id="4294967295" orient="horz" pos="4219">
          <p15:clr>
            <a:srgbClr val="5ACBF0"/>
          </p15:clr>
        </p15:guide>
        <p15:guide id="4294967295" orient="horz" pos="302">
          <p15:clr>
            <a:srgbClr val="C35EA4"/>
          </p15:clr>
        </p15:guide>
        <p15:guide id="4294967295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hyperlink" Target="https://msdn.microsoft.com/en-us/library/azure/dd179440.aspx" TargetMode="External"/><Relationship Id="rId18" Type="http://schemas.openxmlformats.org/officeDocument/2006/relationships/hyperlink" Target="https://msdn.microsoft.com/en-us/library/azure/dd894037.aspx" TargetMode="External"/><Relationship Id="rId26" Type="http://schemas.openxmlformats.org/officeDocument/2006/relationships/hyperlink" Target="https://msdn.microsoft.com/en-us/library/azure/dd179433.aspx" TargetMode="External"/><Relationship Id="rId39" Type="http://schemas.openxmlformats.org/officeDocument/2006/relationships/hyperlink" Target="https://msdn.microsoft.com/en-us/library/azure/jj159101.aspx" TargetMode="External"/><Relationship Id="rId21" Type="http://schemas.openxmlformats.org/officeDocument/2006/relationships/hyperlink" Target="https://msdn.microsoft.com/en-us/library/azure/dn495325.aspx" TargetMode="External"/><Relationship Id="rId34" Type="http://schemas.openxmlformats.org/officeDocument/2006/relationships/hyperlink" Target="https://msdn.microsoft.com/en-us/library/azure/dn495327.aspx" TargetMode="External"/><Relationship Id="rId42" Type="http://schemas.openxmlformats.org/officeDocument/2006/relationships/hyperlink" Target="https://msdn.microsoft.com/en-us/library/azure/dd179472.aspx" TargetMode="External"/><Relationship Id="rId7" Type="http://schemas.openxmlformats.org/officeDocument/2006/relationships/hyperlink" Target="https://msdn.microsoft.com/en-us/library/azure/dd179370.aspx" TargetMode="External"/><Relationship Id="rId2" Type="http://schemas.openxmlformats.org/officeDocument/2006/relationships/hyperlink" Target="https://msdn.microsoft.com/en-us/library/azure/dd179352.aspx" TargetMode="External"/><Relationship Id="rId16" Type="http://schemas.openxmlformats.org/officeDocument/2006/relationships/hyperlink" Target="https://msdn.microsoft.com/en-us/library/azure/ee691972.aspx" TargetMode="External"/><Relationship Id="rId29" Type="http://schemas.openxmlformats.org/officeDocument/2006/relationships/hyperlink" Target="https://msdn.microsoft.com/en-us/library/azure/hh452241.asp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sdn.microsoft.com/en-us/library/azure/dd179468.aspx" TargetMode="External"/><Relationship Id="rId11" Type="http://schemas.openxmlformats.org/officeDocument/2006/relationships/hyperlink" Target="https://msdn.microsoft.com/en-us/library/azure/dd135734.aspx" TargetMode="External"/><Relationship Id="rId24" Type="http://schemas.openxmlformats.org/officeDocument/2006/relationships/hyperlink" Target="https://msdn.microsoft.com/en-us/library/azure/dd179387.aspx" TargetMode="External"/><Relationship Id="rId32" Type="http://schemas.openxmlformats.org/officeDocument/2006/relationships/hyperlink" Target="https://msdn.microsoft.com/en-us/library/azure/hh452232.aspx" TargetMode="External"/><Relationship Id="rId37" Type="http://schemas.openxmlformats.org/officeDocument/2006/relationships/hyperlink" Target="https://msdn.microsoft.com/en-us/library/azure/dd179436.aspx" TargetMode="External"/><Relationship Id="rId40" Type="http://schemas.openxmlformats.org/officeDocument/2006/relationships/hyperlink" Target="https://msdn.microsoft.com/en-us/library/azure/dd179346.aspx" TargetMode="External"/><Relationship Id="rId45" Type="http://schemas.openxmlformats.org/officeDocument/2006/relationships/hyperlink" Target="https://msdn.microsoft.com/en-us/library/azure/dd179454.aspx" TargetMode="External"/><Relationship Id="rId5" Type="http://schemas.openxmlformats.org/officeDocument/2006/relationships/hyperlink" Target="https://msdn.microsoft.com/en-us/library/azure/dn495326.aspx" TargetMode="External"/><Relationship Id="rId15" Type="http://schemas.openxmlformats.org/officeDocument/2006/relationships/hyperlink" Target="https://msdn.microsoft.com/en-us/library/azure/dd179413.aspx" TargetMode="External"/><Relationship Id="rId23" Type="http://schemas.openxmlformats.org/officeDocument/2006/relationships/hyperlink" Target="https://msdn.microsoft.com/en-us/library/azure/dd135729.aspx" TargetMode="External"/><Relationship Id="rId28" Type="http://schemas.openxmlformats.org/officeDocument/2006/relationships/hyperlink" Target="https://msdn.microsoft.com/en-us/library/azure/dd179392.aspx" TargetMode="External"/><Relationship Id="rId36" Type="http://schemas.openxmlformats.org/officeDocument/2006/relationships/hyperlink" Target="https://msdn.microsoft.com/en-us/library/azure/dd179342.aspx" TargetMode="External"/><Relationship Id="rId10" Type="http://schemas.openxmlformats.org/officeDocument/2006/relationships/hyperlink" Target="https://msdn.microsoft.com/en-us/library/azure/dd179408.aspx" TargetMode="External"/><Relationship Id="rId19" Type="http://schemas.openxmlformats.org/officeDocument/2006/relationships/hyperlink" Target="https://msdn.microsoft.com/en-us/library/azure/hh452240.aspx" TargetMode="External"/><Relationship Id="rId31" Type="http://schemas.openxmlformats.org/officeDocument/2006/relationships/hyperlink" Target="https://msdn.microsoft.com/en-us/library/azure/dd894038.aspx" TargetMode="External"/><Relationship Id="rId44" Type="http://schemas.openxmlformats.org/officeDocument/2006/relationships/hyperlink" Target="https://msdn.microsoft.com/en-us/library/azure/hh452234.aspx" TargetMode="External"/><Relationship Id="rId4" Type="http://schemas.openxmlformats.org/officeDocument/2006/relationships/hyperlink" Target="https://msdn.microsoft.com/en-us/library/azure/dn535599.aspx" TargetMode="External"/><Relationship Id="rId9" Type="http://schemas.openxmlformats.org/officeDocument/2006/relationships/hyperlink" Target="https://msdn.microsoft.com/en-us/library/azure/jj159103.aspx" TargetMode="External"/><Relationship Id="rId14" Type="http://schemas.openxmlformats.org/officeDocument/2006/relationships/hyperlink" Target="https://msdn.microsoft.com/en-us/library/azure/dd179394.aspx" TargetMode="External"/><Relationship Id="rId22" Type="http://schemas.openxmlformats.org/officeDocument/2006/relationships/hyperlink" Target="https://msdn.microsoft.com/en-us/library/azure/dd179405.aspx" TargetMode="External"/><Relationship Id="rId27" Type="http://schemas.openxmlformats.org/officeDocument/2006/relationships/hyperlink" Target="https://msdn.microsoft.com/en-us/library/azure/dd179427.aspx" TargetMode="External"/><Relationship Id="rId30" Type="http://schemas.openxmlformats.org/officeDocument/2006/relationships/hyperlink" Target="https://msdn.microsoft.com/en-us/library/azure/hh452242.aspx" TargetMode="External"/><Relationship Id="rId35" Type="http://schemas.openxmlformats.org/officeDocument/2006/relationships/hyperlink" Target="https://msdn.microsoft.com/en-us/library/azure/dd179466.aspx" TargetMode="External"/><Relationship Id="rId43" Type="http://schemas.openxmlformats.org/officeDocument/2006/relationships/hyperlink" Target="https://msdn.microsoft.com/en-us/library/azure/dd179347.aspx" TargetMode="External"/><Relationship Id="rId8" Type="http://schemas.openxmlformats.org/officeDocument/2006/relationships/hyperlink" Target="https://msdn.microsoft.com/en-us/library/azure/dd179469.aspx" TargetMode="External"/><Relationship Id="rId3" Type="http://schemas.openxmlformats.org/officeDocument/2006/relationships/hyperlink" Target="https://msdn.microsoft.com/en-us/library/azure/hh452235.aspx" TargetMode="External"/><Relationship Id="rId12" Type="http://schemas.openxmlformats.org/officeDocument/2006/relationships/hyperlink" Target="https://msdn.microsoft.com/en-us/library/azure/dd179451.aspx" TargetMode="External"/><Relationship Id="rId17" Type="http://schemas.openxmlformats.org/officeDocument/2006/relationships/hyperlink" Target="https://msdn.microsoft.com/en-us/library/azure/ee691971.aspx" TargetMode="External"/><Relationship Id="rId25" Type="http://schemas.openxmlformats.org/officeDocument/2006/relationships/hyperlink" Target="https://msdn.microsoft.com/en-us/library/azure/jj159100.aspx" TargetMode="External"/><Relationship Id="rId33" Type="http://schemas.openxmlformats.org/officeDocument/2006/relationships/hyperlink" Target="https://msdn.microsoft.com/en-us/library/azure/dn535598.aspx" TargetMode="External"/><Relationship Id="rId38" Type="http://schemas.openxmlformats.org/officeDocument/2006/relationships/hyperlink" Target="https://msdn.microsoft.com/en-us/library/azure/dd179384.aspx" TargetMode="External"/><Relationship Id="rId20" Type="http://schemas.openxmlformats.org/officeDocument/2006/relationships/hyperlink" Target="https://msdn.microsoft.com/en-us/library/azure/dn535602.aspx" TargetMode="External"/><Relationship Id="rId41" Type="http://schemas.openxmlformats.org/officeDocument/2006/relationships/hyperlink" Target="https://msdn.microsoft.com/en-us/library/azure/dd179474.asp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blogs.msdn.com/b/windowsazurestorage/archive/2011/11/20/windows-azure-storage-a-highly-available-cloud-storage-service-with-strong-consistency.aspx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zure.microsoft.com/en-us/documentation/articles/storage-table-design-guide/" TargetMode="External"/><Relationship Id="rId2" Type="http://schemas.openxmlformats.org/officeDocument/2006/relationships/hyperlink" Target="http://aka.ms/azurestoragedoc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blogs.msdn.com/b/windowsazurestorage/" TargetMode="External"/><Relationship Id="rId5" Type="http://schemas.openxmlformats.org/officeDocument/2006/relationships/hyperlink" Target="http://azure.microsoft.com/en-us/documentation/articles/storage-monitoring-diagnosing-troubleshooting/" TargetMode="External"/><Relationship Id="rId4" Type="http://schemas.openxmlformats.org/officeDocument/2006/relationships/hyperlink" Target="http://azure.microsoft.com/en-us/documentation/articles/storage-performance-checklist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hyperlink" Target="http://myignite.microsoft.com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3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Offerings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791022" y="1223069"/>
            <a:ext cx="2297679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Queues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“Reliable messaging at scale for cloud services</a:t>
            </a:r>
            <a:r>
              <a:rPr lang="en-US" sz="1688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“Massive auto-scaling NoSQL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6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4190999" cy="5713412"/>
          </a:xfrm>
        </p:spPr>
        <p:txBody>
          <a:bodyPr/>
          <a:lstStyle/>
          <a:p>
            <a:r>
              <a:rPr lang="en-US" sz="1500" dirty="0"/>
              <a:t>Service APIs</a:t>
            </a:r>
          </a:p>
          <a:p>
            <a:pPr lvl="1"/>
            <a:r>
              <a:rPr lang="en-US" sz="1500" u="sng" dirty="0">
                <a:hlinkClick r:id="rId2"/>
              </a:rPr>
              <a:t>List Containers</a:t>
            </a:r>
            <a:endParaRPr lang="en-US" sz="1500" dirty="0"/>
          </a:p>
          <a:p>
            <a:pPr lvl="1"/>
            <a:r>
              <a:rPr lang="en-US" sz="1500" u="sng" dirty="0">
                <a:hlinkClick r:id="rId3"/>
              </a:rPr>
              <a:t>Set/GET Blob Service </a:t>
            </a:r>
            <a:r>
              <a:rPr lang="en-US" sz="1500" u="sng" dirty="0" smtClean="0">
                <a:hlinkClick r:id="rId3"/>
              </a:rPr>
              <a:t>Properties</a:t>
            </a:r>
            <a:endParaRPr lang="en-US" sz="1500" dirty="0"/>
          </a:p>
          <a:p>
            <a:pPr lvl="1"/>
            <a:r>
              <a:rPr lang="en-US" sz="1500" u="sng" dirty="0">
                <a:hlinkClick r:id="rId4"/>
              </a:rPr>
              <a:t>Preflight Blob </a:t>
            </a:r>
            <a:r>
              <a:rPr lang="en-US" sz="1500" u="sng" dirty="0" smtClean="0">
                <a:hlinkClick r:id="rId4"/>
              </a:rPr>
              <a:t>Request</a:t>
            </a:r>
            <a:endParaRPr lang="en-US" sz="1500" dirty="0"/>
          </a:p>
          <a:p>
            <a:pPr lvl="1"/>
            <a:r>
              <a:rPr lang="en-US" sz="1500" u="sng" dirty="0">
                <a:hlinkClick r:id="rId5"/>
              </a:rPr>
              <a:t>Get Blob Service </a:t>
            </a:r>
            <a:r>
              <a:rPr lang="en-US" sz="1500" u="sng" dirty="0" smtClean="0">
                <a:hlinkClick r:id="rId5"/>
              </a:rPr>
              <a:t>Stats</a:t>
            </a:r>
            <a:endParaRPr lang="en-US" sz="1500" u="sng" dirty="0"/>
          </a:p>
          <a:p>
            <a:pPr lvl="1"/>
            <a:endParaRPr lang="en-US" sz="1500" u="sng" dirty="0"/>
          </a:p>
          <a:p>
            <a:r>
              <a:rPr lang="en-US" sz="1500" dirty="0"/>
              <a:t>Container APIs:</a:t>
            </a:r>
          </a:p>
          <a:p>
            <a:pPr lvl="1"/>
            <a:r>
              <a:rPr lang="en-US" sz="1500" u="sng" dirty="0">
                <a:hlinkClick r:id="rId6"/>
              </a:rPr>
              <a:t>Create Container</a:t>
            </a:r>
            <a:endParaRPr lang="en-US" sz="1500" dirty="0"/>
          </a:p>
          <a:p>
            <a:pPr lvl="1"/>
            <a:r>
              <a:rPr lang="en-US" sz="1500" u="sng" dirty="0">
                <a:hlinkClick r:id="rId7"/>
              </a:rPr>
              <a:t>Get/Set Container Properties/Metadata</a:t>
            </a:r>
            <a:endParaRPr lang="en-US" sz="1500" dirty="0"/>
          </a:p>
          <a:p>
            <a:pPr lvl="1"/>
            <a:r>
              <a:rPr lang="en-US" sz="1500" u="sng" dirty="0">
                <a:hlinkClick r:id="rId8"/>
              </a:rPr>
              <a:t>Get/Set Container </a:t>
            </a:r>
            <a:r>
              <a:rPr lang="en-US" sz="1500" u="sng" dirty="0" smtClean="0">
                <a:hlinkClick r:id="rId8"/>
              </a:rPr>
              <a:t>ACL</a:t>
            </a:r>
            <a:endParaRPr lang="en-US" sz="1500" dirty="0"/>
          </a:p>
          <a:p>
            <a:pPr lvl="1"/>
            <a:r>
              <a:rPr lang="en-US" sz="1500" u="sng" dirty="0">
                <a:hlinkClick r:id="rId9"/>
              </a:rPr>
              <a:t>Lease Container</a:t>
            </a:r>
            <a:r>
              <a:rPr lang="en-US" sz="1500" dirty="0"/>
              <a:t> </a:t>
            </a:r>
          </a:p>
          <a:p>
            <a:pPr lvl="1"/>
            <a:r>
              <a:rPr lang="en-US" sz="1500" u="sng" dirty="0">
                <a:hlinkClick r:id="rId10"/>
              </a:rPr>
              <a:t>Delete Container</a:t>
            </a:r>
            <a:endParaRPr lang="en-US" sz="1500" dirty="0"/>
          </a:p>
          <a:p>
            <a:pPr lvl="1"/>
            <a:r>
              <a:rPr lang="en-US" sz="1500" u="sng" dirty="0">
                <a:hlinkClick r:id="rId11"/>
              </a:rPr>
              <a:t>List Blobs</a:t>
            </a:r>
            <a:endParaRPr lang="en-US" sz="1500" u="sng" dirty="0"/>
          </a:p>
          <a:p>
            <a:pPr lvl="1"/>
            <a:endParaRPr lang="en-US" sz="1500" dirty="0"/>
          </a:p>
          <a:p>
            <a:r>
              <a:rPr lang="en-US" sz="1500" dirty="0"/>
              <a:t>Blob APIs:</a:t>
            </a:r>
          </a:p>
          <a:p>
            <a:pPr lvl="1"/>
            <a:r>
              <a:rPr lang="en-US" sz="1500" dirty="0">
                <a:hlinkClick r:id="rId12"/>
              </a:rPr>
              <a:t>Put Blob</a:t>
            </a:r>
            <a:endParaRPr lang="en-US" sz="1500" dirty="0"/>
          </a:p>
          <a:p>
            <a:pPr lvl="1"/>
            <a:r>
              <a:rPr lang="en-US" sz="1500" dirty="0">
                <a:hlinkClick r:id="rId13"/>
              </a:rPr>
              <a:t>Get Blob</a:t>
            </a:r>
            <a:endParaRPr lang="en-US" sz="1500" dirty="0"/>
          </a:p>
          <a:p>
            <a:pPr lvl="1"/>
            <a:r>
              <a:rPr lang="en-US" sz="1500" dirty="0">
                <a:hlinkClick r:id="rId14"/>
              </a:rPr>
              <a:t>Get/Set Blob Properties</a:t>
            </a:r>
            <a:r>
              <a:rPr lang="en-US" sz="1500" dirty="0"/>
              <a:t> </a:t>
            </a:r>
          </a:p>
          <a:p>
            <a:pPr lvl="1"/>
            <a:r>
              <a:rPr lang="en-US" sz="1500" dirty="0">
                <a:hlinkClick r:id="rId15"/>
              </a:rPr>
              <a:t>Delete Blob</a:t>
            </a:r>
            <a:endParaRPr lang="en-US" sz="1500" dirty="0"/>
          </a:p>
          <a:p>
            <a:pPr lvl="1"/>
            <a:r>
              <a:rPr lang="en-US" sz="1500" dirty="0">
                <a:hlinkClick r:id="rId16"/>
              </a:rPr>
              <a:t>Lease </a:t>
            </a:r>
            <a:r>
              <a:rPr lang="en-US" sz="1500" dirty="0" smtClean="0">
                <a:hlinkClick r:id="rId16"/>
              </a:rPr>
              <a:t>Blob</a:t>
            </a:r>
            <a:endParaRPr lang="en-US" sz="1500" dirty="0"/>
          </a:p>
          <a:p>
            <a:pPr lvl="1"/>
            <a:r>
              <a:rPr lang="en-US" sz="1500" dirty="0">
                <a:hlinkClick r:id="rId17"/>
              </a:rPr>
              <a:t>Snapshot </a:t>
            </a:r>
            <a:r>
              <a:rPr lang="en-US" sz="1500" dirty="0" smtClean="0">
                <a:hlinkClick r:id="rId17"/>
              </a:rPr>
              <a:t>Blob</a:t>
            </a:r>
            <a:endParaRPr lang="en-US" sz="1500" dirty="0"/>
          </a:p>
          <a:p>
            <a:pPr lvl="1"/>
            <a:r>
              <a:rPr lang="en-US" sz="1500" dirty="0">
                <a:hlinkClick r:id="rId18"/>
              </a:rPr>
              <a:t>Copy Blob</a:t>
            </a: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41837" y="1212850"/>
            <a:ext cx="3657600" cy="5400203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Service APIs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19"/>
              </a:rPr>
              <a:t>Set/Get Table Service Properties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0"/>
              </a:rPr>
              <a:t>Preflight Table Request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1"/>
              </a:rPr>
              <a:t>Get Table Service Stats</a:t>
            </a:r>
            <a:endParaRPr lang="en-US" sz="1500" u="sng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2"/>
              </a:rPr>
              <a:t>Query Tables</a:t>
            </a:r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Table APIs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3"/>
              </a:rPr>
              <a:t>Create Table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4"/>
              </a:rPr>
              <a:t>Delete Table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5"/>
              </a:rPr>
              <a:t>Set/Get Table ACL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0" indent="0">
              <a:buFont typeface="Arial" pitchFamily="34" charset="0"/>
              <a:buNone/>
            </a:pPr>
            <a:endParaRPr lang="en-US" sz="15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Entity APIs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6"/>
              </a:rPr>
              <a:t>Insert Entity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7"/>
              </a:rPr>
              <a:t>Update Entity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8"/>
              </a:rPr>
              <a:t>Merge Entity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29"/>
              </a:rPr>
              <a:t>Insert Or Merge Entity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0"/>
              </a:rPr>
              <a:t>Insert Or Replace Entity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hlinkClick r:id=""/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"/>
              </a:rPr>
              <a:t>Query Entity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"/>
              </a:rPr>
              <a:t>Query Entities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1"/>
              </a:rPr>
              <a:t>Entity Group Transactions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84803" y="1212850"/>
            <a:ext cx="3535363" cy="5332412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Service APIs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2"/>
              </a:rPr>
              <a:t>Set/Get Queue Service Properties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3"/>
              </a:rPr>
              <a:t>Preflight Queue Request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4"/>
              </a:rPr>
              <a:t>Get Queue Service Stats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5"/>
              </a:rPr>
              <a:t>List Queues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457200" lvl="1" indent="0">
              <a:buFont typeface="Arial" pitchFamily="34" charset="0"/>
              <a:buNone/>
            </a:pP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Queue APIs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6"/>
              </a:rPr>
              <a:t>Create Queue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7"/>
              </a:rPr>
              <a:t>Delete Queue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8"/>
              </a:rPr>
              <a:t>Get/Set Queue Metadata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39"/>
              </a:rPr>
              <a:t>Get/Set Queue ACL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Message APIs</a:t>
            </a: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0"/>
              </a:rPr>
              <a:t>Put Message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1"/>
              </a:rPr>
              <a:t>Get Messages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2"/>
              </a:rPr>
              <a:t>Peek Messages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3"/>
              </a:rPr>
              <a:t>Delete Message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4"/>
              </a:rPr>
              <a:t>Update Message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/>
            <a:r>
              <a:rPr lang="en-US" sz="15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5"/>
              </a:rPr>
              <a:t>Clear Messages</a:t>
            </a:r>
            <a:endParaRPr lang="en-US" sz="1500" dirty="0" smtClean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48255" y="220375"/>
            <a:ext cx="2136428" cy="6851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428037" y="220375"/>
            <a:ext cx="2297679" cy="6851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Queues</a:t>
            </a:r>
            <a:endParaRPr lang="en-US" sz="3374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94237" y="220375"/>
            <a:ext cx="2259384" cy="6851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99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2185" y="2870813"/>
            <a:ext cx="11737252" cy="4037268"/>
          </a:xfrm>
          <a:prstGeom prst="rect">
            <a:avLst/>
          </a:prstGeom>
          <a:solidFill>
            <a:srgbClr val="FF971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Disks</a:t>
            </a:r>
            <a:endParaRPr lang="en-US" sz="36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</a:rPr>
              <a:t>“Persistent disks for your Azure </a:t>
            </a:r>
            <a:r>
              <a:rPr lang="en-US" sz="2400" dirty="0" err="1">
                <a:solidFill>
                  <a:schemeClr val="bg1"/>
                </a:solidFill>
              </a:rPr>
              <a:t>IaaS</a:t>
            </a:r>
            <a:r>
              <a:rPr lang="en-US" sz="2400" dirty="0">
                <a:solidFill>
                  <a:schemeClr val="bg1"/>
                </a:solidFill>
              </a:rPr>
              <a:t> VMs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All Azure </a:t>
            </a:r>
            <a:r>
              <a:rPr lang="en-US" sz="24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IaaS</a:t>
            </a: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VMs – Both OS and data disks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VHDs are backed to page blobs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3 synchronous, strongly consistent copies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Can stripe disks for more capacity/throughput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Premium Storage disks allow for scale up workloads</a:t>
            </a: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Offerings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791022" y="1223069"/>
            <a:ext cx="2297679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Queues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“Reliable messaging at scale for cloud services</a:t>
            </a:r>
            <a:r>
              <a:rPr lang="en-US" sz="1688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“Massive auto-scaling NoSQL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74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33629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For high-performance IO-intensive workloads (databases, etc.)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/>
                </a:solidFill>
              </a:rPr>
              <a:t>Consistent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low latency and </a:t>
            </a:r>
            <a:r>
              <a:rPr lang="en-US" sz="3200" b="1" dirty="0" smtClean="0">
                <a:solidFill>
                  <a:schemeClr val="tx2"/>
                </a:solidFill>
              </a:rPr>
              <a:t>predictable</a:t>
            </a:r>
            <a:r>
              <a:rPr lang="en-US" sz="3200" dirty="0" smtClean="0">
                <a:solidFill>
                  <a:schemeClr val="tx2"/>
                </a:solidFill>
              </a:rPr>
              <a:t> high </a:t>
            </a:r>
            <a:r>
              <a:rPr lang="en-US" sz="3200" dirty="0">
                <a:solidFill>
                  <a:schemeClr val="tx2"/>
                </a:solidFill>
              </a:rPr>
              <a:t>IO throughput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Durable - 3 strongly consistent copies in SSD storage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New class of VMs – DS Series</a:t>
            </a:r>
          </a:p>
          <a:p>
            <a:pPr marL="241281" lvl="1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Supports </a:t>
            </a:r>
            <a:r>
              <a:rPr lang="en-US" sz="1600" dirty="0">
                <a:solidFill>
                  <a:schemeClr val="tx1"/>
                </a:solidFill>
              </a:rPr>
              <a:t>up to 1 TB blob/disk size</a:t>
            </a:r>
          </a:p>
          <a:p>
            <a:pPr marL="241281" lvl="1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Up </a:t>
            </a:r>
            <a:r>
              <a:rPr lang="en-US" sz="1600" dirty="0">
                <a:solidFill>
                  <a:schemeClr val="tx1"/>
                </a:solidFill>
              </a:rPr>
              <a:t>to 32TB per VM and up to 64,000 IOPS per </a:t>
            </a:r>
            <a:r>
              <a:rPr lang="en-US" sz="1600" dirty="0" smtClean="0">
                <a:solidFill>
                  <a:schemeClr val="tx1"/>
                </a:solidFill>
              </a:rPr>
              <a:t>VM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Flexible Pricing – VMs and disks by the hour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Premium Storage Disks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458827"/>
              </p:ext>
            </p:extLst>
          </p:nvPr>
        </p:nvGraphicFramePr>
        <p:xfrm>
          <a:off x="427037" y="4564062"/>
          <a:ext cx="11201400" cy="220539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539784"/>
                <a:gridCol w="2648900"/>
                <a:gridCol w="2696414"/>
                <a:gridCol w="2316302"/>
              </a:tblGrid>
              <a:tr h="36359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Disk Types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P10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P20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P30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</a:tr>
              <a:tr h="36359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Disk Size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128 GB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512 GB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1024 GB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</a:tr>
              <a:tr h="36359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IOPS Per Disk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2,300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5,000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</a:tr>
              <a:tr h="36359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Throughput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per Disk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100 MB/Sec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150 MB/Sec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200 MB/Sec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</a:tr>
              <a:tr h="62757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Price per month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$17.92 per month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$66.56 per month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$122.88 per month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54" marR="89654" marT="44827" marB="448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65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769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Deep Dive and Best Practices Session:</a:t>
            </a:r>
          </a:p>
          <a:p>
            <a:pPr marL="0" indent="0">
              <a:buNone/>
            </a:pPr>
            <a:r>
              <a:rPr lang="en-US" dirty="0" smtClean="0"/>
              <a:t>BRK4450 - Thursday May 7</a:t>
            </a:r>
            <a:r>
              <a:rPr lang="en-US" baseline="30000" dirty="0" smtClean="0"/>
              <a:t>th</a:t>
            </a:r>
            <a:r>
              <a:rPr lang="en-US" dirty="0" smtClean="0"/>
              <a:t> 5p-6:15p – N231</a:t>
            </a:r>
          </a:p>
          <a:p>
            <a:pPr marL="0" indent="0">
              <a:buNone/>
            </a:pPr>
            <a:r>
              <a:rPr lang="en-US" dirty="0" smtClean="0"/>
              <a:t>Aung Oo &amp; Sirius Kuttiyan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Premium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25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2185" y="2870813"/>
            <a:ext cx="11737252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Files</a:t>
            </a:r>
            <a:endParaRPr lang="en-US" sz="3374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</a:rPr>
              <a:t>SMB Access to Azure </a:t>
            </a:r>
            <a:r>
              <a:rPr lang="en-US" sz="2400" dirty="0" smtClean="0">
                <a:solidFill>
                  <a:schemeClr val="bg1"/>
                </a:solidFill>
              </a:rPr>
              <a:t>Storage</a:t>
            </a: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Lift and shift </a:t>
            </a:r>
            <a:r>
              <a:rPr lang="en-US" sz="24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on-premise</a:t>
            </a: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applications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Natively supported by OS APIs, libraries and tools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Built on SMB2.1, works with Windows and Linux</a:t>
            </a: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No limits on number of shares; 5TB and 1000 IOPS per share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endParaRPr lang="en-US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Offerings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791022" y="1223069"/>
            <a:ext cx="2297679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Queues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“Reliable messaging at scale for cloud services</a:t>
            </a:r>
            <a:r>
              <a:rPr lang="en-US" sz="1688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“Massive auto-scaling NoSQL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54772" y="1223068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Disks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“Persistent disks for Azure </a:t>
            </a:r>
            <a:r>
              <a:rPr lang="en-US" sz="1688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IaaS</a:t>
            </a:r>
            <a:r>
              <a:rPr lang="en-US" sz="1688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VMs</a:t>
            </a:r>
            <a:r>
              <a:rPr lang="en-US" sz="1688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77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 Storage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945130" y="1325916"/>
            <a:ext cx="10805147" cy="952230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3199" dirty="0">
                <a:solidFill>
                  <a:prstClr val="white"/>
                </a:solidFill>
              </a:rPr>
              <a:t>Azure Virtual Machine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955120" y="2339216"/>
            <a:ext cx="1901404" cy="698883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</a:rPr>
              <a:t>C:\</a:t>
            </a:r>
          </a:p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</a:rPr>
              <a:t>OS Disk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848074" y="2339214"/>
            <a:ext cx="1950422" cy="68438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1632" dirty="0">
                <a:solidFill>
                  <a:prstClr val="white"/>
                </a:solidFill>
              </a:rPr>
              <a:t>E:\, F:\, etc.</a:t>
            </a:r>
          </a:p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1632" dirty="0">
                <a:solidFill>
                  <a:prstClr val="white"/>
                </a:solidFill>
              </a:rPr>
              <a:t>Standard Data Disks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943338" y="2332140"/>
            <a:ext cx="1817922" cy="69145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D:\</a:t>
            </a:r>
          </a:p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Temporary Disk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55120" y="3116668"/>
            <a:ext cx="1901404" cy="5994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/>
            <a:r>
              <a:rPr lang="en-US" sz="2400" i="1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Disk Cache</a:t>
            </a:r>
          </a:p>
        </p:txBody>
      </p:sp>
      <p:sp>
        <p:nvSpPr>
          <p:cNvPr id="10" name="Can 9"/>
          <p:cNvSpPr/>
          <p:nvPr/>
        </p:nvSpPr>
        <p:spPr bwMode="auto">
          <a:xfrm>
            <a:off x="4751631" y="4431006"/>
            <a:ext cx="1697137" cy="2245212"/>
          </a:xfrm>
          <a:prstGeom prst="can">
            <a:avLst/>
          </a:prstGeom>
          <a:solidFill>
            <a:srgbClr val="0072C6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/>
            <a:r>
              <a:rPr lang="en-US" sz="2040" dirty="0">
                <a:solidFill>
                  <a:prstClr val="white">
                    <a:alpha val="98824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Azure Page Blob</a:t>
            </a:r>
          </a:p>
        </p:txBody>
      </p:sp>
      <p:cxnSp>
        <p:nvCxnSpPr>
          <p:cNvPr id="9" name="Straight Arrow Connector 8"/>
          <p:cNvCxnSpPr>
            <a:stCxn id="7" idx="2"/>
            <a:endCxn id="10" idx="1"/>
          </p:cNvCxnSpPr>
          <p:nvPr/>
        </p:nvCxnSpPr>
        <p:spPr>
          <a:xfrm flipH="1">
            <a:off x="5600200" y="3023595"/>
            <a:ext cx="223085" cy="1407411"/>
          </a:xfrm>
          <a:prstGeom prst="straightConnector1">
            <a:avLst/>
          </a:prstGeom>
          <a:ln w="381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2"/>
            <a:endCxn id="10" idx="2"/>
          </p:cNvCxnSpPr>
          <p:nvPr/>
        </p:nvCxnSpPr>
        <p:spPr>
          <a:xfrm>
            <a:off x="1905822" y="3716121"/>
            <a:ext cx="2845809" cy="1837491"/>
          </a:xfrm>
          <a:prstGeom prst="straightConnector1">
            <a:avLst/>
          </a:prstGeom>
          <a:ln w="381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9068940" y="2353720"/>
            <a:ext cx="2122433" cy="712507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</a:rPr>
              <a:t>Y:\, Z:\, etc.</a:t>
            </a:r>
          </a:p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</a:rPr>
              <a:t>SMB Share</a:t>
            </a:r>
          </a:p>
        </p:txBody>
      </p:sp>
      <p:cxnSp>
        <p:nvCxnSpPr>
          <p:cNvPr id="15" name="Straight Arrow Connector 14"/>
          <p:cNvCxnSpPr>
            <a:stCxn id="11" idx="2"/>
            <a:endCxn id="39" idx="1"/>
          </p:cNvCxnSpPr>
          <p:nvPr/>
        </p:nvCxnSpPr>
        <p:spPr>
          <a:xfrm>
            <a:off x="10130156" y="3066227"/>
            <a:ext cx="0" cy="1364779"/>
          </a:xfrm>
          <a:prstGeom prst="straightConnector1">
            <a:avLst/>
          </a:prstGeom>
          <a:ln w="381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 bwMode="auto">
          <a:xfrm>
            <a:off x="6885311" y="2339216"/>
            <a:ext cx="2096814" cy="684379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1632" dirty="0">
                <a:solidFill>
                  <a:prstClr val="white"/>
                </a:solidFill>
              </a:rPr>
              <a:t>E:\, F:\, etc.</a:t>
            </a:r>
          </a:p>
          <a:p>
            <a:pPr algn="ctr" defTabSz="699270" fontAlgn="base">
              <a:spcBef>
                <a:spcPct val="0"/>
              </a:spcBef>
              <a:spcAft>
                <a:spcPct val="0"/>
              </a:spcAft>
            </a:pPr>
            <a:r>
              <a:rPr lang="en-US" sz="1632" dirty="0">
                <a:solidFill>
                  <a:prstClr val="white"/>
                </a:solidFill>
              </a:rPr>
              <a:t>Premium Data Disks</a:t>
            </a:r>
          </a:p>
        </p:txBody>
      </p:sp>
      <p:cxnSp>
        <p:nvCxnSpPr>
          <p:cNvPr id="28" name="Straight Arrow Connector 27"/>
          <p:cNvCxnSpPr>
            <a:stCxn id="44" idx="2"/>
            <a:endCxn id="38" idx="1"/>
          </p:cNvCxnSpPr>
          <p:nvPr/>
        </p:nvCxnSpPr>
        <p:spPr>
          <a:xfrm flipH="1">
            <a:off x="7922820" y="3684117"/>
            <a:ext cx="5670" cy="746888"/>
          </a:xfrm>
          <a:prstGeom prst="straightConnector1">
            <a:avLst/>
          </a:prstGeom>
          <a:ln w="381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n 37"/>
          <p:cNvSpPr/>
          <p:nvPr/>
        </p:nvSpPr>
        <p:spPr bwMode="auto">
          <a:xfrm>
            <a:off x="7074251" y="4431006"/>
            <a:ext cx="1697137" cy="2245212"/>
          </a:xfrm>
          <a:prstGeom prst="can">
            <a:avLst/>
          </a:prstGeom>
          <a:solidFill>
            <a:srgbClr val="0072C6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/>
            <a:r>
              <a:rPr lang="en-US" sz="2040" dirty="0">
                <a:solidFill>
                  <a:prstClr val="white">
                    <a:alpha val="98824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Azure Page Blobs (Premium Storage)</a:t>
            </a:r>
          </a:p>
        </p:txBody>
      </p:sp>
      <p:sp>
        <p:nvSpPr>
          <p:cNvPr id="39" name="Can 38"/>
          <p:cNvSpPr/>
          <p:nvPr/>
        </p:nvSpPr>
        <p:spPr bwMode="auto">
          <a:xfrm>
            <a:off x="9281588" y="4431006"/>
            <a:ext cx="1697137" cy="2245212"/>
          </a:xfrm>
          <a:prstGeom prst="can">
            <a:avLst/>
          </a:prstGeom>
          <a:solidFill>
            <a:srgbClr val="0072C6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/>
            <a:r>
              <a:rPr lang="en-US" sz="2448" dirty="0">
                <a:solidFill>
                  <a:prstClr val="white">
                    <a:alpha val="98824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Azure Files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6977787" y="3084664"/>
            <a:ext cx="1901404" cy="5994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9951" tIns="34975" rIns="69951" bIns="34975" numCol="1" rtlCol="0" anchor="ctr" anchorCtr="0" compatLnSpc="1">
            <a:prstTxWarp prst="textNoShape">
              <a:avLst/>
            </a:prstTxWarp>
          </a:bodyPr>
          <a:lstStyle/>
          <a:p>
            <a:pPr algn="ctr" defTabSz="699270"/>
            <a:r>
              <a:rPr lang="en-US" sz="1836" i="1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SSD Read Cache</a:t>
            </a:r>
          </a:p>
        </p:txBody>
      </p:sp>
    </p:spTree>
    <p:extLst>
      <p:ext uri="{BB962C8B-B14F-4D97-AF65-F5344CB8AC3E}">
        <p14:creationId xmlns:p14="http://schemas.microsoft.com/office/powerpoint/2010/main" val="6980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50"/>
    </mc:Choice>
    <mc:Fallback xmlns="">
      <p:transition spd="slow" advTm="8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  <p:bldP spid="20" grpId="0" animBg="1"/>
      <p:bldP spid="38" grpId="0" animBg="1"/>
      <p:bldP spid="39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Azure Services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791022" y="1223069"/>
            <a:ext cx="2297679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Queues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“Reliable messaging at scale for cloud services</a:t>
            </a:r>
            <a:r>
              <a:rPr lang="en-US" sz="1688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“Massive auto-scaling NoSQL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54772" y="1223068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Disks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“Persistent disks for Azure </a:t>
            </a:r>
            <a:r>
              <a:rPr lang="en-US" sz="1688" dirty="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IaaS</a:t>
            </a:r>
            <a:r>
              <a:rPr lang="en-US" sz="1688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VMs</a:t>
            </a:r>
            <a:r>
              <a:rPr lang="en-US" sz="1688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470395" y="1222681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Files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“SMB Access to Azure Storage</a:t>
            </a:r>
            <a:r>
              <a:rPr lang="en-US" sz="1688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637" y="3345560"/>
            <a:ext cx="2136428" cy="1590328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Data Lake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“Big Data analytics with HDFS interface”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93474" y="3345559"/>
            <a:ext cx="2297679" cy="159032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Service Bus</a:t>
            </a:r>
            <a:endParaRPr lang="en-US" sz="3374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“Rich Enterprise messaging”</a:t>
            </a:r>
            <a:endParaRPr lang="en-US" sz="1688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77255" y="3344862"/>
            <a:ext cx="2259384" cy="159032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DocumentDB</a:t>
            </a:r>
            <a:endParaRPr lang="en-US" sz="2400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“Managed NoSQL document store”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477255" y="5021960"/>
            <a:ext cx="2259384" cy="159032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Azure SQL DB</a:t>
            </a:r>
            <a:endParaRPr lang="en-US" sz="2400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“Managed </a:t>
            </a:r>
            <a:r>
              <a:rPr lang="en-US" sz="1688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Relational SQL databases”</a:t>
            </a:r>
            <a:endParaRPr lang="en-US" sz="1688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46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Architecture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336939" y="2695823"/>
            <a:ext cx="225041" cy="380946"/>
            <a:chOff x="1036637" y="3649662"/>
            <a:chExt cx="225072" cy="381000"/>
          </a:xfrm>
          <a:solidFill>
            <a:schemeClr val="accent1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1112837" y="3717566"/>
              <a:ext cx="76200" cy="3130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036637" y="3649662"/>
              <a:ext cx="225072" cy="228600"/>
            </a:xfrm>
            <a:prstGeom prst="round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08731" y="2697014"/>
            <a:ext cx="225041" cy="380946"/>
            <a:chOff x="1036637" y="3649662"/>
            <a:chExt cx="225072" cy="381000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 bwMode="auto">
            <a:xfrm>
              <a:off x="1112837" y="3717566"/>
              <a:ext cx="76200" cy="3130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036637" y="3649662"/>
              <a:ext cx="225072" cy="228600"/>
            </a:xfrm>
            <a:prstGeom prst="round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0993" y="2687288"/>
            <a:ext cx="225041" cy="380946"/>
            <a:chOff x="1036637" y="3649662"/>
            <a:chExt cx="225072" cy="381000"/>
          </a:xfrm>
          <a:solidFill>
            <a:schemeClr val="accent1"/>
          </a:solidFill>
        </p:grpSpPr>
        <p:sp>
          <p:nvSpPr>
            <p:cNvPr id="10" name="Rectangle 9"/>
            <p:cNvSpPr/>
            <p:nvPr/>
          </p:nvSpPr>
          <p:spPr bwMode="auto">
            <a:xfrm>
              <a:off x="1112837" y="3717566"/>
              <a:ext cx="76200" cy="3130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036637" y="3649662"/>
              <a:ext cx="225072" cy="228600"/>
            </a:xfrm>
            <a:prstGeom prst="round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62124" y="2697014"/>
            <a:ext cx="225041" cy="380946"/>
            <a:chOff x="1036637" y="3649662"/>
            <a:chExt cx="225072" cy="381000"/>
          </a:xfrm>
          <a:solidFill>
            <a:schemeClr val="accent1"/>
          </a:solidFill>
        </p:grpSpPr>
        <p:sp>
          <p:nvSpPr>
            <p:cNvPr id="13" name="Rectangle 12"/>
            <p:cNvSpPr/>
            <p:nvPr/>
          </p:nvSpPr>
          <p:spPr bwMode="auto">
            <a:xfrm>
              <a:off x="1112837" y="3717566"/>
              <a:ext cx="76200" cy="3130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1036637" y="3649662"/>
              <a:ext cx="225072" cy="228600"/>
            </a:xfrm>
            <a:prstGeom prst="round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43395" y="2703456"/>
            <a:ext cx="225041" cy="380946"/>
            <a:chOff x="1036637" y="3649662"/>
            <a:chExt cx="225072" cy="381000"/>
          </a:xfrm>
          <a:solidFill>
            <a:schemeClr val="accent1"/>
          </a:solidFill>
        </p:grpSpPr>
        <p:sp>
          <p:nvSpPr>
            <p:cNvPr id="16" name="Rectangle 15"/>
            <p:cNvSpPr/>
            <p:nvPr/>
          </p:nvSpPr>
          <p:spPr bwMode="auto">
            <a:xfrm>
              <a:off x="1112837" y="3717566"/>
              <a:ext cx="76200" cy="3130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036637" y="3649662"/>
              <a:ext cx="225072" cy="228600"/>
            </a:xfrm>
            <a:prstGeom prst="round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 bwMode="auto">
          <a:xfrm>
            <a:off x="2484967" y="3986256"/>
            <a:ext cx="7414772" cy="89768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Massive Scale Out &amp; Auto Load Balancing </a:t>
            </a:r>
            <a:b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</a:b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Index Layer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484967" y="4960125"/>
            <a:ext cx="7414772" cy="89900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Distributed Replication Layer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484967" y="2986709"/>
            <a:ext cx="5548808" cy="906767"/>
            <a:chOff x="2510325" y="2437966"/>
            <a:chExt cx="5549595" cy="906896"/>
          </a:xfrm>
          <a:solidFill>
            <a:schemeClr val="accent1"/>
          </a:solidFill>
        </p:grpSpPr>
        <p:sp>
          <p:nvSpPr>
            <p:cNvPr id="21" name="Rectangle 20"/>
            <p:cNvSpPr/>
            <p:nvPr/>
          </p:nvSpPr>
          <p:spPr bwMode="auto">
            <a:xfrm>
              <a:off x="2510325" y="2437966"/>
              <a:ext cx="1737342" cy="9068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Blob/Disk</a:t>
              </a:r>
            </a:p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Endpoint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23761" y="2437966"/>
              <a:ext cx="1736159" cy="9068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Queue</a:t>
              </a:r>
            </a:p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Endpoint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431727" y="2437966"/>
              <a:ext cx="1737342" cy="906896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Table</a:t>
              </a:r>
            </a:p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Endpoint</a:t>
              </a: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8138223" y="2986709"/>
            <a:ext cx="1737096" cy="90676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File Share</a:t>
            </a:r>
          </a:p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778" y="5988555"/>
            <a:ext cx="12256888" cy="721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rgbClr val="FFFFFF"/>
                </a:solidFill>
                <a:hlinkClick r:id="rId2"/>
              </a:rPr>
              <a:t>“Windows Azure Storage: A Highly Available Cloud Storage Service with Strong Consistency”,  ACM Symposium on Operating System Principals (SOSP), Oct. 2011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895720" y="1470381"/>
            <a:ext cx="6652776" cy="897680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 Libraries </a:t>
            </a:r>
          </a:p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(.NET, Java, C++, Android, Node.JS…)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9723437" y="1470381"/>
            <a:ext cx="1973861" cy="897680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SMB Client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26057" y="1470381"/>
            <a:ext cx="1973861" cy="897680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Import / Export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85729" y="2579307"/>
            <a:ext cx="902029" cy="489295"/>
          </a:xfrm>
          <a:prstGeom prst="rect">
            <a:avLst/>
          </a:prstGeom>
          <a:noFill/>
          <a:ln>
            <a:noFill/>
          </a:ln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99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13194" y="2578939"/>
            <a:ext cx="902029" cy="489295"/>
          </a:xfrm>
          <a:prstGeom prst="rect">
            <a:avLst/>
          </a:prstGeom>
          <a:noFill/>
          <a:ln>
            <a:noFill/>
          </a:ln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99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95773" y="2577531"/>
            <a:ext cx="902029" cy="489295"/>
          </a:xfrm>
          <a:prstGeom prst="rect">
            <a:avLst/>
          </a:prstGeom>
          <a:noFill/>
          <a:ln>
            <a:noFill/>
          </a:ln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99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REST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47431" y="2567797"/>
            <a:ext cx="902029" cy="489295"/>
          </a:xfrm>
          <a:prstGeom prst="rect">
            <a:avLst/>
          </a:prstGeom>
          <a:noFill/>
          <a:ln>
            <a:noFill/>
          </a:ln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99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4373" y="2546929"/>
            <a:ext cx="1127263" cy="489295"/>
          </a:xfrm>
          <a:prstGeom prst="rect">
            <a:avLst/>
          </a:prstGeom>
          <a:noFill/>
          <a:ln>
            <a:noFill/>
          </a:ln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99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SMB 2.1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75319" y="5076628"/>
            <a:ext cx="2285677" cy="634440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Stream Layer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75319" y="4164702"/>
            <a:ext cx="2463224" cy="634440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Partition Layer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75319" y="3174244"/>
            <a:ext cx="2463224" cy="627822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Front End Layer</a:t>
            </a:r>
          </a:p>
        </p:txBody>
      </p:sp>
    </p:spTree>
    <p:extLst>
      <p:ext uri="{BB962C8B-B14F-4D97-AF65-F5344CB8AC3E}">
        <p14:creationId xmlns:p14="http://schemas.microsoft.com/office/powerpoint/2010/main" val="61224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Platform Capabilities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50304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Scalability</a:t>
            </a:r>
            <a:endParaRPr lang="en-US" sz="2400" dirty="0"/>
          </a:p>
          <a:p>
            <a:pPr lvl="2"/>
            <a:r>
              <a:rPr lang="en-US" dirty="0" smtClean="0"/>
              <a:t>Per </a:t>
            </a:r>
            <a:r>
              <a:rPr lang="en-US" dirty="0"/>
              <a:t>account: 500TB of data , 20000 </a:t>
            </a:r>
            <a:r>
              <a:rPr lang="en-US" dirty="0" err="1"/>
              <a:t>tps</a:t>
            </a:r>
            <a:r>
              <a:rPr lang="en-US" dirty="0"/>
              <a:t>, 10Gbps ingress/20Gbps egress</a:t>
            </a:r>
          </a:p>
          <a:p>
            <a:r>
              <a:rPr lang="en-US" sz="3200" dirty="0" smtClean="0"/>
              <a:t>Durability</a:t>
            </a:r>
            <a:r>
              <a:rPr lang="en-US" sz="2800" dirty="0" smtClean="0"/>
              <a:t> </a:t>
            </a:r>
            <a:r>
              <a:rPr lang="en-US" sz="2800" dirty="0"/>
              <a:t>Options</a:t>
            </a:r>
          </a:p>
          <a:p>
            <a:pPr lvl="2"/>
            <a:r>
              <a:rPr lang="en-US" dirty="0" smtClean="0"/>
              <a:t>Locally </a:t>
            </a:r>
            <a:r>
              <a:rPr lang="en-US" dirty="0"/>
              <a:t>Redundant (LRS), Zone Redundant (ZRS), Geo-Redundant (GRS)</a:t>
            </a:r>
            <a:endParaRPr lang="en-US" sz="800" dirty="0"/>
          </a:p>
          <a:p>
            <a:pPr lvl="2"/>
            <a:r>
              <a:rPr lang="en-US" dirty="0" smtClean="0"/>
              <a:t>Read </a:t>
            </a:r>
            <a:r>
              <a:rPr lang="en-US" dirty="0"/>
              <a:t>access from geo-secondary (RA-GRS)</a:t>
            </a:r>
          </a:p>
          <a:p>
            <a:pPr marL="0" indent="0">
              <a:buNone/>
            </a:pPr>
            <a:r>
              <a:rPr lang="en-US" sz="3200" dirty="0" smtClean="0"/>
              <a:t>Availability</a:t>
            </a:r>
            <a:endParaRPr lang="en-US" sz="2800" dirty="0" smtClean="0"/>
          </a:p>
          <a:p>
            <a:pPr lvl="2"/>
            <a:r>
              <a:rPr lang="en-US" dirty="0" smtClean="0"/>
              <a:t>99.9</a:t>
            </a:r>
            <a:r>
              <a:rPr lang="en-US" dirty="0"/>
              <a:t>% for reads/writes</a:t>
            </a:r>
            <a:r>
              <a:rPr lang="en-US" dirty="0" smtClean="0"/>
              <a:t>, </a:t>
            </a:r>
            <a:r>
              <a:rPr lang="en-US" dirty="0"/>
              <a:t>99.99% for reads with </a:t>
            </a:r>
            <a:r>
              <a:rPr lang="en-US" dirty="0" smtClean="0"/>
              <a:t>RA-GRS. Backed by SLA.</a:t>
            </a:r>
            <a:endParaRPr lang="en-US" dirty="0"/>
          </a:p>
          <a:p>
            <a:pPr marL="0" indent="0">
              <a:buNone/>
            </a:pPr>
            <a:r>
              <a:rPr lang="en-US" sz="3200" dirty="0"/>
              <a:t>Access</a:t>
            </a:r>
            <a:r>
              <a:rPr lang="en-US" sz="2800" dirty="0"/>
              <a:t> Control</a:t>
            </a:r>
          </a:p>
          <a:p>
            <a:pPr lvl="2"/>
            <a:r>
              <a:rPr lang="en-US" dirty="0" smtClean="0"/>
              <a:t>Symmetric </a:t>
            </a:r>
            <a:r>
              <a:rPr lang="en-US" dirty="0"/>
              <a:t>shared key (</a:t>
            </a:r>
            <a:r>
              <a:rPr lang="en-US" dirty="0" err="1"/>
              <a:t>AuthN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Shared </a:t>
            </a:r>
            <a:r>
              <a:rPr lang="en-US" dirty="0"/>
              <a:t>Access Signatures (SAS) - Delegated </a:t>
            </a:r>
            <a:r>
              <a:rPr lang="en-US" dirty="0" err="1"/>
              <a:t>AuthZ</a:t>
            </a:r>
            <a:endParaRPr lang="en-US" dirty="0"/>
          </a:p>
          <a:p>
            <a:pPr lvl="2"/>
            <a:r>
              <a:rPr lang="en-US" dirty="0" smtClean="0"/>
              <a:t>Public </a:t>
            </a:r>
            <a:r>
              <a:rPr lang="en-US" dirty="0"/>
              <a:t>(blob service only)</a:t>
            </a:r>
          </a:p>
          <a:p>
            <a:pPr marL="0" indent="0">
              <a:buNone/>
            </a:pPr>
            <a:r>
              <a:rPr lang="en-US" sz="3200" dirty="0"/>
              <a:t>Analytics</a:t>
            </a:r>
            <a:endParaRPr lang="en-US" sz="2800" dirty="0"/>
          </a:p>
          <a:p>
            <a:pPr lvl="2"/>
            <a:r>
              <a:rPr lang="en-US" dirty="0" smtClean="0"/>
              <a:t>Rich </a:t>
            </a:r>
            <a:r>
              <a:rPr lang="en-US" dirty="0" err="1"/>
              <a:t>perf</a:t>
            </a:r>
            <a:r>
              <a:rPr lang="en-US" dirty="0"/>
              <a:t>-counter like metrics and detailed logs</a:t>
            </a:r>
            <a:r>
              <a:rPr lang="en-US" sz="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76342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Storage: Overview</a:t>
            </a:r>
            <a:r>
              <a:rPr lang="en-US" dirty="0"/>
              <a:t> </a:t>
            </a:r>
            <a:r>
              <a:rPr lang="en-US" dirty="0" smtClean="0"/>
              <a:t>and New Capabilities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Vamshi Kommineni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vamshikommineni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AzureStorage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6468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Deep dive into designing for scale, performance and security at:</a:t>
            </a:r>
          </a:p>
          <a:p>
            <a:pPr marL="0" indent="0">
              <a:buNone/>
            </a:pPr>
            <a:r>
              <a:rPr lang="en-US" dirty="0" smtClean="0"/>
              <a:t>BRK4702 - Friday May 8</a:t>
            </a:r>
            <a:r>
              <a:rPr lang="en-US" baseline="30000" dirty="0" smtClean="0"/>
              <a:t>th</a:t>
            </a:r>
            <a:r>
              <a:rPr lang="en-US" dirty="0" smtClean="0"/>
              <a:t> 10:45a-12:00p – N231 </a:t>
            </a:r>
          </a:p>
          <a:p>
            <a:pPr marL="0" indent="0">
              <a:buNone/>
            </a:pPr>
            <a:r>
              <a:rPr lang="en-US" dirty="0" smtClean="0"/>
              <a:t>Jeff Irwin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Deep Dive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3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DevOps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01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DevOps – Monitoring production is key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462760"/>
          </a:xfrm>
        </p:spPr>
        <p:txBody>
          <a:bodyPr/>
          <a:lstStyle/>
          <a:p>
            <a:r>
              <a:rPr lang="en-US" dirty="0"/>
              <a:t>Ensure your business KPI’s are being met</a:t>
            </a:r>
          </a:p>
          <a:p>
            <a:r>
              <a:rPr lang="en-US" dirty="0" smtClean="0"/>
              <a:t>Find problems </a:t>
            </a:r>
            <a:r>
              <a:rPr lang="en-US" dirty="0"/>
              <a:t>before your customers find them</a:t>
            </a:r>
          </a:p>
          <a:p>
            <a:r>
              <a:rPr lang="en-US" dirty="0" smtClean="0"/>
              <a:t>Monitor </a:t>
            </a:r>
            <a:r>
              <a:rPr lang="en-US" dirty="0"/>
              <a:t>service fundamentals</a:t>
            </a:r>
          </a:p>
          <a:p>
            <a:pPr lvl="2"/>
            <a:r>
              <a:rPr lang="en-US" sz="2800" dirty="0"/>
              <a:t>Service health</a:t>
            </a:r>
            <a:endParaRPr lang="en-US" dirty="0"/>
          </a:p>
          <a:p>
            <a:pPr lvl="2"/>
            <a:r>
              <a:rPr lang="en-US" sz="2800" dirty="0"/>
              <a:t>Availability</a:t>
            </a:r>
            <a:endParaRPr lang="en-US" dirty="0"/>
          </a:p>
          <a:p>
            <a:pPr lvl="2"/>
            <a:r>
              <a:rPr lang="en-US" sz="2800" dirty="0"/>
              <a:t>Performance</a:t>
            </a:r>
            <a:endParaRPr lang="en-US" dirty="0"/>
          </a:p>
          <a:p>
            <a:pPr lvl="2"/>
            <a:r>
              <a:rPr lang="en-US" sz="2800" dirty="0"/>
              <a:t>Scalability </a:t>
            </a:r>
            <a:endParaRPr lang="en-US" dirty="0"/>
          </a:p>
          <a:p>
            <a:pPr lvl="2"/>
            <a:r>
              <a:rPr lang="en-US" sz="2800" dirty="0"/>
              <a:t>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59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to End Monitoring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7585141" cy="5275290"/>
          </a:xfrm>
        </p:spPr>
        <p:txBody>
          <a:bodyPr/>
          <a:lstStyle/>
          <a:p>
            <a:r>
              <a:rPr lang="en-US" dirty="0"/>
              <a:t>Outside in</a:t>
            </a:r>
          </a:p>
          <a:p>
            <a:pPr lvl="2"/>
            <a:r>
              <a:rPr lang="en-US" sz="3200" dirty="0" err="1"/>
              <a:t>AppInsights</a:t>
            </a:r>
            <a:r>
              <a:rPr lang="en-US" sz="3200" dirty="0"/>
              <a:t>, Gomez, Keynote </a:t>
            </a:r>
            <a:r>
              <a:rPr lang="en-US" sz="3200" dirty="0" err="1"/>
              <a:t>etc</a:t>
            </a:r>
            <a:endParaRPr lang="en-US" sz="3200" dirty="0"/>
          </a:p>
          <a:p>
            <a:r>
              <a:rPr lang="en-US" dirty="0"/>
              <a:t>Inside out</a:t>
            </a:r>
          </a:p>
          <a:p>
            <a:pPr lvl="2"/>
            <a:r>
              <a:rPr lang="en-US" sz="3200" dirty="0"/>
              <a:t>Storage Analytics – </a:t>
            </a:r>
            <a:r>
              <a:rPr lang="en-US" sz="3200" dirty="0">
                <a:solidFill>
                  <a:schemeClr val="tx2"/>
                </a:solidFill>
              </a:rPr>
              <a:t>Metrics </a:t>
            </a:r>
            <a:r>
              <a:rPr lang="en-US" sz="3200" dirty="0"/>
              <a:t>and </a:t>
            </a:r>
            <a:r>
              <a:rPr lang="en-US" sz="3200" dirty="0">
                <a:solidFill>
                  <a:schemeClr val="tx2"/>
                </a:solidFill>
              </a:rPr>
              <a:t>Logs</a:t>
            </a:r>
          </a:p>
          <a:p>
            <a:pPr lvl="2"/>
            <a:r>
              <a:rPr lang="en-US" sz="3200" dirty="0"/>
              <a:t>Storage Client Library - Logs</a:t>
            </a:r>
          </a:p>
          <a:p>
            <a:pPr lvl="2"/>
            <a:r>
              <a:rPr lang="en-US" sz="3200" dirty="0"/>
              <a:t>Network Trace - Message Analyzer, </a:t>
            </a:r>
          </a:p>
          <a:p>
            <a:pPr marL="571482" lvl="2"/>
            <a:r>
              <a:rPr lang="en-US" sz="3200" dirty="0"/>
              <a:t>  Fiddler, </a:t>
            </a:r>
            <a:r>
              <a:rPr lang="en-US" sz="3200" dirty="0" err="1"/>
              <a:t>WireShark</a:t>
            </a:r>
            <a:endParaRPr lang="en-US" sz="3200" dirty="0"/>
          </a:p>
          <a:p>
            <a:pPr lvl="2"/>
            <a:r>
              <a:rPr lang="en-US" sz="3200" dirty="0"/>
              <a:t>Service Health dashboard</a:t>
            </a:r>
          </a:p>
          <a:p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123237" y="1201507"/>
            <a:ext cx="3505200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Client </a:t>
            </a:r>
            <a:r>
              <a:rPr lang="en-US" sz="2800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Applications</a:t>
            </a:r>
            <a:endParaRPr lang="en-US" sz="28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23237" y="4856879"/>
            <a:ext cx="3505200" cy="1590329"/>
          </a:xfrm>
          <a:prstGeom prst="rect">
            <a:avLst/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Storage Services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655355" y="2934375"/>
            <a:ext cx="3505200" cy="15903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337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Network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55" y="5612572"/>
            <a:ext cx="780290" cy="780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37" y="5612572"/>
            <a:ext cx="780290" cy="780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92" y="5612572"/>
            <a:ext cx="780290" cy="780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37" y="1864429"/>
            <a:ext cx="780290" cy="780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85" y="1871057"/>
            <a:ext cx="780290" cy="780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48" y="1861912"/>
            <a:ext cx="780290" cy="78029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9861930" y="2988721"/>
            <a:ext cx="0" cy="1630801"/>
          </a:xfrm>
          <a:prstGeom prst="straightConnector1">
            <a:avLst/>
          </a:prstGeom>
          <a:ln w="85725">
            <a:solidFill>
              <a:schemeClr val="accent5">
                <a:alpha val="97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82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Monitoring and Diagnostics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61681" y="2811462"/>
            <a:ext cx="11747756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Analytics Metrics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</a:rPr>
              <a:t>Perfmon</a:t>
            </a:r>
            <a:r>
              <a:rPr lang="en-US" sz="3200" dirty="0">
                <a:solidFill>
                  <a:srgbClr val="FFFFFF"/>
                </a:solidFill>
              </a:rPr>
              <a:t> for Storage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&gt;40 metric types for Blobs, Tables and Queues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Summarized </a:t>
            </a:r>
            <a:r>
              <a:rPr lang="en-US" sz="3200" dirty="0">
                <a:solidFill>
                  <a:srgbClr val="FFFFFF"/>
                </a:solidFill>
              </a:rPr>
              <a:t>by hour and minute (w/ &lt; 5 min delay)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Granularity and retention policies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Stored in tables – </a:t>
            </a:r>
            <a:r>
              <a:rPr lang="en-US" sz="3200" dirty="0" err="1">
                <a:solidFill>
                  <a:srgbClr val="FFFFFF"/>
                </a:solidFill>
              </a:rPr>
              <a:t>eg</a:t>
            </a:r>
            <a:r>
              <a:rPr lang="en-US" sz="3200" dirty="0">
                <a:solidFill>
                  <a:srgbClr val="FFFFFF"/>
                </a:solidFill>
              </a:rPr>
              <a:t> $</a:t>
            </a:r>
            <a:r>
              <a:rPr lang="en-US" sz="3200" dirty="0" err="1">
                <a:solidFill>
                  <a:srgbClr val="FFFFFF"/>
                </a:solidFill>
              </a:rPr>
              <a:t>MetricsMinuteTransactionsBlob</a:t>
            </a:r>
            <a:endParaRPr lang="en-US" sz="3200" dirty="0">
              <a:solidFill>
                <a:srgbClr val="FFFFFF"/>
              </a:solidFill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95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Metrics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health statistics"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Storage Monitoring and Diagnostics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2185" y="2965194"/>
            <a:ext cx="11813452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Analytics Logs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Storage equiv. of IIS logs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All REST operations are logged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Includes most </a:t>
            </a:r>
            <a:r>
              <a:rPr lang="en-US" sz="3200" dirty="0" smtClean="0">
                <a:solidFill>
                  <a:srgbClr val="FFFFFF"/>
                </a:solidFill>
              </a:rPr>
              <a:t>request </a:t>
            </a:r>
            <a:r>
              <a:rPr lang="en-US" sz="3200" dirty="0">
                <a:solidFill>
                  <a:srgbClr val="FFFFFF"/>
                </a:solidFill>
              </a:rPr>
              <a:t>characteristics</a:t>
            </a:r>
          </a:p>
          <a:p>
            <a:pPr marL="752121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Timestamp, Status Code, Operation, E2ELatency </a:t>
            </a:r>
            <a:r>
              <a:rPr lang="en-US" sz="2000" dirty="0" err="1">
                <a:solidFill>
                  <a:srgbClr val="FFFFFF"/>
                </a:solidFill>
              </a:rPr>
              <a:t>etc</a:t>
            </a:r>
            <a:endParaRPr lang="en-US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Granularity and retention policies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Use this for diagnosis and troubleshooting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Stored in blobs in a container called $logs</a:t>
            </a:r>
            <a:r>
              <a: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56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Metrics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health statistics"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Storage Monitoring and Diagnostics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2185" y="2870813"/>
            <a:ext cx="11737252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Client Logs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Detailed </a:t>
            </a:r>
            <a:r>
              <a:rPr lang="en-US" sz="3600" dirty="0" smtClean="0">
                <a:solidFill>
                  <a:schemeClr val="tx1"/>
                </a:solidFill>
              </a:rPr>
              <a:t>tracing </a:t>
            </a:r>
            <a:r>
              <a:rPr lang="en-US" sz="3600" dirty="0">
                <a:solidFill>
                  <a:schemeClr val="tx1"/>
                </a:solidFill>
              </a:rPr>
              <a:t>for client operations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All libraries include logging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Use platform appropriate logging conventions</a:t>
            </a:r>
            <a:endParaRPr lang="en-US" sz="36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Useful for investigating </a:t>
            </a:r>
            <a:r>
              <a:rPr lang="en-US" sz="3600" dirty="0" smtClean="0">
                <a:solidFill>
                  <a:schemeClr val="tx1"/>
                </a:solidFill>
              </a:rPr>
              <a:t>client, network, SAS errors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Logs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trace logs"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75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Metrics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health statistics"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Storage Monitoring and Diagnostics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2185" y="2870813"/>
            <a:ext cx="11661052" cy="4037268"/>
          </a:xfrm>
          <a:prstGeom prst="rect">
            <a:avLst/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solidFill>
                  <a:srgbClr val="000000"/>
                </a:solidFill>
                <a:ea typeface="Segoe UI" pitchFamily="34" charset="0"/>
                <a:cs typeface="Segoe UI" pitchFamily="34" charset="0"/>
              </a:rPr>
              <a:t>Network Logs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Familiarity with network logging tools useful – especially for client performance issues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Fiddler – useful for simple HTTP / HTTPS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Wireshark / Message Analyzer – useful for lower level network issues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3374" dirty="0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91022" y="1223069"/>
            <a:ext cx="2297679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Client Logs</a:t>
            </a:r>
            <a:endParaRPr lang="en-US" sz="28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"Client trace logs"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Logs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trace logs"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36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Metrics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health statistics"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Storage Monitoring and Diagnostics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2184" y="2870813"/>
            <a:ext cx="11496485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solidFill>
                  <a:srgbClr val="000000"/>
                </a:solidFill>
                <a:ea typeface="Segoe UI" pitchFamily="34" charset="0"/>
                <a:cs typeface="Segoe UI" pitchFamily="34" charset="0"/>
              </a:rPr>
              <a:t>Correlation</a:t>
            </a:r>
          </a:p>
          <a:p>
            <a:pPr marL="571390" indent="-57139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Often need to </a:t>
            </a:r>
            <a:r>
              <a:rPr lang="en-US" sz="2800" dirty="0" smtClean="0">
                <a:solidFill>
                  <a:srgbClr val="000000"/>
                </a:solidFill>
              </a:rPr>
              <a:t>analyze storage</a:t>
            </a:r>
            <a:r>
              <a:rPr lang="en-US" sz="2800" dirty="0">
                <a:solidFill>
                  <a:srgbClr val="000000"/>
                </a:solidFill>
              </a:rPr>
              <a:t>, client and network logs together</a:t>
            </a:r>
          </a:p>
          <a:p>
            <a:pPr marL="571390" indent="-57139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ClientRequestId</a:t>
            </a:r>
            <a:r>
              <a:rPr lang="en-US" sz="2800" dirty="0">
                <a:solidFill>
                  <a:srgbClr val="000000"/>
                </a:solidFill>
              </a:rPr>
              <a:t> – Unique Id per logical operation – batch and retries use same </a:t>
            </a:r>
            <a:r>
              <a:rPr lang="en-US" sz="2800" dirty="0" err="1">
                <a:solidFill>
                  <a:srgbClr val="000000"/>
                </a:solidFill>
              </a:rPr>
              <a:t>ClientRequestId</a:t>
            </a:r>
            <a:endParaRPr lang="en-US" sz="2800" dirty="0">
              <a:solidFill>
                <a:srgbClr val="000000"/>
              </a:solidFill>
            </a:endParaRPr>
          </a:p>
          <a:p>
            <a:pPr marL="1047548" lvl="3" indent="-5713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Client - Appears in </a:t>
            </a:r>
            <a:r>
              <a:rPr lang="en-US" sz="1600" dirty="0" err="1">
                <a:solidFill>
                  <a:srgbClr val="000000"/>
                </a:solidFill>
              </a:rPr>
              <a:t>OperationText</a:t>
            </a:r>
            <a:r>
              <a:rPr lang="en-US" sz="1600" dirty="0">
                <a:solidFill>
                  <a:srgbClr val="000000"/>
                </a:solidFill>
              </a:rPr>
              <a:t> field</a:t>
            </a:r>
          </a:p>
          <a:p>
            <a:pPr marL="1047548" lvl="3" indent="-5713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Network – x-</a:t>
            </a:r>
            <a:r>
              <a:rPr lang="en-US" sz="1600" dirty="0" err="1">
                <a:solidFill>
                  <a:srgbClr val="000000"/>
                </a:solidFill>
              </a:rPr>
              <a:t>ms</a:t>
            </a:r>
            <a:r>
              <a:rPr lang="en-US" sz="1600" dirty="0">
                <a:solidFill>
                  <a:srgbClr val="000000"/>
                </a:solidFill>
              </a:rPr>
              <a:t>-client-request-id</a:t>
            </a:r>
          </a:p>
          <a:p>
            <a:pPr marL="1047548" lvl="3" indent="-5713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Storage – Client-Request-Id</a:t>
            </a:r>
          </a:p>
          <a:p>
            <a:pPr marL="571390" indent="-57139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ServerRequestId</a:t>
            </a:r>
            <a:r>
              <a:rPr lang="en-US" sz="2800" dirty="0">
                <a:solidFill>
                  <a:srgbClr val="000000"/>
                </a:solidFill>
              </a:rPr>
              <a:t> – Unique Id per operation</a:t>
            </a:r>
          </a:p>
          <a:p>
            <a:pPr marL="1047548" lvl="3" indent="-5713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Client – Appears in </a:t>
            </a:r>
            <a:r>
              <a:rPr lang="en-US" sz="1600" dirty="0" err="1">
                <a:solidFill>
                  <a:srgbClr val="000000"/>
                </a:solidFill>
              </a:rPr>
              <a:t>OperationText</a:t>
            </a:r>
            <a:r>
              <a:rPr lang="en-US" sz="1600" dirty="0">
                <a:solidFill>
                  <a:srgbClr val="000000"/>
                </a:solidFill>
              </a:rPr>
              <a:t> field</a:t>
            </a:r>
          </a:p>
          <a:p>
            <a:pPr marL="1047548" lvl="3" indent="-5713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Network – x-</a:t>
            </a:r>
            <a:r>
              <a:rPr lang="en-US" sz="1600" dirty="0" err="1">
                <a:solidFill>
                  <a:srgbClr val="000000"/>
                </a:solidFill>
              </a:rPr>
              <a:t>ms</a:t>
            </a:r>
            <a:r>
              <a:rPr lang="en-US" sz="1600" dirty="0">
                <a:solidFill>
                  <a:srgbClr val="000000"/>
                </a:solidFill>
              </a:rPr>
              <a:t>-request-id</a:t>
            </a:r>
          </a:p>
          <a:p>
            <a:pPr marL="1047548" lvl="3" indent="-5713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Storage – </a:t>
            </a:r>
            <a:r>
              <a:rPr lang="en-US" sz="1600" dirty="0" smtClean="0">
                <a:solidFill>
                  <a:srgbClr val="000000"/>
                </a:solidFill>
              </a:rPr>
              <a:t>request-id-header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91022" y="1223069"/>
            <a:ext cx="2297679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Client Logs</a:t>
            </a:r>
            <a:endParaRPr lang="en-US" sz="28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"Client trace logs"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Logs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"Service trace logs"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54772" y="1223068"/>
            <a:ext cx="2259384" cy="1590329"/>
          </a:xfrm>
          <a:prstGeom prst="rect">
            <a:avLst/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solidFill>
                  <a:srgbClr val="000000"/>
                </a:solidFill>
                <a:ea typeface="Segoe UI" pitchFamily="34" charset="0"/>
                <a:cs typeface="Segoe UI" pitchFamily="34" charset="0"/>
              </a:rPr>
              <a:t>Network</a:t>
            </a:r>
            <a:endParaRPr lang="en-US" sz="3374" dirty="0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000000"/>
                </a:solidFill>
                <a:ea typeface="Segoe UI" pitchFamily="34" charset="0"/>
                <a:cs typeface="Segoe UI" pitchFamily="34" charset="0"/>
              </a:rPr>
              <a:t>"Network trace logs"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9486507" y="1222084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ea typeface="Segoe UI" pitchFamily="34" charset="0"/>
                <a:cs typeface="Segoe UI" pitchFamily="34" charset="0"/>
              </a:rPr>
              <a:t>Correlation</a:t>
            </a:r>
            <a:endParaRPr lang="en-US" sz="2800" dirty="0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solidFill>
                  <a:srgbClr val="000000"/>
                </a:solidFill>
                <a:ea typeface="Segoe UI" pitchFamily="34" charset="0"/>
                <a:cs typeface="Segoe UI" pitchFamily="34" charset="0"/>
              </a:rPr>
              <a:t>"End to end tracing"</a:t>
            </a:r>
          </a:p>
        </p:txBody>
      </p:sp>
    </p:spTree>
    <p:extLst>
      <p:ext uri="{BB962C8B-B14F-4D97-AF65-F5344CB8AC3E}">
        <p14:creationId xmlns:p14="http://schemas.microsoft.com/office/powerpoint/2010/main" val="4195945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</a:t>
            </a:r>
            <a:r>
              <a:rPr lang="en-US" dirty="0"/>
              <a:t>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42416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box Live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37" y="144462"/>
            <a:ext cx="1192106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04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  <a:r>
              <a:rPr lang="en-US"/>
              <a:t> Design </a:t>
            </a:r>
            <a:r>
              <a:rPr lang="en-US" dirty="0"/>
              <a:t>Patterns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Application Layer Encryption (New)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Direct Data Access using Delegated </a:t>
            </a:r>
            <a:r>
              <a:rPr lang="en-US" dirty="0" err="1">
                <a:solidFill>
                  <a:schemeClr val="tx2"/>
                </a:solidFill>
              </a:rPr>
              <a:t>AuthZ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Large Scale Append </a:t>
            </a:r>
            <a:r>
              <a:rPr lang="en-US" dirty="0" smtClean="0">
                <a:solidFill>
                  <a:schemeClr val="tx2"/>
                </a:solidFill>
              </a:rPr>
              <a:t>(New)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Designing HA apps using RA-GRS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4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Layer Encryption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164491"/>
          </a:xfrm>
        </p:spPr>
        <p:txBody>
          <a:bodyPr/>
          <a:lstStyle/>
          <a:p>
            <a:r>
              <a:rPr lang="en-US" sz="3200" dirty="0"/>
              <a:t>Encrypt Storage data in your applications</a:t>
            </a:r>
          </a:p>
          <a:p>
            <a:pPr lvl="2"/>
            <a:r>
              <a:rPr lang="en-US" dirty="0"/>
              <a:t>Automatically encrypt prior to sending to Storage</a:t>
            </a:r>
          </a:p>
          <a:p>
            <a:pPr lvl="2"/>
            <a:r>
              <a:rPr lang="en-US" dirty="0"/>
              <a:t>Automatically decrypt after receiving from Storage </a:t>
            </a:r>
          </a:p>
          <a:p>
            <a:r>
              <a:rPr lang="en-US" sz="3600" dirty="0">
                <a:solidFill>
                  <a:schemeClr val="tx2"/>
                </a:solidFill>
              </a:rPr>
              <a:t>Seamless integration</a:t>
            </a:r>
            <a:endParaRPr lang="en-US" sz="3200" dirty="0"/>
          </a:p>
          <a:p>
            <a:pPr lvl="2"/>
            <a:r>
              <a:rPr lang="en-US" dirty="0"/>
              <a:t>Blobs – Full blob upload, Full or range download </a:t>
            </a:r>
          </a:p>
          <a:p>
            <a:pPr lvl="2"/>
            <a:r>
              <a:rPr lang="en-US" dirty="0"/>
              <a:t>Tables – Read / Insert / Replace of entities with configurable attributes, Batch </a:t>
            </a:r>
            <a:r>
              <a:rPr lang="en-US" dirty="0" smtClean="0"/>
              <a:t>operations</a:t>
            </a:r>
            <a:endParaRPr lang="en-US" dirty="0"/>
          </a:p>
          <a:p>
            <a:pPr lvl="2"/>
            <a:r>
              <a:rPr lang="en-US" dirty="0"/>
              <a:t>Queues – Messages individually encrypted </a:t>
            </a:r>
          </a:p>
          <a:p>
            <a:r>
              <a:rPr lang="en-US" sz="3200" dirty="0"/>
              <a:t>Benefits </a:t>
            </a:r>
            <a:endParaRPr lang="en-US" sz="2800" dirty="0"/>
          </a:p>
          <a:p>
            <a:pPr lvl="2"/>
            <a:r>
              <a:rPr lang="en-US" dirty="0"/>
              <a:t>Storage service never sees your keys or unencrypted data</a:t>
            </a:r>
          </a:p>
          <a:p>
            <a:pPr lvl="2"/>
            <a:r>
              <a:rPr lang="en-US" dirty="0"/>
              <a:t>Proven security practices - standard envelope encryption, key rotation, etc.</a:t>
            </a:r>
          </a:p>
          <a:p>
            <a:pPr lvl="2"/>
            <a:r>
              <a:rPr lang="en-US" dirty="0"/>
              <a:t>Self contained – Key meta-data stored with each object</a:t>
            </a:r>
          </a:p>
          <a:p>
            <a:pPr lvl="2"/>
            <a:r>
              <a:rPr lang="en-US" dirty="0"/>
              <a:t>Interoperable across storage client libraries</a:t>
            </a:r>
          </a:p>
          <a:p>
            <a:pPr lvl="2"/>
            <a:r>
              <a:rPr lang="en-US" dirty="0"/>
              <a:t>Source code available on GitHub</a:t>
            </a:r>
          </a:p>
        </p:txBody>
      </p:sp>
    </p:spTree>
    <p:extLst>
      <p:ext uri="{BB962C8B-B14F-4D97-AF65-F5344CB8AC3E}">
        <p14:creationId xmlns:p14="http://schemas.microsoft.com/office/powerpoint/2010/main" val="3017183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 Client Library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9" y="1189176"/>
            <a:ext cx="11887200" cy="1415772"/>
          </a:xfrm>
        </p:spPr>
        <p:txBody>
          <a:bodyPr/>
          <a:lstStyle/>
          <a:p>
            <a:r>
              <a:rPr lang="en-US" dirty="0" smtClean="0"/>
              <a:t>Code is very straightforward: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" y="1897062"/>
            <a:ext cx="1069488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9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Vault Integration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555093"/>
          </a:xfrm>
        </p:spPr>
        <p:txBody>
          <a:bodyPr/>
          <a:lstStyle/>
          <a:p>
            <a:r>
              <a:rPr lang="en-US" sz="3200" dirty="0" smtClean="0"/>
              <a:t>Microsoft cannot access your secrets</a:t>
            </a:r>
          </a:p>
          <a:p>
            <a:r>
              <a:rPr lang="en-US" sz="3200" dirty="0" smtClean="0"/>
              <a:t>Manage</a:t>
            </a:r>
            <a:r>
              <a:rPr lang="en-US" sz="3200" dirty="0"/>
              <a:t>, rotate, monitor </a:t>
            </a:r>
            <a:r>
              <a:rPr lang="en-US" sz="3200" dirty="0" smtClean="0"/>
              <a:t>master </a:t>
            </a:r>
            <a:r>
              <a:rPr lang="en-US" sz="3200" dirty="0"/>
              <a:t>encryption keys </a:t>
            </a:r>
            <a:r>
              <a:rPr lang="en-US" sz="3200" dirty="0" smtClean="0"/>
              <a:t>and secrets</a:t>
            </a:r>
            <a:endParaRPr lang="en-US" sz="3200" dirty="0"/>
          </a:p>
          <a:p>
            <a:r>
              <a:rPr lang="en-US" sz="3200" dirty="0" smtClean="0"/>
              <a:t>Contents </a:t>
            </a:r>
            <a:r>
              <a:rPr lang="en-US" sz="3200" dirty="0"/>
              <a:t>are protected at rest with </a:t>
            </a:r>
            <a:r>
              <a:rPr lang="en-US" sz="3200" dirty="0" smtClean="0"/>
              <a:t>HSMs</a:t>
            </a:r>
            <a:endParaRPr lang="en-US" sz="3200" dirty="0"/>
          </a:p>
          <a:p>
            <a:r>
              <a:rPr lang="en-US" sz="3200" dirty="0"/>
              <a:t>Authentication </a:t>
            </a:r>
            <a:r>
              <a:rPr lang="en-US" sz="3200" dirty="0" smtClean="0"/>
              <a:t>via Azure </a:t>
            </a:r>
            <a:r>
              <a:rPr lang="en-US" sz="3200" dirty="0"/>
              <a:t>Active </a:t>
            </a:r>
            <a:r>
              <a:rPr lang="en-US" sz="3200" dirty="0" smtClean="0"/>
              <a:t>Directory</a:t>
            </a:r>
            <a:endParaRPr lang="en-US" sz="3200" dirty="0"/>
          </a:p>
          <a:p>
            <a:r>
              <a:rPr lang="en-US" sz="3200" dirty="0" smtClean="0"/>
              <a:t>Role separation between key owners and data manipulation</a:t>
            </a:r>
            <a:endParaRPr lang="en-US" sz="3200" dirty="0"/>
          </a:p>
          <a:p>
            <a:r>
              <a:rPr lang="en-US" sz="3200" dirty="0" smtClean="0"/>
              <a:t>Storage Client </a:t>
            </a:r>
            <a:r>
              <a:rPr lang="en-US" sz="3200" dirty="0"/>
              <a:t>library enables optional Key Vault integration</a:t>
            </a:r>
          </a:p>
          <a:p>
            <a:pPr lvl="2"/>
            <a:r>
              <a:rPr lang="en-US" sz="2400" dirty="0"/>
              <a:t>Enables </a:t>
            </a:r>
            <a:r>
              <a:rPr lang="en-US" sz="2400" dirty="0" smtClean="0"/>
              <a:t>content </a:t>
            </a:r>
            <a:r>
              <a:rPr lang="en-US" sz="2400" dirty="0"/>
              <a:t>encryption </a:t>
            </a:r>
            <a:r>
              <a:rPr lang="en-US" sz="2400" dirty="0" smtClean="0"/>
              <a:t>key to be wrapped / unwrapped</a:t>
            </a:r>
            <a:endParaRPr lang="en-US" sz="2400" dirty="0"/>
          </a:p>
          <a:p>
            <a:pPr lvl="2"/>
            <a:r>
              <a:rPr lang="en-US" sz="2400" dirty="0"/>
              <a:t>Enables multiple key sources to be aggregated</a:t>
            </a:r>
          </a:p>
          <a:p>
            <a:pPr lvl="2"/>
            <a:r>
              <a:rPr lang="en-US" sz="2400" dirty="0"/>
              <a:t>Enables </a:t>
            </a:r>
            <a:r>
              <a:rPr lang="en-US" sz="2400" dirty="0" smtClean="0"/>
              <a:t>caching of keys for high-scale, low-latency storage </a:t>
            </a:r>
            <a:r>
              <a:rPr lang="en-US" sz="2400" dirty="0"/>
              <a:t>operations </a:t>
            </a:r>
          </a:p>
        </p:txBody>
      </p:sp>
    </p:spTree>
    <p:extLst>
      <p:ext uri="{BB962C8B-B14F-4D97-AF65-F5344CB8AC3E}">
        <p14:creationId xmlns:p14="http://schemas.microsoft.com/office/powerpoint/2010/main" val="2432622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Access Control Strategies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001095"/>
          </a:xfrm>
        </p:spPr>
        <p:txBody>
          <a:bodyPr/>
          <a:lstStyle/>
          <a:p>
            <a:r>
              <a:rPr lang="en-US" sz="3600" dirty="0"/>
              <a:t>Multiple </a:t>
            </a:r>
            <a:r>
              <a:rPr lang="en-US" sz="3600" dirty="0" smtClean="0"/>
              <a:t>Access Control </a:t>
            </a:r>
            <a:r>
              <a:rPr lang="en-US" sz="3600" dirty="0"/>
              <a:t>strategies</a:t>
            </a:r>
          </a:p>
          <a:p>
            <a:pPr lvl="2"/>
            <a:r>
              <a:rPr lang="en-US" dirty="0"/>
              <a:t>Storage account key – full access</a:t>
            </a:r>
          </a:p>
          <a:p>
            <a:pPr lvl="2"/>
            <a:r>
              <a:rPr lang="en-US" dirty="0"/>
              <a:t>Shared </a:t>
            </a:r>
            <a:r>
              <a:rPr lang="en-US" dirty="0" smtClean="0"/>
              <a:t>access </a:t>
            </a:r>
            <a:r>
              <a:rPr lang="en-US" dirty="0"/>
              <a:t>signature (SAS) – token with configurable rights and time</a:t>
            </a:r>
          </a:p>
          <a:p>
            <a:pPr lvl="2"/>
            <a:r>
              <a:rPr lang="en-US" dirty="0"/>
              <a:t>Public – blob storage only</a:t>
            </a:r>
          </a:p>
          <a:p>
            <a:r>
              <a:rPr lang="en-US" sz="3600" dirty="0"/>
              <a:t>Shared </a:t>
            </a:r>
            <a:r>
              <a:rPr lang="en-US" sz="3600" dirty="0" smtClean="0"/>
              <a:t>Access </a:t>
            </a:r>
            <a:r>
              <a:rPr lang="en-US" sz="3600" dirty="0"/>
              <a:t>Signature </a:t>
            </a:r>
          </a:p>
          <a:p>
            <a:pPr lvl="2"/>
            <a:r>
              <a:rPr lang="en-US" dirty="0"/>
              <a:t>Resources – account (coming soon), containers, blobs, queues, tables, table ranges</a:t>
            </a:r>
          </a:p>
          <a:p>
            <a:pPr lvl="2"/>
            <a:r>
              <a:rPr lang="en-US" dirty="0"/>
              <a:t>Permissions – read, write, delete </a:t>
            </a:r>
            <a:r>
              <a:rPr lang="en-US" dirty="0" err="1"/>
              <a:t>etc</a:t>
            </a:r>
            <a:endParaRPr lang="en-US" dirty="0"/>
          </a:p>
          <a:p>
            <a:pPr lvl="2"/>
            <a:r>
              <a:rPr lang="en-US" dirty="0"/>
              <a:t>Time – start time, end time</a:t>
            </a:r>
          </a:p>
          <a:p>
            <a:pPr lvl="2"/>
            <a:r>
              <a:rPr lang="en-US" dirty="0"/>
              <a:t>IP (coming soon) – address or range</a:t>
            </a:r>
          </a:p>
          <a:p>
            <a:pPr lvl="2"/>
            <a:r>
              <a:rPr lang="en-US" dirty="0"/>
              <a:t>Protocol (coming soon) – http or https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5050" y="5189635"/>
            <a:ext cx="11734799" cy="16464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237" y="5340209"/>
            <a:ext cx="11125200" cy="13696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</a:rPr>
              <a:t>https://</a:t>
            </a:r>
            <a:r>
              <a:rPr lang="en-US" sz="2400" b="1" dirty="0" smtClean="0">
                <a:solidFill>
                  <a:srgbClr val="FFFFFF"/>
                </a:solidFill>
              </a:rPr>
              <a:t>storageaccount.blob.core.windows.net/sascontainer?sv=2012-02-12&amp;</a:t>
            </a:r>
            <a:r>
              <a:rPr lang="en-US" sz="2400" b="1" dirty="0" smtClean="0">
                <a:solidFill>
                  <a:srgbClr val="FF0000"/>
                </a:solidFill>
              </a:rPr>
              <a:t>se</a:t>
            </a:r>
            <a:r>
              <a:rPr lang="en-US" sz="2400" b="1" dirty="0" smtClean="0">
                <a:solidFill>
                  <a:srgbClr val="FFFFFF"/>
                </a:solidFill>
              </a:rPr>
              <a:t>=2013-04-13 T00%3A12%3A08Z&amp; </a:t>
            </a:r>
            <a:r>
              <a:rPr lang="en-US" sz="2400" b="1" dirty="0" err="1" smtClean="0">
                <a:solidFill>
                  <a:srgbClr val="FF0000"/>
                </a:solidFill>
              </a:rPr>
              <a:t>sr</a:t>
            </a:r>
            <a:r>
              <a:rPr lang="en-US" sz="2400" b="1" dirty="0" smtClean="0">
                <a:solidFill>
                  <a:srgbClr val="FFFFFF"/>
                </a:solidFill>
              </a:rPr>
              <a:t>=</a:t>
            </a:r>
            <a:r>
              <a:rPr lang="en-US" sz="2400" b="1" dirty="0" err="1" smtClean="0">
                <a:solidFill>
                  <a:srgbClr val="FFFFFF"/>
                </a:solidFill>
              </a:rPr>
              <a:t>c&amp;</a:t>
            </a:r>
            <a:r>
              <a:rPr lang="en-US" sz="2400" b="1" dirty="0" err="1" smtClean="0">
                <a:solidFill>
                  <a:srgbClr val="FF0000"/>
                </a:solidFill>
              </a:rPr>
              <a:t>sp</a:t>
            </a:r>
            <a:r>
              <a:rPr lang="en-US" sz="2400" b="1" dirty="0" smtClean="0">
                <a:solidFill>
                  <a:srgbClr val="FFFFFF"/>
                </a:solidFill>
              </a:rPr>
              <a:t>=</a:t>
            </a:r>
            <a:r>
              <a:rPr lang="en-US" sz="2400" b="1" dirty="0" err="1" smtClean="0">
                <a:solidFill>
                  <a:srgbClr val="FFFFFF"/>
                </a:solidFill>
              </a:rPr>
              <a:t>wl</a:t>
            </a:r>
            <a:r>
              <a:rPr lang="en-US" sz="2400" b="1" dirty="0" smtClean="0">
                <a:solidFill>
                  <a:srgbClr val="FFFFFF"/>
                </a:solidFill>
              </a:rPr>
              <a:t>&amp;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sig</a:t>
            </a:r>
            <a:r>
              <a:rPr lang="en-US" sz="2400" b="1" dirty="0" smtClean="0">
                <a:solidFill>
                  <a:srgbClr val="FFFFFF"/>
                </a:solidFill>
              </a:rPr>
              <a:t>=t%2BbzU9%2B7ry4okULN9S0wst%2F8MCUhTjrHyV9rDNLSe8g%3Dsss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88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Data Access using Delegated </a:t>
            </a:r>
            <a:r>
              <a:rPr lang="en-US" dirty="0" err="1"/>
              <a:t>AuthZ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973395"/>
          </a:xfrm>
        </p:spPr>
        <p:txBody>
          <a:bodyPr/>
          <a:lstStyle/>
          <a:p>
            <a:r>
              <a:rPr lang="en-US" sz="3400" dirty="0"/>
              <a:t>Enable clients to access Storage directly </a:t>
            </a:r>
          </a:p>
          <a:p>
            <a:r>
              <a:rPr lang="en-US" sz="3400" dirty="0"/>
              <a:t>Mobile / IOT</a:t>
            </a:r>
            <a:endParaRPr lang="en-US" sz="3200" dirty="0"/>
          </a:p>
          <a:p>
            <a:pPr lvl="2"/>
            <a:r>
              <a:rPr lang="en-US" sz="1800" dirty="0"/>
              <a:t>SAS enables direct </a:t>
            </a:r>
            <a:r>
              <a:rPr lang="en-US" sz="1800" dirty="0" smtClean="0"/>
              <a:t>upload </a:t>
            </a:r>
            <a:r>
              <a:rPr lang="en-US" sz="1800" dirty="0"/>
              <a:t>from millions of </a:t>
            </a:r>
            <a:r>
              <a:rPr lang="en-US" sz="1800" dirty="0" err="1"/>
              <a:t>unstrusted</a:t>
            </a:r>
            <a:r>
              <a:rPr lang="en-US" sz="1800" dirty="0"/>
              <a:t> devices</a:t>
            </a:r>
            <a:endParaRPr lang="en-US" dirty="0"/>
          </a:p>
          <a:p>
            <a:r>
              <a:rPr lang="en-US" sz="3400" dirty="0"/>
              <a:t>Web / </a:t>
            </a:r>
            <a:r>
              <a:rPr lang="en-US" sz="3400" dirty="0" err="1"/>
              <a:t>Javascript</a:t>
            </a:r>
            <a:endParaRPr lang="en-US" sz="3400" dirty="0"/>
          </a:p>
          <a:p>
            <a:pPr lvl="2"/>
            <a:r>
              <a:rPr lang="en-US" sz="1800" dirty="0"/>
              <a:t>CORS + SAS enables direct access from Web apps</a:t>
            </a:r>
            <a:endParaRPr lang="en-US" dirty="0"/>
          </a:p>
          <a:p>
            <a:r>
              <a:rPr lang="en-US" sz="3400" dirty="0"/>
              <a:t>Big </a:t>
            </a:r>
            <a:r>
              <a:rPr lang="en-US" sz="3400" dirty="0" smtClean="0"/>
              <a:t>data</a:t>
            </a:r>
            <a:endParaRPr lang="en-US" sz="3400" dirty="0"/>
          </a:p>
          <a:p>
            <a:pPr lvl="2"/>
            <a:r>
              <a:rPr lang="en-US" sz="1800" dirty="0"/>
              <a:t>SAS enables write </a:t>
            </a:r>
            <a:r>
              <a:rPr lang="en-US" sz="1800" dirty="0" smtClean="0"/>
              <a:t>once</a:t>
            </a:r>
            <a:r>
              <a:rPr lang="en-US" sz="1800" dirty="0"/>
              <a:t>, read many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46237" y="4856879"/>
            <a:ext cx="3505200" cy="1590329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Client Applications</a:t>
            </a:r>
            <a:endParaRPr lang="en-US" sz="28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123237" y="4856879"/>
            <a:ext cx="3505200" cy="1590329"/>
          </a:xfrm>
          <a:prstGeom prst="rect">
            <a:avLst/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Storage Services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123237" y="2601230"/>
            <a:ext cx="3505200" cy="1590329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SAS Token Issuer</a:t>
            </a:r>
            <a:endParaRPr lang="en-US" sz="337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r"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55" y="5612572"/>
            <a:ext cx="780290" cy="7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37" y="5612572"/>
            <a:ext cx="780290" cy="780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92" y="5612572"/>
            <a:ext cx="780290" cy="780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37" y="5479317"/>
            <a:ext cx="780290" cy="780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92" y="5483698"/>
            <a:ext cx="780290" cy="780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85" y="5483698"/>
            <a:ext cx="780290" cy="78029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5227637" y="3351767"/>
            <a:ext cx="2895601" cy="1908833"/>
          </a:xfrm>
          <a:prstGeom prst="straightConnector1">
            <a:avLst/>
          </a:prstGeom>
          <a:ln w="85725">
            <a:solidFill>
              <a:schemeClr val="accent5">
                <a:alpha val="97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1"/>
            <a:endCxn id="4" idx="3"/>
          </p:cNvCxnSpPr>
          <p:nvPr/>
        </p:nvCxnSpPr>
        <p:spPr>
          <a:xfrm flipH="1">
            <a:off x="5151437" y="5652044"/>
            <a:ext cx="2971800" cy="0"/>
          </a:xfrm>
          <a:prstGeom prst="straightConnector1">
            <a:avLst/>
          </a:prstGeom>
          <a:ln w="85725">
            <a:solidFill>
              <a:schemeClr val="accent5">
                <a:alpha val="97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66076" y="4044459"/>
            <a:ext cx="2590800" cy="8710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Request / Renew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SAS Token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7827" y="5652043"/>
            <a:ext cx="3038003" cy="11203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REST Request with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SAS token and CORS headers (</a:t>
            </a:r>
            <a:r>
              <a:rPr lang="en-US" dirty="0" err="1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Javascript</a:t>
            </a:r>
            <a:r>
              <a:rPr lang="en-US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 only)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063" y="3283928"/>
            <a:ext cx="780290" cy="7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29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Scale Append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Optimized for </a:t>
            </a:r>
            <a:r>
              <a:rPr lang="en-US" dirty="0" smtClean="0"/>
              <a:t>large scale logging scenarios</a:t>
            </a:r>
            <a:endParaRPr lang="en-US" dirty="0"/>
          </a:p>
          <a:p>
            <a:r>
              <a:rPr lang="en-US" dirty="0"/>
              <a:t>Removes need for synchronization across clients</a:t>
            </a:r>
          </a:p>
          <a:p>
            <a:r>
              <a:rPr lang="en-US" dirty="0" smtClean="0"/>
              <a:t>Block blob API consistency</a:t>
            </a:r>
          </a:p>
          <a:p>
            <a:r>
              <a:rPr lang="en-US" dirty="0" smtClean="0"/>
              <a:t>Use with </a:t>
            </a:r>
            <a:r>
              <a:rPr lang="en-US" dirty="0"/>
              <a:t>SAS for write-once, read many scenarios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74638" y="4106862"/>
            <a:ext cx="11734799" cy="25907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5301" y="4564062"/>
            <a:ext cx="11734799" cy="22097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37" y="4678362"/>
            <a:ext cx="9896475" cy="1714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93444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HA Apps Using RA-GRS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084469"/>
          </a:xfrm>
        </p:spPr>
        <p:txBody>
          <a:bodyPr/>
          <a:lstStyle/>
          <a:p>
            <a:r>
              <a:rPr lang="en-US" sz="3600" dirty="0" smtClean="0"/>
              <a:t>Read </a:t>
            </a:r>
            <a:r>
              <a:rPr lang="en-US" sz="3600" dirty="0"/>
              <a:t>only access to secondary delivers 99.99% on reads</a:t>
            </a:r>
          </a:p>
          <a:p>
            <a:r>
              <a:rPr lang="en-US" sz="3600" dirty="0"/>
              <a:t>Client libraries incorporate retry policies</a:t>
            </a:r>
          </a:p>
          <a:p>
            <a:pPr lvl="2"/>
            <a:r>
              <a:rPr lang="en-US" dirty="0"/>
              <a:t>Default </a:t>
            </a:r>
            <a:r>
              <a:rPr lang="en-US" dirty="0" err="1"/>
              <a:t>backoff</a:t>
            </a:r>
            <a:r>
              <a:rPr lang="en-US" dirty="0"/>
              <a:t> policy is </a:t>
            </a:r>
            <a:r>
              <a:rPr lang="en-US" dirty="0" smtClean="0"/>
              <a:t>Exponential</a:t>
            </a:r>
            <a:endParaRPr lang="en-US" dirty="0"/>
          </a:p>
          <a:p>
            <a:pPr lvl="2"/>
            <a:r>
              <a:rPr lang="en-US" dirty="0" err="1"/>
              <a:t>PrimaryOnly</a:t>
            </a:r>
            <a:r>
              <a:rPr lang="en-US" dirty="0"/>
              <a:t>, </a:t>
            </a:r>
            <a:r>
              <a:rPr lang="en-US" dirty="0" err="1"/>
              <a:t>PrimaryThenSecondary</a:t>
            </a:r>
            <a:r>
              <a:rPr lang="en-US" dirty="0"/>
              <a:t>, </a:t>
            </a:r>
            <a:r>
              <a:rPr lang="en-US" dirty="0" err="1"/>
              <a:t>SecondaryOnly</a:t>
            </a:r>
            <a:r>
              <a:rPr lang="en-US" dirty="0"/>
              <a:t>, </a:t>
            </a:r>
            <a:r>
              <a:rPr lang="en-US" dirty="0" err="1"/>
              <a:t>SecondaryThenPrimary</a:t>
            </a:r>
            <a:endParaRPr lang="en-US" dirty="0"/>
          </a:p>
          <a:p>
            <a:r>
              <a:rPr lang="en-US" sz="3600" dirty="0" smtClean="0"/>
              <a:t>Your code needs </a:t>
            </a:r>
            <a:r>
              <a:rPr lang="en-US" sz="3600" dirty="0"/>
              <a:t>to support a read only mode</a:t>
            </a:r>
          </a:p>
          <a:p>
            <a:r>
              <a:rPr lang="en-US" sz="3600" dirty="0"/>
              <a:t>Retry operation is stateless</a:t>
            </a:r>
          </a:p>
          <a:p>
            <a:pPr lvl="2"/>
            <a:r>
              <a:rPr lang="en-US" dirty="0"/>
              <a:t>Retries are suitable for </a:t>
            </a:r>
            <a:r>
              <a:rPr lang="en-US" dirty="0" smtClean="0"/>
              <a:t>transient failures </a:t>
            </a:r>
            <a:endParaRPr lang="en-US" dirty="0"/>
          </a:p>
          <a:p>
            <a:pPr lvl="2"/>
            <a:r>
              <a:rPr lang="en-US" dirty="0"/>
              <a:t>Implement short-circuit pattern for catastrophic outages or for use during application upgrades</a:t>
            </a:r>
          </a:p>
          <a:p>
            <a:r>
              <a:rPr lang="en-US" sz="3600" dirty="0"/>
              <a:t>Test failure conditions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5586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Circuit Pattern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Retry policies are ideal for transient failures</a:t>
            </a:r>
          </a:p>
          <a:p>
            <a:r>
              <a:rPr lang="en-US" dirty="0" smtClean="0"/>
              <a:t>Circuit breaker prevents an application from repeatedly retrying for more severe issues</a:t>
            </a:r>
          </a:p>
          <a:p>
            <a:r>
              <a:rPr lang="en-US" dirty="0" smtClean="0"/>
              <a:t>Circuit breaker can also automatically detect when resources come back online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65301" y="4335462"/>
            <a:ext cx="11734799" cy="24383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37" y="4335461"/>
            <a:ext cx="7224712" cy="24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0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232202"/>
          </a:xfrm>
        </p:spPr>
        <p:txBody>
          <a:bodyPr/>
          <a:lstStyle/>
          <a:p>
            <a:r>
              <a:rPr lang="en-US" sz="3200" dirty="0" smtClean="0"/>
              <a:t>GA </a:t>
            </a:r>
          </a:p>
          <a:p>
            <a:pPr lvl="2"/>
            <a:r>
              <a:rPr lang="en-US" sz="2400" dirty="0" smtClean="0"/>
              <a:t>Premium Storage</a:t>
            </a:r>
            <a:endParaRPr lang="en-US" sz="2400" dirty="0"/>
          </a:p>
          <a:p>
            <a:pPr lvl="2"/>
            <a:r>
              <a:rPr lang="en-US" sz="2400" dirty="0" smtClean="0"/>
              <a:t>C</a:t>
            </a:r>
            <a:r>
              <a:rPr lang="en-US" sz="2400" dirty="0"/>
              <a:t>++ client </a:t>
            </a:r>
            <a:r>
              <a:rPr lang="en-US" sz="2400" dirty="0" smtClean="0"/>
              <a:t>library v1</a:t>
            </a:r>
            <a:endParaRPr lang="en-US" sz="2400" dirty="0"/>
          </a:p>
          <a:p>
            <a:r>
              <a:rPr lang="en-US" sz="3200" dirty="0" smtClean="0"/>
              <a:t>Preview / Coming Soon</a:t>
            </a:r>
          </a:p>
          <a:p>
            <a:pPr lvl="2"/>
            <a:r>
              <a:rPr lang="en-US" sz="2400" dirty="0" smtClean="0"/>
              <a:t>Technical support now available for Azure Files</a:t>
            </a:r>
          </a:p>
          <a:p>
            <a:pPr lvl="2"/>
            <a:r>
              <a:rPr lang="en-US" sz="2400" dirty="0" smtClean="0"/>
              <a:t>Storage support for new resource manager</a:t>
            </a:r>
          </a:p>
          <a:p>
            <a:pPr lvl="2"/>
            <a:r>
              <a:rPr lang="en-US" sz="2400" dirty="0" smtClean="0"/>
              <a:t>Client side encryption library</a:t>
            </a:r>
          </a:p>
          <a:p>
            <a:pPr lvl="2"/>
            <a:r>
              <a:rPr lang="en-US" sz="2400" dirty="0" err="1" smtClean="0"/>
              <a:t>Xamarin</a:t>
            </a:r>
            <a:r>
              <a:rPr lang="en-US" sz="2400" dirty="0" smtClean="0"/>
              <a:t> library</a:t>
            </a:r>
            <a:endParaRPr lang="en-US" sz="2400" dirty="0"/>
          </a:p>
          <a:p>
            <a:pPr lvl="2"/>
            <a:r>
              <a:rPr lang="en-US" sz="2400" dirty="0"/>
              <a:t>Append </a:t>
            </a:r>
            <a:r>
              <a:rPr lang="en-US" sz="2400" dirty="0" smtClean="0"/>
              <a:t>Blo</a:t>
            </a:r>
            <a:r>
              <a:rPr lang="en-US" sz="2400" dirty="0"/>
              <a:t>b</a:t>
            </a:r>
          </a:p>
          <a:p>
            <a:pPr lvl="2"/>
            <a:r>
              <a:rPr lang="en-US" sz="2400" dirty="0" smtClean="0"/>
              <a:t>SAS improvements</a:t>
            </a:r>
          </a:p>
          <a:p>
            <a:pPr lvl="2"/>
            <a:r>
              <a:rPr lang="en-US" sz="2400" dirty="0" smtClean="0"/>
              <a:t>iOS </a:t>
            </a:r>
            <a:r>
              <a:rPr lang="en-US" sz="2400" dirty="0"/>
              <a:t>client </a:t>
            </a:r>
            <a:r>
              <a:rPr lang="en-US" sz="2400" dirty="0" smtClean="0"/>
              <a:t>library</a:t>
            </a:r>
            <a:endParaRPr lang="en-US" sz="2400" dirty="0"/>
          </a:p>
          <a:p>
            <a:pPr lvl="2"/>
            <a:r>
              <a:rPr lang="en-US" sz="2400" dirty="0" smtClean="0"/>
              <a:t>Azure </a:t>
            </a:r>
            <a:r>
              <a:rPr lang="en-US" sz="2400" dirty="0"/>
              <a:t>Import / Export </a:t>
            </a:r>
            <a:r>
              <a:rPr lang="en-US" sz="2400" dirty="0" smtClean="0"/>
              <a:t>in Australia </a:t>
            </a:r>
            <a:r>
              <a:rPr lang="en-US" sz="2400" dirty="0"/>
              <a:t>and Japan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5357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46637" y="1659973"/>
            <a:ext cx="3048000" cy="40564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Blobs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</a:p>
          <a:p>
            <a:pPr marL="241281" lvl="1" indent="0">
              <a:buNone/>
            </a:pPr>
            <a:r>
              <a:rPr lang="en-US" sz="2800" dirty="0"/>
              <a:t>Activity Feed</a:t>
            </a:r>
          </a:p>
          <a:p>
            <a:pPr marL="241281" lvl="1" indent="0">
              <a:buNone/>
            </a:pPr>
            <a:r>
              <a:rPr lang="en-US" sz="2800" dirty="0"/>
              <a:t>Game DVR</a:t>
            </a:r>
          </a:p>
          <a:p>
            <a:pPr marL="241281" lvl="1" indent="0">
              <a:buNone/>
            </a:pPr>
            <a:r>
              <a:rPr lang="en-US" sz="2800" dirty="0" smtClean="0"/>
              <a:t>Leaderboards</a:t>
            </a:r>
            <a:endParaRPr lang="en-US" sz="2800" dirty="0"/>
          </a:p>
          <a:p>
            <a:pPr marL="241281" lvl="1" indent="0">
              <a:buNone/>
            </a:pPr>
            <a:r>
              <a:rPr lang="en-US" sz="2800" dirty="0"/>
              <a:t>Player Stats</a:t>
            </a:r>
          </a:p>
          <a:p>
            <a:pPr marL="241281" lvl="1" indent="0">
              <a:buNone/>
            </a:pPr>
            <a:r>
              <a:rPr lang="en-US" sz="2800" dirty="0"/>
              <a:t>Saved Games</a:t>
            </a:r>
          </a:p>
          <a:p>
            <a:pPr marL="241281" lvl="1" indent="0">
              <a:buNone/>
            </a:pPr>
            <a:r>
              <a:rPr lang="en-US" sz="2800" dirty="0"/>
              <a:t>Social Graph</a:t>
            </a:r>
          </a:p>
          <a:p>
            <a:pPr marL="241281" lvl="1" indent="0">
              <a:buNone/>
            </a:pPr>
            <a:r>
              <a:rPr lang="en-US" sz="2800" dirty="0" smtClean="0"/>
              <a:t>Thunderhead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XBox</a:t>
            </a:r>
            <a:r>
              <a:rPr lang="en-US" dirty="0" smtClean="0"/>
              <a:t> and Azure Storage</a:t>
            </a:r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8047037" y="1659973"/>
            <a:ext cx="4267200" cy="4001095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>
                <a:solidFill>
                  <a:schemeClr val="tx2"/>
                </a:solidFill>
              </a:rPr>
              <a:t>Tables: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Achievements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Comments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Friends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Matchmaking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Multiplayer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Push Notifications</a:t>
            </a:r>
          </a:p>
          <a:p>
            <a:pPr marL="241300" lvl="1" indent="0">
              <a:buNone/>
            </a:pP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Security (</a:t>
            </a:r>
            <a:r>
              <a:rPr lang="en-US" sz="2800" dirty="0" err="1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AuthN</a:t>
            </a: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/</a:t>
            </a:r>
            <a:r>
              <a:rPr lang="en-US" sz="2800" dirty="0" err="1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AuthZ</a:t>
            </a:r>
            <a:r>
              <a:rPr lang="en-US" sz="28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)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27037" y="1624964"/>
            <a:ext cx="4267199" cy="439504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One of the earliest and largest users of the Azure platform</a:t>
            </a:r>
          </a:p>
          <a:p>
            <a:pPr marL="0" indent="0">
              <a:buFont typeface="Arial" pitchFamily="34" charset="0"/>
              <a:buNone/>
            </a:pPr>
            <a:endParaRPr lang="en-US" sz="36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Many different services – </a:t>
            </a:r>
            <a:r>
              <a:rPr lang="en-US" sz="3600" dirty="0" err="1" smtClean="0">
                <a:solidFill>
                  <a:schemeClr val="tx2"/>
                </a:solidFill>
              </a:rPr>
              <a:t>XBox</a:t>
            </a:r>
            <a:r>
              <a:rPr lang="en-US" sz="3600" dirty="0" smtClean="0">
                <a:solidFill>
                  <a:schemeClr val="tx2"/>
                </a:solidFill>
              </a:rPr>
              <a:t> Live, </a:t>
            </a:r>
            <a:r>
              <a:rPr lang="en-US" sz="3600" dirty="0" err="1" smtClean="0">
                <a:solidFill>
                  <a:schemeClr val="tx2"/>
                </a:solidFill>
              </a:rPr>
              <a:t>XBox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Game DVR, </a:t>
            </a:r>
            <a:r>
              <a:rPr lang="en-US" sz="3600" dirty="0" err="1" smtClean="0">
                <a:solidFill>
                  <a:schemeClr val="tx2"/>
                </a:solidFill>
              </a:rPr>
              <a:t>XBox</a:t>
            </a:r>
            <a:r>
              <a:rPr lang="en-US" sz="3600" dirty="0" smtClean="0">
                <a:solidFill>
                  <a:schemeClr val="tx2"/>
                </a:solidFill>
              </a:rPr>
              <a:t> Music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82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Team at Ignite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041380"/>
          </a:xfrm>
        </p:spPr>
        <p:txBody>
          <a:bodyPr/>
          <a:lstStyle/>
          <a:p>
            <a:r>
              <a:rPr lang="en-US" sz="3200" dirty="0"/>
              <a:t>Other Azure Storage Sessions at Ignite:</a:t>
            </a:r>
          </a:p>
          <a:p>
            <a:pPr lvl="2"/>
            <a:r>
              <a:rPr lang="en-US" sz="2800" dirty="0"/>
              <a:t>BRK4450 : Thu, May 7, 5p-6:15p - Premium Storage Deep Dive</a:t>
            </a:r>
          </a:p>
          <a:p>
            <a:pPr lvl="2"/>
            <a:r>
              <a:rPr lang="en-US" sz="2800" dirty="0" smtClean="0"/>
              <a:t>BRK4702: </a:t>
            </a:r>
            <a:r>
              <a:rPr lang="en-US" sz="2800" dirty="0"/>
              <a:t>Fri, May 8, 10:45a-12p – Design for scale, performance and security </a:t>
            </a:r>
          </a:p>
          <a:p>
            <a:endParaRPr lang="en-US" dirty="0" smtClean="0"/>
          </a:p>
          <a:p>
            <a:r>
              <a:rPr lang="en-US" dirty="0" smtClean="0"/>
              <a:t>Meet us at the Expo Hall</a:t>
            </a:r>
          </a:p>
          <a:p>
            <a:pPr lvl="2"/>
            <a:r>
              <a:rPr lang="en-US" sz="2800" dirty="0" smtClean="0"/>
              <a:t>We are present at all expo hours at the “Azure Storage/</a:t>
            </a:r>
            <a:r>
              <a:rPr lang="en-US" sz="2800" dirty="0" err="1" smtClean="0"/>
              <a:t>StorSimple</a:t>
            </a:r>
            <a:r>
              <a:rPr lang="en-US" sz="2800" dirty="0" smtClean="0"/>
              <a:t>” booth in the Cloud Platform area</a:t>
            </a:r>
          </a:p>
          <a:p>
            <a:pPr lvl="2"/>
            <a:r>
              <a:rPr lang="en-US" sz="2800" dirty="0" smtClean="0"/>
              <a:t>Sign up for 30 minute slots for 1:1 time with an Azure Storage engineer at the end of this talk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9452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841599"/>
          </a:xfrm>
        </p:spPr>
        <p:txBody>
          <a:bodyPr/>
          <a:lstStyle/>
          <a:p>
            <a:r>
              <a:rPr lang="en-US" sz="3200" dirty="0" smtClean="0"/>
              <a:t>Documentation: </a:t>
            </a:r>
            <a:r>
              <a:rPr lang="en-US" sz="3200" dirty="0" smtClean="0">
                <a:hlinkClick r:id="rId2"/>
              </a:rPr>
              <a:t>http://aka.ms/azurestoragedocs</a:t>
            </a:r>
            <a:r>
              <a:rPr lang="en-US" sz="2800" dirty="0" smtClean="0"/>
              <a:t> </a:t>
            </a:r>
          </a:p>
          <a:p>
            <a:pPr lvl="2"/>
            <a:r>
              <a:rPr lang="en-US" sz="2400" dirty="0" smtClean="0"/>
              <a:t>Detailed </a:t>
            </a:r>
            <a:r>
              <a:rPr lang="en-US" sz="2400" dirty="0"/>
              <a:t>Whitepapers</a:t>
            </a:r>
            <a:r>
              <a:rPr lang="en-US" sz="800" dirty="0"/>
              <a:t>:</a:t>
            </a:r>
          </a:p>
          <a:p>
            <a:pPr lvl="3" indent="-12663"/>
            <a:r>
              <a:rPr lang="en-US" sz="2000" dirty="0">
                <a:hlinkClick r:id="rId3"/>
              </a:rPr>
              <a:t>Azure Storage Table Design Guide</a:t>
            </a:r>
            <a:endParaRPr lang="en-US" sz="2000" dirty="0"/>
          </a:p>
          <a:p>
            <a:pPr lvl="3" indent="-12663"/>
            <a:r>
              <a:rPr lang="en-US" sz="2000" dirty="0">
                <a:hlinkClick r:id="rId4"/>
              </a:rPr>
              <a:t>Azure Storage Performance and Scalability Checklist</a:t>
            </a:r>
            <a:endParaRPr lang="en-US" sz="2000" dirty="0"/>
          </a:p>
          <a:p>
            <a:pPr lvl="3" indent="-12663"/>
            <a:r>
              <a:rPr lang="en-US" sz="2000" dirty="0">
                <a:hlinkClick r:id="rId5"/>
              </a:rPr>
              <a:t>Monitoring, Diagnosing and Troubleshooting </a:t>
            </a:r>
            <a:r>
              <a:rPr lang="en-US" sz="2000" dirty="0" smtClean="0">
                <a:hlinkClick r:id="rId5"/>
              </a:rPr>
              <a:t>Guide</a:t>
            </a:r>
            <a:endParaRPr lang="en-US" dirty="0"/>
          </a:p>
          <a:p>
            <a:endParaRPr lang="en-US" sz="3200" dirty="0" smtClean="0"/>
          </a:p>
          <a:p>
            <a:r>
              <a:rPr lang="en-US" sz="3200" dirty="0" smtClean="0"/>
              <a:t>Blog: </a:t>
            </a:r>
            <a:r>
              <a:rPr lang="en-US" sz="3200" dirty="0" smtClean="0">
                <a:hlinkClick r:id="rId6"/>
              </a:rPr>
              <a:t>Azure </a:t>
            </a:r>
            <a:r>
              <a:rPr lang="en-US" sz="3200" dirty="0">
                <a:hlinkClick r:id="rId6"/>
              </a:rPr>
              <a:t>Storage </a:t>
            </a:r>
            <a:r>
              <a:rPr lang="en-US" sz="3200" dirty="0" smtClean="0">
                <a:hlinkClick r:id="rId6"/>
              </a:rPr>
              <a:t>Blog</a:t>
            </a:r>
            <a:endParaRPr lang="en-US" sz="2800" dirty="0" smtClean="0"/>
          </a:p>
          <a:p>
            <a:endParaRPr lang="en-US" sz="3200" dirty="0" smtClean="0"/>
          </a:p>
          <a:p>
            <a:r>
              <a:rPr lang="en-US" sz="3200" dirty="0" smtClean="0"/>
              <a:t>Forums: MSDN, </a:t>
            </a:r>
            <a:r>
              <a:rPr lang="en-US" sz="3200" dirty="0" err="1" smtClean="0"/>
              <a:t>StackOverflow</a:t>
            </a:r>
            <a:r>
              <a:rPr lang="en-US" sz="3200" dirty="0" smtClean="0"/>
              <a:t> (azure-storage)</a:t>
            </a:r>
            <a:endParaRPr lang="en-US" sz="2800" dirty="0"/>
          </a:p>
          <a:p>
            <a:r>
              <a:rPr lang="en-US" sz="3200" dirty="0" smtClean="0"/>
              <a:t>Twitter: #</a:t>
            </a:r>
            <a:r>
              <a:rPr lang="en-US" sz="3200" dirty="0" err="1" smtClean="0"/>
              <a:t>AzureStorage</a:t>
            </a:r>
            <a:r>
              <a:rPr lang="en-US" sz="3200" dirty="0" smtClean="0"/>
              <a:t>, @</a:t>
            </a:r>
            <a:r>
              <a:rPr lang="en-US" sz="3200" dirty="0" err="1" smtClean="0"/>
              <a:t>vamshikommineni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Please provide session feedback!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8729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82" y="2336315"/>
            <a:ext cx="12434711" cy="465821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583723"/>
            <a:ext cx="4902958" cy="2608474"/>
          </a:xfrm>
        </p:spPr>
        <p:txBody>
          <a:bodyPr/>
          <a:lstStyle/>
          <a:p>
            <a:r>
              <a:rPr lang="en-US" sz="6119" dirty="0"/>
              <a:t>Ignite Azure </a:t>
            </a:r>
            <a:r>
              <a:rPr lang="en-US" sz="5507" dirty="0"/>
              <a:t>Challenge Sweepstakes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203689" y="2962246"/>
            <a:ext cx="5403332" cy="3755530"/>
          </a:xfrm>
          <a:prstGeom prst="rect">
            <a:avLst/>
          </a:prstGeom>
        </p:spPr>
        <p:txBody>
          <a:bodyPr vert="horz" wrap="square" lIns="149217" tIns="93260" rIns="149217" bIns="93260" rtlCol="0">
            <a:spAutoFit/>
          </a:bodyPr>
          <a:lstStyle>
            <a:lvl1pPr marL="0" marR="0" indent="0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3921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4079" marR="0" indent="0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48157" marR="0" indent="0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72236" marR="0" indent="0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307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6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2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0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224"/>
              </a:spcAft>
              <a:buClr>
                <a:srgbClr val="FFFFFF"/>
              </a:buClr>
              <a:defRPr/>
            </a:pPr>
            <a:r>
              <a:rPr lang="en-US" sz="3264" dirty="0">
                <a:gradFill>
                  <a:gsLst>
                    <a:gs pos="20354">
                      <a:srgbClr val="0078D7">
                        <a:lumMod val="50000"/>
                      </a:srgbClr>
                    </a:gs>
                    <a:gs pos="40000">
                      <a:srgbClr val="0078D7">
                        <a:lumMod val="50000"/>
                      </a:srgbClr>
                    </a:gs>
                  </a:gsLst>
                  <a:lin ang="5400000" scaled="0"/>
                </a:gradFill>
              </a:rPr>
              <a:t>Attend Azure sessions and activities, track your progress online, win raffle tickets for great prizes!</a:t>
            </a:r>
          </a:p>
          <a:p>
            <a:pPr>
              <a:lnSpc>
                <a:spcPct val="85000"/>
              </a:lnSpc>
              <a:spcAft>
                <a:spcPts val="1224"/>
              </a:spcAft>
              <a:buClr>
                <a:srgbClr val="FFFFFF"/>
              </a:buClr>
              <a:defRPr/>
            </a:pPr>
            <a:r>
              <a:rPr lang="en-US" sz="3264" dirty="0">
                <a:gradFill>
                  <a:gsLst>
                    <a:gs pos="20354">
                      <a:srgbClr val="0078D7">
                        <a:lumMod val="50000"/>
                      </a:srgbClr>
                    </a:gs>
                    <a:gs pos="40000">
                      <a:srgbClr val="0078D7">
                        <a:lumMod val="50000"/>
                      </a:srgbClr>
                    </a:gs>
                  </a:gsLst>
                  <a:lin ang="5400000" scaled="0"/>
                </a:gradFill>
              </a:rPr>
              <a:t>Aka.ms/</a:t>
            </a:r>
            <a:r>
              <a:rPr lang="en-US" sz="3264" dirty="0" err="1">
                <a:gradFill>
                  <a:gsLst>
                    <a:gs pos="20354">
                      <a:srgbClr val="0078D7">
                        <a:lumMod val="50000"/>
                      </a:srgbClr>
                    </a:gs>
                    <a:gs pos="40000">
                      <a:srgbClr val="0078D7">
                        <a:lumMod val="50000"/>
                      </a:srgbClr>
                    </a:gs>
                  </a:gsLst>
                  <a:lin ang="5400000" scaled="0"/>
                </a:gradFill>
              </a:rPr>
              <a:t>MyAzureChallenge</a:t>
            </a:r>
            <a:endParaRPr lang="en-US" sz="3264" dirty="0">
              <a:gradFill>
                <a:gsLst>
                  <a:gs pos="20354">
                    <a:srgbClr val="0078D7">
                      <a:lumMod val="50000"/>
                    </a:srgbClr>
                  </a:gs>
                  <a:gs pos="40000">
                    <a:srgbClr val="0078D7">
                      <a:lumMod val="50000"/>
                    </a:srgbClr>
                  </a:gs>
                </a:gsLst>
                <a:lin ang="5400000" scaled="0"/>
              </a:gradFill>
            </a:endParaRPr>
          </a:p>
          <a:p>
            <a:pPr>
              <a:lnSpc>
                <a:spcPct val="85000"/>
              </a:lnSpc>
              <a:spcAft>
                <a:spcPts val="1224"/>
              </a:spcAft>
              <a:buClr>
                <a:srgbClr val="FFFFFF"/>
              </a:buClr>
              <a:defRPr/>
            </a:pPr>
            <a:r>
              <a:rPr lang="en-US" sz="3264" dirty="0">
                <a:gradFill>
                  <a:gsLst>
                    <a:gs pos="20354">
                      <a:srgbClr val="0078D7">
                        <a:lumMod val="50000"/>
                      </a:srgbClr>
                    </a:gs>
                    <a:gs pos="40000">
                      <a:srgbClr val="0078D7">
                        <a:lumMod val="50000"/>
                      </a:srgbClr>
                    </a:gs>
                  </a:gsLst>
                  <a:lin ang="5400000" scaled="0"/>
                </a:gradFill>
              </a:rPr>
              <a:t>Enter this session code online</a:t>
            </a:r>
            <a:r>
              <a:rPr lang="en-US" sz="3264" dirty="0" smtClean="0">
                <a:gradFill>
                  <a:gsLst>
                    <a:gs pos="20354">
                      <a:srgbClr val="0078D7">
                        <a:lumMod val="50000"/>
                      </a:srgbClr>
                    </a:gs>
                    <a:gs pos="40000">
                      <a:srgbClr val="0078D7">
                        <a:lumMod val="50000"/>
                      </a:srgbClr>
                    </a:gs>
                  </a:gsLst>
                  <a:lin ang="5400000" scaled="0"/>
                </a:gradFill>
              </a:rPr>
              <a:t>: BRK2458</a:t>
            </a:r>
            <a:endParaRPr lang="en-US" sz="3264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21" y="4018517"/>
            <a:ext cx="1684824" cy="1220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629" r="19098" b="1"/>
          <a:stretch/>
        </p:blipFill>
        <p:spPr>
          <a:xfrm>
            <a:off x="9487235" y="2446863"/>
            <a:ext cx="2104777" cy="1698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13" y="6203183"/>
            <a:ext cx="1658624" cy="514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58" y="4651409"/>
            <a:ext cx="2157572" cy="153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93306" y="5985634"/>
            <a:ext cx="3650781" cy="89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1020" dirty="0">
                <a:solidFill>
                  <a:srgbClr val="505050"/>
                </a:solidFill>
              </a:rPr>
              <a:t>NO PURCHASE NECESSARY. Open only to event attendees. Winners must be present to win. Game ends May 9</a:t>
            </a:r>
            <a:r>
              <a:rPr lang="en-US" sz="1020" baseline="30000" dirty="0">
                <a:solidFill>
                  <a:srgbClr val="505050"/>
                </a:solidFill>
              </a:rPr>
              <a:t>th</a:t>
            </a:r>
            <a:r>
              <a:rPr lang="en-US" sz="1020" dirty="0">
                <a:solidFill>
                  <a:srgbClr val="505050"/>
                </a:solidFill>
              </a:rPr>
              <a:t>, 2015. For Official Rules, see The Cloud and Enterprise Lounge or myignite.com/challenge</a:t>
            </a:r>
          </a:p>
          <a:p>
            <a:pPr defTabSz="932597"/>
            <a:endParaRPr lang="en-US" sz="102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22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 map" descr="world-map.png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93" y="777240"/>
            <a:ext cx="12182477" cy="615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96"/>
          <a:stretch/>
        </p:blipFill>
        <p:spPr>
          <a:xfrm>
            <a:off x="-321873" y="564137"/>
            <a:ext cx="12182477" cy="55388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2395844" y="2690639"/>
            <a:ext cx="3354041" cy="3752628"/>
          </a:xfrm>
          <a:prstGeom prst="ellipse">
            <a:avLst/>
          </a:prstGeom>
          <a:solidFill>
            <a:srgbClr val="CCECFF">
              <a:alpha val="5882"/>
            </a:srgbClr>
          </a:solidFill>
          <a:ln>
            <a:solidFill>
              <a:srgbClr val="00B0F0">
                <a:alpha val="71000"/>
              </a:srgb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0" tIns="45691" rIns="91380" bIns="45691" anchor="ctr"/>
          <a:lstStyle/>
          <a:p>
            <a:pPr algn="ctr" defTabSz="913544"/>
            <a:endParaRPr lang="en-US" sz="239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667551" y="1402129"/>
            <a:ext cx="5194824" cy="4584195"/>
          </a:xfrm>
          <a:prstGeom prst="ellipse">
            <a:avLst/>
          </a:prstGeom>
          <a:solidFill>
            <a:srgbClr val="CCECFF">
              <a:alpha val="5882"/>
            </a:srgbClr>
          </a:solidFill>
          <a:ln>
            <a:solidFill>
              <a:srgbClr val="00B0F0">
                <a:alpha val="71000"/>
              </a:srgb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0" tIns="45691" rIns="91380" bIns="45691" anchor="ctr"/>
          <a:lstStyle/>
          <a:p>
            <a:pPr algn="ctr" defTabSz="913544"/>
            <a:endParaRPr lang="en-US" sz="239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021331" y="1295957"/>
            <a:ext cx="5788183" cy="4625015"/>
          </a:xfrm>
          <a:prstGeom prst="ellipse">
            <a:avLst/>
          </a:prstGeom>
          <a:solidFill>
            <a:srgbClr val="CCECFF">
              <a:alpha val="5882"/>
            </a:srgbClr>
          </a:solidFill>
          <a:ln>
            <a:solidFill>
              <a:srgbClr val="00B0F0">
                <a:alpha val="71000"/>
              </a:srgb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0" tIns="45691" rIns="91380" bIns="45691" anchor="ctr"/>
          <a:lstStyle/>
          <a:p>
            <a:pPr algn="ctr" defTabSz="913544"/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01701" y="1055941"/>
            <a:ext cx="5192747" cy="3254123"/>
          </a:xfrm>
          <a:prstGeom prst="ellipse">
            <a:avLst/>
          </a:prstGeom>
          <a:solidFill>
            <a:srgbClr val="CCECFF">
              <a:alpha val="5882"/>
            </a:srgbClr>
          </a:solidFill>
          <a:ln>
            <a:solidFill>
              <a:srgbClr val="00B0F0">
                <a:alpha val="71000"/>
              </a:srgb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0" tIns="45691" rIns="91380" bIns="45691" anchor="ctr"/>
          <a:lstStyle/>
          <a:p>
            <a:pPr algn="ctr" defTabSz="913544"/>
            <a:endParaRPr lang="en-US" sz="239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9240" y="102477"/>
            <a:ext cx="11655840" cy="899665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sz="4799">
                <a:solidFill>
                  <a:srgbClr val="00BCF2"/>
                </a:solidFill>
              </a:rPr>
              <a:t>Huge infrastructure scale </a:t>
            </a:r>
            <a:r>
              <a:rPr sz="4799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is the enabler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663" y="2322409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587" y="2815653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806" y="2376905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14" y="2778227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178" y="3158451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482" y="4082637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769" y="2993709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482" y="3259791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00411" y="822681"/>
            <a:ext cx="11279299" cy="461482"/>
          </a:xfrm>
          <a:prstGeom prst="rect">
            <a:avLst/>
          </a:prstGeom>
          <a:noFill/>
          <a:ln>
            <a:noFill/>
          </a:ln>
        </p:spPr>
        <p:txBody>
          <a:bodyPr wrap="square" lIns="91384" tIns="45693" rIns="91384" bIns="45693" rtlCol="0">
            <a:spAutoFit/>
          </a:bodyPr>
          <a:lstStyle/>
          <a:p>
            <a:pPr defTabSz="1218296"/>
            <a:r>
              <a:rPr lang="en-US" sz="2399" dirty="0">
                <a:solidFill>
                  <a:srgbClr val="FFFFFF"/>
                </a:solidFill>
                <a:latin typeface="Segoe UI Light"/>
              </a:rPr>
              <a:t>19 Regions ONLINE…huge datacenter capacity around the world…and we’re growing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247" y="2918109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465" y="2734778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554" y="5263935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5" y="5406523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834" y="4527495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106845" y="6008560"/>
            <a:ext cx="7727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80896" defTabSz="913940">
              <a:buSzPct val="100000"/>
              <a:buFont typeface="Wingdings" panose="05000000000000000000" pitchFamily="2" charset="2"/>
              <a:buChar char="§"/>
            </a:pPr>
            <a:r>
              <a:rPr lang="en-US" sz="1600" spc="-29" dirty="0" smtClean="0">
                <a:solidFill>
                  <a:srgbClr val="FFFFFF"/>
                </a:solidFill>
                <a:cs typeface="Segoe UI" panose="020B0502040204020203" pitchFamily="34" charset="0"/>
              </a:rPr>
              <a:t>1</a:t>
            </a:r>
            <a:r>
              <a:rPr lang="en-US" sz="1600" spc="-29" dirty="0">
                <a:solidFill>
                  <a:srgbClr val="FFFFFF"/>
                </a:solidFill>
                <a:cs typeface="Segoe UI" panose="020B0502040204020203" pitchFamily="34" charset="0"/>
              </a:rPr>
              <a:t>+ million servers</a:t>
            </a:r>
          </a:p>
          <a:p>
            <a:pPr marL="0" lvl="1" indent="-380896" defTabSz="913940">
              <a:buSzPct val="100000"/>
              <a:buFont typeface="Wingdings" panose="05000000000000000000" pitchFamily="2" charset="2"/>
              <a:buChar char="§"/>
            </a:pPr>
            <a:r>
              <a:rPr lang="en-US" sz="1600" spc="-29" dirty="0">
                <a:solidFill>
                  <a:srgbClr val="FFFFFF"/>
                </a:solidFill>
                <a:cs typeface="Segoe UI" panose="020B0502040204020203" pitchFamily="34" charset="0"/>
              </a:rPr>
              <a:t>One of the top 3 networks in the world (coverage, speed, connections)</a:t>
            </a:r>
          </a:p>
          <a:p>
            <a:pPr marL="0" lvl="1" indent="-380896" defTabSz="913940">
              <a:buSzPct val="100000"/>
              <a:buFont typeface="Wingdings" panose="05000000000000000000" pitchFamily="2" charset="2"/>
              <a:buChar char="§"/>
            </a:pPr>
            <a:r>
              <a:rPr lang="en-US" sz="1600" spc="-29" dirty="0" smtClean="0">
                <a:solidFill>
                  <a:srgbClr val="FFFFFF"/>
                </a:solidFill>
                <a:cs typeface="Segoe UI" panose="020B0502040204020203" pitchFamily="34" charset="0"/>
              </a:rPr>
              <a:t>More regions than AWS and Google combined</a:t>
            </a:r>
            <a:endParaRPr lang="en-US" sz="1600" spc="-29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554" y="3502943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/>
          <p:cNvSpPr/>
          <p:nvPr/>
        </p:nvSpPr>
        <p:spPr bwMode="auto">
          <a:xfrm>
            <a:off x="8137759" y="6016853"/>
            <a:ext cx="335448" cy="288171"/>
          </a:xfrm>
          <a:prstGeom prst="rect">
            <a:avLst/>
          </a:prstGeom>
          <a:solidFill>
            <a:srgbClr val="7FBA00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endParaRPr lang="en-US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137759" y="6395491"/>
            <a:ext cx="335448" cy="2881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endParaRPr lang="en-US" sz="1400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84466" y="6377351"/>
            <a:ext cx="12113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24"/>
            <a:r>
              <a:rPr lang="en-US" sz="1600" spc="-29" dirty="0">
                <a:solidFill>
                  <a:srgbClr val="FFFFFF"/>
                </a:solidFill>
                <a:cs typeface="Segoe UI" panose="020B0502040204020203" pitchFamily="34" charset="0"/>
              </a:rPr>
              <a:t>Operational</a:t>
            </a:r>
            <a:endParaRPr lang="en-US" sz="16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84465" y="5999147"/>
            <a:ext cx="1188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24"/>
            <a:r>
              <a:rPr lang="en-US" sz="1600" spc="-29" dirty="0">
                <a:solidFill>
                  <a:srgbClr val="FFFFFF"/>
                </a:solidFill>
                <a:cs typeface="Segoe UI" panose="020B0502040204020203" pitchFamily="34" charset="0"/>
              </a:rPr>
              <a:t>Announced</a:t>
            </a:r>
            <a:endParaRPr lang="en-US" sz="16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526" y="2856190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275" y="3699749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traight Connector 30"/>
          <p:cNvCxnSpPr/>
          <p:nvPr/>
        </p:nvCxnSpPr>
        <p:spPr>
          <a:xfrm>
            <a:off x="2337480" y="2426709"/>
            <a:ext cx="564355" cy="724739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1457256" y="2198913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Central US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Iowa</a:t>
            </a:r>
          </a:p>
        </p:txBody>
      </p:sp>
      <p:cxnSp>
        <p:nvCxnSpPr>
          <p:cNvPr id="33" name="Straight Connector 32"/>
          <p:cNvCxnSpPr>
            <a:stCxn id="34" idx="3"/>
          </p:cNvCxnSpPr>
          <p:nvPr/>
        </p:nvCxnSpPr>
        <p:spPr>
          <a:xfrm flipV="1">
            <a:off x="1702637" y="3196190"/>
            <a:ext cx="284017" cy="6919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789329" y="3020323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West US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California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05729" y="2997875"/>
            <a:ext cx="442345" cy="33031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1" idx="1"/>
          </p:cNvCxnSpPr>
          <p:nvPr/>
        </p:nvCxnSpPr>
        <p:spPr>
          <a:xfrm flipH="1" flipV="1">
            <a:off x="3499724" y="3327362"/>
            <a:ext cx="585947" cy="1771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42" idx="1"/>
          </p:cNvCxnSpPr>
          <p:nvPr/>
        </p:nvCxnSpPr>
        <p:spPr>
          <a:xfrm flipH="1" flipV="1">
            <a:off x="3499724" y="3324235"/>
            <a:ext cx="452779" cy="416504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4699076" y="2011092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North Europe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Ireland</a:t>
            </a:r>
          </a:p>
        </p:txBody>
      </p:sp>
      <p:cxnSp>
        <p:nvCxnSpPr>
          <p:cNvPr id="39" name="Straight Connector 38"/>
          <p:cNvCxnSpPr>
            <a:stCxn id="38" idx="2"/>
          </p:cNvCxnSpPr>
          <p:nvPr/>
        </p:nvCxnSpPr>
        <p:spPr>
          <a:xfrm>
            <a:off x="5155729" y="2376663"/>
            <a:ext cx="533891" cy="368005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 bwMode="auto">
          <a:xfrm>
            <a:off x="3818359" y="2762493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East US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Virginia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4085671" y="3162285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East US 2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Virginia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3952503" y="3557953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US </a:t>
            </a:r>
            <a:r>
              <a:rPr lang="en-US" sz="1200" b="1" spc="-100" dirty="0" err="1">
                <a:solidFill>
                  <a:srgbClr val="FFFFFF"/>
                </a:solidFill>
                <a:latin typeface="Segoe UI Light"/>
                <a:cs typeface="Segoe UI" pitchFamily="34" charset="0"/>
              </a:rPr>
              <a:t>Gov</a:t>
            </a:r>
            <a:endParaRPr lang="en-US" sz="1200" b="1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Virginia</a:t>
            </a:r>
          </a:p>
        </p:txBody>
      </p:sp>
      <p:cxnSp>
        <p:nvCxnSpPr>
          <p:cNvPr id="43" name="Straight Connector 42"/>
          <p:cNvCxnSpPr>
            <a:stCxn id="44" idx="2"/>
          </p:cNvCxnSpPr>
          <p:nvPr/>
        </p:nvCxnSpPr>
        <p:spPr>
          <a:xfrm>
            <a:off x="2919131" y="2557612"/>
            <a:ext cx="122939" cy="676965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 bwMode="auto">
          <a:xfrm>
            <a:off x="2462477" y="2192041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0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North Central US</a:t>
            </a:r>
            <a:endParaRPr lang="en-US" sz="1200" b="1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Illinois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844645" y="2597421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US </a:t>
            </a:r>
            <a:r>
              <a:rPr lang="en-US" sz="1200" b="1" spc="-100" dirty="0" err="1">
                <a:solidFill>
                  <a:srgbClr val="FFFFFF"/>
                </a:solidFill>
                <a:latin typeface="Segoe UI Light"/>
                <a:cs typeface="Segoe UI" pitchFamily="34" charset="0"/>
              </a:rPr>
              <a:t>Gov</a:t>
            </a:r>
            <a:endParaRPr lang="en-US" sz="1200" b="1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Iowa</a:t>
            </a:r>
          </a:p>
        </p:txBody>
      </p:sp>
      <p:cxnSp>
        <p:nvCxnSpPr>
          <p:cNvPr id="46" name="Straight Connector 45"/>
          <p:cNvCxnSpPr>
            <a:stCxn id="45" idx="3"/>
          </p:cNvCxnSpPr>
          <p:nvPr/>
        </p:nvCxnSpPr>
        <p:spPr>
          <a:xfrm>
            <a:off x="1757952" y="2780209"/>
            <a:ext cx="1139024" cy="371199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 bwMode="auto">
          <a:xfrm>
            <a:off x="1208429" y="3636487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0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South Central US</a:t>
            </a:r>
            <a:endParaRPr lang="en-US" sz="1200" b="1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Texas</a:t>
            </a:r>
          </a:p>
        </p:txBody>
      </p:sp>
      <p:cxnSp>
        <p:nvCxnSpPr>
          <p:cNvPr id="48" name="Straight Connector 47"/>
          <p:cNvCxnSpPr>
            <a:stCxn id="47" idx="3"/>
          </p:cNvCxnSpPr>
          <p:nvPr/>
        </p:nvCxnSpPr>
        <p:spPr>
          <a:xfrm flipV="1">
            <a:off x="2121738" y="3685869"/>
            <a:ext cx="641783" cy="133403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463877" y="4956133"/>
            <a:ext cx="232408" cy="29332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 bwMode="auto">
          <a:xfrm>
            <a:off x="4630697" y="5236261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Brazil South</a:t>
            </a:r>
            <a:endParaRPr lang="en-US" sz="1000" b="1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Sao Paulo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149049" y="2416761"/>
            <a:ext cx="399860" cy="36823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 bwMode="auto">
          <a:xfrm>
            <a:off x="6078607" y="2078485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West Europe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Netherlands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979556" y="2549207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China North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Beijing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9305587" y="2791727"/>
            <a:ext cx="416683" cy="48593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8405235" y="2985960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China South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Shanghai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7853129" y="3605123"/>
            <a:ext cx="587976" cy="312847"/>
          </a:xfrm>
          <a:prstGeom prst="line">
            <a:avLst/>
          </a:prstGeom>
          <a:ln>
            <a:solidFill>
              <a:srgbClr val="7FBA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 bwMode="auto">
          <a:xfrm>
            <a:off x="10863476" y="2820437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Japan East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Saitama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0863476" y="3277657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Japan West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Osaka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658" y="2857297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0" name="Straight Connector 59"/>
          <p:cNvCxnSpPr/>
          <p:nvPr/>
        </p:nvCxnSpPr>
        <p:spPr>
          <a:xfrm flipH="1">
            <a:off x="10542625" y="3006249"/>
            <a:ext cx="343047" cy="25776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10453257" y="3401491"/>
            <a:ext cx="425591" cy="65235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 bwMode="auto">
          <a:xfrm>
            <a:off x="7484131" y="3463841"/>
            <a:ext cx="913307" cy="365571"/>
          </a:xfrm>
          <a:prstGeom prst="rect">
            <a:avLst/>
          </a:prstGeom>
          <a:solidFill>
            <a:srgbClr val="7FBA00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India </a:t>
            </a:r>
            <a:r>
              <a:rPr lang="en-US" sz="1200" spc="-100" dirty="0" smtClea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Central</a:t>
            </a:r>
            <a:endParaRPr lang="en-US" sz="1200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TBD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8525054" y="3595577"/>
            <a:ext cx="913307" cy="365571"/>
          </a:xfrm>
          <a:prstGeom prst="rect">
            <a:avLst/>
          </a:prstGeom>
          <a:solidFill>
            <a:srgbClr val="7FBA00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India </a:t>
            </a:r>
            <a:r>
              <a:rPr lang="en-US" sz="1200" spc="-100" dirty="0" smtClea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South</a:t>
            </a:r>
            <a:endParaRPr lang="en-US" sz="1200" spc="-100" dirty="0">
              <a:solidFill>
                <a:srgbClr val="FFFFFF"/>
              </a:solidFill>
              <a:latin typeface="Segoe UI Light"/>
              <a:cs typeface="Segoe UI" pitchFamily="34" charset="0"/>
            </a:endParaRP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TBD</a:t>
            </a:r>
          </a:p>
        </p:txBody>
      </p:sp>
      <p:cxnSp>
        <p:nvCxnSpPr>
          <p:cNvPr id="64" name="Straight Connector 63"/>
          <p:cNvCxnSpPr>
            <a:stCxn id="29" idx="1"/>
          </p:cNvCxnSpPr>
          <p:nvPr/>
        </p:nvCxnSpPr>
        <p:spPr>
          <a:xfrm>
            <a:off x="9301525" y="3263971"/>
            <a:ext cx="550008" cy="307043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8534737" y="3931017"/>
            <a:ext cx="6376" cy="177623"/>
          </a:xfrm>
          <a:prstGeom prst="line">
            <a:avLst/>
          </a:prstGeom>
          <a:ln>
            <a:solidFill>
              <a:srgbClr val="7FBA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 bwMode="auto">
          <a:xfrm>
            <a:off x="9933469" y="3932693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East Asia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Hong Kong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715" y="3440141"/>
            <a:ext cx="849079" cy="815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8" name="Straight Connector 67"/>
          <p:cNvCxnSpPr/>
          <p:nvPr/>
        </p:nvCxnSpPr>
        <p:spPr>
          <a:xfrm flipH="1" flipV="1">
            <a:off x="9643569" y="3851985"/>
            <a:ext cx="315603" cy="29820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 bwMode="auto">
          <a:xfrm>
            <a:off x="7984452" y="4447857"/>
            <a:ext cx="913307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SE Asia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Singapore</a:t>
            </a:r>
          </a:p>
        </p:txBody>
      </p:sp>
      <p:cxnSp>
        <p:nvCxnSpPr>
          <p:cNvPr id="70" name="Straight Connector 69"/>
          <p:cNvCxnSpPr>
            <a:stCxn id="69" idx="3"/>
          </p:cNvCxnSpPr>
          <p:nvPr/>
        </p:nvCxnSpPr>
        <p:spPr>
          <a:xfrm flipV="1">
            <a:off x="8897759" y="4485193"/>
            <a:ext cx="420783" cy="145451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101331" y="5715573"/>
            <a:ext cx="610748" cy="98948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 bwMode="auto">
          <a:xfrm>
            <a:off x="9130063" y="5512015"/>
            <a:ext cx="1031989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Australia  West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Melbourne</a:t>
            </a:r>
          </a:p>
        </p:txBody>
      </p:sp>
      <p:cxnSp>
        <p:nvCxnSpPr>
          <p:cNvPr id="73" name="Straight Connector 72"/>
          <p:cNvCxnSpPr>
            <a:stCxn id="74" idx="2"/>
          </p:cNvCxnSpPr>
          <p:nvPr/>
        </p:nvCxnSpPr>
        <p:spPr>
          <a:xfrm flipH="1">
            <a:off x="10927225" y="5321815"/>
            <a:ext cx="236491" cy="362279"/>
          </a:xfrm>
          <a:prstGeom prst="line">
            <a:avLst/>
          </a:prstGeom>
          <a:ln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 bwMode="auto">
          <a:xfrm>
            <a:off x="10647720" y="4956245"/>
            <a:ext cx="1031989" cy="365571"/>
          </a:xfrm>
          <a:prstGeom prst="rect">
            <a:avLst/>
          </a:prstGeom>
          <a:solidFill>
            <a:srgbClr val="0071BC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80" tIns="91384" rIns="91380" bIns="91392" numCol="1" rtlCol="0" anchor="ctr" anchorCtr="0" compatLnSpc="1">
            <a:prstTxWarp prst="textNoShape">
              <a:avLst/>
            </a:prstTxWarp>
          </a:bodyPr>
          <a:lstStyle/>
          <a:p>
            <a:pPr algn="ctr" defTabSz="1218296"/>
            <a:r>
              <a:rPr lang="en-US" sz="1200" b="1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Australia  East</a:t>
            </a:r>
          </a:p>
          <a:p>
            <a:pPr algn="ctr" defTabSz="1218296"/>
            <a:r>
              <a:rPr lang="en-US" sz="1200" spc="-100" dirty="0">
                <a:solidFill>
                  <a:srgbClr val="FFFFFF"/>
                </a:solidFill>
                <a:latin typeface="Segoe UI Light"/>
                <a:cs typeface="Segoe UI" pitchFamily="34" charset="0"/>
              </a:rPr>
              <a:t>Sydney</a:t>
            </a:r>
          </a:p>
        </p:txBody>
      </p:sp>
    </p:spTree>
    <p:extLst>
      <p:ext uri="{BB962C8B-B14F-4D97-AF65-F5344CB8AC3E}">
        <p14:creationId xmlns:p14="http://schemas.microsoft.com/office/powerpoint/2010/main" val="4085008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7003" y="1008704"/>
            <a:ext cx="11887200" cy="602011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Foundational building block of the Azure cloud</a:t>
            </a:r>
          </a:p>
          <a:p>
            <a:pPr marL="342873" lvl="1" indent="0">
              <a:buNone/>
            </a:pPr>
            <a:r>
              <a:rPr lang="en-US" dirty="0"/>
              <a:t>Data </a:t>
            </a:r>
            <a:r>
              <a:rPr lang="en-US" dirty="0" smtClean="0"/>
              <a:t>offerings: </a:t>
            </a:r>
            <a:r>
              <a:rPr lang="en-US" dirty="0"/>
              <a:t>Object storage (Blobs, Files), </a:t>
            </a:r>
            <a:r>
              <a:rPr lang="en-US" dirty="0" smtClean="0"/>
              <a:t>NoSQL </a:t>
            </a:r>
            <a:r>
              <a:rPr lang="en-US" dirty="0"/>
              <a:t>(Tables), Reliable Queues, Persistent Disks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Hyper Scale</a:t>
            </a:r>
            <a:endParaRPr lang="en-US" dirty="0" smtClean="0">
              <a:solidFill>
                <a:schemeClr val="tx2"/>
              </a:solidFill>
            </a:endParaRPr>
          </a:p>
          <a:p>
            <a:pPr marL="342873" lvl="1" indent="0">
              <a:buNone/>
            </a:pPr>
            <a:r>
              <a:rPr lang="en-US" dirty="0" smtClean="0"/>
              <a:t>&gt;50 Trillion objects</a:t>
            </a:r>
          </a:p>
          <a:p>
            <a:pPr marL="342873" lvl="1" indent="0">
              <a:buNone/>
            </a:pPr>
            <a:r>
              <a:rPr lang="en-US" dirty="0" smtClean="0"/>
              <a:t>&gt;6 Million </a:t>
            </a:r>
            <a:r>
              <a:rPr lang="en-US" dirty="0" err="1" smtClean="0"/>
              <a:t>tps</a:t>
            </a:r>
            <a:endParaRPr lang="en-US" dirty="0" smtClean="0"/>
          </a:p>
          <a:p>
            <a:pPr marL="0" indent="0"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Open, multi-platform, multi-language support</a:t>
            </a:r>
          </a:p>
          <a:p>
            <a:pPr marL="342873" lvl="1" indent="0">
              <a:buNone/>
            </a:pPr>
            <a:r>
              <a:rPr lang="en-US" dirty="0" smtClean="0"/>
              <a:t>REST APIs for all data abstractions</a:t>
            </a:r>
          </a:p>
          <a:p>
            <a:pPr marL="342873" lvl="1" indent="0">
              <a:buNone/>
            </a:pPr>
            <a:r>
              <a:rPr lang="en-US" dirty="0" smtClean="0"/>
              <a:t>Open Source Client libraries - </a:t>
            </a:r>
            <a:r>
              <a:rPr lang="en-US" dirty="0" err="1" smtClean="0"/>
              <a:t>.Net</a:t>
            </a:r>
            <a:r>
              <a:rPr lang="en-US" dirty="0" smtClean="0"/>
              <a:t>, Java, C++, Node.js, Android, </a:t>
            </a:r>
            <a:r>
              <a:rPr lang="en-US" dirty="0" err="1" smtClean="0"/>
              <a:t>Xamarin</a:t>
            </a:r>
            <a:r>
              <a:rPr lang="en-US" dirty="0" smtClean="0"/>
              <a:t>, Python, Ruby, PHP, </a:t>
            </a:r>
            <a:r>
              <a:rPr lang="en-US" dirty="0"/>
              <a:t>iOS (coming soon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Hybrid</a:t>
            </a:r>
          </a:p>
          <a:p>
            <a:pPr marL="342873" lvl="1" indent="0">
              <a:buNone/>
            </a:pPr>
            <a:r>
              <a:rPr lang="en-US" dirty="0"/>
              <a:t>Backup and Disaster Recovery</a:t>
            </a:r>
          </a:p>
          <a:p>
            <a:pPr marL="342873" lvl="1" indent="0">
              <a:buNone/>
            </a:pPr>
            <a:r>
              <a:rPr lang="en-US" dirty="0" err="1" smtClean="0"/>
              <a:t>StorSimple</a:t>
            </a:r>
            <a:r>
              <a:rPr 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12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Offerings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61681" y="2811462"/>
            <a:ext cx="11747755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store”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Data sharing, Big Data, Backups</a:t>
            </a:r>
            <a:endParaRPr lang="en-US" sz="24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Block </a:t>
            </a: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Blobs: </a:t>
            </a: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Read and write data in blocks. Optimized for sequential IO. Most cost effective Storage. 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Page </a:t>
            </a: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Blobs: </a:t>
            </a: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Sparse files, read/write in 512 byte pages. Optimized for random access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17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2185" y="2870813"/>
            <a:ext cx="11737252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  <a:endParaRPr lang="en-US" sz="3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“Massive auto-scaling NoSQL store”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User, device and service metadata, structured data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Schema-less entities with strong consistency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No limits on number of table rows or table size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Dynamic load balancing of table regions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Best for Key/value lookups on partition key and row key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Entity group transactions for atomic batching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Offerings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3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2185" y="2870813"/>
            <a:ext cx="11737252" cy="40372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Queues</a:t>
            </a:r>
            <a:endParaRPr lang="en-US" sz="360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</a:rPr>
              <a:t>“Reliable messaging system at scale for cloud services”</a:t>
            </a:r>
            <a:endParaRPr lang="en-US" sz="240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Decouple components and scale them independently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Scheduling of asynchronous tasks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Building processes/work flows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No limits on number of queues or messages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Message visibility timeout to protect from component issues</a:t>
            </a:r>
          </a:p>
          <a:p>
            <a:pPr marL="342900" indent="-342900" defTabSz="8739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UpdateMessage</a:t>
            </a:r>
            <a:r>
              <a:rPr lang="en-US" sz="24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to checkpoint progress part way through</a:t>
            </a:r>
            <a:endParaRPr lang="en-US" sz="200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421" y="1222085"/>
            <a:ext cx="2136428" cy="15903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Blobs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“Highly scalable, REST based cloud object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Storage Offerings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474803" y="1222372"/>
            <a:ext cx="2259384" cy="1590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04" tIns="137123" rIns="171404" bIns="1371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337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Tables</a:t>
            </a: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r>
              <a:rPr lang="en-US" sz="16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“Massive auto-scaling NoSQL store</a:t>
            </a:r>
            <a:r>
              <a:rPr lang="en-US" sz="168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”</a:t>
            </a: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873977" fontAlgn="base">
              <a:spcBef>
                <a:spcPct val="0"/>
              </a:spcBef>
              <a:spcAft>
                <a:spcPct val="0"/>
              </a:spcAft>
            </a:pPr>
            <a:endParaRPr lang="en-US" sz="16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4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2015-05-05T00:00:00-05:00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Vamshidhar Kommineni</External_x0020_Speaker>
    <Session_x0020_Code xmlns="12a172fe-0250-434a-85cf-03b10810c5e5">BRK2458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sharepoint/v3"/>
    <ds:schemaRef ds:uri="http://www.w3.org/XML/1998/namespace"/>
    <ds:schemaRef ds:uri="http://schemas.microsoft.com/office/infopath/2007/PartnerControls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12a172fe-0250-434a-85cf-03b10810c5e5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Microsoft_Ignite_2015_Breakout_Template</Template>
  <TotalTime>4186</TotalTime>
  <Words>2771</Words>
  <Application>Microsoft Office PowerPoint</Application>
  <PresentationFormat>Custom</PresentationFormat>
  <Paragraphs>593</Paragraphs>
  <Slides>44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Consolas</vt:lpstr>
      <vt:lpstr>Segoe UI</vt:lpstr>
      <vt:lpstr>Segoe UI Light</vt:lpstr>
      <vt:lpstr>Wingdings</vt:lpstr>
      <vt:lpstr>5-30610_Microsoft_Ignite_Keynote_Template</vt:lpstr>
      <vt:lpstr>1_5-30610_Microsoft_Ignite_Keynote_Template</vt:lpstr>
      <vt:lpstr>PowerPoint Presentation</vt:lpstr>
      <vt:lpstr>Azure Storage: Overview and New Capabilities</vt:lpstr>
      <vt:lpstr>PowerPoint Presentation</vt:lpstr>
      <vt:lpstr>XBox and Azure Storage</vt:lpstr>
      <vt:lpstr>PowerPoint Presentation</vt:lpstr>
      <vt:lpstr>Azure Storage</vt:lpstr>
      <vt:lpstr>Azure Storage Offerings</vt:lpstr>
      <vt:lpstr>Azure Storage Offerings</vt:lpstr>
      <vt:lpstr>Azure Storage Offerings</vt:lpstr>
      <vt:lpstr>Azure Storage Offerings</vt:lpstr>
      <vt:lpstr>PowerPoint Presentation</vt:lpstr>
      <vt:lpstr>Azure Storage Offerings</vt:lpstr>
      <vt:lpstr>Azure Premium Storage Disks</vt:lpstr>
      <vt:lpstr>Azure Premium Storage</vt:lpstr>
      <vt:lpstr>Azure Storage Offerings</vt:lpstr>
      <vt:lpstr>Virtual Machine Storage Architecture</vt:lpstr>
      <vt:lpstr>Other Azure Services</vt:lpstr>
      <vt:lpstr>Azure Storage Architecture</vt:lpstr>
      <vt:lpstr>Azure Storage Platform Capabilities</vt:lpstr>
      <vt:lpstr>Azure Storage Deep Dive</vt:lpstr>
      <vt:lpstr>Azure Storage DevOps</vt:lpstr>
      <vt:lpstr>DevOps – Monitoring production is key</vt:lpstr>
      <vt:lpstr>End to End Monitoring</vt:lpstr>
      <vt:lpstr>Azure Storage Monitoring and Diagnostics</vt:lpstr>
      <vt:lpstr>Azure Storage Monitoring and Diagnostics</vt:lpstr>
      <vt:lpstr>Azure Storage Monitoring and Diagnostics</vt:lpstr>
      <vt:lpstr>Azure Storage Monitoring and Diagnostics</vt:lpstr>
      <vt:lpstr>Azure Storage Monitoring and Diagnostics</vt:lpstr>
      <vt:lpstr>Azure Storage Design Patterns</vt:lpstr>
      <vt:lpstr>Storage Design Patterns</vt:lpstr>
      <vt:lpstr>Application Layer Encryption</vt:lpstr>
      <vt:lpstr>Encryption Client Library</vt:lpstr>
      <vt:lpstr>Key Vault Integration</vt:lpstr>
      <vt:lpstr>Storage Access Control Strategies</vt:lpstr>
      <vt:lpstr>Direct Data Access using Delegated AuthZ</vt:lpstr>
      <vt:lpstr>Large Scale Append</vt:lpstr>
      <vt:lpstr>Design HA Apps Using RA-GRS</vt:lpstr>
      <vt:lpstr>Short Circuit Pattern</vt:lpstr>
      <vt:lpstr>Announcements</vt:lpstr>
      <vt:lpstr>Azure Storage Team at Ignite</vt:lpstr>
      <vt:lpstr>Summary</vt:lpstr>
      <vt:lpstr>Ignite Azure Challenge Sweepstakes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Storage: Overview and New Capabilities</dc:title>
  <dc:subject>Microsoft Ignite 2015</dc:subject>
  <dc:creator>Vamshidhar Kommineni</dc:creator>
  <cp:keywords>Microsoft Ignite 2015</cp:keywords>
  <dc:description>Template: Mitchell Derrey, Silver Fox Productions
Formatting: 
Audience Type: Internal/External</dc:description>
  <cp:lastModifiedBy>Brittany Hart</cp:lastModifiedBy>
  <cp:revision>77</cp:revision>
  <dcterms:created xsi:type="dcterms:W3CDTF">2015-05-02T21:28:09Z</dcterms:created>
  <dcterms:modified xsi:type="dcterms:W3CDTF">2015-05-05T21:17:21Z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