
<file path=[Content_Types].xml><?xml version="1.0" encoding="utf-8"?>
<Types xmlns="http://schemas.openxmlformats.org/package/2006/content-types">
  <Default Extension="png" ContentType="image/png"/>
  <Default Extension="bin"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5.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6.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8.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9.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10.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7" r:id="rId5"/>
    <p:sldMasterId id="2147484305" r:id="rId6"/>
    <p:sldMasterId id="2147484335" r:id="rId7"/>
    <p:sldMasterId id="2147484354" r:id="rId8"/>
    <p:sldMasterId id="2147484381" r:id="rId9"/>
    <p:sldMasterId id="2147484412" r:id="rId10"/>
    <p:sldMasterId id="2147484440" r:id="rId11"/>
    <p:sldMasterId id="2147484471" r:id="rId12"/>
    <p:sldMasterId id="2147484500" r:id="rId13"/>
    <p:sldMasterId id="2147484530" r:id="rId14"/>
  </p:sldMasterIdLst>
  <p:notesMasterIdLst>
    <p:notesMasterId r:id="rId73"/>
  </p:notesMasterIdLst>
  <p:handoutMasterIdLst>
    <p:handoutMasterId r:id="rId74"/>
  </p:handoutMasterIdLst>
  <p:sldIdLst>
    <p:sldId id="1368" r:id="rId15"/>
    <p:sldId id="1338" r:id="rId16"/>
    <p:sldId id="1372" r:id="rId17"/>
    <p:sldId id="1373" r:id="rId18"/>
    <p:sldId id="1374" r:id="rId19"/>
    <p:sldId id="1375" r:id="rId20"/>
    <p:sldId id="1376" r:id="rId21"/>
    <p:sldId id="1377" r:id="rId22"/>
    <p:sldId id="1378" r:id="rId23"/>
    <p:sldId id="1379" r:id="rId24"/>
    <p:sldId id="1380" r:id="rId25"/>
    <p:sldId id="1381" r:id="rId26"/>
    <p:sldId id="1382" r:id="rId27"/>
    <p:sldId id="1383" r:id="rId28"/>
    <p:sldId id="1384" r:id="rId29"/>
    <p:sldId id="1385" r:id="rId30"/>
    <p:sldId id="1386" r:id="rId31"/>
    <p:sldId id="1387" r:id="rId32"/>
    <p:sldId id="1388" r:id="rId33"/>
    <p:sldId id="1389" r:id="rId34"/>
    <p:sldId id="1390" r:id="rId35"/>
    <p:sldId id="1391" r:id="rId36"/>
    <p:sldId id="1392" r:id="rId37"/>
    <p:sldId id="1393" r:id="rId38"/>
    <p:sldId id="1394" r:id="rId39"/>
    <p:sldId id="1395" r:id="rId40"/>
    <p:sldId id="1396" r:id="rId41"/>
    <p:sldId id="1397" r:id="rId42"/>
    <p:sldId id="1398" r:id="rId43"/>
    <p:sldId id="1399" r:id="rId44"/>
    <p:sldId id="1401" r:id="rId45"/>
    <p:sldId id="1402" r:id="rId46"/>
    <p:sldId id="1403" r:id="rId47"/>
    <p:sldId id="1404" r:id="rId48"/>
    <p:sldId id="1405" r:id="rId49"/>
    <p:sldId id="1406" r:id="rId50"/>
    <p:sldId id="1407" r:id="rId51"/>
    <p:sldId id="1408" r:id="rId52"/>
    <p:sldId id="1409" r:id="rId53"/>
    <p:sldId id="1410" r:id="rId54"/>
    <p:sldId id="1411" r:id="rId55"/>
    <p:sldId id="1412" r:id="rId56"/>
    <p:sldId id="1413" r:id="rId57"/>
    <p:sldId id="1414" r:id="rId58"/>
    <p:sldId id="1415" r:id="rId59"/>
    <p:sldId id="1416" r:id="rId60"/>
    <p:sldId id="1417" r:id="rId61"/>
    <p:sldId id="1418" r:id="rId62"/>
    <p:sldId id="1419" r:id="rId63"/>
    <p:sldId id="1420" r:id="rId64"/>
    <p:sldId id="1421" r:id="rId65"/>
    <p:sldId id="1422" r:id="rId66"/>
    <p:sldId id="1423" r:id="rId67"/>
    <p:sldId id="1424" r:id="rId68"/>
    <p:sldId id="1429" r:id="rId69"/>
    <p:sldId id="1430" r:id="rId70"/>
    <p:sldId id="1369" r:id="rId71"/>
    <p:sldId id="1326" r:id="rId7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368"/>
            <p14:sldId id="1338"/>
            <p14:sldId id="1372"/>
            <p14:sldId id="1373"/>
            <p14:sldId id="1374"/>
            <p14:sldId id="1375"/>
            <p14:sldId id="1376"/>
            <p14:sldId id="1377"/>
            <p14:sldId id="1378"/>
            <p14:sldId id="1379"/>
          </p14:sldIdLst>
        </p14:section>
        <p14:section name="Vision" id="{E8764705-863D-4868-9355-28701CE3D41D}">
          <p14:sldIdLst>
            <p14:sldId id="1380"/>
            <p14:sldId id="1381"/>
            <p14:sldId id="1382"/>
            <p14:sldId id="1383"/>
          </p14:sldIdLst>
        </p14:section>
        <p14:section name="Infra &amp; mission critical workloads" id="{B3A24CE0-9FA5-49C3-A812-31EC903E7790}">
          <p14:sldIdLst>
            <p14:sldId id="1384"/>
            <p14:sldId id="1385"/>
            <p14:sldId id="1386"/>
            <p14:sldId id="1387"/>
            <p14:sldId id="1388"/>
            <p14:sldId id="1389"/>
            <p14:sldId id="1390"/>
            <p14:sldId id="1391"/>
            <p14:sldId id="1392"/>
            <p14:sldId id="1393"/>
            <p14:sldId id="1394"/>
            <p14:sldId id="1395"/>
            <p14:sldId id="1396"/>
            <p14:sldId id="1397"/>
            <p14:sldId id="1398"/>
            <p14:sldId id="1399"/>
            <p14:sldId id="1401"/>
            <p14:sldId id="1402"/>
            <p14:sldId id="1403"/>
            <p14:sldId id="1404"/>
          </p14:sldIdLst>
        </p14:section>
        <p14:section name="Security/ Assurance" id="{A85AC8A0-E1B0-4EA3-AB3C-D12DA0E041EB}">
          <p14:sldIdLst>
            <p14:sldId id="1405"/>
            <p14:sldId id="1406"/>
            <p14:sldId id="1407"/>
            <p14:sldId id="1408"/>
            <p14:sldId id="1409"/>
            <p14:sldId id="1410"/>
          </p14:sldIdLst>
        </p14:section>
        <p14:section name="Next gen platform" id="{02590311-62C6-4DD3-85D1-8E1EE7383BE0}">
          <p14:sldIdLst>
            <p14:sldId id="1411"/>
            <p14:sldId id="1412"/>
            <p14:sldId id="1413"/>
            <p14:sldId id="1414"/>
            <p14:sldId id="1415"/>
            <p14:sldId id="1416"/>
            <p14:sldId id="1417"/>
            <p14:sldId id="1418"/>
            <p14:sldId id="1419"/>
            <p14:sldId id="1420"/>
            <p14:sldId id="1421"/>
          </p14:sldIdLst>
        </p14:section>
        <p14:section name="Summary and wrap up" id="{8B561B9E-8021-4723-8BB3-46E3BD7E1C62}">
          <p14:sldIdLst>
            <p14:sldId id="1422"/>
            <p14:sldId id="1423"/>
            <p14:sldId id="1424"/>
            <p14:sldId id="1429"/>
            <p14:sldId id="1430"/>
            <p14:sldId id="1369"/>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7D8FF"/>
    <a:srgbClr val="11CCFF"/>
    <a:srgbClr val="85E5FF"/>
    <a:srgbClr val="43D7FF"/>
    <a:srgbClr val="B4A0FF"/>
    <a:srgbClr val="505050"/>
    <a:srgbClr val="000000"/>
    <a:srgbClr val="00BCF2"/>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98" autoAdjust="0"/>
    <p:restoredTop sz="94187" autoAdjust="0"/>
  </p:normalViewPr>
  <p:slideViewPr>
    <p:cSldViewPr>
      <p:cViewPr varScale="1">
        <p:scale>
          <a:sx n="110" d="100"/>
          <a:sy n="110" d="100"/>
        </p:scale>
        <p:origin x="78" y="348"/>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100" d="100"/>
        <a:sy n="100" d="100"/>
      </p:scale>
      <p:origin x="0" y="-15264"/>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16" Type="http://schemas.openxmlformats.org/officeDocument/2006/relationships/slide" Target="slides/slide2.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7.xml"/><Relationship Id="rId72" Type="http://schemas.openxmlformats.org/officeDocument/2006/relationships/slide" Target="slides/slide58.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57.xml"/><Relationship Id="rId2" Type="http://schemas.openxmlformats.org/officeDocument/2006/relationships/customXml" Target="../customXml/item2.xml"/><Relationship Id="rId29" Type="http://schemas.openxmlformats.org/officeDocument/2006/relationships/slide" Target="slides/slide1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9.898855450774835E-2"/>
          <c:y val="0.11075159316868696"/>
          <c:w val="0.70440124627221146"/>
          <c:h val="0.85286512360621469"/>
        </c:manualLayout>
      </c:layout>
      <c:lineChart>
        <c:grouping val="standard"/>
        <c:varyColors val="0"/>
        <c:ser>
          <c:idx val="0"/>
          <c:order val="0"/>
          <c:tx>
            <c:strRef>
              <c:f>Sheet1!$B$1</c:f>
              <c:strCache>
                <c:ptCount val="1"/>
                <c:pt idx="0">
                  <c:v>  Microsoft</c:v>
                </c:pt>
              </c:strCache>
            </c:strRef>
          </c:tx>
          <c:spPr>
            <a:ln w="190500">
              <a:solidFill>
                <a:srgbClr val="0078D7">
                  <a:lumMod val="75000"/>
                </a:srgbClr>
              </a:solidFill>
            </a:ln>
          </c:spPr>
          <c:marker>
            <c:symbol val="circle"/>
            <c:size val="15"/>
            <c:spPr>
              <a:solidFill>
                <a:srgbClr val="000000"/>
              </a:solidFill>
              <a:ln w="28575">
                <a:solidFill>
                  <a:srgbClr val="FFFFFF"/>
                </a:solidFill>
              </a:ln>
            </c:spPr>
          </c:marker>
          <c:dPt>
            <c:idx val="3"/>
            <c:marker>
              <c:symbol val="circle"/>
              <c:size val="23"/>
            </c:marker>
            <c:bubble3D val="0"/>
            <c:extLst>
              <c:ext xmlns:c16="http://schemas.microsoft.com/office/drawing/2014/chart" uri="{C3380CC4-5D6E-409C-BE32-E72D297353CC}">
                <c16:uniqueId val="{00000000-1981-4BFC-BF27-2B732CB1F7B0}"/>
              </c:ext>
            </c:extLst>
          </c:dPt>
          <c:dPt>
            <c:idx val="4"/>
            <c:bubble3D val="0"/>
            <c:extLst>
              <c:ext xmlns:c16="http://schemas.microsoft.com/office/drawing/2014/chart" uri="{C3380CC4-5D6E-409C-BE32-E72D297353CC}">
                <c16:uniqueId val="{00000001-1981-4BFC-BF27-2B732CB1F7B0}"/>
              </c:ext>
            </c:extLst>
          </c:dPt>
          <c:dPt>
            <c:idx val="5"/>
            <c:marker>
              <c:symbol val="circle"/>
              <c:size val="27"/>
              <c:spPr>
                <a:solidFill>
                  <a:srgbClr val="000000"/>
                </a:solidFill>
                <a:ln w="44450">
                  <a:solidFill>
                    <a:srgbClr val="FFFFFF"/>
                  </a:solidFill>
                </a:ln>
              </c:spPr>
            </c:marker>
            <c:bubble3D val="0"/>
            <c:extLst>
              <c:ext xmlns:c16="http://schemas.microsoft.com/office/drawing/2014/chart" uri="{C3380CC4-5D6E-409C-BE32-E72D297353CC}">
                <c16:uniqueId val="{00000002-1981-4BFC-BF27-2B732CB1F7B0}"/>
              </c:ext>
            </c:extLst>
          </c:dPt>
          <c:cat>
            <c:strRef>
              <c:f>Sheet1!$A$2:$A$5</c:f>
              <c:strCache>
                <c:ptCount val="4"/>
                <c:pt idx="0">
                  <c:v>Year 0</c:v>
                </c:pt>
                <c:pt idx="1">
                  <c:v>Year 1</c:v>
                </c:pt>
                <c:pt idx="2">
                  <c:v>Year 2</c:v>
                </c:pt>
                <c:pt idx="3">
                  <c:v>Year 3</c:v>
                </c:pt>
              </c:strCache>
            </c:strRef>
          </c:cat>
          <c:val>
            <c:numRef>
              <c:f>Sheet1!$B$2:$B$5</c:f>
              <c:numCache>
                <c:formatCode>0.00</c:formatCode>
                <c:ptCount val="4"/>
                <c:pt idx="0">
                  <c:v>0</c:v>
                </c:pt>
                <c:pt idx="1">
                  <c:v>11.8</c:v>
                </c:pt>
                <c:pt idx="2">
                  <c:v>25.9</c:v>
                </c:pt>
                <c:pt idx="3">
                  <c:v>30.6</c:v>
                </c:pt>
              </c:numCache>
            </c:numRef>
          </c:val>
          <c:smooth val="0"/>
          <c:extLst>
            <c:ext xmlns:c16="http://schemas.microsoft.com/office/drawing/2014/chart" uri="{C3380CC4-5D6E-409C-BE32-E72D297353CC}">
              <c16:uniqueId val="{00000003-1981-4BFC-BF27-2B732CB1F7B0}"/>
            </c:ext>
          </c:extLst>
        </c:ser>
        <c:ser>
          <c:idx val="1"/>
          <c:order val="1"/>
          <c:tx>
            <c:strRef>
              <c:f>Sheet1!$C$1</c:f>
              <c:strCache>
                <c:ptCount val="1"/>
                <c:pt idx="0">
                  <c:v>  VMware</c:v>
                </c:pt>
              </c:strCache>
            </c:strRef>
          </c:tx>
          <c:spPr>
            <a:ln w="190500">
              <a:solidFill>
                <a:srgbClr val="BAD80A">
                  <a:lumMod val="75000"/>
                </a:srgbClr>
              </a:solidFill>
            </a:ln>
          </c:spPr>
          <c:marker>
            <c:symbol val="circle"/>
            <c:size val="15"/>
            <c:spPr>
              <a:solidFill>
                <a:srgbClr val="000000"/>
              </a:solidFill>
              <a:ln w="28575" cap="rnd">
                <a:solidFill>
                  <a:srgbClr val="FFFFFF"/>
                </a:solidFill>
              </a:ln>
            </c:spPr>
          </c:marker>
          <c:dPt>
            <c:idx val="3"/>
            <c:marker>
              <c:symbol val="circle"/>
              <c:size val="23"/>
            </c:marker>
            <c:bubble3D val="0"/>
            <c:extLst>
              <c:ext xmlns:c16="http://schemas.microsoft.com/office/drawing/2014/chart" uri="{C3380CC4-5D6E-409C-BE32-E72D297353CC}">
                <c16:uniqueId val="{00000004-1981-4BFC-BF27-2B732CB1F7B0}"/>
              </c:ext>
            </c:extLst>
          </c:dPt>
          <c:dPt>
            <c:idx val="4"/>
            <c:bubble3D val="0"/>
            <c:extLst>
              <c:ext xmlns:c16="http://schemas.microsoft.com/office/drawing/2014/chart" uri="{C3380CC4-5D6E-409C-BE32-E72D297353CC}">
                <c16:uniqueId val="{00000005-1981-4BFC-BF27-2B732CB1F7B0}"/>
              </c:ext>
            </c:extLst>
          </c:dPt>
          <c:dPt>
            <c:idx val="5"/>
            <c:marker>
              <c:symbol val="circle"/>
              <c:size val="27"/>
              <c:spPr>
                <a:solidFill>
                  <a:srgbClr val="000000"/>
                </a:solidFill>
                <a:ln w="44450" cap="rnd">
                  <a:solidFill>
                    <a:srgbClr val="FFFFFF"/>
                  </a:solidFill>
                </a:ln>
              </c:spPr>
            </c:marker>
            <c:bubble3D val="0"/>
            <c:extLst>
              <c:ext xmlns:c16="http://schemas.microsoft.com/office/drawing/2014/chart" uri="{C3380CC4-5D6E-409C-BE32-E72D297353CC}">
                <c16:uniqueId val="{00000006-1981-4BFC-BF27-2B732CB1F7B0}"/>
              </c:ext>
            </c:extLst>
          </c:dPt>
          <c:cat>
            <c:strRef>
              <c:f>Sheet1!$A$2:$A$5</c:f>
              <c:strCache>
                <c:ptCount val="4"/>
                <c:pt idx="0">
                  <c:v>Year 0</c:v>
                </c:pt>
                <c:pt idx="1">
                  <c:v>Year 1</c:v>
                </c:pt>
                <c:pt idx="2">
                  <c:v>Year 2</c:v>
                </c:pt>
                <c:pt idx="3">
                  <c:v>Year 3</c:v>
                </c:pt>
              </c:strCache>
            </c:strRef>
          </c:cat>
          <c:val>
            <c:numRef>
              <c:f>Sheet1!$C$2:$C$5</c:f>
              <c:numCache>
                <c:formatCode>0.00</c:formatCode>
                <c:ptCount val="4"/>
                <c:pt idx="0">
                  <c:v>0</c:v>
                </c:pt>
                <c:pt idx="1">
                  <c:v>6.6</c:v>
                </c:pt>
                <c:pt idx="2">
                  <c:v>11.4</c:v>
                </c:pt>
                <c:pt idx="3">
                  <c:v>6.2</c:v>
                </c:pt>
              </c:numCache>
            </c:numRef>
          </c:val>
          <c:smooth val="0"/>
          <c:extLst>
            <c:ext xmlns:c16="http://schemas.microsoft.com/office/drawing/2014/chart" uri="{C3380CC4-5D6E-409C-BE32-E72D297353CC}">
              <c16:uniqueId val="{00000007-1981-4BFC-BF27-2B732CB1F7B0}"/>
            </c:ext>
          </c:extLst>
        </c:ser>
        <c:dLbls>
          <c:showLegendKey val="0"/>
          <c:showVal val="0"/>
          <c:showCatName val="0"/>
          <c:showSerName val="0"/>
          <c:showPercent val="0"/>
          <c:showBubbleSize val="0"/>
        </c:dLbls>
        <c:marker val="1"/>
        <c:smooth val="0"/>
        <c:axId val="430663792"/>
        <c:axId val="430661616"/>
      </c:lineChart>
      <c:catAx>
        <c:axId val="430663792"/>
        <c:scaling>
          <c:orientation val="minMax"/>
        </c:scaling>
        <c:delete val="0"/>
        <c:axPos val="b"/>
        <c:numFmt formatCode="General" sourceLinked="0"/>
        <c:majorTickMark val="none"/>
        <c:minorTickMark val="none"/>
        <c:tickLblPos val="none"/>
        <c:spPr>
          <a:ln w="50800">
            <a:solidFill>
              <a:srgbClr val="000000">
                <a:alpha val="38000"/>
              </a:srgbClr>
            </a:solidFill>
          </a:ln>
        </c:spPr>
        <c:crossAx val="430661616"/>
        <c:crossesAt val="0"/>
        <c:auto val="1"/>
        <c:lblAlgn val="ctr"/>
        <c:lblOffset val="100"/>
        <c:noMultiLvlLbl val="0"/>
      </c:catAx>
      <c:valAx>
        <c:axId val="430661616"/>
        <c:scaling>
          <c:orientation val="minMax"/>
          <c:max val="35"/>
          <c:min val="0"/>
        </c:scaling>
        <c:delete val="0"/>
        <c:axPos val="l"/>
        <c:majorGridlines>
          <c:spPr>
            <a:ln w="3175">
              <a:solidFill>
                <a:srgbClr val="969696">
                  <a:alpha val="52000"/>
                </a:srgbClr>
              </a:solidFill>
            </a:ln>
          </c:spPr>
        </c:majorGridlines>
        <c:numFmt formatCode="General" sourceLinked="0"/>
        <c:majorTickMark val="none"/>
        <c:minorTickMark val="none"/>
        <c:tickLblPos val="nextTo"/>
        <c:spPr>
          <a:noFill/>
          <a:ln>
            <a:noFill/>
          </a:ln>
        </c:spPr>
        <c:txPr>
          <a:bodyPr/>
          <a:lstStyle/>
          <a:p>
            <a:pPr>
              <a:defRPr sz="1400">
                <a:gradFill>
                  <a:gsLst>
                    <a:gs pos="16667">
                      <a:srgbClr val="292929"/>
                    </a:gs>
                    <a:gs pos="42000">
                      <a:srgbClr val="292929"/>
                    </a:gs>
                  </a:gsLst>
                  <a:lin ang="5400000" scaled="0"/>
                </a:gradFill>
              </a:defRPr>
            </a:pPr>
            <a:endParaRPr lang="en-US"/>
          </a:p>
        </c:txPr>
        <c:crossAx val="430663792"/>
        <c:crosses val="autoZero"/>
        <c:crossBetween val="between"/>
        <c:majorUnit val="10"/>
        <c:minorUnit val="5"/>
      </c:valAx>
      <c:spPr>
        <a:noFill/>
        <a:ln w="3175">
          <a:noFill/>
        </a:ln>
      </c:spPr>
    </c:plotArea>
    <c:plotVisOnly val="1"/>
    <c:dispBlanksAs val="gap"/>
    <c:showDLblsOverMax val="0"/>
  </c:chart>
  <c:spPr>
    <a:noFill/>
  </c:spPr>
  <c:txPr>
    <a:bodyPr/>
    <a:lstStyle/>
    <a:p>
      <a:pPr>
        <a:defRPr sz="1800">
          <a:gradFill>
            <a:gsLst>
              <a:gs pos="1250">
                <a:srgbClr val="000000"/>
              </a:gs>
              <a:gs pos="100000">
                <a:srgbClr val="000000"/>
              </a:gs>
            </a:gsLst>
            <a:lin ang="5400000" scaled="0"/>
          </a:gradFil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5/5/2015 10:54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5/5/2015 10:54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5/5/2015 10:54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831601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F4C87-FB7D-43F3-B88E-0454CBFB0A9C}" type="slidenum">
              <a:rPr lang="en-US">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527095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4CFA94A-519F-445C-B30C-9E76FA6A2031}" type="datetime8">
              <a:rPr lang="en-US">
                <a:solidFill>
                  <a:prstClr val="black"/>
                </a:solidFill>
              </a:rPr>
              <a:pPr/>
              <a:t>5/5/2015 10:54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412635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CFA94A-519F-445C-B30C-9E76FA6A2031}" type="datetime8">
              <a:rPr lang="en-US" smtClean="0">
                <a:solidFill>
                  <a:prstClr val="black"/>
                </a:solidFill>
              </a:rPr>
              <a:pPr/>
              <a:t>5/5/2015 10:54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462311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CFA94A-519F-445C-B30C-9E76FA6A2031}" type="datetime8">
              <a:rPr lang="en-US" smtClean="0">
                <a:solidFill>
                  <a:prstClr val="black"/>
                </a:solidFill>
              </a:rPr>
              <a:pPr/>
              <a:t>5/5/2015 10:54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59499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CFA94A-519F-445C-B30C-9E76FA6A2031}" type="datetime8">
              <a:rPr lang="en-US" smtClean="0">
                <a:solidFill>
                  <a:prstClr val="black"/>
                </a:solidFill>
              </a:rPr>
              <a:pPr/>
              <a:t>5/5/2015 10:54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56939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5/5/2015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931277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258F2-B2E5-4175-B339-81AEE5988F5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239388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258F2-B2E5-4175-B339-81AEE5988F5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550034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258F2-B2E5-4175-B339-81AEE5988F5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530594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258F2-B2E5-4175-B339-81AEE5988F5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532543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10:54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285023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258F2-B2E5-4175-B339-81AEE5988F5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606311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258F2-B2E5-4175-B339-81AEE5988F5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16622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258F2-B2E5-4175-B339-81AEE5988F5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981670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258F2-B2E5-4175-B339-81AEE5988F5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136638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258F2-B2E5-4175-B339-81AEE5988F5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821038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258F2-B2E5-4175-B339-81AEE5988F5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06858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5/5/2015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195098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CFA94A-519F-445C-B30C-9E76FA6A2031}" type="datetime8">
              <a:rPr lang="en-US" smtClean="0">
                <a:solidFill>
                  <a:prstClr val="black"/>
                </a:solidFill>
              </a:rPr>
              <a:pPr/>
              <a:t>5/5/2015 10:54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8196070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580730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4CFA94A-519F-445C-B30C-9E76FA6A2031}" type="datetime8">
              <a:rPr lang="en-US">
                <a:solidFill>
                  <a:prstClr val="black"/>
                </a:solidFill>
              </a:rPr>
              <a:pPr/>
              <a:t>5/5/2015 10:54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8800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10:54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753167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CFA94A-519F-445C-B30C-9E76FA6A2031}" type="datetime8">
              <a:rPr lang="en-US" smtClean="0">
                <a:solidFill>
                  <a:prstClr val="black"/>
                </a:solidFill>
              </a:rPr>
              <a:pPr/>
              <a:t>5/5/2015 10:54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304636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A3BF03E-9D0C-421C-B807-ABE84FDAC5BF}" type="datetime1">
              <a:rPr lang="en-US" smtClean="0">
                <a:solidFill>
                  <a:prstClr val="black"/>
                </a:solidFill>
              </a:rPr>
              <a:pPr/>
              <a:t>5/5/2015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2562800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8B263312-38AA-4E1E-B2B5-0F8F122B24FE}" type="slidenum">
              <a:rPr lang="en-US" smtClean="0">
                <a:solidFill>
                  <a:prstClr val="black"/>
                </a:solidFill>
              </a:rPr>
              <a:pPr>
                <a:defRPr/>
              </a:pPr>
              <a:t>38</a:t>
            </a:fld>
            <a:endParaRPr lang="en-US" dirty="0">
              <a:solidFill>
                <a:prstClr val="black"/>
              </a:solidFill>
            </a:endParaRPr>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dirty="0"/>
          </a:p>
        </p:txBody>
      </p:sp>
      <p:sp>
        <p:nvSpPr>
          <p:cNvPr id="16" name="Date Placeholder 15"/>
          <p:cNvSpPr>
            <a:spLocks noGrp="1"/>
          </p:cNvSpPr>
          <p:nvPr>
            <p:ph type="dt" idx="13"/>
          </p:nvPr>
        </p:nvSpPr>
        <p:spPr/>
        <p:txBody>
          <a:bodyPr/>
          <a:lstStyle/>
          <a:p>
            <a:pPr>
              <a:defRPr/>
            </a:pPr>
            <a:fld id="{8453B4A1-23F0-4EA8-922A-C21006FB5AB3}" type="datetime1">
              <a:rPr lang="en-US" smtClean="0">
                <a:solidFill>
                  <a:prstClr val="black"/>
                </a:solidFill>
              </a:rPr>
              <a:pPr>
                <a:defRPr/>
              </a:pPr>
              <a:t>5/5/2015</a:t>
            </a:fld>
            <a:endParaRPr lang="en-US" dirty="0">
              <a:solidFill>
                <a:prstClr val="black"/>
              </a:solidFill>
            </a:endParaRPr>
          </a:p>
        </p:txBody>
      </p:sp>
      <p:sp>
        <p:nvSpPr>
          <p:cNvPr id="4" name="Footer Placeholder 3"/>
          <p:cNvSpPr>
            <a:spLocks noGrp="1"/>
          </p:cNvSpPr>
          <p:nvPr>
            <p:ph type="ftr" sz="quarter" idx="14"/>
          </p:nvPr>
        </p:nvSpPr>
        <p:spPr/>
        <p:txBody>
          <a:bodyPr/>
          <a:lstStyle/>
          <a:p>
            <a:pPr defTabSz="922783"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110332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8B263312-38AA-4E1E-B2B5-0F8F122B24FE}" type="slidenum">
              <a:rPr lang="en-US" smtClean="0">
                <a:solidFill>
                  <a:prstClr val="black"/>
                </a:solidFill>
              </a:rPr>
              <a:pPr>
                <a:defRPr/>
              </a:pPr>
              <a:t>39</a:t>
            </a:fld>
            <a:endParaRPr lang="en-US" dirty="0">
              <a:solidFill>
                <a:prstClr val="black"/>
              </a:solidFill>
            </a:endParaRPr>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pPr rtl="0" eaLnBrk="1" fontAlgn="t" latinLnBrk="0" hangingPunct="1"/>
            <a:endParaRPr lang="en-US" dirty="0"/>
          </a:p>
        </p:txBody>
      </p:sp>
      <p:sp>
        <p:nvSpPr>
          <p:cNvPr id="16" name="Date Placeholder 15"/>
          <p:cNvSpPr>
            <a:spLocks noGrp="1"/>
          </p:cNvSpPr>
          <p:nvPr>
            <p:ph type="dt" idx="13"/>
          </p:nvPr>
        </p:nvSpPr>
        <p:spPr/>
        <p:txBody>
          <a:bodyPr/>
          <a:lstStyle/>
          <a:p>
            <a:pPr>
              <a:defRPr/>
            </a:pPr>
            <a:fld id="{8453B4A1-23F0-4EA8-922A-C21006FB5AB3}" type="datetime1">
              <a:rPr lang="en-US" smtClean="0">
                <a:solidFill>
                  <a:prstClr val="black"/>
                </a:solidFill>
              </a:rPr>
              <a:pPr>
                <a:defRPr/>
              </a:pPr>
              <a:t>5/5/2015</a:t>
            </a:fld>
            <a:endParaRPr lang="en-US" dirty="0">
              <a:solidFill>
                <a:prstClr val="black"/>
              </a:solidFill>
            </a:endParaRPr>
          </a:p>
        </p:txBody>
      </p:sp>
      <p:sp>
        <p:nvSpPr>
          <p:cNvPr id="4" name="Footer Placeholder 3"/>
          <p:cNvSpPr>
            <a:spLocks noGrp="1"/>
          </p:cNvSpPr>
          <p:nvPr>
            <p:ph type="ftr" sz="quarter" idx="14"/>
          </p:nvPr>
        </p:nvSpPr>
        <p:spPr/>
        <p:txBody>
          <a:bodyPr/>
          <a:lstStyle/>
          <a:p>
            <a:pPr defTabSz="922783"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574763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40</a:t>
            </a:fld>
            <a:endParaRPr lang="en-US" dirty="0">
              <a:solidFill>
                <a:prstClr val="black"/>
              </a:solidFill>
            </a:endParaRPr>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pPr rtl="0" eaLnBrk="1" fontAlgn="t" latinLnBrk="0" hangingPunct="1"/>
            <a:endParaRPr lang="en-US" dirty="0"/>
          </a:p>
        </p:txBody>
      </p:sp>
      <p:sp>
        <p:nvSpPr>
          <p:cNvPr id="16" name="Date Placeholder 15"/>
          <p:cNvSpPr>
            <a:spLocks noGrp="1"/>
          </p:cNvSpPr>
          <p:nvPr>
            <p:ph type="dt" idx="13"/>
          </p:nvPr>
        </p:nvSpPr>
        <p:spPr/>
        <p:txBody>
          <a:bodyPr/>
          <a:lstStyle/>
          <a:p>
            <a:fld id="{8453B4A1-23F0-4EA8-922A-C21006FB5AB3}" type="datetime1">
              <a:rPr lang="en-US" smtClean="0">
                <a:solidFill>
                  <a:prstClr val="black"/>
                </a:solidFill>
              </a:rPr>
              <a:pPr/>
              <a:t>5/5/2015</a:t>
            </a:fld>
            <a:endParaRPr lang="en-US" dirty="0">
              <a:solidFill>
                <a:prstClr val="black"/>
              </a:solidFill>
            </a:endParaRPr>
          </a:p>
        </p:txBody>
      </p:sp>
      <p:sp>
        <p:nvSpPr>
          <p:cNvPr id="4" name="Footer Placeholder 3"/>
          <p:cNvSpPr>
            <a:spLocks noGrp="1"/>
          </p:cNvSpPr>
          <p:nvPr>
            <p:ph type="ftr" sz="quarter" idx="14"/>
          </p:nvPr>
        </p:nvSpPr>
        <p:spPr/>
        <p:txBody>
          <a:bodyPr/>
          <a:lstStyle/>
          <a:p>
            <a:pPr defTabSz="92278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078889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4CFA94A-519F-445C-B30C-9E76FA6A2031}" type="datetime8">
              <a:rPr lang="en-US" smtClean="0">
                <a:solidFill>
                  <a:prstClr val="black"/>
                </a:solidFill>
              </a:rPr>
              <a:pPr/>
              <a:t>5/5/2015 10:54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9361812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CFA94A-519F-445C-B30C-9E76FA6A2031}" type="datetime8">
              <a:rPr lang="en-US">
                <a:solidFill>
                  <a:prstClr val="black"/>
                </a:solidFill>
              </a:rPr>
              <a:pPr/>
              <a:t>5/5/2015 10:54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496244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CFA94A-519F-445C-B30C-9E76FA6A2031}" type="datetime8">
              <a:rPr lang="en-US">
                <a:solidFill>
                  <a:prstClr val="black"/>
                </a:solidFill>
              </a:rPr>
              <a:pPr/>
              <a:t>5/5/2015 10:54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180896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CFA94A-519F-445C-B30C-9E76FA6A2031}" type="datetime8">
              <a:rPr lang="en-US">
                <a:solidFill>
                  <a:prstClr val="black"/>
                </a:solidFill>
              </a:rPr>
              <a:pPr/>
              <a:t>5/5/2015 10:54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6436461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10:54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96183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7BE47E-1CED-4E47-994A-4803CAA82B08}"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1064872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51F80-DAD4-4503-8CCE-191E70B78592}"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32316237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10:54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7569076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5/5/2015 10:54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7316638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5/5/2015 10:54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31500388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5/5/2015 10:54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25924213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5/5/2015 10:54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58</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DCD61BB-790A-4EFE-904A-F3FC061E4182}" type="datetime8">
              <a:rPr lang="en-US" smtClean="0">
                <a:solidFill>
                  <a:prstClr val="black"/>
                </a:solidFill>
              </a:rPr>
              <a:pPr/>
              <a:t>5/5/2015 10:54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906682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CFA94A-519F-445C-B30C-9E76FA6A2031}" type="datetime8">
              <a:rPr lang="en-US" smtClean="0">
                <a:solidFill>
                  <a:prstClr val="black"/>
                </a:solidFill>
              </a:rPr>
              <a:pPr/>
              <a:t>5/5/2015 10:54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003759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CFA94A-519F-445C-B30C-9E76FA6A2031}" type="datetime8">
              <a:rPr lang="en-US" smtClean="0">
                <a:solidFill>
                  <a:prstClr val="black"/>
                </a:solidFill>
              </a:rPr>
              <a:pPr/>
              <a:t>5/5/2015 10:54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982829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66175"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66175"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0DD6517-1363-477A-A525-1F927625F38F}" type="datetime1">
              <a:rPr lang="en-US" smtClean="0">
                <a:solidFill>
                  <a:prstClr val="black"/>
                </a:solidFill>
              </a:rPr>
              <a:pPr/>
              <a:t>5/5/2015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993026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CFA94A-519F-445C-B30C-9E76FA6A2031}" type="datetime8">
              <a:rPr lang="en-US" smtClean="0">
                <a:solidFill>
                  <a:prstClr val="black"/>
                </a:solidFill>
              </a:rPr>
              <a:pPr/>
              <a:t>5/5/2015 10:54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548708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20.png"/></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20.pn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18.png"/></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Divider_Color LG Text">
    <p:bg>
      <p:bgPr>
        <a:solidFill>
          <a:schemeClr val="accent1"/>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494438" y="5913068"/>
            <a:ext cx="8018627" cy="574140"/>
          </a:xfrm>
        </p:spPr>
        <p:txBody>
          <a:bodyPr anchor="b" anchorCtr="0">
            <a:normAutofit/>
          </a:bodyPr>
          <a:lstStyle>
            <a:lvl1pPr>
              <a:defRPr sz="1904">
                <a:solidFill>
                  <a:schemeClr val="bg1"/>
                </a:solidFill>
                <a:latin typeface="+mn-lt"/>
              </a:defRPr>
            </a:lvl1pPr>
          </a:lstStyle>
          <a:p>
            <a:pPr lvl="0"/>
            <a:r>
              <a:rPr lang="en-US" dirty="0" smtClean="0"/>
              <a:t>Click to edit Master text styles</a:t>
            </a:r>
          </a:p>
        </p:txBody>
      </p:sp>
      <p:sp>
        <p:nvSpPr>
          <p:cNvPr id="10" name="Title 9"/>
          <p:cNvSpPr>
            <a:spLocks noGrp="1"/>
          </p:cNvSpPr>
          <p:nvPr>
            <p:ph type="title"/>
          </p:nvPr>
        </p:nvSpPr>
        <p:spPr>
          <a:xfrm>
            <a:off x="494440" y="2841686"/>
            <a:ext cx="11443283" cy="979948"/>
          </a:xfrm>
        </p:spPr>
        <p:txBody>
          <a:bodyPr>
            <a:spAutoFit/>
          </a:bodyPr>
          <a:lstStyle>
            <a:lvl1pPr>
              <a:lnSpc>
                <a:spcPct val="95000"/>
              </a:lnSpc>
              <a:defRPr sz="5440">
                <a:solidFill>
                  <a:schemeClr val="bg1"/>
                </a:solidFill>
                <a:latin typeface="Segoe UI Light"/>
                <a:cs typeface="Segoe UI Light"/>
              </a:defRPr>
            </a:lvl1pPr>
          </a:lstStyle>
          <a:p>
            <a:r>
              <a:rPr lang="en-US" dirty="0" smtClean="0"/>
              <a:t>Click to edit Master title style</a:t>
            </a:r>
            <a:endParaRPr lang="en-US" dirty="0"/>
          </a:p>
        </p:txBody>
      </p:sp>
      <p:pic>
        <p:nvPicPr>
          <p:cNvPr id="4"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10684353" y="6175137"/>
            <a:ext cx="1368010" cy="4624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461775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Blank_blue">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bwMode="black">
          <a:xfrm>
            <a:off x="10561638" y="6267914"/>
            <a:ext cx="1382812" cy="296502"/>
          </a:xfrm>
          <a:prstGeom prst="rect">
            <a:avLst/>
          </a:prstGeom>
        </p:spPr>
      </p:pic>
      <p:sp>
        <p:nvSpPr>
          <p:cNvPr id="3" name="Freeform 2"/>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defRPr/>
            </a:pPr>
            <a:endParaRPr lang="en-US">
              <a:solidFill>
                <a:srgbClr val="FFFFFF"/>
              </a:solidFill>
            </a:endParaRPr>
          </a:p>
        </p:txBody>
      </p:sp>
    </p:spTree>
    <p:extLst>
      <p:ext uri="{BB962C8B-B14F-4D97-AF65-F5344CB8AC3E}">
        <p14:creationId xmlns:p14="http://schemas.microsoft.com/office/powerpoint/2010/main" val="2993940373"/>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91000">
                      <a:schemeClr val="tx1"/>
                    </a:gs>
                    <a:gs pos="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7583" y="6240429"/>
            <a:ext cx="1280587" cy="274320"/>
          </a:xfrm>
          <a:prstGeom prst="rect">
            <a:avLst/>
          </a:prstGeom>
        </p:spPr>
      </p:pic>
    </p:spTree>
    <p:extLst>
      <p:ext uri="{BB962C8B-B14F-4D97-AF65-F5344CB8AC3E}">
        <p14:creationId xmlns:p14="http://schemas.microsoft.com/office/powerpoint/2010/main" val="995978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1154288"/>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30390921"/>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6946935"/>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4281768"/>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136574042"/>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Only - 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57653773"/>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2440" y="2284961"/>
            <a:ext cx="10056812" cy="1015663"/>
          </a:xfrm>
          <a:noFill/>
        </p:spPr>
        <p:txBody>
          <a:bodyPr tIns="91440" bIns="91440" anchor="b" anchorCtr="0">
            <a:spAutoFit/>
          </a:bodyPr>
          <a:lstStyle>
            <a:lvl1pPr>
              <a:defRPr sz="6000"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853077" y="3768007"/>
            <a:ext cx="10058401" cy="683264"/>
          </a:xfrm>
          <a:noFill/>
        </p:spPr>
        <p:txBody>
          <a:bodyPr lIns="182880" tIns="146304" rIns="182880" bIns="146304">
            <a:spAutoFit/>
          </a:bodyPr>
          <a:lstStyle>
            <a:lvl1pPr marL="0" indent="0">
              <a:spcBef>
                <a:spcPts val="0"/>
              </a:spcBef>
              <a:buNone/>
              <a:defRPr sz="2800" spc="0" baseline="0">
                <a:gradFill>
                  <a:gsLst>
                    <a:gs pos="0">
                      <a:schemeClr val="tx1"/>
                    </a:gs>
                    <a:gs pos="100000">
                      <a:schemeClr val="tx1"/>
                    </a:gs>
                  </a:gsLst>
                  <a:lin ang="5400000" scaled="0"/>
                </a:gradFill>
                <a:latin typeface="Segoe UI Semilight" panose="020B0402040204020203" pitchFamily="34" charset="0"/>
                <a:cs typeface="Segoe UI Semilight" panose="020B0402040204020203" pitchFamily="34" charset="0"/>
              </a:defRPr>
            </a:lvl1pPr>
          </a:lstStyle>
          <a:p>
            <a:pPr lvl="0"/>
            <a:r>
              <a:rPr lang="en-US" dirty="0" smtClean="0"/>
              <a:t>Speaker Name</a:t>
            </a:r>
          </a:p>
        </p:txBody>
      </p:sp>
      <p:cxnSp>
        <p:nvCxnSpPr>
          <p:cNvPr id="10" name="Straight Connector 9"/>
          <p:cNvCxnSpPr/>
          <p:nvPr userDrawn="1"/>
        </p:nvCxnSpPr>
        <p:spPr>
          <a:xfrm>
            <a:off x="1030877" y="3497262"/>
            <a:ext cx="7312820" cy="0"/>
          </a:xfrm>
          <a:prstGeom prst="line">
            <a:avLst/>
          </a:prstGeom>
          <a:ln w="127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4"/>
          <p:cNvSpPr>
            <a:spLocks noGrp="1"/>
          </p:cNvSpPr>
          <p:nvPr>
            <p:ph type="body" sz="quarter" idx="13" hasCustomPrompt="1"/>
          </p:nvPr>
        </p:nvSpPr>
        <p:spPr>
          <a:xfrm>
            <a:off x="853077" y="4290790"/>
            <a:ext cx="10058401" cy="627864"/>
          </a:xfrm>
          <a:noFill/>
        </p:spPr>
        <p:txBody>
          <a:bodyPr lIns="182880" tIns="146304" rIns="182880" bIns="146304">
            <a:spAutoFit/>
          </a:bodyPr>
          <a:lstStyle>
            <a:lvl1pPr marL="0" indent="0">
              <a:spcBef>
                <a:spcPts val="0"/>
              </a:spcBef>
              <a:buNone/>
              <a:defRPr sz="2400" spc="0" baseline="0">
                <a:gradFill>
                  <a:gsLst>
                    <a:gs pos="0">
                      <a:schemeClr val="tx1"/>
                    </a:gs>
                    <a:gs pos="100000">
                      <a:schemeClr val="tx1"/>
                    </a:gs>
                  </a:gsLst>
                  <a:lin ang="5400000" scaled="0"/>
                </a:gradFill>
                <a:latin typeface="Segoe UI Semilight" panose="020B0402040204020203" pitchFamily="34" charset="0"/>
                <a:cs typeface="Segoe UI Semilight" panose="020B0402040204020203" pitchFamily="34" charset="0"/>
              </a:defRPr>
            </a:lvl1pPr>
          </a:lstStyle>
          <a:p>
            <a:pPr lvl="0"/>
            <a:r>
              <a:rPr lang="en-US" dirty="0" smtClean="0"/>
              <a:t>Optional Title Role, Company</a:t>
            </a:r>
          </a:p>
        </p:txBody>
      </p:sp>
    </p:spTree>
    <p:extLst>
      <p:ext uri="{BB962C8B-B14F-4D97-AF65-F5344CB8AC3E}">
        <p14:creationId xmlns:p14="http://schemas.microsoft.com/office/powerpoint/2010/main" val="7286402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42" presetClass="path" presetSubtype="0" decel="100000" fill="hold" grpId="1" nodeType="withEffect">
                                  <p:stCondLst>
                                    <p:cond delay="500"/>
                                  </p:stCondLst>
                                  <p:childTnLst>
                                    <p:animMotion origin="layout" path="M -0.03944 -0.00046 L 1.52668E-6 2.19246E-6 " pathEditMode="relative" rAng="0" ptsTypes="AA">
                                      <p:cBhvr>
                                        <p:cTn id="15" dur="600" fill="hold"/>
                                        <p:tgtEl>
                                          <p:spTgt spid="5"/>
                                        </p:tgtEl>
                                        <p:attrNameLst>
                                          <p:attrName>ppt_x</p:attrName>
                                          <p:attrName>ppt_y</p:attrName>
                                        </p:attrNameLst>
                                      </p:cBhvr>
                                      <p:rCtr x="1966" y="23"/>
                                    </p:animMotion>
                                  </p:childTnLst>
                                </p:cTn>
                              </p:par>
                            </p:childTnLst>
                          </p:cTn>
                        </p:par>
                        <p:par>
                          <p:cTn id="16" fill="hold">
                            <p:stCondLst>
                              <p:cond delay="11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42" presetClass="path" presetSubtype="0" decel="100000" fill="hold" grpId="1" nodeType="withEffect">
                                  <p:stCondLst>
                                    <p:cond delay="0"/>
                                  </p:stCondLst>
                                  <p:childTnLst>
                                    <p:animMotion origin="layout" path="M -0.03944 -0.00045 L 1.52668E-6 -3.37267E-6 " pathEditMode="relative" rAng="0" ptsTypes="AA">
                                      <p:cBhvr>
                                        <p:cTn id="21" dur="600" fill="hold"/>
                                        <p:tgtEl>
                                          <p:spTgt spid="11"/>
                                        </p:tgtEl>
                                        <p:attrNameLst>
                                          <p:attrName>ppt_x</p:attrName>
                                          <p:attrName>ppt_y</p:attrName>
                                        </p:attrNameLst>
                                      </p:cBhvr>
                                      <p:rCtr x="1966"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tmplLst>
          <p:tmpl>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tmplLst>
          <p:tmpl>
            <p:tnLst>
              <p:par>
                <p:cTn presetID="42" presetClass="path" presetSubtype="0" decel="100000" fill="hold" nodeType="withEffect">
                  <p:stCondLst>
                    <p:cond delay="500"/>
                  </p:stCondLst>
                  <p:childTnLst>
                    <p:animMotion origin="layout" path="M -0.03944 -0.00046 L 1.52668E-6 2.19246E-6 " pathEditMode="relative" rAng="0" ptsTypes="AA">
                      <p:cBhvr>
                        <p:cTn dur="600" fill="hold"/>
                        <p:tgtEl>
                          <p:spTgt spid="5"/>
                        </p:tgtEl>
                        <p:attrNameLst>
                          <p:attrName>ppt_x</p:attrName>
                          <p:attrName>ppt_y</p:attrName>
                        </p:attrNameLst>
                      </p:cBhvr>
                      <p:rCtr x="1966" y="23"/>
                    </p:animMotion>
                  </p:childTnLst>
                </p:cTn>
              </p:par>
            </p:tnLst>
          </p:tmpl>
        </p:tmplLst>
      </p:bldP>
      <p:bldP spid="11" grpId="0">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1" grpId="1">
        <p:tmplLst>
          <p:tmpl>
            <p:tnLst>
              <p:par>
                <p:cTn presetID="42" presetClass="path" presetSubtype="0" decel="100000" fill="hold" nodeType="withEffect">
                  <p:stCondLst>
                    <p:cond delay="0"/>
                  </p:stCondLst>
                  <p:childTnLst>
                    <p:animMotion origin="layout" path="M -0.03944 -0.00045 L 1.52668E-6 -3.37267E-6 " pathEditMode="relative" rAng="0" ptsTypes="AA">
                      <p:cBhvr>
                        <p:cTn dur="600" fill="hold"/>
                        <p:tgtEl>
                          <p:spTgt spid="11"/>
                        </p:tgtEl>
                        <p:attrNameLst>
                          <p:attrName>ppt_x</p:attrName>
                          <p:attrName>ppt_y</p:attrName>
                        </p:attrNameLst>
                      </p:cBhvr>
                      <p:rCtr x="1966" y="23"/>
                    </p:animMotion>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Announcing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75399" y="2284961"/>
            <a:ext cx="7086439" cy="1015663"/>
          </a:xfrm>
          <a:noFill/>
        </p:spPr>
        <p:txBody>
          <a:bodyPr wrap="square" tIns="91440" bIns="91440" anchor="b" anchorCtr="0">
            <a:spAutoFit/>
          </a:bodyPr>
          <a:lstStyle>
            <a:lvl1pPr>
              <a:defRPr sz="6000" spc="-100" baseline="0">
                <a:gradFill>
                  <a:gsLst>
                    <a:gs pos="0">
                      <a:schemeClr val="tx1"/>
                    </a:gs>
                    <a:gs pos="100000">
                      <a:schemeClr val="tx1"/>
                    </a:gs>
                  </a:gsLst>
                  <a:lin ang="5400000" scaled="0"/>
                </a:gradFill>
              </a:defRPr>
            </a:lvl1pPr>
          </a:lstStyle>
          <a:p>
            <a:r>
              <a:rPr lang="en-US" dirty="0" smtClean="0"/>
              <a:t>Announcing title</a:t>
            </a:r>
            <a:endParaRPr lang="en-US" dirty="0"/>
          </a:p>
        </p:txBody>
      </p:sp>
      <p:sp>
        <p:nvSpPr>
          <p:cNvPr id="5" name="Text Placeholder 4"/>
          <p:cNvSpPr>
            <a:spLocks noGrp="1"/>
          </p:cNvSpPr>
          <p:nvPr>
            <p:ph type="body" sz="quarter" idx="12" hasCustomPrompt="1"/>
          </p:nvPr>
        </p:nvSpPr>
        <p:spPr>
          <a:xfrm>
            <a:off x="5096036" y="3768007"/>
            <a:ext cx="7087559" cy="683264"/>
          </a:xfrm>
          <a:noFill/>
        </p:spPr>
        <p:txBody>
          <a:bodyPr wrap="square" lIns="182880" tIns="146304" rIns="182880" bIns="146304">
            <a:spAutoFit/>
          </a:bodyPr>
          <a:lstStyle>
            <a:lvl1pPr marL="0" indent="0">
              <a:spcBef>
                <a:spcPts val="0"/>
              </a:spcBef>
              <a:buNone/>
              <a:defRPr sz="2800" spc="0" baseline="0">
                <a:gradFill>
                  <a:gsLst>
                    <a:gs pos="0">
                      <a:schemeClr val="tx1"/>
                    </a:gs>
                    <a:gs pos="100000">
                      <a:schemeClr val="tx1"/>
                    </a:gs>
                  </a:gsLst>
                  <a:lin ang="5400000" scaled="0"/>
                </a:gradFill>
                <a:latin typeface="Segoe UI Semilight" panose="020B0402040204020203" pitchFamily="34" charset="0"/>
                <a:cs typeface="Segoe UI Semilight" panose="020B0402040204020203" pitchFamily="34" charset="0"/>
              </a:defRPr>
            </a:lvl1pPr>
          </a:lstStyle>
          <a:p>
            <a:pPr lvl="0"/>
            <a:r>
              <a:rPr lang="en-US" dirty="0" smtClean="0"/>
              <a:t>Content placeholder</a:t>
            </a:r>
          </a:p>
        </p:txBody>
      </p:sp>
      <p:cxnSp>
        <p:nvCxnSpPr>
          <p:cNvPr id="10" name="Straight Connector 9"/>
          <p:cNvCxnSpPr/>
          <p:nvPr userDrawn="1"/>
        </p:nvCxnSpPr>
        <p:spPr>
          <a:xfrm>
            <a:off x="5273836" y="3497262"/>
            <a:ext cx="6328660" cy="0"/>
          </a:xfrm>
          <a:prstGeom prst="line">
            <a:avLst/>
          </a:prstGeom>
          <a:ln w="127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4244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42" presetClass="path" presetSubtype="0" decel="100000" fill="hold" grpId="1" nodeType="withEffect">
                                  <p:stCondLst>
                                    <p:cond delay="500"/>
                                  </p:stCondLst>
                                  <p:childTnLst>
                                    <p:animMotion origin="layout" path="M -0.03944 -0.00046 L -4.28389E-6 2.19246E-6 " pathEditMode="relative" rAng="0" ptsTypes="AA">
                                      <p:cBhvr>
                                        <p:cTn id="15" dur="600" fill="hold"/>
                                        <p:tgtEl>
                                          <p:spTgt spid="5"/>
                                        </p:tgtEl>
                                        <p:attrNameLst>
                                          <p:attrName>ppt_x</p:attrName>
                                          <p:attrName>ppt_y</p:attrName>
                                        </p:attrNameLst>
                                      </p:cBhvr>
                                      <p:rCtr x="1966"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tmplLst>
          <p:tmpl>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5" grpId="1">
        <p:tmplLst>
          <p:tmpl>
            <p:tnLst>
              <p:par>
                <p:cTn presetID="42" presetClass="path" presetSubtype="0" decel="100000" fill="hold" nodeType="withEffect">
                  <p:stCondLst>
                    <p:cond delay="500"/>
                  </p:stCondLst>
                  <p:childTnLst>
                    <p:animMotion origin="layout" path="M -0.03944 -0.00046 L -4.28389E-6 2.19246E-6 " pathEditMode="relative" rAng="0" ptsTypes="AA">
                      <p:cBhvr>
                        <p:cTn dur="600" fill="hold"/>
                        <p:tgtEl>
                          <p:spTgt spid="5"/>
                        </p:tgtEl>
                        <p:attrNameLst>
                          <p:attrName>ppt_x</p:attrName>
                          <p:attrName>ppt_y</p:attrName>
                        </p:attrNameLst>
                      </p:cBhvr>
                      <p:rCtr x="1966" y="23"/>
                    </p:animMotion>
                  </p:childTnLst>
                </p:cTn>
              </p:par>
            </p:tnLst>
          </p:tmpl>
        </p:tmplLst>
      </p:bldP>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2440" y="2283441"/>
            <a:ext cx="11329398" cy="1015663"/>
          </a:xfrm>
          <a:noFill/>
        </p:spPr>
        <p:txBody>
          <a:bodyPr wrap="square" tIns="91440" bIns="91440" anchor="t" anchorCtr="0">
            <a:spAutoFit/>
          </a:bodyPr>
          <a:lstStyle>
            <a:lvl1pPr>
              <a:defRPr sz="6000" spc="-100" baseline="0">
                <a:gradFill>
                  <a:gsLst>
                    <a:gs pos="100000">
                      <a:schemeClr val="tx1"/>
                    </a:gs>
                    <a:gs pos="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659748135"/>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2440" y="2283441"/>
            <a:ext cx="11329398" cy="1015663"/>
          </a:xfrm>
          <a:noFill/>
        </p:spPr>
        <p:txBody>
          <a:bodyPr wrap="square" tIns="91440" bIns="91440" anchor="t" anchorCtr="0">
            <a:spAutoFit/>
          </a:bodyPr>
          <a:lstStyle>
            <a:lvl1pPr>
              <a:defRPr sz="60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8379986"/>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2440" y="2283441"/>
            <a:ext cx="11329398" cy="1015663"/>
          </a:xfrm>
          <a:noFill/>
        </p:spPr>
        <p:txBody>
          <a:bodyPr wrap="square" tIns="91440" bIns="91440" anchor="t" anchorCtr="0">
            <a:spAutoFit/>
          </a:bodyPr>
          <a:lstStyle>
            <a:lvl1pPr>
              <a:defRPr sz="60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287560893"/>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2440" y="2283441"/>
            <a:ext cx="11329398" cy="1015663"/>
          </a:xfrm>
          <a:noFill/>
        </p:spPr>
        <p:txBody>
          <a:bodyPr wrap="square" tIns="91440" bIns="91440" anchor="t" anchorCtr="0">
            <a:spAutoFit/>
          </a:bodyPr>
          <a:lstStyle>
            <a:lvl1pPr>
              <a:defRPr sz="60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42854888"/>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2440" y="2283441"/>
            <a:ext cx="11329398" cy="1015663"/>
          </a:xfrm>
          <a:noFill/>
        </p:spPr>
        <p:txBody>
          <a:bodyPr wrap="square" tIns="91440" bIns="91440" anchor="t" anchorCtr="0">
            <a:spAutoFit/>
          </a:bodyPr>
          <a:lstStyle>
            <a:lvl1pPr>
              <a:defRPr sz="60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97057401"/>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_charcoal_BUILD LOGO">
    <p:bg>
      <p:bgPr>
        <a:solidFill>
          <a:schemeClr val="bg1"/>
        </a:solidFill>
        <a:effectLst/>
      </p:bgPr>
    </p:bg>
    <p:spTree>
      <p:nvGrpSpPr>
        <p:cNvPr id="1" name=""/>
        <p:cNvGrpSpPr/>
        <p:nvPr/>
      </p:nvGrpSpPr>
      <p:grpSpPr>
        <a:xfrm>
          <a:off x="0" y="0"/>
          <a:ext cx="0" cy="0"/>
          <a:chOff x="0" y="0"/>
          <a:chExt cx="0" cy="0"/>
        </a:xfrm>
      </p:grpSpPr>
      <p:sp>
        <p:nvSpPr>
          <p:cNvPr id="4" name="Freeform 3"/>
          <p:cNvSpPr>
            <a:spLocks noEditPoints="1"/>
          </p:cNvSpPr>
          <p:nvPr userDrawn="1"/>
        </p:nvSpPr>
        <p:spPr bwMode="black">
          <a:xfrm>
            <a:off x="10744288" y="6344302"/>
            <a:ext cx="1408241" cy="353361"/>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defRPr/>
            </a:pPr>
            <a:endParaRPr lang="en-US">
              <a:solidFill>
                <a:srgbClr val="FFFFFF"/>
              </a:solidFill>
            </a:endParaRPr>
          </a:p>
        </p:txBody>
      </p:sp>
    </p:spTree>
    <p:extLst>
      <p:ext uri="{BB962C8B-B14F-4D97-AF65-F5344CB8AC3E}">
        <p14:creationId xmlns:p14="http://schemas.microsoft.com/office/powerpoint/2010/main" val="2072599268"/>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lank_blue_BUILD LOGO">
    <p:bg>
      <p:bgPr>
        <a:solidFill>
          <a:schemeClr val="accent1"/>
        </a:solidFill>
        <a:effectLst/>
      </p:bgPr>
    </p:bg>
    <p:spTree>
      <p:nvGrpSpPr>
        <p:cNvPr id="1" name=""/>
        <p:cNvGrpSpPr/>
        <p:nvPr/>
      </p:nvGrpSpPr>
      <p:grpSpPr>
        <a:xfrm>
          <a:off x="0" y="0"/>
          <a:ext cx="0" cy="0"/>
          <a:chOff x="0" y="0"/>
          <a:chExt cx="0" cy="0"/>
        </a:xfrm>
      </p:grpSpPr>
      <p:sp>
        <p:nvSpPr>
          <p:cNvPr id="3" name="Freeform 2"/>
          <p:cNvSpPr>
            <a:spLocks noEditPoints="1"/>
          </p:cNvSpPr>
          <p:nvPr userDrawn="1"/>
        </p:nvSpPr>
        <p:spPr bwMode="black">
          <a:xfrm>
            <a:off x="10744288" y="6344302"/>
            <a:ext cx="1408241" cy="353361"/>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defRPr/>
            </a:pPr>
            <a:endParaRPr lang="en-US">
              <a:solidFill>
                <a:srgbClr val="FFFFFF"/>
              </a:solidFill>
            </a:endParaRPr>
          </a:p>
        </p:txBody>
      </p:sp>
    </p:spTree>
    <p:extLst>
      <p:ext uri="{BB962C8B-B14F-4D97-AF65-F5344CB8AC3E}">
        <p14:creationId xmlns:p14="http://schemas.microsoft.com/office/powerpoint/2010/main" val="1764418773"/>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lank_gray_BUILD LOGO">
    <p:bg>
      <p:bgPr>
        <a:solidFill>
          <a:schemeClr val="accent2"/>
        </a:solidFill>
        <a:effectLst/>
      </p:bgPr>
    </p:bg>
    <p:spTree>
      <p:nvGrpSpPr>
        <p:cNvPr id="1" name=""/>
        <p:cNvGrpSpPr/>
        <p:nvPr/>
      </p:nvGrpSpPr>
      <p:grpSpPr>
        <a:xfrm>
          <a:off x="0" y="0"/>
          <a:ext cx="0" cy="0"/>
          <a:chOff x="0" y="0"/>
          <a:chExt cx="0" cy="0"/>
        </a:xfrm>
      </p:grpSpPr>
      <p:sp>
        <p:nvSpPr>
          <p:cNvPr id="3" name="Freeform 2"/>
          <p:cNvSpPr>
            <a:spLocks noEditPoints="1"/>
          </p:cNvSpPr>
          <p:nvPr userDrawn="1"/>
        </p:nvSpPr>
        <p:spPr bwMode="black">
          <a:xfrm>
            <a:off x="10744288" y="6344302"/>
            <a:ext cx="1408241" cy="353361"/>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defRPr/>
            </a:pPr>
            <a:endParaRPr lang="en-US">
              <a:solidFill>
                <a:srgbClr val="FFFFFF"/>
              </a:solidFill>
            </a:endParaRPr>
          </a:p>
        </p:txBody>
      </p:sp>
    </p:spTree>
    <p:extLst>
      <p:ext uri="{BB962C8B-B14F-4D97-AF65-F5344CB8AC3E}">
        <p14:creationId xmlns:p14="http://schemas.microsoft.com/office/powerpoint/2010/main" val="2977801858"/>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lank_silver_BUILD LOGO">
    <p:bg>
      <p:bgPr>
        <a:solidFill>
          <a:schemeClr val="bg2"/>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10744288" y="6344302"/>
            <a:ext cx="1408241" cy="353361"/>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defRPr/>
            </a:pPr>
            <a:endParaRPr lang="en-US">
              <a:solidFill>
                <a:srgbClr val="333333"/>
              </a:solidFill>
            </a:endParaRPr>
          </a:p>
        </p:txBody>
      </p:sp>
    </p:spTree>
    <p:extLst>
      <p:ext uri="{BB962C8B-B14F-4D97-AF65-F5344CB8AC3E}">
        <p14:creationId xmlns:p14="http://schemas.microsoft.com/office/powerpoint/2010/main" val="27417917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_charcoal">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154418"/>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ank_gray">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27812"/>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_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775977"/>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lank_silver">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6516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ank_cyan">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8354915"/>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defRPr/>
            </a:pPr>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2014 </a:t>
            </a:r>
            <a:r>
              <a:rPr lang="en-US" sz="700" dirty="0">
                <a:gradFill>
                  <a:gsLst>
                    <a:gs pos="0">
                      <a:srgbClr val="FFFFFF"/>
                    </a:gs>
                    <a:gs pos="100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stretch>
            <a:fillRect/>
          </a:stretch>
        </p:blipFill>
        <p:spPr bwMode="black">
          <a:xfrm>
            <a:off x="459232" y="3145040"/>
            <a:ext cx="3291840" cy="705836"/>
          </a:xfrm>
          <a:prstGeom prst="rect">
            <a:avLst/>
          </a:prstGeom>
        </p:spPr>
      </p:pic>
    </p:spTree>
    <p:extLst>
      <p:ext uri="{BB962C8B-B14F-4D97-AF65-F5344CB8AC3E}">
        <p14:creationId xmlns:p14="http://schemas.microsoft.com/office/powerpoint/2010/main" val="1994670913"/>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747473533"/>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588"/>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
        <p:nvSpPr>
          <p:cNvPr id="9" name="Rectangle 8"/>
          <p:cNvSpPr/>
          <p:nvPr userDrawn="1"/>
        </p:nvSpPr>
        <p:spPr>
          <a:xfrm>
            <a:off x="206862" y="3032252"/>
            <a:ext cx="4420128" cy="800454"/>
          </a:xfrm>
          <a:prstGeom prst="rect">
            <a:avLst/>
          </a:prstGeom>
        </p:spPr>
        <p:txBody>
          <a:bodyPr wrap="none" anchor="ctr">
            <a:spAutoFit/>
          </a:bodyPr>
          <a:lstStyle/>
          <a:p>
            <a:pPr algn="r" defTabSz="1165610">
              <a:lnSpc>
                <a:spcPct val="90000"/>
              </a:lnSpc>
              <a:spcBef>
                <a:spcPct val="0"/>
              </a:spcBef>
            </a:pPr>
            <a:r>
              <a:rPr lang="en-US" sz="5000" spc="-125" dirty="0">
                <a:ln w="3175">
                  <a:noFill/>
                </a:ln>
                <a:gradFill>
                  <a:gsLst>
                    <a:gs pos="84066">
                      <a:srgbClr val="000000"/>
                    </a:gs>
                    <a:gs pos="57576">
                      <a:srgbClr val="000000"/>
                    </a:gs>
                  </a:gsLst>
                  <a:lin ang="5400000" scaled="0"/>
                </a:gradFill>
                <a:latin typeface="Segoe UI Light"/>
                <a:cs typeface="Segoe UI" pitchFamily="34" charset="0"/>
              </a:rPr>
              <a:t>Spark the future.</a:t>
            </a:r>
          </a:p>
        </p:txBody>
      </p:sp>
      <p:sp>
        <p:nvSpPr>
          <p:cNvPr id="10" name="Rectangle 9"/>
          <p:cNvSpPr/>
          <p:nvPr userDrawn="1"/>
        </p:nvSpPr>
        <p:spPr>
          <a:xfrm>
            <a:off x="2397958" y="4610726"/>
            <a:ext cx="2229032" cy="729826"/>
          </a:xfrm>
          <a:prstGeom prst="rect">
            <a:avLst/>
          </a:prstGeom>
        </p:spPr>
        <p:txBody>
          <a:bodyPr wrap="none" anchor="ctr">
            <a:spAutoFit/>
          </a:bodyPr>
          <a:lstStyle/>
          <a:p>
            <a:pPr algn="r" defTabSz="1165610">
              <a:lnSpc>
                <a:spcPct val="90000"/>
              </a:lnSpc>
              <a:spcBef>
                <a:spcPct val="0"/>
              </a:spcBef>
            </a:pPr>
            <a:r>
              <a:rPr lang="en-US" sz="2250" dirty="0">
                <a:ln w="3175">
                  <a:noFill/>
                </a:ln>
                <a:gradFill>
                  <a:gsLst>
                    <a:gs pos="84066">
                      <a:srgbClr val="000000"/>
                    </a:gs>
                    <a:gs pos="57576">
                      <a:srgbClr val="000000"/>
                    </a:gs>
                  </a:gsLst>
                  <a:lin ang="5400000" scaled="0"/>
                </a:gradFill>
                <a:cs typeface="Segoe UI" pitchFamily="34" charset="0"/>
              </a:rPr>
              <a:t>May 4 – 8, 2015</a:t>
            </a:r>
            <a:br>
              <a:rPr lang="en-US" sz="2250" dirty="0">
                <a:ln w="3175">
                  <a:noFill/>
                </a:ln>
                <a:gradFill>
                  <a:gsLst>
                    <a:gs pos="84066">
                      <a:srgbClr val="000000"/>
                    </a:gs>
                    <a:gs pos="57576">
                      <a:srgbClr val="000000"/>
                    </a:gs>
                  </a:gsLst>
                  <a:lin ang="5400000" scaled="0"/>
                </a:gradFill>
                <a:cs typeface="Segoe UI" pitchFamily="34" charset="0"/>
              </a:rPr>
            </a:br>
            <a:r>
              <a:rPr lang="en-US" sz="2250" dirty="0">
                <a:ln w="3175">
                  <a:noFill/>
                </a:ln>
                <a:gradFill>
                  <a:gsLst>
                    <a:gs pos="84066">
                      <a:srgbClr val="000000"/>
                    </a:gs>
                    <a:gs pos="57576">
                      <a:srgbClr val="000000"/>
                    </a:gs>
                  </a:gsLst>
                  <a:lin ang="5400000" scaled="0"/>
                </a:gradFill>
                <a:cs typeface="Segoe UI" pitchFamily="34" charset="0"/>
              </a:rPr>
              <a:t>Chicago, IL</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02510" y="4088041"/>
            <a:ext cx="2494315" cy="384949"/>
          </a:xfrm>
          <a:prstGeom prst="rect">
            <a:avLst/>
          </a:prstGeom>
        </p:spPr>
      </p:pic>
    </p:spTree>
    <p:extLst>
      <p:ext uri="{BB962C8B-B14F-4D97-AF65-F5344CB8AC3E}">
        <p14:creationId xmlns:p14="http://schemas.microsoft.com/office/powerpoint/2010/main" val="1488687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8"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3" y="3955785"/>
            <a:ext cx="7315137" cy="1828007"/>
          </a:xfrm>
          <a:noFill/>
        </p:spPr>
        <p:txBody>
          <a:bodyPr lIns="146304" tIns="109728" rIns="146304" bIns="109728">
            <a:noAutofit/>
          </a:bodyPr>
          <a:lstStyle>
            <a:lvl1pPr marL="0" indent="0">
              <a:spcBef>
                <a:spcPts val="0"/>
              </a:spcBef>
              <a:buNone/>
              <a:defRPr sz="3199"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10899403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1163958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Title &amp; 2-color Non-bulleted tex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bg2"/>
                    </a:gs>
                    <a:gs pos="100000">
                      <a:schemeClr val="bg2"/>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20354">
                      <a:schemeClr val="accent1"/>
                    </a:gs>
                    <a:gs pos="40000">
                      <a:schemeClr val="accent1"/>
                    </a:gs>
                  </a:gsLst>
                  <a:lin ang="5400000" scaled="0"/>
                </a:gradFill>
              </a:defRPr>
            </a:lvl1pPr>
            <a:lvl2pPr marL="0" indent="0">
              <a:buFontTx/>
              <a:buNone/>
              <a:defRPr sz="2000">
                <a:gradFill>
                  <a:gsLst>
                    <a:gs pos="1250">
                      <a:schemeClr val="bg2"/>
                    </a:gs>
                    <a:gs pos="100000">
                      <a:schemeClr val="bg2"/>
                    </a:gs>
                  </a:gsLst>
                  <a:lin ang="5400000" scaled="0"/>
                </a:gradFill>
              </a:defRPr>
            </a:lvl2pPr>
            <a:lvl3pPr marL="228538" indent="0">
              <a:buNone/>
              <a:defRPr>
                <a:gradFill>
                  <a:gsLst>
                    <a:gs pos="1250">
                      <a:schemeClr val="bg2"/>
                    </a:gs>
                    <a:gs pos="100000">
                      <a:schemeClr val="bg2"/>
                    </a:gs>
                  </a:gsLst>
                  <a:lin ang="5400000" scaled="0"/>
                </a:gradFill>
              </a:defRPr>
            </a:lvl3pPr>
            <a:lvl4pPr marL="457075" indent="0">
              <a:buNone/>
              <a:defRPr>
                <a:gradFill>
                  <a:gsLst>
                    <a:gs pos="1250">
                      <a:schemeClr val="bg2"/>
                    </a:gs>
                    <a:gs pos="100000">
                      <a:schemeClr val="bg2"/>
                    </a:gs>
                  </a:gsLst>
                  <a:lin ang="5400000" scaled="0"/>
                </a:gradFill>
              </a:defRPr>
            </a:lvl4pPr>
            <a:lvl5pPr marL="685613" indent="0">
              <a:buNone/>
              <a:defRPr>
                <a:gradFill>
                  <a:gsLst>
                    <a:gs pos="1250">
                      <a:schemeClr val="bg2"/>
                    </a:gs>
                    <a:gs pos="100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1811427"/>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0041952"/>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buClr>
                <a:schemeClr val="tx2"/>
              </a:buClr>
              <a:defRPr sz="3999">
                <a:gradFill>
                  <a:gsLst>
                    <a:gs pos="7080">
                      <a:schemeClr val="tx2"/>
                    </a:gs>
                    <a:gs pos="36283">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5190640"/>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defRPr sz="3999"/>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23013429"/>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0622625"/>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30286203"/>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2425279"/>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75723841"/>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2425279"/>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90652512"/>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14277439"/>
      </p:ext>
    </p:extLst>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bg2"/>
                    </a:gs>
                    <a:gs pos="100000">
                      <a:schemeClr val="bg2"/>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37578380"/>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36777"/>
            <a:ext cx="10056812" cy="1181862"/>
          </a:xfrm>
          <a:noFill/>
        </p:spPr>
        <p:txBody>
          <a:bodyPr tIns="91440" bIns="91440" anchor="t" anchorCtr="0">
            <a:spAutoFit/>
          </a:bodyPr>
          <a:lstStyle>
            <a:lvl1pPr>
              <a:defRPr sz="7197"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4881266"/>
            <a:ext cx="10058401" cy="738664"/>
          </a:xfrm>
          <a:noFill/>
        </p:spPr>
        <p:txBody>
          <a:bodyPr lIns="182880" tIns="146304" rIns="182880" bIns="146304">
            <a:spAutoFit/>
          </a:bodyPr>
          <a:lstStyle>
            <a:lvl1pPr marL="0" indent="0">
              <a:spcBef>
                <a:spcPts val="0"/>
              </a:spcBef>
              <a:buNone/>
              <a:defRPr sz="31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3025845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4"/>
            <a:ext cx="10056812" cy="1181862"/>
          </a:xfrm>
          <a:noFill/>
        </p:spPr>
        <p:txBody>
          <a:bodyPr tIns="91440" bIns="91440" anchor="t" anchorCtr="0">
            <a:spAutoFit/>
          </a:bodyPr>
          <a:lstStyle>
            <a:lvl1pPr>
              <a:defRPr lang="en-US" sz="7197"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41298380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3173725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803771654"/>
      </p:ext>
    </p:extLst>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1943786"/>
      </p:ext>
    </p:extLst>
  </p:cSld>
  <p:clrMapOvr>
    <a:masterClrMapping/>
  </p:clrMapOvr>
  <p:transition>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37214384"/>
      </p:ext>
    </p:extLst>
  </p:cSld>
  <p:clrMapOvr>
    <a:masterClrMapping/>
  </p:clrMapOvr>
  <p:transition>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06317293"/>
      </p:ext>
    </p:extLst>
  </p:cSld>
  <p:clrMapOvr>
    <a:masterClrMapping/>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1241426"/>
            <a:ext cx="5486399" cy="2012859"/>
          </a:xfrm>
        </p:spPr>
        <p:txBody>
          <a:bodyPr>
            <a:spAutoFit/>
          </a:bodyPr>
          <a:lstStyle>
            <a:lvl1pPr>
              <a:defRPr sz="6598"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Tree>
    <p:extLst>
      <p:ext uri="{BB962C8B-B14F-4D97-AF65-F5344CB8AC3E}">
        <p14:creationId xmlns:p14="http://schemas.microsoft.com/office/powerpoint/2010/main" val="2235268248"/>
      </p:ext>
    </p:extLst>
  </p:cSld>
  <p:clrMapOvr>
    <a:masterClrMapping/>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70119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131057"/>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361423"/>
      </p:ext>
    </p:extLst>
  </p:cSld>
  <p:clrMapOvr>
    <a:masterClrMapping/>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37336"/>
      </p:ext>
    </p:extLst>
  </p:cSld>
  <p:clrMapOvr>
    <a:masterClrMapping/>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Blank Accent Color 3">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008094"/>
      </p:ext>
    </p:extLst>
  </p:cSld>
  <p:clrMapOvr>
    <a:masterClrMapping/>
  </p:clrMapOvr>
  <p:transition>
    <p:fade/>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19" fontAlgn="base">
              <a:spcBef>
                <a:spcPct val="0"/>
              </a:spcBef>
              <a:spcAft>
                <a:spcPct val="0"/>
              </a:spcAft>
            </a:pPr>
            <a:endParaRPr lang="en-US" sz="225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9"/>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5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4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3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1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2348074"/>
      </p:ext>
    </p:extLst>
  </p:cSld>
  <p:clrMapOvr>
    <a:masterClrMapping/>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 y="1"/>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3" y="6294477"/>
            <a:ext cx="45719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algn="r" defTabSz="932036" eaLnBrk="0" hangingPunct="0"/>
            <a:r>
              <a:rPr lang="en-US" sz="700" dirty="0">
                <a:gradFill>
                  <a:gsLst>
                    <a:gs pos="12389">
                      <a:srgbClr val="FFFFFF"/>
                    </a:gs>
                    <a:gs pos="54000">
                      <a:srgbClr val="FFFFFF"/>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9231" y="5580860"/>
            <a:ext cx="3291840" cy="701671"/>
          </a:xfrm>
          <a:prstGeom prst="rect">
            <a:avLst/>
          </a:prstGeom>
        </p:spPr>
      </p:pic>
    </p:spTree>
    <p:extLst>
      <p:ext uri="{BB962C8B-B14F-4D97-AF65-F5344CB8AC3E}">
        <p14:creationId xmlns:p14="http://schemas.microsoft.com/office/powerpoint/2010/main" val="288203972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34" indent="-290434">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44" indent="-280912">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779" indent="-290434">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17" indent="-228538">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854" indent="-228538">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69941835"/>
      </p:ext>
    </p:extLst>
  </p:cSld>
  <p:clrMapOvr>
    <a:masterClrMapping/>
  </p:clrMapOvr>
  <p:transition>
    <p:fade/>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849782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33749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769433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770939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5706452"/>
      </p:ext>
    </p:extLst>
  </p:cSld>
  <p:clrMapOvr>
    <a:masterClrMapping/>
  </p:clrMapOvr>
  <p:transition>
    <p:fade/>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3298136"/>
      </p:ext>
    </p:extLst>
  </p:cSld>
  <p:clrMapOvr>
    <a:masterClrMapping/>
  </p:clrMapOvr>
  <p:transition>
    <p:fade/>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09713515"/>
      </p:ext>
    </p:extLst>
  </p:cSld>
  <p:clrMapOvr>
    <a:masterClrMapping/>
  </p:clrMapOvr>
  <p:transition>
    <p:fade/>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823171"/>
      </p:ext>
    </p:extLst>
  </p:cSld>
  <p:clrMapOvr>
    <a:masterClrMapping/>
  </p:clrMapOvr>
  <p:transition>
    <p:fade/>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00538660"/>
      </p:ext>
    </p:extLst>
  </p:cSld>
  <p:clrMapOvr>
    <a:masterClrMapping/>
  </p:clrMapOvr>
  <p:transition>
    <p:fade/>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1283768"/>
      </p:ext>
    </p:extLst>
  </p:cSld>
  <p:clrMapOvr>
    <a:masterClrMapping/>
  </p:clrMapOvr>
  <p:transition>
    <p:fade/>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97420048"/>
      </p:ext>
    </p:extLst>
  </p:cSld>
  <p:clrMapOvr>
    <a:masterClrMapping/>
  </p:clrMapOvr>
  <p:transition>
    <p:fade/>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677552714"/>
      </p:ext>
    </p:extLst>
  </p:cSld>
  <p:clrMapOvr>
    <a:masterClrMapping/>
  </p:clrMapOvr>
  <p:transition>
    <p:fade/>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580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561139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46618630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38226884"/>
      </p:ext>
    </p:extLst>
  </p:cSld>
  <p:clrMapOvr>
    <a:masterClrMapping/>
  </p:clrMapOvr>
  <p:transition>
    <p:fade/>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7276829"/>
      </p:ext>
    </p:extLst>
  </p:cSld>
  <p:clrMapOvr>
    <a:masterClrMapping/>
  </p:clrMapOvr>
  <p:transition>
    <p:fade/>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45115116"/>
      </p:ext>
    </p:extLst>
  </p:cSld>
  <p:clrMapOvr>
    <a:masterClrMapping/>
  </p:clrMapOvr>
  <p:transition>
    <p:fade/>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91303047"/>
      </p:ext>
    </p:extLst>
  </p:cSld>
  <p:clrMapOvr>
    <a:masterClrMapping/>
  </p:clrMapOvr>
  <p:transition>
    <p:fade/>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897572413"/>
      </p:ext>
    </p:extLst>
  </p:cSld>
  <p:clrMapOvr>
    <a:masterClrMapping/>
  </p:clrMapOvr>
  <p:transition>
    <p:fade/>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153047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9488844"/>
      </p:ext>
    </p:extLst>
  </p:cSld>
  <p:clrMapOvr>
    <a:masterClrMapping/>
  </p:clrMapOvr>
  <p:transition>
    <p:fade/>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997117"/>
      </p:ext>
    </p:extLst>
  </p:cSld>
  <p:clrMapOvr>
    <a:masterClrMapping/>
  </p:clrMapOvr>
  <p:transition>
    <p:fade/>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444146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8387394"/>
      </p:ext>
    </p:extLst>
  </p:cSld>
  <p:clrMapOvr>
    <a:masterClrMapping/>
  </p:clrMapOvr>
  <p:transition>
    <p:fade/>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261808446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504880912"/>
      </p:ext>
    </p:extLst>
  </p:cSld>
  <p:clrMapOvr>
    <a:masterClrMapping/>
  </p:clrMapOvr>
  <p:transition>
    <p:fade/>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781395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2" y="1589"/>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040"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040"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9" y="6678220"/>
            <a:ext cx="822951" cy="175415"/>
          </a:xfrm>
          <a:prstGeom prst="rect">
            <a:avLst/>
          </a:prstGeom>
        </p:spPr>
      </p:pic>
      <p:sp>
        <p:nvSpPr>
          <p:cNvPr id="9" name="Rectangle 8"/>
          <p:cNvSpPr/>
          <p:nvPr userDrawn="1"/>
        </p:nvSpPr>
        <p:spPr>
          <a:xfrm>
            <a:off x="206862" y="3032253"/>
            <a:ext cx="4420128" cy="800454"/>
          </a:xfrm>
          <a:prstGeom prst="rect">
            <a:avLst/>
          </a:prstGeom>
        </p:spPr>
        <p:txBody>
          <a:bodyPr wrap="none" anchor="ctr">
            <a:spAutoFit/>
          </a:bodyPr>
          <a:lstStyle/>
          <a:p>
            <a:pPr algn="r" defTabSz="1165386">
              <a:lnSpc>
                <a:spcPct val="90000"/>
              </a:lnSpc>
              <a:spcBef>
                <a:spcPct val="0"/>
              </a:spcBef>
            </a:pPr>
            <a:r>
              <a:rPr lang="en-US" sz="5000" spc="-125" dirty="0">
                <a:ln w="3175">
                  <a:noFill/>
                </a:ln>
                <a:gradFill>
                  <a:gsLst>
                    <a:gs pos="84066">
                      <a:srgbClr val="000000"/>
                    </a:gs>
                    <a:gs pos="57576">
                      <a:srgbClr val="000000"/>
                    </a:gs>
                  </a:gsLst>
                  <a:lin ang="5400000" scaled="0"/>
                </a:gradFill>
                <a:latin typeface="Segoe UI Light"/>
                <a:cs typeface="Segoe UI" pitchFamily="34" charset="0"/>
              </a:rPr>
              <a:t>Spark the future.</a:t>
            </a:r>
          </a:p>
        </p:txBody>
      </p:sp>
      <p:sp>
        <p:nvSpPr>
          <p:cNvPr id="10" name="Rectangle 9"/>
          <p:cNvSpPr/>
          <p:nvPr userDrawn="1"/>
        </p:nvSpPr>
        <p:spPr>
          <a:xfrm>
            <a:off x="2397958" y="4610727"/>
            <a:ext cx="2229032" cy="729826"/>
          </a:xfrm>
          <a:prstGeom prst="rect">
            <a:avLst/>
          </a:prstGeom>
        </p:spPr>
        <p:txBody>
          <a:bodyPr wrap="none" anchor="ctr">
            <a:spAutoFit/>
          </a:bodyPr>
          <a:lstStyle/>
          <a:p>
            <a:pPr algn="r" defTabSz="1165386">
              <a:lnSpc>
                <a:spcPct val="90000"/>
              </a:lnSpc>
              <a:spcBef>
                <a:spcPct val="0"/>
              </a:spcBef>
            </a:pPr>
            <a:r>
              <a:rPr lang="en-US" sz="2250" dirty="0">
                <a:ln w="3175">
                  <a:noFill/>
                </a:ln>
                <a:gradFill>
                  <a:gsLst>
                    <a:gs pos="84066">
                      <a:srgbClr val="000000"/>
                    </a:gs>
                    <a:gs pos="57576">
                      <a:srgbClr val="000000"/>
                    </a:gs>
                  </a:gsLst>
                  <a:lin ang="5400000" scaled="0"/>
                </a:gradFill>
                <a:cs typeface="Segoe UI" pitchFamily="34" charset="0"/>
              </a:rPr>
              <a:t>May 4 – 8, 2015</a:t>
            </a:r>
            <a:br>
              <a:rPr lang="en-US" sz="2250" dirty="0">
                <a:ln w="3175">
                  <a:noFill/>
                </a:ln>
                <a:gradFill>
                  <a:gsLst>
                    <a:gs pos="84066">
                      <a:srgbClr val="000000"/>
                    </a:gs>
                    <a:gs pos="57576">
                      <a:srgbClr val="000000"/>
                    </a:gs>
                  </a:gsLst>
                  <a:lin ang="5400000" scaled="0"/>
                </a:gradFill>
                <a:cs typeface="Segoe UI" pitchFamily="34" charset="0"/>
              </a:rPr>
            </a:br>
            <a:r>
              <a:rPr lang="en-US" sz="2250" dirty="0">
                <a:ln w="3175">
                  <a:noFill/>
                </a:ln>
                <a:gradFill>
                  <a:gsLst>
                    <a:gs pos="84066">
                      <a:srgbClr val="000000"/>
                    </a:gs>
                    <a:gs pos="57576">
                      <a:srgbClr val="000000"/>
                    </a:gs>
                  </a:gsLst>
                  <a:lin ang="5400000" scaled="0"/>
                </a:gradFill>
                <a:cs typeface="Segoe UI" pitchFamily="34" charset="0"/>
              </a:rPr>
              <a:t>Chicago, IL</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02510" y="4088042"/>
            <a:ext cx="2494315" cy="384949"/>
          </a:xfrm>
          <a:prstGeom prst="rect">
            <a:avLst/>
          </a:prstGeom>
        </p:spPr>
      </p:pic>
    </p:spTree>
    <p:extLst>
      <p:ext uri="{BB962C8B-B14F-4D97-AF65-F5344CB8AC3E}">
        <p14:creationId xmlns:p14="http://schemas.microsoft.com/office/powerpoint/2010/main" val="10852400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2" y="1092"/>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7"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4" y="3955785"/>
            <a:ext cx="7315137" cy="1828007"/>
          </a:xfrm>
          <a:noFill/>
        </p:spPr>
        <p:txBody>
          <a:bodyPr lIns="146304" tIns="109728" rIns="146304" bIns="109728">
            <a:noAutofit/>
          </a:bodyPr>
          <a:lstStyle>
            <a:lvl1pPr marL="0" indent="0">
              <a:spcBef>
                <a:spcPts val="0"/>
              </a:spcBef>
              <a:buNone/>
              <a:defRPr sz="3198"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040"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9" y="6678220"/>
            <a:ext cx="822951" cy="175415"/>
          </a:xfrm>
          <a:prstGeom prst="rect">
            <a:avLst/>
          </a:prstGeom>
        </p:spPr>
      </p:pic>
    </p:spTree>
    <p:extLst>
      <p:ext uri="{BB962C8B-B14F-4D97-AF65-F5344CB8AC3E}">
        <p14:creationId xmlns:p14="http://schemas.microsoft.com/office/powerpoint/2010/main" val="9350531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40" y="1212852"/>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494" indent="0">
              <a:buNone/>
              <a:defRPr/>
            </a:lvl3pPr>
            <a:lvl4pPr marL="456988" indent="0">
              <a:buNone/>
              <a:defRPr/>
            </a:lvl4pPr>
            <a:lvl5pPr marL="685481"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06324323"/>
      </p:ext>
    </p:extLst>
  </p:cSld>
  <p:clrMapOvr>
    <a:masterClrMapping/>
  </p:clrMapOvr>
  <p:transition>
    <p:fade/>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_Title &amp; 2-color Non-bulleted tex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bg2"/>
                    </a:gs>
                    <a:gs pos="100000">
                      <a:schemeClr val="bg2"/>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40" y="1212852"/>
            <a:ext cx="11887200" cy="2025170"/>
          </a:xfrm>
        </p:spPr>
        <p:txBody>
          <a:bodyPr/>
          <a:lstStyle>
            <a:lvl1pPr marL="0" indent="0">
              <a:buNone/>
              <a:defRPr>
                <a:gradFill>
                  <a:gsLst>
                    <a:gs pos="20354">
                      <a:schemeClr val="accent1"/>
                    </a:gs>
                    <a:gs pos="40000">
                      <a:schemeClr val="accent1"/>
                    </a:gs>
                  </a:gsLst>
                  <a:lin ang="5400000" scaled="0"/>
                </a:gradFill>
              </a:defRPr>
            </a:lvl1pPr>
            <a:lvl2pPr marL="0" indent="0">
              <a:buFontTx/>
              <a:buNone/>
              <a:defRPr sz="2000">
                <a:gradFill>
                  <a:gsLst>
                    <a:gs pos="1250">
                      <a:schemeClr val="bg2"/>
                    </a:gs>
                    <a:gs pos="100000">
                      <a:schemeClr val="bg2"/>
                    </a:gs>
                  </a:gsLst>
                  <a:lin ang="5400000" scaled="0"/>
                </a:gradFill>
              </a:defRPr>
            </a:lvl2pPr>
            <a:lvl3pPr marL="228494" indent="0">
              <a:buNone/>
              <a:defRPr>
                <a:gradFill>
                  <a:gsLst>
                    <a:gs pos="1250">
                      <a:schemeClr val="bg2"/>
                    </a:gs>
                    <a:gs pos="100000">
                      <a:schemeClr val="bg2"/>
                    </a:gs>
                  </a:gsLst>
                  <a:lin ang="5400000" scaled="0"/>
                </a:gradFill>
              </a:defRPr>
            </a:lvl3pPr>
            <a:lvl4pPr marL="456988" indent="0">
              <a:buNone/>
              <a:defRPr>
                <a:gradFill>
                  <a:gsLst>
                    <a:gs pos="1250">
                      <a:schemeClr val="bg2"/>
                    </a:gs>
                    <a:gs pos="100000">
                      <a:schemeClr val="bg2"/>
                    </a:gs>
                  </a:gsLst>
                  <a:lin ang="5400000" scaled="0"/>
                </a:gradFill>
              </a:defRPr>
            </a:lvl4pPr>
            <a:lvl5pPr marL="685481" indent="0">
              <a:buNone/>
              <a:defRPr>
                <a:gradFill>
                  <a:gsLst>
                    <a:gs pos="1250">
                      <a:schemeClr val="bg2"/>
                    </a:gs>
                    <a:gs pos="100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1307278"/>
      </p:ext>
    </p:extLst>
  </p:cSld>
  <p:clrMapOvr>
    <a:masterClrMapping/>
  </p:clrMapOvr>
  <p:transition>
    <p:fade/>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40" y="1212852"/>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494" indent="0">
              <a:buNone/>
              <a:defRPr/>
            </a:lvl3pPr>
            <a:lvl4pPr marL="456988" indent="0">
              <a:buNone/>
              <a:defRPr/>
            </a:lvl4pPr>
            <a:lvl5pPr marL="685481"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8846705"/>
      </p:ext>
    </p:extLst>
  </p:cSld>
  <p:clrMapOvr>
    <a:masterClrMapping/>
  </p:clrMapOvr>
  <p:transition>
    <p:fade/>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40" y="1212851"/>
            <a:ext cx="11887200" cy="2092881"/>
          </a:xfrm>
        </p:spPr>
        <p:txBody>
          <a:bodyPr>
            <a:spAutoFit/>
          </a:bodyPr>
          <a:lstStyle>
            <a:lvl1pPr>
              <a:buClr>
                <a:schemeClr val="tx2"/>
              </a:buClr>
              <a:defRPr sz="3998">
                <a:gradFill>
                  <a:gsLst>
                    <a:gs pos="7080">
                      <a:schemeClr val="tx2"/>
                    </a:gs>
                    <a:gs pos="36283">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334146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40" y="1212851"/>
            <a:ext cx="11887200" cy="2092881"/>
          </a:xfrm>
        </p:spPr>
        <p:txBody>
          <a:bodyPr>
            <a:spAutoFit/>
          </a:bodyPr>
          <a:lstStyle>
            <a:lvl1pPr>
              <a:defRPr sz="3998"/>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3621107"/>
      </p:ext>
    </p:extLst>
  </p:cSld>
  <p:clrMapOvr>
    <a:masterClrMapping/>
  </p:clrMapOvr>
  <p:transition>
    <p:fade/>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2" y="1212849"/>
            <a:ext cx="5486399" cy="1914370"/>
          </a:xfrm>
        </p:spPr>
        <p:txBody>
          <a:bodyPr wrap="square">
            <a:spAutoFit/>
          </a:bodyPr>
          <a:lstStyle>
            <a:lvl1pPr marL="0" indent="0">
              <a:spcBef>
                <a:spcPts val="1224"/>
              </a:spcBef>
              <a:buClr>
                <a:schemeClr val="tx1"/>
              </a:buClr>
              <a:buFont typeface="Wingdings" pitchFamily="2" charset="2"/>
              <a:buNone/>
              <a:defRPr sz="3198">
                <a:gradFill>
                  <a:gsLst>
                    <a:gs pos="12389">
                      <a:schemeClr val="tx2"/>
                    </a:gs>
                    <a:gs pos="31000">
                      <a:schemeClr val="tx2"/>
                    </a:gs>
                  </a:gsLst>
                  <a:lin ang="5400000" scaled="0"/>
                </a:gradFill>
              </a:defRPr>
            </a:lvl1pPr>
            <a:lvl2pPr marL="0" indent="0">
              <a:buNone/>
              <a:defRPr sz="2000"/>
            </a:lvl2pPr>
            <a:lvl3pPr marL="231667" indent="0">
              <a:buNone/>
              <a:tabLst/>
              <a:defRPr sz="2000"/>
            </a:lvl3pPr>
            <a:lvl4pPr marL="460161" indent="0">
              <a:buNone/>
              <a:defRPr/>
            </a:lvl4pPr>
            <a:lvl5pPr marL="685481"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8">
                <a:gradFill>
                  <a:gsLst>
                    <a:gs pos="12389">
                      <a:schemeClr val="tx2"/>
                    </a:gs>
                    <a:gs pos="31000">
                      <a:schemeClr val="tx2"/>
                    </a:gs>
                  </a:gsLst>
                  <a:lin ang="5400000" scaled="0"/>
                </a:gradFill>
              </a:defRPr>
            </a:lvl1pPr>
            <a:lvl2pPr marL="0" indent="0">
              <a:buNone/>
              <a:defRPr sz="2000"/>
            </a:lvl2pPr>
            <a:lvl3pPr marL="231667" indent="0">
              <a:buNone/>
              <a:tabLst/>
              <a:defRPr sz="2000"/>
            </a:lvl3pPr>
            <a:lvl4pPr marL="460161" indent="0">
              <a:buNone/>
              <a:defRPr/>
            </a:lvl4pPr>
            <a:lvl5pPr marL="685481"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9195565"/>
      </p:ext>
    </p:extLst>
  </p:cSld>
  <p:clrMapOvr>
    <a:masterClrMapping/>
  </p:clrMapOvr>
  <p:transition>
    <p:fade/>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2" y="1212849"/>
            <a:ext cx="5486399" cy="1914370"/>
          </a:xfrm>
        </p:spPr>
        <p:txBody>
          <a:bodyPr wrap="square">
            <a:spAutoFit/>
          </a:bodyPr>
          <a:lstStyle>
            <a:lvl1pPr marL="0" indent="0">
              <a:spcBef>
                <a:spcPts val="1224"/>
              </a:spcBef>
              <a:buClr>
                <a:schemeClr val="tx1"/>
              </a:buClr>
              <a:buFont typeface="Wingdings" pitchFamily="2" charset="2"/>
              <a:buNone/>
              <a:defRPr sz="3198"/>
            </a:lvl1pPr>
            <a:lvl2pPr marL="0" indent="0">
              <a:buNone/>
              <a:defRPr sz="2000"/>
            </a:lvl2pPr>
            <a:lvl3pPr marL="231667" indent="0">
              <a:buNone/>
              <a:tabLst/>
              <a:defRPr sz="2000"/>
            </a:lvl3pPr>
            <a:lvl4pPr marL="460161" indent="0">
              <a:buNone/>
              <a:defRPr/>
            </a:lvl4pPr>
            <a:lvl5pPr marL="685481"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8"/>
            </a:lvl1pPr>
            <a:lvl2pPr marL="0" indent="0">
              <a:buNone/>
              <a:defRPr sz="2000"/>
            </a:lvl2pPr>
            <a:lvl3pPr marL="231667" indent="0">
              <a:buNone/>
              <a:tabLst/>
              <a:defRPr sz="2000"/>
            </a:lvl3pPr>
            <a:lvl4pPr marL="460161" indent="0">
              <a:buNone/>
              <a:defRPr/>
            </a:lvl4pPr>
            <a:lvl5pPr marL="685481"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8174539"/>
      </p:ext>
    </p:extLst>
  </p:cSld>
  <p:clrMapOvr>
    <a:masterClrMapping/>
  </p:clrMapOvr>
  <p:transition>
    <p:fade/>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2" y="1212849"/>
            <a:ext cx="5486399" cy="2425279"/>
          </a:xfrm>
        </p:spPr>
        <p:txBody>
          <a:bodyPr wrap="square">
            <a:spAutoFit/>
          </a:bodyPr>
          <a:lstStyle>
            <a:lvl1pPr marL="287205" indent="-287205">
              <a:spcBef>
                <a:spcPts val="1224"/>
              </a:spcBef>
              <a:buClr>
                <a:schemeClr val="tx2"/>
              </a:buClr>
              <a:buFont typeface="Wingdings" panose="05000000000000000000" pitchFamily="2" charset="2"/>
              <a:buChar char="§"/>
              <a:defRPr sz="3198">
                <a:gradFill>
                  <a:gsLst>
                    <a:gs pos="19469">
                      <a:schemeClr val="tx2"/>
                    </a:gs>
                    <a:gs pos="32000">
                      <a:schemeClr val="tx2"/>
                    </a:gs>
                  </a:gsLst>
                  <a:lin ang="5400000" scaled="0"/>
                </a:gradFill>
              </a:defRPr>
            </a:lvl1pPr>
            <a:lvl2pPr marL="530919" indent="-233086">
              <a:buFont typeface="Wingdings" panose="05000000000000000000" pitchFamily="2" charset="2"/>
              <a:buChar char="§"/>
              <a:defRPr sz="2400"/>
            </a:lvl2pPr>
            <a:lvl3pPr marL="699260" indent="-168341">
              <a:buFont typeface="Wingdings" panose="05000000000000000000" pitchFamily="2" charset="2"/>
              <a:buChar char="§"/>
              <a:tabLst/>
              <a:defRPr sz="2000"/>
            </a:lvl3pPr>
            <a:lvl4pPr marL="880549" indent="-181289">
              <a:buFont typeface="Wingdings" panose="05000000000000000000" pitchFamily="2" charset="2"/>
              <a:buChar char="§"/>
              <a:defRPr/>
            </a:lvl4pPr>
            <a:lvl5pPr marL="1048891" indent="-168341">
              <a:buFont typeface="Wingdings" panose="05000000000000000000" pitchFamily="2" charset="2"/>
              <a:buChar char="§"/>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205" indent="-287205">
              <a:spcBef>
                <a:spcPts val="1224"/>
              </a:spcBef>
              <a:buClr>
                <a:schemeClr val="tx2"/>
              </a:buClr>
              <a:buFont typeface="Wingdings" panose="05000000000000000000" pitchFamily="2" charset="2"/>
              <a:buChar char="§"/>
              <a:defRPr sz="3198">
                <a:gradFill>
                  <a:gsLst>
                    <a:gs pos="19469">
                      <a:schemeClr val="tx2"/>
                    </a:gs>
                    <a:gs pos="32000">
                      <a:schemeClr val="tx2"/>
                    </a:gs>
                  </a:gsLst>
                  <a:lin ang="5400000" scaled="0"/>
                </a:gradFill>
              </a:defRPr>
            </a:lvl1pPr>
            <a:lvl2pPr marL="530919" indent="-233086">
              <a:buFont typeface="Wingdings" panose="05000000000000000000" pitchFamily="2" charset="2"/>
              <a:buChar char="§"/>
              <a:defRPr sz="2400"/>
            </a:lvl2pPr>
            <a:lvl3pPr marL="699260" indent="-168341">
              <a:buFont typeface="Wingdings" panose="05000000000000000000" pitchFamily="2" charset="2"/>
              <a:buChar char="§"/>
              <a:tabLst/>
              <a:defRPr sz="2000"/>
            </a:lvl3pPr>
            <a:lvl4pPr marL="880549" indent="-181289">
              <a:buFont typeface="Wingdings" panose="05000000000000000000" pitchFamily="2" charset="2"/>
              <a:buChar char="§"/>
              <a:defRPr/>
            </a:lvl4pPr>
            <a:lvl5pPr marL="1048891" indent="-168341">
              <a:buFont typeface="Wingdings" panose="05000000000000000000" pitchFamily="2" charset="2"/>
              <a:buChar char="§"/>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09084740"/>
      </p:ext>
    </p:extLst>
  </p:cSld>
  <p:clrMapOvr>
    <a:masterClrMapping/>
  </p:clrMapOvr>
  <p:transition>
    <p:fade/>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2" y="1212849"/>
            <a:ext cx="5486399" cy="2425279"/>
          </a:xfrm>
        </p:spPr>
        <p:txBody>
          <a:bodyPr wrap="square">
            <a:spAutoFit/>
          </a:bodyPr>
          <a:lstStyle>
            <a:lvl1pPr marL="287205" indent="-287205">
              <a:spcBef>
                <a:spcPts val="1224"/>
              </a:spcBef>
              <a:buClr>
                <a:schemeClr val="tx1"/>
              </a:buClr>
              <a:buFont typeface="Wingdings" panose="05000000000000000000" pitchFamily="2" charset="2"/>
              <a:buChar char="§"/>
              <a:defRPr sz="3198"/>
            </a:lvl1pPr>
            <a:lvl2pPr marL="530919" indent="-233086">
              <a:buFont typeface="Wingdings" panose="05000000000000000000" pitchFamily="2" charset="2"/>
              <a:buChar char="§"/>
              <a:defRPr sz="2400"/>
            </a:lvl2pPr>
            <a:lvl3pPr marL="699260" indent="-168341">
              <a:buFont typeface="Wingdings" panose="05000000000000000000" pitchFamily="2" charset="2"/>
              <a:buChar char="§"/>
              <a:tabLst/>
              <a:defRPr sz="2000"/>
            </a:lvl3pPr>
            <a:lvl4pPr marL="880549" indent="-181289">
              <a:buFont typeface="Wingdings" panose="05000000000000000000" pitchFamily="2" charset="2"/>
              <a:buChar char="§"/>
              <a:defRPr/>
            </a:lvl4pPr>
            <a:lvl5pPr marL="1048891" indent="-168341">
              <a:buFont typeface="Wingdings" panose="05000000000000000000" pitchFamily="2" charset="2"/>
              <a:buChar char="§"/>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205" indent="-287205">
              <a:spcBef>
                <a:spcPts val="1224"/>
              </a:spcBef>
              <a:buClr>
                <a:schemeClr val="tx1"/>
              </a:buClr>
              <a:buFont typeface="Wingdings" panose="05000000000000000000" pitchFamily="2" charset="2"/>
              <a:buChar char="§"/>
              <a:defRPr sz="3198"/>
            </a:lvl1pPr>
            <a:lvl2pPr marL="530919" indent="-233086">
              <a:buFont typeface="Wingdings" panose="05000000000000000000" pitchFamily="2" charset="2"/>
              <a:buChar char="§"/>
              <a:defRPr sz="2400"/>
            </a:lvl2pPr>
            <a:lvl3pPr marL="699260" indent="-168341">
              <a:buFont typeface="Wingdings" panose="05000000000000000000" pitchFamily="2" charset="2"/>
              <a:buChar char="§"/>
              <a:tabLst/>
              <a:defRPr sz="2000"/>
            </a:lvl3pPr>
            <a:lvl4pPr marL="880549" indent="-181289">
              <a:buFont typeface="Wingdings" panose="05000000000000000000" pitchFamily="2" charset="2"/>
              <a:buChar char="§"/>
              <a:defRPr/>
            </a:lvl4pPr>
            <a:lvl5pPr marL="1048891" indent="-168341">
              <a:buFont typeface="Wingdings" panose="05000000000000000000" pitchFamily="2" charset="2"/>
              <a:buChar char="§"/>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6988923"/>
      </p:ext>
    </p:extLst>
  </p:cSld>
  <p:clrMapOvr>
    <a:masterClrMapping/>
  </p:clrMapOvr>
  <p:transition>
    <p:fade/>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48650029"/>
      </p:ext>
    </p:extLst>
  </p:cSld>
  <p:clrMapOvr>
    <a:masterClrMapping/>
  </p:clrMapOvr>
  <p:transition>
    <p:fade/>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bg2"/>
                    </a:gs>
                    <a:gs pos="100000">
                      <a:schemeClr val="bg2"/>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82159215"/>
      </p:ext>
    </p:extLst>
  </p:cSld>
  <p:clrMapOvr>
    <a:masterClrMapping/>
  </p:clrMapOvr>
  <p:transition>
    <p:fade/>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2" y="1092"/>
            <a:ext cx="12430199" cy="6991987"/>
          </a:xfrm>
          <a:prstGeom prst="rect">
            <a:avLst/>
          </a:prstGeom>
        </p:spPr>
      </p:pic>
      <p:sp>
        <p:nvSpPr>
          <p:cNvPr id="2" name="Title 1"/>
          <p:cNvSpPr>
            <a:spLocks noGrp="1"/>
          </p:cNvSpPr>
          <p:nvPr>
            <p:ph type="title" hasCustomPrompt="1"/>
          </p:nvPr>
        </p:nvSpPr>
        <p:spPr>
          <a:xfrm>
            <a:off x="274639" y="2136778"/>
            <a:ext cx="10056812" cy="1181862"/>
          </a:xfrm>
          <a:noFill/>
        </p:spPr>
        <p:txBody>
          <a:bodyPr tIns="91440" bIns="91440" anchor="t" anchorCtr="0">
            <a:spAutoFit/>
          </a:bodyPr>
          <a:lstStyle>
            <a:lvl1pPr>
              <a:defRPr sz="7195"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1" y="4881266"/>
            <a:ext cx="10058401" cy="738664"/>
          </a:xfrm>
          <a:noFill/>
        </p:spPr>
        <p:txBody>
          <a:bodyPr lIns="182880" tIns="146304" rIns="182880" bIns="146304">
            <a:spAutoFit/>
          </a:bodyPr>
          <a:lstStyle>
            <a:lvl1pPr marL="0" indent="0">
              <a:spcBef>
                <a:spcPts val="0"/>
              </a:spcBef>
              <a:buNone/>
              <a:defRPr sz="3198"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040"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9" y="6678220"/>
            <a:ext cx="822951" cy="175415"/>
          </a:xfrm>
          <a:prstGeom prst="rect">
            <a:avLst/>
          </a:prstGeom>
        </p:spPr>
      </p:pic>
    </p:spTree>
    <p:extLst>
      <p:ext uri="{BB962C8B-B14F-4D97-AF65-F5344CB8AC3E}">
        <p14:creationId xmlns:p14="http://schemas.microsoft.com/office/powerpoint/2010/main" val="3804761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2" y="1092"/>
            <a:ext cx="12430199" cy="6991987"/>
          </a:xfrm>
          <a:prstGeom prst="rect">
            <a:avLst/>
          </a:prstGeom>
        </p:spPr>
      </p:pic>
      <p:sp>
        <p:nvSpPr>
          <p:cNvPr id="2" name="Title 1"/>
          <p:cNvSpPr>
            <a:spLocks noGrp="1"/>
          </p:cNvSpPr>
          <p:nvPr>
            <p:ph type="title" hasCustomPrompt="1"/>
          </p:nvPr>
        </p:nvSpPr>
        <p:spPr>
          <a:xfrm>
            <a:off x="274639" y="2125665"/>
            <a:ext cx="10056812" cy="1181862"/>
          </a:xfrm>
          <a:noFill/>
        </p:spPr>
        <p:txBody>
          <a:bodyPr tIns="91440" bIns="91440" anchor="t" anchorCtr="0">
            <a:spAutoFit/>
          </a:bodyPr>
          <a:lstStyle>
            <a:lvl1pPr>
              <a:defRPr lang="en-US" sz="7195"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040"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9" y="6678220"/>
            <a:ext cx="822951" cy="175415"/>
          </a:xfrm>
          <a:prstGeom prst="rect">
            <a:avLst/>
          </a:prstGeom>
        </p:spPr>
      </p:pic>
    </p:spTree>
    <p:extLst>
      <p:ext uri="{BB962C8B-B14F-4D97-AF65-F5344CB8AC3E}">
        <p14:creationId xmlns:p14="http://schemas.microsoft.com/office/powerpoint/2010/main" val="38738112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2" y="1092"/>
            <a:ext cx="12430199" cy="6991987"/>
          </a:xfrm>
          <a:prstGeom prst="rect">
            <a:avLst/>
          </a:prstGeom>
        </p:spPr>
      </p:pic>
      <p:sp>
        <p:nvSpPr>
          <p:cNvPr id="2" name="Title 1"/>
          <p:cNvSpPr>
            <a:spLocks noGrp="1"/>
          </p:cNvSpPr>
          <p:nvPr>
            <p:ph type="title" hasCustomPrompt="1"/>
          </p:nvPr>
        </p:nvSpPr>
        <p:spPr>
          <a:xfrm>
            <a:off x="274640" y="2125664"/>
            <a:ext cx="11887200" cy="1181862"/>
          </a:xfrm>
          <a:noFill/>
        </p:spPr>
        <p:txBody>
          <a:bodyPr tIns="91440" bIns="91440" anchor="t" anchorCtr="0">
            <a:spAutoFit/>
          </a:bodyPr>
          <a:lstStyle>
            <a:lvl1pPr>
              <a:defRPr sz="7195"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33530868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4"/>
            <a:ext cx="11887200" cy="1181862"/>
          </a:xfrm>
          <a:noFill/>
        </p:spPr>
        <p:txBody>
          <a:bodyPr tIns="91440" bIns="91440" anchor="t" anchorCtr="0">
            <a:spAutoFit/>
          </a:bodyPr>
          <a:lstStyle>
            <a:lvl1pPr>
              <a:defRPr sz="7195"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61614121"/>
      </p:ext>
    </p:extLst>
  </p:cSld>
  <p:clrMapOvr>
    <a:masterClrMapping/>
  </p:clrMapOvr>
  <p:transition>
    <p:fade/>
  </p:transition>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4"/>
            <a:ext cx="11887200" cy="1181862"/>
          </a:xfrm>
          <a:noFill/>
        </p:spPr>
        <p:txBody>
          <a:bodyPr tIns="91440" bIns="91440" anchor="t" anchorCtr="0">
            <a:spAutoFit/>
          </a:bodyPr>
          <a:lstStyle>
            <a:lvl1pPr>
              <a:defRPr sz="7195"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20671938"/>
      </p:ext>
    </p:extLst>
  </p:cSld>
  <p:clrMapOvr>
    <a:masterClrMapping/>
  </p:clrMapOvr>
  <p:transition>
    <p:fade/>
  </p:transition>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4"/>
            <a:ext cx="11887200" cy="1181862"/>
          </a:xfrm>
          <a:noFill/>
        </p:spPr>
        <p:txBody>
          <a:bodyPr tIns="91440" bIns="91440" anchor="t" anchorCtr="0">
            <a:spAutoFit/>
          </a:bodyPr>
          <a:lstStyle>
            <a:lvl1pPr>
              <a:defRPr sz="7195"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574191825"/>
      </p:ext>
    </p:extLst>
  </p:cSld>
  <p:clrMapOvr>
    <a:masterClrMapping/>
  </p:clrMapOvr>
  <p:transition>
    <p:fade/>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4"/>
            <a:ext cx="11887200" cy="1181862"/>
          </a:xfrm>
          <a:noFill/>
        </p:spPr>
        <p:txBody>
          <a:bodyPr tIns="91440" bIns="91440" anchor="t" anchorCtr="0">
            <a:spAutoFit/>
          </a:bodyPr>
          <a:lstStyle>
            <a:lvl1pPr>
              <a:defRPr sz="7195"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48190864"/>
      </p:ext>
    </p:extLst>
  </p:cSld>
  <p:clrMapOvr>
    <a:masterClrMapping/>
  </p:clrMapOvr>
  <p:transition>
    <p:fade/>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1241426"/>
            <a:ext cx="5486399" cy="2012859"/>
          </a:xfrm>
        </p:spPr>
        <p:txBody>
          <a:bodyPr>
            <a:spAutoFit/>
          </a:bodyPr>
          <a:lstStyle>
            <a:lvl1pPr>
              <a:defRPr sz="6597"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598"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Tree>
    <p:extLst>
      <p:ext uri="{BB962C8B-B14F-4D97-AF65-F5344CB8AC3E}">
        <p14:creationId xmlns:p14="http://schemas.microsoft.com/office/powerpoint/2010/main" val="2696187344"/>
      </p:ext>
    </p:extLst>
  </p:cSld>
  <p:clrMapOvr>
    <a:masterClrMapping/>
  </p:clrMapOvr>
  <p:transition>
    <p:fade/>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21782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080688"/>
      </p:ext>
    </p:extLst>
  </p:cSld>
  <p:clrMapOvr>
    <a:masterClrMapping/>
  </p:clrMapOvr>
  <p:transition>
    <p:fade/>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876183"/>
      </p:ext>
    </p:extLst>
  </p:cSld>
  <p:clrMapOvr>
    <a:masterClrMapping/>
  </p:clrMapOvr>
  <p:transition>
    <p:fade/>
  </p:transition>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9151091"/>
      </p:ext>
    </p:extLst>
  </p:cSld>
  <p:clrMapOvr>
    <a:masterClrMapping/>
  </p:clrMapOvr>
  <p:transition>
    <p:fade/>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Blank Accent Color 3">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5126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5" tIns="46625" rIns="46625" bIns="46625" numCol="1" spcCol="0" rtlCol="0" fromWordArt="0" anchor="ctr" anchorCtr="0" forceAA="0" compatLnSpc="1">
            <a:prstTxWarp prst="textNoShape">
              <a:avLst/>
            </a:prstTxWarp>
            <a:noAutofit/>
          </a:bodyPr>
          <a:lstStyle/>
          <a:p>
            <a:pPr algn="ctr" defTabSz="932040" fontAlgn="base">
              <a:spcBef>
                <a:spcPct val="0"/>
              </a:spcBef>
              <a:spcAft>
                <a:spcPct val="0"/>
              </a:spcAft>
            </a:pPr>
            <a:endParaRPr lang="en-US" sz="225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60"/>
            <a:ext cx="11887199" cy="1995931"/>
          </a:xfrm>
        </p:spPr>
        <p:txBody>
          <a:bodyPr/>
          <a:lstStyle>
            <a:lvl1pPr marL="0" indent="0">
              <a:buNone/>
              <a:defRPr sz="3298">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39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33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18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50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3050533"/>
      </p:ext>
    </p:extLst>
  </p:cSld>
  <p:clrMapOvr>
    <a:masterClrMapping/>
  </p:clrMapOvr>
  <p:transition>
    <p:fade/>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4" y="2"/>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algn="ctr" defTabSz="932040"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4" y="6294478"/>
            <a:ext cx="4571999" cy="403187"/>
          </a:xfrm>
          <a:prstGeom prst="rect">
            <a:avLst/>
          </a:prstGeom>
          <a:noFill/>
          <a:ln w="12700">
            <a:noFill/>
            <a:miter lim="800000"/>
            <a:headEnd type="none" w="sm" len="sm"/>
            <a:tailEnd type="none" w="sm" len="sm"/>
          </a:ln>
          <a:effectLst/>
        </p:spPr>
        <p:txBody>
          <a:bodyPr vert="horz" wrap="square" lIns="182828" tIns="146262" rIns="182828" bIns="146262" numCol="1" anchor="t" anchorCtr="0" compatLnSpc="1">
            <a:prstTxWarp prst="textNoShape">
              <a:avLst/>
            </a:prstTxWarp>
            <a:spAutoFit/>
          </a:bodyPr>
          <a:lstStyle/>
          <a:p>
            <a:pPr algn="r" defTabSz="931857" eaLnBrk="0" hangingPunct="0"/>
            <a:r>
              <a:rPr lang="en-US" sz="700" dirty="0">
                <a:gradFill>
                  <a:gsLst>
                    <a:gs pos="12389">
                      <a:srgbClr val="FFFFFF"/>
                    </a:gs>
                    <a:gs pos="54000">
                      <a:srgbClr val="FFFFFF"/>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9232" y="5580861"/>
            <a:ext cx="3291840" cy="701671"/>
          </a:xfrm>
          <a:prstGeom prst="rect">
            <a:avLst/>
          </a:prstGeom>
        </p:spPr>
      </p:pic>
    </p:spTree>
    <p:extLst>
      <p:ext uri="{BB962C8B-B14F-4D97-AF65-F5344CB8AC3E}">
        <p14:creationId xmlns:p14="http://schemas.microsoft.com/office/powerpoint/2010/main" val="35069604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40" y="1212852"/>
            <a:ext cx="11887200" cy="2443746"/>
          </a:xfrm>
          <a:prstGeom prst="rect">
            <a:avLst/>
          </a:prstGeom>
        </p:spPr>
        <p:txBody>
          <a:bodyPr/>
          <a:lstStyle>
            <a:lvl1pPr marL="290378" indent="-290378">
              <a:buClr>
                <a:schemeClr val="tx1"/>
              </a:buClr>
              <a:buSzPct val="90000"/>
              <a:buFont typeface="Arial" pitchFamily="34" charset="0"/>
              <a:buChar char="•"/>
              <a:defRPr sz="359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35" indent="-280858">
              <a:buClr>
                <a:schemeClr val="tx1"/>
              </a:buClr>
              <a:buSzPct val="90000"/>
              <a:buFont typeface="Arial" pitchFamily="34" charset="0"/>
              <a:buChar char="•"/>
              <a:defRPr sz="3198">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14" indent="-290378">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08" indent="-228494">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01" indent="-228494">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3"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8"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32572374"/>
      </p:ext>
    </p:extLst>
  </p:cSld>
  <p:clrMapOvr>
    <a:masterClrMapping/>
  </p:clrMapOvr>
  <p:transition>
    <p:fade/>
  </p:transition>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40" y="1212852"/>
            <a:ext cx="11887200" cy="2443746"/>
          </a:xfrm>
          <a:prstGeom prst="rect">
            <a:avLst/>
          </a:prstGeom>
        </p:spPr>
        <p:txBody>
          <a:bodyPr/>
          <a:lstStyle>
            <a:lvl1pPr marL="290401" indent="-290401">
              <a:buClr>
                <a:schemeClr val="tx1"/>
              </a:buClr>
              <a:buSzPct val="90000"/>
              <a:buFont typeface="Arial" pitchFamily="34" charset="0"/>
              <a:buChar char="•"/>
              <a:defRPr sz="359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81" indent="-280881">
              <a:buClr>
                <a:schemeClr val="tx1"/>
              </a:buClr>
              <a:buSzPct val="90000"/>
              <a:buFont typeface="Arial" pitchFamily="34" charset="0"/>
              <a:buChar char="•"/>
              <a:defRPr sz="3198">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82" indent="-290401">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95" indent="-228513">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706" indent="-228513">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3493101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588"/>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
        <p:nvSpPr>
          <p:cNvPr id="9" name="Rectangle 8"/>
          <p:cNvSpPr/>
          <p:nvPr userDrawn="1"/>
        </p:nvSpPr>
        <p:spPr>
          <a:xfrm>
            <a:off x="206862" y="3032252"/>
            <a:ext cx="4420128" cy="800454"/>
          </a:xfrm>
          <a:prstGeom prst="rect">
            <a:avLst/>
          </a:prstGeom>
        </p:spPr>
        <p:txBody>
          <a:bodyPr wrap="none" anchor="ctr">
            <a:spAutoFit/>
          </a:bodyPr>
          <a:lstStyle/>
          <a:p>
            <a:pPr algn="r" defTabSz="1165610">
              <a:lnSpc>
                <a:spcPct val="90000"/>
              </a:lnSpc>
              <a:spcBef>
                <a:spcPct val="0"/>
              </a:spcBef>
            </a:pPr>
            <a:r>
              <a:rPr lang="en-US" sz="5000" spc="-125" dirty="0">
                <a:ln w="3175">
                  <a:noFill/>
                </a:ln>
                <a:gradFill>
                  <a:gsLst>
                    <a:gs pos="84066">
                      <a:srgbClr val="000000"/>
                    </a:gs>
                    <a:gs pos="57576">
                      <a:srgbClr val="000000"/>
                    </a:gs>
                  </a:gsLst>
                  <a:lin ang="5400000" scaled="0"/>
                </a:gradFill>
                <a:latin typeface="Segoe UI Light"/>
                <a:cs typeface="Segoe UI" pitchFamily="34" charset="0"/>
              </a:rPr>
              <a:t>Spark the future.</a:t>
            </a:r>
          </a:p>
        </p:txBody>
      </p:sp>
      <p:sp>
        <p:nvSpPr>
          <p:cNvPr id="10" name="Rectangle 9"/>
          <p:cNvSpPr/>
          <p:nvPr userDrawn="1"/>
        </p:nvSpPr>
        <p:spPr>
          <a:xfrm>
            <a:off x="2397958" y="4610726"/>
            <a:ext cx="2229032" cy="729826"/>
          </a:xfrm>
          <a:prstGeom prst="rect">
            <a:avLst/>
          </a:prstGeom>
        </p:spPr>
        <p:txBody>
          <a:bodyPr wrap="none" anchor="ctr">
            <a:spAutoFit/>
          </a:bodyPr>
          <a:lstStyle/>
          <a:p>
            <a:pPr algn="r" defTabSz="1165610">
              <a:lnSpc>
                <a:spcPct val="90000"/>
              </a:lnSpc>
              <a:spcBef>
                <a:spcPct val="0"/>
              </a:spcBef>
            </a:pPr>
            <a:r>
              <a:rPr lang="en-US" sz="2250" dirty="0">
                <a:ln w="3175">
                  <a:noFill/>
                </a:ln>
                <a:gradFill>
                  <a:gsLst>
                    <a:gs pos="84066">
                      <a:srgbClr val="000000"/>
                    </a:gs>
                    <a:gs pos="57576">
                      <a:srgbClr val="000000"/>
                    </a:gs>
                  </a:gsLst>
                  <a:lin ang="5400000" scaled="0"/>
                </a:gradFill>
                <a:cs typeface="Segoe UI" pitchFamily="34" charset="0"/>
              </a:rPr>
              <a:t>May 4 – 8, 2015</a:t>
            </a:r>
            <a:br>
              <a:rPr lang="en-US" sz="2250" dirty="0">
                <a:ln w="3175">
                  <a:noFill/>
                </a:ln>
                <a:gradFill>
                  <a:gsLst>
                    <a:gs pos="84066">
                      <a:srgbClr val="000000"/>
                    </a:gs>
                    <a:gs pos="57576">
                      <a:srgbClr val="000000"/>
                    </a:gs>
                  </a:gsLst>
                  <a:lin ang="5400000" scaled="0"/>
                </a:gradFill>
                <a:cs typeface="Segoe UI" pitchFamily="34" charset="0"/>
              </a:rPr>
            </a:br>
            <a:r>
              <a:rPr lang="en-US" sz="2250" dirty="0">
                <a:ln w="3175">
                  <a:noFill/>
                </a:ln>
                <a:gradFill>
                  <a:gsLst>
                    <a:gs pos="84066">
                      <a:srgbClr val="000000"/>
                    </a:gs>
                    <a:gs pos="57576">
                      <a:srgbClr val="000000"/>
                    </a:gs>
                  </a:gsLst>
                  <a:lin ang="5400000" scaled="0"/>
                </a:gradFill>
                <a:cs typeface="Segoe UI" pitchFamily="34" charset="0"/>
              </a:rPr>
              <a:t>Chicago, IL</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02510" y="4088041"/>
            <a:ext cx="2494315" cy="384949"/>
          </a:xfrm>
          <a:prstGeom prst="rect">
            <a:avLst/>
          </a:prstGeom>
        </p:spPr>
      </p:pic>
    </p:spTree>
    <p:extLst>
      <p:ext uri="{BB962C8B-B14F-4D97-AF65-F5344CB8AC3E}">
        <p14:creationId xmlns:p14="http://schemas.microsoft.com/office/powerpoint/2010/main" val="26891733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8"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3" y="3955785"/>
            <a:ext cx="7315137" cy="1828007"/>
          </a:xfrm>
          <a:noFill/>
        </p:spPr>
        <p:txBody>
          <a:bodyPr lIns="146304" tIns="109728" rIns="146304" bIns="109728">
            <a:noAutofit/>
          </a:bodyPr>
          <a:lstStyle>
            <a:lvl1pPr marL="0" indent="0">
              <a:spcBef>
                <a:spcPts val="0"/>
              </a:spcBef>
              <a:buNone/>
              <a:defRPr sz="3199"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42194890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0199999"/>
      </p:ext>
    </p:extLst>
  </p:cSld>
  <p:clrMapOvr>
    <a:masterClrMapping/>
  </p:clrMapOvr>
  <p:transition>
    <p:fade/>
  </p:transition>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6536924"/>
      </p:ext>
    </p:extLst>
  </p:cSld>
  <p:clrMapOvr>
    <a:masterClrMapping/>
  </p:clrMapOvr>
  <p:transition>
    <p:fade/>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_Title &amp; Non-bulleted tex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bg2"/>
                    </a:gs>
                    <a:gs pos="100000">
                      <a:schemeClr val="bg2"/>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bg2"/>
                    </a:gs>
                    <a:gs pos="100000">
                      <a:schemeClr val="bg2"/>
                    </a:gs>
                  </a:gsLst>
                  <a:lin ang="5400000" scaled="0"/>
                </a:gradFill>
              </a:defRPr>
            </a:lvl1pPr>
            <a:lvl2pPr marL="0" indent="0">
              <a:buFontTx/>
              <a:buNone/>
              <a:defRPr sz="2000">
                <a:gradFill>
                  <a:gsLst>
                    <a:gs pos="1250">
                      <a:schemeClr val="bg2"/>
                    </a:gs>
                    <a:gs pos="100000">
                      <a:schemeClr val="bg2"/>
                    </a:gs>
                  </a:gsLst>
                  <a:lin ang="5400000" scaled="0"/>
                </a:gradFill>
              </a:defRPr>
            </a:lvl2pPr>
            <a:lvl3pPr marL="228538" indent="0">
              <a:buNone/>
              <a:defRPr>
                <a:gradFill>
                  <a:gsLst>
                    <a:gs pos="1250">
                      <a:schemeClr val="bg2"/>
                    </a:gs>
                    <a:gs pos="100000">
                      <a:schemeClr val="bg2"/>
                    </a:gs>
                  </a:gsLst>
                  <a:lin ang="5400000" scaled="0"/>
                </a:gradFill>
              </a:defRPr>
            </a:lvl3pPr>
            <a:lvl4pPr marL="457075" indent="0">
              <a:buNone/>
              <a:defRPr>
                <a:gradFill>
                  <a:gsLst>
                    <a:gs pos="1250">
                      <a:schemeClr val="bg2"/>
                    </a:gs>
                    <a:gs pos="100000">
                      <a:schemeClr val="bg2"/>
                    </a:gs>
                  </a:gsLst>
                  <a:lin ang="5400000" scaled="0"/>
                </a:gradFill>
              </a:defRPr>
            </a:lvl4pPr>
            <a:lvl5pPr marL="685613" indent="0">
              <a:buNone/>
              <a:defRPr>
                <a:gradFill>
                  <a:gsLst>
                    <a:gs pos="1250">
                      <a:schemeClr val="bg2"/>
                    </a:gs>
                    <a:gs pos="100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47860499"/>
      </p:ext>
    </p:extLst>
  </p:cSld>
  <p:clrMapOvr>
    <a:masterClrMapping/>
  </p:clrMapOvr>
  <p:transition>
    <p:fade/>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buClr>
                <a:schemeClr val="tx2"/>
              </a:buClr>
              <a:defRPr sz="3999">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871134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defRPr sz="3999"/>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70904341"/>
      </p:ext>
    </p:extLst>
  </p:cSld>
  <p:clrMapOvr>
    <a:masterClrMapping/>
  </p:clrMapOvr>
  <p:transition>
    <p:fade/>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5951551"/>
      </p:ext>
    </p:extLst>
  </p:cSld>
  <p:clrMapOvr>
    <a:masterClrMapping/>
  </p:clrMapOvr>
  <p:transition>
    <p:fade/>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5788507"/>
      </p:ext>
    </p:extLst>
  </p:cSld>
  <p:clrMapOvr>
    <a:masterClrMapping/>
  </p:clrMapOvr>
  <p:transition>
    <p:fade/>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2425279"/>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2851146"/>
      </p:ext>
    </p:extLst>
  </p:cSld>
  <p:clrMapOvr>
    <a:masterClrMapping/>
  </p:clrMapOvr>
  <p:transition>
    <p:fade/>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2425279"/>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90303934"/>
      </p:ext>
    </p:extLst>
  </p:cSld>
  <p:clrMapOvr>
    <a:masterClrMapping/>
  </p:clrMapOvr>
  <p:transition>
    <p:fade/>
  </p:transition>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442737780"/>
      </p:ext>
    </p:extLst>
  </p:cSld>
  <p:clrMapOvr>
    <a:masterClrMapping/>
  </p:clrMapOvr>
  <p:transition>
    <p:fade/>
  </p:transition>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36777"/>
            <a:ext cx="10056812" cy="1181862"/>
          </a:xfrm>
          <a:noFill/>
        </p:spPr>
        <p:txBody>
          <a:bodyPr tIns="91440" bIns="91440" anchor="t" anchorCtr="0">
            <a:spAutoFit/>
          </a:bodyPr>
          <a:lstStyle>
            <a:lvl1pPr>
              <a:defRPr sz="7197"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4881266"/>
            <a:ext cx="10058401" cy="738664"/>
          </a:xfrm>
          <a:noFill/>
        </p:spPr>
        <p:txBody>
          <a:bodyPr lIns="182880" tIns="146304" rIns="182880" bIns="146304">
            <a:spAutoFit/>
          </a:bodyPr>
          <a:lstStyle>
            <a:lvl1pPr marL="0" indent="0">
              <a:spcBef>
                <a:spcPts val="0"/>
              </a:spcBef>
              <a:buNone/>
              <a:defRPr sz="31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37377930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4"/>
            <a:ext cx="10056812" cy="1181862"/>
          </a:xfrm>
          <a:noFill/>
        </p:spPr>
        <p:txBody>
          <a:bodyPr tIns="91440" bIns="91440" anchor="t" anchorCtr="0">
            <a:spAutoFit/>
          </a:bodyPr>
          <a:lstStyle>
            <a:lvl1pPr>
              <a:defRPr lang="en-US" sz="7197"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39466922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636039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374702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80280621"/>
      </p:ext>
    </p:extLst>
  </p:cSld>
  <p:clrMapOvr>
    <a:masterClrMapping/>
  </p:clrMapOvr>
  <p:transition>
    <p:fade/>
  </p:transition>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212692008"/>
      </p:ext>
    </p:extLst>
  </p:cSld>
  <p:clrMapOvr>
    <a:masterClrMapping/>
  </p:clrMapOvr>
  <p:transition>
    <p:fade/>
  </p:transition>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480130396"/>
      </p:ext>
    </p:extLst>
  </p:cSld>
  <p:clrMapOvr>
    <a:masterClrMapping/>
  </p:clrMapOvr>
  <p:transition>
    <p:fade/>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1241426"/>
            <a:ext cx="5486399" cy="2012859"/>
          </a:xfrm>
        </p:spPr>
        <p:txBody>
          <a:bodyPr>
            <a:spAutoFit/>
          </a:bodyPr>
          <a:lstStyle>
            <a:lvl1pPr>
              <a:defRPr sz="6598"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825748289"/>
      </p:ext>
    </p:extLst>
  </p:cSld>
  <p:clrMapOvr>
    <a:masterClrMapping/>
  </p:clrMapOvr>
  <p:transition>
    <p:fade/>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13502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263668"/>
      </p:ext>
    </p:extLst>
  </p:cSld>
  <p:clrMapOvr>
    <a:masterClrMapping/>
  </p:clrMapOvr>
  <p:transition>
    <p:fade/>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562994"/>
      </p:ext>
    </p:extLst>
  </p:cSld>
  <p:clrMapOvr>
    <a:masterClrMapping/>
  </p:clrMapOvr>
  <p:transition>
    <p:fade/>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407476"/>
      </p:ext>
    </p:extLst>
  </p:cSld>
  <p:clrMapOvr>
    <a:masterClrMapping/>
  </p:clrMapOvr>
  <p:transition>
    <p:fade/>
  </p:transition>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19" fontAlgn="base">
              <a:spcBef>
                <a:spcPct val="0"/>
              </a:spcBef>
              <a:spcAft>
                <a:spcPct val="0"/>
              </a:spcAft>
            </a:pPr>
            <a:endParaRPr lang="en-US" sz="225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9"/>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5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4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3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1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8908072"/>
      </p:ext>
    </p:extLst>
  </p:cSld>
  <p:clrMapOvr>
    <a:masterClrMapping/>
  </p:clrMapOvr>
  <p:transition>
    <p:fade/>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 y="1"/>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3" y="6294477"/>
            <a:ext cx="45719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algn="r" defTabSz="932036" eaLnBrk="0" hangingPunct="0"/>
            <a:r>
              <a:rPr lang="en-US" sz="700" dirty="0">
                <a:gradFill>
                  <a:gsLst>
                    <a:gs pos="12389">
                      <a:srgbClr val="FFFFFF"/>
                    </a:gs>
                    <a:gs pos="54000">
                      <a:srgbClr val="FFFFFF"/>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9231" y="5580860"/>
            <a:ext cx="3291840" cy="701671"/>
          </a:xfrm>
          <a:prstGeom prst="rect">
            <a:avLst/>
          </a:prstGeom>
        </p:spPr>
      </p:pic>
    </p:spTree>
    <p:extLst>
      <p:ext uri="{BB962C8B-B14F-4D97-AF65-F5344CB8AC3E}">
        <p14:creationId xmlns:p14="http://schemas.microsoft.com/office/powerpoint/2010/main" val="56630954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34" indent="-290434">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44" indent="-280912">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779" indent="-290434">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17" indent="-228538">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854" indent="-228538">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7048773"/>
      </p:ext>
    </p:extLst>
  </p:cSld>
  <p:clrMapOvr>
    <a:masterClrMapping/>
  </p:clrMapOvr>
  <p:transition>
    <p:fade/>
  </p:transition>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78717279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chemeClr val="tx1"/>
                    </a:gs>
                    <a:gs pos="53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9143937" cy="1828007"/>
          </a:xfrm>
          <a:noFill/>
        </p:spPr>
        <p:txBody>
          <a:bodyPr lIns="182880" tIns="146304" rIns="182880" bIns="146304">
            <a:noAutofit/>
          </a:bodyPr>
          <a:lstStyle>
            <a:lvl1pPr marL="0" indent="0">
              <a:spcBef>
                <a:spcPts val="0"/>
              </a:spcBef>
              <a:buNone/>
              <a:defRPr sz="3600" spc="0" baseline="0">
                <a:gradFill>
                  <a:gsLst>
                    <a:gs pos="5833">
                      <a:schemeClr val="tx1"/>
                    </a:gs>
                    <a:gs pos="53000">
                      <a:schemeClr val="tx1"/>
                    </a:gs>
                  </a:gsLst>
                  <a:lin ang="5400000" scaled="0"/>
                </a:gradFill>
                <a:latin typeface="+mj-lt"/>
              </a:defRPr>
            </a:lvl1pPr>
          </a:lstStyle>
          <a:p>
            <a:pPr lvl="0"/>
            <a:r>
              <a:rPr lang="en-US" dirty="0" smtClean="0"/>
              <a:t>Speaker Name</a:t>
            </a:r>
          </a:p>
        </p:txBody>
      </p:sp>
      <p:sp>
        <p:nvSpPr>
          <p:cNvPr id="2" name="Footer Placeholder 1"/>
          <p:cNvSpPr>
            <a:spLocks noGrp="1"/>
          </p:cNvSpPr>
          <p:nvPr>
            <p:ph type="ftr" sz="quarter" idx="13"/>
          </p:nvPr>
        </p:nvSpPr>
        <p:spPr/>
        <p:txBody>
          <a:bodyPr/>
          <a:lstStyle/>
          <a:p>
            <a:r>
              <a:rPr smtClean="0">
                <a:gradFill>
                  <a:gsLst>
                    <a:gs pos="2239">
                      <a:srgbClr val="FFFFFF"/>
                    </a:gs>
                    <a:gs pos="11940">
                      <a:srgbClr val="FFFFFF"/>
                    </a:gs>
                  </a:gsLst>
                  <a:lin ang="5400000" scaled="0"/>
                </a:gradFill>
              </a:rPr>
              <a:t>Microsoft Confidential</a:t>
            </a:r>
            <a:endParaRPr>
              <a:gradFill>
                <a:gsLst>
                  <a:gs pos="2239">
                    <a:srgbClr val="FFFFFF"/>
                  </a:gs>
                  <a:gs pos="11940">
                    <a:srgbClr val="FFFFFF"/>
                  </a:gs>
                </a:gsLst>
                <a:lin ang="5400000" scaled="0"/>
              </a:gradFill>
            </a:endParaRPr>
          </a:p>
        </p:txBody>
      </p:sp>
      <p:sp>
        <p:nvSpPr>
          <p:cNvPr id="3" name="Slide Number Placeholder 2"/>
          <p:cNvSpPr>
            <a:spLocks noGrp="1"/>
          </p:cNvSpPr>
          <p:nvPr>
            <p:ph type="sldNum" sz="quarter" idx="14"/>
          </p:nvPr>
        </p:nvSpPr>
        <p:spPr/>
        <p:txBody>
          <a:bodyPr/>
          <a:lstStyle/>
          <a:p>
            <a:fld id="{27258FFF-F925-446B-8502-81C933981705}" type="slidenum">
              <a:rPr>
                <a:gradFill>
                  <a:gsLst>
                    <a:gs pos="2239">
                      <a:srgbClr val="FFFFFF"/>
                    </a:gs>
                    <a:gs pos="11940">
                      <a:srgbClr val="FFFFFF"/>
                    </a:gs>
                  </a:gsLst>
                  <a:lin ang="5400000" scaled="0"/>
                </a:gradFill>
              </a:rPr>
              <a:pPr/>
              <a:t>‹#›</a:t>
            </a:fld>
            <a:endParaRPr>
              <a:gradFill>
                <a:gsLst>
                  <a:gs pos="2239">
                    <a:srgbClr val="FFFFFF"/>
                  </a:gs>
                  <a:gs pos="11940">
                    <a:srgbClr val="FFFFFF"/>
                  </a:gs>
                </a:gsLst>
                <a:lin ang="5400000" scaled="0"/>
              </a:gra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invGray">
          <a:xfrm>
            <a:off x="464354" y="479775"/>
            <a:ext cx="1639084" cy="359162"/>
          </a:xfrm>
          <a:prstGeom prst="rect">
            <a:avLst/>
          </a:prstGeom>
        </p:spPr>
      </p:pic>
    </p:spTree>
    <p:extLst>
      <p:ext uri="{BB962C8B-B14F-4D97-AF65-F5344CB8AC3E}">
        <p14:creationId xmlns:p14="http://schemas.microsoft.com/office/powerpoint/2010/main" val="41886471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Slide 3">
    <p:bg bwMode="gray">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1"/>
            <a:ext cx="12436475" cy="6994525"/>
          </a:xfrm>
        </p:spPr>
        <p:txBody>
          <a:bodyPr/>
          <a:lstStyle>
            <a:lvl1pPr marL="0" indent="0">
              <a:buNone/>
              <a:defRPr/>
            </a:lvl1pPr>
          </a:lstStyle>
          <a:p>
            <a:r>
              <a:rPr lang="en-US" smtClean="0"/>
              <a:t>Click icon to add picture</a:t>
            </a:r>
            <a:endParaRPr lang="en-US"/>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62937" y="832966"/>
            <a:ext cx="11910600" cy="5876623"/>
          </a:xfrm>
          <a:prstGeom prst="rect">
            <a:avLst/>
          </a:prstGeom>
          <a:noFill/>
          <a:ln>
            <a:noFill/>
          </a:ln>
        </p:spPr>
      </p:pic>
      <p:sp>
        <p:nvSpPr>
          <p:cNvPr id="5" name="Text Placeholder 4"/>
          <p:cNvSpPr>
            <a:spLocks noGrp="1"/>
          </p:cNvSpPr>
          <p:nvPr>
            <p:ph type="body" sz="quarter" idx="12" hasCustomPrompt="1"/>
          </p:nvPr>
        </p:nvSpPr>
        <p:spPr>
          <a:xfrm>
            <a:off x="276540" y="3954457"/>
            <a:ext cx="5197379" cy="1018969"/>
          </a:xfrm>
          <a:noFill/>
        </p:spPr>
        <p:txBody>
          <a:bodyPr lIns="182880" tIns="146304" rIns="182880" bIns="146304">
            <a:noAutofit/>
          </a:bodyPr>
          <a:lstStyle>
            <a:lvl1pPr marL="0" indent="0">
              <a:spcBef>
                <a:spcPts val="0"/>
              </a:spcBef>
              <a:buNone/>
              <a:defRPr sz="3600" spc="0" baseline="0">
                <a:gradFill>
                  <a:gsLst>
                    <a:gs pos="7965">
                      <a:schemeClr val="tx1"/>
                    </a:gs>
                    <a:gs pos="8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25677"/>
            <a:ext cx="5187450" cy="1828800"/>
          </a:xfrm>
          <a:noFill/>
        </p:spPr>
        <p:txBody>
          <a:bodyPr lIns="146304" tIns="91440" rIns="146304" bIns="91440" anchor="t" anchorCtr="0"/>
          <a:lstStyle>
            <a:lvl1pPr>
              <a:defRPr sz="6000" spc="-100" baseline="0">
                <a:gradFill>
                  <a:gsLst>
                    <a:gs pos="7965">
                      <a:schemeClr val="tx1"/>
                    </a:gs>
                    <a:gs pos="8000">
                      <a:schemeClr val="tx1"/>
                    </a:gs>
                  </a:gsLst>
                  <a:lin ang="5400000" scaled="0"/>
                </a:gradFill>
              </a:defRPr>
            </a:lvl1pPr>
          </a:lstStyle>
          <a:p>
            <a:r>
              <a:rPr lang="en-US" dirty="0" smtClean="0"/>
              <a:t>Presentation title</a:t>
            </a:r>
            <a:endParaRPr lang="en-US" dirty="0"/>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2257797" y="328910"/>
            <a:ext cx="9915740" cy="6380679"/>
          </a:xfrm>
          <a:prstGeom prst="rect">
            <a:avLst/>
          </a:prstGeom>
          <a:noFill/>
          <a:ln>
            <a:noFill/>
          </a:ln>
        </p:spPr>
      </p:pic>
    </p:spTree>
    <p:extLst>
      <p:ext uri="{BB962C8B-B14F-4D97-AF65-F5344CB8AC3E}">
        <p14:creationId xmlns:p14="http://schemas.microsoft.com/office/powerpoint/2010/main" val="23879963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Slide 2">
    <p:bg bwMode="gray">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1"/>
            <a:ext cx="12436475" cy="6994525"/>
          </a:xfrm>
        </p:spPr>
        <p:txBody>
          <a:bodyPr/>
          <a:lstStyle>
            <a:lvl1pPr marL="0" indent="0">
              <a:buNone/>
              <a:defRPr/>
            </a:lvl1pPr>
          </a:lstStyle>
          <a:p>
            <a:r>
              <a:rPr lang="en-US" smtClean="0"/>
              <a:t>Click icon to add picture</a:t>
            </a:r>
            <a:endParaRPr lang="en-US"/>
          </a:p>
        </p:txBody>
      </p:sp>
      <p:sp>
        <p:nvSpPr>
          <p:cNvPr id="2" name="Footer Placeholder 1"/>
          <p:cNvSpPr>
            <a:spLocks noGrp="1"/>
          </p:cNvSpPr>
          <p:nvPr>
            <p:ph type="ftr" sz="quarter" idx="13"/>
          </p:nvPr>
        </p:nvSpPr>
        <p:spPr/>
        <p:txBody>
          <a:bodyPr/>
          <a:lstStyle/>
          <a:p>
            <a:r>
              <a:rPr smtClean="0">
                <a:gradFill>
                  <a:gsLst>
                    <a:gs pos="2239">
                      <a:srgbClr val="505050"/>
                    </a:gs>
                    <a:gs pos="11940">
                      <a:srgbClr val="505050"/>
                    </a:gs>
                  </a:gsLst>
                  <a:lin ang="5400000" scaled="0"/>
                </a:gradFill>
              </a:rPr>
              <a:t>Microsoft Confidential</a:t>
            </a:r>
            <a:endParaRPr>
              <a:gradFill>
                <a:gsLst>
                  <a:gs pos="2239">
                    <a:srgbClr val="505050"/>
                  </a:gs>
                  <a:gs pos="11940">
                    <a:srgbClr val="505050"/>
                  </a:gs>
                </a:gsLst>
                <a:lin ang="5400000" scaled="0"/>
              </a:gradFill>
            </a:endParaRPr>
          </a:p>
        </p:txBody>
      </p:sp>
      <p:sp>
        <p:nvSpPr>
          <p:cNvPr id="3" name="Slide Number Placeholder 2"/>
          <p:cNvSpPr>
            <a:spLocks noGrp="1"/>
          </p:cNvSpPr>
          <p:nvPr>
            <p:ph type="sldNum" sz="quarter" idx="14"/>
          </p:nvPr>
        </p:nvSpPr>
        <p:spPr/>
        <p:txBody>
          <a:bodyPr/>
          <a:lstStyle/>
          <a:p>
            <a:fld id="{27258FFF-F925-446B-8502-81C933981705}" type="slidenum">
              <a:rPr>
                <a:gradFill>
                  <a:gsLst>
                    <a:gs pos="2239">
                      <a:srgbClr val="505050"/>
                    </a:gs>
                    <a:gs pos="11940">
                      <a:srgbClr val="505050"/>
                    </a:gs>
                  </a:gsLst>
                  <a:lin ang="5400000" scaled="0"/>
                </a:gradFill>
              </a:rPr>
              <a:pPr/>
              <a:t>‹#›</a:t>
            </a:fld>
            <a:endParaRPr>
              <a:gradFill>
                <a:gsLst>
                  <a:gs pos="2239">
                    <a:srgbClr val="505050"/>
                  </a:gs>
                  <a:gs pos="11940">
                    <a:srgbClr val="505050"/>
                  </a:gs>
                </a:gsLst>
                <a:lin ang="5400000" scaled="0"/>
              </a:gradFill>
            </a:endParaRPr>
          </a:p>
        </p:txBody>
      </p:sp>
      <p:sp>
        <p:nvSpPr>
          <p:cNvPr id="7" name="Text Placeholder 4"/>
          <p:cNvSpPr>
            <a:spLocks noGrp="1"/>
          </p:cNvSpPr>
          <p:nvPr>
            <p:ph type="body" sz="quarter" idx="12" hasCustomPrompt="1"/>
          </p:nvPr>
        </p:nvSpPr>
        <p:spPr>
          <a:xfrm>
            <a:off x="276540" y="3954457"/>
            <a:ext cx="5197379" cy="1018969"/>
          </a:xfrm>
          <a:noFill/>
        </p:spPr>
        <p:txBody>
          <a:bodyPr lIns="182880" tIns="146304" rIns="182880" bIns="146304">
            <a:noAutofit/>
          </a:bodyPr>
          <a:lstStyle>
            <a:lvl1pPr marL="0" indent="0">
              <a:spcBef>
                <a:spcPts val="0"/>
              </a:spcBef>
              <a:buNone/>
              <a:defRPr sz="3600" spc="0" baseline="0">
                <a:gradFill>
                  <a:gsLst>
                    <a:gs pos="7965">
                      <a:schemeClr val="tx1"/>
                    </a:gs>
                    <a:gs pos="8000">
                      <a:schemeClr val="tx1"/>
                    </a:gs>
                  </a:gsLst>
                  <a:lin ang="5400000" scaled="0"/>
                </a:gradFill>
                <a:latin typeface="+mj-lt"/>
              </a:defRPr>
            </a:lvl1pPr>
          </a:lstStyle>
          <a:p>
            <a:pPr lvl="0"/>
            <a:r>
              <a:rPr lang="en-US" dirty="0" smtClean="0"/>
              <a:t>Speaker Name</a:t>
            </a:r>
          </a:p>
        </p:txBody>
      </p:sp>
      <p:sp>
        <p:nvSpPr>
          <p:cNvPr id="8" name="Title 1"/>
          <p:cNvSpPr>
            <a:spLocks noGrp="1"/>
          </p:cNvSpPr>
          <p:nvPr>
            <p:ph type="title" hasCustomPrompt="1"/>
          </p:nvPr>
        </p:nvSpPr>
        <p:spPr>
          <a:xfrm>
            <a:off x="274703" y="2125677"/>
            <a:ext cx="5187450" cy="1828800"/>
          </a:xfrm>
          <a:noFill/>
        </p:spPr>
        <p:txBody>
          <a:bodyPr lIns="146304" tIns="91440" rIns="146304" bIns="91440" anchor="t" anchorCtr="0"/>
          <a:lstStyle>
            <a:lvl1pPr>
              <a:defRPr sz="6000" spc="-100" baseline="0">
                <a:gradFill>
                  <a:gsLst>
                    <a:gs pos="7965">
                      <a:schemeClr val="tx1"/>
                    </a:gs>
                    <a:gs pos="8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14741590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itle Slide 4">
    <p:bg bwMode="gray">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0" y="-1"/>
            <a:ext cx="12436475" cy="6994525"/>
          </a:xfrm>
        </p:spPr>
        <p:txBody>
          <a:bodyPr/>
          <a:lstStyle>
            <a:lvl1pPr marL="0" indent="0">
              <a:buNone/>
              <a:defRPr/>
            </a:lvl1pPr>
          </a:lstStyle>
          <a:p>
            <a:r>
              <a:rPr lang="en-US" smtClean="0"/>
              <a:t>Click icon to add picture</a:t>
            </a:r>
            <a:endParaRPr lang="en-US"/>
          </a:p>
        </p:txBody>
      </p:sp>
      <p:sp>
        <p:nvSpPr>
          <p:cNvPr id="5" name="Text Placeholder 4"/>
          <p:cNvSpPr>
            <a:spLocks noGrp="1"/>
          </p:cNvSpPr>
          <p:nvPr>
            <p:ph type="body" sz="quarter" idx="12" hasCustomPrompt="1"/>
          </p:nvPr>
        </p:nvSpPr>
        <p:spPr>
          <a:xfrm>
            <a:off x="276541" y="2125663"/>
            <a:ext cx="5484498" cy="1828806"/>
          </a:xfrm>
          <a:noFill/>
        </p:spPr>
        <p:txBody>
          <a:bodyPr lIns="182880" tIns="146304" rIns="182880" bIns="146304">
            <a:noAutofit/>
          </a:bodyPr>
          <a:lstStyle>
            <a:lvl1pPr marL="0" indent="0">
              <a:spcBef>
                <a:spcPts val="0"/>
              </a:spcBef>
              <a:buNone/>
              <a:defRPr sz="3600" spc="0" baseline="0">
                <a:gradFill>
                  <a:gsLst>
                    <a:gs pos="46903">
                      <a:srgbClr val="FFFFFF"/>
                    </a:gs>
                    <a:gs pos="83000">
                      <a:srgbClr val="FFFFFF"/>
                    </a:gs>
                  </a:gsLst>
                  <a:lin ang="5400000" scaled="1"/>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96863"/>
            <a:ext cx="5486335" cy="1828800"/>
          </a:xfrm>
          <a:noFill/>
        </p:spPr>
        <p:txBody>
          <a:bodyPr lIns="146304" tIns="91440" rIns="146304" bIns="91440" anchor="t" anchorCtr="0"/>
          <a:lstStyle>
            <a:lvl1pPr>
              <a:defRPr sz="6000" spc="-100" baseline="0">
                <a:gradFill>
                  <a:gsLst>
                    <a:gs pos="46903">
                      <a:srgbClr val="FFFFFF"/>
                    </a:gs>
                    <a:gs pos="83000">
                      <a:srgbClr val="FFFFFF"/>
                    </a:gs>
                  </a:gsLst>
                  <a:lin ang="5400000" scaled="1"/>
                </a:gradFill>
              </a:defRPr>
            </a:lvl1pPr>
          </a:lstStyle>
          <a:p>
            <a:r>
              <a:rPr lang="en-US" dirty="0" smtClean="0"/>
              <a:t>Presentation title</a:t>
            </a:r>
            <a:endParaRPr lang="en-US" dirty="0"/>
          </a:p>
        </p:txBody>
      </p:sp>
    </p:spTree>
    <p:extLst>
      <p:ext uri="{BB962C8B-B14F-4D97-AF65-F5344CB8AC3E}">
        <p14:creationId xmlns:p14="http://schemas.microsoft.com/office/powerpoint/2010/main" val="7565835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Pull Quote 1">
    <p:bg bwMode="gray">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12436475" cy="6994525"/>
          </a:xfrm>
        </p:spPr>
        <p:txBody>
          <a:bodyPr/>
          <a:lstStyle>
            <a:lvl1pPr marL="0" indent="0">
              <a:buNone/>
              <a:defRPr/>
            </a:lvl1pPr>
          </a:lstStyle>
          <a:p>
            <a:r>
              <a:rPr lang="en-US" smtClean="0"/>
              <a:t>Click icon to add picture</a:t>
            </a:r>
            <a:endParaRPr lang="en-US"/>
          </a:p>
        </p:txBody>
      </p:sp>
      <p:sp>
        <p:nvSpPr>
          <p:cNvPr id="9" name="Title 1"/>
          <p:cNvSpPr>
            <a:spLocks noGrp="1"/>
          </p:cNvSpPr>
          <p:nvPr>
            <p:ph type="title" hasCustomPrompt="1"/>
          </p:nvPr>
        </p:nvSpPr>
        <p:spPr>
          <a:xfrm>
            <a:off x="274703" y="2125663"/>
            <a:ext cx="5486335" cy="3657600"/>
          </a:xfrm>
          <a:noFill/>
        </p:spPr>
        <p:txBody>
          <a:bodyPr lIns="146304" tIns="91440" rIns="146304" bIns="91440" anchor="t" anchorCtr="0"/>
          <a:lstStyle>
            <a:lvl1pPr>
              <a:defRPr sz="6000" spc="-100" baseline="0">
                <a:gradFill>
                  <a:gsLst>
                    <a:gs pos="46903">
                      <a:schemeClr val="tx1"/>
                    </a:gs>
                    <a:gs pos="83000">
                      <a:schemeClr val="tx1"/>
                    </a:gs>
                  </a:gsLst>
                  <a:lin ang="5400000" scaled="1"/>
                </a:gradFill>
              </a:defRPr>
            </a:lvl1pPr>
          </a:lstStyle>
          <a:p>
            <a:r>
              <a:rPr lang="en-US" dirty="0" smtClean="0"/>
              <a:t>Pull quote</a:t>
            </a:r>
            <a:endParaRPr lang="en-US" dirty="0"/>
          </a:p>
        </p:txBody>
      </p:sp>
    </p:spTree>
    <p:extLst>
      <p:ext uri="{BB962C8B-B14F-4D97-AF65-F5344CB8AC3E}">
        <p14:creationId xmlns:p14="http://schemas.microsoft.com/office/powerpoint/2010/main" val="40466818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Pull Quote 2">
    <p:bg bwMode="gray">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8"/>
          </p:nvPr>
        </p:nvSpPr>
        <p:spPr>
          <a:xfrm>
            <a:off x="0" y="-1"/>
            <a:ext cx="12436475" cy="6994525"/>
          </a:xfrm>
        </p:spPr>
        <p:txBody>
          <a:bodyPr/>
          <a:lstStyle>
            <a:lvl1pPr marL="0" indent="0">
              <a:buNone/>
              <a:defRPr/>
            </a:lvl1pPr>
          </a:lstStyle>
          <a:p>
            <a:r>
              <a:rPr lang="en-US" smtClean="0"/>
              <a:t>Click icon to add picture</a:t>
            </a:r>
            <a:endParaRPr lang="en-US"/>
          </a:p>
        </p:txBody>
      </p:sp>
      <p:sp>
        <p:nvSpPr>
          <p:cNvPr id="13" name="Text Placeholder 5"/>
          <p:cNvSpPr>
            <a:spLocks noGrp="1"/>
          </p:cNvSpPr>
          <p:nvPr>
            <p:ph type="body" sz="quarter" idx="15" hasCustomPrompt="1"/>
          </p:nvPr>
        </p:nvSpPr>
        <p:spPr>
          <a:xfrm>
            <a:off x="6033080" y="723012"/>
            <a:ext cx="640080" cy="640080"/>
          </a:xfrm>
          <a:solidFill>
            <a:srgbClr val="68217A"/>
          </a:solidFill>
        </p:spPr>
        <p:txBody>
          <a:bodyPr anchor="ctr">
            <a:noAutofit/>
          </a:bodyPr>
          <a:lstStyle>
            <a:lvl1pPr marL="0" indent="0">
              <a:lnSpc>
                <a:spcPts val="600"/>
              </a:lnSpc>
              <a:spcBef>
                <a:spcPts val="0"/>
              </a:spcBef>
              <a:buNone/>
              <a:defRPr sz="600">
                <a:solidFill>
                  <a:schemeClr val="bg1"/>
                </a:solidFill>
              </a:defRPr>
            </a:lvl1pPr>
            <a:lvl2pPr marL="342900" indent="0">
              <a:buNone/>
              <a:defRPr sz="3200"/>
            </a:lvl2pPr>
            <a:lvl3pPr marL="571500" indent="0">
              <a:buNone/>
              <a:defRPr sz="3200"/>
            </a:lvl3pPr>
            <a:lvl4pPr marL="800100" indent="0">
              <a:buNone/>
              <a:defRPr sz="3200"/>
            </a:lvl4pPr>
            <a:lvl5pPr marL="1028700" indent="0">
              <a:buNone/>
              <a:defRPr sz="3200"/>
            </a:lvl5pPr>
          </a:lstStyle>
          <a:p>
            <a:pPr lvl="0"/>
            <a:r>
              <a:rPr lang="en-US" smtClean="0"/>
              <a:t> </a:t>
            </a:r>
            <a:endParaRPr lang="en-US"/>
          </a:p>
        </p:txBody>
      </p:sp>
      <p:sp>
        <p:nvSpPr>
          <p:cNvPr id="14" name="Text Placeholder 5"/>
          <p:cNvSpPr>
            <a:spLocks noGrp="1"/>
          </p:cNvSpPr>
          <p:nvPr>
            <p:ph type="body" sz="quarter" idx="16" hasCustomPrompt="1"/>
          </p:nvPr>
        </p:nvSpPr>
        <p:spPr>
          <a:xfrm>
            <a:off x="9418638" y="723012"/>
            <a:ext cx="640080" cy="640080"/>
          </a:xfrm>
          <a:solidFill>
            <a:srgbClr val="68217A"/>
          </a:solidFill>
        </p:spPr>
        <p:txBody>
          <a:bodyPr anchor="ctr"/>
          <a:lstStyle>
            <a:lvl1pPr marL="0" indent="0">
              <a:lnSpc>
                <a:spcPts val="600"/>
              </a:lnSpc>
              <a:spcBef>
                <a:spcPts val="0"/>
              </a:spcBef>
              <a:buNone/>
              <a:defRPr sz="600">
                <a:solidFill>
                  <a:schemeClr val="bg1"/>
                </a:solidFill>
              </a:defRPr>
            </a:lvl1pPr>
            <a:lvl2pPr marL="342900" indent="0">
              <a:buNone/>
              <a:defRPr sz="3200"/>
            </a:lvl2pPr>
            <a:lvl3pPr marL="571500" indent="0">
              <a:buNone/>
              <a:defRPr sz="3200"/>
            </a:lvl3pPr>
            <a:lvl4pPr marL="800100" indent="0">
              <a:buNone/>
              <a:defRPr sz="3200"/>
            </a:lvl4pPr>
            <a:lvl5pPr marL="1028700" indent="0">
              <a:buNone/>
              <a:defRPr sz="3200"/>
            </a:lvl5pPr>
          </a:lstStyle>
          <a:p>
            <a:pPr lvl="0"/>
            <a:r>
              <a:rPr lang="en-US" smtClean="0"/>
              <a:t> </a:t>
            </a:r>
            <a:endParaRPr lang="en-US"/>
          </a:p>
        </p:txBody>
      </p:sp>
      <p:sp>
        <p:nvSpPr>
          <p:cNvPr id="15" name="Text Placeholder 5"/>
          <p:cNvSpPr>
            <a:spLocks noGrp="1"/>
          </p:cNvSpPr>
          <p:nvPr>
            <p:ph type="body" sz="quarter" idx="17" hasCustomPrompt="1"/>
          </p:nvPr>
        </p:nvSpPr>
        <p:spPr>
          <a:xfrm>
            <a:off x="9418638" y="3631833"/>
            <a:ext cx="640080" cy="640080"/>
          </a:xfrm>
          <a:solidFill>
            <a:srgbClr val="68217A"/>
          </a:solidFill>
        </p:spPr>
        <p:txBody>
          <a:bodyPr anchor="ctr"/>
          <a:lstStyle>
            <a:lvl1pPr marL="0" indent="0">
              <a:lnSpc>
                <a:spcPts val="600"/>
              </a:lnSpc>
              <a:spcBef>
                <a:spcPts val="0"/>
              </a:spcBef>
              <a:buNone/>
              <a:defRPr sz="600">
                <a:solidFill>
                  <a:schemeClr val="bg1"/>
                </a:solidFill>
              </a:defRPr>
            </a:lvl1pPr>
            <a:lvl2pPr marL="342900" indent="0">
              <a:buNone/>
              <a:defRPr sz="3200"/>
            </a:lvl2pPr>
            <a:lvl3pPr marL="571500" indent="0">
              <a:buNone/>
              <a:defRPr sz="3200"/>
            </a:lvl3pPr>
            <a:lvl4pPr marL="800100" indent="0">
              <a:buNone/>
              <a:defRPr sz="3200"/>
            </a:lvl4pPr>
            <a:lvl5pPr marL="1028700" indent="0">
              <a:buNone/>
              <a:defRPr sz="3200"/>
            </a:lvl5pPr>
          </a:lstStyle>
          <a:p>
            <a:pPr lvl="0"/>
            <a:r>
              <a:rPr lang="en-US" smtClean="0"/>
              <a:t> </a:t>
            </a:r>
            <a:endParaRPr lang="en-US"/>
          </a:p>
        </p:txBody>
      </p:sp>
      <p:sp>
        <p:nvSpPr>
          <p:cNvPr id="17" name="Title 16"/>
          <p:cNvSpPr>
            <a:spLocks noGrp="1"/>
          </p:cNvSpPr>
          <p:nvPr>
            <p:ph type="title"/>
          </p:nvPr>
        </p:nvSpPr>
        <p:spPr>
          <a:xfrm>
            <a:off x="4394200" y="3628284"/>
            <a:ext cx="2278960" cy="2272453"/>
          </a:xfrm>
          <a:solidFill>
            <a:srgbClr val="68217A"/>
          </a:solidFill>
        </p:spPr>
        <p:txBody>
          <a:bodyPr lIns="182880" tIns="146304" rIns="182880" bIns="146304"/>
          <a:lstStyle>
            <a:lvl1pPr>
              <a:defRPr sz="3200">
                <a:gradFill>
                  <a:gsLst>
                    <a:gs pos="14159">
                      <a:schemeClr val="bg1"/>
                    </a:gs>
                    <a:gs pos="37000">
                      <a:schemeClr val="bg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9701249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p:cTn id="7" dur="500" fill="hold"/>
                                        <p:tgtEl>
                                          <p:spTgt spid="13">
                                            <p:bg/>
                                          </p:spTgt>
                                        </p:tgtEl>
                                        <p:attrNameLst>
                                          <p:attrName>ppt_w</p:attrName>
                                        </p:attrNameLst>
                                      </p:cBhvr>
                                      <p:tavLst>
                                        <p:tav tm="0">
                                          <p:val>
                                            <p:fltVal val="0"/>
                                          </p:val>
                                        </p:tav>
                                        <p:tav tm="100000">
                                          <p:val>
                                            <p:strVal val="#ppt_w"/>
                                          </p:val>
                                        </p:tav>
                                      </p:tavLst>
                                    </p:anim>
                                    <p:anim calcmode="lin" valueType="num">
                                      <p:cBhvr>
                                        <p:cTn id="8" dur="500" fill="hold"/>
                                        <p:tgtEl>
                                          <p:spTgt spid="13">
                                            <p:bg/>
                                          </p:spTgt>
                                        </p:tgtEl>
                                        <p:attrNameLst>
                                          <p:attrName>ppt_h</p:attrName>
                                        </p:attrNameLst>
                                      </p:cBhvr>
                                      <p:tavLst>
                                        <p:tav tm="0">
                                          <p:val>
                                            <p:fltVal val="0"/>
                                          </p:val>
                                        </p:tav>
                                        <p:tav tm="100000">
                                          <p:val>
                                            <p:strVal val="#ppt_h"/>
                                          </p:val>
                                        </p:tav>
                                      </p:tavLst>
                                    </p:anim>
                                    <p:animEffect transition="in" filter="fade">
                                      <p:cBhvr>
                                        <p:cTn id="9" dur="500"/>
                                        <p:tgtEl>
                                          <p:spTgt spid="13">
                                            <p:bg/>
                                          </p:spTgt>
                                        </p:tgtEl>
                                      </p:cBhvr>
                                    </p:animEffect>
                                    <p:anim calcmode="lin" valueType="num">
                                      <p:cBhvr>
                                        <p:cTn id="10" dur="500" fill="hold"/>
                                        <p:tgtEl>
                                          <p:spTgt spid="13">
                                            <p:bg/>
                                          </p:spTgt>
                                        </p:tgtEl>
                                        <p:attrNameLst>
                                          <p:attrName>ppt_x</p:attrName>
                                        </p:attrNameLst>
                                      </p:cBhvr>
                                      <p:tavLst>
                                        <p:tav tm="0">
                                          <p:val>
                                            <p:fltVal val="0.5"/>
                                          </p:val>
                                        </p:tav>
                                        <p:tav tm="100000">
                                          <p:val>
                                            <p:strVal val="#ppt_x"/>
                                          </p:val>
                                        </p:tav>
                                      </p:tavLst>
                                    </p:anim>
                                    <p:anim calcmode="lin" valueType="num">
                                      <p:cBhvr>
                                        <p:cTn id="11" dur="500" fill="hold"/>
                                        <p:tgtEl>
                                          <p:spTgt spid="13">
                                            <p:bg/>
                                          </p:spTgt>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 calcmode="lin" valueType="num">
                                      <p:cBhvr>
                                        <p:cTn id="14"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3">
                                            <p:txEl>
                                              <p:pRg st="0" end="0"/>
                                            </p:txEl>
                                          </p:spTgt>
                                        </p:tgtEl>
                                      </p:cBhvr>
                                    </p:animEffect>
                                    <p:anim calcmode="lin" valueType="num">
                                      <p:cBhvr>
                                        <p:cTn id="17" dur="500" fill="hold"/>
                                        <p:tgtEl>
                                          <p:spTgt spid="13">
                                            <p:txEl>
                                              <p:pRg st="0" end="0"/>
                                            </p:txEl>
                                          </p:spTgt>
                                        </p:tgtEl>
                                        <p:attrNameLst>
                                          <p:attrName>ppt_x</p:attrName>
                                        </p:attrNameLst>
                                      </p:cBhvr>
                                      <p:tavLst>
                                        <p:tav tm="0">
                                          <p:val>
                                            <p:fltVal val="0.5"/>
                                          </p:val>
                                        </p:tav>
                                        <p:tav tm="100000">
                                          <p:val>
                                            <p:strVal val="#ppt_x"/>
                                          </p:val>
                                        </p:tav>
                                      </p:tavLst>
                                    </p:anim>
                                    <p:anim calcmode="lin" valueType="num">
                                      <p:cBhvr>
                                        <p:cTn id="18" dur="500" fill="hold"/>
                                        <p:tgtEl>
                                          <p:spTgt spid="13">
                                            <p:txEl>
                                              <p:pRg st="0" end="0"/>
                                            </p:txEl>
                                          </p:spTgt>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14">
                                            <p:bg/>
                                          </p:spTgt>
                                        </p:tgtEl>
                                        <p:attrNameLst>
                                          <p:attrName>style.visibility</p:attrName>
                                        </p:attrNameLst>
                                      </p:cBhvr>
                                      <p:to>
                                        <p:strVal val="visible"/>
                                      </p:to>
                                    </p:set>
                                    <p:anim calcmode="lin" valueType="num">
                                      <p:cBhvr>
                                        <p:cTn id="21" dur="500" fill="hold"/>
                                        <p:tgtEl>
                                          <p:spTgt spid="14">
                                            <p:bg/>
                                          </p:spTgt>
                                        </p:tgtEl>
                                        <p:attrNameLst>
                                          <p:attrName>ppt_w</p:attrName>
                                        </p:attrNameLst>
                                      </p:cBhvr>
                                      <p:tavLst>
                                        <p:tav tm="0">
                                          <p:val>
                                            <p:fltVal val="0"/>
                                          </p:val>
                                        </p:tav>
                                        <p:tav tm="100000">
                                          <p:val>
                                            <p:strVal val="#ppt_w"/>
                                          </p:val>
                                        </p:tav>
                                      </p:tavLst>
                                    </p:anim>
                                    <p:anim calcmode="lin" valueType="num">
                                      <p:cBhvr>
                                        <p:cTn id="22" dur="500" fill="hold"/>
                                        <p:tgtEl>
                                          <p:spTgt spid="14">
                                            <p:bg/>
                                          </p:spTgt>
                                        </p:tgtEl>
                                        <p:attrNameLst>
                                          <p:attrName>ppt_h</p:attrName>
                                        </p:attrNameLst>
                                      </p:cBhvr>
                                      <p:tavLst>
                                        <p:tav tm="0">
                                          <p:val>
                                            <p:fltVal val="0"/>
                                          </p:val>
                                        </p:tav>
                                        <p:tav tm="100000">
                                          <p:val>
                                            <p:strVal val="#ppt_h"/>
                                          </p:val>
                                        </p:tav>
                                      </p:tavLst>
                                    </p:anim>
                                    <p:animEffect transition="in" filter="fade">
                                      <p:cBhvr>
                                        <p:cTn id="23" dur="500"/>
                                        <p:tgtEl>
                                          <p:spTgt spid="14">
                                            <p:bg/>
                                          </p:spTgt>
                                        </p:tgtEl>
                                      </p:cBhvr>
                                    </p:animEffect>
                                    <p:anim calcmode="lin" valueType="num">
                                      <p:cBhvr>
                                        <p:cTn id="24" dur="500" fill="hold"/>
                                        <p:tgtEl>
                                          <p:spTgt spid="14">
                                            <p:bg/>
                                          </p:spTgt>
                                        </p:tgtEl>
                                        <p:attrNameLst>
                                          <p:attrName>ppt_x</p:attrName>
                                        </p:attrNameLst>
                                      </p:cBhvr>
                                      <p:tavLst>
                                        <p:tav tm="0">
                                          <p:val>
                                            <p:fltVal val="0.5"/>
                                          </p:val>
                                        </p:tav>
                                        <p:tav tm="100000">
                                          <p:val>
                                            <p:strVal val="#ppt_x"/>
                                          </p:val>
                                        </p:tav>
                                      </p:tavLst>
                                    </p:anim>
                                    <p:anim calcmode="lin" valueType="num">
                                      <p:cBhvr>
                                        <p:cTn id="25" dur="500" fill="hold"/>
                                        <p:tgtEl>
                                          <p:spTgt spid="14">
                                            <p:bg/>
                                          </p:spTgt>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 calcmode="lin" valueType="num">
                                      <p:cBhvr>
                                        <p:cTn id="28"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4">
                                            <p:txEl>
                                              <p:pRg st="0" end="0"/>
                                            </p:txEl>
                                          </p:spTgt>
                                        </p:tgtEl>
                                      </p:cBhvr>
                                    </p:animEffect>
                                    <p:anim calcmode="lin" valueType="num">
                                      <p:cBhvr>
                                        <p:cTn id="31" dur="500" fill="hold"/>
                                        <p:tgtEl>
                                          <p:spTgt spid="14">
                                            <p:txEl>
                                              <p:pRg st="0" end="0"/>
                                            </p:txEl>
                                          </p:spTgt>
                                        </p:tgtEl>
                                        <p:attrNameLst>
                                          <p:attrName>ppt_x</p:attrName>
                                        </p:attrNameLst>
                                      </p:cBhvr>
                                      <p:tavLst>
                                        <p:tav tm="0">
                                          <p:val>
                                            <p:fltVal val="0.5"/>
                                          </p:val>
                                        </p:tav>
                                        <p:tav tm="100000">
                                          <p:val>
                                            <p:strVal val="#ppt_x"/>
                                          </p:val>
                                        </p:tav>
                                      </p:tavLst>
                                    </p:anim>
                                    <p:anim calcmode="lin" valueType="num">
                                      <p:cBhvr>
                                        <p:cTn id="32" dur="500" fill="hold"/>
                                        <p:tgtEl>
                                          <p:spTgt spid="14">
                                            <p:txEl>
                                              <p:pRg st="0" end="0"/>
                                            </p:txEl>
                                          </p:spTgt>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5">
                                            <p:bg/>
                                          </p:spTgt>
                                        </p:tgtEl>
                                        <p:attrNameLst>
                                          <p:attrName>style.visibility</p:attrName>
                                        </p:attrNameLst>
                                      </p:cBhvr>
                                      <p:to>
                                        <p:strVal val="visible"/>
                                      </p:to>
                                    </p:set>
                                    <p:anim calcmode="lin" valueType="num">
                                      <p:cBhvr>
                                        <p:cTn id="35" dur="500" fill="hold"/>
                                        <p:tgtEl>
                                          <p:spTgt spid="15">
                                            <p:bg/>
                                          </p:spTgt>
                                        </p:tgtEl>
                                        <p:attrNameLst>
                                          <p:attrName>ppt_w</p:attrName>
                                        </p:attrNameLst>
                                      </p:cBhvr>
                                      <p:tavLst>
                                        <p:tav tm="0">
                                          <p:val>
                                            <p:fltVal val="0"/>
                                          </p:val>
                                        </p:tav>
                                        <p:tav tm="100000">
                                          <p:val>
                                            <p:strVal val="#ppt_w"/>
                                          </p:val>
                                        </p:tav>
                                      </p:tavLst>
                                    </p:anim>
                                    <p:anim calcmode="lin" valueType="num">
                                      <p:cBhvr>
                                        <p:cTn id="36" dur="500" fill="hold"/>
                                        <p:tgtEl>
                                          <p:spTgt spid="15">
                                            <p:bg/>
                                          </p:spTgt>
                                        </p:tgtEl>
                                        <p:attrNameLst>
                                          <p:attrName>ppt_h</p:attrName>
                                        </p:attrNameLst>
                                      </p:cBhvr>
                                      <p:tavLst>
                                        <p:tav tm="0">
                                          <p:val>
                                            <p:fltVal val="0"/>
                                          </p:val>
                                        </p:tav>
                                        <p:tav tm="100000">
                                          <p:val>
                                            <p:strVal val="#ppt_h"/>
                                          </p:val>
                                        </p:tav>
                                      </p:tavLst>
                                    </p:anim>
                                    <p:animEffect transition="in" filter="fade">
                                      <p:cBhvr>
                                        <p:cTn id="37" dur="500"/>
                                        <p:tgtEl>
                                          <p:spTgt spid="15">
                                            <p:bg/>
                                          </p:spTgt>
                                        </p:tgtEl>
                                      </p:cBhvr>
                                    </p:animEffect>
                                    <p:anim calcmode="lin" valueType="num">
                                      <p:cBhvr>
                                        <p:cTn id="38" dur="500" fill="hold"/>
                                        <p:tgtEl>
                                          <p:spTgt spid="15">
                                            <p:bg/>
                                          </p:spTgt>
                                        </p:tgtEl>
                                        <p:attrNameLst>
                                          <p:attrName>ppt_x</p:attrName>
                                        </p:attrNameLst>
                                      </p:cBhvr>
                                      <p:tavLst>
                                        <p:tav tm="0">
                                          <p:val>
                                            <p:fltVal val="0.5"/>
                                          </p:val>
                                        </p:tav>
                                        <p:tav tm="100000">
                                          <p:val>
                                            <p:strVal val="#ppt_x"/>
                                          </p:val>
                                        </p:tav>
                                      </p:tavLst>
                                    </p:anim>
                                    <p:anim calcmode="lin" valueType="num">
                                      <p:cBhvr>
                                        <p:cTn id="39" dur="500" fill="hold"/>
                                        <p:tgtEl>
                                          <p:spTgt spid="15">
                                            <p:bg/>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 calcmode="lin" valueType="num">
                                      <p:cBhvr>
                                        <p:cTn id="42"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15">
                                            <p:txEl>
                                              <p:pRg st="0" end="0"/>
                                            </p:txEl>
                                          </p:spTgt>
                                        </p:tgtEl>
                                      </p:cBhvr>
                                    </p:animEffect>
                                    <p:anim calcmode="lin" valueType="num">
                                      <p:cBhvr>
                                        <p:cTn id="45" dur="500" fill="hold"/>
                                        <p:tgtEl>
                                          <p:spTgt spid="15">
                                            <p:txEl>
                                              <p:pRg st="0" end="0"/>
                                            </p:txEl>
                                          </p:spTgt>
                                        </p:tgtEl>
                                        <p:attrNameLst>
                                          <p:attrName>ppt_x</p:attrName>
                                        </p:attrNameLst>
                                      </p:cBhvr>
                                      <p:tavLst>
                                        <p:tav tm="0">
                                          <p:val>
                                            <p:fltVal val="0.5"/>
                                          </p:val>
                                        </p:tav>
                                        <p:tav tm="100000">
                                          <p:val>
                                            <p:strVal val="#ppt_x"/>
                                          </p:val>
                                        </p:tav>
                                      </p:tavLst>
                                    </p:anim>
                                    <p:anim calcmode="lin" valueType="num">
                                      <p:cBhvr>
                                        <p:cTn id="46" dur="500" fill="hold"/>
                                        <p:tgtEl>
                                          <p:spTgt spid="15">
                                            <p:txEl>
                                              <p:pRg st="0" end="0"/>
                                            </p:tx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tmplLst>
          <p:tmpl>
            <p:tnLst>
              <p:par>
                <p:cTn presetID="53" presetClass="entr" presetSubtype="52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fltVal val="0"/>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animEffect transition="in" filter="fade">
                      <p:cBhvr>
                        <p:cTn dur="500"/>
                        <p:tgtEl>
                          <p:spTgt spid="13"/>
                        </p:tgtEl>
                      </p:cBhvr>
                    </p:animEffect>
                    <p:anim calcmode="lin" valueType="num">
                      <p:cBhvr>
                        <p:cTn dur="500" fill="hold"/>
                        <p:tgtEl>
                          <p:spTgt spid="13"/>
                        </p:tgtEl>
                        <p:attrNameLst>
                          <p:attrName>ppt_x</p:attrName>
                        </p:attrNameLst>
                      </p:cBhvr>
                      <p:tavLst>
                        <p:tav tm="0">
                          <p:val>
                            <p:fltVal val="0.5"/>
                          </p:val>
                        </p:tav>
                        <p:tav tm="100000">
                          <p:val>
                            <p:strVal val="#ppt_x"/>
                          </p:val>
                        </p:tav>
                      </p:tavLst>
                    </p:anim>
                    <p:anim calcmode="lin" valueType="num">
                      <p:cBhvr>
                        <p:cTn dur="500" fill="hold"/>
                        <p:tgtEl>
                          <p:spTgt spid="13"/>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fltVal val="0"/>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animEffect transition="in" filter="fade">
                      <p:cBhvr>
                        <p:cTn dur="500"/>
                        <p:tgtEl>
                          <p:spTgt spid="13"/>
                        </p:tgtEl>
                      </p:cBhvr>
                    </p:animEffect>
                    <p:anim calcmode="lin" valueType="num">
                      <p:cBhvr>
                        <p:cTn dur="500" fill="hold"/>
                        <p:tgtEl>
                          <p:spTgt spid="13"/>
                        </p:tgtEl>
                        <p:attrNameLst>
                          <p:attrName>ppt_x</p:attrName>
                        </p:attrNameLst>
                      </p:cBhvr>
                      <p:tavLst>
                        <p:tav tm="0">
                          <p:val>
                            <p:fltVal val="0.5"/>
                          </p:val>
                        </p:tav>
                        <p:tav tm="100000">
                          <p:val>
                            <p:strVal val="#ppt_x"/>
                          </p:val>
                        </p:tav>
                      </p:tavLst>
                    </p:anim>
                    <p:anim calcmode="lin" valueType="num">
                      <p:cBhvr>
                        <p:cTn dur="500" fill="hold"/>
                        <p:tgtEl>
                          <p:spTgt spid="13"/>
                        </p:tgtEl>
                        <p:attrNameLst>
                          <p:attrName>ppt_y</p:attrName>
                        </p:attrNameLst>
                      </p:cBhvr>
                      <p:tavLst>
                        <p:tav tm="0">
                          <p:val>
                            <p:fltVal val="0.5"/>
                          </p:val>
                        </p:tav>
                        <p:tav tm="100000">
                          <p:val>
                            <p:strVal val="#ppt_y"/>
                          </p:val>
                        </p:tav>
                      </p:tavLst>
                    </p:anim>
                  </p:childTnLst>
                </p:cTn>
              </p:par>
            </p:tnLst>
          </p:tmpl>
        </p:tmplLst>
      </p:bldP>
      <p:bldP spid="14" grpId="0" build="p" animBg="1">
        <p:tmplLst>
          <p:tmpl>
            <p:tnLst>
              <p:par>
                <p:cTn presetID="53" presetClass="entr" presetSubtype="528"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Effect transition="in" filter="fade">
                      <p:cBhvr>
                        <p:cTn dur="500"/>
                        <p:tgtEl>
                          <p:spTgt spid="14"/>
                        </p:tgtEl>
                      </p:cBhvr>
                    </p:animEffect>
                    <p:anim calcmode="lin" valueType="num">
                      <p:cBhvr>
                        <p:cTn dur="500" fill="hold"/>
                        <p:tgtEl>
                          <p:spTgt spid="14"/>
                        </p:tgtEl>
                        <p:attrNameLst>
                          <p:attrName>ppt_x</p:attrName>
                        </p:attrNameLst>
                      </p:cBhvr>
                      <p:tavLst>
                        <p:tav tm="0">
                          <p:val>
                            <p:fltVal val="0.5"/>
                          </p:val>
                        </p:tav>
                        <p:tav tm="100000">
                          <p:val>
                            <p:strVal val="#ppt_x"/>
                          </p:val>
                        </p:tav>
                      </p:tavLst>
                    </p:anim>
                    <p:anim calcmode="lin" valueType="num">
                      <p:cBhvr>
                        <p:cTn dur="500" fill="hold"/>
                        <p:tgtEl>
                          <p:spTgt spid="14"/>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Effect transition="in" filter="fade">
                      <p:cBhvr>
                        <p:cTn dur="500"/>
                        <p:tgtEl>
                          <p:spTgt spid="14"/>
                        </p:tgtEl>
                      </p:cBhvr>
                    </p:animEffect>
                    <p:anim calcmode="lin" valueType="num">
                      <p:cBhvr>
                        <p:cTn dur="500" fill="hold"/>
                        <p:tgtEl>
                          <p:spTgt spid="14"/>
                        </p:tgtEl>
                        <p:attrNameLst>
                          <p:attrName>ppt_x</p:attrName>
                        </p:attrNameLst>
                      </p:cBhvr>
                      <p:tavLst>
                        <p:tav tm="0">
                          <p:val>
                            <p:fltVal val="0.5"/>
                          </p:val>
                        </p:tav>
                        <p:tav tm="100000">
                          <p:val>
                            <p:strVal val="#ppt_x"/>
                          </p:val>
                        </p:tav>
                      </p:tavLst>
                    </p:anim>
                    <p:anim calcmode="lin" valueType="num">
                      <p:cBhvr>
                        <p:cTn dur="500" fill="hold"/>
                        <p:tgtEl>
                          <p:spTgt spid="14"/>
                        </p:tgtEl>
                        <p:attrNameLst>
                          <p:attrName>ppt_y</p:attrName>
                        </p:attrNameLst>
                      </p:cBhvr>
                      <p:tavLst>
                        <p:tav tm="0">
                          <p:val>
                            <p:fltVal val="0.5"/>
                          </p:val>
                        </p:tav>
                        <p:tav tm="100000">
                          <p:val>
                            <p:strVal val="#ppt_y"/>
                          </p:val>
                        </p:tav>
                      </p:tavLst>
                    </p:anim>
                  </p:childTnLst>
                </p:cTn>
              </p:par>
            </p:tnLst>
          </p:tmpl>
        </p:tmplLst>
      </p:bldP>
      <p:bldP spid="15" grpId="0" build="p" animBg="1">
        <p:tmplLst>
          <p:tmpl>
            <p:tnLst>
              <p:par>
                <p:cTn presetID="53" presetClass="entr" presetSubtype="528"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animEffect transition="in" filter="fade">
                      <p:cBhvr>
                        <p:cTn dur="500"/>
                        <p:tgtEl>
                          <p:spTgt spid="15"/>
                        </p:tgtEl>
                      </p:cBhvr>
                    </p:animEffect>
                    <p:anim calcmode="lin" valueType="num">
                      <p:cBhvr>
                        <p:cTn dur="500" fill="hold"/>
                        <p:tgtEl>
                          <p:spTgt spid="15"/>
                        </p:tgtEl>
                        <p:attrNameLst>
                          <p:attrName>ppt_x</p:attrName>
                        </p:attrNameLst>
                      </p:cBhvr>
                      <p:tavLst>
                        <p:tav tm="0">
                          <p:val>
                            <p:fltVal val="0.5"/>
                          </p:val>
                        </p:tav>
                        <p:tav tm="100000">
                          <p:val>
                            <p:strVal val="#ppt_x"/>
                          </p:val>
                        </p:tav>
                      </p:tavLst>
                    </p:anim>
                    <p:anim calcmode="lin" valueType="num">
                      <p:cBhvr>
                        <p:cTn dur="500" fill="hold"/>
                        <p:tgtEl>
                          <p:spTgt spid="15"/>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animEffect transition="in" filter="fade">
                      <p:cBhvr>
                        <p:cTn dur="500"/>
                        <p:tgtEl>
                          <p:spTgt spid="15"/>
                        </p:tgtEl>
                      </p:cBhvr>
                    </p:animEffect>
                    <p:anim calcmode="lin" valueType="num">
                      <p:cBhvr>
                        <p:cTn dur="500" fill="hold"/>
                        <p:tgtEl>
                          <p:spTgt spid="15"/>
                        </p:tgtEl>
                        <p:attrNameLst>
                          <p:attrName>ppt_x</p:attrName>
                        </p:attrNameLst>
                      </p:cBhvr>
                      <p:tavLst>
                        <p:tav tm="0">
                          <p:val>
                            <p:fltVal val="0.5"/>
                          </p:val>
                        </p:tav>
                        <p:tav tm="100000">
                          <p:val>
                            <p:strVal val="#ppt_x"/>
                          </p:val>
                        </p:tav>
                      </p:tavLst>
                    </p:anim>
                    <p:anim calcmode="lin" valueType="num">
                      <p:cBhvr>
                        <p:cTn dur="500" fill="hold"/>
                        <p:tgtEl>
                          <p:spTgt spid="15"/>
                        </p:tgtEl>
                        <p:attrNameLst>
                          <p:attrName>ppt_y</p:attrName>
                        </p:attrNameLst>
                      </p:cBhvr>
                      <p:tavLst>
                        <p:tav tm="0">
                          <p:val>
                            <p:fltVal val="0.5"/>
                          </p:val>
                        </p:tav>
                        <p:tav tm="100000">
                          <p:val>
                            <p:strVal val="#ppt_y"/>
                          </p:val>
                        </p:tav>
                      </p:tavLst>
                    </p:anim>
                  </p:childTnLst>
                </p:cTn>
              </p:par>
            </p:tnLst>
          </p:tmpl>
        </p:tmplLst>
      </p:bldP>
      <p:bldP spid="17" grpId="0" animBg="1"/>
    </p:bld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7"/>
            <a:ext cx="11887518" cy="3200365"/>
          </a:xfrm>
        </p:spPr>
        <p:txBody>
          <a:bodyPr/>
          <a:lstStyle>
            <a:lvl1pPr>
              <a:defRPr sz="5800">
                <a:gradFill>
                  <a:gsLst>
                    <a:gs pos="6195">
                      <a:schemeClr val="tx1"/>
                    </a:gs>
                    <a:gs pos="39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3954463"/>
            <a:ext cx="5486400" cy="2743200"/>
          </a:xfrm>
        </p:spPr>
        <p:txBody>
          <a:bodyPr/>
          <a:lstStyle>
            <a:lvl1pPr marL="0" indent="0">
              <a:buNone/>
              <a:defRPr sz="1600">
                <a:gradFill>
                  <a:gsLst>
                    <a:gs pos="1250">
                      <a:schemeClr val="tx1"/>
                    </a:gs>
                    <a:gs pos="100000">
                      <a:schemeClr val="tx1"/>
                    </a:gs>
                  </a:gsLst>
                  <a:lin ang="5400000" scaled="0"/>
                </a:gradFill>
                <a:latin typeface="+mn-lt"/>
              </a:defRPr>
            </a:lvl1pPr>
            <a:lvl2pPr>
              <a:defRPr sz="1600"/>
            </a:lvl2pPr>
            <a:lvl3pPr>
              <a:defRPr sz="1600"/>
            </a:lvl3pPr>
            <a:lvl4pPr>
              <a:defRPr sz="1600"/>
            </a:lvl4pPr>
            <a:lvl5pPr marL="1028700" indent="0">
              <a:buNone/>
              <a:defRPr sz="1600"/>
            </a:lvl5pPr>
          </a:lstStyle>
          <a:p>
            <a:pPr lvl="0"/>
            <a:r>
              <a:rPr lang="en-US" smtClean="0"/>
              <a:t>Click to edit Master text styles</a:t>
            </a:r>
          </a:p>
        </p:txBody>
      </p:sp>
    </p:spTree>
    <p:extLst>
      <p:ext uri="{BB962C8B-B14F-4D97-AF65-F5344CB8AC3E}">
        <p14:creationId xmlns:p14="http://schemas.microsoft.com/office/powerpoint/2010/main" val="81800811"/>
      </p:ext>
    </p:extLst>
  </p:cSld>
  <p:clrMapOvr>
    <a:masterClrMapping/>
  </p:clrMapOvr>
  <p:transition>
    <p:fade/>
  </p:transition>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itle and Content Blue">
    <p:bg bwMode="lt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7"/>
            <a:ext cx="11887518" cy="3200365"/>
          </a:xfrm>
        </p:spPr>
        <p:txBody>
          <a:bodyPr/>
          <a:lstStyle>
            <a:lvl1pPr>
              <a:defRPr sz="5800">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3954463"/>
            <a:ext cx="5486400" cy="406265"/>
          </a:xfrm>
        </p:spPr>
        <p:txBody>
          <a:bodyPr/>
          <a:lstStyle>
            <a:lvl1pPr marL="0" indent="0">
              <a:buNone/>
              <a:defRPr sz="1600">
                <a:gradFill>
                  <a:gsLst>
                    <a:gs pos="92035">
                      <a:schemeClr val="tx1"/>
                    </a:gs>
                    <a:gs pos="84000">
                      <a:schemeClr val="tx1"/>
                    </a:gs>
                  </a:gsLst>
                  <a:lin ang="5400000" scaled="0"/>
                </a:gradFill>
                <a:latin typeface="+mn-lt"/>
              </a:defRPr>
            </a:lvl1pPr>
            <a:lvl2pPr>
              <a:defRPr sz="1600">
                <a:gradFill>
                  <a:gsLst>
                    <a:gs pos="94030">
                      <a:srgbClr val="FFFFFF"/>
                    </a:gs>
                    <a:gs pos="68000">
                      <a:srgbClr val="FFFFFF"/>
                    </a:gs>
                  </a:gsLst>
                  <a:lin ang="5400000" scaled="0"/>
                </a:gradFill>
              </a:defRPr>
            </a:lvl2pPr>
            <a:lvl3pPr>
              <a:defRPr sz="1600">
                <a:gradFill>
                  <a:gsLst>
                    <a:gs pos="94030">
                      <a:srgbClr val="FFFFFF"/>
                    </a:gs>
                    <a:gs pos="68000">
                      <a:srgbClr val="FFFFFF"/>
                    </a:gs>
                  </a:gsLst>
                  <a:lin ang="5400000" scaled="0"/>
                </a:gradFill>
              </a:defRPr>
            </a:lvl3pPr>
            <a:lvl4pPr>
              <a:defRPr sz="1600">
                <a:gradFill>
                  <a:gsLst>
                    <a:gs pos="94030">
                      <a:srgbClr val="FFFFFF"/>
                    </a:gs>
                    <a:gs pos="68000">
                      <a:srgbClr val="FFFFFF"/>
                    </a:gs>
                  </a:gsLst>
                  <a:lin ang="5400000" scaled="0"/>
                </a:gradFill>
              </a:defRPr>
            </a:lvl4pPr>
            <a:lvl5pPr>
              <a:defRPr sz="1600">
                <a:gradFill>
                  <a:gsLst>
                    <a:gs pos="94030">
                      <a:srgbClr val="FFFFFF"/>
                    </a:gs>
                    <a:gs pos="68000">
                      <a:srgbClr val="FFFFFF"/>
                    </a:gs>
                  </a:gsLst>
                  <a:lin ang="5400000" scaled="0"/>
                </a:gradFill>
              </a:defRPr>
            </a:lvl5pPr>
          </a:lstStyle>
          <a:p>
            <a:pPr lvl="0"/>
            <a:r>
              <a:rPr lang="en-US" smtClean="0"/>
              <a:t>Click to edit Master text styles</a:t>
            </a:r>
          </a:p>
        </p:txBody>
      </p:sp>
    </p:spTree>
    <p:extLst>
      <p:ext uri="{BB962C8B-B14F-4D97-AF65-F5344CB8AC3E}">
        <p14:creationId xmlns:p14="http://schemas.microsoft.com/office/powerpoint/2010/main" val="174607506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and Content Purple">
    <p:bg bwMode="lt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7"/>
            <a:ext cx="11887518" cy="3200365"/>
          </a:xfrm>
        </p:spPr>
        <p:txBody>
          <a:bodyPr/>
          <a:lstStyle>
            <a:lvl1pPr>
              <a:defRPr sz="5800">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3954463"/>
            <a:ext cx="5486400" cy="2743200"/>
          </a:xfrm>
        </p:spPr>
        <p:txBody>
          <a:bodyPr/>
          <a:lstStyle>
            <a:lvl1pPr marL="0" indent="0">
              <a:buNone/>
              <a:defRPr sz="1600">
                <a:gradFill>
                  <a:gsLst>
                    <a:gs pos="94690">
                      <a:schemeClr val="tx1"/>
                    </a:gs>
                    <a:gs pos="86000">
                      <a:schemeClr val="tx1"/>
                    </a:gs>
                  </a:gsLst>
                  <a:lin ang="5400000" scaled="0"/>
                </a:gradFill>
                <a:latin typeface="+mn-lt"/>
              </a:defRPr>
            </a:lvl1pPr>
            <a:lvl2pPr>
              <a:defRPr sz="1600">
                <a:gradFill>
                  <a:gsLst>
                    <a:gs pos="94030">
                      <a:srgbClr val="FFFFFF"/>
                    </a:gs>
                    <a:gs pos="68000">
                      <a:srgbClr val="FFFFFF"/>
                    </a:gs>
                  </a:gsLst>
                  <a:lin ang="5400000" scaled="0"/>
                </a:gradFill>
              </a:defRPr>
            </a:lvl2pPr>
            <a:lvl3pPr>
              <a:defRPr sz="1600">
                <a:gradFill>
                  <a:gsLst>
                    <a:gs pos="94030">
                      <a:srgbClr val="FFFFFF"/>
                    </a:gs>
                    <a:gs pos="68000">
                      <a:srgbClr val="FFFFFF"/>
                    </a:gs>
                  </a:gsLst>
                  <a:lin ang="5400000" scaled="0"/>
                </a:gradFill>
              </a:defRPr>
            </a:lvl3pPr>
            <a:lvl4pPr>
              <a:defRPr sz="1600">
                <a:gradFill>
                  <a:gsLst>
                    <a:gs pos="94030">
                      <a:srgbClr val="FFFFFF"/>
                    </a:gs>
                    <a:gs pos="68000">
                      <a:srgbClr val="FFFFFF"/>
                    </a:gs>
                  </a:gsLst>
                  <a:lin ang="5400000" scaled="0"/>
                </a:gradFill>
              </a:defRPr>
            </a:lvl4pPr>
            <a:lvl5pPr>
              <a:defRPr sz="1600">
                <a:gradFill>
                  <a:gsLst>
                    <a:gs pos="94030">
                      <a:srgbClr val="FFFFFF"/>
                    </a:gs>
                    <a:gs pos="68000">
                      <a:srgbClr val="FFFFFF"/>
                    </a:gs>
                  </a:gsLst>
                  <a:lin ang="5400000" scaled="0"/>
                </a:gradFill>
              </a:defRPr>
            </a:lvl5pPr>
          </a:lstStyle>
          <a:p>
            <a:pPr lvl="0"/>
            <a:r>
              <a:rPr lang="en-US" smtClean="0"/>
              <a:t>Click to edit Master text styles</a:t>
            </a:r>
          </a:p>
        </p:txBody>
      </p:sp>
    </p:spTree>
    <p:extLst>
      <p:ext uri="{BB962C8B-B14F-4D97-AF65-F5344CB8AC3E}">
        <p14:creationId xmlns:p14="http://schemas.microsoft.com/office/powerpoint/2010/main" val="405394521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and Content 2">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8"/>
            <a:ext cx="11887518" cy="1828766"/>
          </a:xfrm>
        </p:spPr>
        <p:txBody>
          <a:bodyPr/>
          <a:lstStyle>
            <a:lvl1pPr>
              <a:defRPr sz="5800">
                <a:gradFill>
                  <a:gsLst>
                    <a:gs pos="56637">
                      <a:schemeClr val="tx1"/>
                    </a:gs>
                    <a:gs pos="33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2597162"/>
            <a:ext cx="7315200" cy="4100501"/>
          </a:xfrm>
        </p:spPr>
        <p:txBody>
          <a:bodyPr/>
          <a:lstStyle>
            <a:lvl1pPr marL="0" indent="0">
              <a:buNone/>
              <a:defRPr sz="2400">
                <a:gradFill>
                  <a:gsLst>
                    <a:gs pos="1250">
                      <a:schemeClr val="tx1"/>
                    </a:gs>
                    <a:gs pos="100000">
                      <a:schemeClr val="tx1"/>
                    </a:gs>
                  </a:gsLst>
                  <a:lin ang="5400000" scaled="0"/>
                </a:gradFill>
                <a:latin typeface="+mn-lt"/>
              </a:defRPr>
            </a:lvl1pPr>
            <a:lvl2pPr>
              <a:defRPr sz="2400"/>
            </a:lvl2pPr>
            <a:lvl3pPr>
              <a:defRPr sz="2400"/>
            </a:lvl3pPr>
            <a:lvl4pPr>
              <a:defRPr sz="2400"/>
            </a:lvl4pPr>
            <a:lvl5pPr>
              <a:defRPr sz="2400"/>
            </a:lvl5pPr>
          </a:lstStyle>
          <a:p>
            <a:pPr lvl="0"/>
            <a:r>
              <a:rPr lang="en-US" smtClean="0"/>
              <a:t>Click to edit Master text styles</a:t>
            </a:r>
          </a:p>
        </p:txBody>
      </p:sp>
    </p:spTree>
    <p:extLst>
      <p:ext uri="{BB962C8B-B14F-4D97-AF65-F5344CB8AC3E}">
        <p14:creationId xmlns:p14="http://schemas.microsoft.com/office/powerpoint/2010/main" val="2286554617"/>
      </p:ext>
    </p:extLst>
  </p:cSld>
  <p:clrMapOvr>
    <a:masterClrMapping/>
  </p:clrMapOvr>
  <p:transition>
    <p:fade/>
  </p:transition>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and Content 2 Gray">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8"/>
            <a:ext cx="11887518" cy="1828766"/>
          </a:xfrm>
        </p:spPr>
        <p:txBody>
          <a:bodyPr/>
          <a:lstStyle>
            <a:lvl1pPr>
              <a:defRPr sz="5800">
                <a:gradFill>
                  <a:gsLst>
                    <a:gs pos="99115">
                      <a:schemeClr val="tx1"/>
                    </a:gs>
                    <a:gs pos="87611">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2597162"/>
            <a:ext cx="7315200" cy="517065"/>
          </a:xfrm>
        </p:spPr>
        <p:txBody>
          <a:bodyPr/>
          <a:lstStyle>
            <a:lvl1pPr marL="0" indent="0">
              <a:buNone/>
              <a:defRPr sz="2400">
                <a:gradFill>
                  <a:gsLst>
                    <a:gs pos="14159">
                      <a:schemeClr val="tx1"/>
                    </a:gs>
                    <a:gs pos="31000">
                      <a:schemeClr val="tx1"/>
                    </a:gs>
                  </a:gsLst>
                  <a:lin ang="5400000" scaled="0"/>
                </a:gradFill>
                <a:latin typeface="+mn-lt"/>
              </a:defRPr>
            </a:lvl1pPr>
            <a:lvl2pPr>
              <a:defRPr sz="2400">
                <a:gradFill>
                  <a:gsLst>
                    <a:gs pos="5224">
                      <a:srgbClr val="FFFFFF"/>
                    </a:gs>
                    <a:gs pos="31000">
                      <a:srgbClr val="FFFFFF"/>
                    </a:gs>
                  </a:gsLst>
                  <a:lin ang="5400000" scaled="0"/>
                </a:gradFill>
              </a:defRPr>
            </a:lvl2pPr>
            <a:lvl3pPr>
              <a:defRPr sz="2400">
                <a:gradFill>
                  <a:gsLst>
                    <a:gs pos="5224">
                      <a:srgbClr val="FFFFFF"/>
                    </a:gs>
                    <a:gs pos="31000">
                      <a:srgbClr val="FFFFFF"/>
                    </a:gs>
                  </a:gsLst>
                  <a:lin ang="5400000" scaled="0"/>
                </a:gradFill>
              </a:defRPr>
            </a:lvl3pPr>
            <a:lvl4pPr>
              <a:defRPr sz="2400">
                <a:gradFill>
                  <a:gsLst>
                    <a:gs pos="5224">
                      <a:srgbClr val="FFFFFF"/>
                    </a:gs>
                    <a:gs pos="31000">
                      <a:srgbClr val="FFFFFF"/>
                    </a:gs>
                  </a:gsLst>
                  <a:lin ang="5400000" scaled="0"/>
                </a:gradFill>
              </a:defRPr>
            </a:lvl4pPr>
            <a:lvl5pPr>
              <a:defRPr sz="2400">
                <a:gradFill>
                  <a:gsLst>
                    <a:gs pos="5224">
                      <a:srgbClr val="FFFFFF"/>
                    </a:gs>
                    <a:gs pos="31000">
                      <a:srgbClr val="FFFFFF"/>
                    </a:gs>
                  </a:gsLst>
                  <a:lin ang="5400000" scaled="0"/>
                </a:gradFill>
              </a:defRPr>
            </a:lvl5pPr>
          </a:lstStyle>
          <a:p>
            <a:pPr lvl="0"/>
            <a:r>
              <a:rPr lang="en-US" smtClean="0"/>
              <a:t>Click to edit Master text styles</a:t>
            </a:r>
          </a:p>
        </p:txBody>
      </p:sp>
    </p:spTree>
    <p:extLst>
      <p:ext uri="{BB962C8B-B14F-4D97-AF65-F5344CB8AC3E}">
        <p14:creationId xmlns:p14="http://schemas.microsoft.com/office/powerpoint/2010/main" val="261569480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itle and Content 2 Orange">
    <p:bg bwMode="lt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8"/>
            <a:ext cx="11887518" cy="1828766"/>
          </a:xfrm>
        </p:spPr>
        <p:txBody>
          <a:bodyPr/>
          <a:lstStyle>
            <a:lvl1pPr>
              <a:defRPr sz="5800">
                <a:gradFill>
                  <a:gsLst>
                    <a:gs pos="85821">
                      <a:schemeClr val="tx1"/>
                    </a:gs>
                    <a:gs pos="61194">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2597162"/>
            <a:ext cx="7315200" cy="517065"/>
          </a:xfrm>
        </p:spPr>
        <p:txBody>
          <a:bodyPr/>
          <a:lstStyle>
            <a:lvl1pPr marL="0" indent="0">
              <a:buNone/>
              <a:defRPr sz="2400">
                <a:gradFill>
                  <a:gsLst>
                    <a:gs pos="54867">
                      <a:schemeClr val="tx1"/>
                    </a:gs>
                    <a:gs pos="31000">
                      <a:schemeClr val="tx1"/>
                    </a:gs>
                  </a:gsLst>
                  <a:lin ang="5400000" scaled="0"/>
                </a:gradFill>
                <a:latin typeface="+mn-lt"/>
              </a:defRPr>
            </a:lvl1pPr>
            <a:lvl2pPr>
              <a:defRPr sz="2400">
                <a:gradFill>
                  <a:gsLst>
                    <a:gs pos="5224">
                      <a:srgbClr val="FFFFFF"/>
                    </a:gs>
                    <a:gs pos="31000">
                      <a:srgbClr val="FFFFFF"/>
                    </a:gs>
                  </a:gsLst>
                  <a:lin ang="5400000" scaled="0"/>
                </a:gradFill>
              </a:defRPr>
            </a:lvl2pPr>
            <a:lvl3pPr>
              <a:defRPr sz="2400">
                <a:gradFill>
                  <a:gsLst>
                    <a:gs pos="5224">
                      <a:srgbClr val="FFFFFF"/>
                    </a:gs>
                    <a:gs pos="31000">
                      <a:srgbClr val="FFFFFF"/>
                    </a:gs>
                  </a:gsLst>
                  <a:lin ang="5400000" scaled="0"/>
                </a:gradFill>
              </a:defRPr>
            </a:lvl3pPr>
            <a:lvl4pPr>
              <a:defRPr sz="2400">
                <a:gradFill>
                  <a:gsLst>
                    <a:gs pos="5224">
                      <a:srgbClr val="FFFFFF"/>
                    </a:gs>
                    <a:gs pos="31000">
                      <a:srgbClr val="FFFFFF"/>
                    </a:gs>
                  </a:gsLst>
                  <a:lin ang="5400000" scaled="0"/>
                </a:gradFill>
              </a:defRPr>
            </a:lvl4pPr>
            <a:lvl5pPr>
              <a:defRPr sz="2400">
                <a:gradFill>
                  <a:gsLst>
                    <a:gs pos="5224">
                      <a:srgbClr val="FFFFFF"/>
                    </a:gs>
                    <a:gs pos="31000">
                      <a:srgbClr val="FFFFFF"/>
                    </a:gs>
                  </a:gsLst>
                  <a:lin ang="5400000" scaled="0"/>
                </a:gradFill>
              </a:defRPr>
            </a:lvl5pPr>
          </a:lstStyle>
          <a:p>
            <a:pPr lvl="0"/>
            <a:r>
              <a:rPr lang="en-US" smtClean="0"/>
              <a:t>Click to edit Master text styles</a:t>
            </a:r>
          </a:p>
        </p:txBody>
      </p:sp>
    </p:spTree>
    <p:extLst>
      <p:ext uri="{BB962C8B-B14F-4D97-AF65-F5344CB8AC3E}">
        <p14:creationId xmlns:p14="http://schemas.microsoft.com/office/powerpoint/2010/main" val="397506826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itle &amp; Content Bulleted Text">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8"/>
            <a:ext cx="11887518" cy="914365"/>
          </a:xfrm>
        </p:spPr>
        <p:txBody>
          <a:bodyPr/>
          <a:lstStyle>
            <a:lvl1pPr>
              <a:defRPr sz="5800">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1697062"/>
            <a:ext cx="10972800" cy="5000601"/>
          </a:xfrm>
        </p:spPr>
        <p:txBody>
          <a:bodyPr/>
          <a:lstStyle>
            <a:lvl1pPr>
              <a:defRPr sz="2600">
                <a:gradFill>
                  <a:gsLst>
                    <a:gs pos="1250">
                      <a:schemeClr val="tx1"/>
                    </a:gs>
                    <a:gs pos="100000">
                      <a:schemeClr val="tx1"/>
                    </a:gs>
                  </a:gsLst>
                  <a:lin ang="5400000" scaled="0"/>
                </a:gradFill>
                <a:latin typeface="+mn-lt"/>
              </a:defRPr>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9194384"/>
      </p:ext>
    </p:extLst>
  </p:cSld>
  <p:clrMapOvr>
    <a:masterClrMapping/>
  </p:clrMapOvr>
  <p:transition>
    <p:fade/>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Photo &amp; Content Only">
    <p:bg bwMode="gray">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1"/>
            <a:ext cx="6002338" cy="6994525"/>
          </a:xfrm>
        </p:spPr>
        <p:txBody>
          <a:bodyPr/>
          <a:lstStyle>
            <a:lvl1pPr marL="0" indent="0">
              <a:buNone/>
              <a:defRPr/>
            </a:lvl1pPr>
          </a:lstStyle>
          <a:p>
            <a:r>
              <a:rPr lang="en-US" smtClean="0"/>
              <a:t>Click icon to add picture</a:t>
            </a:r>
            <a:endParaRPr lang="en-US" dirty="0"/>
          </a:p>
        </p:txBody>
      </p:sp>
      <p:sp>
        <p:nvSpPr>
          <p:cNvPr id="6" name="Content Placeholder 5"/>
          <p:cNvSpPr>
            <a:spLocks noGrp="1"/>
          </p:cNvSpPr>
          <p:nvPr>
            <p:ph sz="quarter" idx="10"/>
          </p:nvPr>
        </p:nvSpPr>
        <p:spPr>
          <a:xfrm>
            <a:off x="5761038" y="1211263"/>
            <a:ext cx="6400800" cy="600164"/>
          </a:xfrm>
        </p:spPr>
        <p:txBody>
          <a:bodyPr/>
          <a:lstStyle>
            <a:lvl1pPr marL="0" indent="0">
              <a:buNone/>
              <a:defRPr sz="3000"/>
            </a:lvl1pPr>
          </a:lstStyle>
          <a:p>
            <a:pPr lvl="0"/>
            <a:r>
              <a:rPr lang="en-US" smtClean="0"/>
              <a:t>Click to edit Master text styles</a:t>
            </a:r>
          </a:p>
        </p:txBody>
      </p:sp>
    </p:spTree>
    <p:extLst>
      <p:ext uri="{BB962C8B-B14F-4D97-AF65-F5344CB8AC3E}">
        <p14:creationId xmlns:p14="http://schemas.microsoft.com/office/powerpoint/2010/main" val="2370832775"/>
      </p:ext>
    </p:extLst>
  </p:cSld>
  <p:clrMapOvr>
    <a:masterClrMapping/>
  </p:clrMapOvr>
  <p:transition>
    <p:fade/>
  </p:transition>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itle Only">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2655">
                      <a:schemeClr val="tx1"/>
                    </a:gs>
                    <a:gs pos="31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61572365"/>
      </p:ext>
    </p:extLst>
  </p:cSld>
  <p:clrMapOvr>
    <a:masterClrMapping/>
  </p:clrMapOvr>
  <p:transition>
    <p:fade/>
  </p:transition>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Small Title &amp; Content">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1697038"/>
            <a:ext cx="9144000" cy="683264"/>
          </a:xfrm>
        </p:spPr>
        <p:txBody>
          <a:bodyPr/>
          <a:lstStyle>
            <a:lvl1pPr marL="0" indent="0">
              <a:buNone/>
              <a:defRPr sz="3600"/>
            </a:lvl1pPr>
            <a:lvl2pPr>
              <a:defRPr sz="3600"/>
            </a:lvl2pPr>
            <a:lvl3pPr>
              <a:defRPr sz="3600"/>
            </a:lvl3pPr>
            <a:lvl4pPr>
              <a:defRPr sz="3600"/>
            </a:lvl4pPr>
            <a:lvl5pPr>
              <a:defRPr sz="3600"/>
            </a:lvl5pPr>
          </a:lstStyle>
          <a:p>
            <a:pPr lvl="0"/>
            <a:r>
              <a:rPr lang="en-US" smtClean="0"/>
              <a:t>Click to edit Master text styles</a:t>
            </a:r>
          </a:p>
        </p:txBody>
      </p:sp>
    </p:spTree>
    <p:extLst>
      <p:ext uri="{BB962C8B-B14F-4D97-AF65-F5344CB8AC3E}">
        <p14:creationId xmlns:p14="http://schemas.microsoft.com/office/powerpoint/2010/main" val="2622793300"/>
      </p:ext>
    </p:extLst>
  </p:cSld>
  <p:clrMapOvr>
    <a:masterClrMapping/>
  </p:clrMapOvr>
  <p:transition>
    <p:fade/>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and Content box">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1697062"/>
            <a:ext cx="3657600" cy="433965"/>
          </a:xfrm>
        </p:spPr>
        <p:txBody>
          <a:bodyPr/>
          <a:lstStyle>
            <a:lvl1pPr marL="0" indent="0">
              <a:buNone/>
              <a:defRPr sz="1800">
                <a:latin typeface="+mn-lt"/>
              </a:defRPr>
            </a:lvl1pPr>
            <a:lvl2pPr>
              <a:defRPr sz="1800"/>
            </a:lvl2pPr>
            <a:lvl3pPr>
              <a:defRPr sz="1800"/>
            </a:lvl3pPr>
            <a:lvl4pPr>
              <a:defRPr sz="1800"/>
            </a:lvl4pPr>
            <a:lvl5pPr>
              <a:defRPr sz="1800"/>
            </a:lvl5pPr>
          </a:lstStyle>
          <a:p>
            <a:pPr lvl="0"/>
            <a:r>
              <a:rPr lang="en-US" smtClean="0"/>
              <a:t>Click to edit Master text styles</a:t>
            </a:r>
          </a:p>
        </p:txBody>
      </p:sp>
    </p:spTree>
    <p:extLst>
      <p:ext uri="{BB962C8B-B14F-4D97-AF65-F5344CB8AC3E}">
        <p14:creationId xmlns:p14="http://schemas.microsoft.com/office/powerpoint/2010/main" val="3946923384"/>
      </p:ext>
    </p:extLst>
  </p:cSld>
  <p:clrMapOvr>
    <a:masterClrMapping/>
  </p:clrMapOvr>
  <p:transition>
    <p:fade/>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amp; photo">
    <p:bg bwMode="ltGray">
      <p:bgRef idx="1001">
        <a:schemeClr val="bg1"/>
      </p:bgRef>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436475" cy="6994525"/>
          </a:xfrm>
        </p:spPr>
        <p:txBody>
          <a:bodyPr/>
          <a:lstStyle/>
          <a:p>
            <a:r>
              <a:rPr lang="en-US" smtClean="0"/>
              <a:t>Click icon to add picture</a:t>
            </a:r>
            <a:endParaRPr lang="en-US" dirty="0"/>
          </a:p>
        </p:txBody>
      </p:sp>
      <p:sp>
        <p:nvSpPr>
          <p:cNvPr id="2" name="Title 1"/>
          <p:cNvSpPr>
            <a:spLocks noGrp="1"/>
          </p:cNvSpPr>
          <p:nvPr>
            <p:ph type="title"/>
          </p:nvPr>
        </p:nvSpPr>
        <p:spPr/>
        <p:txBody>
          <a:bodyPr/>
          <a:lstStyle>
            <a:lvl1pPr>
              <a:defRPr sz="4800">
                <a:gradFill>
                  <a:gsLst>
                    <a:gs pos="69027">
                      <a:schemeClr val="tx1"/>
                    </a:gs>
                    <a:gs pos="22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30598460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amp; 4 Categories">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7"/>
            <a:ext cx="11889564" cy="752093"/>
          </a:xfrm>
        </p:spPr>
        <p:txBody>
          <a:bodyPr/>
          <a:lstStyle>
            <a:lvl1pPr>
              <a:defRPr sz="3600"/>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3040063"/>
            <a:ext cx="11887200" cy="517065"/>
          </a:xfrm>
        </p:spPr>
        <p:txBody>
          <a:bodyPr/>
          <a:lstStyle>
            <a:lvl1pPr marL="0" indent="0">
              <a:buNone/>
              <a:defRPr sz="2400"/>
            </a:lvl1pPr>
          </a:lstStyle>
          <a:p>
            <a:pPr lvl="0"/>
            <a:r>
              <a:rPr lang="en-US" smtClean="0"/>
              <a:t>Click to edit Master text styles</a:t>
            </a:r>
          </a:p>
        </p:txBody>
      </p:sp>
      <p:sp>
        <p:nvSpPr>
          <p:cNvPr id="6" name="Content Placeholder 5"/>
          <p:cNvSpPr>
            <a:spLocks noGrp="1"/>
          </p:cNvSpPr>
          <p:nvPr>
            <p:ph sz="quarter" idx="11"/>
          </p:nvPr>
        </p:nvSpPr>
        <p:spPr>
          <a:xfrm>
            <a:off x="274638" y="3954463"/>
            <a:ext cx="2743200" cy="2743200"/>
          </a:xfrm>
          <a:solidFill>
            <a:schemeClr val="accent1"/>
          </a:solidFill>
        </p:spPr>
        <p:txBody>
          <a:bodyPr lIns="182880" tIns="146304" rIns="182880" bIns="146304">
            <a:noAutofit/>
          </a:bodyPr>
          <a:lstStyle>
            <a:lvl1pPr marL="0" indent="0">
              <a:buNone/>
              <a:defRPr sz="2400">
                <a:gradFill>
                  <a:gsLst>
                    <a:gs pos="2655">
                      <a:schemeClr val="bg1"/>
                    </a:gs>
                    <a:gs pos="29000">
                      <a:schemeClr val="bg1"/>
                    </a:gs>
                  </a:gsLst>
                  <a:lin ang="5400000" scaled="0"/>
                </a:gradFill>
              </a:defRPr>
            </a:lvl1pPr>
            <a:lvl2pPr>
              <a:defRPr sz="2400"/>
            </a:lvl2pPr>
            <a:lvl3pPr>
              <a:defRPr sz="2400"/>
            </a:lvl3pPr>
            <a:lvl4pPr>
              <a:defRPr sz="2400"/>
            </a:lvl4pPr>
            <a:lvl5pPr>
              <a:defRPr sz="2400"/>
            </a:lvl5pPr>
          </a:lstStyle>
          <a:p>
            <a:pPr lvl="0"/>
            <a:r>
              <a:rPr lang="en-US" smtClean="0"/>
              <a:t>Click to edit Master text styles</a:t>
            </a:r>
          </a:p>
        </p:txBody>
      </p:sp>
      <p:sp>
        <p:nvSpPr>
          <p:cNvPr id="7" name="Content Placeholder 5"/>
          <p:cNvSpPr>
            <a:spLocks noGrp="1"/>
          </p:cNvSpPr>
          <p:nvPr>
            <p:ph sz="quarter" idx="12"/>
          </p:nvPr>
        </p:nvSpPr>
        <p:spPr>
          <a:xfrm>
            <a:off x="3321740" y="3954463"/>
            <a:ext cx="2743200" cy="2743200"/>
          </a:xfrm>
          <a:solidFill>
            <a:schemeClr val="accent1"/>
          </a:solidFill>
        </p:spPr>
        <p:txBody>
          <a:bodyPr lIns="182880" tIns="146304" rIns="182880" bIns="146304">
            <a:noAutofit/>
          </a:bodyPr>
          <a:lstStyle>
            <a:lvl1pPr marL="0" indent="0">
              <a:buNone/>
              <a:defRPr sz="2400">
                <a:gradFill>
                  <a:gsLst>
                    <a:gs pos="2655">
                      <a:schemeClr val="bg1"/>
                    </a:gs>
                    <a:gs pos="29000">
                      <a:schemeClr val="bg1"/>
                    </a:gs>
                  </a:gsLst>
                  <a:lin ang="5400000" scaled="0"/>
                </a:gradFill>
              </a:defRPr>
            </a:lvl1pPr>
            <a:lvl2pPr>
              <a:defRPr sz="2400"/>
            </a:lvl2pPr>
            <a:lvl3pPr>
              <a:defRPr sz="2400"/>
            </a:lvl3pPr>
            <a:lvl4pPr>
              <a:defRPr sz="2400"/>
            </a:lvl4pPr>
            <a:lvl5pPr>
              <a:defRPr sz="2400"/>
            </a:lvl5pPr>
          </a:lstStyle>
          <a:p>
            <a:pPr lvl="0"/>
            <a:r>
              <a:rPr lang="en-US" smtClean="0"/>
              <a:t>Click to edit Master text styles</a:t>
            </a:r>
          </a:p>
        </p:txBody>
      </p:sp>
      <p:sp>
        <p:nvSpPr>
          <p:cNvPr id="8" name="Content Placeholder 5"/>
          <p:cNvSpPr>
            <a:spLocks noGrp="1"/>
          </p:cNvSpPr>
          <p:nvPr>
            <p:ph sz="quarter" idx="13"/>
          </p:nvPr>
        </p:nvSpPr>
        <p:spPr>
          <a:xfrm>
            <a:off x="6368842" y="3954463"/>
            <a:ext cx="2743200" cy="2743200"/>
          </a:xfrm>
          <a:solidFill>
            <a:schemeClr val="accent1"/>
          </a:solidFill>
        </p:spPr>
        <p:txBody>
          <a:bodyPr lIns="182880" tIns="146304" rIns="182880" bIns="146304">
            <a:noAutofit/>
          </a:bodyPr>
          <a:lstStyle>
            <a:lvl1pPr marL="0" indent="0">
              <a:buNone/>
              <a:defRPr sz="2400">
                <a:gradFill>
                  <a:gsLst>
                    <a:gs pos="2655">
                      <a:schemeClr val="bg1"/>
                    </a:gs>
                    <a:gs pos="29000">
                      <a:schemeClr val="bg1"/>
                    </a:gs>
                  </a:gsLst>
                  <a:lin ang="5400000" scaled="0"/>
                </a:gradFill>
              </a:defRPr>
            </a:lvl1pPr>
            <a:lvl2pPr>
              <a:defRPr sz="2400"/>
            </a:lvl2pPr>
            <a:lvl3pPr>
              <a:defRPr sz="2400"/>
            </a:lvl3pPr>
            <a:lvl4pPr>
              <a:defRPr sz="2400"/>
            </a:lvl4pPr>
            <a:lvl5pPr>
              <a:defRPr sz="2400"/>
            </a:lvl5pPr>
          </a:lstStyle>
          <a:p>
            <a:pPr lvl="0"/>
            <a:r>
              <a:rPr lang="en-US" smtClean="0"/>
              <a:t>Click to edit Master text styles</a:t>
            </a:r>
          </a:p>
        </p:txBody>
      </p:sp>
      <p:sp>
        <p:nvSpPr>
          <p:cNvPr id="9" name="Content Placeholder 5"/>
          <p:cNvSpPr>
            <a:spLocks noGrp="1"/>
          </p:cNvSpPr>
          <p:nvPr>
            <p:ph sz="quarter" idx="14"/>
          </p:nvPr>
        </p:nvSpPr>
        <p:spPr>
          <a:xfrm>
            <a:off x="9415945" y="3954463"/>
            <a:ext cx="2743200" cy="2743200"/>
          </a:xfrm>
          <a:solidFill>
            <a:schemeClr val="accent1"/>
          </a:solidFill>
        </p:spPr>
        <p:txBody>
          <a:bodyPr lIns="182880" tIns="146304" rIns="182880" bIns="146304">
            <a:noAutofit/>
          </a:bodyPr>
          <a:lstStyle>
            <a:lvl1pPr marL="0" indent="0">
              <a:buNone/>
              <a:defRPr sz="2400">
                <a:gradFill>
                  <a:gsLst>
                    <a:gs pos="2655">
                      <a:schemeClr val="bg1"/>
                    </a:gs>
                    <a:gs pos="29000">
                      <a:schemeClr val="bg1"/>
                    </a:gs>
                  </a:gsLst>
                  <a:lin ang="5400000" scaled="0"/>
                </a:gradFill>
              </a:defRPr>
            </a:lvl1pPr>
            <a:lvl2pPr>
              <a:defRPr sz="2400"/>
            </a:lvl2pPr>
            <a:lvl3pPr>
              <a:defRPr sz="2400"/>
            </a:lvl3pPr>
            <a:lvl4pPr>
              <a:defRPr sz="2400"/>
            </a:lvl4pPr>
            <a:lvl5pPr>
              <a:defRPr sz="2400"/>
            </a:lvl5pPr>
          </a:lstStyle>
          <a:p>
            <a:pPr lvl="0"/>
            <a:r>
              <a:rPr lang="en-US" smtClean="0"/>
              <a:t>Click to edit Master text styles</a:t>
            </a:r>
          </a:p>
        </p:txBody>
      </p:sp>
    </p:spTree>
    <p:extLst>
      <p:ext uri="{BB962C8B-B14F-4D97-AF65-F5344CB8AC3E}">
        <p14:creationId xmlns:p14="http://schemas.microsoft.com/office/powerpoint/2010/main" val="3507532959"/>
      </p:ext>
    </p:extLst>
  </p:cSld>
  <p:clrMapOvr>
    <a:masterClrMapping/>
  </p:clrMapOvr>
  <p:transition>
    <p:fade/>
  </p:transition>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itle &amp; Dark Content Box">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1697037"/>
            <a:ext cx="5486400" cy="5000626"/>
          </a:xfrm>
          <a:solidFill>
            <a:schemeClr val="accent1">
              <a:alpha val="90000"/>
            </a:schemeClr>
          </a:solidFill>
        </p:spPr>
        <p:txBody>
          <a:bodyPr lIns="182880" tIns="146304" rIns="182880" bIns="146304">
            <a:noAutofit/>
          </a:bodyPr>
          <a:lstStyle>
            <a:lvl1pPr marL="0" indent="0">
              <a:buNone/>
              <a:defRPr sz="2400">
                <a:gradFill>
                  <a:gsLst>
                    <a:gs pos="10619">
                      <a:schemeClr val="bg1"/>
                    </a:gs>
                    <a:gs pos="33000">
                      <a:schemeClr val="bg1"/>
                    </a:gs>
                  </a:gsLst>
                  <a:lin ang="5400000" scaled="0"/>
                </a:gradFill>
              </a:defRPr>
            </a:lvl1pPr>
            <a:lvl2pPr>
              <a:defRPr sz="2000"/>
            </a:lvl2pPr>
            <a:lvl3pPr>
              <a:defRPr sz="2000"/>
            </a:lvl3pPr>
            <a:lvl4pPr>
              <a:defRPr sz="1800"/>
            </a:lvl4pPr>
            <a:lvl5pPr>
              <a:defRPr sz="1800"/>
            </a:lvl5pPr>
          </a:lstStyle>
          <a:p>
            <a:pPr lvl="0"/>
            <a:r>
              <a:rPr lang="en-US" smtClean="0"/>
              <a:t>Click to edit Master text styles</a:t>
            </a:r>
          </a:p>
        </p:txBody>
      </p:sp>
    </p:spTree>
    <p:extLst>
      <p:ext uri="{BB962C8B-B14F-4D97-AF65-F5344CB8AC3E}">
        <p14:creationId xmlns:p14="http://schemas.microsoft.com/office/powerpoint/2010/main" val="3521927917"/>
      </p:ext>
    </p:extLst>
  </p:cSld>
  <p:clrMapOvr>
    <a:masterClrMapping/>
  </p:clrMapOvr>
  <p:transition>
    <p:fade/>
  </p:transition>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Small Title Only">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US" dirty="0"/>
          </a:p>
        </p:txBody>
      </p:sp>
    </p:spTree>
    <p:extLst>
      <p:ext uri="{BB962C8B-B14F-4D97-AF65-F5344CB8AC3E}">
        <p14:creationId xmlns:p14="http://schemas.microsoft.com/office/powerpoint/2010/main" val="3371492022"/>
      </p:ext>
    </p:extLst>
  </p:cSld>
  <p:clrMapOvr>
    <a:masterClrMapping/>
  </p:clrMapOvr>
  <p:transition>
    <p:fade/>
  </p:transition>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Blank">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481609"/>
      </p:ext>
    </p:extLst>
  </p:cSld>
  <p:clrMapOvr>
    <a:masterClrMapping/>
  </p:clrMapOvr>
  <p:transition>
    <p:fade/>
  </p:transition>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Section Title 1">
    <p:bg bwMode="ltGray">
      <p:bgRef idx="1001">
        <a:schemeClr val="bg1"/>
      </p:bgRef>
    </p:bg>
    <p:spTree>
      <p:nvGrpSpPr>
        <p:cNvPr id="1" name=""/>
        <p:cNvGrpSpPr/>
        <p:nvPr/>
      </p:nvGrpSpPr>
      <p:grpSpPr>
        <a:xfrm>
          <a:off x="0" y="0"/>
          <a:ext cx="0" cy="0"/>
          <a:chOff x="0" y="0"/>
          <a:chExt cx="0" cy="0"/>
        </a:xfrm>
      </p:grpSpPr>
      <p:grpSp>
        <p:nvGrpSpPr>
          <p:cNvPr id="3" name="Group 2"/>
          <p:cNvGrpSpPr/>
          <p:nvPr userDrawn="1"/>
        </p:nvGrpSpPr>
        <p:grpSpPr>
          <a:xfrm>
            <a:off x="278608" y="296863"/>
            <a:ext cx="11887200" cy="6247693"/>
            <a:chOff x="274638" y="297107"/>
            <a:chExt cx="11887200" cy="6247693"/>
          </a:xfrm>
        </p:grpSpPr>
        <p:pic>
          <p:nvPicPr>
            <p:cNvPr id="4" name="Picture 3" descr="NewGridTile_8x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638" y="298483"/>
              <a:ext cx="3657356" cy="3657356"/>
            </a:xfrm>
            <a:prstGeom prst="rect">
              <a:avLst/>
            </a:prstGeom>
          </p:spPr>
        </p:pic>
        <p:pic>
          <p:nvPicPr>
            <p:cNvPr id="5" name="Picture 4" descr="NewGridTile_8x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9838" y="298727"/>
              <a:ext cx="3657356" cy="3657356"/>
            </a:xfrm>
            <a:prstGeom prst="rect">
              <a:avLst/>
            </a:prstGeom>
          </p:spPr>
        </p:pic>
        <p:pic>
          <p:nvPicPr>
            <p:cNvPr id="6" name="Picture 5" descr="NewGridTile_8x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2482" y="298483"/>
              <a:ext cx="3657356" cy="3657356"/>
            </a:xfrm>
            <a:prstGeom prst="rect">
              <a:avLst/>
            </a:prstGeom>
          </p:spPr>
        </p:pic>
        <p:pic>
          <p:nvPicPr>
            <p:cNvPr id="7" name="Picture 6" descr="NewGridTile_8x8.png"/>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274882" y="3954584"/>
              <a:ext cx="3657356" cy="2583015"/>
            </a:xfrm>
            <a:prstGeom prst="rect">
              <a:avLst/>
            </a:prstGeom>
          </p:spPr>
        </p:pic>
        <p:pic>
          <p:nvPicPr>
            <p:cNvPr id="8" name="Picture 7" descr="NewGridTile_8x8.png"/>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7589838" y="3954707"/>
              <a:ext cx="3657356" cy="2590093"/>
            </a:xfrm>
            <a:prstGeom prst="rect">
              <a:avLst/>
            </a:prstGeom>
          </p:spPr>
        </p:pic>
        <p:pic>
          <p:nvPicPr>
            <p:cNvPr id="9" name="Picture 8" descr="NewGridTile_8x8.png"/>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3932482" y="3954463"/>
              <a:ext cx="3657356" cy="2590337"/>
            </a:xfrm>
            <a:prstGeom prst="rect">
              <a:avLst/>
            </a:prstGeom>
          </p:spPr>
        </p:pic>
        <p:pic>
          <p:nvPicPr>
            <p:cNvPr id="10" name="Picture 9" descr="NewGridTile_8x8.png"/>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11247438" y="297107"/>
              <a:ext cx="914400" cy="3657356"/>
            </a:xfrm>
            <a:prstGeom prst="rect">
              <a:avLst/>
            </a:prstGeom>
          </p:spPr>
        </p:pic>
        <p:pic>
          <p:nvPicPr>
            <p:cNvPr id="11" name="Picture 10" descr="NewGridTile_8x8.png"/>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11247438" y="3952515"/>
              <a:ext cx="914400" cy="2590093"/>
            </a:xfrm>
            <a:prstGeom prst="rect">
              <a:avLst/>
            </a:prstGeom>
          </p:spPr>
        </p:pic>
      </p:grpSp>
      <p:sp>
        <p:nvSpPr>
          <p:cNvPr id="2" name="Title 1"/>
          <p:cNvSpPr>
            <a:spLocks noGrp="1"/>
          </p:cNvSpPr>
          <p:nvPr>
            <p:ph type="title"/>
          </p:nvPr>
        </p:nvSpPr>
        <p:spPr>
          <a:xfrm>
            <a:off x="274320" y="2122488"/>
            <a:ext cx="11889564" cy="2746375"/>
          </a:xfrm>
        </p:spPr>
        <p:txBody>
          <a:bodyPr/>
          <a:lstStyle>
            <a:lvl1pPr>
              <a:defRPr sz="8800">
                <a:gradFill>
                  <a:gsLst>
                    <a:gs pos="885">
                      <a:schemeClr val="tx1"/>
                    </a:gs>
                    <a:gs pos="11194">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11346396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ection Title 2">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122488"/>
            <a:ext cx="11889564" cy="2746375"/>
          </a:xfrm>
        </p:spPr>
        <p:txBody>
          <a:bodyPr/>
          <a:lstStyle>
            <a:lvl1pPr>
              <a:defRPr sz="8800">
                <a:gradFill>
                  <a:gsLst>
                    <a:gs pos="0">
                      <a:schemeClr val="tx1"/>
                    </a:gs>
                    <a:gs pos="11194">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76796848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Section Title 3">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64"/>
            <a:ext cx="11889564" cy="1828800"/>
          </a:xfrm>
        </p:spPr>
        <p:txBody>
          <a:bodyPr/>
          <a:lstStyle>
            <a:lvl1pPr>
              <a:defRPr sz="5400">
                <a:gradFill>
                  <a:gsLst>
                    <a:gs pos="885">
                      <a:schemeClr val="tx1"/>
                    </a:gs>
                    <a:gs pos="11194">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87039204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hank You">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2129449"/>
            <a:ext cx="11889564" cy="917575"/>
          </a:xfrm>
        </p:spPr>
        <p:txBody>
          <a:bodyPr/>
          <a:lstStyle>
            <a:lvl1pPr>
              <a:defRPr sz="6000"/>
            </a:lvl1pPr>
          </a:lstStyle>
          <a:p>
            <a:r>
              <a:rPr lang="en-US" dirty="0" smtClean="0"/>
              <a:t>Thank you</a:t>
            </a:r>
            <a:endParaRPr lang="en-US" dirty="0"/>
          </a:p>
        </p:txBody>
      </p:sp>
    </p:spTree>
    <p:extLst>
      <p:ext uri="{BB962C8B-B14F-4D97-AF65-F5344CB8AC3E}">
        <p14:creationId xmlns:p14="http://schemas.microsoft.com/office/powerpoint/2010/main" val="3767536977"/>
      </p:ext>
    </p:extLst>
  </p:cSld>
  <p:clrMapOvr>
    <a:masterClrMapping/>
  </p:clrMapOvr>
  <p:transition>
    <p:fade/>
  </p:transition>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63pt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55" y="264964"/>
            <a:ext cx="9143999" cy="1097302"/>
          </a:xfrm>
        </p:spPr>
        <p:txBody>
          <a:bodyPr lIns="146125" tIns="91329" rIns="146125" bIns="91329"/>
          <a:lstStyle>
            <a:lvl1pPr>
              <a:lnSpc>
                <a:spcPts val="6298"/>
              </a:lnSpc>
              <a:defRPr sz="5198" baseline="0">
                <a:solidFill>
                  <a:schemeClr val="tx2"/>
                </a:solidFill>
              </a:defRPr>
            </a:lvl1pPr>
          </a:lstStyle>
          <a:p>
            <a:r>
              <a:rPr lang="en-US" dirty="0" err="1" smtClean="0"/>
              <a:t>Lorem</a:t>
            </a:r>
            <a:r>
              <a:rPr lang="en-US" dirty="0" smtClean="0"/>
              <a:t> </a:t>
            </a:r>
            <a:r>
              <a:rPr lang="en-US" dirty="0" err="1" smtClean="0"/>
              <a:t>ipsum</a:t>
            </a:r>
            <a:r>
              <a:rPr lang="en-US" dirty="0" smtClean="0"/>
              <a:t> dolor sit.</a:t>
            </a:r>
            <a:endParaRPr lang="en-US" dirty="0"/>
          </a:p>
        </p:txBody>
      </p:sp>
      <p:sp>
        <p:nvSpPr>
          <p:cNvPr id="3" name="Footer Placeholder 2"/>
          <p:cNvSpPr>
            <a:spLocks noGrp="1"/>
          </p:cNvSpPr>
          <p:nvPr>
            <p:ph type="ftr" sz="quarter" idx="10"/>
          </p:nvPr>
        </p:nvSpPr>
        <p:spPr>
          <a:xfrm>
            <a:off x="457200" y="6565392"/>
            <a:ext cx="3937000" cy="137160"/>
          </a:xfrm>
          <a:prstGeom prst="rect">
            <a:avLst/>
          </a:prstGeom>
        </p:spPr>
        <p:txBody>
          <a:bodyPr/>
          <a:lstStyle/>
          <a:p>
            <a:r>
              <a:rPr smtClean="0">
                <a:solidFill>
                  <a:srgbClr val="505050"/>
                </a:solidFill>
              </a:rPr>
              <a:t>Microsoft Confidential</a:t>
            </a:r>
            <a:endParaRPr>
              <a:solidFill>
                <a:srgbClr val="505050"/>
              </a:solidFill>
            </a:endParaRPr>
          </a:p>
        </p:txBody>
      </p:sp>
      <p:sp>
        <p:nvSpPr>
          <p:cNvPr id="4" name="Slide Number Placeholder 3"/>
          <p:cNvSpPr>
            <a:spLocks noGrp="1"/>
          </p:cNvSpPr>
          <p:nvPr>
            <p:ph type="sldNum" sz="quarter" idx="11"/>
          </p:nvPr>
        </p:nvSpPr>
        <p:spPr>
          <a:xfrm>
            <a:off x="11595101" y="6565392"/>
            <a:ext cx="566737" cy="137160"/>
          </a:xfrm>
          <a:prstGeom prst="rect">
            <a:avLst/>
          </a:prstGeom>
        </p:spPr>
        <p:txBody>
          <a:bodyPr/>
          <a:lstStyle/>
          <a:p>
            <a:fld id="{27258FFF-F925-446B-8502-81C933981705}" type="slidenum">
              <a:rPr>
                <a:solidFill>
                  <a:srgbClr val="505050"/>
                </a:solidFill>
              </a:rPr>
              <a:pPr/>
              <a:t>‹#›</a:t>
            </a:fld>
            <a:endParaRPr>
              <a:solidFill>
                <a:srgbClr val="505050"/>
              </a:solidFill>
            </a:endParaRPr>
          </a:p>
        </p:txBody>
      </p:sp>
    </p:spTree>
    <p:extLst>
      <p:ext uri="{BB962C8B-B14F-4D97-AF65-F5344CB8AC3E}">
        <p14:creationId xmlns:p14="http://schemas.microsoft.com/office/powerpoint/2010/main" val="1723512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smtClean="0"/>
              <a:t>Click to edit Master title style</a:t>
            </a:r>
            <a:endParaRPr lang="en-US"/>
          </a:p>
        </p:txBody>
      </p:sp>
      <p:sp>
        <p:nvSpPr>
          <p:cNvPr id="3" name="Subtitle 2"/>
          <p:cNvSpPr>
            <a:spLocks noGrp="1"/>
          </p:cNvSpPr>
          <p:nvPr>
            <p:ph type="subTitle" idx="1"/>
          </p:nvPr>
        </p:nvSpPr>
        <p:spPr>
          <a:xfrm>
            <a:off x="1554560" y="3673745"/>
            <a:ext cx="9327356" cy="523733"/>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smtClean="0"/>
              <a:t>Click to edit Master subtitle style</a:t>
            </a:r>
            <a:endParaRPr lang="en-US"/>
          </a:p>
        </p:txBody>
      </p:sp>
      <p:sp>
        <p:nvSpPr>
          <p:cNvPr id="4" name="Date Placeholder 3"/>
          <p:cNvSpPr>
            <a:spLocks noGrp="1"/>
          </p:cNvSpPr>
          <p:nvPr>
            <p:ph type="dt" sz="half" idx="10"/>
          </p:nvPr>
        </p:nvSpPr>
        <p:spPr>
          <a:xfrm>
            <a:off x="855008" y="6482889"/>
            <a:ext cx="2798207" cy="372394"/>
          </a:xfrm>
          <a:prstGeom prst="rect">
            <a:avLst/>
          </a:prstGeom>
        </p:spPr>
        <p:txBody>
          <a:bodyPr/>
          <a:lstStyle/>
          <a:p>
            <a:fld id="{BCBD0B52-437A-4313-A77B-AA9E4EE95D77}" type="datetimeFigureOut">
              <a:rPr lang="en-US" smtClean="0">
                <a:solidFill>
                  <a:srgbClr val="505050"/>
                </a:solidFill>
              </a:rPr>
              <a:pPr/>
              <a:t>5/5/2015</a:t>
            </a:fld>
            <a:endParaRPr lang="en-US">
              <a:solidFill>
                <a:srgbClr val="505050"/>
              </a:solidFill>
            </a:endParaRPr>
          </a:p>
        </p:txBody>
      </p:sp>
      <p:sp>
        <p:nvSpPr>
          <p:cNvPr id="5" name="Footer Placeholder 4"/>
          <p:cNvSpPr>
            <a:spLocks noGrp="1"/>
          </p:cNvSpPr>
          <p:nvPr>
            <p:ph type="ftr" sz="quarter" idx="11"/>
          </p:nvPr>
        </p:nvSpPr>
        <p:spPr/>
        <p:txBody>
          <a:bodyPr/>
          <a:lstStyle/>
          <a:p>
            <a:endParaRPr>
              <a:gradFill>
                <a:gsLst>
                  <a:gs pos="2239">
                    <a:srgbClr val="505050"/>
                  </a:gs>
                  <a:gs pos="11940">
                    <a:srgbClr val="505050"/>
                  </a:gs>
                </a:gsLst>
                <a:lin ang="5400000" scaled="0"/>
              </a:gradFill>
            </a:endParaRPr>
          </a:p>
        </p:txBody>
      </p:sp>
      <p:sp>
        <p:nvSpPr>
          <p:cNvPr id="6" name="Slide Number Placeholder 5"/>
          <p:cNvSpPr>
            <a:spLocks noGrp="1"/>
          </p:cNvSpPr>
          <p:nvPr>
            <p:ph type="sldNum" sz="quarter" idx="12"/>
          </p:nvPr>
        </p:nvSpPr>
        <p:spPr/>
        <p:txBody>
          <a:bodyPr/>
          <a:lstStyle/>
          <a:p>
            <a:fld id="{45143E39-6910-4CEE-8798-3DAAD37B8C99}" type="slidenum">
              <a:rPr>
                <a:gradFill>
                  <a:gsLst>
                    <a:gs pos="2239">
                      <a:srgbClr val="505050"/>
                    </a:gs>
                    <a:gs pos="11940">
                      <a:srgbClr val="505050"/>
                    </a:gs>
                  </a:gsLst>
                  <a:lin ang="5400000" scaled="0"/>
                </a:gradFill>
              </a:rPr>
              <a:pPr/>
              <a:t>‹#›</a:t>
            </a:fld>
            <a:endParaRPr>
              <a:gradFill>
                <a:gsLst>
                  <a:gs pos="2239">
                    <a:srgbClr val="505050"/>
                  </a:gs>
                  <a:gs pos="11940">
                    <a:srgbClr val="505050"/>
                  </a:gs>
                </a:gsLst>
                <a:lin ang="5400000" scaled="0"/>
              </a:gradFill>
            </a:endParaRPr>
          </a:p>
        </p:txBody>
      </p:sp>
    </p:spTree>
    <p:extLst>
      <p:ext uri="{BB962C8B-B14F-4D97-AF65-F5344CB8AC3E}">
        <p14:creationId xmlns:p14="http://schemas.microsoft.com/office/powerpoint/2010/main" val="29142214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55008" y="6482889"/>
            <a:ext cx="2798207" cy="372394"/>
          </a:xfrm>
          <a:prstGeom prst="rect">
            <a:avLst/>
          </a:prstGeom>
        </p:spPr>
        <p:txBody>
          <a:bodyPr/>
          <a:lstStyle/>
          <a:p>
            <a:fld id="{BCBD0B52-437A-4313-A77B-AA9E4EE95D77}" type="datetimeFigureOut">
              <a:rPr lang="en-US" smtClean="0">
                <a:solidFill>
                  <a:srgbClr val="505050"/>
                </a:solidFill>
              </a:rPr>
              <a:pPr/>
              <a:t>5/5/2015</a:t>
            </a:fld>
            <a:endParaRPr lang="en-US">
              <a:solidFill>
                <a:srgbClr val="505050"/>
              </a:solidFill>
            </a:endParaRPr>
          </a:p>
        </p:txBody>
      </p:sp>
      <p:sp>
        <p:nvSpPr>
          <p:cNvPr id="5" name="Footer Placeholder 4"/>
          <p:cNvSpPr>
            <a:spLocks noGrp="1"/>
          </p:cNvSpPr>
          <p:nvPr>
            <p:ph type="ftr" sz="quarter" idx="11"/>
          </p:nvPr>
        </p:nvSpPr>
        <p:spPr/>
        <p:txBody>
          <a:bodyPr/>
          <a:lstStyle/>
          <a:p>
            <a:endParaRPr>
              <a:gradFill>
                <a:gsLst>
                  <a:gs pos="2239">
                    <a:srgbClr val="505050"/>
                  </a:gs>
                  <a:gs pos="11940">
                    <a:srgbClr val="505050"/>
                  </a:gs>
                </a:gsLst>
                <a:lin ang="5400000" scaled="0"/>
              </a:gradFill>
            </a:endParaRPr>
          </a:p>
        </p:txBody>
      </p:sp>
      <p:sp>
        <p:nvSpPr>
          <p:cNvPr id="6" name="Slide Number Placeholder 5"/>
          <p:cNvSpPr>
            <a:spLocks noGrp="1"/>
          </p:cNvSpPr>
          <p:nvPr>
            <p:ph type="sldNum" sz="quarter" idx="12"/>
          </p:nvPr>
        </p:nvSpPr>
        <p:spPr/>
        <p:txBody>
          <a:bodyPr/>
          <a:lstStyle/>
          <a:p>
            <a:fld id="{45143E39-6910-4CEE-8798-3DAAD37B8C99}" type="slidenum">
              <a:rPr>
                <a:gradFill>
                  <a:gsLst>
                    <a:gs pos="2239">
                      <a:srgbClr val="505050"/>
                    </a:gs>
                    <a:gs pos="11940">
                      <a:srgbClr val="505050"/>
                    </a:gs>
                  </a:gsLst>
                  <a:lin ang="5400000" scaled="0"/>
                </a:gradFill>
              </a:rPr>
              <a:pPr/>
              <a:t>‹#›</a:t>
            </a:fld>
            <a:endParaRPr>
              <a:gradFill>
                <a:gsLst>
                  <a:gs pos="2239">
                    <a:srgbClr val="505050"/>
                  </a:gs>
                  <a:gs pos="11940">
                    <a:srgbClr val="505050"/>
                  </a:gs>
                </a:gsLst>
                <a:lin ang="5400000" scaled="0"/>
              </a:gradFill>
            </a:endParaRPr>
          </a:p>
        </p:txBody>
      </p:sp>
    </p:spTree>
    <p:extLst>
      <p:ext uri="{BB962C8B-B14F-4D97-AF65-F5344CB8AC3E}">
        <p14:creationId xmlns:p14="http://schemas.microsoft.com/office/powerpoint/2010/main" val="420677220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588"/>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
        <p:nvSpPr>
          <p:cNvPr id="9" name="Rectangle 8"/>
          <p:cNvSpPr/>
          <p:nvPr userDrawn="1"/>
        </p:nvSpPr>
        <p:spPr>
          <a:xfrm>
            <a:off x="206862" y="3032252"/>
            <a:ext cx="4420128" cy="800454"/>
          </a:xfrm>
          <a:prstGeom prst="rect">
            <a:avLst/>
          </a:prstGeom>
        </p:spPr>
        <p:txBody>
          <a:bodyPr wrap="none" anchor="ctr">
            <a:spAutoFit/>
          </a:bodyPr>
          <a:lstStyle/>
          <a:p>
            <a:pPr algn="r" defTabSz="1165610">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397958" y="4610726"/>
            <a:ext cx="2229032" cy="729826"/>
          </a:xfrm>
          <a:prstGeom prst="rect">
            <a:avLst/>
          </a:prstGeom>
        </p:spPr>
        <p:txBody>
          <a:bodyPr wrap="none" anchor="ctr">
            <a:spAutoFit/>
          </a:bodyPr>
          <a:lstStyle/>
          <a:p>
            <a:pPr algn="r" defTabSz="1165610">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02510" y="4088041"/>
            <a:ext cx="2494315" cy="384949"/>
          </a:xfrm>
          <a:prstGeom prst="rect">
            <a:avLst/>
          </a:prstGeom>
        </p:spPr>
      </p:pic>
    </p:spTree>
    <p:extLst>
      <p:ext uri="{BB962C8B-B14F-4D97-AF65-F5344CB8AC3E}">
        <p14:creationId xmlns:p14="http://schemas.microsoft.com/office/powerpoint/2010/main" val="19071144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8"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3" y="3955785"/>
            <a:ext cx="7315137" cy="1828007"/>
          </a:xfrm>
          <a:noFill/>
        </p:spPr>
        <p:txBody>
          <a:bodyPr lIns="146304" tIns="109728" rIns="146304" bIns="109728">
            <a:noAutofit/>
          </a:bodyPr>
          <a:lstStyle>
            <a:lvl1pPr marL="0" indent="0">
              <a:spcBef>
                <a:spcPts val="0"/>
              </a:spcBef>
              <a:buNone/>
              <a:defRPr sz="3199"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17675663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4777765"/>
      </p:ext>
    </p:extLst>
  </p:cSld>
  <p:clrMapOvr>
    <a:masterClrMapping/>
  </p:clrMapOvr>
  <p:transition>
    <p:fade/>
  </p:transition>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3070145"/>
      </p:ext>
    </p:extLst>
  </p:cSld>
  <p:clrMapOvr>
    <a:masterClrMapping/>
  </p:clrMapOvr>
  <p:transition>
    <p:fade/>
  </p:transition>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buClr>
                <a:schemeClr val="tx2"/>
              </a:buClr>
              <a:defRPr sz="3999">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89538104"/>
      </p:ext>
    </p:extLst>
  </p:cSld>
  <p:clrMapOvr>
    <a:masterClrMapping/>
  </p:clrMapOvr>
  <p:transition>
    <p:fade/>
  </p:transition>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defRPr sz="3999"/>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76302128"/>
      </p:ext>
    </p:extLst>
  </p:cSld>
  <p:clrMapOvr>
    <a:masterClrMapping/>
  </p:clrMapOvr>
  <p:transition>
    <p:fade/>
  </p:transition>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0435887"/>
      </p:ext>
    </p:extLst>
  </p:cSld>
  <p:clrMapOvr>
    <a:masterClrMapping/>
  </p:clrMapOvr>
  <p:transition>
    <p:fade/>
  </p:transition>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6821387"/>
      </p:ext>
    </p:extLst>
  </p:cSld>
  <p:clrMapOvr>
    <a:masterClrMapping/>
  </p:clrMapOvr>
  <p:transition>
    <p:fade/>
  </p:transition>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2425279"/>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8154225"/>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5507" y="6678218"/>
            <a:ext cx="822951" cy="175415"/>
          </a:xfrm>
          <a:prstGeom prst="rect">
            <a:avLst/>
          </a:prstGeom>
        </p:spPr>
      </p:pic>
      <p:sp>
        <p:nvSpPr>
          <p:cNvPr id="9" name="Rectangle 8"/>
          <p:cNvSpPr/>
          <p:nvPr userDrawn="1"/>
        </p:nvSpPr>
        <p:spPr>
          <a:xfrm>
            <a:off x="488677" y="3033651"/>
            <a:ext cx="4652598" cy="797654"/>
          </a:xfrm>
          <a:prstGeom prst="rect">
            <a:avLst/>
          </a:prstGeom>
        </p:spPr>
        <p:txBody>
          <a:bodyPr wrap="none" anchor="ctr">
            <a:spAutoFit/>
          </a:bodyPr>
          <a:lstStyle/>
          <a:p>
            <a:pPr algn="r" defTabSz="1165834">
              <a:lnSpc>
                <a:spcPct val="90000"/>
              </a:lnSpc>
              <a:spcBef>
                <a:spcPct val="0"/>
              </a:spcBef>
            </a:pPr>
            <a:r>
              <a:rPr lang="en-US" sz="5000" spc="-125" dirty="0" smtClean="0">
                <a:ln w="3175">
                  <a:noFill/>
                </a:ln>
                <a:solidFill>
                  <a:srgbClr val="FFFFFF"/>
                </a:solidFill>
                <a:latin typeface="Segoe UI Light"/>
                <a:cs typeface="Segoe UI" pitchFamily="34" charset="0"/>
              </a:rPr>
              <a:t>Spark the future.</a:t>
            </a:r>
            <a:endParaRPr lang="en-US" sz="5000" spc="-125" dirty="0">
              <a:ln w="3175">
                <a:noFill/>
              </a:ln>
              <a:solidFill>
                <a:srgbClr val="FFFFFF"/>
              </a:solidFill>
              <a:latin typeface="Segoe UI Light"/>
              <a:cs typeface="Segoe UI" pitchFamily="34" charset="0"/>
            </a:endParaRPr>
          </a:p>
        </p:txBody>
      </p:sp>
      <p:sp>
        <p:nvSpPr>
          <p:cNvPr id="10" name="Rectangle 9"/>
          <p:cNvSpPr/>
          <p:nvPr userDrawn="1"/>
        </p:nvSpPr>
        <p:spPr>
          <a:xfrm>
            <a:off x="2890023"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80922" y="4088040"/>
            <a:ext cx="2494315" cy="384949"/>
          </a:xfrm>
          <a:prstGeom prst="rect">
            <a:avLst/>
          </a:prstGeom>
        </p:spPr>
      </p:pic>
    </p:spTree>
    <p:extLst>
      <p:ext uri="{BB962C8B-B14F-4D97-AF65-F5344CB8AC3E}">
        <p14:creationId xmlns:p14="http://schemas.microsoft.com/office/powerpoint/2010/main" val="35849637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2425279"/>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78541233"/>
      </p:ext>
    </p:extLst>
  </p:cSld>
  <p:clrMapOvr>
    <a:masterClrMapping/>
  </p:clrMapOvr>
  <p:transition>
    <p:fade/>
  </p:transition>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799692867"/>
      </p:ext>
    </p:extLst>
  </p:cSld>
  <p:clrMapOvr>
    <a:masterClrMapping/>
  </p:clrMapOvr>
  <p:transition>
    <p:fade/>
  </p:transition>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36777"/>
            <a:ext cx="10056812" cy="1181862"/>
          </a:xfrm>
          <a:noFill/>
        </p:spPr>
        <p:txBody>
          <a:bodyPr tIns="91440" bIns="91440" anchor="t" anchorCtr="0">
            <a:spAutoFit/>
          </a:bodyPr>
          <a:lstStyle>
            <a:lvl1pPr>
              <a:defRPr sz="7197"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4881266"/>
            <a:ext cx="10058401" cy="738664"/>
          </a:xfrm>
          <a:noFill/>
        </p:spPr>
        <p:txBody>
          <a:bodyPr lIns="182880" tIns="146304" rIns="182880" bIns="146304">
            <a:spAutoFit/>
          </a:bodyPr>
          <a:lstStyle>
            <a:lvl1pPr marL="0" indent="0">
              <a:spcBef>
                <a:spcPts val="0"/>
              </a:spcBef>
              <a:buNone/>
              <a:defRPr sz="31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21018364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4"/>
            <a:ext cx="10056812" cy="1181862"/>
          </a:xfrm>
          <a:noFill/>
        </p:spPr>
        <p:txBody>
          <a:bodyPr tIns="91440" bIns="91440" anchor="t" anchorCtr="0">
            <a:spAutoFit/>
          </a:bodyPr>
          <a:lstStyle>
            <a:lvl1pPr>
              <a:defRPr lang="en-US" sz="7197"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18798606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1772431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020545450"/>
      </p:ext>
    </p:extLst>
  </p:cSld>
  <p:clrMapOvr>
    <a:masterClrMapping/>
  </p:clrMapOvr>
  <p:transition>
    <p:fade/>
  </p:transition>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6989540"/>
      </p:ext>
    </p:extLst>
  </p:cSld>
  <p:clrMapOvr>
    <a:masterClrMapping/>
  </p:clrMapOvr>
  <p:transition>
    <p:fade/>
  </p:transition>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496045865"/>
      </p:ext>
    </p:extLst>
  </p:cSld>
  <p:clrMapOvr>
    <a:masterClrMapping/>
  </p:clrMapOvr>
  <p:transition>
    <p:fade/>
  </p:transition>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45892468"/>
      </p:ext>
    </p:extLst>
  </p:cSld>
  <p:clrMapOvr>
    <a:masterClrMapping/>
  </p:clrMapOvr>
  <p:transition>
    <p:fade/>
  </p:transition>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1241426"/>
            <a:ext cx="5486399" cy="2012859"/>
          </a:xfrm>
        </p:spPr>
        <p:txBody>
          <a:bodyPr>
            <a:spAutoFit/>
          </a:bodyPr>
          <a:lstStyle>
            <a:lvl1pPr>
              <a:defRPr sz="6598"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1871818210"/>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4484778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40548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7942667"/>
      </p:ext>
    </p:extLst>
  </p:cSld>
  <p:clrMapOvr>
    <a:masterClrMapping/>
  </p:clrMapOvr>
  <p:transition>
    <p:fade/>
  </p:transition>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796049"/>
      </p:ext>
    </p:extLst>
  </p:cSld>
  <p:clrMapOvr>
    <a:masterClrMapping/>
  </p:clrMapOvr>
  <p:transition>
    <p:fade/>
  </p:transition>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941739"/>
      </p:ext>
    </p:extLst>
  </p:cSld>
  <p:clrMapOvr>
    <a:masterClrMapping/>
  </p:clrMapOvr>
  <p:transition>
    <p:fade/>
  </p:transition>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19"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9"/>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5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4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3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1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9182519"/>
      </p:ext>
    </p:extLst>
  </p:cSld>
  <p:clrMapOvr>
    <a:masterClrMapping/>
  </p:clrMapOvr>
  <p:transition>
    <p:fade/>
  </p:transition>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 y="1"/>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3" y="6294477"/>
            <a:ext cx="45719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algn="r" defTabSz="932036"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9231" y="5580860"/>
            <a:ext cx="3291840" cy="701671"/>
          </a:xfrm>
          <a:prstGeom prst="rect">
            <a:avLst/>
          </a:prstGeom>
        </p:spPr>
      </p:pic>
    </p:spTree>
    <p:extLst>
      <p:ext uri="{BB962C8B-B14F-4D97-AF65-F5344CB8AC3E}">
        <p14:creationId xmlns:p14="http://schemas.microsoft.com/office/powerpoint/2010/main" val="271340102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34" indent="-290434">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44" indent="-280912">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779" indent="-290434">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17" indent="-228538">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854" indent="-228538">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32217488"/>
      </p:ext>
    </p:extLst>
  </p:cSld>
  <p:clrMapOvr>
    <a:masterClrMapping/>
  </p:clrMapOvr>
  <p:transition>
    <p:fade/>
  </p:transition>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599054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53273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3118249"/>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2135859"/>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3756334"/>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56872"/>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46028609"/>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1231840"/>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9292376"/>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09118127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8209293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826496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35023740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64989494"/>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01413225"/>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7496693"/>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41615023"/>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cstate="screen">
              <a:extLst>
                <a:ext uri="{28A0092B-C50C-407E-A947-70E740481C1C}">
                  <a14:useLocalDpi xmlns:a14="http://schemas.microsoft.com/office/drawing/2010/main"/>
                </a:ext>
              </a:extLst>
            </a:blip>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3223747463"/>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87316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235256"/>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2211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9645"/>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641264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364770401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37367605"/>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8224225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36760682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538656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7014114"/>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3173201"/>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4147204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9627724"/>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9323474"/>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9881315"/>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2759386"/>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9222756"/>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14512306"/>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9190502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986698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06127721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61496195"/>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198390122"/>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41295475"/>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19775134"/>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3396045371"/>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14042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5428979"/>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358475"/>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022817"/>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8813218"/>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1673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822975037"/>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8118229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43075134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5043712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7462716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08430007"/>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Edit Master text styles</a:t>
            </a:r>
          </a:p>
        </p:txBody>
      </p:sp>
    </p:spTree>
    <p:extLst>
      <p:ext uri="{BB962C8B-B14F-4D97-AF65-F5344CB8AC3E}">
        <p14:creationId xmlns:p14="http://schemas.microsoft.com/office/powerpoint/2010/main" val="3702572382"/>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019215982"/>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461424713"/>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5685914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76236255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26520512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88196606"/>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909289"/>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31350985"/>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gs>
                    <a:gs pos="100000">
                      <a:srgbClr val="404040"/>
                    </a:gs>
                  </a:gsLst>
                  <a:lin ang="5400000" scaled="0"/>
                </a:gradFill>
                <a:cs typeface="Segoe UI" pitchFamily="34" charset="0"/>
              </a:rPr>
              <a:t>© </a:t>
            </a:r>
            <a:r>
              <a:rPr lang="en-US" sz="700" dirty="0" smtClean="0">
                <a:gradFill>
                  <a:gsLst>
                    <a:gs pos="0">
                      <a:srgbClr val="404040"/>
                    </a:gs>
                    <a:gs pos="100000">
                      <a:srgbClr val="404040"/>
                    </a:gs>
                  </a:gsLst>
                  <a:lin ang="5400000" scaled="0"/>
                </a:gradFill>
                <a:cs typeface="Segoe UI" pitchFamily="34" charset="0"/>
              </a:rPr>
              <a:t>2015 </a:t>
            </a:r>
            <a:r>
              <a:rPr lang="en-US" sz="700" dirty="0">
                <a:gradFill>
                  <a:gsLst>
                    <a:gs pos="0">
                      <a:srgbClr val="404040"/>
                    </a:gs>
                    <a:gs pos="100000">
                      <a:srgbClr val="404040"/>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4291528694"/>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17105024"/>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5878946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177070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5" name="Picture 4"/>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3164" y="6545325"/>
            <a:ext cx="361094" cy="361043"/>
          </a:xfrm>
          <a:prstGeom prst="rect">
            <a:avLst/>
          </a:prstGeom>
        </p:spPr>
      </p:pic>
    </p:spTree>
    <p:extLst>
      <p:ext uri="{BB962C8B-B14F-4D97-AF65-F5344CB8AC3E}">
        <p14:creationId xmlns:p14="http://schemas.microsoft.com/office/powerpoint/2010/main" val="139935084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slideLayout" Target="../slideLayouts/slideLayout254.xml"/><Relationship Id="rId18" Type="http://schemas.openxmlformats.org/officeDocument/2006/relationships/slideLayout" Target="../slideLayouts/slideLayout259.xml"/><Relationship Id="rId26" Type="http://schemas.openxmlformats.org/officeDocument/2006/relationships/slideLayout" Target="../slideLayouts/slideLayout267.xml"/><Relationship Id="rId3" Type="http://schemas.openxmlformats.org/officeDocument/2006/relationships/slideLayout" Target="../slideLayouts/slideLayout244.xml"/><Relationship Id="rId21" Type="http://schemas.openxmlformats.org/officeDocument/2006/relationships/slideLayout" Target="../slideLayouts/slideLayout262.xml"/><Relationship Id="rId7" Type="http://schemas.openxmlformats.org/officeDocument/2006/relationships/slideLayout" Target="../slideLayouts/slideLayout248.xml"/><Relationship Id="rId12" Type="http://schemas.openxmlformats.org/officeDocument/2006/relationships/slideLayout" Target="../slideLayouts/slideLayout253.xml"/><Relationship Id="rId17" Type="http://schemas.openxmlformats.org/officeDocument/2006/relationships/slideLayout" Target="../slideLayouts/slideLayout258.xml"/><Relationship Id="rId25" Type="http://schemas.openxmlformats.org/officeDocument/2006/relationships/slideLayout" Target="../slideLayouts/slideLayout266.xml"/><Relationship Id="rId2" Type="http://schemas.openxmlformats.org/officeDocument/2006/relationships/slideLayout" Target="../slideLayouts/slideLayout243.xml"/><Relationship Id="rId16" Type="http://schemas.openxmlformats.org/officeDocument/2006/relationships/slideLayout" Target="../slideLayouts/slideLayout257.xml"/><Relationship Id="rId20" Type="http://schemas.openxmlformats.org/officeDocument/2006/relationships/slideLayout" Target="../slideLayouts/slideLayout261.xml"/><Relationship Id="rId29" Type="http://schemas.openxmlformats.org/officeDocument/2006/relationships/slideLayout" Target="../slideLayouts/slideLayout270.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24" Type="http://schemas.openxmlformats.org/officeDocument/2006/relationships/slideLayout" Target="../slideLayouts/slideLayout265.xml"/><Relationship Id="rId5" Type="http://schemas.openxmlformats.org/officeDocument/2006/relationships/slideLayout" Target="../slideLayouts/slideLayout246.xml"/><Relationship Id="rId15" Type="http://schemas.openxmlformats.org/officeDocument/2006/relationships/slideLayout" Target="../slideLayouts/slideLayout256.xml"/><Relationship Id="rId23" Type="http://schemas.openxmlformats.org/officeDocument/2006/relationships/slideLayout" Target="../slideLayouts/slideLayout264.xml"/><Relationship Id="rId28" Type="http://schemas.openxmlformats.org/officeDocument/2006/relationships/slideLayout" Target="../slideLayouts/slideLayout269.xml"/><Relationship Id="rId10" Type="http://schemas.openxmlformats.org/officeDocument/2006/relationships/slideLayout" Target="../slideLayouts/slideLayout251.xml"/><Relationship Id="rId19" Type="http://schemas.openxmlformats.org/officeDocument/2006/relationships/slideLayout" Target="../slideLayouts/slideLayout260.xml"/><Relationship Id="rId4" Type="http://schemas.openxmlformats.org/officeDocument/2006/relationships/slideLayout" Target="../slideLayouts/slideLayout245.xml"/><Relationship Id="rId9" Type="http://schemas.openxmlformats.org/officeDocument/2006/relationships/slideLayout" Target="../slideLayouts/slideLayout250.xml"/><Relationship Id="rId14" Type="http://schemas.openxmlformats.org/officeDocument/2006/relationships/slideLayout" Target="../slideLayouts/slideLayout255.xml"/><Relationship Id="rId22" Type="http://schemas.openxmlformats.org/officeDocument/2006/relationships/slideLayout" Target="../slideLayouts/slideLayout263.xml"/><Relationship Id="rId27" Type="http://schemas.openxmlformats.org/officeDocument/2006/relationships/slideLayout" Target="../slideLayouts/slideLayout268.xml"/><Relationship Id="rId30"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slideLayout" Target="../slideLayouts/slideLayout283.xml"/><Relationship Id="rId18" Type="http://schemas.openxmlformats.org/officeDocument/2006/relationships/slideLayout" Target="../slideLayouts/slideLayout288.xml"/><Relationship Id="rId26" Type="http://schemas.openxmlformats.org/officeDocument/2006/relationships/slideLayout" Target="../slideLayouts/slideLayout296.xml"/><Relationship Id="rId3" Type="http://schemas.openxmlformats.org/officeDocument/2006/relationships/slideLayout" Target="../slideLayouts/slideLayout273.xml"/><Relationship Id="rId21" Type="http://schemas.openxmlformats.org/officeDocument/2006/relationships/slideLayout" Target="../slideLayouts/slideLayout291.xml"/><Relationship Id="rId7" Type="http://schemas.openxmlformats.org/officeDocument/2006/relationships/slideLayout" Target="../slideLayouts/slideLayout277.xml"/><Relationship Id="rId12" Type="http://schemas.openxmlformats.org/officeDocument/2006/relationships/slideLayout" Target="../slideLayouts/slideLayout282.xml"/><Relationship Id="rId17" Type="http://schemas.openxmlformats.org/officeDocument/2006/relationships/slideLayout" Target="../slideLayouts/slideLayout287.xml"/><Relationship Id="rId25" Type="http://schemas.openxmlformats.org/officeDocument/2006/relationships/slideLayout" Target="../slideLayouts/slideLayout295.xml"/><Relationship Id="rId2" Type="http://schemas.openxmlformats.org/officeDocument/2006/relationships/slideLayout" Target="../slideLayouts/slideLayout272.xml"/><Relationship Id="rId16" Type="http://schemas.openxmlformats.org/officeDocument/2006/relationships/slideLayout" Target="../slideLayouts/slideLayout286.xml"/><Relationship Id="rId20" Type="http://schemas.openxmlformats.org/officeDocument/2006/relationships/slideLayout" Target="../slideLayouts/slideLayout290.xml"/><Relationship Id="rId29" Type="http://schemas.openxmlformats.org/officeDocument/2006/relationships/image" Target="../media/image1.png"/><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24" Type="http://schemas.openxmlformats.org/officeDocument/2006/relationships/slideLayout" Target="../slideLayouts/slideLayout294.xml"/><Relationship Id="rId5" Type="http://schemas.openxmlformats.org/officeDocument/2006/relationships/slideLayout" Target="../slideLayouts/slideLayout275.xml"/><Relationship Id="rId15" Type="http://schemas.openxmlformats.org/officeDocument/2006/relationships/slideLayout" Target="../slideLayouts/slideLayout285.xml"/><Relationship Id="rId23" Type="http://schemas.openxmlformats.org/officeDocument/2006/relationships/slideLayout" Target="../slideLayouts/slideLayout293.xml"/><Relationship Id="rId28" Type="http://schemas.openxmlformats.org/officeDocument/2006/relationships/theme" Target="../theme/theme11.xml"/><Relationship Id="rId10" Type="http://schemas.openxmlformats.org/officeDocument/2006/relationships/slideLayout" Target="../slideLayouts/slideLayout280.xml"/><Relationship Id="rId19" Type="http://schemas.openxmlformats.org/officeDocument/2006/relationships/slideLayout" Target="../slideLayouts/slideLayout289.xml"/><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slideLayout" Target="../slideLayouts/slideLayout284.xml"/><Relationship Id="rId22" Type="http://schemas.openxmlformats.org/officeDocument/2006/relationships/slideLayout" Target="../slideLayouts/slideLayout292.xml"/><Relationship Id="rId27" Type="http://schemas.openxmlformats.org/officeDocument/2006/relationships/slideLayout" Target="../slideLayouts/slideLayout29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8.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theme" Target="../theme/theme3.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image" Target="../media/image1.png"/><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19" Type="http://schemas.openxmlformats.org/officeDocument/2006/relationships/theme" Target="../theme/theme4.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26" Type="http://schemas.openxmlformats.org/officeDocument/2006/relationships/slideLayout" Target="../slideLayouts/slideLayout126.xml"/><Relationship Id="rId3" Type="http://schemas.openxmlformats.org/officeDocument/2006/relationships/slideLayout" Target="../slideLayouts/slideLayout103.xml"/><Relationship Id="rId21" Type="http://schemas.openxmlformats.org/officeDocument/2006/relationships/slideLayout" Target="../slideLayouts/slideLayout121.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5" Type="http://schemas.openxmlformats.org/officeDocument/2006/relationships/slideLayout" Target="../slideLayouts/slideLayout125.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slideLayout" Target="../slideLayouts/slideLayout124.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slideLayout" Target="../slideLayouts/slideLayout123.xml"/><Relationship Id="rId28" Type="http://schemas.openxmlformats.org/officeDocument/2006/relationships/image" Target="../media/image1.png"/><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 Id="rId2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26" Type="http://schemas.openxmlformats.org/officeDocument/2006/relationships/slideLayout" Target="../slideLayouts/slideLayout152.xml"/><Relationship Id="rId3" Type="http://schemas.openxmlformats.org/officeDocument/2006/relationships/slideLayout" Target="../slideLayouts/slideLayout129.xml"/><Relationship Id="rId21" Type="http://schemas.openxmlformats.org/officeDocument/2006/relationships/slideLayout" Target="../slideLayouts/slideLayout147.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5" Type="http://schemas.openxmlformats.org/officeDocument/2006/relationships/slideLayout" Target="../slideLayouts/slideLayout151.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slideLayout" Target="../slideLayouts/slideLayout146.xml"/><Relationship Id="rId29" Type="http://schemas.openxmlformats.org/officeDocument/2006/relationships/slideLayout" Target="../slideLayouts/slideLayout155.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24" Type="http://schemas.openxmlformats.org/officeDocument/2006/relationships/slideLayout" Target="../slideLayouts/slideLayout150.xml"/><Relationship Id="rId32" Type="http://schemas.openxmlformats.org/officeDocument/2006/relationships/image" Target="../media/image1.png"/><Relationship Id="rId5" Type="http://schemas.openxmlformats.org/officeDocument/2006/relationships/slideLayout" Target="../slideLayouts/slideLayout131.xml"/><Relationship Id="rId15" Type="http://schemas.openxmlformats.org/officeDocument/2006/relationships/slideLayout" Target="../slideLayouts/slideLayout141.xml"/><Relationship Id="rId23" Type="http://schemas.openxmlformats.org/officeDocument/2006/relationships/slideLayout" Target="../slideLayouts/slideLayout149.xml"/><Relationship Id="rId28" Type="http://schemas.openxmlformats.org/officeDocument/2006/relationships/slideLayout" Target="../slideLayouts/slideLayout154.xml"/><Relationship Id="rId10" Type="http://schemas.openxmlformats.org/officeDocument/2006/relationships/slideLayout" Target="../slideLayouts/slideLayout136.xml"/><Relationship Id="rId19" Type="http://schemas.openxmlformats.org/officeDocument/2006/relationships/slideLayout" Target="../slideLayouts/slideLayout145.xml"/><Relationship Id="rId31" Type="http://schemas.openxmlformats.org/officeDocument/2006/relationships/theme" Target="../theme/theme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 Id="rId22" Type="http://schemas.openxmlformats.org/officeDocument/2006/relationships/slideLayout" Target="../slideLayouts/slideLayout148.xml"/><Relationship Id="rId27" Type="http://schemas.openxmlformats.org/officeDocument/2006/relationships/slideLayout" Target="../slideLayouts/slideLayout153.xml"/><Relationship Id="rId30" Type="http://schemas.openxmlformats.org/officeDocument/2006/relationships/slideLayout" Target="../slideLayouts/slideLayout1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18" Type="http://schemas.openxmlformats.org/officeDocument/2006/relationships/slideLayout" Target="../slideLayouts/slideLayout174.xml"/><Relationship Id="rId26" Type="http://schemas.openxmlformats.org/officeDocument/2006/relationships/slideLayout" Target="../slideLayouts/slideLayout182.xml"/><Relationship Id="rId3" Type="http://schemas.openxmlformats.org/officeDocument/2006/relationships/slideLayout" Target="../slideLayouts/slideLayout159.xml"/><Relationship Id="rId21" Type="http://schemas.openxmlformats.org/officeDocument/2006/relationships/slideLayout" Target="../slideLayouts/slideLayout177.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5" Type="http://schemas.openxmlformats.org/officeDocument/2006/relationships/slideLayout" Target="../slideLayouts/slideLayout181.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20" Type="http://schemas.openxmlformats.org/officeDocument/2006/relationships/slideLayout" Target="../slideLayouts/slideLayout176.xml"/><Relationship Id="rId29" Type="http://schemas.openxmlformats.org/officeDocument/2006/relationships/image" Target="../media/image1.png"/><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24" Type="http://schemas.openxmlformats.org/officeDocument/2006/relationships/slideLayout" Target="../slideLayouts/slideLayout180.xml"/><Relationship Id="rId5" Type="http://schemas.openxmlformats.org/officeDocument/2006/relationships/slideLayout" Target="../slideLayouts/slideLayout161.xml"/><Relationship Id="rId15" Type="http://schemas.openxmlformats.org/officeDocument/2006/relationships/slideLayout" Target="../slideLayouts/slideLayout171.xml"/><Relationship Id="rId23" Type="http://schemas.openxmlformats.org/officeDocument/2006/relationships/slideLayout" Target="../slideLayouts/slideLayout179.xml"/><Relationship Id="rId28" Type="http://schemas.openxmlformats.org/officeDocument/2006/relationships/theme" Target="../theme/theme7.xml"/><Relationship Id="rId10" Type="http://schemas.openxmlformats.org/officeDocument/2006/relationships/slideLayout" Target="../slideLayouts/slideLayout166.xml"/><Relationship Id="rId19" Type="http://schemas.openxmlformats.org/officeDocument/2006/relationships/slideLayout" Target="../slideLayouts/slideLayout175.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 Id="rId22" Type="http://schemas.openxmlformats.org/officeDocument/2006/relationships/slideLayout" Target="../slideLayouts/slideLayout178.xml"/><Relationship Id="rId27" Type="http://schemas.openxmlformats.org/officeDocument/2006/relationships/slideLayout" Target="../slideLayouts/slideLayout1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slideLayout" Target="../slideLayouts/slideLayout196.xml"/><Relationship Id="rId18" Type="http://schemas.openxmlformats.org/officeDocument/2006/relationships/slideLayout" Target="../slideLayouts/slideLayout201.xml"/><Relationship Id="rId26" Type="http://schemas.openxmlformats.org/officeDocument/2006/relationships/slideLayout" Target="../slideLayouts/slideLayout209.xml"/><Relationship Id="rId3" Type="http://schemas.openxmlformats.org/officeDocument/2006/relationships/slideLayout" Target="../slideLayouts/slideLayout186.xml"/><Relationship Id="rId21" Type="http://schemas.openxmlformats.org/officeDocument/2006/relationships/slideLayout" Target="../slideLayouts/slideLayout204.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17" Type="http://schemas.openxmlformats.org/officeDocument/2006/relationships/slideLayout" Target="../slideLayouts/slideLayout200.xml"/><Relationship Id="rId25" Type="http://schemas.openxmlformats.org/officeDocument/2006/relationships/slideLayout" Target="../slideLayouts/slideLayout208.xml"/><Relationship Id="rId2" Type="http://schemas.openxmlformats.org/officeDocument/2006/relationships/slideLayout" Target="../slideLayouts/slideLayout185.xml"/><Relationship Id="rId16" Type="http://schemas.openxmlformats.org/officeDocument/2006/relationships/slideLayout" Target="../slideLayouts/slideLayout199.xml"/><Relationship Id="rId20" Type="http://schemas.openxmlformats.org/officeDocument/2006/relationships/slideLayout" Target="../slideLayouts/slideLayout203.xml"/><Relationship Id="rId29" Type="http://schemas.openxmlformats.org/officeDocument/2006/relationships/slideLayout" Target="../slideLayouts/slideLayout212.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24" Type="http://schemas.openxmlformats.org/officeDocument/2006/relationships/slideLayout" Target="../slideLayouts/slideLayout207.xml"/><Relationship Id="rId32" Type="http://schemas.openxmlformats.org/officeDocument/2006/relationships/image" Target="../media/image1.png"/><Relationship Id="rId5" Type="http://schemas.openxmlformats.org/officeDocument/2006/relationships/slideLayout" Target="../slideLayouts/slideLayout188.xml"/><Relationship Id="rId15" Type="http://schemas.openxmlformats.org/officeDocument/2006/relationships/slideLayout" Target="../slideLayouts/slideLayout198.xml"/><Relationship Id="rId23" Type="http://schemas.openxmlformats.org/officeDocument/2006/relationships/slideLayout" Target="../slideLayouts/slideLayout206.xml"/><Relationship Id="rId28" Type="http://schemas.openxmlformats.org/officeDocument/2006/relationships/slideLayout" Target="../slideLayouts/slideLayout211.xml"/><Relationship Id="rId10" Type="http://schemas.openxmlformats.org/officeDocument/2006/relationships/slideLayout" Target="../slideLayouts/slideLayout193.xml"/><Relationship Id="rId19" Type="http://schemas.openxmlformats.org/officeDocument/2006/relationships/slideLayout" Target="../slideLayouts/slideLayout202.xml"/><Relationship Id="rId31" Type="http://schemas.openxmlformats.org/officeDocument/2006/relationships/theme" Target="../theme/theme8.xm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 Id="rId22" Type="http://schemas.openxmlformats.org/officeDocument/2006/relationships/slideLayout" Target="../slideLayouts/slideLayout205.xml"/><Relationship Id="rId27" Type="http://schemas.openxmlformats.org/officeDocument/2006/relationships/slideLayout" Target="../slideLayouts/slideLayout210.xml"/><Relationship Id="rId30" Type="http://schemas.openxmlformats.org/officeDocument/2006/relationships/slideLayout" Target="../slideLayouts/slideLayout21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slideLayout" Target="../slideLayouts/slideLayout226.xml"/><Relationship Id="rId18" Type="http://schemas.openxmlformats.org/officeDocument/2006/relationships/slideLayout" Target="../slideLayouts/slideLayout231.xml"/><Relationship Id="rId26" Type="http://schemas.openxmlformats.org/officeDocument/2006/relationships/slideLayout" Target="../slideLayouts/slideLayout239.xml"/><Relationship Id="rId3" Type="http://schemas.openxmlformats.org/officeDocument/2006/relationships/slideLayout" Target="../slideLayouts/slideLayout216.xml"/><Relationship Id="rId21" Type="http://schemas.openxmlformats.org/officeDocument/2006/relationships/slideLayout" Target="../slideLayouts/slideLayout234.xml"/><Relationship Id="rId7" Type="http://schemas.openxmlformats.org/officeDocument/2006/relationships/slideLayout" Target="../slideLayouts/slideLayout220.xml"/><Relationship Id="rId12" Type="http://schemas.openxmlformats.org/officeDocument/2006/relationships/slideLayout" Target="../slideLayouts/slideLayout225.xml"/><Relationship Id="rId17" Type="http://schemas.openxmlformats.org/officeDocument/2006/relationships/slideLayout" Target="../slideLayouts/slideLayout230.xml"/><Relationship Id="rId25" Type="http://schemas.openxmlformats.org/officeDocument/2006/relationships/slideLayout" Target="../slideLayouts/slideLayout238.xml"/><Relationship Id="rId2" Type="http://schemas.openxmlformats.org/officeDocument/2006/relationships/slideLayout" Target="../slideLayouts/slideLayout215.xml"/><Relationship Id="rId16" Type="http://schemas.openxmlformats.org/officeDocument/2006/relationships/slideLayout" Target="../slideLayouts/slideLayout229.xml"/><Relationship Id="rId20" Type="http://schemas.openxmlformats.org/officeDocument/2006/relationships/slideLayout" Target="../slideLayouts/slideLayout233.xml"/><Relationship Id="rId29" Type="http://schemas.openxmlformats.org/officeDocument/2006/relationships/theme" Target="../theme/theme9.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24" Type="http://schemas.openxmlformats.org/officeDocument/2006/relationships/slideLayout" Target="../slideLayouts/slideLayout237.xml"/><Relationship Id="rId5" Type="http://schemas.openxmlformats.org/officeDocument/2006/relationships/slideLayout" Target="../slideLayouts/slideLayout218.xml"/><Relationship Id="rId15" Type="http://schemas.openxmlformats.org/officeDocument/2006/relationships/slideLayout" Target="../slideLayouts/slideLayout228.xml"/><Relationship Id="rId23" Type="http://schemas.openxmlformats.org/officeDocument/2006/relationships/slideLayout" Target="../slideLayouts/slideLayout236.xml"/><Relationship Id="rId28" Type="http://schemas.openxmlformats.org/officeDocument/2006/relationships/slideLayout" Target="../slideLayouts/slideLayout241.xml"/><Relationship Id="rId10" Type="http://schemas.openxmlformats.org/officeDocument/2006/relationships/slideLayout" Target="../slideLayouts/slideLayout223.xml"/><Relationship Id="rId19" Type="http://schemas.openxmlformats.org/officeDocument/2006/relationships/slideLayout" Target="../slideLayouts/slideLayout232.xml"/><Relationship Id="rId4" Type="http://schemas.openxmlformats.org/officeDocument/2006/relationships/slideLayout" Target="../slideLayouts/slideLayout217.xml"/><Relationship Id="rId9" Type="http://schemas.openxmlformats.org/officeDocument/2006/relationships/slideLayout" Target="../slideLayouts/slideLayout222.xml"/><Relationship Id="rId14" Type="http://schemas.openxmlformats.org/officeDocument/2006/relationships/slideLayout" Target="../slideLayouts/slideLayout227.xml"/><Relationship Id="rId22" Type="http://schemas.openxmlformats.org/officeDocument/2006/relationships/slideLayout" Target="../slideLayouts/slideLayout235.xml"/><Relationship Id="rId27" Type="http://schemas.openxmlformats.org/officeDocument/2006/relationships/slideLayout" Target="../slideLayouts/slideLayout240.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312664"/>
            <a:ext cx="11889564" cy="898600"/>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28617"/>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2"/>
          <p:cNvSpPr>
            <a:spLocks noGrp="1"/>
          </p:cNvSpPr>
          <p:nvPr>
            <p:ph type="ftr" sz="quarter" idx="3"/>
          </p:nvPr>
        </p:nvSpPr>
        <p:spPr>
          <a:xfrm>
            <a:off x="274638" y="6720897"/>
            <a:ext cx="3937000" cy="137160"/>
          </a:xfrm>
          <a:prstGeom prst="rect">
            <a:avLst/>
          </a:prstGeom>
        </p:spPr>
        <p:txBody>
          <a:bodyPr vert="horz" lIns="0" tIns="0" rIns="91440" bIns="0" rtlCol="0" anchor="ctr"/>
          <a:lstStyle>
            <a:lvl1pPr marL="0" algn="l" defTabSz="932742" rtl="0" eaLnBrk="1" latinLnBrk="0" hangingPunct="1">
              <a:defRPr lang="en-US" sz="900" kern="1200">
                <a:gradFill>
                  <a:gsLst>
                    <a:gs pos="2239">
                      <a:schemeClr val="tx1"/>
                    </a:gs>
                    <a:gs pos="11940">
                      <a:schemeClr val="tx1"/>
                    </a:gs>
                  </a:gsLst>
                  <a:lin ang="5400000" scaled="0"/>
                </a:gradFill>
                <a:latin typeface="+mn-lt"/>
                <a:ea typeface="+mn-ea"/>
                <a:cs typeface="+mn-cs"/>
              </a:defRPr>
            </a:lvl1pPr>
          </a:lstStyle>
          <a:p>
            <a:r>
              <a:rPr smtClean="0">
                <a:gradFill>
                  <a:gsLst>
                    <a:gs pos="2239">
                      <a:srgbClr val="505050"/>
                    </a:gs>
                    <a:gs pos="11940">
                      <a:srgbClr val="505050"/>
                    </a:gs>
                  </a:gsLst>
                  <a:lin ang="5400000" scaled="0"/>
                </a:gradFill>
              </a:rPr>
              <a:t>Microsoft Confidential</a:t>
            </a:r>
            <a:endParaRPr>
              <a:gradFill>
                <a:gsLst>
                  <a:gs pos="2239">
                    <a:srgbClr val="505050"/>
                  </a:gs>
                  <a:gs pos="11940">
                    <a:srgbClr val="505050"/>
                  </a:gs>
                </a:gsLst>
                <a:lin ang="5400000" scaled="0"/>
              </a:gradFill>
            </a:endParaRPr>
          </a:p>
        </p:txBody>
      </p:sp>
      <p:sp>
        <p:nvSpPr>
          <p:cNvPr id="6" name="Slide Number Placeholder 4"/>
          <p:cNvSpPr>
            <a:spLocks noGrp="1"/>
          </p:cNvSpPr>
          <p:nvPr>
            <p:ph type="sldNum" sz="quarter" idx="4"/>
          </p:nvPr>
        </p:nvSpPr>
        <p:spPr>
          <a:xfrm>
            <a:off x="11595101" y="6720897"/>
            <a:ext cx="566737" cy="137160"/>
          </a:xfrm>
          <a:prstGeom prst="rect">
            <a:avLst/>
          </a:prstGeom>
        </p:spPr>
        <p:txBody>
          <a:bodyPr vert="horz" lIns="91440" tIns="0" rIns="0" bIns="0" rtlCol="0" anchor="ctr"/>
          <a:lstStyle>
            <a:lvl1pPr algn="r">
              <a:defRPr lang="en-US" sz="900" b="0" kern="1200" smtClean="0">
                <a:gradFill>
                  <a:gsLst>
                    <a:gs pos="2239">
                      <a:schemeClr val="tx1"/>
                    </a:gs>
                    <a:gs pos="11940">
                      <a:schemeClr val="tx1"/>
                    </a:gs>
                  </a:gsLst>
                  <a:lin ang="5400000" scaled="0"/>
                </a:gradFill>
                <a:latin typeface="+mn-lt"/>
                <a:ea typeface="+mn-ea"/>
                <a:cs typeface="+mn-cs"/>
              </a:defRPr>
            </a:lvl1pPr>
          </a:lstStyle>
          <a:p>
            <a:fld id="{27258FFF-F925-446B-8502-81C933981705}" type="slidenum">
              <a:rPr>
                <a:gradFill>
                  <a:gsLst>
                    <a:gs pos="2239">
                      <a:srgbClr val="505050"/>
                    </a:gs>
                    <a:gs pos="11940">
                      <a:srgbClr val="505050"/>
                    </a:gs>
                  </a:gsLst>
                  <a:lin ang="5400000" scaled="0"/>
                </a:gradFill>
              </a:rPr>
              <a:pPr/>
              <a:t>‹#›</a:t>
            </a:fld>
            <a:endParaRPr>
              <a:gradFill>
                <a:gsLst>
                  <a:gs pos="2239">
                    <a:srgbClr val="505050"/>
                  </a:gs>
                  <a:gs pos="11940">
                    <a:srgbClr val="505050"/>
                  </a:gs>
                </a:gsLst>
                <a:lin ang="5400000" scaled="0"/>
              </a:gradFill>
            </a:endParaRPr>
          </a:p>
        </p:txBody>
      </p:sp>
    </p:spTree>
    <p:extLst>
      <p:ext uri="{BB962C8B-B14F-4D97-AF65-F5344CB8AC3E}">
        <p14:creationId xmlns:p14="http://schemas.microsoft.com/office/powerpoint/2010/main" val="3250091587"/>
      </p:ext>
    </p:extLst>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 id="2147484512" r:id="rId12"/>
    <p:sldLayoutId id="2147484513" r:id="rId13"/>
    <p:sldLayoutId id="2147484514" r:id="rId14"/>
    <p:sldLayoutId id="2147484515" r:id="rId15"/>
    <p:sldLayoutId id="2147484516" r:id="rId16"/>
    <p:sldLayoutId id="2147484517" r:id="rId17"/>
    <p:sldLayoutId id="2147484518" r:id="rId18"/>
    <p:sldLayoutId id="2147484519" r:id="rId19"/>
    <p:sldLayoutId id="2147484520" r:id="rId20"/>
    <p:sldLayoutId id="2147484521" r:id="rId21"/>
    <p:sldLayoutId id="2147484522" r:id="rId22"/>
    <p:sldLayoutId id="2147484523" r:id="rId23"/>
    <p:sldLayoutId id="2147484524" r:id="rId24"/>
    <p:sldLayoutId id="2147484525" r:id="rId25"/>
    <p:sldLayoutId id="2147484526" r:id="rId26"/>
    <p:sldLayoutId id="2147484527" r:id="rId27"/>
    <p:sldLayoutId id="2147484528" r:id="rId28"/>
    <p:sldLayoutId id="2147484529" r:id="rId29"/>
  </p:sldLayoutIdLst>
  <p:transition>
    <p:fade/>
  </p:transition>
  <p:timing>
    <p:tnLst>
      <p:par>
        <p:cTn id="1" dur="indefinite" restart="never" nodeType="tmRoot"/>
      </p:par>
    </p:tnLst>
  </p:timing>
  <p:hf sldNum="0" hdr="0" dt="0"/>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orient="horz" pos="763">
          <p15:clr>
            <a:srgbClr val="A4A3A4"/>
          </p15:clr>
        </p15:guide>
        <p15:guide id="3" orient="horz" pos="1341">
          <p15:clr>
            <a:srgbClr val="A4A3A4"/>
          </p15:clr>
        </p15:guide>
        <p15:guide id="4" orient="horz" pos="1915">
          <p15:clr>
            <a:srgbClr val="A4A3A4"/>
          </p15:clr>
        </p15:guide>
        <p15:guide id="5" orient="horz" pos="2491">
          <p15:clr>
            <a:srgbClr val="A4A3A4"/>
          </p15:clr>
        </p15:guide>
        <p15:guide id="6" orient="horz" pos="3067">
          <p15:clr>
            <a:srgbClr val="A4A3A4"/>
          </p15:clr>
        </p15:guide>
        <p15:guide id="7" orient="horz" pos="3645">
          <p15:clr>
            <a:srgbClr val="A4A3A4"/>
          </p15:clr>
        </p15:guide>
        <p15:guide id="8" orient="horz" pos="4219">
          <p15:clr>
            <a:srgbClr val="5ACBF0"/>
          </p15:clr>
        </p15:guide>
        <p15:guide id="9" pos="749">
          <p15:clr>
            <a:srgbClr val="A4A3A4"/>
          </p15:clr>
        </p15:guide>
        <p15:guide id="10" pos="1325">
          <p15:clr>
            <a:srgbClr val="A4A3A4"/>
          </p15:clr>
        </p15:guide>
        <p15:guide id="11" pos="1901">
          <p15:clr>
            <a:srgbClr val="A4A3A4"/>
          </p15:clr>
        </p15:guide>
        <p15:guide id="12" pos="2477">
          <p15:clr>
            <a:srgbClr val="A4A3A4"/>
          </p15:clr>
        </p15:guide>
        <p15:guide id="13" pos="3053">
          <p15:clr>
            <a:srgbClr val="A4A3A4"/>
          </p15:clr>
        </p15:guide>
        <p15:guide id="14" pos="3629">
          <p15:clr>
            <a:srgbClr val="A4A3A4"/>
          </p15:clr>
        </p15:guide>
        <p15:guide id="15" pos="4205">
          <p15:clr>
            <a:srgbClr val="A4A3A4"/>
          </p15:clr>
        </p15:guide>
        <p15:guide id="16" pos="4781">
          <p15:clr>
            <a:srgbClr val="A4A3A4"/>
          </p15:clr>
        </p15:guide>
        <p15:guide id="17" pos="5357">
          <p15:clr>
            <a:srgbClr val="A4A3A4"/>
          </p15:clr>
        </p15:guide>
        <p15:guide id="18" pos="5933">
          <p15:clr>
            <a:srgbClr val="A4A3A4"/>
          </p15:clr>
        </p15:guide>
        <p15:guide id="19" pos="6509">
          <p15:clr>
            <a:srgbClr val="A4A3A4"/>
          </p15:clr>
        </p15:guide>
        <p15:guide id="20" pos="7085">
          <p15:clr>
            <a:srgbClr val="A4A3A4"/>
          </p15:clr>
        </p15:guide>
        <p15:guide id="21" pos="7661">
          <p15:clr>
            <a:srgbClr val="5ACBF0"/>
          </p15:clr>
        </p15:guide>
        <p15:guide id="22" pos="173">
          <p15:clr>
            <a:srgbClr val="5ACBF0"/>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2230063851"/>
      </p:ext>
    </p:extLst>
  </p:cSld>
  <p:clrMap bg1="dk1" tx1="lt1" bg2="dk2" tx2="lt2" accent1="accent1" accent2="accent2" accent3="accent3" accent4="accent4" accent5="accent5" accent6="accent6" hlink="hlink" folHlink="folHlink"/>
  <p:sldLayoutIdLst>
    <p:sldLayoutId id="2147484531" r:id="rId1"/>
    <p:sldLayoutId id="2147484532" r:id="rId2"/>
    <p:sldLayoutId id="2147484533" r:id="rId3"/>
    <p:sldLayoutId id="2147484534" r:id="rId4"/>
    <p:sldLayoutId id="2147484535" r:id="rId5"/>
    <p:sldLayoutId id="2147484536" r:id="rId6"/>
    <p:sldLayoutId id="2147484537" r:id="rId7"/>
    <p:sldLayoutId id="2147484538" r:id="rId8"/>
    <p:sldLayoutId id="2147484539" r:id="rId9"/>
    <p:sldLayoutId id="2147484540" r:id="rId10"/>
    <p:sldLayoutId id="2147484541" r:id="rId11"/>
    <p:sldLayoutId id="2147484542" r:id="rId12"/>
    <p:sldLayoutId id="2147484543" r:id="rId13"/>
    <p:sldLayoutId id="2147484544" r:id="rId14"/>
    <p:sldLayoutId id="2147484545" r:id="rId15"/>
    <p:sldLayoutId id="2147484546" r:id="rId16"/>
    <p:sldLayoutId id="2147484547" r:id="rId17"/>
    <p:sldLayoutId id="2147484548" r:id="rId18"/>
    <p:sldLayoutId id="2147484549" r:id="rId19"/>
    <p:sldLayoutId id="2147484550" r:id="rId20"/>
    <p:sldLayoutId id="2147484551" r:id="rId21"/>
    <p:sldLayoutId id="2147484552" r:id="rId22"/>
    <p:sldLayoutId id="2147484553" r:id="rId23"/>
    <p:sldLayoutId id="2147484554" r:id="rId24"/>
    <p:sldLayoutId id="2147484555" r:id="rId25"/>
    <p:sldLayoutId id="2147484556" r:id="rId26"/>
    <p:sldLayoutId id="2147484557" r:id="rId27"/>
  </p:sldLayoutIdLst>
  <p:transition>
    <p:fade/>
  </p:transition>
  <p:timing>
    <p:tnLst>
      <p:par>
        <p:cTn id="1" dur="indefinite" restart="never" nodeType="tmRoot"/>
      </p:par>
    </p:tnLst>
  </p:timing>
  <p:txStyles>
    <p:titleStyle>
      <a:lvl1pPr algn="l" defTabSz="932487"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07" marR="0" indent="-342807"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42" marR="0" indent="-241235"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882"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420"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6957"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342"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88"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831"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076"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487" rtl="0" eaLnBrk="1" latinLnBrk="0" hangingPunct="1">
        <a:defRPr sz="1800" kern="1200">
          <a:solidFill>
            <a:schemeClr val="tx1"/>
          </a:solidFill>
          <a:latin typeface="+mn-lt"/>
          <a:ea typeface="+mn-ea"/>
          <a:cs typeface="+mn-cs"/>
        </a:defRPr>
      </a:lvl1pPr>
      <a:lvl2pPr marL="466244" algn="l" defTabSz="932487" rtl="0" eaLnBrk="1" latinLnBrk="0" hangingPunct="1">
        <a:defRPr sz="1800" kern="1200">
          <a:solidFill>
            <a:schemeClr val="tx1"/>
          </a:solidFill>
          <a:latin typeface="+mn-lt"/>
          <a:ea typeface="+mn-ea"/>
          <a:cs typeface="+mn-cs"/>
        </a:defRPr>
      </a:lvl2pPr>
      <a:lvl3pPr marL="932487" algn="l" defTabSz="932487" rtl="0" eaLnBrk="1" latinLnBrk="0" hangingPunct="1">
        <a:defRPr sz="1800" kern="1200">
          <a:solidFill>
            <a:schemeClr val="tx1"/>
          </a:solidFill>
          <a:latin typeface="+mn-lt"/>
          <a:ea typeface="+mn-ea"/>
          <a:cs typeface="+mn-cs"/>
        </a:defRPr>
      </a:lvl3pPr>
      <a:lvl4pPr marL="1398733" algn="l" defTabSz="932487" rtl="0" eaLnBrk="1" latinLnBrk="0" hangingPunct="1">
        <a:defRPr sz="1800" kern="1200">
          <a:solidFill>
            <a:schemeClr val="tx1"/>
          </a:solidFill>
          <a:latin typeface="+mn-lt"/>
          <a:ea typeface="+mn-ea"/>
          <a:cs typeface="+mn-cs"/>
        </a:defRPr>
      </a:lvl4pPr>
      <a:lvl5pPr marL="1864976" algn="l" defTabSz="932487" rtl="0" eaLnBrk="1" latinLnBrk="0" hangingPunct="1">
        <a:defRPr sz="1800" kern="1200">
          <a:solidFill>
            <a:schemeClr val="tx1"/>
          </a:solidFill>
          <a:latin typeface="+mn-lt"/>
          <a:ea typeface="+mn-ea"/>
          <a:cs typeface="+mn-cs"/>
        </a:defRPr>
      </a:lvl5pPr>
      <a:lvl6pPr marL="2331222" algn="l" defTabSz="932487" rtl="0" eaLnBrk="1" latinLnBrk="0" hangingPunct="1">
        <a:defRPr sz="1800" kern="1200">
          <a:solidFill>
            <a:schemeClr val="tx1"/>
          </a:solidFill>
          <a:latin typeface="+mn-lt"/>
          <a:ea typeface="+mn-ea"/>
          <a:cs typeface="+mn-cs"/>
        </a:defRPr>
      </a:lvl6pPr>
      <a:lvl7pPr marL="2797464" algn="l" defTabSz="932487" rtl="0" eaLnBrk="1" latinLnBrk="0" hangingPunct="1">
        <a:defRPr sz="1800" kern="1200">
          <a:solidFill>
            <a:schemeClr val="tx1"/>
          </a:solidFill>
          <a:latin typeface="+mn-lt"/>
          <a:ea typeface="+mn-ea"/>
          <a:cs typeface="+mn-cs"/>
        </a:defRPr>
      </a:lvl7pPr>
      <a:lvl8pPr marL="3263710" algn="l" defTabSz="932487" rtl="0" eaLnBrk="1" latinLnBrk="0" hangingPunct="1">
        <a:defRPr sz="1800" kern="1200">
          <a:solidFill>
            <a:schemeClr val="tx1"/>
          </a:solidFill>
          <a:latin typeface="+mn-lt"/>
          <a:ea typeface="+mn-ea"/>
          <a:cs typeface="+mn-cs"/>
        </a:defRPr>
      </a:lvl8pPr>
      <a:lvl9pPr marL="3729954" algn="l" defTabSz="93248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243889738"/>
      </p:ext>
    </p:extLst>
  </p:cSld>
  <p:clrMap bg1="dk1" tx1="lt1" bg2="dk2" tx2="lt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 id="2147484292" r:id="rId15"/>
    <p:sldLayoutId id="2147484293" r:id="rId16"/>
    <p:sldLayoutId id="2147484294" r:id="rId17"/>
    <p:sldLayoutId id="2147484295" r:id="rId18"/>
    <p:sldLayoutId id="2147484296" r:id="rId19"/>
    <p:sldLayoutId id="2147484297" r:id="rId20"/>
    <p:sldLayoutId id="2147484298" r:id="rId21"/>
    <p:sldLayoutId id="2147484299" r:id="rId22"/>
    <p:sldLayoutId id="2147484300" r:id="rId23"/>
    <p:sldLayoutId id="2147484301" r:id="rId24"/>
    <p:sldLayoutId id="2147484302" r:id="rId25"/>
    <p:sldLayoutId id="2147484303" r:id="rId26"/>
    <p:sldLayoutId id="2147484304"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0"/>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915805300"/>
      </p:ext>
    </p:extLst>
  </p:cSld>
  <p:clrMap bg1="dk1" tx1="lt1" bg2="dk2" tx2="lt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 id="2147484318" r:id="rId13"/>
    <p:sldLayoutId id="2147484319" r:id="rId14"/>
    <p:sldLayoutId id="2147484320" r:id="rId15"/>
    <p:sldLayoutId id="2147484321" r:id="rId16"/>
    <p:sldLayoutId id="2147484322" r:id="rId17"/>
    <p:sldLayoutId id="2147484323" r:id="rId18"/>
    <p:sldLayoutId id="2147484324" r:id="rId19"/>
    <p:sldLayoutId id="2147484325" r:id="rId20"/>
    <p:sldLayoutId id="2147484326" r:id="rId21"/>
    <p:sldLayoutId id="2147484327" r:id="rId22"/>
    <p:sldLayoutId id="2147484328" r:id="rId23"/>
    <p:sldLayoutId id="2147484329" r:id="rId24"/>
    <p:sldLayoutId id="2147484330" r:id="rId25"/>
    <p:sldLayoutId id="2147484331" r:id="rId26"/>
    <p:sldLayoutId id="2147484332" r:id="rId27"/>
    <p:sldLayoutId id="2147484334" r:id="rId28"/>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0"/>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2553420977"/>
      </p:ext>
    </p:extLst>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 id="2147484347" r:id="rId12"/>
    <p:sldLayoutId id="2147484348" r:id="rId13"/>
    <p:sldLayoutId id="2147484349" r:id="rId14"/>
    <p:sldLayoutId id="2147484350" r:id="rId15"/>
    <p:sldLayoutId id="2147484351" r:id="rId16"/>
    <p:sldLayoutId id="2147484352" r:id="rId17"/>
    <p:sldLayoutId id="2147484353" r:id="rId18"/>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829082111"/>
      </p:ext>
    </p:extLst>
  </p:cSld>
  <p:clrMap bg1="dk1" tx1="lt1" bg2="dk2" tx2="lt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 id="2147484366" r:id="rId12"/>
    <p:sldLayoutId id="2147484367" r:id="rId13"/>
    <p:sldLayoutId id="2147484368" r:id="rId14"/>
    <p:sldLayoutId id="2147484369" r:id="rId15"/>
    <p:sldLayoutId id="2147484370" r:id="rId16"/>
    <p:sldLayoutId id="2147484371" r:id="rId17"/>
    <p:sldLayoutId id="2147484372" r:id="rId18"/>
    <p:sldLayoutId id="2147484373" r:id="rId19"/>
    <p:sldLayoutId id="2147484374" r:id="rId20"/>
    <p:sldLayoutId id="2147484375" r:id="rId21"/>
    <p:sldLayoutId id="2147484376" r:id="rId22"/>
    <p:sldLayoutId id="2147484377" r:id="rId23"/>
    <p:sldLayoutId id="2147484378" r:id="rId24"/>
    <p:sldLayoutId id="2147484379" r:id="rId25"/>
    <p:sldLayoutId id="2147484380" r:id="rId2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1" y="1212852"/>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32"/>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2590971425"/>
      </p:ext>
    </p:extLst>
  </p:cSld>
  <p:clrMap bg1="dk1" tx1="lt1" bg2="dk2" tx2="lt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 id="2147484392" r:id="rId11"/>
    <p:sldLayoutId id="2147484393" r:id="rId12"/>
    <p:sldLayoutId id="2147484394" r:id="rId13"/>
    <p:sldLayoutId id="2147484395" r:id="rId14"/>
    <p:sldLayoutId id="2147484396" r:id="rId15"/>
    <p:sldLayoutId id="2147484397" r:id="rId16"/>
    <p:sldLayoutId id="2147484398" r:id="rId17"/>
    <p:sldLayoutId id="2147484399" r:id="rId18"/>
    <p:sldLayoutId id="2147484400" r:id="rId19"/>
    <p:sldLayoutId id="2147484401" r:id="rId20"/>
    <p:sldLayoutId id="2147484402" r:id="rId21"/>
    <p:sldLayoutId id="2147484403" r:id="rId22"/>
    <p:sldLayoutId id="2147484404" r:id="rId23"/>
    <p:sldLayoutId id="2147484405" r:id="rId24"/>
    <p:sldLayoutId id="2147484406" r:id="rId25"/>
    <p:sldLayoutId id="2147484407" r:id="rId26"/>
    <p:sldLayoutId id="2147484408" r:id="rId27"/>
    <p:sldLayoutId id="2147484409" r:id="rId28"/>
    <p:sldLayoutId id="2147484410" r:id="rId29"/>
    <p:sldLayoutId id="2147484411" r:id="rId30"/>
  </p:sldLayoutIdLst>
  <p:transition>
    <p:fade/>
  </p:transition>
  <p:timing>
    <p:tnLst>
      <p:par>
        <p:cTn id="1" dur="indefinite" restart="never" nodeType="tmRoot"/>
      </p:par>
    </p:tnLst>
  </p:timing>
  <p:txStyles>
    <p:titleStyle>
      <a:lvl1pPr algn="l" defTabSz="932487"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07" marR="0" indent="-342807"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42" marR="0" indent="-241235"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882"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420"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6957"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342"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88"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831"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076"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487" rtl="0" eaLnBrk="1" latinLnBrk="0" hangingPunct="1">
        <a:defRPr sz="1800" kern="1200">
          <a:solidFill>
            <a:schemeClr val="tx1"/>
          </a:solidFill>
          <a:latin typeface="+mn-lt"/>
          <a:ea typeface="+mn-ea"/>
          <a:cs typeface="+mn-cs"/>
        </a:defRPr>
      </a:lvl1pPr>
      <a:lvl2pPr marL="466244" algn="l" defTabSz="932487" rtl="0" eaLnBrk="1" latinLnBrk="0" hangingPunct="1">
        <a:defRPr sz="1800" kern="1200">
          <a:solidFill>
            <a:schemeClr val="tx1"/>
          </a:solidFill>
          <a:latin typeface="+mn-lt"/>
          <a:ea typeface="+mn-ea"/>
          <a:cs typeface="+mn-cs"/>
        </a:defRPr>
      </a:lvl2pPr>
      <a:lvl3pPr marL="932487" algn="l" defTabSz="932487" rtl="0" eaLnBrk="1" latinLnBrk="0" hangingPunct="1">
        <a:defRPr sz="1800" kern="1200">
          <a:solidFill>
            <a:schemeClr val="tx1"/>
          </a:solidFill>
          <a:latin typeface="+mn-lt"/>
          <a:ea typeface="+mn-ea"/>
          <a:cs typeface="+mn-cs"/>
        </a:defRPr>
      </a:lvl3pPr>
      <a:lvl4pPr marL="1398733" algn="l" defTabSz="932487" rtl="0" eaLnBrk="1" latinLnBrk="0" hangingPunct="1">
        <a:defRPr sz="1800" kern="1200">
          <a:solidFill>
            <a:schemeClr val="tx1"/>
          </a:solidFill>
          <a:latin typeface="+mn-lt"/>
          <a:ea typeface="+mn-ea"/>
          <a:cs typeface="+mn-cs"/>
        </a:defRPr>
      </a:lvl4pPr>
      <a:lvl5pPr marL="1864976" algn="l" defTabSz="932487" rtl="0" eaLnBrk="1" latinLnBrk="0" hangingPunct="1">
        <a:defRPr sz="1800" kern="1200">
          <a:solidFill>
            <a:schemeClr val="tx1"/>
          </a:solidFill>
          <a:latin typeface="+mn-lt"/>
          <a:ea typeface="+mn-ea"/>
          <a:cs typeface="+mn-cs"/>
        </a:defRPr>
      </a:lvl5pPr>
      <a:lvl6pPr marL="2331222" algn="l" defTabSz="932487" rtl="0" eaLnBrk="1" latinLnBrk="0" hangingPunct="1">
        <a:defRPr sz="1800" kern="1200">
          <a:solidFill>
            <a:schemeClr val="tx1"/>
          </a:solidFill>
          <a:latin typeface="+mn-lt"/>
          <a:ea typeface="+mn-ea"/>
          <a:cs typeface="+mn-cs"/>
        </a:defRPr>
      </a:lvl6pPr>
      <a:lvl7pPr marL="2797464" algn="l" defTabSz="932487" rtl="0" eaLnBrk="1" latinLnBrk="0" hangingPunct="1">
        <a:defRPr sz="1800" kern="1200">
          <a:solidFill>
            <a:schemeClr val="tx1"/>
          </a:solidFill>
          <a:latin typeface="+mn-lt"/>
          <a:ea typeface="+mn-ea"/>
          <a:cs typeface="+mn-cs"/>
        </a:defRPr>
      </a:lvl7pPr>
      <a:lvl8pPr marL="3263710" algn="l" defTabSz="932487" rtl="0" eaLnBrk="1" latinLnBrk="0" hangingPunct="1">
        <a:defRPr sz="1800" kern="1200">
          <a:solidFill>
            <a:schemeClr val="tx1"/>
          </a:solidFill>
          <a:latin typeface="+mn-lt"/>
          <a:ea typeface="+mn-ea"/>
          <a:cs typeface="+mn-cs"/>
        </a:defRPr>
      </a:lvl8pPr>
      <a:lvl9pPr marL="3729954" algn="l" defTabSz="93248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91">
          <p15:clr>
            <a:srgbClr val="5ACBF0"/>
          </p15:clr>
        </p15:guide>
        <p15:guide id="2" pos="176">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93">
          <p15:clr>
            <a:srgbClr val="C35EA4"/>
          </p15:clr>
        </p15:guide>
        <p15:guide id="17" pos="7541">
          <p15:clr>
            <a:srgbClr val="C35EA4"/>
          </p15:clr>
        </p15:guide>
        <p15:guide id="18" orient="horz" pos="778">
          <p15:clr>
            <a:srgbClr val="5ACBF0"/>
          </p15:clr>
        </p15:guide>
        <p15:guide id="19" orient="horz" pos="1366">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7">
          <p15:clr>
            <a:srgbClr val="C35EA4"/>
          </p15:clr>
        </p15:guide>
        <p15:guide id="26" orient="horz" pos="4099">
          <p15:clr>
            <a:srgbClr val="C35E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470520314"/>
      </p:ext>
    </p:extLst>
  </p:cSld>
  <p:clrMap bg1="dk1" tx1="lt1" bg2="dk2" tx2="lt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 id="2147484424" r:id="rId12"/>
    <p:sldLayoutId id="2147484425" r:id="rId13"/>
    <p:sldLayoutId id="2147484426" r:id="rId14"/>
    <p:sldLayoutId id="2147484427" r:id="rId15"/>
    <p:sldLayoutId id="2147484428" r:id="rId16"/>
    <p:sldLayoutId id="2147484429" r:id="rId17"/>
    <p:sldLayoutId id="2147484430" r:id="rId18"/>
    <p:sldLayoutId id="2147484431" r:id="rId19"/>
    <p:sldLayoutId id="2147484432" r:id="rId20"/>
    <p:sldLayoutId id="2147484433" r:id="rId21"/>
    <p:sldLayoutId id="2147484434" r:id="rId22"/>
    <p:sldLayoutId id="2147484435" r:id="rId23"/>
    <p:sldLayoutId id="2147484436" r:id="rId24"/>
    <p:sldLayoutId id="2147484437" r:id="rId25"/>
    <p:sldLayoutId id="2147484438" r:id="rId26"/>
    <p:sldLayoutId id="2147484439"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7"/>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2" y="1212852"/>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32"/>
          <a:stretch>
            <a:fillRect/>
          </a:stretch>
        </p:blipFill>
        <p:spPr>
          <a:xfrm rot="5400000">
            <a:off x="9393899" y="3050515"/>
            <a:ext cx="6995160" cy="894134"/>
          </a:xfrm>
          <a:prstGeom prst="rect">
            <a:avLst/>
          </a:prstGeom>
        </p:spPr>
      </p:pic>
    </p:spTree>
    <p:extLst>
      <p:ext uri="{BB962C8B-B14F-4D97-AF65-F5344CB8AC3E}">
        <p14:creationId xmlns:p14="http://schemas.microsoft.com/office/powerpoint/2010/main" val="3417225759"/>
      </p:ext>
    </p:extLst>
  </p:cSld>
  <p:clrMap bg1="dk1" tx1="lt1" bg2="dk2" tx2="lt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 id="2147484452" r:id="rId12"/>
    <p:sldLayoutId id="2147484453" r:id="rId13"/>
    <p:sldLayoutId id="2147484454" r:id="rId14"/>
    <p:sldLayoutId id="2147484455" r:id="rId15"/>
    <p:sldLayoutId id="2147484456" r:id="rId16"/>
    <p:sldLayoutId id="2147484457" r:id="rId17"/>
    <p:sldLayoutId id="2147484458" r:id="rId18"/>
    <p:sldLayoutId id="2147484459" r:id="rId19"/>
    <p:sldLayoutId id="2147484460" r:id="rId20"/>
    <p:sldLayoutId id="2147484461" r:id="rId21"/>
    <p:sldLayoutId id="2147484462" r:id="rId22"/>
    <p:sldLayoutId id="2147484463" r:id="rId23"/>
    <p:sldLayoutId id="2147484464" r:id="rId24"/>
    <p:sldLayoutId id="2147484465" r:id="rId25"/>
    <p:sldLayoutId id="2147484466" r:id="rId26"/>
    <p:sldLayoutId id="2147484467" r:id="rId27"/>
    <p:sldLayoutId id="2147484468" r:id="rId28"/>
    <p:sldLayoutId id="2147484469" r:id="rId29"/>
    <p:sldLayoutId id="2147484470" r:id="rId30"/>
  </p:sldLayoutIdLst>
  <p:transition>
    <p:fade/>
  </p:transition>
  <p:timing>
    <p:tnLst>
      <p:par>
        <p:cTn id="1" dur="indefinite" restart="never" nodeType="tmRoot"/>
      </p:par>
    </p:tnLst>
  </p:timing>
  <p:txStyles>
    <p:titleStyle>
      <a:lvl1pPr algn="l" defTabSz="932308" rtl="0" eaLnBrk="1" latinLnBrk="0" hangingPunct="1">
        <a:lnSpc>
          <a:spcPct val="90000"/>
        </a:lnSpc>
        <a:spcBef>
          <a:spcPct val="0"/>
        </a:spcBef>
        <a:buNone/>
        <a:defRPr lang="en-US" sz="4798"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41" marR="0" indent="-342741" algn="l" defTabSz="932308"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8" kern="1200" spc="0" baseline="0">
          <a:gradFill>
            <a:gsLst>
              <a:gs pos="1250">
                <a:schemeClr val="tx1"/>
              </a:gs>
              <a:gs pos="100000">
                <a:schemeClr val="tx1"/>
              </a:gs>
            </a:gsLst>
            <a:lin ang="5400000" scaled="0"/>
          </a:gradFill>
          <a:latin typeface="+mj-lt"/>
          <a:ea typeface="+mn-ea"/>
          <a:cs typeface="+mn-cs"/>
        </a:defRPr>
      </a:lvl1pPr>
      <a:lvl2pPr marL="583929" marR="0" indent="-241189" algn="l" defTabSz="932308"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728" marR="0" indent="-228494" algn="l" defTabSz="932308"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222" marR="0" indent="-228494" algn="l" defTabSz="932308"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6716" marR="0" indent="-228494" algn="l" defTabSz="932308"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3849" indent="-233078" algn="l" defTabSz="9323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006" indent="-233078" algn="l" defTabSz="9323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159" indent="-233078" algn="l" defTabSz="9323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315" indent="-233078" algn="l" defTabSz="9323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308" rtl="0" eaLnBrk="1" latinLnBrk="0" hangingPunct="1">
        <a:defRPr sz="1800" kern="1200">
          <a:solidFill>
            <a:schemeClr val="tx1"/>
          </a:solidFill>
          <a:latin typeface="+mn-lt"/>
          <a:ea typeface="+mn-ea"/>
          <a:cs typeface="+mn-cs"/>
        </a:defRPr>
      </a:lvl1pPr>
      <a:lvl2pPr marL="466154" algn="l" defTabSz="932308" rtl="0" eaLnBrk="1" latinLnBrk="0" hangingPunct="1">
        <a:defRPr sz="1800" kern="1200">
          <a:solidFill>
            <a:schemeClr val="tx1"/>
          </a:solidFill>
          <a:latin typeface="+mn-lt"/>
          <a:ea typeface="+mn-ea"/>
          <a:cs typeface="+mn-cs"/>
        </a:defRPr>
      </a:lvl2pPr>
      <a:lvl3pPr marL="932308" algn="l" defTabSz="932308" rtl="0" eaLnBrk="1" latinLnBrk="0" hangingPunct="1">
        <a:defRPr sz="1800" kern="1200">
          <a:solidFill>
            <a:schemeClr val="tx1"/>
          </a:solidFill>
          <a:latin typeface="+mn-lt"/>
          <a:ea typeface="+mn-ea"/>
          <a:cs typeface="+mn-cs"/>
        </a:defRPr>
      </a:lvl3pPr>
      <a:lvl4pPr marL="1398464" algn="l" defTabSz="932308" rtl="0" eaLnBrk="1" latinLnBrk="0" hangingPunct="1">
        <a:defRPr sz="1800" kern="1200">
          <a:solidFill>
            <a:schemeClr val="tx1"/>
          </a:solidFill>
          <a:latin typeface="+mn-lt"/>
          <a:ea typeface="+mn-ea"/>
          <a:cs typeface="+mn-cs"/>
        </a:defRPr>
      </a:lvl4pPr>
      <a:lvl5pPr marL="1864618" algn="l" defTabSz="932308" rtl="0" eaLnBrk="1" latinLnBrk="0" hangingPunct="1">
        <a:defRPr sz="1800" kern="1200">
          <a:solidFill>
            <a:schemeClr val="tx1"/>
          </a:solidFill>
          <a:latin typeface="+mn-lt"/>
          <a:ea typeface="+mn-ea"/>
          <a:cs typeface="+mn-cs"/>
        </a:defRPr>
      </a:lvl5pPr>
      <a:lvl6pPr marL="2330774" algn="l" defTabSz="932308" rtl="0" eaLnBrk="1" latinLnBrk="0" hangingPunct="1">
        <a:defRPr sz="1800" kern="1200">
          <a:solidFill>
            <a:schemeClr val="tx1"/>
          </a:solidFill>
          <a:latin typeface="+mn-lt"/>
          <a:ea typeface="+mn-ea"/>
          <a:cs typeface="+mn-cs"/>
        </a:defRPr>
      </a:lvl6pPr>
      <a:lvl7pPr marL="2796927" algn="l" defTabSz="932308" rtl="0" eaLnBrk="1" latinLnBrk="0" hangingPunct="1">
        <a:defRPr sz="1800" kern="1200">
          <a:solidFill>
            <a:schemeClr val="tx1"/>
          </a:solidFill>
          <a:latin typeface="+mn-lt"/>
          <a:ea typeface="+mn-ea"/>
          <a:cs typeface="+mn-cs"/>
        </a:defRPr>
      </a:lvl7pPr>
      <a:lvl8pPr marL="3263083" algn="l" defTabSz="932308" rtl="0" eaLnBrk="1" latinLnBrk="0" hangingPunct="1">
        <a:defRPr sz="1800" kern="1200">
          <a:solidFill>
            <a:schemeClr val="tx1"/>
          </a:solidFill>
          <a:latin typeface="+mn-lt"/>
          <a:ea typeface="+mn-ea"/>
          <a:cs typeface="+mn-cs"/>
        </a:defRPr>
      </a:lvl8pPr>
      <a:lvl9pPr marL="3729238" algn="l" defTabSz="93230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91">
          <p15:clr>
            <a:srgbClr val="5ACBF0"/>
          </p15:clr>
        </p15:guide>
        <p15:guide id="2" pos="176">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93">
          <p15:clr>
            <a:srgbClr val="C35EA4"/>
          </p15:clr>
        </p15:guide>
        <p15:guide id="17" pos="7541">
          <p15:clr>
            <a:srgbClr val="C35EA4"/>
          </p15:clr>
        </p15:guide>
        <p15:guide id="18" orient="horz" pos="778">
          <p15:clr>
            <a:srgbClr val="5ACBF0"/>
          </p15:clr>
        </p15:guide>
        <p15:guide id="19" orient="horz" pos="1366">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7">
          <p15:clr>
            <a:srgbClr val="C35EA4"/>
          </p15:clr>
        </p15:guide>
        <p15:guide id="26" orient="horz" pos="4099">
          <p15:clr>
            <a:srgbClr val="C35EA4"/>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0"/>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3699344371"/>
      </p:ext>
    </p:extLst>
  </p:cSld>
  <p:clrMap bg1="dk1" tx1="lt1" bg2="dk2" tx2="lt2" accent1="accent1" accent2="accent2" accent3="accent3" accent4="accent4" accent5="accent5" accent6="accent6" hlink="hlink" folHlink="folHlink"/>
  <p:sldLayoutIdLst>
    <p:sldLayoutId id="2147484472" r:id="rId1"/>
    <p:sldLayoutId id="2147484473" r:id="rId2"/>
    <p:sldLayoutId id="2147484474" r:id="rId3"/>
    <p:sldLayoutId id="2147484475" r:id="rId4"/>
    <p:sldLayoutId id="2147484476" r:id="rId5"/>
    <p:sldLayoutId id="2147484477" r:id="rId6"/>
    <p:sldLayoutId id="2147484478" r:id="rId7"/>
    <p:sldLayoutId id="2147484479" r:id="rId8"/>
    <p:sldLayoutId id="2147484480" r:id="rId9"/>
    <p:sldLayoutId id="2147484481" r:id="rId10"/>
    <p:sldLayoutId id="2147484482" r:id="rId11"/>
    <p:sldLayoutId id="2147484483" r:id="rId12"/>
    <p:sldLayoutId id="2147484484" r:id="rId13"/>
    <p:sldLayoutId id="2147484485" r:id="rId14"/>
    <p:sldLayoutId id="2147484486" r:id="rId15"/>
    <p:sldLayoutId id="2147484487" r:id="rId16"/>
    <p:sldLayoutId id="2147484488" r:id="rId17"/>
    <p:sldLayoutId id="2147484489" r:id="rId18"/>
    <p:sldLayoutId id="2147484490" r:id="rId19"/>
    <p:sldLayoutId id="2147484491" r:id="rId20"/>
    <p:sldLayoutId id="2147484492" r:id="rId21"/>
    <p:sldLayoutId id="2147484493" r:id="rId22"/>
    <p:sldLayoutId id="2147484494" r:id="rId23"/>
    <p:sldLayoutId id="2147484495" r:id="rId24"/>
    <p:sldLayoutId id="2147484496" r:id="rId25"/>
    <p:sldLayoutId id="2147484497" r:id="rId26"/>
    <p:sldLayoutId id="2147484498" r:id="rId27"/>
    <p:sldLayoutId id="2147484499" r:id="rId28"/>
  </p:sldLayoutIdLst>
  <p:transition>
    <p:fade/>
  </p:transition>
  <p:timing>
    <p:tnLst>
      <p:par>
        <p:cTn id="1" dur="indefinite" restart="never" nodeType="tmRoot"/>
      </p:par>
    </p:tnLst>
  </p:timing>
  <p:txStyles>
    <p:titleStyle>
      <a:lvl1pPr algn="l" defTabSz="932487"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07" marR="0" indent="-342807"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42" marR="0" indent="-241235"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882"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420"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6957"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342"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88"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831"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076"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487" rtl="0" eaLnBrk="1" latinLnBrk="0" hangingPunct="1">
        <a:defRPr sz="1800" kern="1200">
          <a:solidFill>
            <a:schemeClr val="tx1"/>
          </a:solidFill>
          <a:latin typeface="+mn-lt"/>
          <a:ea typeface="+mn-ea"/>
          <a:cs typeface="+mn-cs"/>
        </a:defRPr>
      </a:lvl1pPr>
      <a:lvl2pPr marL="466244" algn="l" defTabSz="932487" rtl="0" eaLnBrk="1" latinLnBrk="0" hangingPunct="1">
        <a:defRPr sz="1800" kern="1200">
          <a:solidFill>
            <a:schemeClr val="tx1"/>
          </a:solidFill>
          <a:latin typeface="+mn-lt"/>
          <a:ea typeface="+mn-ea"/>
          <a:cs typeface="+mn-cs"/>
        </a:defRPr>
      </a:lvl2pPr>
      <a:lvl3pPr marL="932487" algn="l" defTabSz="932487" rtl="0" eaLnBrk="1" latinLnBrk="0" hangingPunct="1">
        <a:defRPr sz="1800" kern="1200">
          <a:solidFill>
            <a:schemeClr val="tx1"/>
          </a:solidFill>
          <a:latin typeface="+mn-lt"/>
          <a:ea typeface="+mn-ea"/>
          <a:cs typeface="+mn-cs"/>
        </a:defRPr>
      </a:lvl3pPr>
      <a:lvl4pPr marL="1398733" algn="l" defTabSz="932487" rtl="0" eaLnBrk="1" latinLnBrk="0" hangingPunct="1">
        <a:defRPr sz="1800" kern="1200">
          <a:solidFill>
            <a:schemeClr val="tx1"/>
          </a:solidFill>
          <a:latin typeface="+mn-lt"/>
          <a:ea typeface="+mn-ea"/>
          <a:cs typeface="+mn-cs"/>
        </a:defRPr>
      </a:lvl4pPr>
      <a:lvl5pPr marL="1864976" algn="l" defTabSz="932487" rtl="0" eaLnBrk="1" latinLnBrk="0" hangingPunct="1">
        <a:defRPr sz="1800" kern="1200">
          <a:solidFill>
            <a:schemeClr val="tx1"/>
          </a:solidFill>
          <a:latin typeface="+mn-lt"/>
          <a:ea typeface="+mn-ea"/>
          <a:cs typeface="+mn-cs"/>
        </a:defRPr>
      </a:lvl5pPr>
      <a:lvl6pPr marL="2331222" algn="l" defTabSz="932487" rtl="0" eaLnBrk="1" latinLnBrk="0" hangingPunct="1">
        <a:defRPr sz="1800" kern="1200">
          <a:solidFill>
            <a:schemeClr val="tx1"/>
          </a:solidFill>
          <a:latin typeface="+mn-lt"/>
          <a:ea typeface="+mn-ea"/>
          <a:cs typeface="+mn-cs"/>
        </a:defRPr>
      </a:lvl6pPr>
      <a:lvl7pPr marL="2797464" algn="l" defTabSz="932487" rtl="0" eaLnBrk="1" latinLnBrk="0" hangingPunct="1">
        <a:defRPr sz="1800" kern="1200">
          <a:solidFill>
            <a:schemeClr val="tx1"/>
          </a:solidFill>
          <a:latin typeface="+mn-lt"/>
          <a:ea typeface="+mn-ea"/>
          <a:cs typeface="+mn-cs"/>
        </a:defRPr>
      </a:lvl7pPr>
      <a:lvl8pPr marL="3263710" algn="l" defTabSz="932487" rtl="0" eaLnBrk="1" latinLnBrk="0" hangingPunct="1">
        <a:defRPr sz="1800" kern="1200">
          <a:solidFill>
            <a:schemeClr val="tx1"/>
          </a:solidFill>
          <a:latin typeface="+mn-lt"/>
          <a:ea typeface="+mn-ea"/>
          <a:cs typeface="+mn-cs"/>
        </a:defRPr>
      </a:lvl8pPr>
      <a:lvl9pPr marL="3729954" algn="l" defTabSz="93248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91">
          <p15:clr>
            <a:srgbClr val="5ACBF0"/>
          </p15:clr>
        </p15:guide>
        <p15:guide id="2" pos="176">
          <p15:clr>
            <a:srgbClr val="5ACBF0"/>
          </p15:clr>
        </p15:guide>
        <p15:guide id="3" pos="764">
          <p15:clr>
            <a:srgbClr val="5ACBF0"/>
          </p15:clr>
        </p15:guide>
        <p15:guide id="4" pos="1352">
          <p15:clr>
            <a:srgbClr val="5ACBF0"/>
          </p15:clr>
        </p15:guide>
        <p15:guide id="5" pos="1939">
          <p15:clr>
            <a:srgbClr val="5ACBF0"/>
          </p15:clr>
        </p15:guide>
        <p15:guide id="6" pos="2527">
          <p15:clr>
            <a:srgbClr val="5ACBF0"/>
          </p15:clr>
        </p15:guide>
        <p15:guide id="7" pos="3114">
          <p15:clr>
            <a:srgbClr val="5ACBF0"/>
          </p15:clr>
        </p15:guide>
        <p15:guide id="8" pos="3702">
          <p15:clr>
            <a:srgbClr val="5ACBF0"/>
          </p15:clr>
        </p15:guide>
        <p15:guide id="9" pos="4289">
          <p15:clr>
            <a:srgbClr val="5ACBF0"/>
          </p15:clr>
        </p15:guide>
        <p15:guide id="10" pos="4877">
          <p15:clr>
            <a:srgbClr val="5ACBF0"/>
          </p15:clr>
        </p15:guide>
        <p15:guide id="11" pos="5464">
          <p15:clr>
            <a:srgbClr val="5ACBF0"/>
          </p15:clr>
        </p15:guide>
        <p15:guide id="12" pos="6052">
          <p15:clr>
            <a:srgbClr val="5ACBF0"/>
          </p15:clr>
        </p15:guide>
        <p15:guide id="13" pos="6640">
          <p15:clr>
            <a:srgbClr val="5ACBF0"/>
          </p15:clr>
        </p15:guide>
        <p15:guide id="14" pos="7227">
          <p15:clr>
            <a:srgbClr val="5ACBF0"/>
          </p15:clr>
        </p15:guide>
        <p15:guide id="15" pos="7815">
          <p15:clr>
            <a:srgbClr val="5ACBF0"/>
          </p15:clr>
        </p15:guide>
        <p15:guide id="16" pos="294">
          <p15:clr>
            <a:srgbClr val="C35EA4"/>
          </p15:clr>
        </p15:guide>
        <p15:guide id="17" pos="7697">
          <p15:clr>
            <a:srgbClr val="C35EA4"/>
          </p15:clr>
        </p15:guide>
        <p15:guide id="18" orient="horz" pos="778">
          <p15:clr>
            <a:srgbClr val="5ACBF0"/>
          </p15:clr>
        </p15:guide>
        <p15:guide id="19" orient="horz" pos="1366">
          <p15:clr>
            <a:srgbClr val="5ACBF0"/>
          </p15:clr>
        </p15:guide>
        <p15:guide id="20" orient="horz" pos="1953">
          <p15:clr>
            <a:srgbClr val="5ACBF0"/>
          </p15:clr>
        </p15:guide>
        <p15:guide id="21" orient="horz" pos="2541">
          <p15:clr>
            <a:srgbClr val="5ACBF0"/>
          </p15:clr>
        </p15:guide>
        <p15:guide id="22" orient="horz" pos="3128">
          <p15:clr>
            <a:srgbClr val="5ACBF0"/>
          </p15:clr>
        </p15:guide>
        <p15:guide id="23" orient="horz" pos="3716">
          <p15:clr>
            <a:srgbClr val="5ACBF0"/>
          </p15:clr>
        </p15:guide>
        <p15:guide id="24" orient="horz" pos="4303">
          <p15:clr>
            <a:srgbClr val="5ACBF0"/>
          </p15:clr>
        </p15:guide>
        <p15:guide id="25" orient="horz" pos="308">
          <p15:clr>
            <a:srgbClr val="C35EA4"/>
          </p15:clr>
        </p15:guide>
        <p15:guide id="26" orient="horz" pos="4186">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bin"/><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96.xml"/><Relationship Id="rId6" Type="http://schemas.openxmlformats.org/officeDocument/2006/relationships/hyperlink" Target="https://customers.microsoft.com/Pages/CustomerStory.aspx?recid=15559" TargetMode="External"/><Relationship Id="rId5" Type="http://schemas.openxmlformats.org/officeDocument/2006/relationships/image" Target="../media/image43.bin"/><Relationship Id="rId4" Type="http://schemas.openxmlformats.org/officeDocument/2006/relationships/image" Target="../media/image42.bin"/></Relationships>
</file>

<file path=ppt/slides/_rels/slide1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8.xml"/><Relationship Id="rId1" Type="http://schemas.openxmlformats.org/officeDocument/2006/relationships/slideLayout" Target="../slideLayouts/slideLayout1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0.xml"/><Relationship Id="rId1" Type="http://schemas.openxmlformats.org/officeDocument/2006/relationships/slideLayout" Target="../slideLayouts/slideLayout139.xml"/></Relationships>
</file>

<file path=ppt/slides/_rels/slide1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1.xml"/><Relationship Id="rId1" Type="http://schemas.openxmlformats.org/officeDocument/2006/relationships/slideLayout" Target="../slideLayouts/slideLayout130.xml"/><Relationship Id="rId5" Type="http://schemas.openxmlformats.org/officeDocument/2006/relationships/image" Target="../media/image48.emf"/><Relationship Id="rId4" Type="http://schemas.openxmlformats.org/officeDocument/2006/relationships/image" Target="../media/image47.emf"/></Relationships>
</file>

<file path=ppt/slides/_rels/slide1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2.xml"/><Relationship Id="rId1" Type="http://schemas.openxmlformats.org/officeDocument/2006/relationships/slideLayout" Target="../slideLayouts/slideLayout152.xml"/><Relationship Id="rId5" Type="http://schemas.openxmlformats.org/officeDocument/2006/relationships/image" Target="../media/image48.emf"/><Relationship Id="rId4" Type="http://schemas.openxmlformats.org/officeDocument/2006/relationships/image" Target="../media/image47.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218.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18.xml"/><Relationship Id="rId5" Type="http://schemas.microsoft.com/office/2007/relationships/hdphoto" Target="../media/hdphoto2.wdp"/><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18.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18.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18.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18.xml"/><Relationship Id="rId5" Type="http://schemas.microsoft.com/office/2007/relationships/hdphoto" Target="../media/hdphoto2.wdp"/><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18.xml"/><Relationship Id="rId5" Type="http://schemas.microsoft.com/office/2007/relationships/hdphoto" Target="../media/hdphoto2.wdp"/><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18.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18.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8.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139.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9.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130.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3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9.xml"/><Relationship Id="rId1" Type="http://schemas.openxmlformats.org/officeDocument/2006/relationships/slideLayout" Target="../slideLayouts/slideLayout130.xml"/><Relationship Id="rId5" Type="http://schemas.openxmlformats.org/officeDocument/2006/relationships/image" Target="../media/image48.emf"/><Relationship Id="rId4" Type="http://schemas.openxmlformats.org/officeDocument/2006/relationships/image" Target="../media/image47.emf"/></Relationships>
</file>

<file path=ppt/slides/_rels/slide3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0.xml"/><Relationship Id="rId1" Type="http://schemas.openxmlformats.org/officeDocument/2006/relationships/slideLayout" Target="../slideLayouts/slideLayout152.xml"/><Relationship Id="rId5" Type="http://schemas.openxmlformats.org/officeDocument/2006/relationships/image" Target="../media/image48.emf"/><Relationship Id="rId4" Type="http://schemas.openxmlformats.org/officeDocument/2006/relationships/image" Target="../media/image46.emf"/></Relationships>
</file>

<file path=ppt/slides/_rels/slide3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139.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2.xml"/><Relationship Id="rId1" Type="http://schemas.openxmlformats.org/officeDocument/2006/relationships/slideLayout" Target="../slideLayouts/slideLayout139.xml"/></Relationships>
</file>

<file path=ppt/slides/_rels/slide3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3.xml"/><Relationship Id="rId1" Type="http://schemas.openxmlformats.org/officeDocument/2006/relationships/slideLayout" Target="../slideLayouts/slideLayout139.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notesSlide" Target="../notesSlides/notesSlide3.xml"/><Relationship Id="rId1" Type="http://schemas.openxmlformats.org/officeDocument/2006/relationships/slideLayout" Target="../slideLayouts/slideLayout167.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9.xml"/></Relationships>
</file>

<file path=ppt/slides/_rels/slide4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5.xml"/><Relationship Id="rId1" Type="http://schemas.openxmlformats.org/officeDocument/2006/relationships/slideLayout" Target="../slideLayouts/slideLayout139.xml"/><Relationship Id="rId5" Type="http://schemas.openxmlformats.org/officeDocument/2006/relationships/image" Target="../media/image48.emf"/><Relationship Id="rId4" Type="http://schemas.openxmlformats.org/officeDocument/2006/relationships/image" Target="../media/image47.emf"/></Relationships>
</file>

<file path=ppt/slides/_rels/slide4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6.xml"/><Relationship Id="rId1" Type="http://schemas.openxmlformats.org/officeDocument/2006/relationships/slideLayout" Target="../slideLayouts/slideLayout152.xml"/><Relationship Id="rId5" Type="http://schemas.openxmlformats.org/officeDocument/2006/relationships/image" Target="../media/image48.emf"/><Relationship Id="rId4" Type="http://schemas.openxmlformats.org/officeDocument/2006/relationships/image" Target="../media/image47.emf"/></Relationships>
</file>

<file path=ppt/slides/_rels/slide4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6.png"/><Relationship Id="rId1" Type="http://schemas.openxmlformats.org/officeDocument/2006/relationships/slideLayout" Target="../slideLayouts/slideLayout130.xml"/><Relationship Id="rId6" Type="http://schemas.openxmlformats.org/officeDocument/2006/relationships/image" Target="../media/image33.emf"/><Relationship Id="rId5" Type="http://schemas.openxmlformats.org/officeDocument/2006/relationships/image" Target="../media/image68.png"/><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9.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139.xml"/><Relationship Id="rId4" Type="http://schemas.openxmlformats.org/officeDocument/2006/relationships/image" Target="../media/image6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48.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4.png"/><Relationship Id="rId3" Type="http://schemas.openxmlformats.org/officeDocument/2006/relationships/image" Target="../media/image68.png"/><Relationship Id="rId7" Type="http://schemas.openxmlformats.org/officeDocument/2006/relationships/image" Target="../media/image70.png"/><Relationship Id="rId12" Type="http://schemas.microsoft.com/office/2007/relationships/hdphoto" Target="../media/hdphoto5.wdp"/><Relationship Id="rId2" Type="http://schemas.openxmlformats.org/officeDocument/2006/relationships/notesSlide" Target="../notesSlides/notesSlide39.xml"/><Relationship Id="rId1" Type="http://schemas.openxmlformats.org/officeDocument/2006/relationships/slideLayout" Target="../slideLayouts/slideLayout130.xml"/><Relationship Id="rId6" Type="http://schemas.microsoft.com/office/2007/relationships/hdphoto" Target="../media/hdphoto3.wdp"/><Relationship Id="rId11" Type="http://schemas.openxmlformats.org/officeDocument/2006/relationships/image" Target="../media/image73.png"/><Relationship Id="rId5" Type="http://schemas.openxmlformats.org/officeDocument/2006/relationships/image" Target="../media/image66.png"/><Relationship Id="rId10" Type="http://schemas.openxmlformats.org/officeDocument/2006/relationships/image" Target="../media/image72.png"/><Relationship Id="rId4" Type="http://schemas.openxmlformats.org/officeDocument/2006/relationships/image" Target="../media/image69.png"/><Relationship Id="rId9" Type="http://schemas.microsoft.com/office/2007/relationships/hdphoto" Target="../media/hdphoto4.wdp"/><Relationship Id="rId14" Type="http://schemas.openxmlformats.org/officeDocument/2006/relationships/image" Target="../media/image7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54.xml.rels><?xml version="1.0" encoding="UTF-8" standalone="yes"?>
<Relationships xmlns="http://schemas.openxmlformats.org/package/2006/relationships"><Relationship Id="rId3" Type="http://schemas.openxmlformats.org/officeDocument/2006/relationships/hyperlink" Target="http://www.microsoft.com/azure-in-your-dc.com" TargetMode="External"/><Relationship Id="rId2" Type="http://schemas.openxmlformats.org/officeDocument/2006/relationships/notesSlide" Target="../notesSlides/notesSlide41.xml"/><Relationship Id="rId1" Type="http://schemas.openxmlformats.org/officeDocument/2006/relationships/slideLayout" Target="../slideLayouts/slideLayout167.xml"/></Relationships>
</file>

<file path=ppt/slides/_rels/slide55.xml.rels><?xml version="1.0" encoding="UTF-8" standalone="yes"?>
<Relationships xmlns="http://schemas.openxmlformats.org/package/2006/relationships"><Relationship Id="rId8" Type="http://schemas.openxmlformats.org/officeDocument/2006/relationships/hyperlink" Target="http://aka.ms/wap-lab" TargetMode="External"/><Relationship Id="rId3" Type="http://schemas.openxmlformats.org/officeDocument/2006/relationships/hyperlink" Target="http://aka.ms/moderninfrastructure" TargetMode="External"/><Relationship Id="rId7" Type="http://schemas.openxmlformats.org/officeDocument/2006/relationships/hyperlink" Target="http://aka.ms/virtualization-lab" TargetMode="External"/><Relationship Id="rId2" Type="http://schemas.openxmlformats.org/officeDocument/2006/relationships/notesSlide" Target="../notesSlides/notesSlide42.xml"/><Relationship Id="rId1" Type="http://schemas.openxmlformats.org/officeDocument/2006/relationships/slideLayout" Target="../slideLayouts/slideLayout57.xml"/><Relationship Id="rId6" Type="http://schemas.openxmlformats.org/officeDocument/2006/relationships/hyperlink" Target="https://twitter.com/MS_ITPro" TargetMode="External"/><Relationship Id="rId5" Type="http://schemas.openxmlformats.org/officeDocument/2006/relationships/hyperlink" Target="http://aka.ms/cloud-platform-ebook" TargetMode="External"/><Relationship Id="rId4" Type="http://schemas.openxmlformats.org/officeDocument/2006/relationships/hyperlink" Target="http://aka.ms/deployinghyperv"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3.xml"/><Relationship Id="rId1" Type="http://schemas.openxmlformats.org/officeDocument/2006/relationships/slideLayout" Target="../slideLayouts/slideLayout284.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4.xml"/><Relationship Id="rId1" Type="http://schemas.openxmlformats.org/officeDocument/2006/relationships/slideLayout" Target="../slideLayouts/slideLayout20.xml"/><Relationship Id="rId5" Type="http://schemas.openxmlformats.org/officeDocument/2006/relationships/image" Target="../media/image81.png"/><Relationship Id="rId4" Type="http://schemas.openxmlformats.org/officeDocument/2006/relationships/hyperlink" Target="http://myignite.microsoft.com/"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9.xml"/><Relationship Id="rId6" Type="http://schemas.openxmlformats.org/officeDocument/2006/relationships/image" Target="../media/image35.png"/><Relationship Id="rId5" Type="http://schemas.microsoft.com/office/2007/relationships/hdphoto" Target="../media/hdphoto1.wdp"/><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8.xml"/></Relationships>
</file>

<file path=ppt/slides/_rels/slide9.xml.rels><?xml version="1.0" encoding="UTF-8" standalone="yes"?>
<Relationships xmlns="http://schemas.openxmlformats.org/package/2006/relationships"><Relationship Id="rId8" Type="http://schemas.openxmlformats.org/officeDocument/2006/relationships/hyperlink" Target="https://customers.microsoft.com/Pages/CustomerStory.aspx?recid=19218" TargetMode="External"/><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96.xml"/><Relationship Id="rId6" Type="http://schemas.openxmlformats.org/officeDocument/2006/relationships/hyperlink" Target="https://customers.microsoft.com/Pages/CustomerStory.aspx?recid=19995" TargetMode="External"/><Relationship Id="rId11" Type="http://schemas.openxmlformats.org/officeDocument/2006/relationships/image" Target="../media/image40.png"/><Relationship Id="rId5" Type="http://schemas.openxmlformats.org/officeDocument/2006/relationships/image" Target="../media/image37.png"/><Relationship Id="rId10" Type="http://schemas.openxmlformats.org/officeDocument/2006/relationships/hyperlink" Target="https://customers.microsoft.com/Pages/CustomerStory.aspx?recid=18310" TargetMode="External"/><Relationship Id="rId4" Type="http://schemas.openxmlformats.org/officeDocument/2006/relationships/hyperlink" Target="https://customers.microsoft.com/Pages/CustomerStory.aspx?recid=15559" TargetMode="External"/><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23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Azure </a:t>
            </a:r>
            <a:r>
              <a:rPr lang="en-US" dirty="0" err="1" smtClean="0"/>
              <a:t>IaaS</a:t>
            </a:r>
            <a:r>
              <a:rPr lang="en-US" dirty="0" smtClean="0"/>
              <a:t> customer momentum</a:t>
            </a:r>
            <a:endParaRPr lang="en-US" dirty="0"/>
          </a:p>
        </p:txBody>
      </p:sp>
      <p:grpSp>
        <p:nvGrpSpPr>
          <p:cNvPr id="2" name="Group 5"/>
          <p:cNvGrpSpPr/>
          <p:nvPr/>
        </p:nvGrpSpPr>
        <p:grpSpPr>
          <a:xfrm>
            <a:off x="300414" y="1274234"/>
            <a:ext cx="5838097" cy="2657920"/>
            <a:chOff x="293686" y="1249363"/>
            <a:chExt cx="5724144" cy="2606040"/>
          </a:xfrm>
        </p:grpSpPr>
        <p:grpSp>
          <p:nvGrpSpPr>
            <p:cNvPr id="29" name="Group 7"/>
            <p:cNvGrpSpPr/>
            <p:nvPr/>
          </p:nvGrpSpPr>
          <p:grpSpPr>
            <a:xfrm>
              <a:off x="293686" y="1249363"/>
              <a:ext cx="5724144" cy="2606040"/>
              <a:chOff x="293686" y="1249363"/>
              <a:chExt cx="5724144" cy="2606040"/>
            </a:xfrm>
          </p:grpSpPr>
          <p:sp>
            <p:nvSpPr>
              <p:cNvPr id="17" name="Rectangle 12"/>
              <p:cNvSpPr/>
              <p:nvPr/>
            </p:nvSpPr>
            <p:spPr bwMode="auto">
              <a:xfrm>
                <a:off x="293686" y="1249363"/>
                <a:ext cx="5724144" cy="2606040"/>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sp>
            <p:nvSpPr>
              <p:cNvPr id="24" name="Rectangle 13"/>
              <p:cNvSpPr/>
              <p:nvPr/>
            </p:nvSpPr>
            <p:spPr bwMode="auto">
              <a:xfrm>
                <a:off x="3401776" y="2652483"/>
                <a:ext cx="2451861" cy="1021908"/>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sp>
            <p:nvSpPr>
              <p:cNvPr id="4" name="TextBox 15"/>
              <p:cNvSpPr txBox="1"/>
              <p:nvPr/>
            </p:nvSpPr>
            <p:spPr>
              <a:xfrm>
                <a:off x="293688" y="1249363"/>
                <a:ext cx="5724142" cy="1903528"/>
              </a:xfrm>
              <a:prstGeom prst="rect">
                <a:avLst/>
              </a:prstGeom>
              <a:noFill/>
            </p:spPr>
            <p:txBody>
              <a:bodyPr wrap="square" lIns="146262" tIns="182828" rIns="146262" bIns="182828" rtlCol="0">
                <a:noAutofit/>
              </a:bodyPr>
              <a:lstStyle/>
              <a:p>
                <a:pPr marL="102003" indent="-102003" defTabSz="932384">
                  <a:lnSpc>
                    <a:spcPct val="90000"/>
                  </a:lnSpc>
                  <a:spcAft>
                    <a:spcPts val="816"/>
                  </a:spcAft>
                </a:pPr>
                <a:r>
                  <a:rPr lang="en-US" sz="2040" dirty="0">
                    <a:gradFill>
                      <a:gsLst>
                        <a:gs pos="80952">
                          <a:srgbClr val="505050"/>
                        </a:gs>
                        <a:gs pos="0">
                          <a:srgbClr val="505050"/>
                        </a:gs>
                      </a:gsLst>
                      <a:lin ang="5400000" scaled="0"/>
                    </a:gradFill>
                    <a:cs typeface="Segoe UI" panose="020B0502040204020203" pitchFamily="34" charset="0"/>
                  </a:rPr>
                  <a:t>“Using Microsoft Azure will help us bring new solutions to market faster, scale up and out easily, and meet the unique needs of our customers around the world.”</a:t>
                </a:r>
              </a:p>
              <a:p>
                <a:pPr marL="87431" defTabSz="932384">
                  <a:lnSpc>
                    <a:spcPct val="90000"/>
                  </a:lnSpc>
                  <a:spcAft>
                    <a:spcPts val="816"/>
                  </a:spcAft>
                </a:pPr>
                <a:r>
                  <a:rPr lang="en-US" sz="1632" dirty="0" err="1">
                    <a:gradFill>
                      <a:gsLst>
                        <a:gs pos="80952">
                          <a:srgbClr val="505050"/>
                        </a:gs>
                        <a:gs pos="0">
                          <a:srgbClr val="505050"/>
                        </a:gs>
                      </a:gsLst>
                      <a:lin ang="5400000" scaled="0"/>
                    </a:gradFill>
                    <a:cs typeface="Segoe UI" panose="020B0502040204020203" pitchFamily="34" charset="0"/>
                  </a:rPr>
                  <a:t>Evren</a:t>
                </a:r>
                <a:r>
                  <a:rPr lang="en-US" sz="1632" dirty="0">
                    <a:gradFill>
                      <a:gsLst>
                        <a:gs pos="80952">
                          <a:srgbClr val="505050"/>
                        </a:gs>
                        <a:gs pos="0">
                          <a:srgbClr val="505050"/>
                        </a:gs>
                      </a:gsLst>
                      <a:lin ang="5400000" scaled="0"/>
                    </a:gradFill>
                    <a:cs typeface="Segoe UI" panose="020B0502040204020203" pitchFamily="34" charset="0"/>
                  </a:rPr>
                  <a:t> </a:t>
                </a:r>
                <a:r>
                  <a:rPr lang="en-US" sz="1632" dirty="0" err="1">
                    <a:gradFill>
                      <a:gsLst>
                        <a:gs pos="80952">
                          <a:srgbClr val="505050"/>
                        </a:gs>
                        <a:gs pos="0">
                          <a:srgbClr val="505050"/>
                        </a:gs>
                      </a:gsLst>
                      <a:lin ang="5400000" scaled="0"/>
                    </a:gradFill>
                    <a:cs typeface="Segoe UI" panose="020B0502040204020203" pitchFamily="34" charset="0"/>
                  </a:rPr>
                  <a:t>Eryurek</a:t>
                </a:r>
                <a:r>
                  <a:rPr lang="en-US" sz="1632" dirty="0">
                    <a:gradFill>
                      <a:gsLst>
                        <a:gs pos="80952">
                          <a:srgbClr val="505050"/>
                        </a:gs>
                        <a:gs pos="0">
                          <a:srgbClr val="505050"/>
                        </a:gs>
                      </a:gsLst>
                      <a:lin ang="5400000" scaled="0"/>
                    </a:gradFill>
                    <a:cs typeface="Segoe UI" panose="020B0502040204020203" pitchFamily="34" charset="0"/>
                  </a:rPr>
                  <a:t/>
                </a:r>
                <a:br>
                  <a:rPr lang="en-US" sz="1632" dirty="0">
                    <a:gradFill>
                      <a:gsLst>
                        <a:gs pos="80952">
                          <a:srgbClr val="505050"/>
                        </a:gs>
                        <a:gs pos="0">
                          <a:srgbClr val="505050"/>
                        </a:gs>
                      </a:gsLst>
                      <a:lin ang="5400000" scaled="0"/>
                    </a:gradFill>
                    <a:cs typeface="Segoe UI" panose="020B0502040204020203" pitchFamily="34" charset="0"/>
                  </a:rPr>
                </a:br>
                <a:r>
                  <a:rPr lang="en-US" sz="1632" dirty="0">
                    <a:gradFill>
                      <a:gsLst>
                        <a:gs pos="80952">
                          <a:srgbClr val="505050"/>
                        </a:gs>
                        <a:gs pos="0">
                          <a:srgbClr val="505050"/>
                        </a:gs>
                      </a:gsLst>
                      <a:lin ang="5400000" scaled="0"/>
                    </a:gradFill>
                    <a:cs typeface="Segoe UI" panose="020B0502040204020203" pitchFamily="34" charset="0"/>
                  </a:rPr>
                  <a:t>Chief </a:t>
                </a:r>
                <a:r>
                  <a:rPr lang="en-US" sz="1632" dirty="0" smtClean="0">
                    <a:gradFill>
                      <a:gsLst>
                        <a:gs pos="80952">
                          <a:srgbClr val="505050"/>
                        </a:gs>
                        <a:gs pos="0">
                          <a:srgbClr val="505050"/>
                        </a:gs>
                      </a:gsLst>
                      <a:lin ang="5400000" scaled="0"/>
                    </a:gradFill>
                    <a:cs typeface="Segoe UI" panose="020B0502040204020203" pitchFamily="34" charset="0"/>
                  </a:rPr>
                  <a:t>Technology Officer</a:t>
                </a:r>
                <a:endParaRPr lang="en-US" sz="1632" dirty="0">
                  <a:gradFill>
                    <a:gsLst>
                      <a:gs pos="80952">
                        <a:srgbClr val="505050"/>
                      </a:gs>
                      <a:gs pos="0">
                        <a:srgbClr val="505050"/>
                      </a:gs>
                    </a:gsLst>
                    <a:lin ang="5400000" scaled="0"/>
                  </a:gradFill>
                  <a:cs typeface="Segoe UI" panose="020B0502040204020203" pitchFamily="34" charset="0"/>
                </a:endParaRPr>
              </a:p>
            </p:txBody>
          </p:sp>
        </p:grpSp>
        <p:pic>
          <p:nvPicPr>
            <p:cNvPr id="34" name="Picture 10" descr="GE Healthcare"/>
            <p:cNvPicPr/>
            <p:nvPr/>
          </p:nvPicPr>
          <p:blipFill>
            <a:blip r:embed="rId3">
              <a:extLst>
                <a:ext uri="{28A0092B-C50C-407E-A947-70E740481C1C}">
                  <a14:useLocalDpi xmlns:a14="http://schemas.microsoft.com/office/drawing/2010/main" val="0"/>
                </a:ext>
              </a:extLst>
            </a:blip>
            <a:srcRect/>
            <a:stretch>
              <a:fillRect/>
            </a:stretch>
          </p:blipFill>
          <p:spPr bwMode="auto">
            <a:xfrm>
              <a:off x="3401776" y="2725108"/>
              <a:ext cx="2444990" cy="876657"/>
            </a:xfrm>
            <a:prstGeom prst="rect">
              <a:avLst/>
            </a:prstGeom>
            <a:noFill/>
            <a:ln>
              <a:noFill/>
            </a:ln>
          </p:spPr>
        </p:pic>
      </p:grpSp>
      <p:grpSp>
        <p:nvGrpSpPr>
          <p:cNvPr id="3" name="Group 2"/>
          <p:cNvGrpSpPr/>
          <p:nvPr/>
        </p:nvGrpSpPr>
        <p:grpSpPr>
          <a:xfrm>
            <a:off x="300415" y="4018614"/>
            <a:ext cx="5838096" cy="2604492"/>
            <a:chOff x="293687" y="3954463"/>
            <a:chExt cx="5724143" cy="2553655"/>
          </a:xfrm>
        </p:grpSpPr>
        <p:grpSp>
          <p:nvGrpSpPr>
            <p:cNvPr id="30" name="Group 29"/>
            <p:cNvGrpSpPr/>
            <p:nvPr/>
          </p:nvGrpSpPr>
          <p:grpSpPr>
            <a:xfrm>
              <a:off x="293687" y="3954463"/>
              <a:ext cx="5724143" cy="2553655"/>
              <a:chOff x="293687" y="3954463"/>
              <a:chExt cx="5724143" cy="2553655"/>
            </a:xfrm>
          </p:grpSpPr>
          <p:sp>
            <p:nvSpPr>
              <p:cNvPr id="18" name="Rectangle 17"/>
              <p:cNvSpPr/>
              <p:nvPr/>
            </p:nvSpPr>
            <p:spPr bwMode="auto">
              <a:xfrm>
                <a:off x="293688" y="3954463"/>
                <a:ext cx="5724142" cy="2553655"/>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sp>
            <p:nvSpPr>
              <p:cNvPr id="7" name="Rectangle 6"/>
              <p:cNvSpPr/>
              <p:nvPr/>
            </p:nvSpPr>
            <p:spPr>
              <a:xfrm>
                <a:off x="293687" y="3954463"/>
                <a:ext cx="5559949" cy="1779270"/>
              </a:xfrm>
              <a:prstGeom prst="rect">
                <a:avLst/>
              </a:prstGeom>
              <a:noFill/>
            </p:spPr>
            <p:txBody>
              <a:bodyPr wrap="square" lIns="146262" tIns="182828" rIns="146262" bIns="182828" rtlCol="0">
                <a:noAutofit/>
              </a:bodyPr>
              <a:lstStyle/>
              <a:p>
                <a:pPr marL="102003" indent="-102003" defTabSz="932384">
                  <a:lnSpc>
                    <a:spcPct val="90000"/>
                  </a:lnSpc>
                  <a:spcAft>
                    <a:spcPts val="816"/>
                  </a:spcAft>
                </a:pPr>
                <a:r>
                  <a:rPr lang="en-US" sz="2040" dirty="0">
                    <a:gradFill>
                      <a:gsLst>
                        <a:gs pos="80952">
                          <a:srgbClr val="505050"/>
                        </a:gs>
                        <a:gs pos="0">
                          <a:srgbClr val="505050"/>
                        </a:gs>
                      </a:gsLst>
                      <a:lin ang="5400000" scaled="0"/>
                    </a:gradFill>
                    <a:cs typeface="Segoe UI" panose="020B0502040204020203" pitchFamily="34" charset="0"/>
                  </a:rPr>
                  <a:t>“Business groups always complain that they have to wait for IT. With Azure, infrastructure setup is incredibly fast—one day instead of eight weeks—which will allow us to respond to the business faster.”</a:t>
                </a:r>
              </a:p>
              <a:p>
                <a:pPr marL="87431" indent="-1620" defTabSz="932384">
                  <a:lnSpc>
                    <a:spcPct val="90000"/>
                  </a:lnSpc>
                  <a:spcAft>
                    <a:spcPts val="816"/>
                  </a:spcAft>
                </a:pPr>
                <a:r>
                  <a:rPr lang="pt-BR" sz="1632" dirty="0">
                    <a:gradFill>
                      <a:gsLst>
                        <a:gs pos="80952">
                          <a:srgbClr val="505050"/>
                        </a:gs>
                        <a:gs pos="0">
                          <a:srgbClr val="505050"/>
                        </a:gs>
                      </a:gsLst>
                      <a:lin ang="5400000" scaled="0"/>
                    </a:gradFill>
                    <a:cs typeface="Segoe UI" panose="020B0502040204020203" pitchFamily="34" charset="0"/>
                  </a:rPr>
                  <a:t>Jose Luis Fernandez Domingo</a:t>
                </a:r>
                <a:br>
                  <a:rPr lang="pt-BR" sz="1632" dirty="0">
                    <a:gradFill>
                      <a:gsLst>
                        <a:gs pos="80952">
                          <a:srgbClr val="505050"/>
                        </a:gs>
                        <a:gs pos="0">
                          <a:srgbClr val="505050"/>
                        </a:gs>
                      </a:gsLst>
                      <a:lin ang="5400000" scaled="0"/>
                    </a:gradFill>
                    <a:cs typeface="Segoe UI" panose="020B0502040204020203" pitchFamily="34" charset="0"/>
                  </a:rPr>
                </a:br>
                <a:r>
                  <a:rPr lang="pt-BR" sz="1632" dirty="0">
                    <a:gradFill>
                      <a:gsLst>
                        <a:gs pos="80952">
                          <a:srgbClr val="505050"/>
                        </a:gs>
                        <a:gs pos="0">
                          <a:srgbClr val="505050"/>
                        </a:gs>
                      </a:gsLst>
                      <a:lin ang="5400000" scaled="0"/>
                    </a:gradFill>
                    <a:cs typeface="Segoe UI" panose="020B0502040204020203" pitchFamily="34" charset="0"/>
                  </a:rPr>
                  <a:t>Corporate Systems Director</a:t>
                </a:r>
              </a:p>
              <a:p>
                <a:pPr marL="59907" indent="-59907" defTabSz="932384">
                  <a:lnSpc>
                    <a:spcPct val="90000"/>
                  </a:lnSpc>
                  <a:spcAft>
                    <a:spcPts val="816"/>
                  </a:spcAft>
                </a:pPr>
                <a:endParaRPr lang="en-US" sz="2040" dirty="0">
                  <a:gradFill>
                    <a:gsLst>
                      <a:gs pos="80952">
                        <a:srgbClr val="505050"/>
                      </a:gs>
                      <a:gs pos="0">
                        <a:srgbClr val="505050"/>
                      </a:gs>
                    </a:gsLst>
                    <a:lin ang="5400000" scaled="0"/>
                  </a:gradFill>
                  <a:cs typeface="Segoe UI" panose="020B0502040204020203" pitchFamily="34" charset="0"/>
                </a:endParaRPr>
              </a:p>
            </p:txBody>
          </p:sp>
          <p:sp>
            <p:nvSpPr>
              <p:cNvPr id="26" name="Rectangle 25"/>
              <p:cNvSpPr/>
              <p:nvPr/>
            </p:nvSpPr>
            <p:spPr bwMode="auto">
              <a:xfrm>
                <a:off x="4486276" y="5452437"/>
                <a:ext cx="1360490" cy="874029"/>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grpSp>
        <p:pic>
          <p:nvPicPr>
            <p:cNvPr id="35" name="Picture 34" descr="Softtek Corporate Logo"/>
            <p:cNvPicPr/>
            <p:nvPr/>
          </p:nvPicPr>
          <p:blipFill rotWithShape="1">
            <a:blip r:embed="rId4">
              <a:extLst>
                <a:ext uri="{28A0092B-C50C-407E-A947-70E740481C1C}">
                  <a14:useLocalDpi xmlns:a14="http://schemas.microsoft.com/office/drawing/2010/main" val="0"/>
                </a:ext>
              </a:extLst>
            </a:blip>
            <a:srcRect t="8166" r="31506" b="8166"/>
            <a:stretch/>
          </p:blipFill>
          <p:spPr bwMode="auto">
            <a:xfrm>
              <a:off x="4566717" y="5524469"/>
              <a:ext cx="1199608" cy="729965"/>
            </a:xfrm>
            <a:prstGeom prst="rect">
              <a:avLst/>
            </a:prstGeom>
            <a:noFill/>
          </p:spPr>
        </p:pic>
      </p:grpSp>
      <p:grpSp>
        <p:nvGrpSpPr>
          <p:cNvPr id="21" name="Group 20"/>
          <p:cNvGrpSpPr/>
          <p:nvPr/>
        </p:nvGrpSpPr>
        <p:grpSpPr>
          <a:xfrm>
            <a:off x="6215924" y="1274234"/>
            <a:ext cx="5838136" cy="2657920"/>
            <a:chOff x="6093732" y="1249363"/>
            <a:chExt cx="5724182" cy="2606040"/>
          </a:xfrm>
        </p:grpSpPr>
        <p:grpSp>
          <p:nvGrpSpPr>
            <p:cNvPr id="31" name="Group 30"/>
            <p:cNvGrpSpPr/>
            <p:nvPr/>
          </p:nvGrpSpPr>
          <p:grpSpPr>
            <a:xfrm>
              <a:off x="6093732" y="1249363"/>
              <a:ext cx="5724182" cy="2606040"/>
              <a:chOff x="5351858" y="1249363"/>
              <a:chExt cx="5724182" cy="2606040"/>
            </a:xfrm>
          </p:grpSpPr>
          <p:sp>
            <p:nvSpPr>
              <p:cNvPr id="20" name="Rectangle 19"/>
              <p:cNvSpPr/>
              <p:nvPr/>
            </p:nvSpPr>
            <p:spPr bwMode="auto">
              <a:xfrm>
                <a:off x="5354659" y="1249363"/>
                <a:ext cx="5715000" cy="2606040"/>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sp>
            <p:nvSpPr>
              <p:cNvPr id="25" name="Rectangle 24"/>
              <p:cNvSpPr/>
              <p:nvPr/>
            </p:nvSpPr>
            <p:spPr bwMode="auto">
              <a:xfrm>
                <a:off x="9016489" y="2650198"/>
                <a:ext cx="1865774" cy="1024193"/>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sp>
            <p:nvSpPr>
              <p:cNvPr id="15" name="Rectangle 14"/>
              <p:cNvSpPr/>
              <p:nvPr/>
            </p:nvSpPr>
            <p:spPr>
              <a:xfrm>
                <a:off x="5351858" y="1249363"/>
                <a:ext cx="5724182" cy="1497974"/>
              </a:xfrm>
              <a:prstGeom prst="rect">
                <a:avLst/>
              </a:prstGeom>
              <a:noFill/>
            </p:spPr>
            <p:txBody>
              <a:bodyPr wrap="square" lIns="146262" tIns="182828" rIns="146262" bIns="182828" rtlCol="0">
                <a:noAutofit/>
              </a:bodyPr>
              <a:lstStyle/>
              <a:p>
                <a:pPr marL="102003" indent="-102003" defTabSz="932384">
                  <a:lnSpc>
                    <a:spcPct val="90000"/>
                  </a:lnSpc>
                  <a:spcAft>
                    <a:spcPts val="816"/>
                  </a:spcAft>
                </a:pPr>
                <a:r>
                  <a:rPr lang="en-US" sz="2040" dirty="0">
                    <a:gradFill>
                      <a:gsLst>
                        <a:gs pos="80952">
                          <a:srgbClr val="505050"/>
                        </a:gs>
                        <a:gs pos="0">
                          <a:srgbClr val="505050"/>
                        </a:gs>
                      </a:gsLst>
                      <a:lin ang="5400000" scaled="0"/>
                    </a:gradFill>
                    <a:cs typeface="Segoe UI" panose="020B0502040204020203" pitchFamily="34" charset="0"/>
                  </a:rPr>
                  <a:t>“With leading EMC infrastructure solutions and Microsoft Azure Site Recovery, we make it easy for customers to orchestrate a powerful end-to-end, storage-based replication and disaster recovery solution.” </a:t>
                </a:r>
              </a:p>
              <a:p>
                <a:pPr marL="87431" defTabSz="932384">
                  <a:lnSpc>
                    <a:spcPct val="90000"/>
                  </a:lnSpc>
                  <a:spcAft>
                    <a:spcPts val="816"/>
                  </a:spcAft>
                </a:pPr>
                <a:r>
                  <a:rPr lang="en-US" sz="1632" dirty="0">
                    <a:gradFill>
                      <a:gsLst>
                        <a:gs pos="80952">
                          <a:srgbClr val="505050"/>
                        </a:gs>
                        <a:gs pos="0">
                          <a:srgbClr val="505050"/>
                        </a:gs>
                      </a:gsLst>
                      <a:lin ang="5400000" scaled="0"/>
                    </a:gradFill>
                    <a:cs typeface="Segoe UI" panose="020B0502040204020203" pitchFamily="34" charset="0"/>
                  </a:rPr>
                  <a:t>Jason </a:t>
                </a:r>
                <a:r>
                  <a:rPr lang="en-US" sz="1632" dirty="0" err="1">
                    <a:gradFill>
                      <a:gsLst>
                        <a:gs pos="80952">
                          <a:srgbClr val="505050"/>
                        </a:gs>
                        <a:gs pos="0">
                          <a:srgbClr val="505050"/>
                        </a:gs>
                      </a:gsLst>
                      <a:lin ang="5400000" scaled="0"/>
                    </a:gradFill>
                    <a:cs typeface="Segoe UI" panose="020B0502040204020203" pitchFamily="34" charset="0"/>
                  </a:rPr>
                  <a:t>Hepp</a:t>
                </a:r>
                <a:r>
                  <a:rPr lang="en-US" sz="1632" dirty="0">
                    <a:gradFill>
                      <a:gsLst>
                        <a:gs pos="80952">
                          <a:srgbClr val="505050"/>
                        </a:gs>
                        <a:gs pos="0">
                          <a:srgbClr val="505050"/>
                        </a:gs>
                      </a:gsLst>
                      <a:lin ang="5400000" scaled="0"/>
                    </a:gradFill>
                    <a:cs typeface="Segoe UI" panose="020B0502040204020203" pitchFamily="34" charset="0"/>
                  </a:rPr>
                  <a:t/>
                </a:r>
                <a:br>
                  <a:rPr lang="en-US" sz="1632" dirty="0">
                    <a:gradFill>
                      <a:gsLst>
                        <a:gs pos="80952">
                          <a:srgbClr val="505050"/>
                        </a:gs>
                        <a:gs pos="0">
                          <a:srgbClr val="505050"/>
                        </a:gs>
                      </a:gsLst>
                      <a:lin ang="5400000" scaled="0"/>
                    </a:gradFill>
                    <a:cs typeface="Segoe UI" panose="020B0502040204020203" pitchFamily="34" charset="0"/>
                  </a:rPr>
                </a:br>
                <a:r>
                  <a:rPr lang="en-US" sz="1632" dirty="0">
                    <a:gradFill>
                      <a:gsLst>
                        <a:gs pos="80952">
                          <a:srgbClr val="505050"/>
                        </a:gs>
                        <a:gs pos="0">
                          <a:srgbClr val="505050"/>
                        </a:gs>
                      </a:gsLst>
                      <a:lin ang="5400000" scaled="0"/>
                    </a:gradFill>
                    <a:cs typeface="Segoe UI" panose="020B0502040204020203" pitchFamily="34" charset="0"/>
                  </a:rPr>
                  <a:t>Senior Director </a:t>
                </a:r>
                <a:br>
                  <a:rPr lang="en-US" sz="1632" dirty="0">
                    <a:gradFill>
                      <a:gsLst>
                        <a:gs pos="80952">
                          <a:srgbClr val="505050"/>
                        </a:gs>
                        <a:gs pos="0">
                          <a:srgbClr val="505050"/>
                        </a:gs>
                      </a:gsLst>
                      <a:lin ang="5400000" scaled="0"/>
                    </a:gradFill>
                    <a:cs typeface="Segoe UI" panose="020B0502040204020203" pitchFamily="34" charset="0"/>
                  </a:rPr>
                </a:br>
                <a:r>
                  <a:rPr lang="en-US" sz="1632" dirty="0">
                    <a:gradFill>
                      <a:gsLst>
                        <a:gs pos="80952">
                          <a:srgbClr val="505050"/>
                        </a:gs>
                        <a:gs pos="0">
                          <a:srgbClr val="505050"/>
                        </a:gs>
                      </a:gsLst>
                      <a:lin ang="5400000" scaled="0"/>
                    </a:gradFill>
                    <a:cs typeface="Segoe UI" panose="020B0502040204020203" pitchFamily="34" charset="0"/>
                  </a:rPr>
                  <a:t>Enterprise Applications</a:t>
                </a:r>
              </a:p>
            </p:txBody>
          </p:sp>
        </p:grpSp>
        <p:pic>
          <p:nvPicPr>
            <p:cNvPr id="36" name="Picture 35"/>
            <p:cNvPicPr/>
            <p:nvPr/>
          </p:nvPicPr>
          <p:blipFill>
            <a:blip r:embed="rId5" cstate="print">
              <a:extLst>
                <a:ext uri="{28A0092B-C50C-407E-A947-70E740481C1C}">
                  <a14:useLocalDpi xmlns:a14="http://schemas.microsoft.com/office/drawing/2010/main" val="0"/>
                </a:ext>
              </a:extLst>
            </a:blip>
            <a:stretch>
              <a:fillRect/>
            </a:stretch>
          </p:blipFill>
          <p:spPr>
            <a:xfrm>
              <a:off x="9887687" y="2870530"/>
              <a:ext cx="1644356" cy="542074"/>
            </a:xfrm>
            <a:prstGeom prst="rect">
              <a:avLst/>
            </a:prstGeom>
          </p:spPr>
        </p:pic>
      </p:grpSp>
      <p:grpSp>
        <p:nvGrpSpPr>
          <p:cNvPr id="9" name="Group 8"/>
          <p:cNvGrpSpPr/>
          <p:nvPr/>
        </p:nvGrpSpPr>
        <p:grpSpPr>
          <a:xfrm>
            <a:off x="6215924" y="4018613"/>
            <a:ext cx="5831628" cy="2603518"/>
            <a:chOff x="6093732" y="3954463"/>
            <a:chExt cx="5717801" cy="2552700"/>
          </a:xfrm>
        </p:grpSpPr>
        <p:sp>
          <p:nvSpPr>
            <p:cNvPr id="19" name="Rectangle 18"/>
            <p:cNvSpPr/>
            <p:nvPr/>
          </p:nvSpPr>
          <p:spPr bwMode="auto">
            <a:xfrm>
              <a:off x="6093733" y="3954463"/>
              <a:ext cx="5717800" cy="2552700"/>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sp>
          <p:nvSpPr>
            <p:cNvPr id="5" name="Rectangle 4"/>
            <p:cNvSpPr/>
            <p:nvPr/>
          </p:nvSpPr>
          <p:spPr>
            <a:xfrm>
              <a:off x="6093732" y="3954463"/>
              <a:ext cx="5717801" cy="1497974"/>
            </a:xfrm>
            <a:prstGeom prst="rect">
              <a:avLst/>
            </a:prstGeom>
            <a:noFill/>
          </p:spPr>
          <p:txBody>
            <a:bodyPr wrap="square" lIns="146262" tIns="182828" rIns="146262" bIns="182828" rtlCol="0">
              <a:noAutofit/>
            </a:bodyPr>
            <a:lstStyle/>
            <a:p>
              <a:pPr marL="102003" indent="-102003" defTabSz="932384">
                <a:lnSpc>
                  <a:spcPct val="90000"/>
                </a:lnSpc>
                <a:spcAft>
                  <a:spcPts val="816"/>
                </a:spcAft>
              </a:pPr>
              <a:r>
                <a:rPr lang="en-US" sz="2040" dirty="0">
                  <a:gradFill>
                    <a:gsLst>
                      <a:gs pos="80952">
                        <a:srgbClr val="505050"/>
                      </a:gs>
                      <a:gs pos="0">
                        <a:srgbClr val="505050"/>
                      </a:gs>
                    </a:gsLst>
                    <a:lin ang="5400000" scaled="0"/>
                  </a:gradFill>
                  <a:cs typeface="Segoe UI" panose="020B0502040204020203" pitchFamily="34" charset="0"/>
                </a:rPr>
                <a:t>“By using Azure, we were able to launch our new extranet in six weeks versus waiting up to eight months for new servers to arrive. This helped us better deliver information to our gas stations and investors.”</a:t>
              </a:r>
            </a:p>
            <a:p>
              <a:pPr marL="87431" defTabSz="932384">
                <a:lnSpc>
                  <a:spcPct val="90000"/>
                </a:lnSpc>
                <a:spcAft>
                  <a:spcPts val="816"/>
                </a:spcAft>
              </a:pPr>
              <a:r>
                <a:rPr lang="en-US" sz="1632" dirty="0">
                  <a:gradFill>
                    <a:gsLst>
                      <a:gs pos="80952">
                        <a:srgbClr val="505050"/>
                      </a:gs>
                      <a:gs pos="0">
                        <a:srgbClr val="505050"/>
                      </a:gs>
                    </a:gsLst>
                    <a:lin ang="5400000" scaled="0"/>
                  </a:gradFill>
                  <a:cs typeface="Segoe UI" panose="020B0502040204020203" pitchFamily="34" charset="0"/>
                </a:rPr>
                <a:t>Mariela </a:t>
              </a:r>
              <a:r>
                <a:rPr lang="en-US" sz="1632" dirty="0" err="1">
                  <a:gradFill>
                    <a:gsLst>
                      <a:gs pos="80952">
                        <a:srgbClr val="505050"/>
                      </a:gs>
                      <a:gs pos="0">
                        <a:srgbClr val="505050"/>
                      </a:gs>
                    </a:gsLst>
                    <a:lin ang="5400000" scaled="0"/>
                  </a:gradFill>
                  <a:cs typeface="Segoe UI" panose="020B0502040204020203" pitchFamily="34" charset="0"/>
                </a:rPr>
                <a:t>Manzanares</a:t>
              </a:r>
              <a:r>
                <a:rPr lang="en-US" sz="1632" dirty="0">
                  <a:gradFill>
                    <a:gsLst>
                      <a:gs pos="80952">
                        <a:srgbClr val="505050"/>
                      </a:gs>
                      <a:gs pos="0">
                        <a:srgbClr val="505050"/>
                      </a:gs>
                    </a:gsLst>
                    <a:lin ang="5400000" scaled="0"/>
                  </a:gradFill>
                  <a:cs typeface="Segoe UI" panose="020B0502040204020203" pitchFamily="34" charset="0"/>
                </a:rPr>
                <a:t> </a:t>
              </a:r>
              <a:br>
                <a:rPr lang="en-US" sz="1632" dirty="0">
                  <a:gradFill>
                    <a:gsLst>
                      <a:gs pos="80952">
                        <a:srgbClr val="505050"/>
                      </a:gs>
                      <a:gs pos="0">
                        <a:srgbClr val="505050"/>
                      </a:gs>
                    </a:gsLst>
                    <a:lin ang="5400000" scaled="0"/>
                  </a:gradFill>
                  <a:cs typeface="Segoe UI" panose="020B0502040204020203" pitchFamily="34" charset="0"/>
                </a:rPr>
              </a:br>
              <a:r>
                <a:rPr lang="en-US" sz="1632" dirty="0">
                  <a:gradFill>
                    <a:gsLst>
                      <a:gs pos="80952">
                        <a:srgbClr val="505050"/>
                      </a:gs>
                      <a:gs pos="0">
                        <a:srgbClr val="505050"/>
                      </a:gs>
                    </a:gsLst>
                    <a:lin ang="5400000" scaled="0"/>
                  </a:gradFill>
                  <a:cs typeface="Segoe UI" panose="020B0502040204020203" pitchFamily="34" charset="0"/>
                </a:rPr>
                <a:t>Manager of </a:t>
              </a:r>
              <a:br>
                <a:rPr lang="en-US" sz="1632" dirty="0">
                  <a:gradFill>
                    <a:gsLst>
                      <a:gs pos="80952">
                        <a:srgbClr val="505050"/>
                      </a:gs>
                      <a:gs pos="0">
                        <a:srgbClr val="505050"/>
                      </a:gs>
                    </a:gsLst>
                    <a:lin ang="5400000" scaled="0"/>
                  </a:gradFill>
                  <a:cs typeface="Segoe UI" panose="020B0502040204020203" pitchFamily="34" charset="0"/>
                </a:rPr>
              </a:br>
              <a:r>
                <a:rPr lang="en-US" sz="1632" dirty="0">
                  <a:gradFill>
                    <a:gsLst>
                      <a:gs pos="80952">
                        <a:srgbClr val="505050"/>
                      </a:gs>
                      <a:gs pos="0">
                        <a:srgbClr val="505050"/>
                      </a:gs>
                    </a:gsLst>
                    <a:lin ang="5400000" scaled="0"/>
                  </a:gradFill>
                  <a:cs typeface="Segoe UI" panose="020B0502040204020203" pitchFamily="34" charset="0"/>
                </a:rPr>
                <a:t>Infrastructure Support</a:t>
              </a:r>
            </a:p>
            <a:p>
              <a:pPr marL="102003" indent="-102003" defTabSz="932384">
                <a:lnSpc>
                  <a:spcPct val="90000"/>
                </a:lnSpc>
                <a:spcAft>
                  <a:spcPts val="816"/>
                </a:spcAft>
              </a:pPr>
              <a:endParaRPr lang="en-US" sz="2040" dirty="0">
                <a:gradFill>
                  <a:gsLst>
                    <a:gs pos="80952">
                      <a:srgbClr val="505050"/>
                    </a:gs>
                    <a:gs pos="0">
                      <a:srgbClr val="505050"/>
                    </a:gs>
                  </a:gsLst>
                  <a:lin ang="5400000" scaled="0"/>
                </a:gradFill>
                <a:cs typeface="Segoe UI" panose="020B0502040204020203" pitchFamily="34" charset="0"/>
              </a:endParaRPr>
            </a:p>
          </p:txBody>
        </p:sp>
        <p:sp>
          <p:nvSpPr>
            <p:cNvPr id="37" name="Rectangle 36"/>
            <p:cNvSpPr/>
            <p:nvPr/>
          </p:nvSpPr>
          <p:spPr bwMode="auto">
            <a:xfrm>
              <a:off x="9178541" y="5304558"/>
              <a:ext cx="2451861" cy="1021908"/>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pic>
          <p:nvPicPr>
            <p:cNvPr id="10" name="Picture 9">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9326544" y="5524469"/>
              <a:ext cx="2205499" cy="534667"/>
            </a:xfrm>
            <a:prstGeom prst="rect">
              <a:avLst/>
            </a:prstGeom>
            <a:noFill/>
            <a:ln>
              <a:noFill/>
            </a:ln>
          </p:spPr>
        </p:pic>
      </p:grpSp>
    </p:spTree>
    <p:extLst>
      <p:ext uri="{BB962C8B-B14F-4D97-AF65-F5344CB8AC3E}">
        <p14:creationId xmlns:p14="http://schemas.microsoft.com/office/powerpoint/2010/main" val="339674829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103"/>
          <p:cNvSpPr/>
          <p:nvPr/>
        </p:nvSpPr>
        <p:spPr bwMode="auto">
          <a:xfrm>
            <a:off x="2638201" y="82547"/>
            <a:ext cx="3039446" cy="932256"/>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5" name="Rectangle 104"/>
          <p:cNvSpPr/>
          <p:nvPr/>
        </p:nvSpPr>
        <p:spPr bwMode="auto">
          <a:xfrm>
            <a:off x="883" y="1211588"/>
            <a:ext cx="8514142" cy="5505705"/>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7" name="Freeform 9"/>
          <p:cNvSpPr>
            <a:spLocks/>
          </p:cNvSpPr>
          <p:nvPr/>
        </p:nvSpPr>
        <p:spPr bwMode="auto">
          <a:xfrm>
            <a:off x="5206331" y="2118061"/>
            <a:ext cx="1414754" cy="783548"/>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sp>
        <p:nvSpPr>
          <p:cNvPr id="108" name="Freeform 9"/>
          <p:cNvSpPr>
            <a:spLocks/>
          </p:cNvSpPr>
          <p:nvPr/>
        </p:nvSpPr>
        <p:spPr bwMode="auto">
          <a:xfrm>
            <a:off x="6746796" y="1956741"/>
            <a:ext cx="1288885" cy="713835"/>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grpSp>
        <p:nvGrpSpPr>
          <p:cNvPr id="109" name="Group 25"/>
          <p:cNvGrpSpPr>
            <a:grpSpLocks noChangeAspect="1"/>
          </p:cNvGrpSpPr>
          <p:nvPr/>
        </p:nvGrpSpPr>
        <p:grpSpPr bwMode="auto">
          <a:xfrm>
            <a:off x="5967806" y="2429873"/>
            <a:ext cx="1373014" cy="166389"/>
            <a:chOff x="-1699" y="1488"/>
            <a:chExt cx="11074" cy="1342"/>
          </a:xfrm>
          <a:solidFill>
            <a:srgbClr val="00188F"/>
          </a:solidFill>
        </p:grpSpPr>
        <p:sp>
          <p:nvSpPr>
            <p:cNvPr id="110" name="Freeform 26"/>
            <p:cNvSpPr>
              <a:spLocks/>
            </p:cNvSpPr>
            <p:nvPr/>
          </p:nvSpPr>
          <p:spPr bwMode="auto">
            <a:xfrm>
              <a:off x="-1699" y="1578"/>
              <a:ext cx="1250" cy="1231"/>
            </a:xfrm>
            <a:custGeom>
              <a:avLst/>
              <a:gdLst>
                <a:gd name="T0" fmla="*/ 1250 w 1250"/>
                <a:gd name="T1" fmla="*/ 1231 h 1231"/>
                <a:gd name="T2" fmla="*/ 1109 w 1250"/>
                <a:gd name="T3" fmla="*/ 1231 h 1231"/>
                <a:gd name="T4" fmla="*/ 1109 w 1250"/>
                <a:gd name="T5" fmla="*/ 228 h 1231"/>
                <a:gd name="T6" fmla="*/ 1104 w 1250"/>
                <a:gd name="T7" fmla="*/ 228 h 1231"/>
                <a:gd name="T8" fmla="*/ 662 w 1250"/>
                <a:gd name="T9" fmla="*/ 1231 h 1231"/>
                <a:gd name="T10" fmla="*/ 591 w 1250"/>
                <a:gd name="T11" fmla="*/ 1231 h 1231"/>
                <a:gd name="T12" fmla="*/ 142 w 1250"/>
                <a:gd name="T13" fmla="*/ 223 h 1231"/>
                <a:gd name="T14" fmla="*/ 139 w 1250"/>
                <a:gd name="T15" fmla="*/ 223 h 1231"/>
                <a:gd name="T16" fmla="*/ 139 w 1250"/>
                <a:gd name="T17" fmla="*/ 1231 h 1231"/>
                <a:gd name="T18" fmla="*/ 0 w 1250"/>
                <a:gd name="T19" fmla="*/ 1231 h 1231"/>
                <a:gd name="T20" fmla="*/ 0 w 1250"/>
                <a:gd name="T21" fmla="*/ 0 h 1231"/>
                <a:gd name="T22" fmla="*/ 191 w 1250"/>
                <a:gd name="T23" fmla="*/ 0 h 1231"/>
                <a:gd name="T24" fmla="*/ 622 w 1250"/>
                <a:gd name="T25" fmla="*/ 986 h 1231"/>
                <a:gd name="T26" fmla="*/ 629 w 1250"/>
                <a:gd name="T27" fmla="*/ 986 h 1231"/>
                <a:gd name="T28" fmla="*/ 1071 w 1250"/>
                <a:gd name="T29" fmla="*/ 0 h 1231"/>
                <a:gd name="T30" fmla="*/ 1250 w 1250"/>
                <a:gd name="T31" fmla="*/ 0 h 1231"/>
                <a:gd name="T32" fmla="*/ 1250 w 1250"/>
                <a:gd name="T33" fmla="*/ 1231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0" h="1231">
                  <a:moveTo>
                    <a:pt x="1250" y="1231"/>
                  </a:moveTo>
                  <a:lnTo>
                    <a:pt x="1109" y="1231"/>
                  </a:lnTo>
                  <a:lnTo>
                    <a:pt x="1109" y="228"/>
                  </a:lnTo>
                  <a:lnTo>
                    <a:pt x="1104" y="228"/>
                  </a:lnTo>
                  <a:lnTo>
                    <a:pt x="662" y="1231"/>
                  </a:lnTo>
                  <a:lnTo>
                    <a:pt x="591" y="1231"/>
                  </a:lnTo>
                  <a:lnTo>
                    <a:pt x="142" y="223"/>
                  </a:lnTo>
                  <a:lnTo>
                    <a:pt x="139" y="223"/>
                  </a:lnTo>
                  <a:lnTo>
                    <a:pt x="139" y="1231"/>
                  </a:lnTo>
                  <a:lnTo>
                    <a:pt x="0" y="1231"/>
                  </a:lnTo>
                  <a:lnTo>
                    <a:pt x="0" y="0"/>
                  </a:lnTo>
                  <a:lnTo>
                    <a:pt x="191" y="0"/>
                  </a:lnTo>
                  <a:lnTo>
                    <a:pt x="622" y="986"/>
                  </a:lnTo>
                  <a:lnTo>
                    <a:pt x="629" y="986"/>
                  </a:lnTo>
                  <a:lnTo>
                    <a:pt x="1071" y="0"/>
                  </a:lnTo>
                  <a:lnTo>
                    <a:pt x="1250" y="0"/>
                  </a:lnTo>
                  <a:lnTo>
                    <a:pt x="1250" y="1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sp>
          <p:nvSpPr>
            <p:cNvPr id="111" name="Freeform 27"/>
            <p:cNvSpPr>
              <a:spLocks noEditPoints="1"/>
            </p:cNvSpPr>
            <p:nvPr/>
          </p:nvSpPr>
          <p:spPr bwMode="auto">
            <a:xfrm>
              <a:off x="-222" y="1523"/>
              <a:ext cx="185" cy="1286"/>
            </a:xfrm>
            <a:custGeom>
              <a:avLst/>
              <a:gdLst>
                <a:gd name="T0" fmla="*/ 78 w 78"/>
                <a:gd name="T1" fmla="*/ 38 h 541"/>
                <a:gd name="T2" fmla="*/ 67 w 78"/>
                <a:gd name="T3" fmla="*/ 66 h 541"/>
                <a:gd name="T4" fmla="*/ 39 w 78"/>
                <a:gd name="T5" fmla="*/ 77 h 541"/>
                <a:gd name="T6" fmla="*/ 12 w 78"/>
                <a:gd name="T7" fmla="*/ 66 h 541"/>
                <a:gd name="T8" fmla="*/ 0 w 78"/>
                <a:gd name="T9" fmla="*/ 38 h 541"/>
                <a:gd name="T10" fmla="*/ 11 w 78"/>
                <a:gd name="T11" fmla="*/ 11 h 541"/>
                <a:gd name="T12" fmla="*/ 39 w 78"/>
                <a:gd name="T13" fmla="*/ 0 h 541"/>
                <a:gd name="T14" fmla="*/ 67 w 78"/>
                <a:gd name="T15" fmla="*/ 11 h 541"/>
                <a:gd name="T16" fmla="*/ 78 w 78"/>
                <a:gd name="T17" fmla="*/ 38 h 541"/>
                <a:gd name="T18" fmla="*/ 68 w 78"/>
                <a:gd name="T19" fmla="*/ 541 h 541"/>
                <a:gd name="T20" fmla="*/ 9 w 78"/>
                <a:gd name="T21" fmla="*/ 541 h 541"/>
                <a:gd name="T22" fmla="*/ 9 w 78"/>
                <a:gd name="T23" fmla="*/ 171 h 541"/>
                <a:gd name="T24" fmla="*/ 68 w 78"/>
                <a:gd name="T25" fmla="*/ 171 h 541"/>
                <a:gd name="T26" fmla="*/ 68 w 78"/>
                <a:gd name="T27"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41">
                  <a:moveTo>
                    <a:pt x="78" y="38"/>
                  </a:moveTo>
                  <a:cubicBezTo>
                    <a:pt x="78" y="49"/>
                    <a:pt x="74" y="59"/>
                    <a:pt x="67" y="66"/>
                  </a:cubicBezTo>
                  <a:cubicBezTo>
                    <a:pt x="59" y="73"/>
                    <a:pt x="50" y="77"/>
                    <a:pt x="39" y="77"/>
                  </a:cubicBezTo>
                  <a:cubicBezTo>
                    <a:pt x="28" y="77"/>
                    <a:pt x="19" y="73"/>
                    <a:pt x="12" y="66"/>
                  </a:cubicBezTo>
                  <a:cubicBezTo>
                    <a:pt x="4" y="59"/>
                    <a:pt x="0" y="50"/>
                    <a:pt x="0" y="38"/>
                  </a:cubicBezTo>
                  <a:cubicBezTo>
                    <a:pt x="0" y="28"/>
                    <a:pt x="4" y="19"/>
                    <a:pt x="11" y="11"/>
                  </a:cubicBezTo>
                  <a:cubicBezTo>
                    <a:pt x="19" y="4"/>
                    <a:pt x="28" y="0"/>
                    <a:pt x="39" y="0"/>
                  </a:cubicBezTo>
                  <a:cubicBezTo>
                    <a:pt x="50" y="0"/>
                    <a:pt x="59" y="4"/>
                    <a:pt x="67" y="11"/>
                  </a:cubicBezTo>
                  <a:cubicBezTo>
                    <a:pt x="74" y="19"/>
                    <a:pt x="78" y="28"/>
                    <a:pt x="78" y="38"/>
                  </a:cubicBezTo>
                  <a:close/>
                  <a:moveTo>
                    <a:pt x="68" y="541"/>
                  </a:moveTo>
                  <a:cubicBezTo>
                    <a:pt x="9" y="541"/>
                    <a:pt x="9" y="541"/>
                    <a:pt x="9" y="541"/>
                  </a:cubicBezTo>
                  <a:cubicBezTo>
                    <a:pt x="9" y="171"/>
                    <a:pt x="9" y="171"/>
                    <a:pt x="9" y="171"/>
                  </a:cubicBezTo>
                  <a:cubicBezTo>
                    <a:pt x="68" y="171"/>
                    <a:pt x="68" y="171"/>
                    <a:pt x="68" y="171"/>
                  </a:cubicBezTo>
                  <a:lnTo>
                    <a:pt x="68" y="5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sp>
          <p:nvSpPr>
            <p:cNvPr id="120" name="Freeform 28"/>
            <p:cNvSpPr>
              <a:spLocks/>
            </p:cNvSpPr>
            <p:nvPr/>
          </p:nvSpPr>
          <p:spPr bwMode="auto">
            <a:xfrm>
              <a:off x="100" y="1908"/>
              <a:ext cx="659" cy="922"/>
            </a:xfrm>
            <a:custGeom>
              <a:avLst/>
              <a:gdLst>
                <a:gd name="T0" fmla="*/ 278 w 279"/>
                <a:gd name="T1" fmla="*/ 362 h 388"/>
                <a:gd name="T2" fmla="*/ 176 w 279"/>
                <a:gd name="T3" fmla="*/ 388 h 388"/>
                <a:gd name="T4" fmla="*/ 85 w 279"/>
                <a:gd name="T5" fmla="*/ 365 h 388"/>
                <a:gd name="T6" fmla="*/ 23 w 279"/>
                <a:gd name="T7" fmla="*/ 299 h 388"/>
                <a:gd name="T8" fmla="*/ 0 w 279"/>
                <a:gd name="T9" fmla="*/ 203 h 388"/>
                <a:gd name="T10" fmla="*/ 53 w 279"/>
                <a:gd name="T11" fmla="*/ 56 h 388"/>
                <a:gd name="T12" fmla="*/ 193 w 279"/>
                <a:gd name="T13" fmla="*/ 0 h 388"/>
                <a:gd name="T14" fmla="*/ 279 w 279"/>
                <a:gd name="T15" fmla="*/ 19 h 388"/>
                <a:gd name="T16" fmla="*/ 279 w 279"/>
                <a:gd name="T17" fmla="*/ 80 h 388"/>
                <a:gd name="T18" fmla="*/ 191 w 279"/>
                <a:gd name="T19" fmla="*/ 51 h 388"/>
                <a:gd name="T20" fmla="*/ 97 w 279"/>
                <a:gd name="T21" fmla="*/ 92 h 388"/>
                <a:gd name="T22" fmla="*/ 61 w 279"/>
                <a:gd name="T23" fmla="*/ 198 h 388"/>
                <a:gd name="T24" fmla="*/ 95 w 279"/>
                <a:gd name="T25" fmla="*/ 300 h 388"/>
                <a:gd name="T26" fmla="*/ 187 w 279"/>
                <a:gd name="T27" fmla="*/ 338 h 388"/>
                <a:gd name="T28" fmla="*/ 278 w 279"/>
                <a:gd name="T29" fmla="*/ 306 h 388"/>
                <a:gd name="T30" fmla="*/ 278 w 279"/>
                <a:gd name="T31" fmla="*/ 36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9" h="388">
                  <a:moveTo>
                    <a:pt x="278" y="362"/>
                  </a:moveTo>
                  <a:cubicBezTo>
                    <a:pt x="249" y="380"/>
                    <a:pt x="215" y="388"/>
                    <a:pt x="176" y="388"/>
                  </a:cubicBezTo>
                  <a:cubicBezTo>
                    <a:pt x="143" y="388"/>
                    <a:pt x="112" y="381"/>
                    <a:pt x="85" y="365"/>
                  </a:cubicBezTo>
                  <a:cubicBezTo>
                    <a:pt x="59" y="349"/>
                    <a:pt x="38" y="327"/>
                    <a:pt x="23" y="299"/>
                  </a:cubicBezTo>
                  <a:cubicBezTo>
                    <a:pt x="8" y="271"/>
                    <a:pt x="0" y="239"/>
                    <a:pt x="0" y="203"/>
                  </a:cubicBezTo>
                  <a:cubicBezTo>
                    <a:pt x="0" y="142"/>
                    <a:pt x="18" y="93"/>
                    <a:pt x="53" y="56"/>
                  </a:cubicBezTo>
                  <a:cubicBezTo>
                    <a:pt x="88" y="19"/>
                    <a:pt x="135" y="0"/>
                    <a:pt x="193" y="0"/>
                  </a:cubicBezTo>
                  <a:cubicBezTo>
                    <a:pt x="225" y="0"/>
                    <a:pt x="254" y="6"/>
                    <a:pt x="279" y="19"/>
                  </a:cubicBezTo>
                  <a:cubicBezTo>
                    <a:pt x="279" y="80"/>
                    <a:pt x="279" y="80"/>
                    <a:pt x="279" y="80"/>
                  </a:cubicBezTo>
                  <a:cubicBezTo>
                    <a:pt x="251" y="60"/>
                    <a:pt x="222" y="51"/>
                    <a:pt x="191" y="51"/>
                  </a:cubicBezTo>
                  <a:cubicBezTo>
                    <a:pt x="152" y="51"/>
                    <a:pt x="121" y="64"/>
                    <a:pt x="97" y="92"/>
                  </a:cubicBezTo>
                  <a:cubicBezTo>
                    <a:pt x="73" y="119"/>
                    <a:pt x="61" y="154"/>
                    <a:pt x="61" y="198"/>
                  </a:cubicBezTo>
                  <a:cubicBezTo>
                    <a:pt x="61" y="241"/>
                    <a:pt x="72" y="275"/>
                    <a:pt x="95" y="300"/>
                  </a:cubicBezTo>
                  <a:cubicBezTo>
                    <a:pt x="118" y="325"/>
                    <a:pt x="149" y="338"/>
                    <a:pt x="187" y="338"/>
                  </a:cubicBezTo>
                  <a:cubicBezTo>
                    <a:pt x="219" y="338"/>
                    <a:pt x="250" y="327"/>
                    <a:pt x="278" y="306"/>
                  </a:cubicBezTo>
                  <a:lnTo>
                    <a:pt x="278" y="3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sp>
          <p:nvSpPr>
            <p:cNvPr id="121" name="Freeform 29"/>
            <p:cNvSpPr>
              <a:spLocks/>
            </p:cNvSpPr>
            <p:nvPr/>
          </p:nvSpPr>
          <p:spPr bwMode="auto">
            <a:xfrm>
              <a:off x="913" y="1913"/>
              <a:ext cx="456" cy="896"/>
            </a:xfrm>
            <a:custGeom>
              <a:avLst/>
              <a:gdLst>
                <a:gd name="T0" fmla="*/ 193 w 193"/>
                <a:gd name="T1" fmla="*/ 67 h 377"/>
                <a:gd name="T2" fmla="*/ 148 w 193"/>
                <a:gd name="T3" fmla="*/ 55 h 377"/>
                <a:gd name="T4" fmla="*/ 84 w 193"/>
                <a:gd name="T5" fmla="*/ 92 h 377"/>
                <a:gd name="T6" fmla="*/ 59 w 193"/>
                <a:gd name="T7" fmla="*/ 189 h 377"/>
                <a:gd name="T8" fmla="*/ 59 w 193"/>
                <a:gd name="T9" fmla="*/ 377 h 377"/>
                <a:gd name="T10" fmla="*/ 0 w 193"/>
                <a:gd name="T11" fmla="*/ 377 h 377"/>
                <a:gd name="T12" fmla="*/ 0 w 193"/>
                <a:gd name="T13" fmla="*/ 7 h 377"/>
                <a:gd name="T14" fmla="*/ 59 w 193"/>
                <a:gd name="T15" fmla="*/ 7 h 377"/>
                <a:gd name="T16" fmla="*/ 59 w 193"/>
                <a:gd name="T17" fmla="*/ 83 h 377"/>
                <a:gd name="T18" fmla="*/ 61 w 193"/>
                <a:gd name="T19" fmla="*/ 83 h 377"/>
                <a:gd name="T20" fmla="*/ 99 w 193"/>
                <a:gd name="T21" fmla="*/ 23 h 377"/>
                <a:gd name="T22" fmla="*/ 158 w 193"/>
                <a:gd name="T23" fmla="*/ 0 h 377"/>
                <a:gd name="T24" fmla="*/ 193 w 193"/>
                <a:gd name="T25" fmla="*/ 6 h 377"/>
                <a:gd name="T26" fmla="*/ 193 w 193"/>
                <a:gd name="T27" fmla="*/ 6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377">
                  <a:moveTo>
                    <a:pt x="193" y="67"/>
                  </a:moveTo>
                  <a:cubicBezTo>
                    <a:pt x="183" y="59"/>
                    <a:pt x="168" y="55"/>
                    <a:pt x="148" y="55"/>
                  </a:cubicBezTo>
                  <a:cubicBezTo>
                    <a:pt x="122" y="55"/>
                    <a:pt x="100" y="67"/>
                    <a:pt x="84" y="92"/>
                  </a:cubicBezTo>
                  <a:cubicBezTo>
                    <a:pt x="68" y="117"/>
                    <a:pt x="59" y="149"/>
                    <a:pt x="59" y="189"/>
                  </a:cubicBezTo>
                  <a:cubicBezTo>
                    <a:pt x="59" y="377"/>
                    <a:pt x="59" y="377"/>
                    <a:pt x="59" y="377"/>
                  </a:cubicBezTo>
                  <a:cubicBezTo>
                    <a:pt x="0" y="377"/>
                    <a:pt x="0" y="377"/>
                    <a:pt x="0" y="377"/>
                  </a:cubicBezTo>
                  <a:cubicBezTo>
                    <a:pt x="0" y="7"/>
                    <a:pt x="0" y="7"/>
                    <a:pt x="0" y="7"/>
                  </a:cubicBezTo>
                  <a:cubicBezTo>
                    <a:pt x="59" y="7"/>
                    <a:pt x="59" y="7"/>
                    <a:pt x="59" y="7"/>
                  </a:cubicBezTo>
                  <a:cubicBezTo>
                    <a:pt x="59" y="83"/>
                    <a:pt x="59" y="83"/>
                    <a:pt x="59" y="83"/>
                  </a:cubicBezTo>
                  <a:cubicBezTo>
                    <a:pt x="61" y="83"/>
                    <a:pt x="61" y="83"/>
                    <a:pt x="61" y="83"/>
                  </a:cubicBezTo>
                  <a:cubicBezTo>
                    <a:pt x="69" y="58"/>
                    <a:pt x="82" y="38"/>
                    <a:pt x="99" y="23"/>
                  </a:cubicBezTo>
                  <a:cubicBezTo>
                    <a:pt x="116" y="8"/>
                    <a:pt x="136" y="0"/>
                    <a:pt x="158" y="0"/>
                  </a:cubicBezTo>
                  <a:cubicBezTo>
                    <a:pt x="173" y="0"/>
                    <a:pt x="185" y="2"/>
                    <a:pt x="193" y="6"/>
                  </a:cubicBezTo>
                  <a:lnTo>
                    <a:pt x="19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sp>
          <p:nvSpPr>
            <p:cNvPr id="122" name="Freeform 30"/>
            <p:cNvSpPr>
              <a:spLocks noEditPoints="1"/>
            </p:cNvSpPr>
            <p:nvPr/>
          </p:nvSpPr>
          <p:spPr bwMode="auto">
            <a:xfrm>
              <a:off x="1376" y="1908"/>
              <a:ext cx="863" cy="922"/>
            </a:xfrm>
            <a:custGeom>
              <a:avLst/>
              <a:gdLst>
                <a:gd name="T0" fmla="*/ 365 w 365"/>
                <a:gd name="T1" fmla="*/ 193 h 388"/>
                <a:gd name="T2" fmla="*/ 315 w 365"/>
                <a:gd name="T3" fmla="*/ 335 h 388"/>
                <a:gd name="T4" fmla="*/ 181 w 365"/>
                <a:gd name="T5" fmla="*/ 388 h 388"/>
                <a:gd name="T6" fmla="*/ 49 w 365"/>
                <a:gd name="T7" fmla="*/ 336 h 388"/>
                <a:gd name="T8" fmla="*/ 0 w 365"/>
                <a:gd name="T9" fmla="*/ 198 h 388"/>
                <a:gd name="T10" fmla="*/ 51 w 365"/>
                <a:gd name="T11" fmla="*/ 53 h 388"/>
                <a:gd name="T12" fmla="*/ 189 w 365"/>
                <a:gd name="T13" fmla="*/ 0 h 388"/>
                <a:gd name="T14" fmla="*/ 318 w 365"/>
                <a:gd name="T15" fmla="*/ 51 h 388"/>
                <a:gd name="T16" fmla="*/ 365 w 365"/>
                <a:gd name="T17" fmla="*/ 193 h 388"/>
                <a:gd name="T18" fmla="*/ 304 w 365"/>
                <a:gd name="T19" fmla="*/ 195 h 388"/>
                <a:gd name="T20" fmla="*/ 273 w 365"/>
                <a:gd name="T21" fmla="*/ 88 h 388"/>
                <a:gd name="T22" fmla="*/ 185 w 365"/>
                <a:gd name="T23" fmla="*/ 51 h 388"/>
                <a:gd name="T24" fmla="*/ 94 w 365"/>
                <a:gd name="T25" fmla="*/ 89 h 388"/>
                <a:gd name="T26" fmla="*/ 61 w 365"/>
                <a:gd name="T27" fmla="*/ 196 h 388"/>
                <a:gd name="T28" fmla="*/ 95 w 365"/>
                <a:gd name="T29" fmla="*/ 300 h 388"/>
                <a:gd name="T30" fmla="*/ 185 w 365"/>
                <a:gd name="T31" fmla="*/ 338 h 388"/>
                <a:gd name="T32" fmla="*/ 273 w 365"/>
                <a:gd name="T33" fmla="*/ 301 h 388"/>
                <a:gd name="T34" fmla="*/ 304 w 365"/>
                <a:gd name="T35" fmla="*/ 19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388">
                  <a:moveTo>
                    <a:pt x="365" y="193"/>
                  </a:moveTo>
                  <a:cubicBezTo>
                    <a:pt x="365" y="252"/>
                    <a:pt x="348" y="299"/>
                    <a:pt x="315" y="335"/>
                  </a:cubicBezTo>
                  <a:cubicBezTo>
                    <a:pt x="281" y="370"/>
                    <a:pt x="237" y="388"/>
                    <a:pt x="181" y="388"/>
                  </a:cubicBezTo>
                  <a:cubicBezTo>
                    <a:pt x="126" y="388"/>
                    <a:pt x="82" y="371"/>
                    <a:pt x="49" y="336"/>
                  </a:cubicBezTo>
                  <a:cubicBezTo>
                    <a:pt x="17" y="301"/>
                    <a:pt x="0" y="255"/>
                    <a:pt x="0" y="198"/>
                  </a:cubicBezTo>
                  <a:cubicBezTo>
                    <a:pt x="0" y="137"/>
                    <a:pt x="17" y="89"/>
                    <a:pt x="51" y="53"/>
                  </a:cubicBezTo>
                  <a:cubicBezTo>
                    <a:pt x="84" y="18"/>
                    <a:pt x="130" y="0"/>
                    <a:pt x="189" y="0"/>
                  </a:cubicBezTo>
                  <a:cubicBezTo>
                    <a:pt x="244" y="0"/>
                    <a:pt x="287" y="17"/>
                    <a:pt x="318" y="51"/>
                  </a:cubicBezTo>
                  <a:cubicBezTo>
                    <a:pt x="349" y="86"/>
                    <a:pt x="365" y="133"/>
                    <a:pt x="365" y="193"/>
                  </a:cubicBezTo>
                  <a:close/>
                  <a:moveTo>
                    <a:pt x="304" y="195"/>
                  </a:moveTo>
                  <a:cubicBezTo>
                    <a:pt x="304" y="148"/>
                    <a:pt x="294" y="113"/>
                    <a:pt x="273" y="88"/>
                  </a:cubicBezTo>
                  <a:cubicBezTo>
                    <a:pt x="253" y="63"/>
                    <a:pt x="223" y="51"/>
                    <a:pt x="185" y="51"/>
                  </a:cubicBezTo>
                  <a:cubicBezTo>
                    <a:pt x="147" y="51"/>
                    <a:pt x="117" y="63"/>
                    <a:pt x="94" y="89"/>
                  </a:cubicBezTo>
                  <a:cubicBezTo>
                    <a:pt x="72" y="114"/>
                    <a:pt x="61" y="150"/>
                    <a:pt x="61" y="196"/>
                  </a:cubicBezTo>
                  <a:cubicBezTo>
                    <a:pt x="61" y="241"/>
                    <a:pt x="72" y="275"/>
                    <a:pt x="95" y="300"/>
                  </a:cubicBezTo>
                  <a:cubicBezTo>
                    <a:pt x="117" y="325"/>
                    <a:pt x="147" y="338"/>
                    <a:pt x="185" y="338"/>
                  </a:cubicBezTo>
                  <a:cubicBezTo>
                    <a:pt x="223" y="338"/>
                    <a:pt x="253" y="325"/>
                    <a:pt x="273" y="301"/>
                  </a:cubicBezTo>
                  <a:cubicBezTo>
                    <a:pt x="294" y="276"/>
                    <a:pt x="304" y="241"/>
                    <a:pt x="304"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sp>
          <p:nvSpPr>
            <p:cNvPr id="123" name="Freeform 31"/>
            <p:cNvSpPr>
              <a:spLocks/>
            </p:cNvSpPr>
            <p:nvPr/>
          </p:nvSpPr>
          <p:spPr bwMode="auto">
            <a:xfrm>
              <a:off x="2341" y="1908"/>
              <a:ext cx="536" cy="922"/>
            </a:xfrm>
            <a:custGeom>
              <a:avLst/>
              <a:gdLst>
                <a:gd name="T0" fmla="*/ 227 w 227"/>
                <a:gd name="T1" fmla="*/ 280 h 388"/>
                <a:gd name="T2" fmla="*/ 190 w 227"/>
                <a:gd name="T3" fmla="*/ 358 h 388"/>
                <a:gd name="T4" fmla="*/ 92 w 227"/>
                <a:gd name="T5" fmla="*/ 388 h 388"/>
                <a:gd name="T6" fmla="*/ 0 w 227"/>
                <a:gd name="T7" fmla="*/ 366 h 388"/>
                <a:gd name="T8" fmla="*/ 0 w 227"/>
                <a:gd name="T9" fmla="*/ 302 h 388"/>
                <a:gd name="T10" fmla="*/ 96 w 227"/>
                <a:gd name="T11" fmla="*/ 338 h 388"/>
                <a:gd name="T12" fmla="*/ 167 w 227"/>
                <a:gd name="T13" fmla="*/ 286 h 388"/>
                <a:gd name="T14" fmla="*/ 153 w 227"/>
                <a:gd name="T15" fmla="*/ 252 h 388"/>
                <a:gd name="T16" fmla="*/ 90 w 227"/>
                <a:gd name="T17" fmla="*/ 216 h 388"/>
                <a:gd name="T18" fmla="*/ 21 w 227"/>
                <a:gd name="T19" fmla="*/ 171 h 388"/>
                <a:gd name="T20" fmla="*/ 1 w 227"/>
                <a:gd name="T21" fmla="*/ 107 h 388"/>
                <a:gd name="T22" fmla="*/ 38 w 227"/>
                <a:gd name="T23" fmla="*/ 31 h 388"/>
                <a:gd name="T24" fmla="*/ 131 w 227"/>
                <a:gd name="T25" fmla="*/ 0 h 388"/>
                <a:gd name="T26" fmla="*/ 210 w 227"/>
                <a:gd name="T27" fmla="*/ 17 h 388"/>
                <a:gd name="T28" fmla="*/ 210 w 227"/>
                <a:gd name="T29" fmla="*/ 77 h 388"/>
                <a:gd name="T30" fmla="*/ 126 w 227"/>
                <a:gd name="T31" fmla="*/ 51 h 388"/>
                <a:gd name="T32" fmla="*/ 79 w 227"/>
                <a:gd name="T33" fmla="*/ 65 h 388"/>
                <a:gd name="T34" fmla="*/ 61 w 227"/>
                <a:gd name="T35" fmla="*/ 102 h 388"/>
                <a:gd name="T36" fmla="*/ 75 w 227"/>
                <a:gd name="T37" fmla="*/ 140 h 388"/>
                <a:gd name="T38" fmla="*/ 132 w 227"/>
                <a:gd name="T39" fmla="*/ 171 h 388"/>
                <a:gd name="T40" fmla="*/ 206 w 227"/>
                <a:gd name="T41" fmla="*/ 218 h 388"/>
                <a:gd name="T42" fmla="*/ 227 w 227"/>
                <a:gd name="T43" fmla="*/ 28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388">
                  <a:moveTo>
                    <a:pt x="227" y="280"/>
                  </a:moveTo>
                  <a:cubicBezTo>
                    <a:pt x="227" y="312"/>
                    <a:pt x="215" y="338"/>
                    <a:pt x="190" y="358"/>
                  </a:cubicBezTo>
                  <a:cubicBezTo>
                    <a:pt x="166" y="378"/>
                    <a:pt x="133" y="388"/>
                    <a:pt x="92" y="388"/>
                  </a:cubicBezTo>
                  <a:cubicBezTo>
                    <a:pt x="57" y="388"/>
                    <a:pt x="26" y="381"/>
                    <a:pt x="0" y="366"/>
                  </a:cubicBezTo>
                  <a:cubicBezTo>
                    <a:pt x="0" y="302"/>
                    <a:pt x="0" y="302"/>
                    <a:pt x="0" y="302"/>
                  </a:cubicBezTo>
                  <a:cubicBezTo>
                    <a:pt x="29" y="326"/>
                    <a:pt x="61" y="338"/>
                    <a:pt x="96" y="338"/>
                  </a:cubicBezTo>
                  <a:cubicBezTo>
                    <a:pt x="143" y="338"/>
                    <a:pt x="167" y="320"/>
                    <a:pt x="167" y="286"/>
                  </a:cubicBezTo>
                  <a:cubicBezTo>
                    <a:pt x="167" y="272"/>
                    <a:pt x="162" y="261"/>
                    <a:pt x="153" y="252"/>
                  </a:cubicBezTo>
                  <a:cubicBezTo>
                    <a:pt x="144" y="243"/>
                    <a:pt x="123" y="231"/>
                    <a:pt x="90" y="216"/>
                  </a:cubicBezTo>
                  <a:cubicBezTo>
                    <a:pt x="58" y="202"/>
                    <a:pt x="34" y="187"/>
                    <a:pt x="21" y="171"/>
                  </a:cubicBezTo>
                  <a:cubicBezTo>
                    <a:pt x="7" y="155"/>
                    <a:pt x="1" y="134"/>
                    <a:pt x="1" y="107"/>
                  </a:cubicBezTo>
                  <a:cubicBezTo>
                    <a:pt x="1" y="77"/>
                    <a:pt x="13" y="51"/>
                    <a:pt x="38" y="31"/>
                  </a:cubicBezTo>
                  <a:cubicBezTo>
                    <a:pt x="62" y="10"/>
                    <a:pt x="93" y="0"/>
                    <a:pt x="131" y="0"/>
                  </a:cubicBezTo>
                  <a:cubicBezTo>
                    <a:pt x="160" y="0"/>
                    <a:pt x="187" y="6"/>
                    <a:pt x="210" y="17"/>
                  </a:cubicBezTo>
                  <a:cubicBezTo>
                    <a:pt x="210" y="77"/>
                    <a:pt x="210" y="77"/>
                    <a:pt x="210" y="77"/>
                  </a:cubicBezTo>
                  <a:cubicBezTo>
                    <a:pt x="186" y="59"/>
                    <a:pt x="158" y="51"/>
                    <a:pt x="126" y="51"/>
                  </a:cubicBezTo>
                  <a:cubicBezTo>
                    <a:pt x="107" y="51"/>
                    <a:pt x="91" y="55"/>
                    <a:pt x="79" y="65"/>
                  </a:cubicBezTo>
                  <a:cubicBezTo>
                    <a:pt x="67" y="75"/>
                    <a:pt x="61" y="87"/>
                    <a:pt x="61" y="102"/>
                  </a:cubicBezTo>
                  <a:cubicBezTo>
                    <a:pt x="61" y="119"/>
                    <a:pt x="66" y="131"/>
                    <a:pt x="75" y="140"/>
                  </a:cubicBezTo>
                  <a:cubicBezTo>
                    <a:pt x="84" y="149"/>
                    <a:pt x="103" y="159"/>
                    <a:pt x="132" y="171"/>
                  </a:cubicBezTo>
                  <a:cubicBezTo>
                    <a:pt x="167" y="186"/>
                    <a:pt x="192" y="202"/>
                    <a:pt x="206" y="218"/>
                  </a:cubicBezTo>
                  <a:cubicBezTo>
                    <a:pt x="220" y="235"/>
                    <a:pt x="227" y="255"/>
                    <a:pt x="227" y="2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sp>
          <p:nvSpPr>
            <p:cNvPr id="124" name="Freeform 32"/>
            <p:cNvSpPr>
              <a:spLocks noEditPoints="1"/>
            </p:cNvSpPr>
            <p:nvPr/>
          </p:nvSpPr>
          <p:spPr bwMode="auto">
            <a:xfrm>
              <a:off x="2960" y="1908"/>
              <a:ext cx="863" cy="922"/>
            </a:xfrm>
            <a:custGeom>
              <a:avLst/>
              <a:gdLst>
                <a:gd name="T0" fmla="*/ 365 w 365"/>
                <a:gd name="T1" fmla="*/ 193 h 388"/>
                <a:gd name="T2" fmla="*/ 315 w 365"/>
                <a:gd name="T3" fmla="*/ 335 h 388"/>
                <a:gd name="T4" fmla="*/ 180 w 365"/>
                <a:gd name="T5" fmla="*/ 388 h 388"/>
                <a:gd name="T6" fmla="*/ 49 w 365"/>
                <a:gd name="T7" fmla="*/ 336 h 388"/>
                <a:gd name="T8" fmla="*/ 0 w 365"/>
                <a:gd name="T9" fmla="*/ 198 h 388"/>
                <a:gd name="T10" fmla="*/ 51 w 365"/>
                <a:gd name="T11" fmla="*/ 53 h 388"/>
                <a:gd name="T12" fmla="*/ 189 w 365"/>
                <a:gd name="T13" fmla="*/ 0 h 388"/>
                <a:gd name="T14" fmla="*/ 318 w 365"/>
                <a:gd name="T15" fmla="*/ 51 h 388"/>
                <a:gd name="T16" fmla="*/ 365 w 365"/>
                <a:gd name="T17" fmla="*/ 193 h 388"/>
                <a:gd name="T18" fmla="*/ 304 w 365"/>
                <a:gd name="T19" fmla="*/ 195 h 388"/>
                <a:gd name="T20" fmla="*/ 273 w 365"/>
                <a:gd name="T21" fmla="*/ 88 h 388"/>
                <a:gd name="T22" fmla="*/ 185 w 365"/>
                <a:gd name="T23" fmla="*/ 51 h 388"/>
                <a:gd name="T24" fmla="*/ 94 w 365"/>
                <a:gd name="T25" fmla="*/ 89 h 388"/>
                <a:gd name="T26" fmla="*/ 61 w 365"/>
                <a:gd name="T27" fmla="*/ 196 h 388"/>
                <a:gd name="T28" fmla="*/ 95 w 365"/>
                <a:gd name="T29" fmla="*/ 300 h 388"/>
                <a:gd name="T30" fmla="*/ 185 w 365"/>
                <a:gd name="T31" fmla="*/ 338 h 388"/>
                <a:gd name="T32" fmla="*/ 273 w 365"/>
                <a:gd name="T33" fmla="*/ 301 h 388"/>
                <a:gd name="T34" fmla="*/ 304 w 365"/>
                <a:gd name="T35" fmla="*/ 19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388">
                  <a:moveTo>
                    <a:pt x="365" y="193"/>
                  </a:moveTo>
                  <a:cubicBezTo>
                    <a:pt x="365" y="252"/>
                    <a:pt x="348" y="299"/>
                    <a:pt x="315" y="335"/>
                  </a:cubicBezTo>
                  <a:cubicBezTo>
                    <a:pt x="281" y="370"/>
                    <a:pt x="237" y="388"/>
                    <a:pt x="180" y="388"/>
                  </a:cubicBezTo>
                  <a:cubicBezTo>
                    <a:pt x="126" y="388"/>
                    <a:pt x="82" y="371"/>
                    <a:pt x="49" y="336"/>
                  </a:cubicBezTo>
                  <a:cubicBezTo>
                    <a:pt x="17" y="301"/>
                    <a:pt x="0" y="255"/>
                    <a:pt x="0" y="198"/>
                  </a:cubicBezTo>
                  <a:cubicBezTo>
                    <a:pt x="0" y="137"/>
                    <a:pt x="17" y="89"/>
                    <a:pt x="51" y="53"/>
                  </a:cubicBezTo>
                  <a:cubicBezTo>
                    <a:pt x="84" y="18"/>
                    <a:pt x="130" y="0"/>
                    <a:pt x="189" y="0"/>
                  </a:cubicBezTo>
                  <a:cubicBezTo>
                    <a:pt x="244" y="0"/>
                    <a:pt x="287" y="17"/>
                    <a:pt x="318" y="51"/>
                  </a:cubicBezTo>
                  <a:cubicBezTo>
                    <a:pt x="349" y="86"/>
                    <a:pt x="365" y="133"/>
                    <a:pt x="365" y="193"/>
                  </a:cubicBezTo>
                  <a:close/>
                  <a:moveTo>
                    <a:pt x="304" y="195"/>
                  </a:moveTo>
                  <a:cubicBezTo>
                    <a:pt x="304" y="148"/>
                    <a:pt x="294" y="113"/>
                    <a:pt x="273" y="88"/>
                  </a:cubicBezTo>
                  <a:cubicBezTo>
                    <a:pt x="253" y="63"/>
                    <a:pt x="223" y="51"/>
                    <a:pt x="185" y="51"/>
                  </a:cubicBezTo>
                  <a:cubicBezTo>
                    <a:pt x="147" y="51"/>
                    <a:pt x="117" y="63"/>
                    <a:pt x="94" y="89"/>
                  </a:cubicBezTo>
                  <a:cubicBezTo>
                    <a:pt x="72" y="114"/>
                    <a:pt x="61" y="150"/>
                    <a:pt x="61" y="196"/>
                  </a:cubicBezTo>
                  <a:cubicBezTo>
                    <a:pt x="61" y="241"/>
                    <a:pt x="72" y="275"/>
                    <a:pt x="95" y="300"/>
                  </a:cubicBezTo>
                  <a:cubicBezTo>
                    <a:pt x="117" y="325"/>
                    <a:pt x="147" y="338"/>
                    <a:pt x="185" y="338"/>
                  </a:cubicBezTo>
                  <a:cubicBezTo>
                    <a:pt x="223" y="338"/>
                    <a:pt x="253" y="325"/>
                    <a:pt x="273" y="301"/>
                  </a:cubicBezTo>
                  <a:cubicBezTo>
                    <a:pt x="294" y="276"/>
                    <a:pt x="304" y="241"/>
                    <a:pt x="304"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sp>
          <p:nvSpPr>
            <p:cNvPr id="125" name="Freeform 33"/>
            <p:cNvSpPr>
              <a:spLocks/>
            </p:cNvSpPr>
            <p:nvPr/>
          </p:nvSpPr>
          <p:spPr bwMode="auto">
            <a:xfrm>
              <a:off x="3856" y="1488"/>
              <a:ext cx="529" cy="1321"/>
            </a:xfrm>
            <a:custGeom>
              <a:avLst/>
              <a:gdLst>
                <a:gd name="T0" fmla="*/ 224 w 224"/>
                <a:gd name="T1" fmla="*/ 60 h 556"/>
                <a:gd name="T2" fmla="*/ 184 w 224"/>
                <a:gd name="T3" fmla="*/ 50 h 556"/>
                <a:gd name="T4" fmla="*/ 122 w 224"/>
                <a:gd name="T5" fmla="*/ 129 h 556"/>
                <a:gd name="T6" fmla="*/ 122 w 224"/>
                <a:gd name="T7" fmla="*/ 186 h 556"/>
                <a:gd name="T8" fmla="*/ 209 w 224"/>
                <a:gd name="T9" fmla="*/ 186 h 556"/>
                <a:gd name="T10" fmla="*/ 209 w 224"/>
                <a:gd name="T11" fmla="*/ 236 h 556"/>
                <a:gd name="T12" fmla="*/ 122 w 224"/>
                <a:gd name="T13" fmla="*/ 236 h 556"/>
                <a:gd name="T14" fmla="*/ 122 w 224"/>
                <a:gd name="T15" fmla="*/ 556 h 556"/>
                <a:gd name="T16" fmla="*/ 63 w 224"/>
                <a:gd name="T17" fmla="*/ 556 h 556"/>
                <a:gd name="T18" fmla="*/ 63 w 224"/>
                <a:gd name="T19" fmla="*/ 236 h 556"/>
                <a:gd name="T20" fmla="*/ 0 w 224"/>
                <a:gd name="T21" fmla="*/ 236 h 556"/>
                <a:gd name="T22" fmla="*/ 0 w 224"/>
                <a:gd name="T23" fmla="*/ 186 h 556"/>
                <a:gd name="T24" fmla="*/ 63 w 224"/>
                <a:gd name="T25" fmla="*/ 186 h 556"/>
                <a:gd name="T26" fmla="*/ 63 w 224"/>
                <a:gd name="T27" fmla="*/ 126 h 556"/>
                <a:gd name="T28" fmla="*/ 96 w 224"/>
                <a:gd name="T29" fmla="*/ 35 h 556"/>
                <a:gd name="T30" fmla="*/ 181 w 224"/>
                <a:gd name="T31" fmla="*/ 0 h 556"/>
                <a:gd name="T32" fmla="*/ 224 w 224"/>
                <a:gd name="T33" fmla="*/ 7 h 556"/>
                <a:gd name="T34" fmla="*/ 224 w 224"/>
                <a:gd name="T35" fmla="*/ 6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556">
                  <a:moveTo>
                    <a:pt x="224" y="60"/>
                  </a:moveTo>
                  <a:cubicBezTo>
                    <a:pt x="212" y="54"/>
                    <a:pt x="199" y="50"/>
                    <a:pt x="184" y="50"/>
                  </a:cubicBezTo>
                  <a:cubicBezTo>
                    <a:pt x="143" y="50"/>
                    <a:pt x="122" y="77"/>
                    <a:pt x="122" y="129"/>
                  </a:cubicBezTo>
                  <a:cubicBezTo>
                    <a:pt x="122" y="186"/>
                    <a:pt x="122" y="186"/>
                    <a:pt x="122" y="186"/>
                  </a:cubicBezTo>
                  <a:cubicBezTo>
                    <a:pt x="209" y="186"/>
                    <a:pt x="209" y="186"/>
                    <a:pt x="209" y="186"/>
                  </a:cubicBezTo>
                  <a:cubicBezTo>
                    <a:pt x="209" y="236"/>
                    <a:pt x="209" y="236"/>
                    <a:pt x="209" y="236"/>
                  </a:cubicBezTo>
                  <a:cubicBezTo>
                    <a:pt x="122" y="236"/>
                    <a:pt x="122" y="236"/>
                    <a:pt x="122" y="236"/>
                  </a:cubicBezTo>
                  <a:cubicBezTo>
                    <a:pt x="122" y="556"/>
                    <a:pt x="122" y="556"/>
                    <a:pt x="122" y="556"/>
                  </a:cubicBezTo>
                  <a:cubicBezTo>
                    <a:pt x="63" y="556"/>
                    <a:pt x="63" y="556"/>
                    <a:pt x="63" y="556"/>
                  </a:cubicBezTo>
                  <a:cubicBezTo>
                    <a:pt x="63" y="236"/>
                    <a:pt x="63" y="236"/>
                    <a:pt x="63" y="236"/>
                  </a:cubicBezTo>
                  <a:cubicBezTo>
                    <a:pt x="0" y="236"/>
                    <a:pt x="0" y="236"/>
                    <a:pt x="0" y="236"/>
                  </a:cubicBezTo>
                  <a:cubicBezTo>
                    <a:pt x="0" y="186"/>
                    <a:pt x="0" y="186"/>
                    <a:pt x="0" y="186"/>
                  </a:cubicBezTo>
                  <a:cubicBezTo>
                    <a:pt x="63" y="186"/>
                    <a:pt x="63" y="186"/>
                    <a:pt x="63" y="186"/>
                  </a:cubicBezTo>
                  <a:cubicBezTo>
                    <a:pt x="63" y="126"/>
                    <a:pt x="63" y="126"/>
                    <a:pt x="63" y="126"/>
                  </a:cubicBezTo>
                  <a:cubicBezTo>
                    <a:pt x="63" y="88"/>
                    <a:pt x="74" y="58"/>
                    <a:pt x="96" y="35"/>
                  </a:cubicBezTo>
                  <a:cubicBezTo>
                    <a:pt x="118" y="12"/>
                    <a:pt x="146" y="0"/>
                    <a:pt x="181" y="0"/>
                  </a:cubicBezTo>
                  <a:cubicBezTo>
                    <a:pt x="199" y="0"/>
                    <a:pt x="213" y="2"/>
                    <a:pt x="224" y="7"/>
                  </a:cubicBezTo>
                  <a:lnTo>
                    <a:pt x="224"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sp>
          <p:nvSpPr>
            <p:cNvPr id="126" name="Freeform 34"/>
            <p:cNvSpPr>
              <a:spLocks/>
            </p:cNvSpPr>
            <p:nvPr/>
          </p:nvSpPr>
          <p:spPr bwMode="auto">
            <a:xfrm>
              <a:off x="4338" y="1668"/>
              <a:ext cx="513" cy="1162"/>
            </a:xfrm>
            <a:custGeom>
              <a:avLst/>
              <a:gdLst>
                <a:gd name="T0" fmla="*/ 217 w 217"/>
                <a:gd name="T1" fmla="*/ 477 h 489"/>
                <a:gd name="T2" fmla="*/ 161 w 217"/>
                <a:gd name="T3" fmla="*/ 489 h 489"/>
                <a:gd name="T4" fmla="*/ 64 w 217"/>
                <a:gd name="T5" fmla="*/ 379 h 489"/>
                <a:gd name="T6" fmla="*/ 64 w 217"/>
                <a:gd name="T7" fmla="*/ 160 h 489"/>
                <a:gd name="T8" fmla="*/ 0 w 217"/>
                <a:gd name="T9" fmla="*/ 160 h 489"/>
                <a:gd name="T10" fmla="*/ 0 w 217"/>
                <a:gd name="T11" fmla="*/ 110 h 489"/>
                <a:gd name="T12" fmla="*/ 64 w 217"/>
                <a:gd name="T13" fmla="*/ 110 h 489"/>
                <a:gd name="T14" fmla="*/ 64 w 217"/>
                <a:gd name="T15" fmla="*/ 20 h 489"/>
                <a:gd name="T16" fmla="*/ 123 w 217"/>
                <a:gd name="T17" fmla="*/ 0 h 489"/>
                <a:gd name="T18" fmla="*/ 123 w 217"/>
                <a:gd name="T19" fmla="*/ 110 h 489"/>
                <a:gd name="T20" fmla="*/ 217 w 217"/>
                <a:gd name="T21" fmla="*/ 110 h 489"/>
                <a:gd name="T22" fmla="*/ 217 w 217"/>
                <a:gd name="T23" fmla="*/ 160 h 489"/>
                <a:gd name="T24" fmla="*/ 123 w 217"/>
                <a:gd name="T25" fmla="*/ 160 h 489"/>
                <a:gd name="T26" fmla="*/ 123 w 217"/>
                <a:gd name="T27" fmla="*/ 369 h 489"/>
                <a:gd name="T28" fmla="*/ 136 w 217"/>
                <a:gd name="T29" fmla="*/ 422 h 489"/>
                <a:gd name="T30" fmla="*/ 178 w 217"/>
                <a:gd name="T31" fmla="*/ 438 h 489"/>
                <a:gd name="T32" fmla="*/ 217 w 217"/>
                <a:gd name="T33" fmla="*/ 426 h 489"/>
                <a:gd name="T34" fmla="*/ 217 w 217"/>
                <a:gd name="T35" fmla="*/ 47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489">
                  <a:moveTo>
                    <a:pt x="217" y="477"/>
                  </a:moveTo>
                  <a:cubicBezTo>
                    <a:pt x="203" y="485"/>
                    <a:pt x="184" y="489"/>
                    <a:pt x="161" y="489"/>
                  </a:cubicBezTo>
                  <a:cubicBezTo>
                    <a:pt x="96" y="489"/>
                    <a:pt x="64" y="452"/>
                    <a:pt x="64" y="379"/>
                  </a:cubicBezTo>
                  <a:cubicBezTo>
                    <a:pt x="64" y="160"/>
                    <a:pt x="64" y="160"/>
                    <a:pt x="64" y="160"/>
                  </a:cubicBezTo>
                  <a:cubicBezTo>
                    <a:pt x="0" y="160"/>
                    <a:pt x="0" y="160"/>
                    <a:pt x="0" y="160"/>
                  </a:cubicBezTo>
                  <a:cubicBezTo>
                    <a:pt x="0" y="110"/>
                    <a:pt x="0" y="110"/>
                    <a:pt x="0" y="110"/>
                  </a:cubicBezTo>
                  <a:cubicBezTo>
                    <a:pt x="64" y="110"/>
                    <a:pt x="64" y="110"/>
                    <a:pt x="64" y="110"/>
                  </a:cubicBezTo>
                  <a:cubicBezTo>
                    <a:pt x="64" y="20"/>
                    <a:pt x="64" y="20"/>
                    <a:pt x="64" y="20"/>
                  </a:cubicBezTo>
                  <a:cubicBezTo>
                    <a:pt x="123" y="0"/>
                    <a:pt x="123" y="0"/>
                    <a:pt x="123" y="0"/>
                  </a:cubicBezTo>
                  <a:cubicBezTo>
                    <a:pt x="123" y="110"/>
                    <a:pt x="123" y="110"/>
                    <a:pt x="123" y="110"/>
                  </a:cubicBezTo>
                  <a:cubicBezTo>
                    <a:pt x="217" y="110"/>
                    <a:pt x="217" y="110"/>
                    <a:pt x="217" y="110"/>
                  </a:cubicBezTo>
                  <a:cubicBezTo>
                    <a:pt x="217" y="160"/>
                    <a:pt x="217" y="160"/>
                    <a:pt x="217" y="160"/>
                  </a:cubicBezTo>
                  <a:cubicBezTo>
                    <a:pt x="123" y="160"/>
                    <a:pt x="123" y="160"/>
                    <a:pt x="123" y="160"/>
                  </a:cubicBezTo>
                  <a:cubicBezTo>
                    <a:pt x="123" y="369"/>
                    <a:pt x="123" y="369"/>
                    <a:pt x="123" y="369"/>
                  </a:cubicBezTo>
                  <a:cubicBezTo>
                    <a:pt x="123" y="394"/>
                    <a:pt x="128" y="412"/>
                    <a:pt x="136" y="422"/>
                  </a:cubicBezTo>
                  <a:cubicBezTo>
                    <a:pt x="145" y="433"/>
                    <a:pt x="159" y="438"/>
                    <a:pt x="178" y="438"/>
                  </a:cubicBezTo>
                  <a:cubicBezTo>
                    <a:pt x="193" y="438"/>
                    <a:pt x="206" y="434"/>
                    <a:pt x="217" y="426"/>
                  </a:cubicBezTo>
                  <a:lnTo>
                    <a:pt x="217" y="4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sp>
          <p:nvSpPr>
            <p:cNvPr id="127" name="Freeform 35"/>
            <p:cNvSpPr>
              <a:spLocks noEditPoints="1"/>
            </p:cNvSpPr>
            <p:nvPr/>
          </p:nvSpPr>
          <p:spPr bwMode="auto">
            <a:xfrm>
              <a:off x="5212" y="1578"/>
              <a:ext cx="1090" cy="1231"/>
            </a:xfrm>
            <a:custGeom>
              <a:avLst/>
              <a:gdLst>
                <a:gd name="T0" fmla="*/ 1090 w 1090"/>
                <a:gd name="T1" fmla="*/ 1231 h 1231"/>
                <a:gd name="T2" fmla="*/ 932 w 1090"/>
                <a:gd name="T3" fmla="*/ 1231 h 1231"/>
                <a:gd name="T4" fmla="*/ 802 w 1090"/>
                <a:gd name="T5" fmla="*/ 886 h 1231"/>
                <a:gd name="T6" fmla="*/ 282 w 1090"/>
                <a:gd name="T7" fmla="*/ 886 h 1231"/>
                <a:gd name="T8" fmla="*/ 159 w 1090"/>
                <a:gd name="T9" fmla="*/ 1231 h 1231"/>
                <a:gd name="T10" fmla="*/ 0 w 1090"/>
                <a:gd name="T11" fmla="*/ 1231 h 1231"/>
                <a:gd name="T12" fmla="*/ 468 w 1090"/>
                <a:gd name="T13" fmla="*/ 0 h 1231"/>
                <a:gd name="T14" fmla="*/ 617 w 1090"/>
                <a:gd name="T15" fmla="*/ 0 h 1231"/>
                <a:gd name="T16" fmla="*/ 1090 w 1090"/>
                <a:gd name="T17" fmla="*/ 1231 h 1231"/>
                <a:gd name="T18" fmla="*/ 754 w 1090"/>
                <a:gd name="T19" fmla="*/ 755 h 1231"/>
                <a:gd name="T20" fmla="*/ 542 w 1090"/>
                <a:gd name="T21" fmla="*/ 180 h 1231"/>
                <a:gd name="T22" fmla="*/ 539 w 1090"/>
                <a:gd name="T23" fmla="*/ 180 h 1231"/>
                <a:gd name="T24" fmla="*/ 329 w 1090"/>
                <a:gd name="T25" fmla="*/ 755 h 1231"/>
                <a:gd name="T26" fmla="*/ 754 w 1090"/>
                <a:gd name="T27" fmla="*/ 755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0" h="1231">
                  <a:moveTo>
                    <a:pt x="1090" y="1231"/>
                  </a:moveTo>
                  <a:lnTo>
                    <a:pt x="932" y="1231"/>
                  </a:lnTo>
                  <a:lnTo>
                    <a:pt x="802" y="886"/>
                  </a:lnTo>
                  <a:lnTo>
                    <a:pt x="282" y="886"/>
                  </a:lnTo>
                  <a:lnTo>
                    <a:pt x="159" y="1231"/>
                  </a:lnTo>
                  <a:lnTo>
                    <a:pt x="0" y="1231"/>
                  </a:lnTo>
                  <a:lnTo>
                    <a:pt x="468" y="0"/>
                  </a:lnTo>
                  <a:lnTo>
                    <a:pt x="617" y="0"/>
                  </a:lnTo>
                  <a:lnTo>
                    <a:pt x="1090" y="1231"/>
                  </a:lnTo>
                  <a:close/>
                  <a:moveTo>
                    <a:pt x="754" y="755"/>
                  </a:moveTo>
                  <a:lnTo>
                    <a:pt x="542" y="180"/>
                  </a:lnTo>
                  <a:lnTo>
                    <a:pt x="539" y="180"/>
                  </a:lnTo>
                  <a:lnTo>
                    <a:pt x="329" y="755"/>
                  </a:lnTo>
                  <a:lnTo>
                    <a:pt x="754" y="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sp>
          <p:nvSpPr>
            <p:cNvPr id="128" name="Freeform 36"/>
            <p:cNvSpPr>
              <a:spLocks/>
            </p:cNvSpPr>
            <p:nvPr/>
          </p:nvSpPr>
          <p:spPr bwMode="auto">
            <a:xfrm>
              <a:off x="6363" y="1930"/>
              <a:ext cx="726" cy="879"/>
            </a:xfrm>
            <a:custGeom>
              <a:avLst/>
              <a:gdLst>
                <a:gd name="T0" fmla="*/ 726 w 726"/>
                <a:gd name="T1" fmla="*/ 40 h 879"/>
                <a:gd name="T2" fmla="*/ 206 w 726"/>
                <a:gd name="T3" fmla="*/ 760 h 879"/>
                <a:gd name="T4" fmla="*/ 719 w 726"/>
                <a:gd name="T5" fmla="*/ 760 h 879"/>
                <a:gd name="T6" fmla="*/ 719 w 726"/>
                <a:gd name="T7" fmla="*/ 879 h 879"/>
                <a:gd name="T8" fmla="*/ 0 w 726"/>
                <a:gd name="T9" fmla="*/ 879 h 879"/>
                <a:gd name="T10" fmla="*/ 0 w 726"/>
                <a:gd name="T11" fmla="*/ 836 h 879"/>
                <a:gd name="T12" fmla="*/ 518 w 726"/>
                <a:gd name="T13" fmla="*/ 118 h 879"/>
                <a:gd name="T14" fmla="*/ 50 w 726"/>
                <a:gd name="T15" fmla="*/ 118 h 879"/>
                <a:gd name="T16" fmla="*/ 50 w 726"/>
                <a:gd name="T17" fmla="*/ 0 h 879"/>
                <a:gd name="T18" fmla="*/ 726 w 726"/>
                <a:gd name="T19" fmla="*/ 0 h 879"/>
                <a:gd name="T20" fmla="*/ 726 w 726"/>
                <a:gd name="T21" fmla="*/ 4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6" h="879">
                  <a:moveTo>
                    <a:pt x="726" y="40"/>
                  </a:moveTo>
                  <a:lnTo>
                    <a:pt x="206" y="760"/>
                  </a:lnTo>
                  <a:lnTo>
                    <a:pt x="719" y="760"/>
                  </a:lnTo>
                  <a:lnTo>
                    <a:pt x="719" y="879"/>
                  </a:lnTo>
                  <a:lnTo>
                    <a:pt x="0" y="879"/>
                  </a:lnTo>
                  <a:lnTo>
                    <a:pt x="0" y="836"/>
                  </a:lnTo>
                  <a:lnTo>
                    <a:pt x="518" y="118"/>
                  </a:lnTo>
                  <a:lnTo>
                    <a:pt x="50" y="118"/>
                  </a:lnTo>
                  <a:lnTo>
                    <a:pt x="50" y="0"/>
                  </a:lnTo>
                  <a:lnTo>
                    <a:pt x="726" y="0"/>
                  </a:lnTo>
                  <a:lnTo>
                    <a:pt x="726"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sp>
          <p:nvSpPr>
            <p:cNvPr id="129" name="Freeform 37"/>
            <p:cNvSpPr>
              <a:spLocks/>
            </p:cNvSpPr>
            <p:nvPr/>
          </p:nvSpPr>
          <p:spPr bwMode="auto">
            <a:xfrm>
              <a:off x="7193" y="1930"/>
              <a:ext cx="728" cy="900"/>
            </a:xfrm>
            <a:custGeom>
              <a:avLst/>
              <a:gdLst>
                <a:gd name="T0" fmla="*/ 308 w 308"/>
                <a:gd name="T1" fmla="*/ 370 h 379"/>
                <a:gd name="T2" fmla="*/ 248 w 308"/>
                <a:gd name="T3" fmla="*/ 370 h 379"/>
                <a:gd name="T4" fmla="*/ 248 w 308"/>
                <a:gd name="T5" fmla="*/ 312 h 379"/>
                <a:gd name="T6" fmla="*/ 247 w 308"/>
                <a:gd name="T7" fmla="*/ 312 h 379"/>
                <a:gd name="T8" fmla="*/ 133 w 308"/>
                <a:gd name="T9" fmla="*/ 379 h 379"/>
                <a:gd name="T10" fmla="*/ 0 w 308"/>
                <a:gd name="T11" fmla="*/ 221 h 379"/>
                <a:gd name="T12" fmla="*/ 0 w 308"/>
                <a:gd name="T13" fmla="*/ 0 h 379"/>
                <a:gd name="T14" fmla="*/ 60 w 308"/>
                <a:gd name="T15" fmla="*/ 0 h 379"/>
                <a:gd name="T16" fmla="*/ 60 w 308"/>
                <a:gd name="T17" fmla="*/ 212 h 379"/>
                <a:gd name="T18" fmla="*/ 149 w 308"/>
                <a:gd name="T19" fmla="*/ 329 h 379"/>
                <a:gd name="T20" fmla="*/ 221 w 308"/>
                <a:gd name="T21" fmla="*/ 297 h 379"/>
                <a:gd name="T22" fmla="*/ 248 w 308"/>
                <a:gd name="T23" fmla="*/ 213 h 379"/>
                <a:gd name="T24" fmla="*/ 248 w 308"/>
                <a:gd name="T25" fmla="*/ 0 h 379"/>
                <a:gd name="T26" fmla="*/ 308 w 308"/>
                <a:gd name="T27" fmla="*/ 0 h 379"/>
                <a:gd name="T28" fmla="*/ 308 w 308"/>
                <a:gd name="T29" fmla="*/ 37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8" h="379">
                  <a:moveTo>
                    <a:pt x="308" y="370"/>
                  </a:moveTo>
                  <a:cubicBezTo>
                    <a:pt x="248" y="370"/>
                    <a:pt x="248" y="370"/>
                    <a:pt x="248" y="370"/>
                  </a:cubicBezTo>
                  <a:cubicBezTo>
                    <a:pt x="248" y="312"/>
                    <a:pt x="248" y="312"/>
                    <a:pt x="248" y="312"/>
                  </a:cubicBezTo>
                  <a:cubicBezTo>
                    <a:pt x="247" y="312"/>
                    <a:pt x="247" y="312"/>
                    <a:pt x="247" y="312"/>
                  </a:cubicBezTo>
                  <a:cubicBezTo>
                    <a:pt x="222" y="357"/>
                    <a:pt x="184" y="379"/>
                    <a:pt x="133" y="379"/>
                  </a:cubicBezTo>
                  <a:cubicBezTo>
                    <a:pt x="45" y="379"/>
                    <a:pt x="0" y="327"/>
                    <a:pt x="0" y="221"/>
                  </a:cubicBezTo>
                  <a:cubicBezTo>
                    <a:pt x="0" y="0"/>
                    <a:pt x="0" y="0"/>
                    <a:pt x="0" y="0"/>
                  </a:cubicBezTo>
                  <a:cubicBezTo>
                    <a:pt x="60" y="0"/>
                    <a:pt x="60" y="0"/>
                    <a:pt x="60" y="0"/>
                  </a:cubicBezTo>
                  <a:cubicBezTo>
                    <a:pt x="60" y="212"/>
                    <a:pt x="60" y="212"/>
                    <a:pt x="60" y="212"/>
                  </a:cubicBezTo>
                  <a:cubicBezTo>
                    <a:pt x="60" y="290"/>
                    <a:pt x="90" y="329"/>
                    <a:pt x="149" y="329"/>
                  </a:cubicBezTo>
                  <a:cubicBezTo>
                    <a:pt x="179" y="329"/>
                    <a:pt x="203" y="318"/>
                    <a:pt x="221" y="297"/>
                  </a:cubicBezTo>
                  <a:cubicBezTo>
                    <a:pt x="239" y="275"/>
                    <a:pt x="248" y="248"/>
                    <a:pt x="248" y="213"/>
                  </a:cubicBezTo>
                  <a:cubicBezTo>
                    <a:pt x="248" y="0"/>
                    <a:pt x="248" y="0"/>
                    <a:pt x="248" y="0"/>
                  </a:cubicBezTo>
                  <a:cubicBezTo>
                    <a:pt x="308" y="0"/>
                    <a:pt x="308" y="0"/>
                    <a:pt x="308" y="0"/>
                  </a:cubicBezTo>
                  <a:lnTo>
                    <a:pt x="308" y="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sp>
          <p:nvSpPr>
            <p:cNvPr id="130" name="Freeform 38"/>
            <p:cNvSpPr>
              <a:spLocks/>
            </p:cNvSpPr>
            <p:nvPr/>
          </p:nvSpPr>
          <p:spPr bwMode="auto">
            <a:xfrm>
              <a:off x="8148" y="1913"/>
              <a:ext cx="456" cy="896"/>
            </a:xfrm>
            <a:custGeom>
              <a:avLst/>
              <a:gdLst>
                <a:gd name="T0" fmla="*/ 193 w 193"/>
                <a:gd name="T1" fmla="*/ 67 h 377"/>
                <a:gd name="T2" fmla="*/ 148 w 193"/>
                <a:gd name="T3" fmla="*/ 55 h 377"/>
                <a:gd name="T4" fmla="*/ 84 w 193"/>
                <a:gd name="T5" fmla="*/ 92 h 377"/>
                <a:gd name="T6" fmla="*/ 60 w 193"/>
                <a:gd name="T7" fmla="*/ 189 h 377"/>
                <a:gd name="T8" fmla="*/ 60 w 193"/>
                <a:gd name="T9" fmla="*/ 377 h 377"/>
                <a:gd name="T10" fmla="*/ 0 w 193"/>
                <a:gd name="T11" fmla="*/ 377 h 377"/>
                <a:gd name="T12" fmla="*/ 0 w 193"/>
                <a:gd name="T13" fmla="*/ 7 h 377"/>
                <a:gd name="T14" fmla="*/ 60 w 193"/>
                <a:gd name="T15" fmla="*/ 7 h 377"/>
                <a:gd name="T16" fmla="*/ 60 w 193"/>
                <a:gd name="T17" fmla="*/ 83 h 377"/>
                <a:gd name="T18" fmla="*/ 61 w 193"/>
                <a:gd name="T19" fmla="*/ 83 h 377"/>
                <a:gd name="T20" fmla="*/ 99 w 193"/>
                <a:gd name="T21" fmla="*/ 23 h 377"/>
                <a:gd name="T22" fmla="*/ 158 w 193"/>
                <a:gd name="T23" fmla="*/ 0 h 377"/>
                <a:gd name="T24" fmla="*/ 193 w 193"/>
                <a:gd name="T25" fmla="*/ 6 h 377"/>
                <a:gd name="T26" fmla="*/ 193 w 193"/>
                <a:gd name="T27" fmla="*/ 6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377">
                  <a:moveTo>
                    <a:pt x="193" y="67"/>
                  </a:moveTo>
                  <a:cubicBezTo>
                    <a:pt x="183" y="59"/>
                    <a:pt x="168" y="55"/>
                    <a:pt x="148" y="55"/>
                  </a:cubicBezTo>
                  <a:cubicBezTo>
                    <a:pt x="122" y="55"/>
                    <a:pt x="101" y="67"/>
                    <a:pt x="84" y="92"/>
                  </a:cubicBezTo>
                  <a:cubicBezTo>
                    <a:pt x="68" y="117"/>
                    <a:pt x="60" y="149"/>
                    <a:pt x="60" y="189"/>
                  </a:cubicBezTo>
                  <a:cubicBezTo>
                    <a:pt x="60" y="377"/>
                    <a:pt x="60" y="377"/>
                    <a:pt x="60" y="377"/>
                  </a:cubicBezTo>
                  <a:cubicBezTo>
                    <a:pt x="0" y="377"/>
                    <a:pt x="0" y="377"/>
                    <a:pt x="0" y="377"/>
                  </a:cubicBezTo>
                  <a:cubicBezTo>
                    <a:pt x="0" y="7"/>
                    <a:pt x="0" y="7"/>
                    <a:pt x="0" y="7"/>
                  </a:cubicBezTo>
                  <a:cubicBezTo>
                    <a:pt x="60" y="7"/>
                    <a:pt x="60" y="7"/>
                    <a:pt x="60" y="7"/>
                  </a:cubicBezTo>
                  <a:cubicBezTo>
                    <a:pt x="60" y="83"/>
                    <a:pt x="60" y="83"/>
                    <a:pt x="60" y="83"/>
                  </a:cubicBezTo>
                  <a:cubicBezTo>
                    <a:pt x="61" y="83"/>
                    <a:pt x="61" y="83"/>
                    <a:pt x="61" y="83"/>
                  </a:cubicBezTo>
                  <a:cubicBezTo>
                    <a:pt x="69" y="58"/>
                    <a:pt x="82" y="38"/>
                    <a:pt x="99" y="23"/>
                  </a:cubicBezTo>
                  <a:cubicBezTo>
                    <a:pt x="116" y="8"/>
                    <a:pt x="136" y="0"/>
                    <a:pt x="158" y="0"/>
                  </a:cubicBezTo>
                  <a:cubicBezTo>
                    <a:pt x="173" y="0"/>
                    <a:pt x="185" y="2"/>
                    <a:pt x="193" y="6"/>
                  </a:cubicBezTo>
                  <a:lnTo>
                    <a:pt x="19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sp>
          <p:nvSpPr>
            <p:cNvPr id="131" name="Freeform 39"/>
            <p:cNvSpPr>
              <a:spLocks noEditPoints="1"/>
            </p:cNvSpPr>
            <p:nvPr/>
          </p:nvSpPr>
          <p:spPr bwMode="auto">
            <a:xfrm>
              <a:off x="8611" y="1908"/>
              <a:ext cx="764" cy="922"/>
            </a:xfrm>
            <a:custGeom>
              <a:avLst/>
              <a:gdLst>
                <a:gd name="T0" fmla="*/ 323 w 323"/>
                <a:gd name="T1" fmla="*/ 209 h 388"/>
                <a:gd name="T2" fmla="*/ 62 w 323"/>
                <a:gd name="T3" fmla="*/ 209 h 388"/>
                <a:gd name="T4" fmla="*/ 95 w 323"/>
                <a:gd name="T5" fmla="*/ 305 h 388"/>
                <a:gd name="T6" fmla="*/ 183 w 323"/>
                <a:gd name="T7" fmla="*/ 338 h 388"/>
                <a:gd name="T8" fmla="*/ 297 w 323"/>
                <a:gd name="T9" fmla="*/ 297 h 388"/>
                <a:gd name="T10" fmla="*/ 297 w 323"/>
                <a:gd name="T11" fmla="*/ 353 h 388"/>
                <a:gd name="T12" fmla="*/ 169 w 323"/>
                <a:gd name="T13" fmla="*/ 388 h 388"/>
                <a:gd name="T14" fmla="*/ 45 w 323"/>
                <a:gd name="T15" fmla="*/ 337 h 388"/>
                <a:gd name="T16" fmla="*/ 0 w 323"/>
                <a:gd name="T17" fmla="*/ 196 h 388"/>
                <a:gd name="T18" fmla="*/ 23 w 323"/>
                <a:gd name="T19" fmla="*/ 95 h 388"/>
                <a:gd name="T20" fmla="*/ 84 w 323"/>
                <a:gd name="T21" fmla="*/ 25 h 388"/>
                <a:gd name="T22" fmla="*/ 171 w 323"/>
                <a:gd name="T23" fmla="*/ 0 h 388"/>
                <a:gd name="T24" fmla="*/ 283 w 323"/>
                <a:gd name="T25" fmla="*/ 47 h 388"/>
                <a:gd name="T26" fmla="*/ 323 w 323"/>
                <a:gd name="T27" fmla="*/ 178 h 388"/>
                <a:gd name="T28" fmla="*/ 323 w 323"/>
                <a:gd name="T29" fmla="*/ 209 h 388"/>
                <a:gd name="T30" fmla="*/ 263 w 323"/>
                <a:gd name="T31" fmla="*/ 159 h 388"/>
                <a:gd name="T32" fmla="*/ 238 w 323"/>
                <a:gd name="T33" fmla="*/ 79 h 388"/>
                <a:gd name="T34" fmla="*/ 170 w 323"/>
                <a:gd name="T35" fmla="*/ 51 h 388"/>
                <a:gd name="T36" fmla="*/ 100 w 323"/>
                <a:gd name="T37" fmla="*/ 80 h 388"/>
                <a:gd name="T38" fmla="*/ 63 w 323"/>
                <a:gd name="T39" fmla="*/ 159 h 388"/>
                <a:gd name="T40" fmla="*/ 263 w 323"/>
                <a:gd name="T41" fmla="*/ 15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3" h="388">
                  <a:moveTo>
                    <a:pt x="323" y="209"/>
                  </a:moveTo>
                  <a:cubicBezTo>
                    <a:pt x="62" y="209"/>
                    <a:pt x="62" y="209"/>
                    <a:pt x="62" y="209"/>
                  </a:cubicBezTo>
                  <a:cubicBezTo>
                    <a:pt x="63" y="251"/>
                    <a:pt x="74" y="283"/>
                    <a:pt x="95" y="305"/>
                  </a:cubicBezTo>
                  <a:cubicBezTo>
                    <a:pt x="116" y="327"/>
                    <a:pt x="145" y="338"/>
                    <a:pt x="183" y="338"/>
                  </a:cubicBezTo>
                  <a:cubicBezTo>
                    <a:pt x="225" y="338"/>
                    <a:pt x="263" y="324"/>
                    <a:pt x="297" y="297"/>
                  </a:cubicBezTo>
                  <a:cubicBezTo>
                    <a:pt x="297" y="353"/>
                    <a:pt x="297" y="353"/>
                    <a:pt x="297" y="353"/>
                  </a:cubicBezTo>
                  <a:cubicBezTo>
                    <a:pt x="265" y="376"/>
                    <a:pt x="222" y="388"/>
                    <a:pt x="169" y="388"/>
                  </a:cubicBezTo>
                  <a:cubicBezTo>
                    <a:pt x="116" y="388"/>
                    <a:pt x="75" y="371"/>
                    <a:pt x="45" y="337"/>
                  </a:cubicBezTo>
                  <a:cubicBezTo>
                    <a:pt x="15" y="303"/>
                    <a:pt x="0" y="256"/>
                    <a:pt x="0" y="196"/>
                  </a:cubicBezTo>
                  <a:cubicBezTo>
                    <a:pt x="0" y="159"/>
                    <a:pt x="8" y="125"/>
                    <a:pt x="23" y="95"/>
                  </a:cubicBezTo>
                  <a:cubicBezTo>
                    <a:pt x="38" y="65"/>
                    <a:pt x="58" y="42"/>
                    <a:pt x="84" y="25"/>
                  </a:cubicBezTo>
                  <a:cubicBezTo>
                    <a:pt x="110" y="8"/>
                    <a:pt x="139" y="0"/>
                    <a:pt x="171" y="0"/>
                  </a:cubicBezTo>
                  <a:cubicBezTo>
                    <a:pt x="219" y="0"/>
                    <a:pt x="256" y="16"/>
                    <a:pt x="283" y="47"/>
                  </a:cubicBezTo>
                  <a:cubicBezTo>
                    <a:pt x="310" y="78"/>
                    <a:pt x="323" y="122"/>
                    <a:pt x="323" y="178"/>
                  </a:cubicBezTo>
                  <a:lnTo>
                    <a:pt x="323" y="209"/>
                  </a:lnTo>
                  <a:close/>
                  <a:moveTo>
                    <a:pt x="263" y="159"/>
                  </a:moveTo>
                  <a:cubicBezTo>
                    <a:pt x="262" y="124"/>
                    <a:pt x="254" y="98"/>
                    <a:pt x="238" y="79"/>
                  </a:cubicBezTo>
                  <a:cubicBezTo>
                    <a:pt x="222" y="60"/>
                    <a:pt x="199" y="51"/>
                    <a:pt x="170" y="51"/>
                  </a:cubicBezTo>
                  <a:cubicBezTo>
                    <a:pt x="143" y="51"/>
                    <a:pt x="119" y="60"/>
                    <a:pt x="100" y="80"/>
                  </a:cubicBezTo>
                  <a:cubicBezTo>
                    <a:pt x="80" y="100"/>
                    <a:pt x="68" y="126"/>
                    <a:pt x="63" y="159"/>
                  </a:cubicBezTo>
                  <a:lnTo>
                    <a:pt x="263"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grpSp>
      <p:sp>
        <p:nvSpPr>
          <p:cNvPr id="132" name="TextBox 131"/>
          <p:cNvSpPr txBox="1"/>
          <p:nvPr/>
        </p:nvSpPr>
        <p:spPr>
          <a:xfrm>
            <a:off x="2692901" y="6217476"/>
            <a:ext cx="3538574" cy="489295"/>
          </a:xfrm>
          <a:prstGeom prst="rect">
            <a:avLst/>
          </a:prstGeom>
          <a:noFill/>
        </p:spPr>
        <p:txBody>
          <a:bodyPr wrap="square" lIns="182854" tIns="146283" rIns="182854" bIns="146283" rtlCol="0">
            <a:spAutoFit/>
          </a:bodyPr>
          <a:lstStyle/>
          <a:p>
            <a:pPr algn="ctr" defTabSz="932293" fontAlgn="base">
              <a:lnSpc>
                <a:spcPct val="90000"/>
              </a:lnSpc>
              <a:spcBef>
                <a:spcPct val="0"/>
              </a:spcBef>
              <a:spcAft>
                <a:spcPct val="0"/>
              </a:spcAft>
            </a:pPr>
            <a:r>
              <a:rPr lang="en-US" sz="1399" dirty="0">
                <a:gradFill>
                  <a:gsLst>
                    <a:gs pos="0">
                      <a:srgbClr val="505050"/>
                    </a:gs>
                    <a:gs pos="100000">
                      <a:srgbClr val="505050"/>
                    </a:gs>
                  </a:gsLst>
                  <a:lin ang="5400000" scaled="0"/>
                </a:gradFill>
                <a:latin typeface="Segoe UI Semibold" panose="020B0702040204020203" pitchFamily="34" charset="0"/>
                <a:ea typeface="Segoe UI" pitchFamily="34" charset="0"/>
                <a:cs typeface="Segoe UI Semibold" panose="020B0702040204020203" pitchFamily="34" charset="0"/>
              </a:rPr>
              <a:t>EVOLUTION OF DATACENTER</a:t>
            </a:r>
          </a:p>
        </p:txBody>
      </p:sp>
      <p:sp>
        <p:nvSpPr>
          <p:cNvPr id="133" name="TextBox 132"/>
          <p:cNvSpPr txBox="1"/>
          <p:nvPr/>
        </p:nvSpPr>
        <p:spPr>
          <a:xfrm rot="19292763">
            <a:off x="1747234" y="4795462"/>
            <a:ext cx="2191885" cy="489295"/>
          </a:xfrm>
          <a:prstGeom prst="rect">
            <a:avLst/>
          </a:prstGeom>
          <a:noFill/>
        </p:spPr>
        <p:txBody>
          <a:bodyPr wrap="square" lIns="182854" tIns="146283" rIns="182854" bIns="146283" rtlCol="0">
            <a:spAutoFit/>
          </a:bodyPr>
          <a:lstStyle/>
          <a:p>
            <a:pPr algn="ctr" defTabSz="932293" fontAlgn="base">
              <a:lnSpc>
                <a:spcPct val="90000"/>
              </a:lnSpc>
              <a:spcBef>
                <a:spcPct val="0"/>
              </a:spcBef>
              <a:spcAft>
                <a:spcPct val="0"/>
              </a:spcAft>
            </a:pPr>
            <a:r>
              <a:rPr lang="en-US" sz="1399" dirty="0">
                <a:gradFill>
                  <a:gsLst>
                    <a:gs pos="70796">
                      <a:srgbClr val="BAD80A">
                        <a:lumMod val="50000"/>
                      </a:srgbClr>
                    </a:gs>
                    <a:gs pos="16814">
                      <a:srgbClr val="BAD80A">
                        <a:lumMod val="50000"/>
                      </a:srgbClr>
                    </a:gs>
                  </a:gsLst>
                  <a:lin ang="5400000" scaled="0"/>
                </a:gradFill>
                <a:latin typeface="Segoe UI Semibold" panose="020B0702040204020203" pitchFamily="34" charset="0"/>
                <a:ea typeface="Segoe UI" pitchFamily="34" charset="0"/>
                <a:cs typeface="Segoe UI Semibold" panose="020B0702040204020203" pitchFamily="34" charset="0"/>
              </a:rPr>
              <a:t>EFFICIENCY</a:t>
            </a:r>
          </a:p>
        </p:txBody>
      </p:sp>
      <p:sp>
        <p:nvSpPr>
          <p:cNvPr id="134" name="TextBox 133"/>
          <p:cNvSpPr txBox="1"/>
          <p:nvPr/>
        </p:nvSpPr>
        <p:spPr>
          <a:xfrm rot="19771040">
            <a:off x="4906748" y="3322776"/>
            <a:ext cx="2191885" cy="493052"/>
          </a:xfrm>
          <a:prstGeom prst="rect">
            <a:avLst/>
          </a:prstGeom>
          <a:noFill/>
        </p:spPr>
        <p:txBody>
          <a:bodyPr wrap="square" lIns="182854" tIns="146283" rIns="182854" bIns="146283" rtlCol="0">
            <a:spAutoFit/>
          </a:bodyPr>
          <a:lstStyle/>
          <a:p>
            <a:pPr algn="ctr" defTabSz="932293" fontAlgn="base">
              <a:lnSpc>
                <a:spcPct val="90000"/>
              </a:lnSpc>
              <a:spcBef>
                <a:spcPct val="0"/>
              </a:spcBef>
              <a:spcAft>
                <a:spcPct val="0"/>
              </a:spcAft>
            </a:pPr>
            <a:r>
              <a:rPr lang="en-US" sz="1399" dirty="0">
                <a:gradFill>
                  <a:gsLst>
                    <a:gs pos="36283">
                      <a:srgbClr val="0078D7">
                        <a:lumMod val="50000"/>
                      </a:srgbClr>
                    </a:gs>
                    <a:gs pos="62000">
                      <a:srgbClr val="0078D7">
                        <a:lumMod val="50000"/>
                      </a:srgbClr>
                    </a:gs>
                  </a:gsLst>
                  <a:lin ang="5400000" scaled="0"/>
                </a:gradFill>
                <a:latin typeface="Segoe UI Semibold" panose="020B0702040204020203" pitchFamily="34" charset="0"/>
                <a:ea typeface="Segoe UI" pitchFamily="34" charset="0"/>
                <a:cs typeface="Segoe UI Semibold" panose="020B0702040204020203" pitchFamily="34" charset="0"/>
              </a:rPr>
              <a:t>CLOUD-FIRST </a:t>
            </a:r>
          </a:p>
        </p:txBody>
      </p:sp>
      <p:sp>
        <p:nvSpPr>
          <p:cNvPr id="135" name="Rectangle 57"/>
          <p:cNvSpPr/>
          <p:nvPr/>
        </p:nvSpPr>
        <p:spPr bwMode="auto">
          <a:xfrm>
            <a:off x="3720960" y="1668724"/>
            <a:ext cx="4660316" cy="4581506"/>
          </a:xfrm>
          <a:custGeom>
            <a:avLst/>
            <a:gdLst>
              <a:gd name="connsiteX0" fmla="*/ 0 w 5727654"/>
              <a:gd name="connsiteY0" fmla="*/ 0 h 3246437"/>
              <a:gd name="connsiteX1" fmla="*/ 5727654 w 5727654"/>
              <a:gd name="connsiteY1" fmla="*/ 0 h 3246437"/>
              <a:gd name="connsiteX2" fmla="*/ 5727654 w 5727654"/>
              <a:gd name="connsiteY2" fmla="*/ 3246437 h 3246437"/>
              <a:gd name="connsiteX3" fmla="*/ 0 w 5727654"/>
              <a:gd name="connsiteY3" fmla="*/ 3246437 h 3246437"/>
              <a:gd name="connsiteX4" fmla="*/ 0 w 5727654"/>
              <a:gd name="connsiteY4" fmla="*/ 0 h 3246437"/>
              <a:gd name="connsiteX0" fmla="*/ 0 w 6562044"/>
              <a:gd name="connsiteY0" fmla="*/ 1645920 h 3246437"/>
              <a:gd name="connsiteX1" fmla="*/ 6562044 w 6562044"/>
              <a:gd name="connsiteY1" fmla="*/ 0 h 3246437"/>
              <a:gd name="connsiteX2" fmla="*/ 6562044 w 6562044"/>
              <a:gd name="connsiteY2" fmla="*/ 3246437 h 3246437"/>
              <a:gd name="connsiteX3" fmla="*/ 834390 w 6562044"/>
              <a:gd name="connsiteY3" fmla="*/ 3246437 h 3246437"/>
              <a:gd name="connsiteX4" fmla="*/ 0 w 6562044"/>
              <a:gd name="connsiteY4" fmla="*/ 1645920 h 3246437"/>
              <a:gd name="connsiteX0" fmla="*/ 0 w 6562044"/>
              <a:gd name="connsiteY0" fmla="*/ 1645920 h 3246437"/>
              <a:gd name="connsiteX1" fmla="*/ 6562044 w 6562044"/>
              <a:gd name="connsiteY1" fmla="*/ 0 h 3246437"/>
              <a:gd name="connsiteX2" fmla="*/ 6562044 w 6562044"/>
              <a:gd name="connsiteY2" fmla="*/ 3246437 h 3246437"/>
              <a:gd name="connsiteX3" fmla="*/ 834390 w 6562044"/>
              <a:gd name="connsiteY3" fmla="*/ 3246437 h 3246437"/>
              <a:gd name="connsiteX4" fmla="*/ 0 w 6562044"/>
              <a:gd name="connsiteY4" fmla="*/ 1645920 h 3246437"/>
              <a:gd name="connsiteX0" fmla="*/ 0 w 6207714"/>
              <a:gd name="connsiteY0" fmla="*/ 1565910 h 3246437"/>
              <a:gd name="connsiteX1" fmla="*/ 6207714 w 6207714"/>
              <a:gd name="connsiteY1" fmla="*/ 0 h 3246437"/>
              <a:gd name="connsiteX2" fmla="*/ 6207714 w 6207714"/>
              <a:gd name="connsiteY2" fmla="*/ 3246437 h 3246437"/>
              <a:gd name="connsiteX3" fmla="*/ 480060 w 6207714"/>
              <a:gd name="connsiteY3" fmla="*/ 3246437 h 3246437"/>
              <a:gd name="connsiteX4" fmla="*/ 0 w 6207714"/>
              <a:gd name="connsiteY4" fmla="*/ 1565910 h 3246437"/>
              <a:gd name="connsiteX0" fmla="*/ 0 w 6207714"/>
              <a:gd name="connsiteY0" fmla="*/ 1565910 h 3246437"/>
              <a:gd name="connsiteX1" fmla="*/ 6207714 w 6207714"/>
              <a:gd name="connsiteY1" fmla="*/ 0 h 3246437"/>
              <a:gd name="connsiteX2" fmla="*/ 6207714 w 6207714"/>
              <a:gd name="connsiteY2" fmla="*/ 3246437 h 3246437"/>
              <a:gd name="connsiteX3" fmla="*/ 480060 w 6207714"/>
              <a:gd name="connsiteY3" fmla="*/ 3246437 h 3246437"/>
              <a:gd name="connsiteX4" fmla="*/ 0 w 6207714"/>
              <a:gd name="connsiteY4" fmla="*/ 1565910 h 3246437"/>
              <a:gd name="connsiteX0" fmla="*/ 0 w 6207714"/>
              <a:gd name="connsiteY0" fmla="*/ 1565910 h 3246437"/>
              <a:gd name="connsiteX1" fmla="*/ 6207714 w 6207714"/>
              <a:gd name="connsiteY1" fmla="*/ 0 h 3246437"/>
              <a:gd name="connsiteX2" fmla="*/ 6207714 w 6207714"/>
              <a:gd name="connsiteY2" fmla="*/ 3246437 h 3246437"/>
              <a:gd name="connsiteX3" fmla="*/ 480060 w 6207714"/>
              <a:gd name="connsiteY3" fmla="*/ 3246437 h 3246437"/>
              <a:gd name="connsiteX4" fmla="*/ 0 w 6207714"/>
              <a:gd name="connsiteY4" fmla="*/ 1565910 h 3246437"/>
              <a:gd name="connsiteX0" fmla="*/ 0 w 6277564"/>
              <a:gd name="connsiteY0" fmla="*/ 1584960 h 3246437"/>
              <a:gd name="connsiteX1" fmla="*/ 6277564 w 6277564"/>
              <a:gd name="connsiteY1" fmla="*/ 0 h 3246437"/>
              <a:gd name="connsiteX2" fmla="*/ 6277564 w 6277564"/>
              <a:gd name="connsiteY2" fmla="*/ 3246437 h 3246437"/>
              <a:gd name="connsiteX3" fmla="*/ 549910 w 6277564"/>
              <a:gd name="connsiteY3" fmla="*/ 3246437 h 3246437"/>
              <a:gd name="connsiteX4" fmla="*/ 0 w 6277564"/>
              <a:gd name="connsiteY4" fmla="*/ 1584960 h 3246437"/>
              <a:gd name="connsiteX0" fmla="*/ 0 w 6125164"/>
              <a:gd name="connsiteY0" fmla="*/ 1572260 h 3246437"/>
              <a:gd name="connsiteX1" fmla="*/ 6125164 w 6125164"/>
              <a:gd name="connsiteY1" fmla="*/ 0 h 3246437"/>
              <a:gd name="connsiteX2" fmla="*/ 6125164 w 6125164"/>
              <a:gd name="connsiteY2" fmla="*/ 3246437 h 3246437"/>
              <a:gd name="connsiteX3" fmla="*/ 397510 w 6125164"/>
              <a:gd name="connsiteY3" fmla="*/ 3246437 h 3246437"/>
              <a:gd name="connsiteX4" fmla="*/ 0 w 6125164"/>
              <a:gd name="connsiteY4" fmla="*/ 1572260 h 3246437"/>
              <a:gd name="connsiteX0" fmla="*/ 0 w 6125164"/>
              <a:gd name="connsiteY0" fmla="*/ 1572260 h 3246437"/>
              <a:gd name="connsiteX1" fmla="*/ 6125164 w 6125164"/>
              <a:gd name="connsiteY1" fmla="*/ 0 h 3246437"/>
              <a:gd name="connsiteX2" fmla="*/ 6125164 w 6125164"/>
              <a:gd name="connsiteY2" fmla="*/ 3246437 h 3246437"/>
              <a:gd name="connsiteX3" fmla="*/ 308479 w 6125164"/>
              <a:gd name="connsiteY3" fmla="*/ 2971391 h 3246437"/>
              <a:gd name="connsiteX4" fmla="*/ 0 w 6125164"/>
              <a:gd name="connsiteY4" fmla="*/ 1572260 h 3246437"/>
              <a:gd name="connsiteX0" fmla="*/ 0 w 6125164"/>
              <a:gd name="connsiteY0" fmla="*/ 1572260 h 2989427"/>
              <a:gd name="connsiteX1" fmla="*/ 6125164 w 6125164"/>
              <a:gd name="connsiteY1" fmla="*/ 0 h 2989427"/>
              <a:gd name="connsiteX2" fmla="*/ 6125164 w 6125164"/>
              <a:gd name="connsiteY2" fmla="*/ 2989427 h 2989427"/>
              <a:gd name="connsiteX3" fmla="*/ 308479 w 6125164"/>
              <a:gd name="connsiteY3" fmla="*/ 2971391 h 2989427"/>
              <a:gd name="connsiteX4" fmla="*/ 0 w 6125164"/>
              <a:gd name="connsiteY4" fmla="*/ 1572260 h 2989427"/>
              <a:gd name="connsiteX0" fmla="*/ 0 w 6125164"/>
              <a:gd name="connsiteY0" fmla="*/ 1572260 h 2983791"/>
              <a:gd name="connsiteX1" fmla="*/ 6125164 w 6125164"/>
              <a:gd name="connsiteY1" fmla="*/ 0 h 2983791"/>
              <a:gd name="connsiteX2" fmla="*/ 6120527 w 6125164"/>
              <a:gd name="connsiteY2" fmla="*/ 2983791 h 2983791"/>
              <a:gd name="connsiteX3" fmla="*/ 308479 w 6125164"/>
              <a:gd name="connsiteY3" fmla="*/ 2971391 h 2983791"/>
              <a:gd name="connsiteX4" fmla="*/ 0 w 6125164"/>
              <a:gd name="connsiteY4" fmla="*/ 1572260 h 2983791"/>
              <a:gd name="connsiteX0" fmla="*/ 0 w 6820716"/>
              <a:gd name="connsiteY0" fmla="*/ 2068244 h 2983791"/>
              <a:gd name="connsiteX1" fmla="*/ 6820716 w 6820716"/>
              <a:gd name="connsiteY1" fmla="*/ 0 h 2983791"/>
              <a:gd name="connsiteX2" fmla="*/ 6816079 w 6820716"/>
              <a:gd name="connsiteY2" fmla="*/ 2983791 h 2983791"/>
              <a:gd name="connsiteX3" fmla="*/ 1004031 w 6820716"/>
              <a:gd name="connsiteY3" fmla="*/ 2971391 h 2983791"/>
              <a:gd name="connsiteX4" fmla="*/ 0 w 6820716"/>
              <a:gd name="connsiteY4" fmla="*/ 2068244 h 2983791"/>
              <a:gd name="connsiteX0" fmla="*/ 0 w 6820716"/>
              <a:gd name="connsiteY0" fmla="*/ 2068244 h 2983791"/>
              <a:gd name="connsiteX1" fmla="*/ 6820716 w 6820716"/>
              <a:gd name="connsiteY1" fmla="*/ 0 h 2983791"/>
              <a:gd name="connsiteX2" fmla="*/ 6816079 w 6820716"/>
              <a:gd name="connsiteY2" fmla="*/ 2983791 h 2983791"/>
              <a:gd name="connsiteX3" fmla="*/ 1004031 w 6820716"/>
              <a:gd name="connsiteY3" fmla="*/ 2971391 h 2983791"/>
              <a:gd name="connsiteX4" fmla="*/ 0 w 6820716"/>
              <a:gd name="connsiteY4" fmla="*/ 2068244 h 2983791"/>
              <a:gd name="connsiteX0" fmla="*/ 0 w 6816213"/>
              <a:gd name="connsiteY0" fmla="*/ 1797707 h 2713254"/>
              <a:gd name="connsiteX1" fmla="*/ 6806805 w 6816213"/>
              <a:gd name="connsiteY1" fmla="*/ 0 h 2713254"/>
              <a:gd name="connsiteX2" fmla="*/ 6816079 w 6816213"/>
              <a:gd name="connsiteY2" fmla="*/ 2713254 h 2713254"/>
              <a:gd name="connsiteX3" fmla="*/ 1004031 w 6816213"/>
              <a:gd name="connsiteY3" fmla="*/ 2700854 h 2713254"/>
              <a:gd name="connsiteX4" fmla="*/ 0 w 6816213"/>
              <a:gd name="connsiteY4" fmla="*/ 1797707 h 2713254"/>
              <a:gd name="connsiteX0" fmla="*/ 0 w 6807252"/>
              <a:gd name="connsiteY0" fmla="*/ 1797707 h 2711375"/>
              <a:gd name="connsiteX1" fmla="*/ 6806805 w 6807252"/>
              <a:gd name="connsiteY1" fmla="*/ 0 h 2711375"/>
              <a:gd name="connsiteX2" fmla="*/ 6806805 w 6807252"/>
              <a:gd name="connsiteY2" fmla="*/ 2711375 h 2711375"/>
              <a:gd name="connsiteX3" fmla="*/ 1004031 w 6807252"/>
              <a:gd name="connsiteY3" fmla="*/ 2700854 h 2711375"/>
              <a:gd name="connsiteX4" fmla="*/ 0 w 6807252"/>
              <a:gd name="connsiteY4" fmla="*/ 1797707 h 2711375"/>
              <a:gd name="connsiteX0" fmla="*/ 0 w 6807251"/>
              <a:gd name="connsiteY0" fmla="*/ 1797707 h 2711375"/>
              <a:gd name="connsiteX1" fmla="*/ 6806805 w 6807251"/>
              <a:gd name="connsiteY1" fmla="*/ 0 h 2711375"/>
              <a:gd name="connsiteX2" fmla="*/ 6806805 w 6807251"/>
              <a:gd name="connsiteY2" fmla="*/ 2711375 h 2711375"/>
              <a:gd name="connsiteX3" fmla="*/ 1004031 w 6807251"/>
              <a:gd name="connsiteY3" fmla="*/ 2700854 h 2711375"/>
              <a:gd name="connsiteX4" fmla="*/ 0 w 6807251"/>
              <a:gd name="connsiteY4" fmla="*/ 1797707 h 271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7251" h="2711375">
                <a:moveTo>
                  <a:pt x="0" y="1797707"/>
                </a:moveTo>
                <a:cubicBezTo>
                  <a:pt x="4884828" y="1294787"/>
                  <a:pt x="6791157" y="11430"/>
                  <a:pt x="6806805" y="0"/>
                </a:cubicBezTo>
                <a:cubicBezTo>
                  <a:pt x="6805259" y="994597"/>
                  <a:pt x="6808352" y="1726172"/>
                  <a:pt x="6806805" y="2711375"/>
                </a:cubicBezTo>
                <a:lnTo>
                  <a:pt x="1004031" y="2700854"/>
                </a:lnTo>
                <a:cubicBezTo>
                  <a:pt x="871528" y="2142795"/>
                  <a:pt x="35126" y="1803420"/>
                  <a:pt x="0" y="1797707"/>
                </a:cubicBezTo>
                <a:close/>
              </a:path>
            </a:pathLst>
          </a:custGeom>
          <a:solidFill>
            <a:schemeClr val="accent1">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6" name="TextBox 135"/>
          <p:cNvSpPr txBox="1"/>
          <p:nvPr/>
        </p:nvSpPr>
        <p:spPr>
          <a:xfrm>
            <a:off x="6185501" y="3721722"/>
            <a:ext cx="2191885" cy="690680"/>
          </a:xfrm>
          <a:prstGeom prst="rect">
            <a:avLst/>
          </a:prstGeom>
          <a:noFill/>
        </p:spPr>
        <p:txBody>
          <a:bodyPr wrap="square" lIns="182854" tIns="146283" rIns="182854" bIns="146283" rtlCol="0">
            <a:spAutoFit/>
          </a:bodyPr>
          <a:lstStyle/>
          <a:p>
            <a:pPr algn="ctr" defTabSz="932293" fontAlgn="base">
              <a:lnSpc>
                <a:spcPct val="90000"/>
              </a:lnSpc>
              <a:spcBef>
                <a:spcPct val="0"/>
              </a:spcBef>
              <a:spcAft>
                <a:spcPct val="0"/>
              </a:spcAft>
            </a:pPr>
            <a:r>
              <a:rPr lang="en-US" sz="1399" dirty="0">
                <a:gradFill>
                  <a:gsLst>
                    <a:gs pos="56637">
                      <a:srgbClr val="FFFFFF"/>
                    </a:gs>
                    <a:gs pos="85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APPLICATIONS AND SERVICES</a:t>
            </a:r>
          </a:p>
        </p:txBody>
      </p:sp>
      <p:pic>
        <p:nvPicPr>
          <p:cNvPr id="137" name="Picture 136"/>
          <p:cNvPicPr>
            <a:picLocks noChangeAspect="1"/>
          </p:cNvPicPr>
          <p:nvPr/>
        </p:nvPicPr>
        <p:blipFill>
          <a:blip r:embed="rId3"/>
          <a:stretch>
            <a:fillRect/>
          </a:stretch>
        </p:blipFill>
        <p:spPr>
          <a:xfrm>
            <a:off x="637020" y="5040109"/>
            <a:ext cx="1489550" cy="828719"/>
          </a:xfrm>
          <a:prstGeom prst="rect">
            <a:avLst/>
          </a:prstGeom>
        </p:spPr>
      </p:pic>
      <p:grpSp>
        <p:nvGrpSpPr>
          <p:cNvPr id="138" name="Group 137"/>
          <p:cNvGrpSpPr/>
          <p:nvPr/>
        </p:nvGrpSpPr>
        <p:grpSpPr>
          <a:xfrm>
            <a:off x="533880" y="6249511"/>
            <a:ext cx="1968548" cy="744519"/>
            <a:chOff x="533073" y="6249900"/>
            <a:chExt cx="1968827" cy="744625"/>
          </a:xfrm>
        </p:grpSpPr>
        <p:sp>
          <p:nvSpPr>
            <p:cNvPr id="139" name="Rectangle 138"/>
            <p:cNvSpPr/>
            <p:nvPr/>
          </p:nvSpPr>
          <p:spPr bwMode="auto">
            <a:xfrm>
              <a:off x="533073" y="6249900"/>
              <a:ext cx="1968827" cy="467850"/>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0" name="Rectangle 139"/>
            <p:cNvSpPr/>
            <p:nvPr/>
          </p:nvSpPr>
          <p:spPr bwMode="auto">
            <a:xfrm>
              <a:off x="533073" y="6717750"/>
              <a:ext cx="1968827" cy="276775"/>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41" name="Freeform 140"/>
          <p:cNvSpPr/>
          <p:nvPr/>
        </p:nvSpPr>
        <p:spPr bwMode="auto">
          <a:xfrm>
            <a:off x="540967" y="4469001"/>
            <a:ext cx="7840324" cy="1805357"/>
          </a:xfrm>
          <a:custGeom>
            <a:avLst/>
            <a:gdLst>
              <a:gd name="connsiteX0" fmla="*/ 5721337 w 11448991"/>
              <a:gd name="connsiteY0" fmla="*/ 0 h 1711326"/>
              <a:gd name="connsiteX1" fmla="*/ 5727654 w 11448991"/>
              <a:gd name="connsiteY1" fmla="*/ 0 h 1711326"/>
              <a:gd name="connsiteX2" fmla="*/ 11448991 w 11448991"/>
              <a:gd name="connsiteY2" fmla="*/ 0 h 1711326"/>
              <a:gd name="connsiteX3" fmla="*/ 11448991 w 11448991"/>
              <a:gd name="connsiteY3" fmla="*/ 1711325 h 1711326"/>
              <a:gd name="connsiteX4" fmla="*/ 5727654 w 11448991"/>
              <a:gd name="connsiteY4" fmla="*/ 1711325 h 1711326"/>
              <a:gd name="connsiteX5" fmla="*/ 5727654 w 11448991"/>
              <a:gd name="connsiteY5" fmla="*/ 1711326 h 1711326"/>
              <a:gd name="connsiteX6" fmla="*/ 0 w 11448991"/>
              <a:gd name="connsiteY6" fmla="*/ 1711326 h 1711326"/>
              <a:gd name="connsiteX7" fmla="*/ 1588 w 11448991"/>
              <a:gd name="connsiteY7" fmla="*/ 1177925 h 1711326"/>
              <a:gd name="connsiteX8" fmla="*/ 5550364 w 11448991"/>
              <a:gd name="connsiteY8" fmla="*/ 4695 h 1711326"/>
              <a:gd name="connsiteX9" fmla="*/ 5721337 w 11448991"/>
              <a:gd name="connsiteY9" fmla="*/ 167 h 1711326"/>
              <a:gd name="connsiteX0" fmla="*/ 5738030 w 11465684"/>
              <a:gd name="connsiteY0" fmla="*/ 0 h 1711326"/>
              <a:gd name="connsiteX1" fmla="*/ 5744347 w 11465684"/>
              <a:gd name="connsiteY1" fmla="*/ 0 h 1711326"/>
              <a:gd name="connsiteX2" fmla="*/ 11465684 w 11465684"/>
              <a:gd name="connsiteY2" fmla="*/ 0 h 1711326"/>
              <a:gd name="connsiteX3" fmla="*/ 11465684 w 11465684"/>
              <a:gd name="connsiteY3" fmla="*/ 1711325 h 1711326"/>
              <a:gd name="connsiteX4" fmla="*/ 5744347 w 11465684"/>
              <a:gd name="connsiteY4" fmla="*/ 1711325 h 1711326"/>
              <a:gd name="connsiteX5" fmla="*/ 5744347 w 11465684"/>
              <a:gd name="connsiteY5" fmla="*/ 1711326 h 1711326"/>
              <a:gd name="connsiteX6" fmla="*/ 0 w 11465684"/>
              <a:gd name="connsiteY6" fmla="*/ 1461080 h 1711326"/>
              <a:gd name="connsiteX7" fmla="*/ 18281 w 11465684"/>
              <a:gd name="connsiteY7" fmla="*/ 1177925 h 1711326"/>
              <a:gd name="connsiteX8" fmla="*/ 5567057 w 11465684"/>
              <a:gd name="connsiteY8" fmla="*/ 4695 h 1711326"/>
              <a:gd name="connsiteX9" fmla="*/ 5738030 w 11465684"/>
              <a:gd name="connsiteY9" fmla="*/ 167 h 1711326"/>
              <a:gd name="connsiteX10" fmla="*/ 5738030 w 11465684"/>
              <a:gd name="connsiteY10" fmla="*/ 0 h 1711326"/>
              <a:gd name="connsiteX0" fmla="*/ 5738030 w 11465684"/>
              <a:gd name="connsiteY0" fmla="*/ 0 h 1711326"/>
              <a:gd name="connsiteX1" fmla="*/ 5744347 w 11465684"/>
              <a:gd name="connsiteY1" fmla="*/ 0 h 1711326"/>
              <a:gd name="connsiteX2" fmla="*/ 11465684 w 11465684"/>
              <a:gd name="connsiteY2" fmla="*/ 0 h 1711326"/>
              <a:gd name="connsiteX3" fmla="*/ 11448991 w 11465684"/>
              <a:gd name="connsiteY3" fmla="*/ 1447552 h 1711326"/>
              <a:gd name="connsiteX4" fmla="*/ 5744347 w 11465684"/>
              <a:gd name="connsiteY4" fmla="*/ 1711325 h 1711326"/>
              <a:gd name="connsiteX5" fmla="*/ 5744347 w 11465684"/>
              <a:gd name="connsiteY5" fmla="*/ 1711326 h 1711326"/>
              <a:gd name="connsiteX6" fmla="*/ 0 w 11465684"/>
              <a:gd name="connsiteY6" fmla="*/ 1461080 h 1711326"/>
              <a:gd name="connsiteX7" fmla="*/ 18281 w 11465684"/>
              <a:gd name="connsiteY7" fmla="*/ 1177925 h 1711326"/>
              <a:gd name="connsiteX8" fmla="*/ 5567057 w 11465684"/>
              <a:gd name="connsiteY8" fmla="*/ 4695 h 1711326"/>
              <a:gd name="connsiteX9" fmla="*/ 5738030 w 11465684"/>
              <a:gd name="connsiteY9" fmla="*/ 167 h 1711326"/>
              <a:gd name="connsiteX10" fmla="*/ 5738030 w 11465684"/>
              <a:gd name="connsiteY10" fmla="*/ 0 h 1711326"/>
              <a:gd name="connsiteX0" fmla="*/ 5738030 w 11465684"/>
              <a:gd name="connsiteY0" fmla="*/ 0 h 1711325"/>
              <a:gd name="connsiteX1" fmla="*/ 5744347 w 11465684"/>
              <a:gd name="connsiteY1" fmla="*/ 0 h 1711325"/>
              <a:gd name="connsiteX2" fmla="*/ 11465684 w 11465684"/>
              <a:gd name="connsiteY2" fmla="*/ 0 h 1711325"/>
              <a:gd name="connsiteX3" fmla="*/ 11448991 w 11465684"/>
              <a:gd name="connsiteY3" fmla="*/ 1447552 h 1711325"/>
              <a:gd name="connsiteX4" fmla="*/ 5744347 w 11465684"/>
              <a:gd name="connsiteY4" fmla="*/ 1711325 h 1711325"/>
              <a:gd name="connsiteX5" fmla="*/ 0 w 11465684"/>
              <a:gd name="connsiteY5" fmla="*/ 1461080 h 1711325"/>
              <a:gd name="connsiteX6" fmla="*/ 18281 w 11465684"/>
              <a:gd name="connsiteY6" fmla="*/ 1177925 h 1711325"/>
              <a:gd name="connsiteX7" fmla="*/ 5567057 w 11465684"/>
              <a:gd name="connsiteY7" fmla="*/ 4695 h 1711325"/>
              <a:gd name="connsiteX8" fmla="*/ 5738030 w 11465684"/>
              <a:gd name="connsiteY8" fmla="*/ 167 h 1711325"/>
              <a:gd name="connsiteX9" fmla="*/ 5738030 w 11465684"/>
              <a:gd name="connsiteY9" fmla="*/ 0 h 1711325"/>
              <a:gd name="connsiteX0" fmla="*/ 5738030 w 11465684"/>
              <a:gd name="connsiteY0" fmla="*/ 0 h 1461080"/>
              <a:gd name="connsiteX1" fmla="*/ 5744347 w 11465684"/>
              <a:gd name="connsiteY1" fmla="*/ 0 h 1461080"/>
              <a:gd name="connsiteX2" fmla="*/ 11465684 w 11465684"/>
              <a:gd name="connsiteY2" fmla="*/ 0 h 1461080"/>
              <a:gd name="connsiteX3" fmla="*/ 11448991 w 11465684"/>
              <a:gd name="connsiteY3" fmla="*/ 1447552 h 1461080"/>
              <a:gd name="connsiteX4" fmla="*/ 0 w 11465684"/>
              <a:gd name="connsiteY4" fmla="*/ 1461080 h 1461080"/>
              <a:gd name="connsiteX5" fmla="*/ 18281 w 11465684"/>
              <a:gd name="connsiteY5" fmla="*/ 1177925 h 1461080"/>
              <a:gd name="connsiteX6" fmla="*/ 5567057 w 11465684"/>
              <a:gd name="connsiteY6" fmla="*/ 4695 h 1461080"/>
              <a:gd name="connsiteX7" fmla="*/ 5738030 w 11465684"/>
              <a:gd name="connsiteY7" fmla="*/ 167 h 1461080"/>
              <a:gd name="connsiteX8" fmla="*/ 5738030 w 11465684"/>
              <a:gd name="connsiteY8" fmla="*/ 0 h 1461080"/>
              <a:gd name="connsiteX0" fmla="*/ 5738030 w 11469857"/>
              <a:gd name="connsiteY0" fmla="*/ 0 h 1461080"/>
              <a:gd name="connsiteX1" fmla="*/ 5744347 w 11469857"/>
              <a:gd name="connsiteY1" fmla="*/ 0 h 1461080"/>
              <a:gd name="connsiteX2" fmla="*/ 11465684 w 11469857"/>
              <a:gd name="connsiteY2" fmla="*/ 0 h 1461080"/>
              <a:gd name="connsiteX3" fmla="*/ 11469857 w 11469857"/>
              <a:gd name="connsiteY3" fmla="*/ 1447552 h 1461080"/>
              <a:gd name="connsiteX4" fmla="*/ 0 w 11469857"/>
              <a:gd name="connsiteY4" fmla="*/ 1461080 h 1461080"/>
              <a:gd name="connsiteX5" fmla="*/ 18281 w 11469857"/>
              <a:gd name="connsiteY5" fmla="*/ 1177925 h 1461080"/>
              <a:gd name="connsiteX6" fmla="*/ 5567057 w 11469857"/>
              <a:gd name="connsiteY6" fmla="*/ 4695 h 1461080"/>
              <a:gd name="connsiteX7" fmla="*/ 5738030 w 11469857"/>
              <a:gd name="connsiteY7" fmla="*/ 167 h 1461080"/>
              <a:gd name="connsiteX8" fmla="*/ 5738030 w 11469857"/>
              <a:gd name="connsiteY8" fmla="*/ 0 h 1461080"/>
              <a:gd name="connsiteX0" fmla="*/ 5738030 w 11484239"/>
              <a:gd name="connsiteY0" fmla="*/ 0 h 1461080"/>
              <a:gd name="connsiteX1" fmla="*/ 5744347 w 11484239"/>
              <a:gd name="connsiteY1" fmla="*/ 0 h 1461080"/>
              <a:gd name="connsiteX2" fmla="*/ 11484239 w 11484239"/>
              <a:gd name="connsiteY2" fmla="*/ 398290 h 1461080"/>
              <a:gd name="connsiteX3" fmla="*/ 11469857 w 11484239"/>
              <a:gd name="connsiteY3" fmla="*/ 1447552 h 1461080"/>
              <a:gd name="connsiteX4" fmla="*/ 0 w 11484239"/>
              <a:gd name="connsiteY4" fmla="*/ 1461080 h 1461080"/>
              <a:gd name="connsiteX5" fmla="*/ 18281 w 11484239"/>
              <a:gd name="connsiteY5" fmla="*/ 1177925 h 1461080"/>
              <a:gd name="connsiteX6" fmla="*/ 5567057 w 11484239"/>
              <a:gd name="connsiteY6" fmla="*/ 4695 h 1461080"/>
              <a:gd name="connsiteX7" fmla="*/ 5738030 w 11484239"/>
              <a:gd name="connsiteY7" fmla="*/ 167 h 1461080"/>
              <a:gd name="connsiteX8" fmla="*/ 5738030 w 11484239"/>
              <a:gd name="connsiteY8" fmla="*/ 0 h 1461080"/>
              <a:gd name="connsiteX0" fmla="*/ 5571037 w 11484239"/>
              <a:gd name="connsiteY0" fmla="*/ 383260 h 1461080"/>
              <a:gd name="connsiteX1" fmla="*/ 5744347 w 11484239"/>
              <a:gd name="connsiteY1" fmla="*/ 0 h 1461080"/>
              <a:gd name="connsiteX2" fmla="*/ 11484239 w 11484239"/>
              <a:gd name="connsiteY2" fmla="*/ 398290 h 1461080"/>
              <a:gd name="connsiteX3" fmla="*/ 11469857 w 11484239"/>
              <a:gd name="connsiteY3" fmla="*/ 1447552 h 1461080"/>
              <a:gd name="connsiteX4" fmla="*/ 0 w 11484239"/>
              <a:gd name="connsiteY4" fmla="*/ 1461080 h 1461080"/>
              <a:gd name="connsiteX5" fmla="*/ 18281 w 11484239"/>
              <a:gd name="connsiteY5" fmla="*/ 1177925 h 1461080"/>
              <a:gd name="connsiteX6" fmla="*/ 5567057 w 11484239"/>
              <a:gd name="connsiteY6" fmla="*/ 4695 h 1461080"/>
              <a:gd name="connsiteX7" fmla="*/ 5738030 w 11484239"/>
              <a:gd name="connsiteY7" fmla="*/ 167 h 1461080"/>
              <a:gd name="connsiteX8" fmla="*/ 5571037 w 11484239"/>
              <a:gd name="connsiteY8" fmla="*/ 383260 h 1461080"/>
              <a:gd name="connsiteX0" fmla="*/ 5571037 w 11484239"/>
              <a:gd name="connsiteY0" fmla="*/ 383260 h 1461080"/>
              <a:gd name="connsiteX1" fmla="*/ 5744347 w 11484239"/>
              <a:gd name="connsiteY1" fmla="*/ 0 h 1461080"/>
              <a:gd name="connsiteX2" fmla="*/ 11484239 w 11484239"/>
              <a:gd name="connsiteY2" fmla="*/ 398290 h 1461080"/>
              <a:gd name="connsiteX3" fmla="*/ 11469857 w 11484239"/>
              <a:gd name="connsiteY3" fmla="*/ 1447552 h 1461080"/>
              <a:gd name="connsiteX4" fmla="*/ 0 w 11484239"/>
              <a:gd name="connsiteY4" fmla="*/ 1461080 h 1461080"/>
              <a:gd name="connsiteX5" fmla="*/ 18281 w 11484239"/>
              <a:gd name="connsiteY5" fmla="*/ 1177925 h 1461080"/>
              <a:gd name="connsiteX6" fmla="*/ 5567057 w 11484239"/>
              <a:gd name="connsiteY6" fmla="*/ 4695 h 1461080"/>
              <a:gd name="connsiteX7" fmla="*/ 5311269 w 11484239"/>
              <a:gd name="connsiteY7" fmla="*/ 496150 h 1461080"/>
              <a:gd name="connsiteX8" fmla="*/ 5571037 w 11484239"/>
              <a:gd name="connsiteY8" fmla="*/ 383260 h 1461080"/>
              <a:gd name="connsiteX0" fmla="*/ 5571037 w 11484239"/>
              <a:gd name="connsiteY0" fmla="*/ 378565 h 1456385"/>
              <a:gd name="connsiteX1" fmla="*/ 5670128 w 11484239"/>
              <a:gd name="connsiteY1" fmla="*/ 483774 h 1456385"/>
              <a:gd name="connsiteX2" fmla="*/ 11484239 w 11484239"/>
              <a:gd name="connsiteY2" fmla="*/ 393595 h 1456385"/>
              <a:gd name="connsiteX3" fmla="*/ 11469857 w 11484239"/>
              <a:gd name="connsiteY3" fmla="*/ 1442857 h 1456385"/>
              <a:gd name="connsiteX4" fmla="*/ 0 w 11484239"/>
              <a:gd name="connsiteY4" fmla="*/ 1456385 h 1456385"/>
              <a:gd name="connsiteX5" fmla="*/ 18281 w 11484239"/>
              <a:gd name="connsiteY5" fmla="*/ 1173230 h 1456385"/>
              <a:gd name="connsiteX6" fmla="*/ 5567057 w 11484239"/>
              <a:gd name="connsiteY6" fmla="*/ 0 h 1456385"/>
              <a:gd name="connsiteX7" fmla="*/ 5311269 w 11484239"/>
              <a:gd name="connsiteY7" fmla="*/ 491455 h 1456385"/>
              <a:gd name="connsiteX8" fmla="*/ 5571037 w 11484239"/>
              <a:gd name="connsiteY8" fmla="*/ 378565 h 1456385"/>
              <a:gd name="connsiteX0" fmla="*/ 5311269 w 11484239"/>
              <a:gd name="connsiteY0" fmla="*/ 491455 h 1456385"/>
              <a:gd name="connsiteX1" fmla="*/ 5670128 w 11484239"/>
              <a:gd name="connsiteY1" fmla="*/ 483774 h 1456385"/>
              <a:gd name="connsiteX2" fmla="*/ 11484239 w 11484239"/>
              <a:gd name="connsiteY2" fmla="*/ 393595 h 1456385"/>
              <a:gd name="connsiteX3" fmla="*/ 11469857 w 11484239"/>
              <a:gd name="connsiteY3" fmla="*/ 1442857 h 1456385"/>
              <a:gd name="connsiteX4" fmla="*/ 0 w 11484239"/>
              <a:gd name="connsiteY4" fmla="*/ 1456385 h 1456385"/>
              <a:gd name="connsiteX5" fmla="*/ 18281 w 11484239"/>
              <a:gd name="connsiteY5" fmla="*/ 1173230 h 1456385"/>
              <a:gd name="connsiteX6" fmla="*/ 5567057 w 11484239"/>
              <a:gd name="connsiteY6" fmla="*/ 0 h 1456385"/>
              <a:gd name="connsiteX7" fmla="*/ 5311269 w 11484239"/>
              <a:gd name="connsiteY7" fmla="*/ 491455 h 1456385"/>
              <a:gd name="connsiteX0" fmla="*/ 5311269 w 11484239"/>
              <a:gd name="connsiteY0" fmla="*/ 97860 h 1062790"/>
              <a:gd name="connsiteX1" fmla="*/ 5670128 w 11484239"/>
              <a:gd name="connsiteY1" fmla="*/ 90179 h 1062790"/>
              <a:gd name="connsiteX2" fmla="*/ 11484239 w 11484239"/>
              <a:gd name="connsiteY2" fmla="*/ 0 h 1062790"/>
              <a:gd name="connsiteX3" fmla="*/ 11469857 w 11484239"/>
              <a:gd name="connsiteY3" fmla="*/ 1049262 h 1062790"/>
              <a:gd name="connsiteX4" fmla="*/ 0 w 11484239"/>
              <a:gd name="connsiteY4" fmla="*/ 1062790 h 1062790"/>
              <a:gd name="connsiteX5" fmla="*/ 18281 w 11484239"/>
              <a:gd name="connsiteY5" fmla="*/ 779635 h 1062790"/>
              <a:gd name="connsiteX6" fmla="*/ 4936193 w 11484239"/>
              <a:gd name="connsiteY6" fmla="*/ 124933 h 1062790"/>
              <a:gd name="connsiteX7" fmla="*/ 5311269 w 11484239"/>
              <a:gd name="connsiteY7" fmla="*/ 97860 h 1062790"/>
              <a:gd name="connsiteX0" fmla="*/ 5311269 w 11484239"/>
              <a:gd name="connsiteY0" fmla="*/ 97860 h 1062790"/>
              <a:gd name="connsiteX1" fmla="*/ 5670128 w 11484239"/>
              <a:gd name="connsiteY1" fmla="*/ 90179 h 1062790"/>
              <a:gd name="connsiteX2" fmla="*/ 11484239 w 11484239"/>
              <a:gd name="connsiteY2" fmla="*/ 0 h 1062790"/>
              <a:gd name="connsiteX3" fmla="*/ 11469857 w 11484239"/>
              <a:gd name="connsiteY3" fmla="*/ 1049262 h 1062790"/>
              <a:gd name="connsiteX4" fmla="*/ 0 w 11484239"/>
              <a:gd name="connsiteY4" fmla="*/ 1062790 h 1062790"/>
              <a:gd name="connsiteX5" fmla="*/ 18281 w 11484239"/>
              <a:gd name="connsiteY5" fmla="*/ 779635 h 1062790"/>
              <a:gd name="connsiteX6" fmla="*/ 4936193 w 11484239"/>
              <a:gd name="connsiteY6" fmla="*/ 106146 h 1062790"/>
              <a:gd name="connsiteX7" fmla="*/ 5311269 w 11484239"/>
              <a:gd name="connsiteY7" fmla="*/ 97860 h 1062790"/>
              <a:gd name="connsiteX0" fmla="*/ 5311269 w 11484239"/>
              <a:gd name="connsiteY0" fmla="*/ 97860 h 1062790"/>
              <a:gd name="connsiteX1" fmla="*/ 5670128 w 11484239"/>
              <a:gd name="connsiteY1" fmla="*/ 90179 h 1062790"/>
              <a:gd name="connsiteX2" fmla="*/ 11484239 w 11484239"/>
              <a:gd name="connsiteY2" fmla="*/ 0 h 1062790"/>
              <a:gd name="connsiteX3" fmla="*/ 11469857 w 11484239"/>
              <a:gd name="connsiteY3" fmla="*/ 1049262 h 1062790"/>
              <a:gd name="connsiteX4" fmla="*/ 0 w 11484239"/>
              <a:gd name="connsiteY4" fmla="*/ 1062790 h 1062790"/>
              <a:gd name="connsiteX5" fmla="*/ 18281 w 11484239"/>
              <a:gd name="connsiteY5" fmla="*/ 779635 h 1062790"/>
              <a:gd name="connsiteX6" fmla="*/ 4936193 w 11484239"/>
              <a:gd name="connsiteY6" fmla="*/ 106146 h 1062790"/>
              <a:gd name="connsiteX7" fmla="*/ 5311269 w 11484239"/>
              <a:gd name="connsiteY7" fmla="*/ 97860 h 1062790"/>
              <a:gd name="connsiteX0" fmla="*/ 5311269 w 11469857"/>
              <a:gd name="connsiteY0" fmla="*/ 103496 h 1068426"/>
              <a:gd name="connsiteX1" fmla="*/ 5670128 w 11469857"/>
              <a:gd name="connsiteY1" fmla="*/ 95815 h 1068426"/>
              <a:gd name="connsiteX2" fmla="*/ 11465684 w 11469857"/>
              <a:gd name="connsiteY2" fmla="*/ 0 h 1068426"/>
              <a:gd name="connsiteX3" fmla="*/ 11469857 w 11469857"/>
              <a:gd name="connsiteY3" fmla="*/ 1054898 h 1068426"/>
              <a:gd name="connsiteX4" fmla="*/ 0 w 11469857"/>
              <a:gd name="connsiteY4" fmla="*/ 1068426 h 1068426"/>
              <a:gd name="connsiteX5" fmla="*/ 18281 w 11469857"/>
              <a:gd name="connsiteY5" fmla="*/ 785271 h 1068426"/>
              <a:gd name="connsiteX6" fmla="*/ 4936193 w 11469857"/>
              <a:gd name="connsiteY6" fmla="*/ 111782 h 1068426"/>
              <a:gd name="connsiteX7" fmla="*/ 5311269 w 11469857"/>
              <a:gd name="connsiteY7" fmla="*/ 103496 h 1068426"/>
              <a:gd name="connsiteX0" fmla="*/ 5311269 w 11465684"/>
              <a:gd name="connsiteY0" fmla="*/ 103496 h 1068426"/>
              <a:gd name="connsiteX1" fmla="*/ 5670128 w 11465684"/>
              <a:gd name="connsiteY1" fmla="*/ 95815 h 1068426"/>
              <a:gd name="connsiteX2" fmla="*/ 11465684 w 11465684"/>
              <a:gd name="connsiteY2" fmla="*/ 0 h 1068426"/>
              <a:gd name="connsiteX3" fmla="*/ 11451302 w 11465684"/>
              <a:gd name="connsiteY3" fmla="*/ 1054898 h 1068426"/>
              <a:gd name="connsiteX4" fmla="*/ 0 w 11465684"/>
              <a:gd name="connsiteY4" fmla="*/ 1068426 h 1068426"/>
              <a:gd name="connsiteX5" fmla="*/ 18281 w 11465684"/>
              <a:gd name="connsiteY5" fmla="*/ 785271 h 1068426"/>
              <a:gd name="connsiteX6" fmla="*/ 4936193 w 11465684"/>
              <a:gd name="connsiteY6" fmla="*/ 111782 h 1068426"/>
              <a:gd name="connsiteX7" fmla="*/ 5311269 w 11465684"/>
              <a:gd name="connsiteY7" fmla="*/ 103496 h 1068426"/>
              <a:gd name="connsiteX0" fmla="*/ 5311269 w 11451768"/>
              <a:gd name="connsiteY0" fmla="*/ 103496 h 1068426"/>
              <a:gd name="connsiteX1" fmla="*/ 5670128 w 11451768"/>
              <a:gd name="connsiteY1" fmla="*/ 95815 h 1068426"/>
              <a:gd name="connsiteX2" fmla="*/ 11451768 w 11451768"/>
              <a:gd name="connsiteY2" fmla="*/ 0 h 1068426"/>
              <a:gd name="connsiteX3" fmla="*/ 11451302 w 11451768"/>
              <a:gd name="connsiteY3" fmla="*/ 1054898 h 1068426"/>
              <a:gd name="connsiteX4" fmla="*/ 0 w 11451768"/>
              <a:gd name="connsiteY4" fmla="*/ 1068426 h 1068426"/>
              <a:gd name="connsiteX5" fmla="*/ 18281 w 11451768"/>
              <a:gd name="connsiteY5" fmla="*/ 785271 h 1068426"/>
              <a:gd name="connsiteX6" fmla="*/ 4936193 w 11451768"/>
              <a:gd name="connsiteY6" fmla="*/ 111782 h 1068426"/>
              <a:gd name="connsiteX7" fmla="*/ 5311269 w 11451768"/>
              <a:gd name="connsiteY7" fmla="*/ 103496 h 1068426"/>
              <a:gd name="connsiteX0" fmla="*/ 5311269 w 11456407"/>
              <a:gd name="connsiteY0" fmla="*/ 103496 h 1068426"/>
              <a:gd name="connsiteX1" fmla="*/ 5670128 w 11456407"/>
              <a:gd name="connsiteY1" fmla="*/ 95815 h 1068426"/>
              <a:gd name="connsiteX2" fmla="*/ 11456407 w 11456407"/>
              <a:gd name="connsiteY2" fmla="*/ 0 h 1068426"/>
              <a:gd name="connsiteX3" fmla="*/ 11451302 w 11456407"/>
              <a:gd name="connsiteY3" fmla="*/ 1054898 h 1068426"/>
              <a:gd name="connsiteX4" fmla="*/ 0 w 11456407"/>
              <a:gd name="connsiteY4" fmla="*/ 1068426 h 1068426"/>
              <a:gd name="connsiteX5" fmla="*/ 18281 w 11456407"/>
              <a:gd name="connsiteY5" fmla="*/ 785271 h 1068426"/>
              <a:gd name="connsiteX6" fmla="*/ 4936193 w 11456407"/>
              <a:gd name="connsiteY6" fmla="*/ 111782 h 1068426"/>
              <a:gd name="connsiteX7" fmla="*/ 5311269 w 11456407"/>
              <a:gd name="connsiteY7" fmla="*/ 103496 h 106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56407" h="1068426">
                <a:moveTo>
                  <a:pt x="5311269" y="103496"/>
                </a:moveTo>
                <a:lnTo>
                  <a:pt x="5670128" y="95815"/>
                </a:lnTo>
                <a:lnTo>
                  <a:pt x="11456407" y="0"/>
                </a:lnTo>
                <a:cubicBezTo>
                  <a:pt x="11456252" y="351633"/>
                  <a:pt x="11451457" y="703265"/>
                  <a:pt x="11451302" y="1054898"/>
                </a:cubicBezTo>
                <a:lnTo>
                  <a:pt x="0" y="1068426"/>
                </a:lnTo>
                <a:cubicBezTo>
                  <a:pt x="529" y="817601"/>
                  <a:pt x="17752" y="1036096"/>
                  <a:pt x="18281" y="785271"/>
                </a:cubicBezTo>
                <a:cubicBezTo>
                  <a:pt x="3534170" y="980070"/>
                  <a:pt x="3174315" y="199678"/>
                  <a:pt x="4936193" y="111782"/>
                </a:cubicBezTo>
                <a:lnTo>
                  <a:pt x="5311269" y="103496"/>
                </a:lnTo>
                <a:close/>
              </a:path>
            </a:pathLst>
          </a:custGeom>
          <a:solidFill>
            <a:schemeClr val="accent5">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42" name="Straight Arrow Connector 141"/>
          <p:cNvCxnSpPr/>
          <p:nvPr/>
        </p:nvCxnSpPr>
        <p:spPr>
          <a:xfrm>
            <a:off x="533880" y="6258378"/>
            <a:ext cx="7856616" cy="0"/>
          </a:xfrm>
          <a:prstGeom prst="straightConnector1">
            <a:avLst/>
          </a:prstGeom>
          <a:noFill/>
          <a:ln w="38100" cap="flat" cmpd="sng" algn="ctr">
            <a:solidFill>
              <a:srgbClr val="FFFFFF">
                <a:lumMod val="65000"/>
              </a:srgbClr>
            </a:solidFill>
            <a:prstDash val="solid"/>
            <a:headEnd type="none"/>
            <a:tailEnd type="triangle"/>
          </a:ln>
          <a:effectLst/>
        </p:spPr>
      </p:cxnSp>
      <p:cxnSp>
        <p:nvCxnSpPr>
          <p:cNvPr id="143" name="Straight Arrow Connector 142"/>
          <p:cNvCxnSpPr/>
          <p:nvPr/>
        </p:nvCxnSpPr>
        <p:spPr>
          <a:xfrm flipV="1">
            <a:off x="546920" y="1578654"/>
            <a:ext cx="0" cy="4670856"/>
          </a:xfrm>
          <a:prstGeom prst="straightConnector1">
            <a:avLst/>
          </a:prstGeom>
          <a:noFill/>
          <a:ln w="38100" cap="flat" cmpd="sng" algn="ctr">
            <a:solidFill>
              <a:srgbClr val="FFFFFF">
                <a:lumMod val="65000"/>
              </a:srgbClr>
            </a:solidFill>
            <a:prstDash val="solid"/>
            <a:headEnd type="none"/>
            <a:tailEnd type="triangle"/>
          </a:ln>
          <a:effectLst/>
        </p:spPr>
      </p:cxnSp>
      <p:sp>
        <p:nvSpPr>
          <p:cNvPr id="144" name="TextBox 143"/>
          <p:cNvSpPr txBox="1"/>
          <p:nvPr/>
        </p:nvSpPr>
        <p:spPr>
          <a:xfrm>
            <a:off x="6121906" y="5089929"/>
            <a:ext cx="2191885" cy="489295"/>
          </a:xfrm>
          <a:prstGeom prst="rect">
            <a:avLst/>
          </a:prstGeom>
          <a:noFill/>
        </p:spPr>
        <p:txBody>
          <a:bodyPr wrap="square" lIns="182854" tIns="146283" rIns="182854" bIns="146283" rtlCol="0">
            <a:spAutoFit/>
          </a:bodyPr>
          <a:lstStyle/>
          <a:p>
            <a:pPr algn="ctr" defTabSz="932293" fontAlgn="base">
              <a:lnSpc>
                <a:spcPct val="90000"/>
              </a:lnSpc>
              <a:spcBef>
                <a:spcPct val="0"/>
              </a:spcBef>
              <a:spcAft>
                <a:spcPct val="0"/>
              </a:spcAft>
            </a:pPr>
            <a:r>
              <a:rPr lang="en-US" sz="1399" dirty="0">
                <a:solidFill>
                  <a:srgbClr val="FFFFFF"/>
                </a:solidFill>
                <a:latin typeface="Segoe UI Semibold" panose="020B0702040204020203" pitchFamily="34" charset="0"/>
                <a:ea typeface="Segoe UI" pitchFamily="34" charset="0"/>
                <a:cs typeface="Segoe UI Semibold" panose="020B0702040204020203" pitchFamily="34" charset="0"/>
              </a:rPr>
              <a:t>INFRASTRUCTURE</a:t>
            </a:r>
          </a:p>
        </p:txBody>
      </p:sp>
      <p:sp>
        <p:nvSpPr>
          <p:cNvPr id="145" name="Rectangle 144"/>
          <p:cNvSpPr/>
          <p:nvPr/>
        </p:nvSpPr>
        <p:spPr bwMode="auto">
          <a:xfrm>
            <a:off x="8655630" y="1211588"/>
            <a:ext cx="3313615" cy="943763"/>
          </a:xfrm>
          <a:prstGeom prst="rect">
            <a:avLst/>
          </a:prstGeom>
          <a:solidFill>
            <a:schemeClr val="accent2">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r>
              <a:rPr lang="en-US" sz="2400" kern="0" dirty="0" smtClean="0">
                <a:gradFill>
                  <a:gsLst>
                    <a:gs pos="0">
                      <a:srgbClr val="FFFFFF"/>
                    </a:gs>
                    <a:gs pos="100000">
                      <a:srgbClr val="FFFFFF"/>
                    </a:gs>
                  </a:gsLst>
                  <a:lin ang="5400000" scaled="0"/>
                </a:gradFill>
                <a:ea typeface="Segoe UI" pitchFamily="34" charset="0"/>
                <a:cs typeface="Segoe UI" pitchFamily="34" charset="0"/>
              </a:rPr>
              <a:t>How much remains un-virtualized?</a:t>
            </a:r>
          </a:p>
        </p:txBody>
      </p:sp>
      <p:sp>
        <p:nvSpPr>
          <p:cNvPr id="146" name="Rectangle 145"/>
          <p:cNvSpPr/>
          <p:nvPr/>
        </p:nvSpPr>
        <p:spPr bwMode="auto">
          <a:xfrm>
            <a:off x="8655630" y="2352235"/>
            <a:ext cx="3313615" cy="943763"/>
          </a:xfrm>
          <a:prstGeom prst="rect">
            <a:avLst/>
          </a:prstGeom>
          <a:solidFill>
            <a:schemeClr val="accent2">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r>
              <a:rPr lang="en-US" sz="2400" kern="0" dirty="0" smtClean="0">
                <a:gradFill>
                  <a:gsLst>
                    <a:gs pos="0">
                      <a:srgbClr val="FFFFFF"/>
                    </a:gs>
                    <a:gs pos="100000">
                      <a:srgbClr val="FFFFFF"/>
                    </a:gs>
                  </a:gsLst>
                  <a:lin ang="5400000" scaled="0"/>
                </a:gradFill>
                <a:ea typeface="Segoe UI" pitchFamily="34" charset="0"/>
                <a:cs typeface="Segoe UI" pitchFamily="34" charset="0"/>
              </a:rPr>
              <a:t>Why is the business using shadow IT?</a:t>
            </a:r>
          </a:p>
        </p:txBody>
      </p:sp>
      <p:sp>
        <p:nvSpPr>
          <p:cNvPr id="147" name="Rectangle 146"/>
          <p:cNvSpPr/>
          <p:nvPr/>
        </p:nvSpPr>
        <p:spPr bwMode="auto">
          <a:xfrm>
            <a:off x="8655630" y="3492883"/>
            <a:ext cx="3313615" cy="1273419"/>
          </a:xfrm>
          <a:prstGeom prst="rect">
            <a:avLst/>
          </a:prstGeom>
          <a:solidFill>
            <a:schemeClr val="accent2">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r>
              <a:rPr lang="en-US" sz="2400" kern="0" dirty="0" smtClean="0">
                <a:gradFill>
                  <a:gsLst>
                    <a:gs pos="0">
                      <a:srgbClr val="FFFFFF"/>
                    </a:gs>
                    <a:gs pos="100000">
                      <a:srgbClr val="FFFFFF"/>
                    </a:gs>
                  </a:gsLst>
                  <a:lin ang="5400000" scaled="0"/>
                </a:gradFill>
                <a:ea typeface="Segoe UI" pitchFamily="34" charset="0"/>
                <a:cs typeface="Segoe UI" pitchFamily="34" charset="0"/>
              </a:rPr>
              <a:t>Why is my CIO looking at agile alternatives?</a:t>
            </a:r>
          </a:p>
        </p:txBody>
      </p:sp>
      <p:sp>
        <p:nvSpPr>
          <p:cNvPr id="148" name="Rectangle 147"/>
          <p:cNvSpPr/>
          <p:nvPr/>
        </p:nvSpPr>
        <p:spPr bwMode="auto">
          <a:xfrm>
            <a:off x="8655630" y="4963184"/>
            <a:ext cx="3313615" cy="1273419"/>
          </a:xfrm>
          <a:prstGeom prst="rect">
            <a:avLst/>
          </a:prstGeom>
          <a:solidFill>
            <a:schemeClr val="accent2">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r>
              <a:rPr lang="en-US" sz="2400" kern="0" dirty="0" smtClean="0">
                <a:gradFill>
                  <a:gsLst>
                    <a:gs pos="0">
                      <a:srgbClr val="FFFFFF"/>
                    </a:gs>
                    <a:gs pos="100000">
                      <a:srgbClr val="FFFFFF"/>
                    </a:gs>
                  </a:gsLst>
                  <a:lin ang="5400000" scaled="0"/>
                </a:gradFill>
                <a:ea typeface="Segoe UI" pitchFamily="34" charset="0"/>
                <a:cs typeface="Segoe UI" pitchFamily="34" charset="0"/>
              </a:rPr>
              <a:t>Why is investment in apps growing so much faster than IT?</a:t>
            </a:r>
          </a:p>
        </p:txBody>
      </p:sp>
      <p:sp>
        <p:nvSpPr>
          <p:cNvPr id="4" name="Title 3"/>
          <p:cNvSpPr>
            <a:spLocks noGrp="1"/>
          </p:cNvSpPr>
          <p:nvPr>
            <p:ph type="title"/>
          </p:nvPr>
        </p:nvSpPr>
        <p:spPr/>
        <p:txBody>
          <a:bodyPr/>
          <a:lstStyle/>
          <a:p>
            <a:r>
              <a:rPr lang="en-US" sz="4000" dirty="0" smtClean="0"/>
              <a:t>We want you to be at the center of application innovation</a:t>
            </a:r>
            <a:endParaRPr lang="en-US" sz="4000" dirty="0"/>
          </a:p>
        </p:txBody>
      </p:sp>
    </p:spTree>
    <p:extLst>
      <p:ext uri="{BB962C8B-B14F-4D97-AF65-F5344CB8AC3E}">
        <p14:creationId xmlns:p14="http://schemas.microsoft.com/office/powerpoint/2010/main" val="20322064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fill="hold"/>
                                        <p:tgtEl>
                                          <p:spTgt spid="105"/>
                                        </p:tgtEl>
                                        <p:attrNameLst>
                                          <p:attrName>ppt_x</p:attrName>
                                        </p:attrNameLst>
                                      </p:cBhvr>
                                      <p:tavLst>
                                        <p:tav tm="0">
                                          <p:val>
                                            <p:strVal val="0-#ppt_w/2"/>
                                          </p:val>
                                        </p:tav>
                                        <p:tav tm="100000">
                                          <p:val>
                                            <p:strVal val="#ppt_x"/>
                                          </p:val>
                                        </p:tav>
                                      </p:tavLst>
                                    </p:anim>
                                    <p:anim calcmode="lin" valueType="num">
                                      <p:cBhvr additive="base">
                                        <p:cTn id="8" dur="500" fill="hold"/>
                                        <p:tgtEl>
                                          <p:spTgt spid="10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38"/>
                                        </p:tgtEl>
                                        <p:attrNameLst>
                                          <p:attrName>style.visibility</p:attrName>
                                        </p:attrNameLst>
                                      </p:cBhvr>
                                      <p:to>
                                        <p:strVal val="visible"/>
                                      </p:to>
                                    </p:se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143"/>
                                        </p:tgtEl>
                                        <p:attrNameLst>
                                          <p:attrName>style.visibility</p:attrName>
                                        </p:attrNameLst>
                                      </p:cBhvr>
                                      <p:to>
                                        <p:strVal val="visible"/>
                                      </p:to>
                                    </p:set>
                                    <p:animEffect transition="in" filter="wipe(down)">
                                      <p:cBhvr>
                                        <p:cTn id="15" dur="500"/>
                                        <p:tgtEl>
                                          <p:spTgt spid="143"/>
                                        </p:tgtEl>
                                      </p:cBhvr>
                                    </p:animEffect>
                                  </p:childTnLst>
                                </p:cTn>
                              </p:par>
                              <p:par>
                                <p:cTn id="16" presetID="22" presetClass="entr" presetSubtype="8" fill="hold" nodeType="withEffect">
                                  <p:stCondLst>
                                    <p:cond delay="0"/>
                                  </p:stCondLst>
                                  <p:childTnLst>
                                    <p:set>
                                      <p:cBhvr>
                                        <p:cTn id="17" dur="1" fill="hold">
                                          <p:stCondLst>
                                            <p:cond delay="0"/>
                                          </p:stCondLst>
                                        </p:cTn>
                                        <p:tgtEl>
                                          <p:spTgt spid="142"/>
                                        </p:tgtEl>
                                        <p:attrNameLst>
                                          <p:attrName>style.visibility</p:attrName>
                                        </p:attrNameLst>
                                      </p:cBhvr>
                                      <p:to>
                                        <p:strVal val="visible"/>
                                      </p:to>
                                    </p:set>
                                    <p:animEffect transition="in" filter="wipe(left)">
                                      <p:cBhvr>
                                        <p:cTn id="18" dur="500"/>
                                        <p:tgtEl>
                                          <p:spTgt spid="14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2"/>
                                        </p:tgtEl>
                                        <p:attrNameLst>
                                          <p:attrName>style.visibility</p:attrName>
                                        </p:attrNameLst>
                                      </p:cBhvr>
                                      <p:to>
                                        <p:strVal val="visible"/>
                                      </p:to>
                                    </p:set>
                                    <p:animEffect transition="in" filter="fade">
                                      <p:cBhvr>
                                        <p:cTn id="21" dur="500"/>
                                        <p:tgtEl>
                                          <p:spTgt spid="132"/>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41"/>
                                        </p:tgtEl>
                                        <p:attrNameLst>
                                          <p:attrName>style.visibility</p:attrName>
                                        </p:attrNameLst>
                                      </p:cBhvr>
                                      <p:to>
                                        <p:strVal val="visible"/>
                                      </p:to>
                                    </p:set>
                                    <p:animEffect transition="in" filter="wipe(left)">
                                      <p:cBhvr>
                                        <p:cTn id="25" dur="1000"/>
                                        <p:tgtEl>
                                          <p:spTgt spid="141"/>
                                        </p:tgtEl>
                                      </p:cBhvr>
                                    </p:animEffect>
                                  </p:childTnLst>
                                </p:cTn>
                              </p:par>
                              <p:par>
                                <p:cTn id="26" presetID="22" presetClass="entr" presetSubtype="8" fill="hold" grpId="0" nodeType="withEffect">
                                  <p:stCondLst>
                                    <p:cond delay="500"/>
                                  </p:stCondLst>
                                  <p:childTnLst>
                                    <p:set>
                                      <p:cBhvr>
                                        <p:cTn id="27" dur="1" fill="hold">
                                          <p:stCondLst>
                                            <p:cond delay="0"/>
                                          </p:stCondLst>
                                        </p:cTn>
                                        <p:tgtEl>
                                          <p:spTgt spid="135"/>
                                        </p:tgtEl>
                                        <p:attrNameLst>
                                          <p:attrName>style.visibility</p:attrName>
                                        </p:attrNameLst>
                                      </p:cBhvr>
                                      <p:to>
                                        <p:strVal val="visible"/>
                                      </p:to>
                                    </p:set>
                                    <p:animEffect transition="in" filter="wipe(left)">
                                      <p:cBhvr>
                                        <p:cTn id="28" dur="500"/>
                                        <p:tgtEl>
                                          <p:spTgt spid="135"/>
                                        </p:tgtEl>
                                      </p:cBhvr>
                                    </p:animEffect>
                                  </p:childTnLst>
                                </p:cTn>
                              </p:par>
                              <p:par>
                                <p:cTn id="29" presetID="2" presetClass="entr" presetSubtype="4" fill="hold" nodeType="withEffect">
                                  <p:stCondLst>
                                    <p:cond delay="0"/>
                                  </p:stCondLst>
                                  <p:childTnLst>
                                    <p:set>
                                      <p:cBhvr>
                                        <p:cTn id="30" dur="1" fill="hold">
                                          <p:stCondLst>
                                            <p:cond delay="0"/>
                                          </p:stCondLst>
                                        </p:cTn>
                                        <p:tgtEl>
                                          <p:spTgt spid="137"/>
                                        </p:tgtEl>
                                        <p:attrNameLst>
                                          <p:attrName>style.visibility</p:attrName>
                                        </p:attrNameLst>
                                      </p:cBhvr>
                                      <p:to>
                                        <p:strVal val="visible"/>
                                      </p:to>
                                    </p:set>
                                    <p:anim calcmode="lin" valueType="num">
                                      <p:cBhvr additive="base">
                                        <p:cTn id="31" dur="500" fill="hold"/>
                                        <p:tgtEl>
                                          <p:spTgt spid="137"/>
                                        </p:tgtEl>
                                        <p:attrNameLst>
                                          <p:attrName>ppt_x</p:attrName>
                                        </p:attrNameLst>
                                      </p:cBhvr>
                                      <p:tavLst>
                                        <p:tav tm="0">
                                          <p:val>
                                            <p:strVal val="#ppt_x"/>
                                          </p:val>
                                        </p:tav>
                                        <p:tav tm="100000">
                                          <p:val>
                                            <p:strVal val="#ppt_x"/>
                                          </p:val>
                                        </p:tav>
                                      </p:tavLst>
                                    </p:anim>
                                    <p:anim calcmode="lin" valueType="num">
                                      <p:cBhvr additive="base">
                                        <p:cTn id="32" dur="500" fill="hold"/>
                                        <p:tgtEl>
                                          <p:spTgt spid="137"/>
                                        </p:tgtEl>
                                        <p:attrNameLst>
                                          <p:attrName>ppt_y</p:attrName>
                                        </p:attrNameLst>
                                      </p:cBhvr>
                                      <p:tavLst>
                                        <p:tav tm="0">
                                          <p:val>
                                            <p:strVal val="1+#ppt_h/2"/>
                                          </p:val>
                                        </p:tav>
                                        <p:tav tm="100000">
                                          <p:val>
                                            <p:strVal val="#ppt_y"/>
                                          </p:val>
                                        </p:tav>
                                      </p:tavLst>
                                    </p:anim>
                                  </p:childTnLst>
                                </p:cTn>
                              </p:par>
                              <p:par>
                                <p:cTn id="33" presetID="10" presetClass="entr" presetSubtype="0" fill="hold" grpId="0" nodeType="withEffect">
                                  <p:stCondLst>
                                    <p:cond delay="700"/>
                                  </p:stCondLst>
                                  <p:childTnLst>
                                    <p:set>
                                      <p:cBhvr>
                                        <p:cTn id="34" dur="1" fill="hold">
                                          <p:stCondLst>
                                            <p:cond delay="0"/>
                                          </p:stCondLst>
                                        </p:cTn>
                                        <p:tgtEl>
                                          <p:spTgt spid="134"/>
                                        </p:tgtEl>
                                        <p:attrNameLst>
                                          <p:attrName>style.visibility</p:attrName>
                                        </p:attrNameLst>
                                      </p:cBhvr>
                                      <p:to>
                                        <p:strVal val="visible"/>
                                      </p:to>
                                    </p:set>
                                    <p:animEffect transition="in" filter="fade">
                                      <p:cBhvr>
                                        <p:cTn id="35" dur="500"/>
                                        <p:tgtEl>
                                          <p:spTgt spid="134"/>
                                        </p:tgtEl>
                                      </p:cBhvr>
                                    </p:animEffect>
                                  </p:childTnLst>
                                </p:cTn>
                              </p:par>
                              <p:par>
                                <p:cTn id="36" presetID="10" presetClass="entr" presetSubtype="0" fill="hold" grpId="0" nodeType="withEffect">
                                  <p:stCondLst>
                                    <p:cond delay="700"/>
                                  </p:stCondLst>
                                  <p:childTnLst>
                                    <p:set>
                                      <p:cBhvr>
                                        <p:cTn id="37" dur="1" fill="hold">
                                          <p:stCondLst>
                                            <p:cond delay="0"/>
                                          </p:stCondLst>
                                        </p:cTn>
                                        <p:tgtEl>
                                          <p:spTgt spid="136"/>
                                        </p:tgtEl>
                                        <p:attrNameLst>
                                          <p:attrName>style.visibility</p:attrName>
                                        </p:attrNameLst>
                                      </p:cBhvr>
                                      <p:to>
                                        <p:strVal val="visible"/>
                                      </p:to>
                                    </p:set>
                                    <p:animEffect transition="in" filter="fade">
                                      <p:cBhvr>
                                        <p:cTn id="38" dur="500"/>
                                        <p:tgtEl>
                                          <p:spTgt spid="136"/>
                                        </p:tgtEl>
                                      </p:cBhvr>
                                    </p:animEffect>
                                  </p:childTnLst>
                                </p:cTn>
                              </p:par>
                              <p:par>
                                <p:cTn id="39" presetID="10" presetClass="entr" presetSubtype="0" fill="hold" grpId="0" nodeType="withEffect">
                                  <p:stCondLst>
                                    <p:cond delay="700"/>
                                  </p:stCondLst>
                                  <p:childTnLst>
                                    <p:set>
                                      <p:cBhvr>
                                        <p:cTn id="40" dur="1" fill="hold">
                                          <p:stCondLst>
                                            <p:cond delay="0"/>
                                          </p:stCondLst>
                                        </p:cTn>
                                        <p:tgtEl>
                                          <p:spTgt spid="133"/>
                                        </p:tgtEl>
                                        <p:attrNameLst>
                                          <p:attrName>style.visibility</p:attrName>
                                        </p:attrNameLst>
                                      </p:cBhvr>
                                      <p:to>
                                        <p:strVal val="visible"/>
                                      </p:to>
                                    </p:set>
                                    <p:animEffect transition="in" filter="fade">
                                      <p:cBhvr>
                                        <p:cTn id="41" dur="500"/>
                                        <p:tgtEl>
                                          <p:spTgt spid="133"/>
                                        </p:tgtEl>
                                      </p:cBhvr>
                                    </p:animEffect>
                                  </p:childTnLst>
                                </p:cTn>
                              </p:par>
                              <p:par>
                                <p:cTn id="42" presetID="10" presetClass="entr" presetSubtype="0" fill="hold" grpId="0" nodeType="withEffect">
                                  <p:stCondLst>
                                    <p:cond delay="70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500"/>
                                        <p:tgtEl>
                                          <p:spTgt spid="108"/>
                                        </p:tgtEl>
                                      </p:cBhvr>
                                    </p:animEffect>
                                  </p:childTnLst>
                                </p:cTn>
                              </p:par>
                              <p:par>
                                <p:cTn id="45" presetID="63" presetClass="path" presetSubtype="0" decel="100000" fill="hold" grpId="1" nodeType="withEffect">
                                  <p:stCondLst>
                                    <p:cond delay="700"/>
                                  </p:stCondLst>
                                  <p:childTnLst>
                                    <p:animMotion origin="layout" path="M -4.52132E-6 -1.1212E-6 L 0.02745 -1.1212E-6 " pathEditMode="relative" rAng="0" ptsTypes="AA">
                                      <p:cBhvr>
                                        <p:cTn id="46" dur="500" spd="-100000" fill="hold"/>
                                        <p:tgtEl>
                                          <p:spTgt spid="108"/>
                                        </p:tgtEl>
                                        <p:attrNameLst>
                                          <p:attrName>ppt_x</p:attrName>
                                          <p:attrName>ppt_y</p:attrName>
                                        </p:attrNameLst>
                                      </p:cBhvr>
                                      <p:rCtr x="1366" y="0"/>
                                    </p:animMotion>
                                  </p:childTnLst>
                                </p:cTn>
                              </p:par>
                              <p:par>
                                <p:cTn id="47" presetID="10" presetClass="entr" presetSubtype="0" fill="hold" grpId="0" nodeType="withEffect">
                                  <p:stCondLst>
                                    <p:cond delay="700"/>
                                  </p:stCondLst>
                                  <p:childTnLst>
                                    <p:set>
                                      <p:cBhvr>
                                        <p:cTn id="48" dur="1" fill="hold">
                                          <p:stCondLst>
                                            <p:cond delay="0"/>
                                          </p:stCondLst>
                                        </p:cTn>
                                        <p:tgtEl>
                                          <p:spTgt spid="107"/>
                                        </p:tgtEl>
                                        <p:attrNameLst>
                                          <p:attrName>style.visibility</p:attrName>
                                        </p:attrNameLst>
                                      </p:cBhvr>
                                      <p:to>
                                        <p:strVal val="visible"/>
                                      </p:to>
                                    </p:set>
                                    <p:animEffect transition="in" filter="fade">
                                      <p:cBhvr>
                                        <p:cTn id="49" dur="500"/>
                                        <p:tgtEl>
                                          <p:spTgt spid="107"/>
                                        </p:tgtEl>
                                      </p:cBhvr>
                                    </p:animEffect>
                                  </p:childTnLst>
                                </p:cTn>
                              </p:par>
                              <p:par>
                                <p:cTn id="50" presetID="35" presetClass="path" presetSubtype="0" decel="100000" fill="hold" grpId="1" nodeType="withEffect">
                                  <p:stCondLst>
                                    <p:cond delay="700"/>
                                  </p:stCondLst>
                                  <p:childTnLst>
                                    <p:animMotion origin="layout" path="M 3.05591E-6 -3.12755E-6 L -0.0157 -3.12755E-6 " pathEditMode="relative" rAng="0" ptsTypes="AA">
                                      <p:cBhvr>
                                        <p:cTn id="51" dur="500" spd="-100000" fill="hold"/>
                                        <p:tgtEl>
                                          <p:spTgt spid="107"/>
                                        </p:tgtEl>
                                        <p:attrNameLst>
                                          <p:attrName>ppt_x</p:attrName>
                                          <p:attrName>ppt_y</p:attrName>
                                        </p:attrNameLst>
                                      </p:cBhvr>
                                      <p:rCtr x="-791" y="0"/>
                                    </p:animMotion>
                                  </p:childTnLst>
                                </p:cTn>
                              </p:par>
                              <p:par>
                                <p:cTn id="52" presetID="10" presetClass="entr" presetSubtype="0" fill="hold" nodeType="withEffect">
                                  <p:stCondLst>
                                    <p:cond delay="700"/>
                                  </p:stCondLst>
                                  <p:childTnLst>
                                    <p:set>
                                      <p:cBhvr>
                                        <p:cTn id="53" dur="1" fill="hold">
                                          <p:stCondLst>
                                            <p:cond delay="0"/>
                                          </p:stCondLst>
                                        </p:cTn>
                                        <p:tgtEl>
                                          <p:spTgt spid="109"/>
                                        </p:tgtEl>
                                        <p:attrNameLst>
                                          <p:attrName>style.visibility</p:attrName>
                                        </p:attrNameLst>
                                      </p:cBhvr>
                                      <p:to>
                                        <p:strVal val="visible"/>
                                      </p:to>
                                    </p:set>
                                    <p:animEffect transition="in" filter="fade">
                                      <p:cBhvr>
                                        <p:cTn id="54" dur="500"/>
                                        <p:tgtEl>
                                          <p:spTgt spid="109"/>
                                        </p:tgtEl>
                                      </p:cBhvr>
                                    </p:animEffect>
                                  </p:childTnLst>
                                </p:cTn>
                              </p:par>
                              <p:par>
                                <p:cTn id="55" presetID="10" presetClass="entr" presetSubtype="0" fill="hold" grpId="0" nodeType="withEffect">
                                  <p:stCondLst>
                                    <p:cond delay="700"/>
                                  </p:stCondLst>
                                  <p:childTnLst>
                                    <p:set>
                                      <p:cBhvr>
                                        <p:cTn id="56" dur="1" fill="hold">
                                          <p:stCondLst>
                                            <p:cond delay="0"/>
                                          </p:stCondLst>
                                        </p:cTn>
                                        <p:tgtEl>
                                          <p:spTgt spid="144"/>
                                        </p:tgtEl>
                                        <p:attrNameLst>
                                          <p:attrName>style.visibility</p:attrName>
                                        </p:attrNameLst>
                                      </p:cBhvr>
                                      <p:to>
                                        <p:strVal val="visible"/>
                                      </p:to>
                                    </p:set>
                                    <p:animEffect transition="in" filter="fade">
                                      <p:cBhvr>
                                        <p:cTn id="57" dur="500"/>
                                        <p:tgtEl>
                                          <p:spTgt spid="144"/>
                                        </p:tgtEl>
                                      </p:cBhvr>
                                    </p:animEffect>
                                  </p:childTnLst>
                                </p:cTn>
                              </p:par>
                              <p:par>
                                <p:cTn id="58" presetID="22" presetClass="entr" presetSubtype="8" fill="hold" grpId="0" nodeType="withEffect">
                                  <p:stCondLst>
                                    <p:cond delay="700"/>
                                  </p:stCondLst>
                                  <p:childTnLst>
                                    <p:set>
                                      <p:cBhvr>
                                        <p:cTn id="59" dur="1" fill="hold">
                                          <p:stCondLst>
                                            <p:cond delay="0"/>
                                          </p:stCondLst>
                                        </p:cTn>
                                        <p:tgtEl>
                                          <p:spTgt spid="145"/>
                                        </p:tgtEl>
                                        <p:attrNameLst>
                                          <p:attrName>style.visibility</p:attrName>
                                        </p:attrNameLst>
                                      </p:cBhvr>
                                      <p:to>
                                        <p:strVal val="visible"/>
                                      </p:to>
                                    </p:set>
                                    <p:animEffect transition="in" filter="wipe(left)">
                                      <p:cBhvr>
                                        <p:cTn id="60" dur="500"/>
                                        <p:tgtEl>
                                          <p:spTgt spid="145"/>
                                        </p:tgtEl>
                                      </p:cBhvr>
                                    </p:animEffect>
                                  </p:childTnLst>
                                </p:cTn>
                              </p:par>
                              <p:par>
                                <p:cTn id="61" presetID="2" presetClass="entr" presetSubtype="2" decel="100000" fill="hold" grpId="1" nodeType="withEffect">
                                  <p:stCondLst>
                                    <p:cond delay="700"/>
                                  </p:stCondLst>
                                  <p:childTnLst>
                                    <p:set>
                                      <p:cBhvr>
                                        <p:cTn id="62" dur="1" fill="hold">
                                          <p:stCondLst>
                                            <p:cond delay="0"/>
                                          </p:stCondLst>
                                        </p:cTn>
                                        <p:tgtEl>
                                          <p:spTgt spid="145"/>
                                        </p:tgtEl>
                                        <p:attrNameLst>
                                          <p:attrName>style.visibility</p:attrName>
                                        </p:attrNameLst>
                                      </p:cBhvr>
                                      <p:to>
                                        <p:strVal val="visible"/>
                                      </p:to>
                                    </p:set>
                                    <p:anim calcmode="lin" valueType="num">
                                      <p:cBhvr additive="base">
                                        <p:cTn id="63" dur="500" fill="hold"/>
                                        <p:tgtEl>
                                          <p:spTgt spid="145"/>
                                        </p:tgtEl>
                                        <p:attrNameLst>
                                          <p:attrName>ppt_x</p:attrName>
                                        </p:attrNameLst>
                                      </p:cBhvr>
                                      <p:tavLst>
                                        <p:tav tm="0">
                                          <p:val>
                                            <p:strVal val="1+#ppt_w/2"/>
                                          </p:val>
                                        </p:tav>
                                        <p:tav tm="100000">
                                          <p:val>
                                            <p:strVal val="#ppt_x"/>
                                          </p:val>
                                        </p:tav>
                                      </p:tavLst>
                                    </p:anim>
                                    <p:anim calcmode="lin" valueType="num">
                                      <p:cBhvr additive="base">
                                        <p:cTn id="64" dur="500" fill="hold"/>
                                        <p:tgtEl>
                                          <p:spTgt spid="145"/>
                                        </p:tgtEl>
                                        <p:attrNameLst>
                                          <p:attrName>ppt_y</p:attrName>
                                        </p:attrNameLst>
                                      </p:cBhvr>
                                      <p:tavLst>
                                        <p:tav tm="0">
                                          <p:val>
                                            <p:strVal val="#ppt_y"/>
                                          </p:val>
                                        </p:tav>
                                        <p:tav tm="100000">
                                          <p:val>
                                            <p:strVal val="#ppt_y"/>
                                          </p:val>
                                        </p:tav>
                                      </p:tavLst>
                                    </p:anim>
                                  </p:childTnLst>
                                </p:cTn>
                              </p:par>
                              <p:par>
                                <p:cTn id="65" presetID="22" presetClass="entr" presetSubtype="8" fill="hold" grpId="0" nodeType="withEffect">
                                  <p:stCondLst>
                                    <p:cond delay="700"/>
                                  </p:stCondLst>
                                  <p:childTnLst>
                                    <p:set>
                                      <p:cBhvr>
                                        <p:cTn id="66" dur="1" fill="hold">
                                          <p:stCondLst>
                                            <p:cond delay="0"/>
                                          </p:stCondLst>
                                        </p:cTn>
                                        <p:tgtEl>
                                          <p:spTgt spid="146"/>
                                        </p:tgtEl>
                                        <p:attrNameLst>
                                          <p:attrName>style.visibility</p:attrName>
                                        </p:attrNameLst>
                                      </p:cBhvr>
                                      <p:to>
                                        <p:strVal val="visible"/>
                                      </p:to>
                                    </p:set>
                                    <p:animEffect transition="in" filter="wipe(left)">
                                      <p:cBhvr>
                                        <p:cTn id="67" dur="500"/>
                                        <p:tgtEl>
                                          <p:spTgt spid="146"/>
                                        </p:tgtEl>
                                      </p:cBhvr>
                                    </p:animEffect>
                                  </p:childTnLst>
                                </p:cTn>
                              </p:par>
                              <p:par>
                                <p:cTn id="68" presetID="2" presetClass="entr" presetSubtype="2" decel="100000" fill="hold" grpId="1" nodeType="withEffect">
                                  <p:stCondLst>
                                    <p:cond delay="700"/>
                                  </p:stCondLst>
                                  <p:childTnLst>
                                    <p:set>
                                      <p:cBhvr>
                                        <p:cTn id="69" dur="1" fill="hold">
                                          <p:stCondLst>
                                            <p:cond delay="0"/>
                                          </p:stCondLst>
                                        </p:cTn>
                                        <p:tgtEl>
                                          <p:spTgt spid="146"/>
                                        </p:tgtEl>
                                        <p:attrNameLst>
                                          <p:attrName>style.visibility</p:attrName>
                                        </p:attrNameLst>
                                      </p:cBhvr>
                                      <p:to>
                                        <p:strVal val="visible"/>
                                      </p:to>
                                    </p:set>
                                    <p:anim calcmode="lin" valueType="num">
                                      <p:cBhvr additive="base">
                                        <p:cTn id="70" dur="500" fill="hold"/>
                                        <p:tgtEl>
                                          <p:spTgt spid="146"/>
                                        </p:tgtEl>
                                        <p:attrNameLst>
                                          <p:attrName>ppt_x</p:attrName>
                                        </p:attrNameLst>
                                      </p:cBhvr>
                                      <p:tavLst>
                                        <p:tav tm="0">
                                          <p:val>
                                            <p:strVal val="1+#ppt_w/2"/>
                                          </p:val>
                                        </p:tav>
                                        <p:tav tm="100000">
                                          <p:val>
                                            <p:strVal val="#ppt_x"/>
                                          </p:val>
                                        </p:tav>
                                      </p:tavLst>
                                    </p:anim>
                                    <p:anim calcmode="lin" valueType="num">
                                      <p:cBhvr additive="base">
                                        <p:cTn id="71" dur="500" fill="hold"/>
                                        <p:tgtEl>
                                          <p:spTgt spid="146"/>
                                        </p:tgtEl>
                                        <p:attrNameLst>
                                          <p:attrName>ppt_y</p:attrName>
                                        </p:attrNameLst>
                                      </p:cBhvr>
                                      <p:tavLst>
                                        <p:tav tm="0">
                                          <p:val>
                                            <p:strVal val="#ppt_y"/>
                                          </p:val>
                                        </p:tav>
                                        <p:tav tm="100000">
                                          <p:val>
                                            <p:strVal val="#ppt_y"/>
                                          </p:val>
                                        </p:tav>
                                      </p:tavLst>
                                    </p:anim>
                                  </p:childTnLst>
                                </p:cTn>
                              </p:par>
                              <p:par>
                                <p:cTn id="72" presetID="22" presetClass="entr" presetSubtype="8" fill="hold" grpId="0" nodeType="withEffect">
                                  <p:stCondLst>
                                    <p:cond delay="700"/>
                                  </p:stCondLst>
                                  <p:childTnLst>
                                    <p:set>
                                      <p:cBhvr>
                                        <p:cTn id="73" dur="1" fill="hold">
                                          <p:stCondLst>
                                            <p:cond delay="0"/>
                                          </p:stCondLst>
                                        </p:cTn>
                                        <p:tgtEl>
                                          <p:spTgt spid="147"/>
                                        </p:tgtEl>
                                        <p:attrNameLst>
                                          <p:attrName>style.visibility</p:attrName>
                                        </p:attrNameLst>
                                      </p:cBhvr>
                                      <p:to>
                                        <p:strVal val="visible"/>
                                      </p:to>
                                    </p:set>
                                    <p:animEffect transition="in" filter="wipe(left)">
                                      <p:cBhvr>
                                        <p:cTn id="74" dur="500"/>
                                        <p:tgtEl>
                                          <p:spTgt spid="147"/>
                                        </p:tgtEl>
                                      </p:cBhvr>
                                    </p:animEffect>
                                  </p:childTnLst>
                                </p:cTn>
                              </p:par>
                              <p:par>
                                <p:cTn id="75" presetID="2" presetClass="entr" presetSubtype="2" decel="100000" fill="hold" grpId="1" nodeType="withEffect">
                                  <p:stCondLst>
                                    <p:cond delay="700"/>
                                  </p:stCondLst>
                                  <p:childTnLst>
                                    <p:set>
                                      <p:cBhvr>
                                        <p:cTn id="76" dur="1" fill="hold">
                                          <p:stCondLst>
                                            <p:cond delay="0"/>
                                          </p:stCondLst>
                                        </p:cTn>
                                        <p:tgtEl>
                                          <p:spTgt spid="147"/>
                                        </p:tgtEl>
                                        <p:attrNameLst>
                                          <p:attrName>style.visibility</p:attrName>
                                        </p:attrNameLst>
                                      </p:cBhvr>
                                      <p:to>
                                        <p:strVal val="visible"/>
                                      </p:to>
                                    </p:set>
                                    <p:anim calcmode="lin" valueType="num">
                                      <p:cBhvr additive="base">
                                        <p:cTn id="77" dur="500" fill="hold"/>
                                        <p:tgtEl>
                                          <p:spTgt spid="147"/>
                                        </p:tgtEl>
                                        <p:attrNameLst>
                                          <p:attrName>ppt_x</p:attrName>
                                        </p:attrNameLst>
                                      </p:cBhvr>
                                      <p:tavLst>
                                        <p:tav tm="0">
                                          <p:val>
                                            <p:strVal val="1+#ppt_w/2"/>
                                          </p:val>
                                        </p:tav>
                                        <p:tav tm="100000">
                                          <p:val>
                                            <p:strVal val="#ppt_x"/>
                                          </p:val>
                                        </p:tav>
                                      </p:tavLst>
                                    </p:anim>
                                    <p:anim calcmode="lin" valueType="num">
                                      <p:cBhvr additive="base">
                                        <p:cTn id="78" dur="500" fill="hold"/>
                                        <p:tgtEl>
                                          <p:spTgt spid="147"/>
                                        </p:tgtEl>
                                        <p:attrNameLst>
                                          <p:attrName>ppt_y</p:attrName>
                                        </p:attrNameLst>
                                      </p:cBhvr>
                                      <p:tavLst>
                                        <p:tav tm="0">
                                          <p:val>
                                            <p:strVal val="#ppt_y"/>
                                          </p:val>
                                        </p:tav>
                                        <p:tav tm="100000">
                                          <p:val>
                                            <p:strVal val="#ppt_y"/>
                                          </p:val>
                                        </p:tav>
                                      </p:tavLst>
                                    </p:anim>
                                  </p:childTnLst>
                                </p:cTn>
                              </p:par>
                              <p:par>
                                <p:cTn id="79" presetID="22" presetClass="entr" presetSubtype="8" fill="hold" grpId="0" nodeType="withEffect">
                                  <p:stCondLst>
                                    <p:cond delay="700"/>
                                  </p:stCondLst>
                                  <p:childTnLst>
                                    <p:set>
                                      <p:cBhvr>
                                        <p:cTn id="80" dur="1" fill="hold">
                                          <p:stCondLst>
                                            <p:cond delay="0"/>
                                          </p:stCondLst>
                                        </p:cTn>
                                        <p:tgtEl>
                                          <p:spTgt spid="148"/>
                                        </p:tgtEl>
                                        <p:attrNameLst>
                                          <p:attrName>style.visibility</p:attrName>
                                        </p:attrNameLst>
                                      </p:cBhvr>
                                      <p:to>
                                        <p:strVal val="visible"/>
                                      </p:to>
                                    </p:set>
                                    <p:animEffect transition="in" filter="wipe(left)">
                                      <p:cBhvr>
                                        <p:cTn id="81" dur="500"/>
                                        <p:tgtEl>
                                          <p:spTgt spid="148"/>
                                        </p:tgtEl>
                                      </p:cBhvr>
                                    </p:animEffect>
                                  </p:childTnLst>
                                </p:cTn>
                              </p:par>
                              <p:par>
                                <p:cTn id="82" presetID="2" presetClass="entr" presetSubtype="2" decel="100000" fill="hold" grpId="1" nodeType="withEffect">
                                  <p:stCondLst>
                                    <p:cond delay="700"/>
                                  </p:stCondLst>
                                  <p:childTnLst>
                                    <p:set>
                                      <p:cBhvr>
                                        <p:cTn id="83" dur="1" fill="hold">
                                          <p:stCondLst>
                                            <p:cond delay="0"/>
                                          </p:stCondLst>
                                        </p:cTn>
                                        <p:tgtEl>
                                          <p:spTgt spid="148"/>
                                        </p:tgtEl>
                                        <p:attrNameLst>
                                          <p:attrName>style.visibility</p:attrName>
                                        </p:attrNameLst>
                                      </p:cBhvr>
                                      <p:to>
                                        <p:strVal val="visible"/>
                                      </p:to>
                                    </p:set>
                                    <p:anim calcmode="lin" valueType="num">
                                      <p:cBhvr additive="base">
                                        <p:cTn id="84" dur="500" fill="hold"/>
                                        <p:tgtEl>
                                          <p:spTgt spid="148"/>
                                        </p:tgtEl>
                                        <p:attrNameLst>
                                          <p:attrName>ppt_x</p:attrName>
                                        </p:attrNameLst>
                                      </p:cBhvr>
                                      <p:tavLst>
                                        <p:tav tm="0">
                                          <p:val>
                                            <p:strVal val="1+#ppt_w/2"/>
                                          </p:val>
                                        </p:tav>
                                        <p:tav tm="100000">
                                          <p:val>
                                            <p:strVal val="#ppt_x"/>
                                          </p:val>
                                        </p:tav>
                                      </p:tavLst>
                                    </p:anim>
                                    <p:anim calcmode="lin" valueType="num">
                                      <p:cBhvr additive="base">
                                        <p:cTn id="85" dur="500" fill="hold"/>
                                        <p:tgtEl>
                                          <p:spTgt spid="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7" grpId="0" animBg="1"/>
      <p:bldP spid="107" grpId="1" animBg="1"/>
      <p:bldP spid="108" grpId="0" animBg="1"/>
      <p:bldP spid="108" grpId="1" animBg="1"/>
      <p:bldP spid="132" grpId="0"/>
      <p:bldP spid="133" grpId="0"/>
      <p:bldP spid="134" grpId="0"/>
      <p:bldP spid="135" grpId="0" animBg="1"/>
      <p:bldP spid="136" grpId="0"/>
      <p:bldP spid="141" grpId="0" animBg="1"/>
      <p:bldP spid="144" grpId="0"/>
      <p:bldP spid="145" grpId="0" animBg="1"/>
      <p:bldP spid="145" grpId="1" animBg="1"/>
      <p:bldP spid="146" grpId="0" animBg="1"/>
      <p:bldP spid="146" grpId="1" animBg="1"/>
      <p:bldP spid="147" grpId="0" animBg="1"/>
      <p:bldP spid="147" grpId="1" animBg="1"/>
      <p:bldP spid="148" grpId="0" animBg="1"/>
      <p:bldP spid="14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399" dirty="0"/>
              <a:t>Opportunity to rethink your </a:t>
            </a:r>
            <a:r>
              <a:rPr lang="en-US" sz="4399" dirty="0" smtClean="0"/>
              <a:t>datacenter: </a:t>
            </a:r>
            <a:br>
              <a:rPr lang="en-US" sz="4399" dirty="0" smtClean="0"/>
            </a:br>
            <a:r>
              <a:rPr lang="en-US" sz="4399" dirty="0" smtClean="0"/>
              <a:t>Think services, not servers</a:t>
            </a:r>
            <a:endParaRPr lang="en-US" sz="4399" dirty="0"/>
          </a:p>
        </p:txBody>
      </p:sp>
      <p:sp>
        <p:nvSpPr>
          <p:cNvPr id="235" name="Rectangle 234"/>
          <p:cNvSpPr/>
          <p:nvPr/>
        </p:nvSpPr>
        <p:spPr bwMode="auto">
          <a:xfrm>
            <a:off x="277463" y="1733013"/>
            <a:ext cx="5942278" cy="3016664"/>
          </a:xfrm>
          <a:prstGeom prst="rect">
            <a:avLst/>
          </a:prstGeom>
          <a:solidFill>
            <a:srgbClr val="002060"/>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36" name="Rectangle 235"/>
          <p:cNvSpPr/>
          <p:nvPr/>
        </p:nvSpPr>
        <p:spPr bwMode="auto">
          <a:xfrm>
            <a:off x="6219745" y="1733013"/>
            <a:ext cx="5940409" cy="3016664"/>
          </a:xfrm>
          <a:prstGeom prst="rect">
            <a:avLst/>
          </a:prstGeom>
          <a:solidFill>
            <a:srgbClr val="0070C0"/>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37" name="Content Placeholder 2"/>
          <p:cNvSpPr txBox="1">
            <a:spLocks/>
          </p:cNvSpPr>
          <p:nvPr/>
        </p:nvSpPr>
        <p:spPr>
          <a:xfrm>
            <a:off x="276324" y="1733013"/>
            <a:ext cx="5938154" cy="2278317"/>
          </a:xfrm>
          <a:prstGeom prst="rect">
            <a:avLst/>
          </a:prstGeom>
          <a:solidFill>
            <a:srgbClr val="002060"/>
          </a:solidFill>
        </p:spPr>
        <p:txBody>
          <a:bodyPr vert="horz" wrap="square" lIns="182828" tIns="146262" rIns="182828" bIns="146262"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600"/>
              </a:spcBef>
              <a:buFont typeface="Arial" pitchFamily="34" charset="0"/>
              <a:buNone/>
            </a:pPr>
            <a:r>
              <a:rPr lang="en-US" sz="3198" dirty="0">
                <a:gradFill>
                  <a:gsLst>
                    <a:gs pos="26667">
                      <a:srgbClr val="FFFFFF"/>
                    </a:gs>
                    <a:gs pos="84000">
                      <a:srgbClr val="FFFFFF"/>
                    </a:gs>
                  </a:gsLst>
                  <a:lin ang="5400000" scaled="1"/>
                </a:gradFill>
                <a:latin typeface="Segoe UI Light"/>
                <a:cs typeface="Segoe UI" pitchFamily="34" charset="0"/>
              </a:rPr>
              <a:t>Traditional datacenter</a:t>
            </a:r>
          </a:p>
          <a:p>
            <a:pPr marL="228513" lvl="1" indent="-228513">
              <a:spcBef>
                <a:spcPts val="1198"/>
              </a:spcBef>
            </a:pPr>
            <a:r>
              <a:rPr lang="en-US" sz="1598" dirty="0">
                <a:gradFill>
                  <a:gsLst>
                    <a:gs pos="26667">
                      <a:srgbClr val="FFFFFF"/>
                    </a:gs>
                    <a:gs pos="84000">
                      <a:srgbClr val="FFFFFF"/>
                    </a:gs>
                  </a:gsLst>
                  <a:lin ang="5400000" scaled="1"/>
                </a:gradFill>
                <a:cs typeface="Segoe UI" pitchFamily="34" charset="0"/>
              </a:rPr>
              <a:t>Tight coupling between infrastructure and apps </a:t>
            </a:r>
          </a:p>
          <a:p>
            <a:pPr marL="228513" lvl="1" indent="-228513">
              <a:spcBef>
                <a:spcPts val="1198"/>
              </a:spcBef>
            </a:pPr>
            <a:r>
              <a:rPr lang="en-US" sz="1598" dirty="0">
                <a:gradFill>
                  <a:gsLst>
                    <a:gs pos="26667">
                      <a:srgbClr val="FFFFFF"/>
                    </a:gs>
                    <a:gs pos="84000">
                      <a:srgbClr val="FFFFFF"/>
                    </a:gs>
                  </a:gsLst>
                  <a:lin ang="5400000" scaled="1"/>
                </a:gradFill>
                <a:cs typeface="Segoe UI" pitchFamily="34" charset="0"/>
              </a:rPr>
              <a:t>Expensive, vertically integrated hardware   </a:t>
            </a:r>
          </a:p>
          <a:p>
            <a:pPr marL="228513" lvl="1" indent="-228513">
              <a:spcBef>
                <a:spcPts val="1198"/>
              </a:spcBef>
            </a:pPr>
            <a:r>
              <a:rPr lang="en-US" sz="1598" dirty="0">
                <a:gradFill>
                  <a:gsLst>
                    <a:gs pos="26667">
                      <a:srgbClr val="FFFFFF"/>
                    </a:gs>
                    <a:gs pos="84000">
                      <a:srgbClr val="FFFFFF"/>
                    </a:gs>
                  </a:gsLst>
                  <a:lin ang="5400000" scaled="1"/>
                </a:gradFill>
                <a:cs typeface="Segoe UI" pitchFamily="34" charset="0"/>
              </a:rPr>
              <a:t>Silo-</a:t>
            </a:r>
            <a:r>
              <a:rPr lang="en-US" sz="1598" dirty="0" err="1">
                <a:gradFill>
                  <a:gsLst>
                    <a:gs pos="26667">
                      <a:srgbClr val="FFFFFF"/>
                    </a:gs>
                    <a:gs pos="84000">
                      <a:srgbClr val="FFFFFF"/>
                    </a:gs>
                  </a:gsLst>
                  <a:lin ang="5400000" scaled="1"/>
                </a:gradFill>
                <a:cs typeface="Segoe UI" pitchFamily="34" charset="0"/>
              </a:rPr>
              <a:t>ed</a:t>
            </a:r>
            <a:r>
              <a:rPr lang="en-US" sz="1598" dirty="0">
                <a:gradFill>
                  <a:gsLst>
                    <a:gs pos="26667">
                      <a:srgbClr val="FFFFFF"/>
                    </a:gs>
                    <a:gs pos="84000">
                      <a:srgbClr val="FFFFFF"/>
                    </a:gs>
                  </a:gsLst>
                  <a:lin ang="5400000" scaled="1"/>
                </a:gradFill>
                <a:cs typeface="Segoe UI" pitchFamily="34" charset="0"/>
              </a:rPr>
              <a:t> infrastructure and operations</a:t>
            </a:r>
          </a:p>
          <a:p>
            <a:pPr marL="228513" lvl="1" indent="-228513">
              <a:spcBef>
                <a:spcPts val="1198"/>
              </a:spcBef>
            </a:pPr>
            <a:r>
              <a:rPr lang="en-US" sz="1598" dirty="0">
                <a:gradFill>
                  <a:gsLst>
                    <a:gs pos="26667">
                      <a:srgbClr val="FFFFFF"/>
                    </a:gs>
                    <a:gs pos="84000">
                      <a:srgbClr val="FFFFFF"/>
                    </a:gs>
                  </a:gsLst>
                  <a:lin ang="5400000" scaled="1"/>
                </a:gradFill>
                <a:cs typeface="Segoe UI" pitchFamily="34" charset="0"/>
              </a:rPr>
              <a:t>Highly customized processes and configurations</a:t>
            </a:r>
          </a:p>
        </p:txBody>
      </p:sp>
      <p:sp>
        <p:nvSpPr>
          <p:cNvPr id="238" name="Content Placeholder 2"/>
          <p:cNvSpPr txBox="1">
            <a:spLocks/>
          </p:cNvSpPr>
          <p:nvPr/>
        </p:nvSpPr>
        <p:spPr>
          <a:xfrm>
            <a:off x="6214481" y="1733013"/>
            <a:ext cx="5944531" cy="2277943"/>
          </a:xfrm>
          <a:prstGeom prst="rect">
            <a:avLst/>
          </a:prstGeom>
          <a:solidFill>
            <a:srgbClr val="0070C0"/>
          </a:solidFill>
        </p:spPr>
        <p:txBody>
          <a:bodyPr vert="horz" wrap="square" lIns="182828" tIns="146262" rIns="182828" bIns="146262"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600"/>
              </a:spcBef>
              <a:buFont typeface="Arial" pitchFamily="34" charset="0"/>
              <a:buNone/>
            </a:pPr>
            <a:r>
              <a:rPr lang="en-US" sz="3198" dirty="0">
                <a:gradFill>
                  <a:gsLst>
                    <a:gs pos="26667">
                      <a:srgbClr val="FFFFFF"/>
                    </a:gs>
                    <a:gs pos="84000">
                      <a:srgbClr val="FFFFFF"/>
                    </a:gs>
                  </a:gsLst>
                  <a:lin ang="5400000" scaled="1"/>
                </a:gradFill>
                <a:latin typeface="Segoe UI Light"/>
                <a:cs typeface="Segoe UI" pitchFamily="34" charset="0"/>
              </a:rPr>
              <a:t>Microsoft Azure datacenter</a:t>
            </a:r>
          </a:p>
          <a:p>
            <a:pPr marL="228513" lvl="1" indent="-228513">
              <a:spcBef>
                <a:spcPts val="1198"/>
              </a:spcBef>
            </a:pPr>
            <a:r>
              <a:rPr lang="en-US" sz="1598" dirty="0">
                <a:gradFill>
                  <a:gsLst>
                    <a:gs pos="26667">
                      <a:srgbClr val="FFFFFF"/>
                    </a:gs>
                    <a:gs pos="84000">
                      <a:srgbClr val="FFFFFF"/>
                    </a:gs>
                  </a:gsLst>
                  <a:lin ang="5400000" scaled="1"/>
                </a:gradFill>
                <a:cs typeface="Segoe UI" pitchFamily="34" charset="0"/>
              </a:rPr>
              <a:t>Loosely coupled apps and micro-services </a:t>
            </a:r>
          </a:p>
          <a:p>
            <a:pPr marL="228513" lvl="1" indent="-228513">
              <a:spcBef>
                <a:spcPts val="1198"/>
              </a:spcBef>
            </a:pPr>
            <a:r>
              <a:rPr lang="en-US" sz="1598" dirty="0">
                <a:gradFill>
                  <a:gsLst>
                    <a:gs pos="26667">
                      <a:srgbClr val="FFFFFF"/>
                    </a:gs>
                    <a:gs pos="84000">
                      <a:srgbClr val="FFFFFF"/>
                    </a:gs>
                  </a:gsLst>
                  <a:lin ang="5400000" scaled="1"/>
                </a:gradFill>
                <a:cs typeface="Segoe UI" pitchFamily="34" charset="0"/>
              </a:rPr>
              <a:t>Industry-standard hardware </a:t>
            </a:r>
          </a:p>
          <a:p>
            <a:pPr marL="228513" lvl="1" indent="-228513">
              <a:spcBef>
                <a:spcPts val="1198"/>
              </a:spcBef>
            </a:pPr>
            <a:r>
              <a:rPr lang="en-US" sz="1598" dirty="0">
                <a:gradFill>
                  <a:gsLst>
                    <a:gs pos="26667">
                      <a:srgbClr val="FFFFFF"/>
                    </a:gs>
                    <a:gs pos="84000">
                      <a:srgbClr val="FFFFFF"/>
                    </a:gs>
                  </a:gsLst>
                  <a:lin ang="5400000" scaled="1"/>
                </a:gradFill>
                <a:cs typeface="Segoe UI" pitchFamily="34" charset="0"/>
              </a:rPr>
              <a:t>Service-focused DevOps  </a:t>
            </a:r>
          </a:p>
          <a:p>
            <a:pPr marL="228513" lvl="1" indent="-228513">
              <a:spcBef>
                <a:spcPts val="1198"/>
              </a:spcBef>
            </a:pPr>
            <a:r>
              <a:rPr lang="en-US" sz="1598" dirty="0">
                <a:gradFill>
                  <a:gsLst>
                    <a:gs pos="26667">
                      <a:srgbClr val="FFFFFF"/>
                    </a:gs>
                    <a:gs pos="84000">
                      <a:srgbClr val="FFFFFF"/>
                    </a:gs>
                  </a:gsLst>
                  <a:lin ang="5400000" scaled="1"/>
                </a:gradFill>
                <a:cs typeface="Segoe UI" pitchFamily="34" charset="0"/>
              </a:rPr>
              <a:t>Standardized processes and configurations</a:t>
            </a:r>
          </a:p>
        </p:txBody>
      </p:sp>
      <p:sp>
        <p:nvSpPr>
          <p:cNvPr id="239" name="Rectangle 238"/>
          <p:cNvSpPr/>
          <p:nvPr/>
        </p:nvSpPr>
        <p:spPr bwMode="auto">
          <a:xfrm>
            <a:off x="1766" y="1674938"/>
            <a:ext cx="274560" cy="3214166"/>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40" name="Rectangle 239"/>
          <p:cNvSpPr/>
          <p:nvPr/>
        </p:nvSpPr>
        <p:spPr bwMode="auto">
          <a:xfrm>
            <a:off x="12160152" y="1674938"/>
            <a:ext cx="274560" cy="3214166"/>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241" name="Group 240"/>
          <p:cNvGrpSpPr/>
          <p:nvPr/>
        </p:nvGrpSpPr>
        <p:grpSpPr>
          <a:xfrm>
            <a:off x="1982959" y="4549634"/>
            <a:ext cx="2254085" cy="2047596"/>
            <a:chOff x="7175501" y="2655977"/>
            <a:chExt cx="4432300" cy="4026273"/>
          </a:xfrm>
        </p:grpSpPr>
        <p:sp>
          <p:nvSpPr>
            <p:cNvPr id="242" name="Freeform 241"/>
            <p:cNvSpPr>
              <a:spLocks noEditPoints="1"/>
            </p:cNvSpPr>
            <p:nvPr/>
          </p:nvSpPr>
          <p:spPr bwMode="black">
            <a:xfrm>
              <a:off x="7629036" y="5335115"/>
              <a:ext cx="657271" cy="1325433"/>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D2D2D2"/>
            </a:solidFill>
            <a:ln w="9525" cap="flat" cmpd="sng" algn="ctr">
              <a:noFill/>
              <a:prstDash val="solid"/>
              <a:headEnd type="none" w="med" len="med"/>
              <a:tailEnd type="none" w="med" len="med"/>
            </a:ln>
            <a:effectLst/>
            <a:ex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243" name="Freeform 242"/>
            <p:cNvSpPr>
              <a:spLocks noEditPoints="1"/>
            </p:cNvSpPr>
            <p:nvPr/>
          </p:nvSpPr>
          <p:spPr bwMode="black">
            <a:xfrm>
              <a:off x="8585023" y="5335115"/>
              <a:ext cx="657271" cy="1325433"/>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D2D2D2"/>
            </a:solidFill>
            <a:ln w="9525" cap="flat" cmpd="sng" algn="ctr">
              <a:noFill/>
              <a:prstDash val="solid"/>
              <a:headEnd type="none" w="med" len="med"/>
              <a:tailEnd type="none" w="med" len="med"/>
            </a:ln>
            <a:effectLst/>
            <a:ex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244" name="Freeform 243"/>
            <p:cNvSpPr>
              <a:spLocks noEditPoints="1"/>
            </p:cNvSpPr>
            <p:nvPr/>
          </p:nvSpPr>
          <p:spPr bwMode="black">
            <a:xfrm>
              <a:off x="9532530" y="5335115"/>
              <a:ext cx="657271" cy="1325433"/>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D2D2D2"/>
            </a:solidFill>
            <a:ln w="9525" cap="flat" cmpd="sng" algn="ctr">
              <a:noFill/>
              <a:prstDash val="solid"/>
              <a:headEnd type="none" w="med" len="med"/>
              <a:tailEnd type="none" w="med" len="med"/>
            </a:ln>
            <a:effectLst/>
            <a:ex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245" name="Freeform 244"/>
            <p:cNvSpPr>
              <a:spLocks noEditPoints="1"/>
            </p:cNvSpPr>
            <p:nvPr/>
          </p:nvSpPr>
          <p:spPr bwMode="black">
            <a:xfrm>
              <a:off x="10496996" y="5335115"/>
              <a:ext cx="657271" cy="1325433"/>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D2D2D2"/>
            </a:solidFill>
            <a:ln w="9525" cap="flat" cmpd="sng" algn="ctr">
              <a:noFill/>
              <a:prstDash val="solid"/>
              <a:headEnd type="none" w="med" len="med"/>
              <a:tailEnd type="none" w="med" len="med"/>
            </a:ln>
            <a:effectLst/>
            <a:ex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grpSp>
          <p:nvGrpSpPr>
            <p:cNvPr id="246" name="Group 245"/>
            <p:cNvGrpSpPr/>
            <p:nvPr/>
          </p:nvGrpSpPr>
          <p:grpSpPr>
            <a:xfrm>
              <a:off x="8536042" y="5353483"/>
              <a:ext cx="2215581" cy="426650"/>
              <a:chOff x="8409042" y="5353483"/>
              <a:chExt cx="2215581" cy="426650"/>
            </a:xfrm>
          </p:grpSpPr>
          <p:sp>
            <p:nvSpPr>
              <p:cNvPr id="305" name="Rectangle 304"/>
              <p:cNvSpPr/>
              <p:nvPr/>
            </p:nvSpPr>
            <p:spPr bwMode="auto">
              <a:xfrm>
                <a:off x="10421206" y="5353483"/>
                <a:ext cx="203417" cy="426650"/>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06" name="Rectangle 305"/>
              <p:cNvSpPr/>
              <p:nvPr/>
            </p:nvSpPr>
            <p:spPr bwMode="auto">
              <a:xfrm>
                <a:off x="9434917" y="5353483"/>
                <a:ext cx="203417" cy="426650"/>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07" name="Rectangle 306"/>
              <p:cNvSpPr/>
              <p:nvPr/>
            </p:nvSpPr>
            <p:spPr bwMode="auto">
              <a:xfrm>
                <a:off x="8409042" y="5353483"/>
                <a:ext cx="203417" cy="426650"/>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247" name="Rectangle 246"/>
            <p:cNvSpPr/>
            <p:nvPr/>
          </p:nvSpPr>
          <p:spPr bwMode="auto">
            <a:xfrm>
              <a:off x="7175501" y="6638848"/>
              <a:ext cx="4432300" cy="43402"/>
            </a:xfrm>
            <a:prstGeom prst="rect">
              <a:avLst/>
            </a:prstGeom>
            <a:solidFill>
              <a:srgbClr val="D2D2D2">
                <a:lumMod val="90000"/>
              </a:srgbClr>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48" name="Freeform 247"/>
            <p:cNvSpPr>
              <a:spLocks noEditPoints="1"/>
            </p:cNvSpPr>
            <p:nvPr/>
          </p:nvSpPr>
          <p:spPr bwMode="black">
            <a:xfrm>
              <a:off x="7956968" y="4938068"/>
              <a:ext cx="843402" cy="1700780"/>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D2D2D2">
                <a:lumMod val="25000"/>
              </a:srgbClr>
            </a:solidFill>
            <a:extLst/>
          </p:spPr>
          <p:txBody>
            <a:bodyPr wrap="square" lIns="146262" tIns="146262" rIns="146262" bIns="146262" rtlCol="0">
              <a:noAutofit/>
            </a:bodyPr>
            <a:lstStyle/>
            <a:p>
              <a:pPr defTabSz="932204">
                <a:lnSpc>
                  <a:spcPts val="3060"/>
                </a:lnSpc>
                <a:defRPr/>
              </a:pPr>
              <a:endParaRPr lang="en-US" sz="2800" kern="0" dirty="0">
                <a:solidFill>
                  <a:srgbClr val="FFFFFF"/>
                </a:solidFill>
                <a:latin typeface="Segoe UI Light"/>
              </a:endParaRPr>
            </a:p>
          </p:txBody>
        </p:sp>
        <p:cxnSp>
          <p:nvCxnSpPr>
            <p:cNvPr id="249" name="Straight Connector 248"/>
            <p:cNvCxnSpPr/>
            <p:nvPr/>
          </p:nvCxnSpPr>
          <p:spPr>
            <a:xfrm flipV="1">
              <a:off x="8386174" y="3645257"/>
              <a:ext cx="0" cy="1193825"/>
            </a:xfrm>
            <a:prstGeom prst="line">
              <a:avLst/>
            </a:prstGeom>
            <a:noFill/>
            <a:ln w="34925" cap="flat" cmpd="sng" algn="ctr">
              <a:solidFill>
                <a:srgbClr val="505050"/>
              </a:solidFill>
              <a:prstDash val="sysDot"/>
              <a:headEnd type="none"/>
              <a:tailEnd type="none"/>
            </a:ln>
            <a:effectLst/>
          </p:spPr>
        </p:cxnSp>
        <p:sp>
          <p:nvSpPr>
            <p:cNvPr id="250" name="Oval 5"/>
            <p:cNvSpPr>
              <a:spLocks noChangeArrowheads="1"/>
            </p:cNvSpPr>
            <p:nvPr/>
          </p:nvSpPr>
          <p:spPr bwMode="auto">
            <a:xfrm>
              <a:off x="7965199" y="2655977"/>
              <a:ext cx="826939" cy="831646"/>
            </a:xfrm>
            <a:prstGeom prst="ellipse">
              <a:avLst/>
            </a:prstGeom>
            <a:solidFill>
              <a:srgbClr val="FFFFFF"/>
            </a:solidFill>
            <a:ln w="38100" cap="flat" cmpd="sng" algn="ctr">
              <a:solidFill>
                <a:srgbClr val="505050"/>
              </a:solidFill>
              <a:prstDash val="solid"/>
              <a:headEnd type="none" w="med" len="med"/>
              <a:tailEnd type="none" w="med" len="med"/>
            </a:ln>
            <a:effectLst/>
          </p:spPr>
          <p:txBody>
            <a:bodyPr rot="0" spcFirstLastPara="0" vertOverflow="overflow" horzOverflow="overflow" vert="horz" wrap="square" lIns="179234" tIns="143388" rIns="179234" bIns="143388" numCol="1" spcCol="0" rtlCol="0" fromWordArt="0" anchor="ctr"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745" kern="0">
                <a:solidFill>
                  <a:srgbClr val="FF8C00"/>
                </a:solidFill>
                <a:ea typeface="Segoe UI" pitchFamily="34" charset="0"/>
                <a:cs typeface="Segoe UI" pitchFamily="34" charset="0"/>
              </a:endParaRPr>
            </a:p>
          </p:txBody>
        </p:sp>
        <p:sp>
          <p:nvSpPr>
            <p:cNvPr id="251" name="Freeform 6"/>
            <p:cNvSpPr>
              <a:spLocks/>
            </p:cNvSpPr>
            <p:nvPr/>
          </p:nvSpPr>
          <p:spPr bwMode="auto">
            <a:xfrm>
              <a:off x="8158832" y="2944386"/>
              <a:ext cx="221563" cy="379105"/>
            </a:xfrm>
            <a:custGeom>
              <a:avLst/>
              <a:gdLst>
                <a:gd name="T0" fmla="*/ 706 w 706"/>
                <a:gd name="T1" fmla="*/ 403 h 1208"/>
                <a:gd name="T2" fmla="*/ 699 w 706"/>
                <a:gd name="T3" fmla="*/ 1208 h 1208"/>
                <a:gd name="T4" fmla="*/ 0 w 706"/>
                <a:gd name="T5" fmla="*/ 805 h 1208"/>
                <a:gd name="T6" fmla="*/ 0 w 706"/>
                <a:gd name="T7" fmla="*/ 0 h 1208"/>
                <a:gd name="T8" fmla="*/ 706 w 706"/>
                <a:gd name="T9" fmla="*/ 403 h 1208"/>
                <a:gd name="T10" fmla="*/ 706 w 706"/>
                <a:gd name="T11" fmla="*/ 403 h 1208"/>
                <a:gd name="T12" fmla="*/ 706 w 706"/>
                <a:gd name="T13" fmla="*/ 403 h 1208"/>
              </a:gdLst>
              <a:ahLst/>
              <a:cxnLst>
                <a:cxn ang="0">
                  <a:pos x="T0" y="T1"/>
                </a:cxn>
                <a:cxn ang="0">
                  <a:pos x="T2" y="T3"/>
                </a:cxn>
                <a:cxn ang="0">
                  <a:pos x="T4" y="T5"/>
                </a:cxn>
                <a:cxn ang="0">
                  <a:pos x="T6" y="T7"/>
                </a:cxn>
                <a:cxn ang="0">
                  <a:pos x="T8" y="T9"/>
                </a:cxn>
                <a:cxn ang="0">
                  <a:pos x="T10" y="T11"/>
                </a:cxn>
                <a:cxn ang="0">
                  <a:pos x="T12" y="T13"/>
                </a:cxn>
              </a:cxnLst>
              <a:rect l="0" t="0" r="r" b="b"/>
              <a:pathLst>
                <a:path w="706" h="1208">
                  <a:moveTo>
                    <a:pt x="706" y="403"/>
                  </a:moveTo>
                  <a:lnTo>
                    <a:pt x="699" y="1208"/>
                  </a:lnTo>
                  <a:lnTo>
                    <a:pt x="0" y="805"/>
                  </a:lnTo>
                  <a:lnTo>
                    <a:pt x="0" y="0"/>
                  </a:lnTo>
                  <a:lnTo>
                    <a:pt x="706" y="403"/>
                  </a:lnTo>
                  <a:lnTo>
                    <a:pt x="706" y="403"/>
                  </a:lnTo>
                  <a:lnTo>
                    <a:pt x="706" y="403"/>
                  </a:lnTo>
                  <a:close/>
                </a:path>
              </a:pathLst>
            </a:custGeom>
            <a:solidFill>
              <a:srgbClr val="D2D2D2">
                <a:lumMod val="50000"/>
              </a:srgbClr>
            </a:solidFill>
            <a:ln>
              <a:noFill/>
            </a:ln>
          </p:spPr>
          <p:txBody>
            <a:bodyPr vert="horz" wrap="square" lIns="89616" tIns="44809" rIns="89616" bIns="44809" numCol="1" anchor="t" anchorCtr="0" compatLnSpc="1">
              <a:prstTxWarp prst="textNoShape">
                <a:avLst/>
              </a:prstTxWarp>
            </a:bodyPr>
            <a:lstStyle/>
            <a:p>
              <a:pPr defTabSz="914015">
                <a:defRPr/>
              </a:pPr>
              <a:endParaRPr lang="en-US" sz="1763" kern="0">
                <a:solidFill>
                  <a:srgbClr val="000000"/>
                </a:solidFill>
              </a:endParaRPr>
            </a:p>
          </p:txBody>
        </p:sp>
        <p:sp>
          <p:nvSpPr>
            <p:cNvPr id="252" name="Freeform 7"/>
            <p:cNvSpPr>
              <a:spLocks/>
            </p:cNvSpPr>
            <p:nvPr/>
          </p:nvSpPr>
          <p:spPr bwMode="auto">
            <a:xfrm>
              <a:off x="8378826" y="2944386"/>
              <a:ext cx="221563" cy="379105"/>
            </a:xfrm>
            <a:custGeom>
              <a:avLst/>
              <a:gdLst>
                <a:gd name="T0" fmla="*/ 7 w 706"/>
                <a:gd name="T1" fmla="*/ 403 h 1208"/>
                <a:gd name="T2" fmla="*/ 0 w 706"/>
                <a:gd name="T3" fmla="*/ 1208 h 1208"/>
                <a:gd name="T4" fmla="*/ 701 w 706"/>
                <a:gd name="T5" fmla="*/ 805 h 1208"/>
                <a:gd name="T6" fmla="*/ 706 w 706"/>
                <a:gd name="T7" fmla="*/ 0 h 1208"/>
                <a:gd name="T8" fmla="*/ 7 w 706"/>
                <a:gd name="T9" fmla="*/ 403 h 1208"/>
                <a:gd name="T10" fmla="*/ 7 w 706"/>
                <a:gd name="T11" fmla="*/ 403 h 1208"/>
                <a:gd name="T12" fmla="*/ 7 w 706"/>
                <a:gd name="T13" fmla="*/ 403 h 1208"/>
              </a:gdLst>
              <a:ahLst/>
              <a:cxnLst>
                <a:cxn ang="0">
                  <a:pos x="T0" y="T1"/>
                </a:cxn>
                <a:cxn ang="0">
                  <a:pos x="T2" y="T3"/>
                </a:cxn>
                <a:cxn ang="0">
                  <a:pos x="T4" y="T5"/>
                </a:cxn>
                <a:cxn ang="0">
                  <a:pos x="T6" y="T7"/>
                </a:cxn>
                <a:cxn ang="0">
                  <a:pos x="T8" y="T9"/>
                </a:cxn>
                <a:cxn ang="0">
                  <a:pos x="T10" y="T11"/>
                </a:cxn>
                <a:cxn ang="0">
                  <a:pos x="T12" y="T13"/>
                </a:cxn>
              </a:cxnLst>
              <a:rect l="0" t="0" r="r" b="b"/>
              <a:pathLst>
                <a:path w="706" h="1208">
                  <a:moveTo>
                    <a:pt x="7" y="403"/>
                  </a:moveTo>
                  <a:lnTo>
                    <a:pt x="0" y="1208"/>
                  </a:lnTo>
                  <a:lnTo>
                    <a:pt x="701" y="805"/>
                  </a:lnTo>
                  <a:lnTo>
                    <a:pt x="706" y="0"/>
                  </a:lnTo>
                  <a:lnTo>
                    <a:pt x="7" y="403"/>
                  </a:lnTo>
                  <a:lnTo>
                    <a:pt x="7" y="403"/>
                  </a:lnTo>
                  <a:lnTo>
                    <a:pt x="7" y="403"/>
                  </a:lnTo>
                  <a:close/>
                </a:path>
              </a:pathLst>
            </a:custGeom>
            <a:solidFill>
              <a:srgbClr val="505050"/>
            </a:solidFill>
          </p:spPr>
          <p:txBody>
            <a:bodyPr wrap="square" lIns="146262" tIns="146262" rIns="146262" bIns="146262" rtlCol="0">
              <a:noAutofit/>
            </a:bodyPr>
            <a:lstStyle/>
            <a:p>
              <a:pPr defTabSz="932204">
                <a:lnSpc>
                  <a:spcPts val="3060"/>
                </a:lnSpc>
                <a:defRPr/>
              </a:pPr>
              <a:endParaRPr lang="en-US" sz="2800" kern="0">
                <a:solidFill>
                  <a:srgbClr val="FFFFFF"/>
                </a:solidFill>
                <a:latin typeface="Segoe UI Light"/>
              </a:endParaRPr>
            </a:p>
          </p:txBody>
        </p:sp>
        <p:sp>
          <p:nvSpPr>
            <p:cNvPr id="253" name="Freeform 8"/>
            <p:cNvSpPr>
              <a:spLocks/>
            </p:cNvSpPr>
            <p:nvPr/>
          </p:nvSpPr>
          <p:spPr bwMode="auto">
            <a:xfrm>
              <a:off x="8158832" y="2817912"/>
              <a:ext cx="441557" cy="252946"/>
            </a:xfrm>
            <a:custGeom>
              <a:avLst/>
              <a:gdLst>
                <a:gd name="T0" fmla="*/ 708 w 1407"/>
                <a:gd name="T1" fmla="*/ 806 h 806"/>
                <a:gd name="T2" fmla="*/ 0 w 1407"/>
                <a:gd name="T3" fmla="*/ 398 h 806"/>
                <a:gd name="T4" fmla="*/ 701 w 1407"/>
                <a:gd name="T5" fmla="*/ 0 h 806"/>
                <a:gd name="T6" fmla="*/ 1407 w 1407"/>
                <a:gd name="T7" fmla="*/ 398 h 806"/>
                <a:gd name="T8" fmla="*/ 708 w 1407"/>
                <a:gd name="T9" fmla="*/ 806 h 806"/>
                <a:gd name="T10" fmla="*/ 708 w 1407"/>
                <a:gd name="T11" fmla="*/ 806 h 806"/>
                <a:gd name="T12" fmla="*/ 708 w 1407"/>
                <a:gd name="T13" fmla="*/ 806 h 806"/>
              </a:gdLst>
              <a:ahLst/>
              <a:cxnLst>
                <a:cxn ang="0">
                  <a:pos x="T0" y="T1"/>
                </a:cxn>
                <a:cxn ang="0">
                  <a:pos x="T2" y="T3"/>
                </a:cxn>
                <a:cxn ang="0">
                  <a:pos x="T4" y="T5"/>
                </a:cxn>
                <a:cxn ang="0">
                  <a:pos x="T6" y="T7"/>
                </a:cxn>
                <a:cxn ang="0">
                  <a:pos x="T8" y="T9"/>
                </a:cxn>
                <a:cxn ang="0">
                  <a:pos x="T10" y="T11"/>
                </a:cxn>
                <a:cxn ang="0">
                  <a:pos x="T12" y="T13"/>
                </a:cxn>
              </a:cxnLst>
              <a:rect l="0" t="0" r="r" b="b"/>
              <a:pathLst>
                <a:path w="1407" h="806">
                  <a:moveTo>
                    <a:pt x="708" y="806"/>
                  </a:moveTo>
                  <a:lnTo>
                    <a:pt x="0" y="398"/>
                  </a:lnTo>
                  <a:lnTo>
                    <a:pt x="701" y="0"/>
                  </a:lnTo>
                  <a:lnTo>
                    <a:pt x="1407" y="398"/>
                  </a:lnTo>
                  <a:lnTo>
                    <a:pt x="708" y="806"/>
                  </a:lnTo>
                  <a:lnTo>
                    <a:pt x="708" y="806"/>
                  </a:lnTo>
                  <a:lnTo>
                    <a:pt x="708" y="806"/>
                  </a:lnTo>
                  <a:close/>
                </a:path>
              </a:pathLst>
            </a:custGeom>
            <a:solidFill>
              <a:srgbClr val="D2D2D2"/>
            </a:solidFill>
            <a:ln>
              <a:noFill/>
            </a:ln>
          </p:spPr>
          <p:txBody>
            <a:bodyPr vert="horz" wrap="square" lIns="89616" tIns="44809" rIns="89616" bIns="44809" numCol="1" anchor="t" anchorCtr="0" compatLnSpc="1">
              <a:prstTxWarp prst="textNoShape">
                <a:avLst/>
              </a:prstTxWarp>
            </a:bodyPr>
            <a:lstStyle/>
            <a:p>
              <a:pPr defTabSz="914015">
                <a:defRPr/>
              </a:pPr>
              <a:endParaRPr lang="en-US" sz="1763" kern="0">
                <a:solidFill>
                  <a:srgbClr val="000000"/>
                </a:solidFill>
              </a:endParaRPr>
            </a:p>
          </p:txBody>
        </p:sp>
        <p:sp>
          <p:nvSpPr>
            <p:cNvPr id="254" name="Oval 5"/>
            <p:cNvSpPr>
              <a:spLocks noChangeArrowheads="1"/>
            </p:cNvSpPr>
            <p:nvPr/>
          </p:nvSpPr>
          <p:spPr bwMode="auto">
            <a:xfrm>
              <a:off x="8078707" y="5863806"/>
              <a:ext cx="614935" cy="618434"/>
            </a:xfrm>
            <a:prstGeom prst="ellipse">
              <a:avLst/>
            </a:prstGeom>
            <a:solidFill>
              <a:srgbClr val="FFFFFF">
                <a:lumMod val="85000"/>
                <a:alpha val="54118"/>
              </a:srgbClr>
            </a:solidFill>
            <a:ln w="19050">
              <a:noFill/>
            </a:ln>
          </p:spPr>
          <p:txBody>
            <a:bodyPr vert="horz" wrap="square" lIns="89616" tIns="44809" rIns="89616" bIns="44809" numCol="1" anchor="t" anchorCtr="0" compatLnSpc="1">
              <a:prstTxWarp prst="textNoShape">
                <a:avLst/>
              </a:prstTxWarp>
            </a:bodyPr>
            <a:lstStyle/>
            <a:p>
              <a:pPr defTabSz="914015">
                <a:defRPr/>
              </a:pPr>
              <a:endParaRPr lang="en-US" sz="1763" kern="0">
                <a:solidFill>
                  <a:srgbClr val="000000"/>
                </a:solidFill>
              </a:endParaRPr>
            </a:p>
          </p:txBody>
        </p:sp>
        <p:sp>
          <p:nvSpPr>
            <p:cNvPr id="255" name="Freeform 10"/>
            <p:cNvSpPr>
              <a:spLocks noEditPoints="1"/>
            </p:cNvSpPr>
            <p:nvPr/>
          </p:nvSpPr>
          <p:spPr bwMode="auto">
            <a:xfrm>
              <a:off x="8298225" y="5945603"/>
              <a:ext cx="186385" cy="186358"/>
            </a:xfrm>
            <a:custGeom>
              <a:avLst/>
              <a:gdLst>
                <a:gd name="T0" fmla="*/ 280 w 280"/>
                <a:gd name="T1" fmla="*/ 60 h 280"/>
                <a:gd name="T2" fmla="*/ 242 w 280"/>
                <a:gd name="T3" fmla="*/ 40 h 280"/>
                <a:gd name="T4" fmla="*/ 220 w 280"/>
                <a:gd name="T5" fmla="*/ 0 h 280"/>
                <a:gd name="T6" fmla="*/ 204 w 280"/>
                <a:gd name="T7" fmla="*/ 40 h 280"/>
                <a:gd name="T8" fmla="*/ 184 w 280"/>
                <a:gd name="T9" fmla="*/ 0 h 280"/>
                <a:gd name="T10" fmla="*/ 168 w 280"/>
                <a:gd name="T11" fmla="*/ 40 h 280"/>
                <a:gd name="T12" fmla="*/ 148 w 280"/>
                <a:gd name="T13" fmla="*/ 0 h 280"/>
                <a:gd name="T14" fmla="*/ 132 w 280"/>
                <a:gd name="T15" fmla="*/ 40 h 280"/>
                <a:gd name="T16" fmla="*/ 112 w 280"/>
                <a:gd name="T17" fmla="*/ 0 h 280"/>
                <a:gd name="T18" fmla="*/ 96 w 280"/>
                <a:gd name="T19" fmla="*/ 40 h 280"/>
                <a:gd name="T20" fmla="*/ 76 w 280"/>
                <a:gd name="T21" fmla="*/ 0 h 280"/>
                <a:gd name="T22" fmla="*/ 60 w 280"/>
                <a:gd name="T23" fmla="*/ 40 h 280"/>
                <a:gd name="T24" fmla="*/ 40 w 280"/>
                <a:gd name="T25" fmla="*/ 60 h 280"/>
                <a:gd name="T26" fmla="*/ 0 w 280"/>
                <a:gd name="T27" fmla="*/ 76 h 280"/>
                <a:gd name="T28" fmla="*/ 40 w 280"/>
                <a:gd name="T29" fmla="*/ 96 h 280"/>
                <a:gd name="T30" fmla="*/ 0 w 280"/>
                <a:gd name="T31" fmla="*/ 112 h 280"/>
                <a:gd name="T32" fmla="*/ 40 w 280"/>
                <a:gd name="T33" fmla="*/ 132 h 280"/>
                <a:gd name="T34" fmla="*/ 0 w 280"/>
                <a:gd name="T35" fmla="*/ 148 h 280"/>
                <a:gd name="T36" fmla="*/ 40 w 280"/>
                <a:gd name="T37" fmla="*/ 168 h 280"/>
                <a:gd name="T38" fmla="*/ 0 w 280"/>
                <a:gd name="T39" fmla="*/ 184 h 280"/>
                <a:gd name="T40" fmla="*/ 40 w 280"/>
                <a:gd name="T41" fmla="*/ 204 h 280"/>
                <a:gd name="T42" fmla="*/ 0 w 280"/>
                <a:gd name="T43" fmla="*/ 220 h 280"/>
                <a:gd name="T44" fmla="*/ 40 w 280"/>
                <a:gd name="T45" fmla="*/ 242 h 280"/>
                <a:gd name="T46" fmla="*/ 60 w 280"/>
                <a:gd name="T47" fmla="*/ 280 h 280"/>
                <a:gd name="T48" fmla="*/ 76 w 280"/>
                <a:gd name="T49" fmla="*/ 242 h 280"/>
                <a:gd name="T50" fmla="*/ 96 w 280"/>
                <a:gd name="T51" fmla="*/ 280 h 280"/>
                <a:gd name="T52" fmla="*/ 112 w 280"/>
                <a:gd name="T53" fmla="*/ 242 h 280"/>
                <a:gd name="T54" fmla="*/ 132 w 280"/>
                <a:gd name="T55" fmla="*/ 280 h 280"/>
                <a:gd name="T56" fmla="*/ 148 w 280"/>
                <a:gd name="T57" fmla="*/ 242 h 280"/>
                <a:gd name="T58" fmla="*/ 168 w 280"/>
                <a:gd name="T59" fmla="*/ 280 h 280"/>
                <a:gd name="T60" fmla="*/ 184 w 280"/>
                <a:gd name="T61" fmla="*/ 242 h 280"/>
                <a:gd name="T62" fmla="*/ 204 w 280"/>
                <a:gd name="T63" fmla="*/ 280 h 280"/>
                <a:gd name="T64" fmla="*/ 220 w 280"/>
                <a:gd name="T65" fmla="*/ 242 h 280"/>
                <a:gd name="T66" fmla="*/ 242 w 280"/>
                <a:gd name="T67" fmla="*/ 220 h 280"/>
                <a:gd name="T68" fmla="*/ 280 w 280"/>
                <a:gd name="T69" fmla="*/ 204 h 280"/>
                <a:gd name="T70" fmla="*/ 242 w 280"/>
                <a:gd name="T71" fmla="*/ 184 h 280"/>
                <a:gd name="T72" fmla="*/ 280 w 280"/>
                <a:gd name="T73" fmla="*/ 168 h 280"/>
                <a:gd name="T74" fmla="*/ 242 w 280"/>
                <a:gd name="T75" fmla="*/ 148 h 280"/>
                <a:gd name="T76" fmla="*/ 280 w 280"/>
                <a:gd name="T77" fmla="*/ 132 h 280"/>
                <a:gd name="T78" fmla="*/ 242 w 280"/>
                <a:gd name="T79" fmla="*/ 112 h 280"/>
                <a:gd name="T80" fmla="*/ 280 w 280"/>
                <a:gd name="T81" fmla="*/ 96 h 280"/>
                <a:gd name="T82" fmla="*/ 242 w 280"/>
                <a:gd name="T83" fmla="*/ 76 h 280"/>
                <a:gd name="T84" fmla="*/ 222 w 280"/>
                <a:gd name="T85" fmla="*/ 222 h 280"/>
                <a:gd name="T86" fmla="*/ 60 w 280"/>
                <a:gd name="T87" fmla="*/ 60 h 280"/>
                <a:gd name="T88" fmla="*/ 222 w 280"/>
                <a:gd name="T89" fmla="*/ 22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80">
                  <a:moveTo>
                    <a:pt x="280" y="76"/>
                  </a:moveTo>
                  <a:lnTo>
                    <a:pt x="280" y="60"/>
                  </a:lnTo>
                  <a:lnTo>
                    <a:pt x="242" y="60"/>
                  </a:lnTo>
                  <a:lnTo>
                    <a:pt x="242" y="40"/>
                  </a:lnTo>
                  <a:lnTo>
                    <a:pt x="220" y="40"/>
                  </a:lnTo>
                  <a:lnTo>
                    <a:pt x="220" y="0"/>
                  </a:lnTo>
                  <a:lnTo>
                    <a:pt x="204" y="0"/>
                  </a:lnTo>
                  <a:lnTo>
                    <a:pt x="204" y="40"/>
                  </a:lnTo>
                  <a:lnTo>
                    <a:pt x="184" y="40"/>
                  </a:lnTo>
                  <a:lnTo>
                    <a:pt x="184" y="0"/>
                  </a:lnTo>
                  <a:lnTo>
                    <a:pt x="168" y="0"/>
                  </a:lnTo>
                  <a:lnTo>
                    <a:pt x="168" y="40"/>
                  </a:lnTo>
                  <a:lnTo>
                    <a:pt x="148" y="40"/>
                  </a:lnTo>
                  <a:lnTo>
                    <a:pt x="148" y="0"/>
                  </a:lnTo>
                  <a:lnTo>
                    <a:pt x="132" y="0"/>
                  </a:lnTo>
                  <a:lnTo>
                    <a:pt x="132" y="40"/>
                  </a:lnTo>
                  <a:lnTo>
                    <a:pt x="112" y="40"/>
                  </a:lnTo>
                  <a:lnTo>
                    <a:pt x="112" y="0"/>
                  </a:lnTo>
                  <a:lnTo>
                    <a:pt x="96" y="0"/>
                  </a:lnTo>
                  <a:lnTo>
                    <a:pt x="96" y="40"/>
                  </a:lnTo>
                  <a:lnTo>
                    <a:pt x="76" y="40"/>
                  </a:lnTo>
                  <a:lnTo>
                    <a:pt x="76" y="0"/>
                  </a:lnTo>
                  <a:lnTo>
                    <a:pt x="60" y="0"/>
                  </a:lnTo>
                  <a:lnTo>
                    <a:pt x="60" y="40"/>
                  </a:lnTo>
                  <a:lnTo>
                    <a:pt x="40" y="40"/>
                  </a:lnTo>
                  <a:lnTo>
                    <a:pt x="40" y="60"/>
                  </a:lnTo>
                  <a:lnTo>
                    <a:pt x="0" y="60"/>
                  </a:lnTo>
                  <a:lnTo>
                    <a:pt x="0" y="76"/>
                  </a:lnTo>
                  <a:lnTo>
                    <a:pt x="40" y="76"/>
                  </a:lnTo>
                  <a:lnTo>
                    <a:pt x="40" y="96"/>
                  </a:lnTo>
                  <a:lnTo>
                    <a:pt x="0" y="96"/>
                  </a:lnTo>
                  <a:lnTo>
                    <a:pt x="0" y="112"/>
                  </a:lnTo>
                  <a:lnTo>
                    <a:pt x="40" y="112"/>
                  </a:lnTo>
                  <a:lnTo>
                    <a:pt x="40" y="132"/>
                  </a:lnTo>
                  <a:lnTo>
                    <a:pt x="0" y="132"/>
                  </a:lnTo>
                  <a:lnTo>
                    <a:pt x="0" y="148"/>
                  </a:lnTo>
                  <a:lnTo>
                    <a:pt x="40" y="148"/>
                  </a:lnTo>
                  <a:lnTo>
                    <a:pt x="40" y="168"/>
                  </a:lnTo>
                  <a:lnTo>
                    <a:pt x="0" y="168"/>
                  </a:lnTo>
                  <a:lnTo>
                    <a:pt x="0" y="184"/>
                  </a:lnTo>
                  <a:lnTo>
                    <a:pt x="40" y="184"/>
                  </a:lnTo>
                  <a:lnTo>
                    <a:pt x="40" y="204"/>
                  </a:lnTo>
                  <a:lnTo>
                    <a:pt x="0" y="204"/>
                  </a:lnTo>
                  <a:lnTo>
                    <a:pt x="0" y="220"/>
                  </a:lnTo>
                  <a:lnTo>
                    <a:pt x="40" y="220"/>
                  </a:lnTo>
                  <a:lnTo>
                    <a:pt x="40" y="242"/>
                  </a:lnTo>
                  <a:lnTo>
                    <a:pt x="60" y="242"/>
                  </a:lnTo>
                  <a:lnTo>
                    <a:pt x="60" y="280"/>
                  </a:lnTo>
                  <a:lnTo>
                    <a:pt x="76" y="280"/>
                  </a:lnTo>
                  <a:lnTo>
                    <a:pt x="76" y="242"/>
                  </a:lnTo>
                  <a:lnTo>
                    <a:pt x="96" y="242"/>
                  </a:lnTo>
                  <a:lnTo>
                    <a:pt x="96" y="280"/>
                  </a:lnTo>
                  <a:lnTo>
                    <a:pt x="112" y="280"/>
                  </a:lnTo>
                  <a:lnTo>
                    <a:pt x="112" y="242"/>
                  </a:lnTo>
                  <a:lnTo>
                    <a:pt x="132" y="242"/>
                  </a:lnTo>
                  <a:lnTo>
                    <a:pt x="132" y="280"/>
                  </a:lnTo>
                  <a:lnTo>
                    <a:pt x="148" y="280"/>
                  </a:lnTo>
                  <a:lnTo>
                    <a:pt x="148" y="242"/>
                  </a:lnTo>
                  <a:lnTo>
                    <a:pt x="168" y="242"/>
                  </a:lnTo>
                  <a:lnTo>
                    <a:pt x="168" y="280"/>
                  </a:lnTo>
                  <a:lnTo>
                    <a:pt x="184" y="280"/>
                  </a:lnTo>
                  <a:lnTo>
                    <a:pt x="184" y="242"/>
                  </a:lnTo>
                  <a:lnTo>
                    <a:pt x="204" y="242"/>
                  </a:lnTo>
                  <a:lnTo>
                    <a:pt x="204" y="280"/>
                  </a:lnTo>
                  <a:lnTo>
                    <a:pt x="220" y="280"/>
                  </a:lnTo>
                  <a:lnTo>
                    <a:pt x="220" y="242"/>
                  </a:lnTo>
                  <a:lnTo>
                    <a:pt x="242" y="242"/>
                  </a:lnTo>
                  <a:lnTo>
                    <a:pt x="242" y="220"/>
                  </a:lnTo>
                  <a:lnTo>
                    <a:pt x="280" y="220"/>
                  </a:lnTo>
                  <a:lnTo>
                    <a:pt x="280" y="204"/>
                  </a:lnTo>
                  <a:lnTo>
                    <a:pt x="242" y="204"/>
                  </a:lnTo>
                  <a:lnTo>
                    <a:pt x="242" y="184"/>
                  </a:lnTo>
                  <a:lnTo>
                    <a:pt x="280" y="184"/>
                  </a:lnTo>
                  <a:lnTo>
                    <a:pt x="280" y="168"/>
                  </a:lnTo>
                  <a:lnTo>
                    <a:pt x="242" y="168"/>
                  </a:lnTo>
                  <a:lnTo>
                    <a:pt x="242" y="148"/>
                  </a:lnTo>
                  <a:lnTo>
                    <a:pt x="280" y="148"/>
                  </a:lnTo>
                  <a:lnTo>
                    <a:pt x="280" y="132"/>
                  </a:lnTo>
                  <a:lnTo>
                    <a:pt x="242" y="132"/>
                  </a:lnTo>
                  <a:lnTo>
                    <a:pt x="242" y="112"/>
                  </a:lnTo>
                  <a:lnTo>
                    <a:pt x="280" y="112"/>
                  </a:lnTo>
                  <a:lnTo>
                    <a:pt x="280" y="96"/>
                  </a:lnTo>
                  <a:lnTo>
                    <a:pt x="242" y="96"/>
                  </a:lnTo>
                  <a:lnTo>
                    <a:pt x="242" y="76"/>
                  </a:lnTo>
                  <a:lnTo>
                    <a:pt x="280" y="76"/>
                  </a:lnTo>
                  <a:close/>
                  <a:moveTo>
                    <a:pt x="222" y="222"/>
                  </a:moveTo>
                  <a:lnTo>
                    <a:pt x="60" y="222"/>
                  </a:lnTo>
                  <a:lnTo>
                    <a:pt x="60" y="60"/>
                  </a:lnTo>
                  <a:lnTo>
                    <a:pt x="222" y="60"/>
                  </a:lnTo>
                  <a:lnTo>
                    <a:pt x="222" y="22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p>
              <a:pPr algn="ctr" defTabSz="913930">
                <a:defRPr/>
              </a:pPr>
              <a:endParaRPr lang="en-US" sz="1176" kern="0" dirty="0">
                <a:solidFill>
                  <a:srgbClr val="000000"/>
                </a:solidFill>
              </a:endParaRPr>
            </a:p>
          </p:txBody>
        </p:sp>
        <p:sp>
          <p:nvSpPr>
            <p:cNvPr id="256" name="Rectangle 11"/>
            <p:cNvSpPr>
              <a:spLocks noChangeArrowheads="1"/>
            </p:cNvSpPr>
            <p:nvPr/>
          </p:nvSpPr>
          <p:spPr bwMode="auto">
            <a:xfrm>
              <a:off x="8350146" y="5997517"/>
              <a:ext cx="83873" cy="838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7855" tIns="43927" rIns="87855" bIns="43927" numCol="1" anchor="t" anchorCtr="0" compatLnSpc="1">
              <a:prstTxWarp prst="textNoShape">
                <a:avLst/>
              </a:prstTxWarp>
            </a:bodyPr>
            <a:lstStyle/>
            <a:p>
              <a:pPr algn="ctr" defTabSz="913930">
                <a:defRPr/>
              </a:pPr>
              <a:endParaRPr lang="en-US" sz="1176" kern="0" dirty="0">
                <a:solidFill>
                  <a:srgbClr val="000000"/>
                </a:solidFill>
              </a:endParaRPr>
            </a:p>
          </p:txBody>
        </p:sp>
        <p:sp>
          <p:nvSpPr>
            <p:cNvPr id="257" name="Rectangle 256"/>
            <p:cNvSpPr/>
            <p:nvPr/>
          </p:nvSpPr>
          <p:spPr bwMode="auto">
            <a:xfrm>
              <a:off x="8430206" y="6234666"/>
              <a:ext cx="12144" cy="102038"/>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5711" tIns="140569" rIns="175711" bIns="140569"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258" name="Rectangle 257"/>
            <p:cNvSpPr/>
            <p:nvPr/>
          </p:nvSpPr>
          <p:spPr bwMode="auto">
            <a:xfrm>
              <a:off x="8490751" y="6288137"/>
              <a:ext cx="12144" cy="46955"/>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5711" tIns="140569" rIns="175711" bIns="140569"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259" name="Rectangle 258"/>
            <p:cNvSpPr/>
            <p:nvPr/>
          </p:nvSpPr>
          <p:spPr bwMode="auto">
            <a:xfrm rot="5400000">
              <a:off x="8451097" y="6249909"/>
              <a:ext cx="12142" cy="40752"/>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5711" tIns="140569" rIns="175711" bIns="140569"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260" name="Rectangle 259"/>
            <p:cNvSpPr/>
            <p:nvPr/>
          </p:nvSpPr>
          <p:spPr bwMode="auto">
            <a:xfrm rot="5400000">
              <a:off x="8478272" y="6277610"/>
              <a:ext cx="12142" cy="106048"/>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5711" tIns="140569" rIns="175711" bIns="140569"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261" name="Oval 260"/>
            <p:cNvSpPr/>
            <p:nvPr/>
          </p:nvSpPr>
          <p:spPr bwMode="auto">
            <a:xfrm>
              <a:off x="8423061" y="6257342"/>
              <a:ext cx="25789" cy="25973"/>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5711" tIns="140569" rIns="175711" bIns="140569"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262" name="Oval 261"/>
            <p:cNvSpPr/>
            <p:nvPr/>
          </p:nvSpPr>
          <p:spPr bwMode="auto">
            <a:xfrm>
              <a:off x="8483862" y="6318322"/>
              <a:ext cx="25789" cy="25973"/>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5711" tIns="140569" rIns="175711" bIns="140569"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263" name="Rectangle 262"/>
            <p:cNvSpPr/>
            <p:nvPr/>
          </p:nvSpPr>
          <p:spPr bwMode="auto">
            <a:xfrm>
              <a:off x="8410653" y="6183801"/>
              <a:ext cx="51249" cy="51242"/>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5711" tIns="140569" rIns="175711" bIns="140569"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264" name="Rectangle 263"/>
            <p:cNvSpPr/>
            <p:nvPr/>
          </p:nvSpPr>
          <p:spPr bwMode="auto">
            <a:xfrm>
              <a:off x="8470993" y="6245028"/>
              <a:ext cx="51249" cy="51242"/>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5711" tIns="140569" rIns="175711" bIns="140569"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265" name="Rectangle 264"/>
            <p:cNvSpPr/>
            <p:nvPr/>
          </p:nvSpPr>
          <p:spPr bwMode="auto">
            <a:xfrm>
              <a:off x="8531915" y="6305869"/>
              <a:ext cx="51249" cy="51242"/>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5711" tIns="140569" rIns="175711" bIns="140569"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266" name="Flowchart: Magnetic Disk 86"/>
            <p:cNvSpPr/>
            <p:nvPr/>
          </p:nvSpPr>
          <p:spPr bwMode="auto">
            <a:xfrm>
              <a:off x="8195936" y="6183632"/>
              <a:ext cx="150063" cy="180305"/>
            </a:xfrm>
            <a:custGeom>
              <a:avLst/>
              <a:gdLst/>
              <a:ahLst/>
              <a:cxnLst/>
              <a:rect l="l" t="t" r="r" b="b"/>
              <a:pathLst>
                <a:path w="412287" h="495445">
                  <a:moveTo>
                    <a:pt x="207336" y="24730"/>
                  </a:moveTo>
                  <a:cubicBezTo>
                    <a:pt x="112802" y="24730"/>
                    <a:pt x="36167" y="46914"/>
                    <a:pt x="36167" y="74280"/>
                  </a:cubicBezTo>
                  <a:cubicBezTo>
                    <a:pt x="36167" y="101646"/>
                    <a:pt x="112802" y="123830"/>
                    <a:pt x="207336" y="123830"/>
                  </a:cubicBezTo>
                  <a:cubicBezTo>
                    <a:pt x="301870" y="123830"/>
                    <a:pt x="378505" y="101646"/>
                    <a:pt x="378505" y="74280"/>
                  </a:cubicBezTo>
                  <a:cubicBezTo>
                    <a:pt x="378505" y="46914"/>
                    <a:pt x="301870" y="24730"/>
                    <a:pt x="207336" y="24730"/>
                  </a:cubicBezTo>
                  <a:close/>
                  <a:moveTo>
                    <a:pt x="206144" y="0"/>
                  </a:moveTo>
                  <a:lnTo>
                    <a:pt x="286377" y="6488"/>
                  </a:lnTo>
                  <a:lnTo>
                    <a:pt x="351903" y="24184"/>
                  </a:lnTo>
                  <a:lnTo>
                    <a:pt x="396085" y="50436"/>
                  </a:lnTo>
                  <a:lnTo>
                    <a:pt x="408098" y="65941"/>
                  </a:lnTo>
                  <a:lnTo>
                    <a:pt x="412287" y="82591"/>
                  </a:lnTo>
                  <a:lnTo>
                    <a:pt x="412287" y="412854"/>
                  </a:lnTo>
                  <a:lnTo>
                    <a:pt x="408098" y="429504"/>
                  </a:lnTo>
                  <a:lnTo>
                    <a:pt x="396085" y="445010"/>
                  </a:lnTo>
                  <a:lnTo>
                    <a:pt x="351903" y="471261"/>
                  </a:lnTo>
                  <a:lnTo>
                    <a:pt x="286377" y="488957"/>
                  </a:lnTo>
                  <a:cubicBezTo>
                    <a:pt x="261715" y="493135"/>
                    <a:pt x="234602" y="495445"/>
                    <a:pt x="206144" y="495445"/>
                  </a:cubicBezTo>
                  <a:cubicBezTo>
                    <a:pt x="149227" y="495445"/>
                    <a:pt x="97691" y="486205"/>
                    <a:pt x="60385" y="471261"/>
                  </a:cubicBezTo>
                  <a:cubicBezTo>
                    <a:pt x="41731" y="463789"/>
                    <a:pt x="26635" y="454891"/>
                    <a:pt x="16202" y="445010"/>
                  </a:cubicBezTo>
                  <a:cubicBezTo>
                    <a:pt x="10986" y="440069"/>
                    <a:pt x="6935" y="434882"/>
                    <a:pt x="4189" y="429504"/>
                  </a:cubicBezTo>
                  <a:cubicBezTo>
                    <a:pt x="1442" y="424127"/>
                    <a:pt x="0" y="418558"/>
                    <a:pt x="0" y="412854"/>
                  </a:cubicBezTo>
                  <a:lnTo>
                    <a:pt x="0" y="82591"/>
                  </a:lnTo>
                  <a:cubicBezTo>
                    <a:pt x="0" y="71183"/>
                    <a:pt x="5770" y="60318"/>
                    <a:pt x="16202" y="50436"/>
                  </a:cubicBezTo>
                  <a:cubicBezTo>
                    <a:pt x="26635" y="40554"/>
                    <a:pt x="41731" y="31656"/>
                    <a:pt x="60385" y="24184"/>
                  </a:cubicBezTo>
                  <a:cubicBezTo>
                    <a:pt x="79038" y="16712"/>
                    <a:pt x="101249" y="10666"/>
                    <a:pt x="125911" y="6488"/>
                  </a:cubicBezTo>
                  <a:cubicBezTo>
                    <a:pt x="150572" y="2310"/>
                    <a:pt x="177686" y="0"/>
                    <a:pt x="206144"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25" tIns="143381" rIns="179225" bIns="143381"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267" name="Freeform 266"/>
            <p:cNvSpPr>
              <a:spLocks noEditPoints="1"/>
            </p:cNvSpPr>
            <p:nvPr/>
          </p:nvSpPr>
          <p:spPr bwMode="black">
            <a:xfrm>
              <a:off x="8986285" y="4938068"/>
              <a:ext cx="843402" cy="1700780"/>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D2D2D2">
                <a:lumMod val="25000"/>
              </a:srgbClr>
            </a:solidFill>
            <a:extLst/>
          </p:spPr>
          <p:txBody>
            <a:bodyPr wrap="square" lIns="146262" tIns="146262" rIns="146262" bIns="146262" rtlCol="0">
              <a:noAutofit/>
            </a:bodyPr>
            <a:lstStyle/>
            <a:p>
              <a:pPr defTabSz="932204">
                <a:lnSpc>
                  <a:spcPts val="3060"/>
                </a:lnSpc>
                <a:defRPr/>
              </a:pPr>
              <a:endParaRPr lang="en-US" sz="2800" kern="0" dirty="0">
                <a:solidFill>
                  <a:srgbClr val="FFFFFF"/>
                </a:solidFill>
                <a:latin typeface="Segoe UI Light"/>
              </a:endParaRPr>
            </a:p>
          </p:txBody>
        </p:sp>
        <p:cxnSp>
          <p:nvCxnSpPr>
            <p:cNvPr id="268" name="Straight Connector 267"/>
            <p:cNvCxnSpPr/>
            <p:nvPr/>
          </p:nvCxnSpPr>
          <p:spPr>
            <a:xfrm flipV="1">
              <a:off x="9415491" y="3645257"/>
              <a:ext cx="0" cy="1193825"/>
            </a:xfrm>
            <a:prstGeom prst="line">
              <a:avLst/>
            </a:prstGeom>
            <a:noFill/>
            <a:ln w="34925" cap="flat" cmpd="sng" algn="ctr">
              <a:solidFill>
                <a:srgbClr val="505050"/>
              </a:solidFill>
              <a:prstDash val="sysDot"/>
              <a:headEnd type="none"/>
              <a:tailEnd type="none"/>
            </a:ln>
            <a:effectLst/>
          </p:spPr>
        </p:cxnSp>
        <p:sp>
          <p:nvSpPr>
            <p:cNvPr id="269" name="Oval 5"/>
            <p:cNvSpPr>
              <a:spLocks noChangeArrowheads="1"/>
            </p:cNvSpPr>
            <p:nvPr/>
          </p:nvSpPr>
          <p:spPr bwMode="auto">
            <a:xfrm>
              <a:off x="8994516" y="2655977"/>
              <a:ext cx="826939" cy="831646"/>
            </a:xfrm>
            <a:prstGeom prst="ellipse">
              <a:avLst/>
            </a:prstGeom>
            <a:solidFill>
              <a:srgbClr val="FFFFFF"/>
            </a:solidFill>
            <a:ln w="38100" cap="flat" cmpd="sng" algn="ctr">
              <a:solidFill>
                <a:srgbClr val="505050"/>
              </a:solidFill>
              <a:prstDash val="solid"/>
              <a:headEnd type="none" w="med" len="med"/>
              <a:tailEnd type="none" w="med" len="med"/>
            </a:ln>
            <a:effectLst/>
          </p:spPr>
          <p:txBody>
            <a:bodyPr rot="0" spcFirstLastPara="0" vertOverflow="overflow" horzOverflow="overflow" vert="horz" wrap="square" lIns="179234" tIns="143388" rIns="179234" bIns="143388" numCol="1" spcCol="0" rtlCol="0" fromWordArt="0" anchor="ctr"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745" kern="0">
                <a:solidFill>
                  <a:srgbClr val="FF8C00"/>
                </a:solidFill>
                <a:ea typeface="Segoe UI" pitchFamily="34" charset="0"/>
                <a:cs typeface="Segoe UI" pitchFamily="34" charset="0"/>
              </a:endParaRPr>
            </a:p>
          </p:txBody>
        </p:sp>
        <p:sp>
          <p:nvSpPr>
            <p:cNvPr id="270" name="Freeform 6"/>
            <p:cNvSpPr>
              <a:spLocks/>
            </p:cNvSpPr>
            <p:nvPr/>
          </p:nvSpPr>
          <p:spPr bwMode="auto">
            <a:xfrm>
              <a:off x="9188149" y="2944386"/>
              <a:ext cx="221563" cy="379105"/>
            </a:xfrm>
            <a:custGeom>
              <a:avLst/>
              <a:gdLst>
                <a:gd name="T0" fmla="*/ 706 w 706"/>
                <a:gd name="T1" fmla="*/ 403 h 1208"/>
                <a:gd name="T2" fmla="*/ 699 w 706"/>
                <a:gd name="T3" fmla="*/ 1208 h 1208"/>
                <a:gd name="T4" fmla="*/ 0 w 706"/>
                <a:gd name="T5" fmla="*/ 805 h 1208"/>
                <a:gd name="T6" fmla="*/ 0 w 706"/>
                <a:gd name="T7" fmla="*/ 0 h 1208"/>
                <a:gd name="T8" fmla="*/ 706 w 706"/>
                <a:gd name="T9" fmla="*/ 403 h 1208"/>
                <a:gd name="T10" fmla="*/ 706 w 706"/>
                <a:gd name="T11" fmla="*/ 403 h 1208"/>
                <a:gd name="T12" fmla="*/ 706 w 706"/>
                <a:gd name="T13" fmla="*/ 403 h 1208"/>
              </a:gdLst>
              <a:ahLst/>
              <a:cxnLst>
                <a:cxn ang="0">
                  <a:pos x="T0" y="T1"/>
                </a:cxn>
                <a:cxn ang="0">
                  <a:pos x="T2" y="T3"/>
                </a:cxn>
                <a:cxn ang="0">
                  <a:pos x="T4" y="T5"/>
                </a:cxn>
                <a:cxn ang="0">
                  <a:pos x="T6" y="T7"/>
                </a:cxn>
                <a:cxn ang="0">
                  <a:pos x="T8" y="T9"/>
                </a:cxn>
                <a:cxn ang="0">
                  <a:pos x="T10" y="T11"/>
                </a:cxn>
                <a:cxn ang="0">
                  <a:pos x="T12" y="T13"/>
                </a:cxn>
              </a:cxnLst>
              <a:rect l="0" t="0" r="r" b="b"/>
              <a:pathLst>
                <a:path w="706" h="1208">
                  <a:moveTo>
                    <a:pt x="706" y="403"/>
                  </a:moveTo>
                  <a:lnTo>
                    <a:pt x="699" y="1208"/>
                  </a:lnTo>
                  <a:lnTo>
                    <a:pt x="0" y="805"/>
                  </a:lnTo>
                  <a:lnTo>
                    <a:pt x="0" y="0"/>
                  </a:lnTo>
                  <a:lnTo>
                    <a:pt x="706" y="403"/>
                  </a:lnTo>
                  <a:lnTo>
                    <a:pt x="706" y="403"/>
                  </a:lnTo>
                  <a:lnTo>
                    <a:pt x="706" y="403"/>
                  </a:lnTo>
                  <a:close/>
                </a:path>
              </a:pathLst>
            </a:custGeom>
            <a:solidFill>
              <a:srgbClr val="D2D2D2">
                <a:lumMod val="50000"/>
              </a:srgbClr>
            </a:solidFill>
            <a:ln>
              <a:noFill/>
            </a:ln>
          </p:spPr>
          <p:txBody>
            <a:bodyPr vert="horz" wrap="square" lIns="89616" tIns="44809" rIns="89616" bIns="44809" numCol="1" anchor="t" anchorCtr="0" compatLnSpc="1">
              <a:prstTxWarp prst="textNoShape">
                <a:avLst/>
              </a:prstTxWarp>
            </a:bodyPr>
            <a:lstStyle/>
            <a:p>
              <a:pPr defTabSz="914015">
                <a:defRPr/>
              </a:pPr>
              <a:endParaRPr lang="en-US" sz="1763" kern="0">
                <a:solidFill>
                  <a:srgbClr val="000000"/>
                </a:solidFill>
              </a:endParaRPr>
            </a:p>
          </p:txBody>
        </p:sp>
        <p:sp>
          <p:nvSpPr>
            <p:cNvPr id="271" name="Freeform 7"/>
            <p:cNvSpPr>
              <a:spLocks/>
            </p:cNvSpPr>
            <p:nvPr/>
          </p:nvSpPr>
          <p:spPr bwMode="auto">
            <a:xfrm>
              <a:off x="9408143" y="2944386"/>
              <a:ext cx="221563" cy="379105"/>
            </a:xfrm>
            <a:custGeom>
              <a:avLst/>
              <a:gdLst>
                <a:gd name="T0" fmla="*/ 7 w 706"/>
                <a:gd name="T1" fmla="*/ 403 h 1208"/>
                <a:gd name="T2" fmla="*/ 0 w 706"/>
                <a:gd name="T3" fmla="*/ 1208 h 1208"/>
                <a:gd name="T4" fmla="*/ 701 w 706"/>
                <a:gd name="T5" fmla="*/ 805 h 1208"/>
                <a:gd name="T6" fmla="*/ 706 w 706"/>
                <a:gd name="T7" fmla="*/ 0 h 1208"/>
                <a:gd name="T8" fmla="*/ 7 w 706"/>
                <a:gd name="T9" fmla="*/ 403 h 1208"/>
                <a:gd name="T10" fmla="*/ 7 w 706"/>
                <a:gd name="T11" fmla="*/ 403 h 1208"/>
                <a:gd name="T12" fmla="*/ 7 w 706"/>
                <a:gd name="T13" fmla="*/ 403 h 1208"/>
              </a:gdLst>
              <a:ahLst/>
              <a:cxnLst>
                <a:cxn ang="0">
                  <a:pos x="T0" y="T1"/>
                </a:cxn>
                <a:cxn ang="0">
                  <a:pos x="T2" y="T3"/>
                </a:cxn>
                <a:cxn ang="0">
                  <a:pos x="T4" y="T5"/>
                </a:cxn>
                <a:cxn ang="0">
                  <a:pos x="T6" y="T7"/>
                </a:cxn>
                <a:cxn ang="0">
                  <a:pos x="T8" y="T9"/>
                </a:cxn>
                <a:cxn ang="0">
                  <a:pos x="T10" y="T11"/>
                </a:cxn>
                <a:cxn ang="0">
                  <a:pos x="T12" y="T13"/>
                </a:cxn>
              </a:cxnLst>
              <a:rect l="0" t="0" r="r" b="b"/>
              <a:pathLst>
                <a:path w="706" h="1208">
                  <a:moveTo>
                    <a:pt x="7" y="403"/>
                  </a:moveTo>
                  <a:lnTo>
                    <a:pt x="0" y="1208"/>
                  </a:lnTo>
                  <a:lnTo>
                    <a:pt x="701" y="805"/>
                  </a:lnTo>
                  <a:lnTo>
                    <a:pt x="706" y="0"/>
                  </a:lnTo>
                  <a:lnTo>
                    <a:pt x="7" y="403"/>
                  </a:lnTo>
                  <a:lnTo>
                    <a:pt x="7" y="403"/>
                  </a:lnTo>
                  <a:lnTo>
                    <a:pt x="7" y="403"/>
                  </a:lnTo>
                  <a:close/>
                </a:path>
              </a:pathLst>
            </a:custGeom>
            <a:solidFill>
              <a:srgbClr val="505050"/>
            </a:solidFill>
          </p:spPr>
          <p:txBody>
            <a:bodyPr wrap="square" lIns="146262" tIns="146262" rIns="146262" bIns="146262" rtlCol="0">
              <a:noAutofit/>
            </a:bodyPr>
            <a:lstStyle/>
            <a:p>
              <a:pPr defTabSz="932204">
                <a:lnSpc>
                  <a:spcPts val="3060"/>
                </a:lnSpc>
                <a:defRPr/>
              </a:pPr>
              <a:endParaRPr lang="en-US" sz="2800" kern="0">
                <a:solidFill>
                  <a:srgbClr val="FFFFFF"/>
                </a:solidFill>
                <a:latin typeface="Segoe UI Light"/>
              </a:endParaRPr>
            </a:p>
          </p:txBody>
        </p:sp>
        <p:sp>
          <p:nvSpPr>
            <p:cNvPr id="272" name="Freeform 8"/>
            <p:cNvSpPr>
              <a:spLocks/>
            </p:cNvSpPr>
            <p:nvPr/>
          </p:nvSpPr>
          <p:spPr bwMode="auto">
            <a:xfrm>
              <a:off x="9188149" y="2817912"/>
              <a:ext cx="441557" cy="252946"/>
            </a:xfrm>
            <a:custGeom>
              <a:avLst/>
              <a:gdLst>
                <a:gd name="T0" fmla="*/ 708 w 1407"/>
                <a:gd name="T1" fmla="*/ 806 h 806"/>
                <a:gd name="T2" fmla="*/ 0 w 1407"/>
                <a:gd name="T3" fmla="*/ 398 h 806"/>
                <a:gd name="T4" fmla="*/ 701 w 1407"/>
                <a:gd name="T5" fmla="*/ 0 h 806"/>
                <a:gd name="T6" fmla="*/ 1407 w 1407"/>
                <a:gd name="T7" fmla="*/ 398 h 806"/>
                <a:gd name="T8" fmla="*/ 708 w 1407"/>
                <a:gd name="T9" fmla="*/ 806 h 806"/>
                <a:gd name="T10" fmla="*/ 708 w 1407"/>
                <a:gd name="T11" fmla="*/ 806 h 806"/>
                <a:gd name="T12" fmla="*/ 708 w 1407"/>
                <a:gd name="T13" fmla="*/ 806 h 806"/>
              </a:gdLst>
              <a:ahLst/>
              <a:cxnLst>
                <a:cxn ang="0">
                  <a:pos x="T0" y="T1"/>
                </a:cxn>
                <a:cxn ang="0">
                  <a:pos x="T2" y="T3"/>
                </a:cxn>
                <a:cxn ang="0">
                  <a:pos x="T4" y="T5"/>
                </a:cxn>
                <a:cxn ang="0">
                  <a:pos x="T6" y="T7"/>
                </a:cxn>
                <a:cxn ang="0">
                  <a:pos x="T8" y="T9"/>
                </a:cxn>
                <a:cxn ang="0">
                  <a:pos x="T10" y="T11"/>
                </a:cxn>
                <a:cxn ang="0">
                  <a:pos x="T12" y="T13"/>
                </a:cxn>
              </a:cxnLst>
              <a:rect l="0" t="0" r="r" b="b"/>
              <a:pathLst>
                <a:path w="1407" h="806">
                  <a:moveTo>
                    <a:pt x="708" y="806"/>
                  </a:moveTo>
                  <a:lnTo>
                    <a:pt x="0" y="398"/>
                  </a:lnTo>
                  <a:lnTo>
                    <a:pt x="701" y="0"/>
                  </a:lnTo>
                  <a:lnTo>
                    <a:pt x="1407" y="398"/>
                  </a:lnTo>
                  <a:lnTo>
                    <a:pt x="708" y="806"/>
                  </a:lnTo>
                  <a:lnTo>
                    <a:pt x="708" y="806"/>
                  </a:lnTo>
                  <a:lnTo>
                    <a:pt x="708" y="806"/>
                  </a:lnTo>
                  <a:close/>
                </a:path>
              </a:pathLst>
            </a:custGeom>
            <a:solidFill>
              <a:srgbClr val="D2D2D2"/>
            </a:solidFill>
            <a:ln>
              <a:noFill/>
            </a:ln>
          </p:spPr>
          <p:txBody>
            <a:bodyPr vert="horz" wrap="square" lIns="89616" tIns="44809" rIns="89616" bIns="44809" numCol="1" anchor="t" anchorCtr="0" compatLnSpc="1">
              <a:prstTxWarp prst="textNoShape">
                <a:avLst/>
              </a:prstTxWarp>
            </a:bodyPr>
            <a:lstStyle/>
            <a:p>
              <a:pPr defTabSz="914015">
                <a:defRPr/>
              </a:pPr>
              <a:endParaRPr lang="en-US" sz="1763" kern="0">
                <a:solidFill>
                  <a:srgbClr val="000000"/>
                </a:solidFill>
              </a:endParaRPr>
            </a:p>
          </p:txBody>
        </p:sp>
        <p:sp>
          <p:nvSpPr>
            <p:cNvPr id="273" name="Oval 5"/>
            <p:cNvSpPr>
              <a:spLocks noChangeArrowheads="1"/>
            </p:cNvSpPr>
            <p:nvPr/>
          </p:nvSpPr>
          <p:spPr bwMode="auto">
            <a:xfrm>
              <a:off x="9108024" y="5863806"/>
              <a:ext cx="614935" cy="618434"/>
            </a:xfrm>
            <a:prstGeom prst="ellipse">
              <a:avLst/>
            </a:prstGeom>
            <a:solidFill>
              <a:srgbClr val="FFFFFF">
                <a:lumMod val="85000"/>
                <a:alpha val="54118"/>
              </a:srgbClr>
            </a:solidFill>
            <a:ln w="19050">
              <a:noFill/>
            </a:ln>
          </p:spPr>
          <p:txBody>
            <a:bodyPr vert="horz" wrap="square" lIns="89616" tIns="44809" rIns="89616" bIns="44809" numCol="1" anchor="t" anchorCtr="0" compatLnSpc="1">
              <a:prstTxWarp prst="textNoShape">
                <a:avLst/>
              </a:prstTxWarp>
            </a:bodyPr>
            <a:lstStyle/>
            <a:p>
              <a:pPr defTabSz="914015">
                <a:defRPr/>
              </a:pPr>
              <a:endParaRPr lang="en-US" sz="1763" kern="0">
                <a:solidFill>
                  <a:srgbClr val="000000"/>
                </a:solidFill>
              </a:endParaRPr>
            </a:p>
          </p:txBody>
        </p:sp>
        <p:sp>
          <p:nvSpPr>
            <p:cNvPr id="274" name="Freeform 10"/>
            <p:cNvSpPr>
              <a:spLocks noEditPoints="1"/>
            </p:cNvSpPr>
            <p:nvPr/>
          </p:nvSpPr>
          <p:spPr bwMode="auto">
            <a:xfrm>
              <a:off x="9327542" y="5945603"/>
              <a:ext cx="186385" cy="186358"/>
            </a:xfrm>
            <a:custGeom>
              <a:avLst/>
              <a:gdLst>
                <a:gd name="T0" fmla="*/ 280 w 280"/>
                <a:gd name="T1" fmla="*/ 60 h 280"/>
                <a:gd name="T2" fmla="*/ 242 w 280"/>
                <a:gd name="T3" fmla="*/ 40 h 280"/>
                <a:gd name="T4" fmla="*/ 220 w 280"/>
                <a:gd name="T5" fmla="*/ 0 h 280"/>
                <a:gd name="T6" fmla="*/ 204 w 280"/>
                <a:gd name="T7" fmla="*/ 40 h 280"/>
                <a:gd name="T8" fmla="*/ 184 w 280"/>
                <a:gd name="T9" fmla="*/ 0 h 280"/>
                <a:gd name="T10" fmla="*/ 168 w 280"/>
                <a:gd name="T11" fmla="*/ 40 h 280"/>
                <a:gd name="T12" fmla="*/ 148 w 280"/>
                <a:gd name="T13" fmla="*/ 0 h 280"/>
                <a:gd name="T14" fmla="*/ 132 w 280"/>
                <a:gd name="T15" fmla="*/ 40 h 280"/>
                <a:gd name="T16" fmla="*/ 112 w 280"/>
                <a:gd name="T17" fmla="*/ 0 h 280"/>
                <a:gd name="T18" fmla="*/ 96 w 280"/>
                <a:gd name="T19" fmla="*/ 40 h 280"/>
                <a:gd name="T20" fmla="*/ 76 w 280"/>
                <a:gd name="T21" fmla="*/ 0 h 280"/>
                <a:gd name="T22" fmla="*/ 60 w 280"/>
                <a:gd name="T23" fmla="*/ 40 h 280"/>
                <a:gd name="T24" fmla="*/ 40 w 280"/>
                <a:gd name="T25" fmla="*/ 60 h 280"/>
                <a:gd name="T26" fmla="*/ 0 w 280"/>
                <a:gd name="T27" fmla="*/ 76 h 280"/>
                <a:gd name="T28" fmla="*/ 40 w 280"/>
                <a:gd name="T29" fmla="*/ 96 h 280"/>
                <a:gd name="T30" fmla="*/ 0 w 280"/>
                <a:gd name="T31" fmla="*/ 112 h 280"/>
                <a:gd name="T32" fmla="*/ 40 w 280"/>
                <a:gd name="T33" fmla="*/ 132 h 280"/>
                <a:gd name="T34" fmla="*/ 0 w 280"/>
                <a:gd name="T35" fmla="*/ 148 h 280"/>
                <a:gd name="T36" fmla="*/ 40 w 280"/>
                <a:gd name="T37" fmla="*/ 168 h 280"/>
                <a:gd name="T38" fmla="*/ 0 w 280"/>
                <a:gd name="T39" fmla="*/ 184 h 280"/>
                <a:gd name="T40" fmla="*/ 40 w 280"/>
                <a:gd name="T41" fmla="*/ 204 h 280"/>
                <a:gd name="T42" fmla="*/ 0 w 280"/>
                <a:gd name="T43" fmla="*/ 220 h 280"/>
                <a:gd name="T44" fmla="*/ 40 w 280"/>
                <a:gd name="T45" fmla="*/ 242 h 280"/>
                <a:gd name="T46" fmla="*/ 60 w 280"/>
                <a:gd name="T47" fmla="*/ 280 h 280"/>
                <a:gd name="T48" fmla="*/ 76 w 280"/>
                <a:gd name="T49" fmla="*/ 242 h 280"/>
                <a:gd name="T50" fmla="*/ 96 w 280"/>
                <a:gd name="T51" fmla="*/ 280 h 280"/>
                <a:gd name="T52" fmla="*/ 112 w 280"/>
                <a:gd name="T53" fmla="*/ 242 h 280"/>
                <a:gd name="T54" fmla="*/ 132 w 280"/>
                <a:gd name="T55" fmla="*/ 280 h 280"/>
                <a:gd name="T56" fmla="*/ 148 w 280"/>
                <a:gd name="T57" fmla="*/ 242 h 280"/>
                <a:gd name="T58" fmla="*/ 168 w 280"/>
                <a:gd name="T59" fmla="*/ 280 h 280"/>
                <a:gd name="T60" fmla="*/ 184 w 280"/>
                <a:gd name="T61" fmla="*/ 242 h 280"/>
                <a:gd name="T62" fmla="*/ 204 w 280"/>
                <a:gd name="T63" fmla="*/ 280 h 280"/>
                <a:gd name="T64" fmla="*/ 220 w 280"/>
                <a:gd name="T65" fmla="*/ 242 h 280"/>
                <a:gd name="T66" fmla="*/ 242 w 280"/>
                <a:gd name="T67" fmla="*/ 220 h 280"/>
                <a:gd name="T68" fmla="*/ 280 w 280"/>
                <a:gd name="T69" fmla="*/ 204 h 280"/>
                <a:gd name="T70" fmla="*/ 242 w 280"/>
                <a:gd name="T71" fmla="*/ 184 h 280"/>
                <a:gd name="T72" fmla="*/ 280 w 280"/>
                <a:gd name="T73" fmla="*/ 168 h 280"/>
                <a:gd name="T74" fmla="*/ 242 w 280"/>
                <a:gd name="T75" fmla="*/ 148 h 280"/>
                <a:gd name="T76" fmla="*/ 280 w 280"/>
                <a:gd name="T77" fmla="*/ 132 h 280"/>
                <a:gd name="T78" fmla="*/ 242 w 280"/>
                <a:gd name="T79" fmla="*/ 112 h 280"/>
                <a:gd name="T80" fmla="*/ 280 w 280"/>
                <a:gd name="T81" fmla="*/ 96 h 280"/>
                <a:gd name="T82" fmla="*/ 242 w 280"/>
                <a:gd name="T83" fmla="*/ 76 h 280"/>
                <a:gd name="T84" fmla="*/ 222 w 280"/>
                <a:gd name="T85" fmla="*/ 222 h 280"/>
                <a:gd name="T86" fmla="*/ 60 w 280"/>
                <a:gd name="T87" fmla="*/ 60 h 280"/>
                <a:gd name="T88" fmla="*/ 222 w 280"/>
                <a:gd name="T89" fmla="*/ 22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80">
                  <a:moveTo>
                    <a:pt x="280" y="76"/>
                  </a:moveTo>
                  <a:lnTo>
                    <a:pt x="280" y="60"/>
                  </a:lnTo>
                  <a:lnTo>
                    <a:pt x="242" y="60"/>
                  </a:lnTo>
                  <a:lnTo>
                    <a:pt x="242" y="40"/>
                  </a:lnTo>
                  <a:lnTo>
                    <a:pt x="220" y="40"/>
                  </a:lnTo>
                  <a:lnTo>
                    <a:pt x="220" y="0"/>
                  </a:lnTo>
                  <a:lnTo>
                    <a:pt x="204" y="0"/>
                  </a:lnTo>
                  <a:lnTo>
                    <a:pt x="204" y="40"/>
                  </a:lnTo>
                  <a:lnTo>
                    <a:pt x="184" y="40"/>
                  </a:lnTo>
                  <a:lnTo>
                    <a:pt x="184" y="0"/>
                  </a:lnTo>
                  <a:lnTo>
                    <a:pt x="168" y="0"/>
                  </a:lnTo>
                  <a:lnTo>
                    <a:pt x="168" y="40"/>
                  </a:lnTo>
                  <a:lnTo>
                    <a:pt x="148" y="40"/>
                  </a:lnTo>
                  <a:lnTo>
                    <a:pt x="148" y="0"/>
                  </a:lnTo>
                  <a:lnTo>
                    <a:pt x="132" y="0"/>
                  </a:lnTo>
                  <a:lnTo>
                    <a:pt x="132" y="40"/>
                  </a:lnTo>
                  <a:lnTo>
                    <a:pt x="112" y="40"/>
                  </a:lnTo>
                  <a:lnTo>
                    <a:pt x="112" y="0"/>
                  </a:lnTo>
                  <a:lnTo>
                    <a:pt x="96" y="0"/>
                  </a:lnTo>
                  <a:lnTo>
                    <a:pt x="96" y="40"/>
                  </a:lnTo>
                  <a:lnTo>
                    <a:pt x="76" y="40"/>
                  </a:lnTo>
                  <a:lnTo>
                    <a:pt x="76" y="0"/>
                  </a:lnTo>
                  <a:lnTo>
                    <a:pt x="60" y="0"/>
                  </a:lnTo>
                  <a:lnTo>
                    <a:pt x="60" y="40"/>
                  </a:lnTo>
                  <a:lnTo>
                    <a:pt x="40" y="40"/>
                  </a:lnTo>
                  <a:lnTo>
                    <a:pt x="40" y="60"/>
                  </a:lnTo>
                  <a:lnTo>
                    <a:pt x="0" y="60"/>
                  </a:lnTo>
                  <a:lnTo>
                    <a:pt x="0" y="76"/>
                  </a:lnTo>
                  <a:lnTo>
                    <a:pt x="40" y="76"/>
                  </a:lnTo>
                  <a:lnTo>
                    <a:pt x="40" y="96"/>
                  </a:lnTo>
                  <a:lnTo>
                    <a:pt x="0" y="96"/>
                  </a:lnTo>
                  <a:lnTo>
                    <a:pt x="0" y="112"/>
                  </a:lnTo>
                  <a:lnTo>
                    <a:pt x="40" y="112"/>
                  </a:lnTo>
                  <a:lnTo>
                    <a:pt x="40" y="132"/>
                  </a:lnTo>
                  <a:lnTo>
                    <a:pt x="0" y="132"/>
                  </a:lnTo>
                  <a:lnTo>
                    <a:pt x="0" y="148"/>
                  </a:lnTo>
                  <a:lnTo>
                    <a:pt x="40" y="148"/>
                  </a:lnTo>
                  <a:lnTo>
                    <a:pt x="40" y="168"/>
                  </a:lnTo>
                  <a:lnTo>
                    <a:pt x="0" y="168"/>
                  </a:lnTo>
                  <a:lnTo>
                    <a:pt x="0" y="184"/>
                  </a:lnTo>
                  <a:lnTo>
                    <a:pt x="40" y="184"/>
                  </a:lnTo>
                  <a:lnTo>
                    <a:pt x="40" y="204"/>
                  </a:lnTo>
                  <a:lnTo>
                    <a:pt x="0" y="204"/>
                  </a:lnTo>
                  <a:lnTo>
                    <a:pt x="0" y="220"/>
                  </a:lnTo>
                  <a:lnTo>
                    <a:pt x="40" y="220"/>
                  </a:lnTo>
                  <a:lnTo>
                    <a:pt x="40" y="242"/>
                  </a:lnTo>
                  <a:lnTo>
                    <a:pt x="60" y="242"/>
                  </a:lnTo>
                  <a:lnTo>
                    <a:pt x="60" y="280"/>
                  </a:lnTo>
                  <a:lnTo>
                    <a:pt x="76" y="280"/>
                  </a:lnTo>
                  <a:lnTo>
                    <a:pt x="76" y="242"/>
                  </a:lnTo>
                  <a:lnTo>
                    <a:pt x="96" y="242"/>
                  </a:lnTo>
                  <a:lnTo>
                    <a:pt x="96" y="280"/>
                  </a:lnTo>
                  <a:lnTo>
                    <a:pt x="112" y="280"/>
                  </a:lnTo>
                  <a:lnTo>
                    <a:pt x="112" y="242"/>
                  </a:lnTo>
                  <a:lnTo>
                    <a:pt x="132" y="242"/>
                  </a:lnTo>
                  <a:lnTo>
                    <a:pt x="132" y="280"/>
                  </a:lnTo>
                  <a:lnTo>
                    <a:pt x="148" y="280"/>
                  </a:lnTo>
                  <a:lnTo>
                    <a:pt x="148" y="242"/>
                  </a:lnTo>
                  <a:lnTo>
                    <a:pt x="168" y="242"/>
                  </a:lnTo>
                  <a:lnTo>
                    <a:pt x="168" y="280"/>
                  </a:lnTo>
                  <a:lnTo>
                    <a:pt x="184" y="280"/>
                  </a:lnTo>
                  <a:lnTo>
                    <a:pt x="184" y="242"/>
                  </a:lnTo>
                  <a:lnTo>
                    <a:pt x="204" y="242"/>
                  </a:lnTo>
                  <a:lnTo>
                    <a:pt x="204" y="280"/>
                  </a:lnTo>
                  <a:lnTo>
                    <a:pt x="220" y="280"/>
                  </a:lnTo>
                  <a:lnTo>
                    <a:pt x="220" y="242"/>
                  </a:lnTo>
                  <a:lnTo>
                    <a:pt x="242" y="242"/>
                  </a:lnTo>
                  <a:lnTo>
                    <a:pt x="242" y="220"/>
                  </a:lnTo>
                  <a:lnTo>
                    <a:pt x="280" y="220"/>
                  </a:lnTo>
                  <a:lnTo>
                    <a:pt x="280" y="204"/>
                  </a:lnTo>
                  <a:lnTo>
                    <a:pt x="242" y="204"/>
                  </a:lnTo>
                  <a:lnTo>
                    <a:pt x="242" y="184"/>
                  </a:lnTo>
                  <a:lnTo>
                    <a:pt x="280" y="184"/>
                  </a:lnTo>
                  <a:lnTo>
                    <a:pt x="280" y="168"/>
                  </a:lnTo>
                  <a:lnTo>
                    <a:pt x="242" y="168"/>
                  </a:lnTo>
                  <a:lnTo>
                    <a:pt x="242" y="148"/>
                  </a:lnTo>
                  <a:lnTo>
                    <a:pt x="280" y="148"/>
                  </a:lnTo>
                  <a:lnTo>
                    <a:pt x="280" y="132"/>
                  </a:lnTo>
                  <a:lnTo>
                    <a:pt x="242" y="132"/>
                  </a:lnTo>
                  <a:lnTo>
                    <a:pt x="242" y="112"/>
                  </a:lnTo>
                  <a:lnTo>
                    <a:pt x="280" y="112"/>
                  </a:lnTo>
                  <a:lnTo>
                    <a:pt x="280" y="96"/>
                  </a:lnTo>
                  <a:lnTo>
                    <a:pt x="242" y="96"/>
                  </a:lnTo>
                  <a:lnTo>
                    <a:pt x="242" y="76"/>
                  </a:lnTo>
                  <a:lnTo>
                    <a:pt x="280" y="76"/>
                  </a:lnTo>
                  <a:close/>
                  <a:moveTo>
                    <a:pt x="222" y="222"/>
                  </a:moveTo>
                  <a:lnTo>
                    <a:pt x="60" y="222"/>
                  </a:lnTo>
                  <a:lnTo>
                    <a:pt x="60" y="60"/>
                  </a:lnTo>
                  <a:lnTo>
                    <a:pt x="222" y="60"/>
                  </a:lnTo>
                  <a:lnTo>
                    <a:pt x="222" y="22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p>
              <a:pPr algn="ctr" defTabSz="913930">
                <a:defRPr/>
              </a:pPr>
              <a:endParaRPr lang="en-US" sz="1176" kern="0" dirty="0">
                <a:solidFill>
                  <a:srgbClr val="000000"/>
                </a:solidFill>
              </a:endParaRPr>
            </a:p>
          </p:txBody>
        </p:sp>
        <p:sp>
          <p:nvSpPr>
            <p:cNvPr id="275" name="Rectangle 11"/>
            <p:cNvSpPr>
              <a:spLocks noChangeArrowheads="1"/>
            </p:cNvSpPr>
            <p:nvPr/>
          </p:nvSpPr>
          <p:spPr bwMode="auto">
            <a:xfrm>
              <a:off x="9379463" y="5997517"/>
              <a:ext cx="83873" cy="838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7855" tIns="43927" rIns="87855" bIns="43927" numCol="1" anchor="t" anchorCtr="0" compatLnSpc="1">
              <a:prstTxWarp prst="textNoShape">
                <a:avLst/>
              </a:prstTxWarp>
            </a:bodyPr>
            <a:lstStyle/>
            <a:p>
              <a:pPr algn="ctr" defTabSz="913930">
                <a:defRPr/>
              </a:pPr>
              <a:endParaRPr lang="en-US" sz="1176" kern="0" dirty="0">
                <a:solidFill>
                  <a:srgbClr val="000000"/>
                </a:solidFill>
              </a:endParaRPr>
            </a:p>
          </p:txBody>
        </p:sp>
        <p:sp>
          <p:nvSpPr>
            <p:cNvPr id="276" name="Rectangle 275"/>
            <p:cNvSpPr/>
            <p:nvPr/>
          </p:nvSpPr>
          <p:spPr bwMode="auto">
            <a:xfrm>
              <a:off x="9459523" y="6234666"/>
              <a:ext cx="12144" cy="102038"/>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5711" tIns="140569" rIns="175711" bIns="140569"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277" name="Rectangle 276"/>
            <p:cNvSpPr/>
            <p:nvPr/>
          </p:nvSpPr>
          <p:spPr bwMode="auto">
            <a:xfrm>
              <a:off x="9520068" y="6288137"/>
              <a:ext cx="12144" cy="46955"/>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5711" tIns="140569" rIns="175711" bIns="140569"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278" name="Rectangle 277"/>
            <p:cNvSpPr/>
            <p:nvPr/>
          </p:nvSpPr>
          <p:spPr bwMode="auto">
            <a:xfrm rot="5400000">
              <a:off x="9480414" y="6249909"/>
              <a:ext cx="12142" cy="40752"/>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5711" tIns="140569" rIns="175711" bIns="140569"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279" name="Rectangle 278"/>
            <p:cNvSpPr/>
            <p:nvPr/>
          </p:nvSpPr>
          <p:spPr bwMode="auto">
            <a:xfrm rot="5400000">
              <a:off x="9507589" y="6277610"/>
              <a:ext cx="12142" cy="106048"/>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5711" tIns="140569" rIns="175711" bIns="140569"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280" name="Oval 279"/>
            <p:cNvSpPr/>
            <p:nvPr/>
          </p:nvSpPr>
          <p:spPr bwMode="auto">
            <a:xfrm>
              <a:off x="9452378" y="6257342"/>
              <a:ext cx="25789" cy="25973"/>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5711" tIns="140569" rIns="175711" bIns="140569"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281" name="Oval 280"/>
            <p:cNvSpPr/>
            <p:nvPr/>
          </p:nvSpPr>
          <p:spPr bwMode="auto">
            <a:xfrm>
              <a:off x="9513179" y="6318322"/>
              <a:ext cx="25789" cy="25973"/>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5711" tIns="140569" rIns="175711" bIns="140569"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282" name="Rectangle 281"/>
            <p:cNvSpPr/>
            <p:nvPr/>
          </p:nvSpPr>
          <p:spPr bwMode="auto">
            <a:xfrm>
              <a:off x="9439970" y="6183801"/>
              <a:ext cx="51249" cy="51242"/>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5711" tIns="140569" rIns="175711" bIns="140569"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283" name="Rectangle 282"/>
            <p:cNvSpPr/>
            <p:nvPr/>
          </p:nvSpPr>
          <p:spPr bwMode="auto">
            <a:xfrm>
              <a:off x="9500310" y="6245028"/>
              <a:ext cx="51249" cy="51242"/>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5711" tIns="140569" rIns="175711" bIns="140569"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284" name="Rectangle 283"/>
            <p:cNvSpPr/>
            <p:nvPr/>
          </p:nvSpPr>
          <p:spPr bwMode="auto">
            <a:xfrm>
              <a:off x="9561232" y="6305869"/>
              <a:ext cx="51249" cy="51242"/>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5711" tIns="140569" rIns="175711" bIns="140569"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285" name="Flowchart: Magnetic Disk 86"/>
            <p:cNvSpPr/>
            <p:nvPr/>
          </p:nvSpPr>
          <p:spPr bwMode="auto">
            <a:xfrm>
              <a:off x="9225253" y="6183632"/>
              <a:ext cx="150063" cy="180305"/>
            </a:xfrm>
            <a:custGeom>
              <a:avLst/>
              <a:gdLst/>
              <a:ahLst/>
              <a:cxnLst/>
              <a:rect l="l" t="t" r="r" b="b"/>
              <a:pathLst>
                <a:path w="412287" h="495445">
                  <a:moveTo>
                    <a:pt x="207336" y="24730"/>
                  </a:moveTo>
                  <a:cubicBezTo>
                    <a:pt x="112802" y="24730"/>
                    <a:pt x="36167" y="46914"/>
                    <a:pt x="36167" y="74280"/>
                  </a:cubicBezTo>
                  <a:cubicBezTo>
                    <a:pt x="36167" y="101646"/>
                    <a:pt x="112802" y="123830"/>
                    <a:pt x="207336" y="123830"/>
                  </a:cubicBezTo>
                  <a:cubicBezTo>
                    <a:pt x="301870" y="123830"/>
                    <a:pt x="378505" y="101646"/>
                    <a:pt x="378505" y="74280"/>
                  </a:cubicBezTo>
                  <a:cubicBezTo>
                    <a:pt x="378505" y="46914"/>
                    <a:pt x="301870" y="24730"/>
                    <a:pt x="207336" y="24730"/>
                  </a:cubicBezTo>
                  <a:close/>
                  <a:moveTo>
                    <a:pt x="206144" y="0"/>
                  </a:moveTo>
                  <a:lnTo>
                    <a:pt x="286377" y="6488"/>
                  </a:lnTo>
                  <a:lnTo>
                    <a:pt x="351903" y="24184"/>
                  </a:lnTo>
                  <a:lnTo>
                    <a:pt x="396085" y="50436"/>
                  </a:lnTo>
                  <a:lnTo>
                    <a:pt x="408098" y="65941"/>
                  </a:lnTo>
                  <a:lnTo>
                    <a:pt x="412287" y="82591"/>
                  </a:lnTo>
                  <a:lnTo>
                    <a:pt x="412287" y="412854"/>
                  </a:lnTo>
                  <a:lnTo>
                    <a:pt x="408098" y="429504"/>
                  </a:lnTo>
                  <a:lnTo>
                    <a:pt x="396085" y="445010"/>
                  </a:lnTo>
                  <a:lnTo>
                    <a:pt x="351903" y="471261"/>
                  </a:lnTo>
                  <a:lnTo>
                    <a:pt x="286377" y="488957"/>
                  </a:lnTo>
                  <a:cubicBezTo>
                    <a:pt x="261715" y="493135"/>
                    <a:pt x="234602" y="495445"/>
                    <a:pt x="206144" y="495445"/>
                  </a:cubicBezTo>
                  <a:cubicBezTo>
                    <a:pt x="149227" y="495445"/>
                    <a:pt x="97691" y="486205"/>
                    <a:pt x="60385" y="471261"/>
                  </a:cubicBezTo>
                  <a:cubicBezTo>
                    <a:pt x="41731" y="463789"/>
                    <a:pt x="26635" y="454891"/>
                    <a:pt x="16202" y="445010"/>
                  </a:cubicBezTo>
                  <a:cubicBezTo>
                    <a:pt x="10986" y="440069"/>
                    <a:pt x="6935" y="434882"/>
                    <a:pt x="4189" y="429504"/>
                  </a:cubicBezTo>
                  <a:cubicBezTo>
                    <a:pt x="1442" y="424127"/>
                    <a:pt x="0" y="418558"/>
                    <a:pt x="0" y="412854"/>
                  </a:cubicBezTo>
                  <a:lnTo>
                    <a:pt x="0" y="82591"/>
                  </a:lnTo>
                  <a:cubicBezTo>
                    <a:pt x="0" y="71183"/>
                    <a:pt x="5770" y="60318"/>
                    <a:pt x="16202" y="50436"/>
                  </a:cubicBezTo>
                  <a:cubicBezTo>
                    <a:pt x="26635" y="40554"/>
                    <a:pt x="41731" y="31656"/>
                    <a:pt x="60385" y="24184"/>
                  </a:cubicBezTo>
                  <a:cubicBezTo>
                    <a:pt x="79038" y="16712"/>
                    <a:pt x="101249" y="10666"/>
                    <a:pt x="125911" y="6488"/>
                  </a:cubicBezTo>
                  <a:cubicBezTo>
                    <a:pt x="150572" y="2310"/>
                    <a:pt x="177686" y="0"/>
                    <a:pt x="206144"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25" tIns="143381" rIns="179225" bIns="143381"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286" name="Freeform 285"/>
            <p:cNvSpPr>
              <a:spLocks noEditPoints="1"/>
            </p:cNvSpPr>
            <p:nvPr/>
          </p:nvSpPr>
          <p:spPr bwMode="black">
            <a:xfrm>
              <a:off x="9982931" y="4938068"/>
              <a:ext cx="843402" cy="1700780"/>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D2D2D2">
                <a:lumMod val="25000"/>
              </a:srgbClr>
            </a:solidFill>
            <a:extLst/>
          </p:spPr>
          <p:txBody>
            <a:bodyPr wrap="square" lIns="146262" tIns="146262" rIns="146262" bIns="146262" rtlCol="0">
              <a:noAutofit/>
            </a:bodyPr>
            <a:lstStyle/>
            <a:p>
              <a:pPr defTabSz="932204">
                <a:lnSpc>
                  <a:spcPts val="3060"/>
                </a:lnSpc>
                <a:defRPr/>
              </a:pPr>
              <a:endParaRPr lang="en-US" sz="2800" kern="0" dirty="0">
                <a:solidFill>
                  <a:srgbClr val="FFFFFF"/>
                </a:solidFill>
                <a:latin typeface="Segoe UI Light"/>
              </a:endParaRPr>
            </a:p>
          </p:txBody>
        </p:sp>
        <p:cxnSp>
          <p:nvCxnSpPr>
            <p:cNvPr id="287" name="Straight Connector 286"/>
            <p:cNvCxnSpPr/>
            <p:nvPr/>
          </p:nvCxnSpPr>
          <p:spPr>
            <a:xfrm flipV="1">
              <a:off x="10412138" y="3645257"/>
              <a:ext cx="0" cy="1193825"/>
            </a:xfrm>
            <a:prstGeom prst="line">
              <a:avLst/>
            </a:prstGeom>
            <a:noFill/>
            <a:ln w="34925" cap="flat" cmpd="sng" algn="ctr">
              <a:solidFill>
                <a:srgbClr val="505050"/>
              </a:solidFill>
              <a:prstDash val="sysDot"/>
              <a:headEnd type="none"/>
              <a:tailEnd type="none"/>
            </a:ln>
            <a:effectLst/>
          </p:spPr>
        </p:cxnSp>
        <p:sp>
          <p:nvSpPr>
            <p:cNvPr id="288" name="Oval 5"/>
            <p:cNvSpPr>
              <a:spLocks noChangeArrowheads="1"/>
            </p:cNvSpPr>
            <p:nvPr/>
          </p:nvSpPr>
          <p:spPr bwMode="auto">
            <a:xfrm>
              <a:off x="9991163" y="2655977"/>
              <a:ext cx="826939" cy="831646"/>
            </a:xfrm>
            <a:prstGeom prst="ellipse">
              <a:avLst/>
            </a:prstGeom>
            <a:solidFill>
              <a:srgbClr val="FFFFFF"/>
            </a:solidFill>
            <a:ln w="38100" cap="flat" cmpd="sng" algn="ctr">
              <a:solidFill>
                <a:srgbClr val="505050"/>
              </a:solidFill>
              <a:prstDash val="solid"/>
              <a:headEnd type="none" w="med" len="med"/>
              <a:tailEnd type="none" w="med" len="med"/>
            </a:ln>
            <a:effectLst/>
          </p:spPr>
          <p:txBody>
            <a:bodyPr rot="0" spcFirstLastPara="0" vertOverflow="overflow" horzOverflow="overflow" vert="horz" wrap="square" lIns="179234" tIns="143388" rIns="179234" bIns="143388" numCol="1" spcCol="0" rtlCol="0" fromWordArt="0" anchor="ctr"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745" kern="0">
                <a:solidFill>
                  <a:srgbClr val="FF8C00"/>
                </a:solidFill>
                <a:ea typeface="Segoe UI" pitchFamily="34" charset="0"/>
                <a:cs typeface="Segoe UI" pitchFamily="34" charset="0"/>
              </a:endParaRPr>
            </a:p>
          </p:txBody>
        </p:sp>
        <p:sp>
          <p:nvSpPr>
            <p:cNvPr id="289" name="Freeform 6"/>
            <p:cNvSpPr>
              <a:spLocks/>
            </p:cNvSpPr>
            <p:nvPr/>
          </p:nvSpPr>
          <p:spPr bwMode="auto">
            <a:xfrm>
              <a:off x="10184796" y="2944386"/>
              <a:ext cx="221563" cy="379105"/>
            </a:xfrm>
            <a:custGeom>
              <a:avLst/>
              <a:gdLst>
                <a:gd name="T0" fmla="*/ 706 w 706"/>
                <a:gd name="T1" fmla="*/ 403 h 1208"/>
                <a:gd name="T2" fmla="*/ 699 w 706"/>
                <a:gd name="T3" fmla="*/ 1208 h 1208"/>
                <a:gd name="T4" fmla="*/ 0 w 706"/>
                <a:gd name="T5" fmla="*/ 805 h 1208"/>
                <a:gd name="T6" fmla="*/ 0 w 706"/>
                <a:gd name="T7" fmla="*/ 0 h 1208"/>
                <a:gd name="T8" fmla="*/ 706 w 706"/>
                <a:gd name="T9" fmla="*/ 403 h 1208"/>
                <a:gd name="T10" fmla="*/ 706 w 706"/>
                <a:gd name="T11" fmla="*/ 403 h 1208"/>
                <a:gd name="T12" fmla="*/ 706 w 706"/>
                <a:gd name="T13" fmla="*/ 403 h 1208"/>
              </a:gdLst>
              <a:ahLst/>
              <a:cxnLst>
                <a:cxn ang="0">
                  <a:pos x="T0" y="T1"/>
                </a:cxn>
                <a:cxn ang="0">
                  <a:pos x="T2" y="T3"/>
                </a:cxn>
                <a:cxn ang="0">
                  <a:pos x="T4" y="T5"/>
                </a:cxn>
                <a:cxn ang="0">
                  <a:pos x="T6" y="T7"/>
                </a:cxn>
                <a:cxn ang="0">
                  <a:pos x="T8" y="T9"/>
                </a:cxn>
                <a:cxn ang="0">
                  <a:pos x="T10" y="T11"/>
                </a:cxn>
                <a:cxn ang="0">
                  <a:pos x="T12" y="T13"/>
                </a:cxn>
              </a:cxnLst>
              <a:rect l="0" t="0" r="r" b="b"/>
              <a:pathLst>
                <a:path w="706" h="1208">
                  <a:moveTo>
                    <a:pt x="706" y="403"/>
                  </a:moveTo>
                  <a:lnTo>
                    <a:pt x="699" y="1208"/>
                  </a:lnTo>
                  <a:lnTo>
                    <a:pt x="0" y="805"/>
                  </a:lnTo>
                  <a:lnTo>
                    <a:pt x="0" y="0"/>
                  </a:lnTo>
                  <a:lnTo>
                    <a:pt x="706" y="403"/>
                  </a:lnTo>
                  <a:lnTo>
                    <a:pt x="706" y="403"/>
                  </a:lnTo>
                  <a:lnTo>
                    <a:pt x="706" y="403"/>
                  </a:lnTo>
                  <a:close/>
                </a:path>
              </a:pathLst>
            </a:custGeom>
            <a:solidFill>
              <a:srgbClr val="D2D2D2">
                <a:lumMod val="50000"/>
              </a:srgbClr>
            </a:solidFill>
            <a:ln>
              <a:noFill/>
            </a:ln>
          </p:spPr>
          <p:txBody>
            <a:bodyPr vert="horz" wrap="square" lIns="89616" tIns="44809" rIns="89616" bIns="44809" numCol="1" anchor="t" anchorCtr="0" compatLnSpc="1">
              <a:prstTxWarp prst="textNoShape">
                <a:avLst/>
              </a:prstTxWarp>
            </a:bodyPr>
            <a:lstStyle/>
            <a:p>
              <a:pPr defTabSz="914015">
                <a:defRPr/>
              </a:pPr>
              <a:endParaRPr lang="en-US" sz="1763" kern="0">
                <a:solidFill>
                  <a:srgbClr val="000000"/>
                </a:solidFill>
              </a:endParaRPr>
            </a:p>
          </p:txBody>
        </p:sp>
        <p:sp>
          <p:nvSpPr>
            <p:cNvPr id="290" name="Freeform 7"/>
            <p:cNvSpPr>
              <a:spLocks/>
            </p:cNvSpPr>
            <p:nvPr/>
          </p:nvSpPr>
          <p:spPr bwMode="auto">
            <a:xfrm>
              <a:off x="10404790" y="2944386"/>
              <a:ext cx="221563" cy="379105"/>
            </a:xfrm>
            <a:custGeom>
              <a:avLst/>
              <a:gdLst>
                <a:gd name="T0" fmla="*/ 7 w 706"/>
                <a:gd name="T1" fmla="*/ 403 h 1208"/>
                <a:gd name="T2" fmla="*/ 0 w 706"/>
                <a:gd name="T3" fmla="*/ 1208 h 1208"/>
                <a:gd name="T4" fmla="*/ 701 w 706"/>
                <a:gd name="T5" fmla="*/ 805 h 1208"/>
                <a:gd name="T6" fmla="*/ 706 w 706"/>
                <a:gd name="T7" fmla="*/ 0 h 1208"/>
                <a:gd name="T8" fmla="*/ 7 w 706"/>
                <a:gd name="T9" fmla="*/ 403 h 1208"/>
                <a:gd name="T10" fmla="*/ 7 w 706"/>
                <a:gd name="T11" fmla="*/ 403 h 1208"/>
                <a:gd name="T12" fmla="*/ 7 w 706"/>
                <a:gd name="T13" fmla="*/ 403 h 1208"/>
              </a:gdLst>
              <a:ahLst/>
              <a:cxnLst>
                <a:cxn ang="0">
                  <a:pos x="T0" y="T1"/>
                </a:cxn>
                <a:cxn ang="0">
                  <a:pos x="T2" y="T3"/>
                </a:cxn>
                <a:cxn ang="0">
                  <a:pos x="T4" y="T5"/>
                </a:cxn>
                <a:cxn ang="0">
                  <a:pos x="T6" y="T7"/>
                </a:cxn>
                <a:cxn ang="0">
                  <a:pos x="T8" y="T9"/>
                </a:cxn>
                <a:cxn ang="0">
                  <a:pos x="T10" y="T11"/>
                </a:cxn>
                <a:cxn ang="0">
                  <a:pos x="T12" y="T13"/>
                </a:cxn>
              </a:cxnLst>
              <a:rect l="0" t="0" r="r" b="b"/>
              <a:pathLst>
                <a:path w="706" h="1208">
                  <a:moveTo>
                    <a:pt x="7" y="403"/>
                  </a:moveTo>
                  <a:lnTo>
                    <a:pt x="0" y="1208"/>
                  </a:lnTo>
                  <a:lnTo>
                    <a:pt x="701" y="805"/>
                  </a:lnTo>
                  <a:lnTo>
                    <a:pt x="706" y="0"/>
                  </a:lnTo>
                  <a:lnTo>
                    <a:pt x="7" y="403"/>
                  </a:lnTo>
                  <a:lnTo>
                    <a:pt x="7" y="403"/>
                  </a:lnTo>
                  <a:lnTo>
                    <a:pt x="7" y="403"/>
                  </a:lnTo>
                  <a:close/>
                </a:path>
              </a:pathLst>
            </a:custGeom>
            <a:solidFill>
              <a:srgbClr val="505050"/>
            </a:solidFill>
          </p:spPr>
          <p:txBody>
            <a:bodyPr wrap="square" lIns="146262" tIns="146262" rIns="146262" bIns="146262" rtlCol="0">
              <a:noAutofit/>
            </a:bodyPr>
            <a:lstStyle/>
            <a:p>
              <a:pPr defTabSz="932204">
                <a:lnSpc>
                  <a:spcPts val="3060"/>
                </a:lnSpc>
                <a:defRPr/>
              </a:pPr>
              <a:endParaRPr lang="en-US" sz="2800" kern="0">
                <a:solidFill>
                  <a:srgbClr val="FFFFFF"/>
                </a:solidFill>
                <a:latin typeface="Segoe UI Light"/>
              </a:endParaRPr>
            </a:p>
          </p:txBody>
        </p:sp>
        <p:sp>
          <p:nvSpPr>
            <p:cNvPr id="291" name="Freeform 8"/>
            <p:cNvSpPr>
              <a:spLocks/>
            </p:cNvSpPr>
            <p:nvPr/>
          </p:nvSpPr>
          <p:spPr bwMode="auto">
            <a:xfrm>
              <a:off x="10184796" y="2817912"/>
              <a:ext cx="441557" cy="252946"/>
            </a:xfrm>
            <a:custGeom>
              <a:avLst/>
              <a:gdLst>
                <a:gd name="T0" fmla="*/ 708 w 1407"/>
                <a:gd name="T1" fmla="*/ 806 h 806"/>
                <a:gd name="T2" fmla="*/ 0 w 1407"/>
                <a:gd name="T3" fmla="*/ 398 h 806"/>
                <a:gd name="T4" fmla="*/ 701 w 1407"/>
                <a:gd name="T5" fmla="*/ 0 h 806"/>
                <a:gd name="T6" fmla="*/ 1407 w 1407"/>
                <a:gd name="T7" fmla="*/ 398 h 806"/>
                <a:gd name="T8" fmla="*/ 708 w 1407"/>
                <a:gd name="T9" fmla="*/ 806 h 806"/>
                <a:gd name="T10" fmla="*/ 708 w 1407"/>
                <a:gd name="T11" fmla="*/ 806 h 806"/>
                <a:gd name="T12" fmla="*/ 708 w 1407"/>
                <a:gd name="T13" fmla="*/ 806 h 806"/>
              </a:gdLst>
              <a:ahLst/>
              <a:cxnLst>
                <a:cxn ang="0">
                  <a:pos x="T0" y="T1"/>
                </a:cxn>
                <a:cxn ang="0">
                  <a:pos x="T2" y="T3"/>
                </a:cxn>
                <a:cxn ang="0">
                  <a:pos x="T4" y="T5"/>
                </a:cxn>
                <a:cxn ang="0">
                  <a:pos x="T6" y="T7"/>
                </a:cxn>
                <a:cxn ang="0">
                  <a:pos x="T8" y="T9"/>
                </a:cxn>
                <a:cxn ang="0">
                  <a:pos x="T10" y="T11"/>
                </a:cxn>
                <a:cxn ang="0">
                  <a:pos x="T12" y="T13"/>
                </a:cxn>
              </a:cxnLst>
              <a:rect l="0" t="0" r="r" b="b"/>
              <a:pathLst>
                <a:path w="1407" h="806">
                  <a:moveTo>
                    <a:pt x="708" y="806"/>
                  </a:moveTo>
                  <a:lnTo>
                    <a:pt x="0" y="398"/>
                  </a:lnTo>
                  <a:lnTo>
                    <a:pt x="701" y="0"/>
                  </a:lnTo>
                  <a:lnTo>
                    <a:pt x="1407" y="398"/>
                  </a:lnTo>
                  <a:lnTo>
                    <a:pt x="708" y="806"/>
                  </a:lnTo>
                  <a:lnTo>
                    <a:pt x="708" y="806"/>
                  </a:lnTo>
                  <a:lnTo>
                    <a:pt x="708" y="806"/>
                  </a:lnTo>
                  <a:close/>
                </a:path>
              </a:pathLst>
            </a:custGeom>
            <a:solidFill>
              <a:srgbClr val="D2D2D2"/>
            </a:solidFill>
            <a:ln>
              <a:noFill/>
            </a:ln>
          </p:spPr>
          <p:txBody>
            <a:bodyPr vert="horz" wrap="square" lIns="89616" tIns="44809" rIns="89616" bIns="44809" numCol="1" anchor="t" anchorCtr="0" compatLnSpc="1">
              <a:prstTxWarp prst="textNoShape">
                <a:avLst/>
              </a:prstTxWarp>
            </a:bodyPr>
            <a:lstStyle/>
            <a:p>
              <a:pPr defTabSz="914015">
                <a:defRPr/>
              </a:pPr>
              <a:endParaRPr lang="en-US" sz="1763" kern="0">
                <a:solidFill>
                  <a:srgbClr val="000000"/>
                </a:solidFill>
              </a:endParaRPr>
            </a:p>
          </p:txBody>
        </p:sp>
        <p:sp>
          <p:nvSpPr>
            <p:cNvPr id="292" name="Oval 5"/>
            <p:cNvSpPr>
              <a:spLocks noChangeArrowheads="1"/>
            </p:cNvSpPr>
            <p:nvPr/>
          </p:nvSpPr>
          <p:spPr bwMode="auto">
            <a:xfrm>
              <a:off x="10104670" y="5863806"/>
              <a:ext cx="614935" cy="618434"/>
            </a:xfrm>
            <a:prstGeom prst="ellipse">
              <a:avLst/>
            </a:prstGeom>
            <a:solidFill>
              <a:srgbClr val="FFFFFF">
                <a:lumMod val="85000"/>
                <a:alpha val="54118"/>
              </a:srgbClr>
            </a:solidFill>
            <a:ln w="19050">
              <a:noFill/>
            </a:ln>
          </p:spPr>
          <p:txBody>
            <a:bodyPr vert="horz" wrap="square" lIns="89616" tIns="44809" rIns="89616" bIns="44809" numCol="1" anchor="t" anchorCtr="0" compatLnSpc="1">
              <a:prstTxWarp prst="textNoShape">
                <a:avLst/>
              </a:prstTxWarp>
            </a:bodyPr>
            <a:lstStyle/>
            <a:p>
              <a:pPr defTabSz="914015">
                <a:defRPr/>
              </a:pPr>
              <a:endParaRPr lang="en-US" sz="1763" kern="0">
                <a:solidFill>
                  <a:srgbClr val="000000"/>
                </a:solidFill>
              </a:endParaRPr>
            </a:p>
          </p:txBody>
        </p:sp>
        <p:sp>
          <p:nvSpPr>
            <p:cNvPr id="293" name="Freeform 10"/>
            <p:cNvSpPr>
              <a:spLocks noEditPoints="1"/>
            </p:cNvSpPr>
            <p:nvPr/>
          </p:nvSpPr>
          <p:spPr bwMode="auto">
            <a:xfrm>
              <a:off x="10324189" y="5945603"/>
              <a:ext cx="186385" cy="186358"/>
            </a:xfrm>
            <a:custGeom>
              <a:avLst/>
              <a:gdLst>
                <a:gd name="T0" fmla="*/ 280 w 280"/>
                <a:gd name="T1" fmla="*/ 60 h 280"/>
                <a:gd name="T2" fmla="*/ 242 w 280"/>
                <a:gd name="T3" fmla="*/ 40 h 280"/>
                <a:gd name="T4" fmla="*/ 220 w 280"/>
                <a:gd name="T5" fmla="*/ 0 h 280"/>
                <a:gd name="T6" fmla="*/ 204 w 280"/>
                <a:gd name="T7" fmla="*/ 40 h 280"/>
                <a:gd name="T8" fmla="*/ 184 w 280"/>
                <a:gd name="T9" fmla="*/ 0 h 280"/>
                <a:gd name="T10" fmla="*/ 168 w 280"/>
                <a:gd name="T11" fmla="*/ 40 h 280"/>
                <a:gd name="T12" fmla="*/ 148 w 280"/>
                <a:gd name="T13" fmla="*/ 0 h 280"/>
                <a:gd name="T14" fmla="*/ 132 w 280"/>
                <a:gd name="T15" fmla="*/ 40 h 280"/>
                <a:gd name="T16" fmla="*/ 112 w 280"/>
                <a:gd name="T17" fmla="*/ 0 h 280"/>
                <a:gd name="T18" fmla="*/ 96 w 280"/>
                <a:gd name="T19" fmla="*/ 40 h 280"/>
                <a:gd name="T20" fmla="*/ 76 w 280"/>
                <a:gd name="T21" fmla="*/ 0 h 280"/>
                <a:gd name="T22" fmla="*/ 60 w 280"/>
                <a:gd name="T23" fmla="*/ 40 h 280"/>
                <a:gd name="T24" fmla="*/ 40 w 280"/>
                <a:gd name="T25" fmla="*/ 60 h 280"/>
                <a:gd name="T26" fmla="*/ 0 w 280"/>
                <a:gd name="T27" fmla="*/ 76 h 280"/>
                <a:gd name="T28" fmla="*/ 40 w 280"/>
                <a:gd name="T29" fmla="*/ 96 h 280"/>
                <a:gd name="T30" fmla="*/ 0 w 280"/>
                <a:gd name="T31" fmla="*/ 112 h 280"/>
                <a:gd name="T32" fmla="*/ 40 w 280"/>
                <a:gd name="T33" fmla="*/ 132 h 280"/>
                <a:gd name="T34" fmla="*/ 0 w 280"/>
                <a:gd name="T35" fmla="*/ 148 h 280"/>
                <a:gd name="T36" fmla="*/ 40 w 280"/>
                <a:gd name="T37" fmla="*/ 168 h 280"/>
                <a:gd name="T38" fmla="*/ 0 w 280"/>
                <a:gd name="T39" fmla="*/ 184 h 280"/>
                <a:gd name="T40" fmla="*/ 40 w 280"/>
                <a:gd name="T41" fmla="*/ 204 h 280"/>
                <a:gd name="T42" fmla="*/ 0 w 280"/>
                <a:gd name="T43" fmla="*/ 220 h 280"/>
                <a:gd name="T44" fmla="*/ 40 w 280"/>
                <a:gd name="T45" fmla="*/ 242 h 280"/>
                <a:gd name="T46" fmla="*/ 60 w 280"/>
                <a:gd name="T47" fmla="*/ 280 h 280"/>
                <a:gd name="T48" fmla="*/ 76 w 280"/>
                <a:gd name="T49" fmla="*/ 242 h 280"/>
                <a:gd name="T50" fmla="*/ 96 w 280"/>
                <a:gd name="T51" fmla="*/ 280 h 280"/>
                <a:gd name="T52" fmla="*/ 112 w 280"/>
                <a:gd name="T53" fmla="*/ 242 h 280"/>
                <a:gd name="T54" fmla="*/ 132 w 280"/>
                <a:gd name="T55" fmla="*/ 280 h 280"/>
                <a:gd name="T56" fmla="*/ 148 w 280"/>
                <a:gd name="T57" fmla="*/ 242 h 280"/>
                <a:gd name="T58" fmla="*/ 168 w 280"/>
                <a:gd name="T59" fmla="*/ 280 h 280"/>
                <a:gd name="T60" fmla="*/ 184 w 280"/>
                <a:gd name="T61" fmla="*/ 242 h 280"/>
                <a:gd name="T62" fmla="*/ 204 w 280"/>
                <a:gd name="T63" fmla="*/ 280 h 280"/>
                <a:gd name="T64" fmla="*/ 220 w 280"/>
                <a:gd name="T65" fmla="*/ 242 h 280"/>
                <a:gd name="T66" fmla="*/ 242 w 280"/>
                <a:gd name="T67" fmla="*/ 220 h 280"/>
                <a:gd name="T68" fmla="*/ 280 w 280"/>
                <a:gd name="T69" fmla="*/ 204 h 280"/>
                <a:gd name="T70" fmla="*/ 242 w 280"/>
                <a:gd name="T71" fmla="*/ 184 h 280"/>
                <a:gd name="T72" fmla="*/ 280 w 280"/>
                <a:gd name="T73" fmla="*/ 168 h 280"/>
                <a:gd name="T74" fmla="*/ 242 w 280"/>
                <a:gd name="T75" fmla="*/ 148 h 280"/>
                <a:gd name="T76" fmla="*/ 280 w 280"/>
                <a:gd name="T77" fmla="*/ 132 h 280"/>
                <a:gd name="T78" fmla="*/ 242 w 280"/>
                <a:gd name="T79" fmla="*/ 112 h 280"/>
                <a:gd name="T80" fmla="*/ 280 w 280"/>
                <a:gd name="T81" fmla="*/ 96 h 280"/>
                <a:gd name="T82" fmla="*/ 242 w 280"/>
                <a:gd name="T83" fmla="*/ 76 h 280"/>
                <a:gd name="T84" fmla="*/ 222 w 280"/>
                <a:gd name="T85" fmla="*/ 222 h 280"/>
                <a:gd name="T86" fmla="*/ 60 w 280"/>
                <a:gd name="T87" fmla="*/ 60 h 280"/>
                <a:gd name="T88" fmla="*/ 222 w 280"/>
                <a:gd name="T89" fmla="*/ 22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80">
                  <a:moveTo>
                    <a:pt x="280" y="76"/>
                  </a:moveTo>
                  <a:lnTo>
                    <a:pt x="280" y="60"/>
                  </a:lnTo>
                  <a:lnTo>
                    <a:pt x="242" y="60"/>
                  </a:lnTo>
                  <a:lnTo>
                    <a:pt x="242" y="40"/>
                  </a:lnTo>
                  <a:lnTo>
                    <a:pt x="220" y="40"/>
                  </a:lnTo>
                  <a:lnTo>
                    <a:pt x="220" y="0"/>
                  </a:lnTo>
                  <a:lnTo>
                    <a:pt x="204" y="0"/>
                  </a:lnTo>
                  <a:lnTo>
                    <a:pt x="204" y="40"/>
                  </a:lnTo>
                  <a:lnTo>
                    <a:pt x="184" y="40"/>
                  </a:lnTo>
                  <a:lnTo>
                    <a:pt x="184" y="0"/>
                  </a:lnTo>
                  <a:lnTo>
                    <a:pt x="168" y="0"/>
                  </a:lnTo>
                  <a:lnTo>
                    <a:pt x="168" y="40"/>
                  </a:lnTo>
                  <a:lnTo>
                    <a:pt x="148" y="40"/>
                  </a:lnTo>
                  <a:lnTo>
                    <a:pt x="148" y="0"/>
                  </a:lnTo>
                  <a:lnTo>
                    <a:pt x="132" y="0"/>
                  </a:lnTo>
                  <a:lnTo>
                    <a:pt x="132" y="40"/>
                  </a:lnTo>
                  <a:lnTo>
                    <a:pt x="112" y="40"/>
                  </a:lnTo>
                  <a:lnTo>
                    <a:pt x="112" y="0"/>
                  </a:lnTo>
                  <a:lnTo>
                    <a:pt x="96" y="0"/>
                  </a:lnTo>
                  <a:lnTo>
                    <a:pt x="96" y="40"/>
                  </a:lnTo>
                  <a:lnTo>
                    <a:pt x="76" y="40"/>
                  </a:lnTo>
                  <a:lnTo>
                    <a:pt x="76" y="0"/>
                  </a:lnTo>
                  <a:lnTo>
                    <a:pt x="60" y="0"/>
                  </a:lnTo>
                  <a:lnTo>
                    <a:pt x="60" y="40"/>
                  </a:lnTo>
                  <a:lnTo>
                    <a:pt x="40" y="40"/>
                  </a:lnTo>
                  <a:lnTo>
                    <a:pt x="40" y="60"/>
                  </a:lnTo>
                  <a:lnTo>
                    <a:pt x="0" y="60"/>
                  </a:lnTo>
                  <a:lnTo>
                    <a:pt x="0" y="76"/>
                  </a:lnTo>
                  <a:lnTo>
                    <a:pt x="40" y="76"/>
                  </a:lnTo>
                  <a:lnTo>
                    <a:pt x="40" y="96"/>
                  </a:lnTo>
                  <a:lnTo>
                    <a:pt x="0" y="96"/>
                  </a:lnTo>
                  <a:lnTo>
                    <a:pt x="0" y="112"/>
                  </a:lnTo>
                  <a:lnTo>
                    <a:pt x="40" y="112"/>
                  </a:lnTo>
                  <a:lnTo>
                    <a:pt x="40" y="132"/>
                  </a:lnTo>
                  <a:lnTo>
                    <a:pt x="0" y="132"/>
                  </a:lnTo>
                  <a:lnTo>
                    <a:pt x="0" y="148"/>
                  </a:lnTo>
                  <a:lnTo>
                    <a:pt x="40" y="148"/>
                  </a:lnTo>
                  <a:lnTo>
                    <a:pt x="40" y="168"/>
                  </a:lnTo>
                  <a:lnTo>
                    <a:pt x="0" y="168"/>
                  </a:lnTo>
                  <a:lnTo>
                    <a:pt x="0" y="184"/>
                  </a:lnTo>
                  <a:lnTo>
                    <a:pt x="40" y="184"/>
                  </a:lnTo>
                  <a:lnTo>
                    <a:pt x="40" y="204"/>
                  </a:lnTo>
                  <a:lnTo>
                    <a:pt x="0" y="204"/>
                  </a:lnTo>
                  <a:lnTo>
                    <a:pt x="0" y="220"/>
                  </a:lnTo>
                  <a:lnTo>
                    <a:pt x="40" y="220"/>
                  </a:lnTo>
                  <a:lnTo>
                    <a:pt x="40" y="242"/>
                  </a:lnTo>
                  <a:lnTo>
                    <a:pt x="60" y="242"/>
                  </a:lnTo>
                  <a:lnTo>
                    <a:pt x="60" y="280"/>
                  </a:lnTo>
                  <a:lnTo>
                    <a:pt x="76" y="280"/>
                  </a:lnTo>
                  <a:lnTo>
                    <a:pt x="76" y="242"/>
                  </a:lnTo>
                  <a:lnTo>
                    <a:pt x="96" y="242"/>
                  </a:lnTo>
                  <a:lnTo>
                    <a:pt x="96" y="280"/>
                  </a:lnTo>
                  <a:lnTo>
                    <a:pt x="112" y="280"/>
                  </a:lnTo>
                  <a:lnTo>
                    <a:pt x="112" y="242"/>
                  </a:lnTo>
                  <a:lnTo>
                    <a:pt x="132" y="242"/>
                  </a:lnTo>
                  <a:lnTo>
                    <a:pt x="132" y="280"/>
                  </a:lnTo>
                  <a:lnTo>
                    <a:pt x="148" y="280"/>
                  </a:lnTo>
                  <a:lnTo>
                    <a:pt x="148" y="242"/>
                  </a:lnTo>
                  <a:lnTo>
                    <a:pt x="168" y="242"/>
                  </a:lnTo>
                  <a:lnTo>
                    <a:pt x="168" y="280"/>
                  </a:lnTo>
                  <a:lnTo>
                    <a:pt x="184" y="280"/>
                  </a:lnTo>
                  <a:lnTo>
                    <a:pt x="184" y="242"/>
                  </a:lnTo>
                  <a:lnTo>
                    <a:pt x="204" y="242"/>
                  </a:lnTo>
                  <a:lnTo>
                    <a:pt x="204" y="280"/>
                  </a:lnTo>
                  <a:lnTo>
                    <a:pt x="220" y="280"/>
                  </a:lnTo>
                  <a:lnTo>
                    <a:pt x="220" y="242"/>
                  </a:lnTo>
                  <a:lnTo>
                    <a:pt x="242" y="242"/>
                  </a:lnTo>
                  <a:lnTo>
                    <a:pt x="242" y="220"/>
                  </a:lnTo>
                  <a:lnTo>
                    <a:pt x="280" y="220"/>
                  </a:lnTo>
                  <a:lnTo>
                    <a:pt x="280" y="204"/>
                  </a:lnTo>
                  <a:lnTo>
                    <a:pt x="242" y="204"/>
                  </a:lnTo>
                  <a:lnTo>
                    <a:pt x="242" y="184"/>
                  </a:lnTo>
                  <a:lnTo>
                    <a:pt x="280" y="184"/>
                  </a:lnTo>
                  <a:lnTo>
                    <a:pt x="280" y="168"/>
                  </a:lnTo>
                  <a:lnTo>
                    <a:pt x="242" y="168"/>
                  </a:lnTo>
                  <a:lnTo>
                    <a:pt x="242" y="148"/>
                  </a:lnTo>
                  <a:lnTo>
                    <a:pt x="280" y="148"/>
                  </a:lnTo>
                  <a:lnTo>
                    <a:pt x="280" y="132"/>
                  </a:lnTo>
                  <a:lnTo>
                    <a:pt x="242" y="132"/>
                  </a:lnTo>
                  <a:lnTo>
                    <a:pt x="242" y="112"/>
                  </a:lnTo>
                  <a:lnTo>
                    <a:pt x="280" y="112"/>
                  </a:lnTo>
                  <a:lnTo>
                    <a:pt x="280" y="96"/>
                  </a:lnTo>
                  <a:lnTo>
                    <a:pt x="242" y="96"/>
                  </a:lnTo>
                  <a:lnTo>
                    <a:pt x="242" y="76"/>
                  </a:lnTo>
                  <a:lnTo>
                    <a:pt x="280" y="76"/>
                  </a:lnTo>
                  <a:close/>
                  <a:moveTo>
                    <a:pt x="222" y="222"/>
                  </a:moveTo>
                  <a:lnTo>
                    <a:pt x="60" y="222"/>
                  </a:lnTo>
                  <a:lnTo>
                    <a:pt x="60" y="60"/>
                  </a:lnTo>
                  <a:lnTo>
                    <a:pt x="222" y="60"/>
                  </a:lnTo>
                  <a:lnTo>
                    <a:pt x="222" y="22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p>
              <a:pPr algn="ctr" defTabSz="913930">
                <a:defRPr/>
              </a:pPr>
              <a:endParaRPr lang="en-US" sz="1176" kern="0" dirty="0">
                <a:solidFill>
                  <a:srgbClr val="000000"/>
                </a:solidFill>
              </a:endParaRPr>
            </a:p>
          </p:txBody>
        </p:sp>
        <p:sp>
          <p:nvSpPr>
            <p:cNvPr id="294" name="Rectangle 11"/>
            <p:cNvSpPr>
              <a:spLocks noChangeArrowheads="1"/>
            </p:cNvSpPr>
            <p:nvPr/>
          </p:nvSpPr>
          <p:spPr bwMode="auto">
            <a:xfrm>
              <a:off x="10376110" y="5997517"/>
              <a:ext cx="83873" cy="838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7855" tIns="43927" rIns="87855" bIns="43927" numCol="1" anchor="t" anchorCtr="0" compatLnSpc="1">
              <a:prstTxWarp prst="textNoShape">
                <a:avLst/>
              </a:prstTxWarp>
            </a:bodyPr>
            <a:lstStyle/>
            <a:p>
              <a:pPr algn="ctr" defTabSz="913930">
                <a:defRPr/>
              </a:pPr>
              <a:endParaRPr lang="en-US" sz="1176" kern="0" dirty="0">
                <a:solidFill>
                  <a:srgbClr val="000000"/>
                </a:solidFill>
              </a:endParaRPr>
            </a:p>
          </p:txBody>
        </p:sp>
        <p:sp>
          <p:nvSpPr>
            <p:cNvPr id="295" name="Rectangle 294"/>
            <p:cNvSpPr/>
            <p:nvPr/>
          </p:nvSpPr>
          <p:spPr bwMode="auto">
            <a:xfrm>
              <a:off x="10456170" y="6234666"/>
              <a:ext cx="12144" cy="102038"/>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5711" tIns="140569" rIns="175711" bIns="140569"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296" name="Rectangle 295"/>
            <p:cNvSpPr/>
            <p:nvPr/>
          </p:nvSpPr>
          <p:spPr bwMode="auto">
            <a:xfrm>
              <a:off x="10516715" y="6288137"/>
              <a:ext cx="12144" cy="46955"/>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5711" tIns="140569" rIns="175711" bIns="140569"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297" name="Rectangle 296"/>
            <p:cNvSpPr/>
            <p:nvPr/>
          </p:nvSpPr>
          <p:spPr bwMode="auto">
            <a:xfrm rot="5400000">
              <a:off x="10477061" y="6249909"/>
              <a:ext cx="12142" cy="40752"/>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5711" tIns="140569" rIns="175711" bIns="140569"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298" name="Rectangle 297"/>
            <p:cNvSpPr/>
            <p:nvPr/>
          </p:nvSpPr>
          <p:spPr bwMode="auto">
            <a:xfrm rot="5400000">
              <a:off x="10504236" y="6277610"/>
              <a:ext cx="12142" cy="106048"/>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5711" tIns="140569" rIns="175711" bIns="140569"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299" name="Oval 298"/>
            <p:cNvSpPr/>
            <p:nvPr/>
          </p:nvSpPr>
          <p:spPr bwMode="auto">
            <a:xfrm>
              <a:off x="10449024" y="6257342"/>
              <a:ext cx="25789" cy="25973"/>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5711" tIns="140569" rIns="175711" bIns="140569"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300" name="Oval 299"/>
            <p:cNvSpPr/>
            <p:nvPr/>
          </p:nvSpPr>
          <p:spPr bwMode="auto">
            <a:xfrm>
              <a:off x="10509825" y="6318322"/>
              <a:ext cx="25789" cy="25973"/>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5711" tIns="140569" rIns="175711" bIns="140569"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301" name="Rectangle 300"/>
            <p:cNvSpPr/>
            <p:nvPr/>
          </p:nvSpPr>
          <p:spPr bwMode="auto">
            <a:xfrm>
              <a:off x="10436617" y="6183801"/>
              <a:ext cx="51249" cy="51242"/>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5711" tIns="140569" rIns="175711" bIns="140569"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302" name="Rectangle 301"/>
            <p:cNvSpPr/>
            <p:nvPr/>
          </p:nvSpPr>
          <p:spPr bwMode="auto">
            <a:xfrm>
              <a:off x="10496957" y="6245028"/>
              <a:ext cx="51249" cy="51242"/>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5711" tIns="140569" rIns="175711" bIns="140569"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303" name="Rectangle 302"/>
            <p:cNvSpPr/>
            <p:nvPr/>
          </p:nvSpPr>
          <p:spPr bwMode="auto">
            <a:xfrm>
              <a:off x="10557878" y="6305869"/>
              <a:ext cx="51249" cy="51242"/>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5711" tIns="140569" rIns="175711" bIns="140569"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sp>
          <p:nvSpPr>
            <p:cNvPr id="304" name="Flowchart: Magnetic Disk 86"/>
            <p:cNvSpPr/>
            <p:nvPr/>
          </p:nvSpPr>
          <p:spPr bwMode="auto">
            <a:xfrm>
              <a:off x="10221900" y="6183632"/>
              <a:ext cx="150063" cy="180305"/>
            </a:xfrm>
            <a:custGeom>
              <a:avLst/>
              <a:gdLst/>
              <a:ahLst/>
              <a:cxnLst/>
              <a:rect l="l" t="t" r="r" b="b"/>
              <a:pathLst>
                <a:path w="412287" h="495445">
                  <a:moveTo>
                    <a:pt x="207336" y="24730"/>
                  </a:moveTo>
                  <a:cubicBezTo>
                    <a:pt x="112802" y="24730"/>
                    <a:pt x="36167" y="46914"/>
                    <a:pt x="36167" y="74280"/>
                  </a:cubicBezTo>
                  <a:cubicBezTo>
                    <a:pt x="36167" y="101646"/>
                    <a:pt x="112802" y="123830"/>
                    <a:pt x="207336" y="123830"/>
                  </a:cubicBezTo>
                  <a:cubicBezTo>
                    <a:pt x="301870" y="123830"/>
                    <a:pt x="378505" y="101646"/>
                    <a:pt x="378505" y="74280"/>
                  </a:cubicBezTo>
                  <a:cubicBezTo>
                    <a:pt x="378505" y="46914"/>
                    <a:pt x="301870" y="24730"/>
                    <a:pt x="207336" y="24730"/>
                  </a:cubicBezTo>
                  <a:close/>
                  <a:moveTo>
                    <a:pt x="206144" y="0"/>
                  </a:moveTo>
                  <a:lnTo>
                    <a:pt x="286377" y="6488"/>
                  </a:lnTo>
                  <a:lnTo>
                    <a:pt x="351903" y="24184"/>
                  </a:lnTo>
                  <a:lnTo>
                    <a:pt x="396085" y="50436"/>
                  </a:lnTo>
                  <a:lnTo>
                    <a:pt x="408098" y="65941"/>
                  </a:lnTo>
                  <a:lnTo>
                    <a:pt x="412287" y="82591"/>
                  </a:lnTo>
                  <a:lnTo>
                    <a:pt x="412287" y="412854"/>
                  </a:lnTo>
                  <a:lnTo>
                    <a:pt x="408098" y="429504"/>
                  </a:lnTo>
                  <a:lnTo>
                    <a:pt x="396085" y="445010"/>
                  </a:lnTo>
                  <a:lnTo>
                    <a:pt x="351903" y="471261"/>
                  </a:lnTo>
                  <a:lnTo>
                    <a:pt x="286377" y="488957"/>
                  </a:lnTo>
                  <a:cubicBezTo>
                    <a:pt x="261715" y="493135"/>
                    <a:pt x="234602" y="495445"/>
                    <a:pt x="206144" y="495445"/>
                  </a:cubicBezTo>
                  <a:cubicBezTo>
                    <a:pt x="149227" y="495445"/>
                    <a:pt x="97691" y="486205"/>
                    <a:pt x="60385" y="471261"/>
                  </a:cubicBezTo>
                  <a:cubicBezTo>
                    <a:pt x="41731" y="463789"/>
                    <a:pt x="26635" y="454891"/>
                    <a:pt x="16202" y="445010"/>
                  </a:cubicBezTo>
                  <a:cubicBezTo>
                    <a:pt x="10986" y="440069"/>
                    <a:pt x="6935" y="434882"/>
                    <a:pt x="4189" y="429504"/>
                  </a:cubicBezTo>
                  <a:cubicBezTo>
                    <a:pt x="1442" y="424127"/>
                    <a:pt x="0" y="418558"/>
                    <a:pt x="0" y="412854"/>
                  </a:cubicBezTo>
                  <a:lnTo>
                    <a:pt x="0" y="82591"/>
                  </a:lnTo>
                  <a:cubicBezTo>
                    <a:pt x="0" y="71183"/>
                    <a:pt x="5770" y="60318"/>
                    <a:pt x="16202" y="50436"/>
                  </a:cubicBezTo>
                  <a:cubicBezTo>
                    <a:pt x="26635" y="40554"/>
                    <a:pt x="41731" y="31656"/>
                    <a:pt x="60385" y="24184"/>
                  </a:cubicBezTo>
                  <a:cubicBezTo>
                    <a:pt x="79038" y="16712"/>
                    <a:pt x="101249" y="10666"/>
                    <a:pt x="125911" y="6488"/>
                  </a:cubicBezTo>
                  <a:cubicBezTo>
                    <a:pt x="150572" y="2310"/>
                    <a:pt x="177686" y="0"/>
                    <a:pt x="206144"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25" tIns="143381" rIns="179225" bIns="143381"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endParaRPr lang="en-US" sz="1568" kern="0" dirty="0">
                <a:gradFill>
                  <a:gsLst>
                    <a:gs pos="0">
                      <a:srgbClr val="FFFFFF"/>
                    </a:gs>
                    <a:gs pos="100000">
                      <a:srgbClr val="FFFFFF"/>
                    </a:gs>
                  </a:gsLst>
                  <a:lin ang="5400000" scaled="0"/>
                </a:gradFill>
                <a:ea typeface="Segoe UI" pitchFamily="34" charset="0"/>
                <a:cs typeface="Segoe UI" pitchFamily="34" charset="0"/>
              </a:endParaRPr>
            </a:p>
          </p:txBody>
        </p:sp>
      </p:grpSp>
      <p:sp>
        <p:nvSpPr>
          <p:cNvPr id="312" name="Freeform 5"/>
          <p:cNvSpPr>
            <a:spLocks noEditPoints="1"/>
          </p:cNvSpPr>
          <p:nvPr/>
        </p:nvSpPr>
        <p:spPr bwMode="auto">
          <a:xfrm>
            <a:off x="5736101" y="4717177"/>
            <a:ext cx="964272" cy="964268"/>
          </a:xfrm>
          <a:custGeom>
            <a:avLst/>
            <a:gdLst>
              <a:gd name="T0" fmla="*/ 1389 w 2352"/>
              <a:gd name="T1" fmla="*/ 1058 h 2353"/>
              <a:gd name="T2" fmla="*/ 1026 w 2352"/>
              <a:gd name="T3" fmla="*/ 726 h 2353"/>
              <a:gd name="T4" fmla="*/ 1326 w 2352"/>
              <a:gd name="T5" fmla="*/ 726 h 2353"/>
              <a:gd name="T6" fmla="*/ 1815 w 2352"/>
              <a:gd name="T7" fmla="*/ 1184 h 2353"/>
              <a:gd name="T8" fmla="*/ 1326 w 2352"/>
              <a:gd name="T9" fmla="*/ 1642 h 2353"/>
              <a:gd name="T10" fmla="*/ 1026 w 2352"/>
              <a:gd name="T11" fmla="*/ 1642 h 2353"/>
              <a:gd name="T12" fmla="*/ 1389 w 2352"/>
              <a:gd name="T13" fmla="*/ 1295 h 2353"/>
              <a:gd name="T14" fmla="*/ 568 w 2352"/>
              <a:gd name="T15" fmla="*/ 1295 h 2353"/>
              <a:gd name="T16" fmla="*/ 568 w 2352"/>
              <a:gd name="T17" fmla="*/ 1058 h 2353"/>
              <a:gd name="T18" fmla="*/ 1389 w 2352"/>
              <a:gd name="T19" fmla="*/ 1058 h 2353"/>
              <a:gd name="T20" fmla="*/ 1389 w 2352"/>
              <a:gd name="T21" fmla="*/ 1058 h 2353"/>
              <a:gd name="T22" fmla="*/ 1168 w 2352"/>
              <a:gd name="T23" fmla="*/ 142 h 2353"/>
              <a:gd name="T24" fmla="*/ 2210 w 2352"/>
              <a:gd name="T25" fmla="*/ 1184 h 2353"/>
              <a:gd name="T26" fmla="*/ 1168 w 2352"/>
              <a:gd name="T27" fmla="*/ 2210 h 2353"/>
              <a:gd name="T28" fmla="*/ 142 w 2352"/>
              <a:gd name="T29" fmla="*/ 1184 h 2353"/>
              <a:gd name="T30" fmla="*/ 1168 w 2352"/>
              <a:gd name="T31" fmla="*/ 142 h 2353"/>
              <a:gd name="T32" fmla="*/ 1168 w 2352"/>
              <a:gd name="T33" fmla="*/ 0 h 2353"/>
              <a:gd name="T34" fmla="*/ 0 w 2352"/>
              <a:gd name="T35" fmla="*/ 1184 h 2353"/>
              <a:gd name="T36" fmla="*/ 1168 w 2352"/>
              <a:gd name="T37" fmla="*/ 2353 h 2353"/>
              <a:gd name="T38" fmla="*/ 2352 w 2352"/>
              <a:gd name="T39" fmla="*/ 1184 h 2353"/>
              <a:gd name="T40" fmla="*/ 1168 w 2352"/>
              <a:gd name="T41" fmla="*/ 0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52" h="2353">
                <a:moveTo>
                  <a:pt x="1389" y="1058"/>
                </a:moveTo>
                <a:cubicBezTo>
                  <a:pt x="1026" y="726"/>
                  <a:pt x="1026" y="726"/>
                  <a:pt x="1026" y="726"/>
                </a:cubicBezTo>
                <a:cubicBezTo>
                  <a:pt x="1326" y="726"/>
                  <a:pt x="1326" y="726"/>
                  <a:pt x="1326" y="726"/>
                </a:cubicBezTo>
                <a:cubicBezTo>
                  <a:pt x="1815" y="1184"/>
                  <a:pt x="1815" y="1184"/>
                  <a:pt x="1815" y="1184"/>
                </a:cubicBezTo>
                <a:cubicBezTo>
                  <a:pt x="1326" y="1642"/>
                  <a:pt x="1326" y="1642"/>
                  <a:pt x="1326" y="1642"/>
                </a:cubicBezTo>
                <a:cubicBezTo>
                  <a:pt x="1026" y="1642"/>
                  <a:pt x="1026" y="1642"/>
                  <a:pt x="1026" y="1642"/>
                </a:cubicBezTo>
                <a:cubicBezTo>
                  <a:pt x="1389" y="1295"/>
                  <a:pt x="1389" y="1295"/>
                  <a:pt x="1389" y="1295"/>
                </a:cubicBezTo>
                <a:cubicBezTo>
                  <a:pt x="568" y="1295"/>
                  <a:pt x="568" y="1295"/>
                  <a:pt x="568" y="1295"/>
                </a:cubicBezTo>
                <a:cubicBezTo>
                  <a:pt x="568" y="1058"/>
                  <a:pt x="568" y="1058"/>
                  <a:pt x="568" y="1058"/>
                </a:cubicBezTo>
                <a:cubicBezTo>
                  <a:pt x="1389" y="1058"/>
                  <a:pt x="1389" y="1058"/>
                  <a:pt x="1389" y="1058"/>
                </a:cubicBezTo>
                <a:cubicBezTo>
                  <a:pt x="1389" y="1058"/>
                  <a:pt x="1389" y="1058"/>
                  <a:pt x="1389" y="1058"/>
                </a:cubicBezTo>
                <a:close/>
                <a:moveTo>
                  <a:pt x="1168" y="142"/>
                </a:moveTo>
                <a:cubicBezTo>
                  <a:pt x="1737" y="142"/>
                  <a:pt x="2210" y="616"/>
                  <a:pt x="2210" y="1184"/>
                </a:cubicBezTo>
                <a:cubicBezTo>
                  <a:pt x="2210" y="1753"/>
                  <a:pt x="1737" y="2210"/>
                  <a:pt x="1168" y="2210"/>
                </a:cubicBezTo>
                <a:cubicBezTo>
                  <a:pt x="600" y="2210"/>
                  <a:pt x="142" y="1753"/>
                  <a:pt x="142" y="1184"/>
                </a:cubicBezTo>
                <a:cubicBezTo>
                  <a:pt x="142" y="616"/>
                  <a:pt x="600" y="142"/>
                  <a:pt x="1168" y="142"/>
                </a:cubicBezTo>
                <a:moveTo>
                  <a:pt x="1168" y="0"/>
                </a:moveTo>
                <a:cubicBezTo>
                  <a:pt x="521" y="0"/>
                  <a:pt x="0" y="521"/>
                  <a:pt x="0" y="1184"/>
                </a:cubicBezTo>
                <a:cubicBezTo>
                  <a:pt x="0" y="1832"/>
                  <a:pt x="521" y="2353"/>
                  <a:pt x="1168" y="2353"/>
                </a:cubicBezTo>
                <a:cubicBezTo>
                  <a:pt x="1831" y="2353"/>
                  <a:pt x="2352" y="1832"/>
                  <a:pt x="2352" y="1184"/>
                </a:cubicBezTo>
                <a:cubicBezTo>
                  <a:pt x="2352" y="521"/>
                  <a:pt x="1831" y="0"/>
                  <a:pt x="1168" y="0"/>
                </a:cubicBezTo>
              </a:path>
            </a:pathLst>
          </a:custGeom>
          <a:solidFill>
            <a:schemeClr val="bg1">
              <a:lumMod val="95000"/>
              <a:lumOff val="5000"/>
            </a:schemeClr>
          </a:solidFill>
          <a:ln>
            <a:noFill/>
          </a:ln>
        </p:spPr>
        <p:txBody>
          <a:bodyPr vert="horz" wrap="square" lIns="91414" tIns="45706" rIns="91414" bIns="45706" numCol="1" anchor="t" anchorCtr="0" compatLnSpc="1">
            <a:prstTxWarp prst="textNoShape">
              <a:avLst/>
            </a:prstTxWarp>
          </a:bodyPr>
          <a:lstStyle/>
          <a:p>
            <a:pPr defTabSz="932384">
              <a:defRPr/>
            </a:pPr>
            <a:endParaRPr lang="en-US" kern="0">
              <a:solidFill>
                <a:srgbClr val="505050"/>
              </a:solidFill>
            </a:endParaRPr>
          </a:p>
        </p:txBody>
      </p:sp>
      <p:sp>
        <p:nvSpPr>
          <p:cNvPr id="313" name="Freeform 9"/>
          <p:cNvSpPr>
            <a:spLocks/>
          </p:cNvSpPr>
          <p:nvPr/>
        </p:nvSpPr>
        <p:spPr bwMode="auto">
          <a:xfrm>
            <a:off x="7843832" y="5214038"/>
            <a:ext cx="1414553" cy="783437"/>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rgbClr val="FFFFFF"/>
          </a:solidFill>
          <a:ln w="34925">
            <a:solidFill>
              <a:srgbClr val="505050"/>
            </a:solidFill>
          </a:ln>
        </p:spPr>
        <p:txBody>
          <a:bodyPr vert="horz" wrap="square" lIns="91414" tIns="45706" rIns="91414" bIns="45706" numCol="1" anchor="t" anchorCtr="0" compatLnSpc="1">
            <a:prstTxWarp prst="textNoShape">
              <a:avLst/>
            </a:prstTxWarp>
          </a:bodyPr>
          <a:lstStyle/>
          <a:p>
            <a:pPr defTabSz="932384">
              <a:defRPr/>
            </a:pPr>
            <a:endParaRPr lang="en-US" kern="0">
              <a:solidFill>
                <a:srgbClr val="505050"/>
              </a:solidFill>
            </a:endParaRPr>
          </a:p>
        </p:txBody>
      </p:sp>
      <p:sp>
        <p:nvSpPr>
          <p:cNvPr id="314" name="Freeform 9"/>
          <p:cNvSpPr>
            <a:spLocks/>
          </p:cNvSpPr>
          <p:nvPr/>
        </p:nvSpPr>
        <p:spPr bwMode="auto">
          <a:xfrm>
            <a:off x="9384080" y="5052742"/>
            <a:ext cx="1288702" cy="713734"/>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rgbClr val="FFFFFF"/>
          </a:solidFill>
          <a:ln w="34925">
            <a:solidFill>
              <a:srgbClr val="505050"/>
            </a:solidFill>
          </a:ln>
        </p:spPr>
        <p:txBody>
          <a:bodyPr vert="horz" wrap="square" lIns="91414" tIns="45706" rIns="91414" bIns="45706" numCol="1" anchor="t" anchorCtr="0" compatLnSpc="1">
            <a:prstTxWarp prst="textNoShape">
              <a:avLst/>
            </a:prstTxWarp>
          </a:bodyPr>
          <a:lstStyle/>
          <a:p>
            <a:pPr defTabSz="932384">
              <a:defRPr/>
            </a:pPr>
            <a:endParaRPr lang="en-US" kern="0">
              <a:solidFill>
                <a:srgbClr val="505050"/>
              </a:solidFill>
            </a:endParaRPr>
          </a:p>
        </p:txBody>
      </p:sp>
      <p:sp>
        <p:nvSpPr>
          <p:cNvPr id="315" name="Freeform 9"/>
          <p:cNvSpPr>
            <a:spLocks/>
          </p:cNvSpPr>
          <p:nvPr/>
        </p:nvSpPr>
        <p:spPr bwMode="auto">
          <a:xfrm>
            <a:off x="8732711" y="5710211"/>
            <a:ext cx="1414553" cy="783437"/>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rgbClr val="FFFFFF"/>
          </a:solidFill>
          <a:ln w="34925">
            <a:solidFill>
              <a:srgbClr val="505050"/>
            </a:solidFill>
          </a:ln>
        </p:spPr>
        <p:txBody>
          <a:bodyPr vert="horz" wrap="square" lIns="91414" tIns="45706" rIns="91414" bIns="45706" numCol="1" anchor="t" anchorCtr="0" compatLnSpc="1">
            <a:prstTxWarp prst="textNoShape">
              <a:avLst/>
            </a:prstTxWarp>
          </a:bodyPr>
          <a:lstStyle/>
          <a:p>
            <a:pPr defTabSz="932384">
              <a:defRPr/>
            </a:pPr>
            <a:endParaRPr lang="en-US" kern="0">
              <a:solidFill>
                <a:srgbClr val="505050"/>
              </a:solidFill>
            </a:endParaRPr>
          </a:p>
        </p:txBody>
      </p:sp>
    </p:spTree>
    <p:extLst>
      <p:ext uri="{BB962C8B-B14F-4D97-AF65-F5344CB8AC3E}">
        <p14:creationId xmlns:p14="http://schemas.microsoft.com/office/powerpoint/2010/main" val="16205631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500" fill="hold"/>
                                        <p:tgtEl>
                                          <p:spTgt spid="235"/>
                                        </p:tgtEl>
                                        <p:attrNameLst>
                                          <p:attrName>ppt_x</p:attrName>
                                        </p:attrNameLst>
                                      </p:cBhvr>
                                      <p:tavLst>
                                        <p:tav tm="0">
                                          <p:val>
                                            <p:strVal val="0-#ppt_w/2"/>
                                          </p:val>
                                        </p:tav>
                                        <p:tav tm="100000">
                                          <p:val>
                                            <p:strVal val="#ppt_x"/>
                                          </p:val>
                                        </p:tav>
                                      </p:tavLst>
                                    </p:anim>
                                    <p:anim calcmode="lin" valueType="num">
                                      <p:cBhvr additive="base">
                                        <p:cTn id="8" dur="500" fill="hold"/>
                                        <p:tgtEl>
                                          <p:spTgt spid="2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37">
                                            <p:bg/>
                                          </p:spTgt>
                                        </p:tgtEl>
                                        <p:attrNameLst>
                                          <p:attrName>style.visibility</p:attrName>
                                        </p:attrNameLst>
                                      </p:cBhvr>
                                      <p:to>
                                        <p:strVal val="visible"/>
                                      </p:to>
                                    </p:set>
                                    <p:animEffect transition="in" filter="fade">
                                      <p:cBhvr>
                                        <p:cTn id="12" dur="500"/>
                                        <p:tgtEl>
                                          <p:spTgt spid="237">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7">
                                            <p:txEl>
                                              <p:pRg st="0" end="0"/>
                                            </p:txEl>
                                          </p:spTgt>
                                        </p:tgtEl>
                                        <p:attrNameLst>
                                          <p:attrName>style.visibility</p:attrName>
                                        </p:attrNameLst>
                                      </p:cBhvr>
                                      <p:to>
                                        <p:strVal val="visible"/>
                                      </p:to>
                                    </p:set>
                                    <p:animEffect transition="in" filter="fade">
                                      <p:cBhvr>
                                        <p:cTn id="15" dur="500"/>
                                        <p:tgtEl>
                                          <p:spTgt spid="237">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7">
                                            <p:txEl>
                                              <p:pRg st="1" end="1"/>
                                            </p:txEl>
                                          </p:spTgt>
                                        </p:tgtEl>
                                        <p:attrNameLst>
                                          <p:attrName>style.visibility</p:attrName>
                                        </p:attrNameLst>
                                      </p:cBhvr>
                                      <p:to>
                                        <p:strVal val="visible"/>
                                      </p:to>
                                    </p:set>
                                    <p:animEffect transition="in" filter="fade">
                                      <p:cBhvr>
                                        <p:cTn id="18" dur="500"/>
                                        <p:tgtEl>
                                          <p:spTgt spid="237">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7">
                                            <p:txEl>
                                              <p:pRg st="2" end="2"/>
                                            </p:txEl>
                                          </p:spTgt>
                                        </p:tgtEl>
                                        <p:attrNameLst>
                                          <p:attrName>style.visibility</p:attrName>
                                        </p:attrNameLst>
                                      </p:cBhvr>
                                      <p:to>
                                        <p:strVal val="visible"/>
                                      </p:to>
                                    </p:set>
                                    <p:animEffect transition="in" filter="fade">
                                      <p:cBhvr>
                                        <p:cTn id="21" dur="500"/>
                                        <p:tgtEl>
                                          <p:spTgt spid="237">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7">
                                            <p:txEl>
                                              <p:pRg st="3" end="3"/>
                                            </p:txEl>
                                          </p:spTgt>
                                        </p:tgtEl>
                                        <p:attrNameLst>
                                          <p:attrName>style.visibility</p:attrName>
                                        </p:attrNameLst>
                                      </p:cBhvr>
                                      <p:to>
                                        <p:strVal val="visible"/>
                                      </p:to>
                                    </p:set>
                                    <p:animEffect transition="in" filter="fade">
                                      <p:cBhvr>
                                        <p:cTn id="24" dur="500"/>
                                        <p:tgtEl>
                                          <p:spTgt spid="237">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7">
                                            <p:txEl>
                                              <p:pRg st="4" end="4"/>
                                            </p:txEl>
                                          </p:spTgt>
                                        </p:tgtEl>
                                        <p:attrNameLst>
                                          <p:attrName>style.visibility</p:attrName>
                                        </p:attrNameLst>
                                      </p:cBhvr>
                                      <p:to>
                                        <p:strVal val="visible"/>
                                      </p:to>
                                    </p:set>
                                    <p:animEffect transition="in" filter="fade">
                                      <p:cBhvr>
                                        <p:cTn id="27" dur="500"/>
                                        <p:tgtEl>
                                          <p:spTgt spid="237">
                                            <p:txEl>
                                              <p:pRg st="4" end="4"/>
                                            </p:txEl>
                                          </p:spTgt>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312"/>
                                        </p:tgtEl>
                                        <p:attrNameLst>
                                          <p:attrName>style.visibility</p:attrName>
                                        </p:attrNameLst>
                                      </p:cBhvr>
                                      <p:to>
                                        <p:strVal val="visible"/>
                                      </p:to>
                                    </p:set>
                                    <p:animEffect transition="in" filter="fade">
                                      <p:cBhvr>
                                        <p:cTn id="31" dur="500"/>
                                        <p:tgtEl>
                                          <p:spTgt spid="312"/>
                                        </p:tgtEl>
                                      </p:cBhvr>
                                    </p:animEffect>
                                  </p:childTnLst>
                                </p:cTn>
                              </p:par>
                            </p:childTnLst>
                          </p:cTn>
                        </p:par>
                        <p:par>
                          <p:cTn id="32" fill="hold">
                            <p:stCondLst>
                              <p:cond delay="1500"/>
                            </p:stCondLst>
                            <p:childTnLst>
                              <p:par>
                                <p:cTn id="33" presetID="2" presetClass="entr" presetSubtype="2" decel="100000" fill="hold" grpId="0" nodeType="afterEffect">
                                  <p:stCondLst>
                                    <p:cond delay="0"/>
                                  </p:stCondLst>
                                  <p:childTnLst>
                                    <p:set>
                                      <p:cBhvr>
                                        <p:cTn id="34" dur="1" fill="hold">
                                          <p:stCondLst>
                                            <p:cond delay="0"/>
                                          </p:stCondLst>
                                        </p:cTn>
                                        <p:tgtEl>
                                          <p:spTgt spid="236"/>
                                        </p:tgtEl>
                                        <p:attrNameLst>
                                          <p:attrName>style.visibility</p:attrName>
                                        </p:attrNameLst>
                                      </p:cBhvr>
                                      <p:to>
                                        <p:strVal val="visible"/>
                                      </p:to>
                                    </p:set>
                                    <p:anim calcmode="lin" valueType="num">
                                      <p:cBhvr additive="base">
                                        <p:cTn id="35" dur="500" fill="hold"/>
                                        <p:tgtEl>
                                          <p:spTgt spid="236"/>
                                        </p:tgtEl>
                                        <p:attrNameLst>
                                          <p:attrName>ppt_x</p:attrName>
                                        </p:attrNameLst>
                                      </p:cBhvr>
                                      <p:tavLst>
                                        <p:tav tm="0">
                                          <p:val>
                                            <p:strVal val="1+#ppt_w/2"/>
                                          </p:val>
                                        </p:tav>
                                        <p:tav tm="100000">
                                          <p:val>
                                            <p:strVal val="#ppt_x"/>
                                          </p:val>
                                        </p:tav>
                                      </p:tavLst>
                                    </p:anim>
                                    <p:anim calcmode="lin" valueType="num">
                                      <p:cBhvr additive="base">
                                        <p:cTn id="36" dur="500" fill="hold"/>
                                        <p:tgtEl>
                                          <p:spTgt spid="236"/>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238">
                                            <p:bg/>
                                          </p:spTgt>
                                        </p:tgtEl>
                                        <p:attrNameLst>
                                          <p:attrName>style.visibility</p:attrName>
                                        </p:attrNameLst>
                                      </p:cBhvr>
                                      <p:to>
                                        <p:strVal val="visible"/>
                                      </p:to>
                                    </p:set>
                                    <p:animEffect transition="in" filter="fade">
                                      <p:cBhvr>
                                        <p:cTn id="40" dur="500"/>
                                        <p:tgtEl>
                                          <p:spTgt spid="238">
                                            <p:bg/>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8">
                                            <p:txEl>
                                              <p:pRg st="0" end="0"/>
                                            </p:txEl>
                                          </p:spTgt>
                                        </p:tgtEl>
                                        <p:attrNameLst>
                                          <p:attrName>style.visibility</p:attrName>
                                        </p:attrNameLst>
                                      </p:cBhvr>
                                      <p:to>
                                        <p:strVal val="visible"/>
                                      </p:to>
                                    </p:set>
                                    <p:animEffect transition="in" filter="fade">
                                      <p:cBhvr>
                                        <p:cTn id="43" dur="500"/>
                                        <p:tgtEl>
                                          <p:spTgt spid="238">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8">
                                            <p:txEl>
                                              <p:pRg st="1" end="1"/>
                                            </p:txEl>
                                          </p:spTgt>
                                        </p:tgtEl>
                                        <p:attrNameLst>
                                          <p:attrName>style.visibility</p:attrName>
                                        </p:attrNameLst>
                                      </p:cBhvr>
                                      <p:to>
                                        <p:strVal val="visible"/>
                                      </p:to>
                                    </p:set>
                                    <p:animEffect transition="in" filter="fade">
                                      <p:cBhvr>
                                        <p:cTn id="46" dur="500"/>
                                        <p:tgtEl>
                                          <p:spTgt spid="238">
                                            <p:txEl>
                                              <p:pRg st="1" end="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8">
                                            <p:txEl>
                                              <p:pRg st="2" end="2"/>
                                            </p:txEl>
                                          </p:spTgt>
                                        </p:tgtEl>
                                        <p:attrNameLst>
                                          <p:attrName>style.visibility</p:attrName>
                                        </p:attrNameLst>
                                      </p:cBhvr>
                                      <p:to>
                                        <p:strVal val="visible"/>
                                      </p:to>
                                    </p:set>
                                    <p:animEffect transition="in" filter="fade">
                                      <p:cBhvr>
                                        <p:cTn id="49" dur="500"/>
                                        <p:tgtEl>
                                          <p:spTgt spid="238">
                                            <p:txEl>
                                              <p:pRg st="2" end="2"/>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8">
                                            <p:txEl>
                                              <p:pRg st="3" end="3"/>
                                            </p:txEl>
                                          </p:spTgt>
                                        </p:tgtEl>
                                        <p:attrNameLst>
                                          <p:attrName>style.visibility</p:attrName>
                                        </p:attrNameLst>
                                      </p:cBhvr>
                                      <p:to>
                                        <p:strVal val="visible"/>
                                      </p:to>
                                    </p:set>
                                    <p:animEffect transition="in" filter="fade">
                                      <p:cBhvr>
                                        <p:cTn id="52" dur="500"/>
                                        <p:tgtEl>
                                          <p:spTgt spid="238">
                                            <p:txEl>
                                              <p:pRg st="3" end="3"/>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8">
                                            <p:txEl>
                                              <p:pRg st="4" end="4"/>
                                            </p:txEl>
                                          </p:spTgt>
                                        </p:tgtEl>
                                        <p:attrNameLst>
                                          <p:attrName>style.visibility</p:attrName>
                                        </p:attrNameLst>
                                      </p:cBhvr>
                                      <p:to>
                                        <p:strVal val="visible"/>
                                      </p:to>
                                    </p:set>
                                    <p:animEffect transition="in" filter="fade">
                                      <p:cBhvr>
                                        <p:cTn id="55" dur="500"/>
                                        <p:tgtEl>
                                          <p:spTgt spid="238">
                                            <p:txEl>
                                              <p:pRg st="4" end="4"/>
                                            </p:txEl>
                                          </p:spTgt>
                                        </p:tgtEl>
                                      </p:cBhvr>
                                    </p:animEffect>
                                  </p:childTnLst>
                                </p:cTn>
                              </p:par>
                            </p:childTnLst>
                          </p:cTn>
                        </p:par>
                        <p:par>
                          <p:cTn id="56" fill="hold">
                            <p:stCondLst>
                              <p:cond delay="2500"/>
                            </p:stCondLst>
                            <p:childTnLst>
                              <p:par>
                                <p:cTn id="57" presetID="10" presetClass="entr" presetSubtype="0" fill="hold" nodeType="afterEffect">
                                  <p:stCondLst>
                                    <p:cond delay="0"/>
                                  </p:stCondLst>
                                  <p:childTnLst>
                                    <p:set>
                                      <p:cBhvr>
                                        <p:cTn id="58" dur="1" fill="hold">
                                          <p:stCondLst>
                                            <p:cond delay="0"/>
                                          </p:stCondLst>
                                        </p:cTn>
                                        <p:tgtEl>
                                          <p:spTgt spid="241"/>
                                        </p:tgtEl>
                                        <p:attrNameLst>
                                          <p:attrName>style.visibility</p:attrName>
                                        </p:attrNameLst>
                                      </p:cBhvr>
                                      <p:to>
                                        <p:strVal val="visible"/>
                                      </p:to>
                                    </p:set>
                                    <p:animEffect transition="in" filter="fade">
                                      <p:cBhvr>
                                        <p:cTn id="59" dur="500"/>
                                        <p:tgtEl>
                                          <p:spTgt spid="241"/>
                                        </p:tgtEl>
                                      </p:cBhvr>
                                    </p:animEffect>
                                  </p:childTnLst>
                                </p:cTn>
                              </p:par>
                              <p:par>
                                <p:cTn id="60" presetID="10" presetClass="entr" presetSubtype="0" fill="hold" grpId="0" nodeType="withEffect">
                                  <p:stCondLst>
                                    <p:cond delay="700"/>
                                  </p:stCondLst>
                                  <p:childTnLst>
                                    <p:set>
                                      <p:cBhvr>
                                        <p:cTn id="61" dur="1" fill="hold">
                                          <p:stCondLst>
                                            <p:cond delay="0"/>
                                          </p:stCondLst>
                                        </p:cTn>
                                        <p:tgtEl>
                                          <p:spTgt spid="314"/>
                                        </p:tgtEl>
                                        <p:attrNameLst>
                                          <p:attrName>style.visibility</p:attrName>
                                        </p:attrNameLst>
                                      </p:cBhvr>
                                      <p:to>
                                        <p:strVal val="visible"/>
                                      </p:to>
                                    </p:set>
                                    <p:animEffect transition="in" filter="fade">
                                      <p:cBhvr>
                                        <p:cTn id="62" dur="500"/>
                                        <p:tgtEl>
                                          <p:spTgt spid="314"/>
                                        </p:tgtEl>
                                      </p:cBhvr>
                                    </p:animEffect>
                                  </p:childTnLst>
                                </p:cTn>
                              </p:par>
                              <p:par>
                                <p:cTn id="63" presetID="63" presetClass="path" presetSubtype="0" decel="100000" fill="hold" grpId="1" nodeType="withEffect">
                                  <p:stCondLst>
                                    <p:cond delay="700"/>
                                  </p:stCondLst>
                                  <p:childTnLst>
                                    <p:animMotion origin="layout" path="M -4.52132E-6 -1.1212E-6 L 0.02745 -1.1212E-6 " pathEditMode="relative" rAng="0" ptsTypes="AA">
                                      <p:cBhvr>
                                        <p:cTn id="64" dur="500" spd="-100000" fill="hold"/>
                                        <p:tgtEl>
                                          <p:spTgt spid="314"/>
                                        </p:tgtEl>
                                        <p:attrNameLst>
                                          <p:attrName>ppt_x</p:attrName>
                                          <p:attrName>ppt_y</p:attrName>
                                        </p:attrNameLst>
                                      </p:cBhvr>
                                      <p:rCtr x="1366" y="0"/>
                                    </p:animMotion>
                                  </p:childTnLst>
                                </p:cTn>
                              </p:par>
                              <p:par>
                                <p:cTn id="65" presetID="10" presetClass="entr" presetSubtype="0" fill="hold" grpId="0" nodeType="withEffect">
                                  <p:stCondLst>
                                    <p:cond delay="700"/>
                                  </p:stCondLst>
                                  <p:childTnLst>
                                    <p:set>
                                      <p:cBhvr>
                                        <p:cTn id="66" dur="1" fill="hold">
                                          <p:stCondLst>
                                            <p:cond delay="0"/>
                                          </p:stCondLst>
                                        </p:cTn>
                                        <p:tgtEl>
                                          <p:spTgt spid="313"/>
                                        </p:tgtEl>
                                        <p:attrNameLst>
                                          <p:attrName>style.visibility</p:attrName>
                                        </p:attrNameLst>
                                      </p:cBhvr>
                                      <p:to>
                                        <p:strVal val="visible"/>
                                      </p:to>
                                    </p:set>
                                    <p:animEffect transition="in" filter="fade">
                                      <p:cBhvr>
                                        <p:cTn id="67" dur="500"/>
                                        <p:tgtEl>
                                          <p:spTgt spid="313"/>
                                        </p:tgtEl>
                                      </p:cBhvr>
                                    </p:animEffect>
                                  </p:childTnLst>
                                </p:cTn>
                              </p:par>
                              <p:par>
                                <p:cTn id="68" presetID="35" presetClass="path" presetSubtype="0" decel="100000" fill="hold" grpId="1" nodeType="withEffect">
                                  <p:stCondLst>
                                    <p:cond delay="700"/>
                                  </p:stCondLst>
                                  <p:childTnLst>
                                    <p:animMotion origin="layout" path="M 3.05591E-6 -3.12755E-6 L -0.0157 -3.12755E-6 " pathEditMode="relative" rAng="0" ptsTypes="AA">
                                      <p:cBhvr>
                                        <p:cTn id="69" dur="500" spd="-100000" fill="hold"/>
                                        <p:tgtEl>
                                          <p:spTgt spid="313"/>
                                        </p:tgtEl>
                                        <p:attrNameLst>
                                          <p:attrName>ppt_x</p:attrName>
                                          <p:attrName>ppt_y</p:attrName>
                                        </p:attrNameLst>
                                      </p:cBhvr>
                                      <p:rCtr x="-791" y="0"/>
                                    </p:animMotion>
                                  </p:childTnLst>
                                </p:cTn>
                              </p:par>
                              <p:par>
                                <p:cTn id="70" presetID="10" presetClass="entr" presetSubtype="0" fill="hold" grpId="0" nodeType="withEffect">
                                  <p:stCondLst>
                                    <p:cond delay="700"/>
                                  </p:stCondLst>
                                  <p:childTnLst>
                                    <p:set>
                                      <p:cBhvr>
                                        <p:cTn id="71" dur="1" fill="hold">
                                          <p:stCondLst>
                                            <p:cond delay="0"/>
                                          </p:stCondLst>
                                        </p:cTn>
                                        <p:tgtEl>
                                          <p:spTgt spid="315"/>
                                        </p:tgtEl>
                                        <p:attrNameLst>
                                          <p:attrName>style.visibility</p:attrName>
                                        </p:attrNameLst>
                                      </p:cBhvr>
                                      <p:to>
                                        <p:strVal val="visible"/>
                                      </p:to>
                                    </p:set>
                                    <p:animEffect transition="in" filter="fade">
                                      <p:cBhvr>
                                        <p:cTn id="72" dur="500"/>
                                        <p:tgtEl>
                                          <p:spTgt spid="315"/>
                                        </p:tgtEl>
                                      </p:cBhvr>
                                    </p:animEffect>
                                  </p:childTnLst>
                                </p:cTn>
                              </p:par>
                              <p:par>
                                <p:cTn id="73" presetID="35" presetClass="path" presetSubtype="0" decel="100000" fill="hold" grpId="1" nodeType="withEffect">
                                  <p:stCondLst>
                                    <p:cond delay="700"/>
                                  </p:stCondLst>
                                  <p:childTnLst>
                                    <p:animMotion origin="layout" path="M 3.05591E-6 -3.12755E-6 L -0.0157 -3.12755E-6 " pathEditMode="relative" rAng="0" ptsTypes="AA">
                                      <p:cBhvr>
                                        <p:cTn id="74" dur="500" spd="-100000" fill="hold"/>
                                        <p:tgtEl>
                                          <p:spTgt spid="315"/>
                                        </p:tgtEl>
                                        <p:attrNameLst>
                                          <p:attrName>ppt_x</p:attrName>
                                          <p:attrName>ppt_y</p:attrName>
                                        </p:attrNameLst>
                                      </p:cBhvr>
                                      <p:rCtr x="-79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animBg="1"/>
      <p:bldP spid="236" grpId="0" animBg="1"/>
      <p:bldP spid="237" grpId="0" build="p" animBg="1"/>
      <p:bldP spid="238" grpId="0" build="p" animBg="1"/>
      <p:bldP spid="312" grpId="0" animBg="1"/>
      <p:bldP spid="313" grpId="0" animBg="1"/>
      <p:bldP spid="313" grpId="1" animBg="1"/>
      <p:bldP spid="314" grpId="0" animBg="1"/>
      <p:bldP spid="314" grpId="1" animBg="1"/>
      <p:bldP spid="315" grpId="0" animBg="1"/>
      <p:bldP spid="31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474760" y="3741170"/>
            <a:ext cx="2852928" cy="2765993"/>
            <a:chOff x="474760" y="3741170"/>
            <a:chExt cx="2852928" cy="2765993"/>
          </a:xfrm>
        </p:grpSpPr>
        <p:sp>
          <p:nvSpPr>
            <p:cNvPr id="39" name="Rectangle 38"/>
            <p:cNvSpPr/>
            <p:nvPr/>
          </p:nvSpPr>
          <p:spPr bwMode="auto">
            <a:xfrm>
              <a:off x="529524" y="3741170"/>
              <a:ext cx="2743200" cy="2765993"/>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2" name="Rectangle 11"/>
            <p:cNvSpPr/>
            <p:nvPr/>
          </p:nvSpPr>
          <p:spPr>
            <a:xfrm>
              <a:off x="474760" y="4039225"/>
              <a:ext cx="2852928" cy="1815882"/>
            </a:xfrm>
            <a:prstGeom prst="rect">
              <a:avLst/>
            </a:prstGeom>
          </p:spPr>
          <p:txBody>
            <a:bodyPr wrap="none" lIns="91440">
              <a:spAutoFit/>
            </a:bodyPr>
            <a:lstStyle/>
            <a:p>
              <a:pPr algn="ctr" defTabSz="932688"/>
              <a:r>
                <a:rPr lang="en-US" sz="2800" dirty="0">
                  <a:gradFill>
                    <a:gsLst>
                      <a:gs pos="1250">
                        <a:srgbClr val="505050"/>
                      </a:gs>
                      <a:gs pos="83000">
                        <a:srgbClr val="505050"/>
                      </a:gs>
                    </a:gsLst>
                    <a:lin ang="5400000" scaled="0"/>
                  </a:gradFill>
                  <a:latin typeface="Segoe UI Light"/>
                </a:rPr>
                <a:t>Introduced </a:t>
              </a:r>
              <a:r>
                <a:rPr lang="en-US" sz="2800" dirty="0" smtClean="0">
                  <a:gradFill>
                    <a:gsLst>
                      <a:gs pos="1250">
                        <a:srgbClr val="505050"/>
                      </a:gs>
                      <a:gs pos="83000">
                        <a:srgbClr val="505050"/>
                      </a:gs>
                    </a:gsLst>
                    <a:lin ang="5400000" scaled="0"/>
                  </a:gradFill>
                  <a:latin typeface="Segoe UI Light"/>
                </a:rPr>
                <a:t/>
              </a:r>
              <a:br>
                <a:rPr lang="en-US" sz="2800" dirty="0" smtClean="0">
                  <a:gradFill>
                    <a:gsLst>
                      <a:gs pos="1250">
                        <a:srgbClr val="505050"/>
                      </a:gs>
                      <a:gs pos="83000">
                        <a:srgbClr val="505050"/>
                      </a:gs>
                    </a:gsLst>
                    <a:lin ang="5400000" scaled="0"/>
                  </a:gradFill>
                  <a:latin typeface="Segoe UI Light"/>
                </a:rPr>
              </a:br>
              <a:r>
                <a:rPr lang="en-US" sz="2800" dirty="0" smtClean="0">
                  <a:gradFill>
                    <a:gsLst>
                      <a:gs pos="1250">
                        <a:srgbClr val="505050"/>
                      </a:gs>
                      <a:gs pos="83000">
                        <a:srgbClr val="505050"/>
                      </a:gs>
                    </a:gsLst>
                    <a:lin ang="5400000" scaled="0"/>
                  </a:gradFill>
                  <a:latin typeface="Segoe UI Light"/>
                </a:rPr>
                <a:t>virtualization </a:t>
              </a:r>
              <a:br>
                <a:rPr lang="en-US" sz="2800" dirty="0" smtClean="0">
                  <a:gradFill>
                    <a:gsLst>
                      <a:gs pos="1250">
                        <a:srgbClr val="505050"/>
                      </a:gs>
                      <a:gs pos="83000">
                        <a:srgbClr val="505050"/>
                      </a:gs>
                    </a:gsLst>
                    <a:lin ang="5400000" scaled="0"/>
                  </a:gradFill>
                  <a:latin typeface="Segoe UI Light"/>
                </a:rPr>
              </a:br>
              <a:r>
                <a:rPr lang="en-US" sz="2800" dirty="0" smtClean="0">
                  <a:gradFill>
                    <a:gsLst>
                      <a:gs pos="1250">
                        <a:srgbClr val="505050"/>
                      </a:gs>
                      <a:gs pos="83000">
                        <a:srgbClr val="505050"/>
                      </a:gs>
                    </a:gsLst>
                    <a:lin ang="5400000" scaled="0"/>
                  </a:gradFill>
                  <a:latin typeface="Segoe UI Light"/>
                </a:rPr>
                <a:t>platform</a:t>
              </a:r>
              <a:r>
                <a:rPr lang="en-US" sz="2800" dirty="0">
                  <a:gradFill>
                    <a:gsLst>
                      <a:gs pos="1250">
                        <a:srgbClr val="505050"/>
                      </a:gs>
                      <a:gs pos="83000">
                        <a:srgbClr val="505050"/>
                      </a:gs>
                    </a:gsLst>
                    <a:lin ang="5400000" scaled="0"/>
                  </a:gradFill>
                  <a:latin typeface="Segoe UI Light"/>
                </a:rPr>
                <a:t>/ </a:t>
              </a:r>
              <a:r>
                <a:rPr lang="en-US" sz="2800" dirty="0" smtClean="0">
                  <a:gradFill>
                    <a:gsLst>
                      <a:gs pos="1250">
                        <a:srgbClr val="505050"/>
                      </a:gs>
                      <a:gs pos="83000">
                        <a:srgbClr val="505050"/>
                      </a:gs>
                    </a:gsLst>
                    <a:lin ang="5400000" scaled="0"/>
                  </a:gradFill>
                  <a:latin typeface="Segoe UI Light"/>
                </a:rPr>
                <a:t/>
              </a:r>
              <a:br>
                <a:rPr lang="en-US" sz="2800" dirty="0" smtClean="0">
                  <a:gradFill>
                    <a:gsLst>
                      <a:gs pos="1250">
                        <a:srgbClr val="505050"/>
                      </a:gs>
                      <a:gs pos="83000">
                        <a:srgbClr val="505050"/>
                      </a:gs>
                    </a:gsLst>
                    <a:lin ang="5400000" scaled="0"/>
                  </a:gradFill>
                  <a:latin typeface="Segoe UI Light"/>
                </a:rPr>
              </a:br>
              <a:r>
                <a:rPr lang="en-US" sz="2800" dirty="0" smtClean="0">
                  <a:gradFill>
                    <a:gsLst>
                      <a:gs pos="1250">
                        <a:srgbClr val="505050"/>
                      </a:gs>
                      <a:gs pos="83000">
                        <a:srgbClr val="505050"/>
                      </a:gs>
                    </a:gsLst>
                    <a:lin ang="5400000" scaled="0"/>
                  </a:gradFill>
                  <a:latin typeface="Segoe UI Light"/>
                </a:rPr>
                <a:t>management</a:t>
              </a:r>
              <a:endParaRPr lang="en-US" sz="2800" dirty="0">
                <a:gradFill>
                  <a:gsLst>
                    <a:gs pos="1250">
                      <a:srgbClr val="505050"/>
                    </a:gs>
                    <a:gs pos="83000">
                      <a:srgbClr val="505050"/>
                    </a:gs>
                  </a:gsLst>
                  <a:lin ang="5400000" scaled="0"/>
                </a:gradFill>
                <a:latin typeface="Segoe UI Light"/>
              </a:endParaRPr>
            </a:p>
          </p:txBody>
        </p:sp>
      </p:grpSp>
      <p:grpSp>
        <p:nvGrpSpPr>
          <p:cNvPr id="46" name="Group 45"/>
          <p:cNvGrpSpPr/>
          <p:nvPr/>
        </p:nvGrpSpPr>
        <p:grpSpPr>
          <a:xfrm>
            <a:off x="3333851" y="3741170"/>
            <a:ext cx="2834640" cy="2765993"/>
            <a:chOff x="3333851" y="3741170"/>
            <a:chExt cx="2834640" cy="2765993"/>
          </a:xfrm>
        </p:grpSpPr>
        <p:sp>
          <p:nvSpPr>
            <p:cNvPr id="40" name="Rectangle 39"/>
            <p:cNvSpPr/>
            <p:nvPr/>
          </p:nvSpPr>
          <p:spPr bwMode="auto">
            <a:xfrm>
              <a:off x="3333851" y="3741170"/>
              <a:ext cx="2834640" cy="2765993"/>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3" name="Rectangle 12"/>
            <p:cNvSpPr/>
            <p:nvPr/>
          </p:nvSpPr>
          <p:spPr>
            <a:xfrm>
              <a:off x="3410073" y="4039225"/>
              <a:ext cx="2742546" cy="1384995"/>
            </a:xfrm>
            <a:prstGeom prst="rect">
              <a:avLst/>
            </a:prstGeom>
          </p:spPr>
          <p:txBody>
            <a:bodyPr wrap="none" lIns="91440">
              <a:spAutoFit/>
            </a:bodyPr>
            <a:lstStyle/>
            <a:p>
              <a:pPr algn="ctr" defTabSz="932688"/>
              <a:r>
                <a:rPr lang="en-US" sz="2800" dirty="0" smtClean="0">
                  <a:gradFill>
                    <a:gsLst>
                      <a:gs pos="1250">
                        <a:srgbClr val="505050"/>
                      </a:gs>
                      <a:gs pos="83000">
                        <a:srgbClr val="505050"/>
                      </a:gs>
                    </a:gsLst>
                    <a:lin ang="5400000" scaled="0"/>
                  </a:gradFill>
                  <a:latin typeface="Segoe UI Light"/>
                </a:rPr>
                <a:t>Industry-leading </a:t>
              </a:r>
              <a:br>
                <a:rPr lang="en-US" sz="2800" dirty="0" smtClean="0">
                  <a:gradFill>
                    <a:gsLst>
                      <a:gs pos="1250">
                        <a:srgbClr val="505050"/>
                      </a:gs>
                      <a:gs pos="83000">
                        <a:srgbClr val="505050"/>
                      </a:gs>
                    </a:gsLst>
                    <a:lin ang="5400000" scaled="0"/>
                  </a:gradFill>
                  <a:latin typeface="Segoe UI Light"/>
                </a:rPr>
              </a:br>
              <a:r>
                <a:rPr lang="en-US" sz="2800" dirty="0" smtClean="0">
                  <a:gradFill>
                    <a:gsLst>
                      <a:gs pos="1250">
                        <a:srgbClr val="505050"/>
                      </a:gs>
                      <a:gs pos="83000">
                        <a:srgbClr val="505050"/>
                      </a:gs>
                    </a:gsLst>
                    <a:lin ang="5400000" scaled="0"/>
                  </a:gradFill>
                  <a:latin typeface="Segoe UI Light"/>
                </a:rPr>
                <a:t>scale </a:t>
              </a:r>
              <a:r>
                <a:rPr lang="en-US" sz="2800" dirty="0">
                  <a:gradFill>
                    <a:gsLst>
                      <a:gs pos="1250">
                        <a:srgbClr val="505050"/>
                      </a:gs>
                      <a:gs pos="83000">
                        <a:srgbClr val="505050"/>
                      </a:gs>
                    </a:gsLst>
                    <a:lin ang="5400000" scaled="0"/>
                  </a:gradFill>
                  <a:latin typeface="Segoe UI Light"/>
                </a:rPr>
                <a:t>and </a:t>
              </a:r>
              <a:r>
                <a:rPr lang="en-US" sz="2800" dirty="0" smtClean="0">
                  <a:gradFill>
                    <a:gsLst>
                      <a:gs pos="1250">
                        <a:srgbClr val="505050"/>
                      </a:gs>
                      <a:gs pos="83000">
                        <a:srgbClr val="505050"/>
                      </a:gs>
                    </a:gsLst>
                    <a:lin ang="5400000" scaled="0"/>
                  </a:gradFill>
                  <a:latin typeface="Segoe UI Light"/>
                </a:rPr>
                <a:t/>
              </a:r>
              <a:br>
                <a:rPr lang="en-US" sz="2800" dirty="0" smtClean="0">
                  <a:gradFill>
                    <a:gsLst>
                      <a:gs pos="1250">
                        <a:srgbClr val="505050"/>
                      </a:gs>
                      <a:gs pos="83000">
                        <a:srgbClr val="505050"/>
                      </a:gs>
                    </a:gsLst>
                    <a:lin ang="5400000" scaled="0"/>
                  </a:gradFill>
                  <a:latin typeface="Segoe UI Light"/>
                </a:rPr>
              </a:br>
              <a:r>
                <a:rPr lang="en-US" sz="2800" dirty="0" smtClean="0">
                  <a:gradFill>
                    <a:gsLst>
                      <a:gs pos="1250">
                        <a:srgbClr val="505050"/>
                      </a:gs>
                      <a:gs pos="83000">
                        <a:srgbClr val="505050"/>
                      </a:gs>
                    </a:gsLst>
                    <a:lin ang="5400000" scaled="0"/>
                  </a:gradFill>
                  <a:latin typeface="Segoe UI Light"/>
                </a:rPr>
                <a:t>performance</a:t>
              </a:r>
              <a:endParaRPr lang="en-US" sz="2800" dirty="0">
                <a:gradFill>
                  <a:gsLst>
                    <a:gs pos="1250">
                      <a:srgbClr val="505050"/>
                    </a:gs>
                    <a:gs pos="83000">
                      <a:srgbClr val="505050"/>
                    </a:gs>
                  </a:gsLst>
                  <a:lin ang="5400000" scaled="0"/>
                </a:gradFill>
                <a:latin typeface="Segoe UI Light"/>
              </a:endParaRPr>
            </a:p>
          </p:txBody>
        </p:sp>
      </p:grpSp>
      <p:grpSp>
        <p:nvGrpSpPr>
          <p:cNvPr id="47" name="Group 46"/>
          <p:cNvGrpSpPr/>
          <p:nvPr/>
        </p:nvGrpSpPr>
        <p:grpSpPr>
          <a:xfrm>
            <a:off x="6229618" y="3741170"/>
            <a:ext cx="2858314" cy="2765993"/>
            <a:chOff x="6229618" y="3741170"/>
            <a:chExt cx="2858314" cy="2765993"/>
          </a:xfrm>
        </p:grpSpPr>
        <p:sp>
          <p:nvSpPr>
            <p:cNvPr id="41" name="Rectangle 40"/>
            <p:cNvSpPr/>
            <p:nvPr/>
          </p:nvSpPr>
          <p:spPr bwMode="auto">
            <a:xfrm>
              <a:off x="6229618" y="3741170"/>
              <a:ext cx="2834640" cy="2765993"/>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4" name="Rectangle 13"/>
            <p:cNvSpPr/>
            <p:nvPr/>
          </p:nvSpPr>
          <p:spPr>
            <a:xfrm>
              <a:off x="6235004" y="4039225"/>
              <a:ext cx="2852928" cy="954107"/>
            </a:xfrm>
            <a:prstGeom prst="rect">
              <a:avLst/>
            </a:prstGeom>
          </p:spPr>
          <p:txBody>
            <a:bodyPr wrap="none" lIns="91440">
              <a:spAutoFit/>
            </a:bodyPr>
            <a:lstStyle/>
            <a:p>
              <a:pPr algn="ctr" defTabSz="932688"/>
              <a:r>
                <a:rPr lang="en-US" sz="2800" dirty="0">
                  <a:gradFill>
                    <a:gsLst>
                      <a:gs pos="1250">
                        <a:srgbClr val="505050"/>
                      </a:gs>
                      <a:gs pos="83000">
                        <a:srgbClr val="505050"/>
                      </a:gs>
                    </a:gsLst>
                    <a:lin ang="5400000" scaled="0"/>
                  </a:gradFill>
                  <a:latin typeface="Segoe UI Light"/>
                </a:rPr>
                <a:t>Azure as </a:t>
              </a:r>
              <a:r>
                <a:rPr lang="en-US" sz="2800" dirty="0" smtClean="0">
                  <a:gradFill>
                    <a:gsLst>
                      <a:gs pos="1250">
                        <a:srgbClr val="505050"/>
                      </a:gs>
                      <a:gs pos="83000">
                        <a:srgbClr val="505050"/>
                      </a:gs>
                    </a:gsLst>
                    <a:lin ang="5400000" scaled="0"/>
                  </a:gradFill>
                  <a:latin typeface="Segoe UI Light"/>
                </a:rPr>
                <a:t/>
              </a:r>
              <a:br>
                <a:rPr lang="en-US" sz="2800" dirty="0" smtClean="0">
                  <a:gradFill>
                    <a:gsLst>
                      <a:gs pos="1250">
                        <a:srgbClr val="505050"/>
                      </a:gs>
                      <a:gs pos="83000">
                        <a:srgbClr val="505050"/>
                      </a:gs>
                    </a:gsLst>
                    <a:lin ang="5400000" scaled="0"/>
                  </a:gradFill>
                  <a:latin typeface="Segoe UI Light"/>
                </a:rPr>
              </a:br>
              <a:r>
                <a:rPr lang="en-US" sz="2800" dirty="0" smtClean="0">
                  <a:gradFill>
                    <a:gsLst>
                      <a:gs pos="1250">
                        <a:srgbClr val="505050"/>
                      </a:gs>
                      <a:gs pos="83000">
                        <a:srgbClr val="505050"/>
                      </a:gs>
                    </a:gsLst>
                    <a:lin ang="5400000" scaled="0"/>
                  </a:gradFill>
                  <a:latin typeface="Segoe UI Light"/>
                </a:rPr>
                <a:t>design </a:t>
              </a:r>
              <a:r>
                <a:rPr lang="en-US" sz="2800" dirty="0">
                  <a:gradFill>
                    <a:gsLst>
                      <a:gs pos="1250">
                        <a:srgbClr val="505050"/>
                      </a:gs>
                      <a:gs pos="83000">
                        <a:srgbClr val="505050"/>
                      </a:gs>
                    </a:gsLst>
                    <a:lin ang="5400000" scaled="0"/>
                  </a:gradFill>
                  <a:latin typeface="Segoe UI Light"/>
                </a:rPr>
                <a:t>point </a:t>
              </a:r>
            </a:p>
          </p:txBody>
        </p:sp>
      </p:grpSp>
      <p:grpSp>
        <p:nvGrpSpPr>
          <p:cNvPr id="48" name="Group 47"/>
          <p:cNvGrpSpPr/>
          <p:nvPr/>
        </p:nvGrpSpPr>
        <p:grpSpPr>
          <a:xfrm>
            <a:off x="9115125" y="3741170"/>
            <a:ext cx="2852928" cy="2765993"/>
            <a:chOff x="9115125" y="3741170"/>
            <a:chExt cx="2852928" cy="2765993"/>
          </a:xfrm>
        </p:grpSpPr>
        <p:sp>
          <p:nvSpPr>
            <p:cNvPr id="42" name="Rectangle 41"/>
            <p:cNvSpPr/>
            <p:nvPr/>
          </p:nvSpPr>
          <p:spPr bwMode="auto">
            <a:xfrm>
              <a:off x="9125385" y="3741170"/>
              <a:ext cx="2834640" cy="2765993"/>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5" name="Rectangle 14"/>
            <p:cNvSpPr/>
            <p:nvPr/>
          </p:nvSpPr>
          <p:spPr>
            <a:xfrm>
              <a:off x="9115125" y="4039225"/>
              <a:ext cx="2852928" cy="2246769"/>
            </a:xfrm>
            <a:prstGeom prst="rect">
              <a:avLst/>
            </a:prstGeom>
          </p:spPr>
          <p:txBody>
            <a:bodyPr wrap="square" lIns="91440">
              <a:spAutoFit/>
            </a:bodyPr>
            <a:lstStyle/>
            <a:p>
              <a:pPr algn="ctr" defTabSz="932688"/>
              <a:r>
                <a:rPr lang="en-US" sz="2800" dirty="0">
                  <a:gradFill>
                    <a:gsLst>
                      <a:gs pos="1250">
                        <a:srgbClr val="505050"/>
                      </a:gs>
                      <a:gs pos="83000">
                        <a:srgbClr val="505050"/>
                      </a:gs>
                    </a:gsLst>
                    <a:lin ang="5400000" scaled="0"/>
                  </a:gradFill>
                  <a:latin typeface="Segoe UI Light"/>
                </a:rPr>
                <a:t>Cloud-first </a:t>
              </a:r>
              <a:r>
                <a:rPr lang="en-US" sz="2800" dirty="0" smtClean="0">
                  <a:gradFill>
                    <a:gsLst>
                      <a:gs pos="1250">
                        <a:srgbClr val="505050"/>
                      </a:gs>
                      <a:gs pos="83000">
                        <a:srgbClr val="505050"/>
                      </a:gs>
                    </a:gsLst>
                    <a:lin ang="5400000" scaled="0"/>
                  </a:gradFill>
                  <a:latin typeface="Segoe UI Light"/>
                </a:rPr>
                <a:t/>
              </a:r>
              <a:br>
                <a:rPr lang="en-US" sz="2800" dirty="0" smtClean="0">
                  <a:gradFill>
                    <a:gsLst>
                      <a:gs pos="1250">
                        <a:srgbClr val="505050"/>
                      </a:gs>
                      <a:gs pos="83000">
                        <a:srgbClr val="505050"/>
                      </a:gs>
                    </a:gsLst>
                    <a:lin ang="5400000" scaled="0"/>
                  </a:gradFill>
                  <a:latin typeface="Segoe UI Light"/>
                </a:rPr>
              </a:br>
              <a:r>
                <a:rPr lang="en-US" sz="2800" dirty="0" smtClean="0">
                  <a:gradFill>
                    <a:gsLst>
                      <a:gs pos="1250">
                        <a:srgbClr val="505050"/>
                      </a:gs>
                      <a:gs pos="83000">
                        <a:srgbClr val="505050"/>
                      </a:gs>
                    </a:gsLst>
                    <a:lin ang="5400000" scaled="0"/>
                  </a:gradFill>
                  <a:latin typeface="Segoe UI Light"/>
                </a:rPr>
                <a:t>innovation</a:t>
              </a:r>
              <a:r>
                <a:rPr lang="en-US" sz="2800" dirty="0">
                  <a:gradFill>
                    <a:gsLst>
                      <a:gs pos="1250">
                        <a:srgbClr val="505050"/>
                      </a:gs>
                      <a:gs pos="83000">
                        <a:srgbClr val="505050"/>
                      </a:gs>
                    </a:gsLst>
                    <a:lin ang="5400000" scaled="0"/>
                  </a:gradFill>
                  <a:latin typeface="Segoe UI Light"/>
                </a:rPr>
                <a:t>: </a:t>
              </a:r>
              <a:r>
                <a:rPr lang="en-US" sz="2800" dirty="0" smtClean="0">
                  <a:gradFill>
                    <a:gsLst>
                      <a:gs pos="1250">
                        <a:srgbClr val="505050"/>
                      </a:gs>
                      <a:gs pos="83000">
                        <a:srgbClr val="505050"/>
                      </a:gs>
                    </a:gsLst>
                    <a:lin ang="5400000" scaled="0"/>
                  </a:gradFill>
                  <a:latin typeface="Segoe UI Light"/>
                </a:rPr>
                <a:t/>
              </a:r>
              <a:br>
                <a:rPr lang="en-US" sz="2800" dirty="0" smtClean="0">
                  <a:gradFill>
                    <a:gsLst>
                      <a:gs pos="1250">
                        <a:srgbClr val="505050"/>
                      </a:gs>
                      <a:gs pos="83000">
                        <a:srgbClr val="505050"/>
                      </a:gs>
                    </a:gsLst>
                    <a:lin ang="5400000" scaled="0"/>
                  </a:gradFill>
                  <a:latin typeface="Segoe UI Light"/>
                </a:rPr>
              </a:br>
              <a:r>
                <a:rPr lang="en-US" sz="2800" dirty="0" smtClean="0">
                  <a:gradFill>
                    <a:gsLst>
                      <a:gs pos="1250">
                        <a:srgbClr val="505050"/>
                      </a:gs>
                      <a:gs pos="83000">
                        <a:srgbClr val="505050"/>
                      </a:gs>
                    </a:gsLst>
                    <a:lin ang="5400000" scaled="0"/>
                  </a:gradFill>
                  <a:latin typeface="Segoe UI Light"/>
                </a:rPr>
                <a:t>Infrastructure </a:t>
              </a:r>
              <a:br>
                <a:rPr lang="en-US" sz="2800" dirty="0" smtClean="0">
                  <a:gradFill>
                    <a:gsLst>
                      <a:gs pos="1250">
                        <a:srgbClr val="505050"/>
                      </a:gs>
                      <a:gs pos="83000">
                        <a:srgbClr val="505050"/>
                      </a:gs>
                    </a:gsLst>
                    <a:lin ang="5400000" scaled="0"/>
                  </a:gradFill>
                  <a:latin typeface="Segoe UI Light"/>
                </a:rPr>
              </a:br>
              <a:r>
                <a:rPr lang="en-US" sz="2800" dirty="0" smtClean="0">
                  <a:gradFill>
                    <a:gsLst>
                      <a:gs pos="1250">
                        <a:srgbClr val="505050"/>
                      </a:gs>
                      <a:gs pos="83000">
                        <a:srgbClr val="505050"/>
                      </a:gs>
                    </a:gsLst>
                    <a:lin ang="5400000" scaled="0"/>
                  </a:gradFill>
                  <a:latin typeface="Segoe UI Light"/>
                </a:rPr>
                <a:t>and </a:t>
              </a:r>
              <a:r>
                <a:rPr lang="en-US" sz="2800" dirty="0">
                  <a:gradFill>
                    <a:gsLst>
                      <a:gs pos="1250">
                        <a:srgbClr val="505050"/>
                      </a:gs>
                      <a:gs pos="83000">
                        <a:srgbClr val="505050"/>
                      </a:gs>
                    </a:gsLst>
                    <a:lin ang="5400000" scaled="0"/>
                  </a:gradFill>
                  <a:latin typeface="Segoe UI Light"/>
                </a:rPr>
                <a:t>application </a:t>
              </a:r>
              <a:r>
                <a:rPr lang="en-US" sz="2800" dirty="0" smtClean="0">
                  <a:gradFill>
                    <a:gsLst>
                      <a:gs pos="1250">
                        <a:srgbClr val="505050"/>
                      </a:gs>
                      <a:gs pos="83000">
                        <a:srgbClr val="505050"/>
                      </a:gs>
                    </a:gsLst>
                    <a:lin ang="5400000" scaled="0"/>
                  </a:gradFill>
                  <a:latin typeface="Segoe UI Light"/>
                </a:rPr>
                <a:t/>
              </a:r>
              <a:br>
                <a:rPr lang="en-US" sz="2800" dirty="0" smtClean="0">
                  <a:gradFill>
                    <a:gsLst>
                      <a:gs pos="1250">
                        <a:srgbClr val="505050"/>
                      </a:gs>
                      <a:gs pos="83000">
                        <a:srgbClr val="505050"/>
                      </a:gs>
                    </a:gsLst>
                    <a:lin ang="5400000" scaled="0"/>
                  </a:gradFill>
                  <a:latin typeface="Segoe UI Light"/>
                </a:rPr>
              </a:br>
              <a:r>
                <a:rPr lang="en-US" sz="2800" dirty="0" smtClean="0">
                  <a:gradFill>
                    <a:gsLst>
                      <a:gs pos="1250">
                        <a:srgbClr val="505050"/>
                      </a:gs>
                      <a:gs pos="83000">
                        <a:srgbClr val="505050"/>
                      </a:gs>
                    </a:gsLst>
                    <a:lin ang="5400000" scaled="0"/>
                  </a:gradFill>
                  <a:latin typeface="Segoe UI Light"/>
                </a:rPr>
                <a:t>platform</a:t>
              </a:r>
              <a:endParaRPr lang="en-US" sz="2800" dirty="0">
                <a:gradFill>
                  <a:gsLst>
                    <a:gs pos="1250">
                      <a:srgbClr val="505050"/>
                    </a:gs>
                    <a:gs pos="83000">
                      <a:srgbClr val="505050"/>
                    </a:gs>
                  </a:gsLst>
                  <a:lin ang="5400000" scaled="0"/>
                </a:gradFill>
                <a:latin typeface="Segoe UI Light"/>
              </a:endParaRPr>
            </a:p>
          </p:txBody>
        </p:sp>
      </p:grpSp>
      <p:sp>
        <p:nvSpPr>
          <p:cNvPr id="44" name="Rectangle 43"/>
          <p:cNvSpPr/>
          <p:nvPr/>
        </p:nvSpPr>
        <p:spPr bwMode="auto">
          <a:xfrm>
            <a:off x="0" y="0"/>
            <a:ext cx="12436475" cy="3741170"/>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35" name="Rectangle 34"/>
          <p:cNvSpPr/>
          <p:nvPr/>
        </p:nvSpPr>
        <p:spPr bwMode="auto">
          <a:xfrm>
            <a:off x="529524" y="1564554"/>
            <a:ext cx="2743200" cy="2064177"/>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dirty="0" smtClean="0">
                <a:gradFill>
                  <a:gsLst>
                    <a:gs pos="16814">
                      <a:srgbClr val="FFFFFF"/>
                    </a:gs>
                    <a:gs pos="46000">
                      <a:srgbClr val="FFFFFF"/>
                    </a:gs>
                  </a:gsLst>
                  <a:lin ang="5400000" scaled="0"/>
                </a:gradFill>
              </a:rPr>
              <a:t>Windows Server 2008 R2</a:t>
            </a:r>
            <a:br>
              <a:rPr lang="en-US" dirty="0" smtClean="0">
                <a:gradFill>
                  <a:gsLst>
                    <a:gs pos="16814">
                      <a:srgbClr val="FFFFFF"/>
                    </a:gs>
                    <a:gs pos="46000">
                      <a:srgbClr val="FFFFFF"/>
                    </a:gs>
                  </a:gsLst>
                  <a:lin ang="5400000" scaled="0"/>
                </a:gradFill>
              </a:rPr>
            </a:br>
            <a:endParaRPr lang="en-US" dirty="0" smtClean="0">
              <a:gradFill>
                <a:gsLst>
                  <a:gs pos="16814">
                    <a:srgbClr val="FFFFFF"/>
                  </a:gs>
                  <a:gs pos="46000">
                    <a:srgbClr val="FFFFFF"/>
                  </a:gs>
                </a:gsLst>
                <a:lin ang="5400000" scaled="0"/>
              </a:gradFill>
            </a:endParaRPr>
          </a:p>
          <a:p>
            <a:pPr algn="ctr" defTabSz="932398" fontAlgn="base">
              <a:spcBef>
                <a:spcPct val="0"/>
              </a:spcBef>
              <a:spcAft>
                <a:spcPct val="0"/>
              </a:spcAft>
            </a:pPr>
            <a:r>
              <a:rPr lang="en-US" dirty="0" smtClean="0">
                <a:gradFill>
                  <a:gsLst>
                    <a:gs pos="16814">
                      <a:srgbClr val="FFFFFF"/>
                    </a:gs>
                    <a:gs pos="46000">
                      <a:srgbClr val="FFFFFF"/>
                    </a:gs>
                  </a:gsLst>
                  <a:lin ang="5400000" scaled="0"/>
                </a:gradFill>
              </a:rPr>
              <a:t>System Center 2007 R3</a:t>
            </a:r>
            <a:endParaRPr lang="en-US" dirty="0">
              <a:gradFill>
                <a:gsLst>
                  <a:gs pos="16814">
                    <a:srgbClr val="FFFFFF"/>
                  </a:gs>
                  <a:gs pos="46000">
                    <a:srgbClr val="FFFFFF"/>
                  </a:gs>
                </a:gsLst>
                <a:lin ang="5400000" scaled="0"/>
              </a:gradFill>
            </a:endParaRPr>
          </a:p>
        </p:txBody>
      </p:sp>
      <p:sp>
        <p:nvSpPr>
          <p:cNvPr id="36" name="Rectangle 35"/>
          <p:cNvSpPr/>
          <p:nvPr/>
        </p:nvSpPr>
        <p:spPr bwMode="auto">
          <a:xfrm>
            <a:off x="3333851" y="1564554"/>
            <a:ext cx="2834640" cy="2064177"/>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dirty="0">
                <a:gradFill>
                  <a:gsLst>
                    <a:gs pos="16814">
                      <a:srgbClr val="FFFFFF"/>
                    </a:gs>
                    <a:gs pos="46000">
                      <a:srgbClr val="FFFFFF"/>
                    </a:gs>
                  </a:gsLst>
                  <a:lin ang="5400000" scaled="0"/>
                </a:gradFill>
              </a:rPr>
              <a:t>Windows Server </a:t>
            </a:r>
            <a:r>
              <a:rPr lang="en-US" dirty="0" smtClean="0">
                <a:gradFill>
                  <a:gsLst>
                    <a:gs pos="16814">
                      <a:srgbClr val="FFFFFF"/>
                    </a:gs>
                    <a:gs pos="46000">
                      <a:srgbClr val="FFFFFF"/>
                    </a:gs>
                  </a:gsLst>
                  <a:lin ang="5400000" scaled="0"/>
                </a:gradFill>
              </a:rPr>
              <a:t>2012</a:t>
            </a:r>
          </a:p>
          <a:p>
            <a:pPr algn="ctr" defTabSz="932398" fontAlgn="base">
              <a:spcBef>
                <a:spcPct val="0"/>
              </a:spcBef>
              <a:spcAft>
                <a:spcPct val="0"/>
              </a:spcAft>
            </a:pPr>
            <a:endParaRPr lang="en-US" dirty="0">
              <a:gradFill>
                <a:gsLst>
                  <a:gs pos="16814">
                    <a:srgbClr val="FFFFFF"/>
                  </a:gs>
                  <a:gs pos="46000">
                    <a:srgbClr val="FFFFFF"/>
                  </a:gs>
                </a:gsLst>
                <a:lin ang="5400000" scaled="0"/>
              </a:gradFill>
            </a:endParaRPr>
          </a:p>
          <a:p>
            <a:pPr algn="ctr" defTabSz="932398" fontAlgn="base">
              <a:spcBef>
                <a:spcPct val="0"/>
              </a:spcBef>
              <a:spcAft>
                <a:spcPct val="0"/>
              </a:spcAft>
            </a:pPr>
            <a:r>
              <a:rPr lang="en-US" dirty="0" smtClean="0">
                <a:gradFill>
                  <a:gsLst>
                    <a:gs pos="16814">
                      <a:srgbClr val="FFFFFF"/>
                    </a:gs>
                    <a:gs pos="46000">
                      <a:srgbClr val="FFFFFF"/>
                    </a:gs>
                  </a:gsLst>
                  <a:lin ang="5400000" scaled="0"/>
                </a:gradFill>
              </a:rPr>
              <a:t>System Center 2012</a:t>
            </a:r>
            <a:endParaRPr lang="en-US" dirty="0">
              <a:gradFill>
                <a:gsLst>
                  <a:gs pos="16814">
                    <a:srgbClr val="FFFFFF"/>
                  </a:gs>
                  <a:gs pos="46000">
                    <a:srgbClr val="FFFFFF"/>
                  </a:gs>
                </a:gsLst>
                <a:lin ang="5400000" scaled="0"/>
              </a:gradFill>
            </a:endParaRPr>
          </a:p>
        </p:txBody>
      </p:sp>
      <p:sp>
        <p:nvSpPr>
          <p:cNvPr id="37" name="Rectangle 36"/>
          <p:cNvSpPr/>
          <p:nvPr/>
        </p:nvSpPr>
        <p:spPr bwMode="auto">
          <a:xfrm>
            <a:off x="6229618" y="1564554"/>
            <a:ext cx="2834640" cy="2064177"/>
          </a:xfrm>
          <a:prstGeom prst="rect">
            <a:avLst/>
          </a:prstGeom>
          <a:solidFill>
            <a:schemeClr val="accent5">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dirty="0">
                <a:gradFill>
                  <a:gsLst>
                    <a:gs pos="16814">
                      <a:srgbClr val="FFFFFF"/>
                    </a:gs>
                    <a:gs pos="46000">
                      <a:srgbClr val="FFFFFF"/>
                    </a:gs>
                  </a:gsLst>
                  <a:lin ang="5400000" scaled="0"/>
                </a:gradFill>
              </a:rPr>
              <a:t>Windows Server </a:t>
            </a:r>
            <a:r>
              <a:rPr lang="en-US" dirty="0" smtClean="0">
                <a:gradFill>
                  <a:gsLst>
                    <a:gs pos="16814">
                      <a:srgbClr val="FFFFFF"/>
                    </a:gs>
                    <a:gs pos="46000">
                      <a:srgbClr val="FFFFFF"/>
                    </a:gs>
                  </a:gsLst>
                  <a:lin ang="5400000" scaled="0"/>
                </a:gradFill>
              </a:rPr>
              <a:t>2012 R2</a:t>
            </a:r>
            <a:endParaRPr lang="en-US" dirty="0">
              <a:gradFill>
                <a:gsLst>
                  <a:gs pos="16814">
                    <a:srgbClr val="FFFFFF"/>
                  </a:gs>
                  <a:gs pos="46000">
                    <a:srgbClr val="FFFFFF"/>
                  </a:gs>
                </a:gsLst>
                <a:lin ang="5400000" scaled="0"/>
              </a:gradFill>
            </a:endParaRPr>
          </a:p>
          <a:p>
            <a:pPr algn="ctr" defTabSz="932398" fontAlgn="base">
              <a:spcBef>
                <a:spcPct val="0"/>
              </a:spcBef>
              <a:spcAft>
                <a:spcPct val="0"/>
              </a:spcAft>
            </a:pPr>
            <a:endParaRPr lang="en-US" dirty="0">
              <a:gradFill>
                <a:gsLst>
                  <a:gs pos="16814">
                    <a:srgbClr val="FFFFFF"/>
                  </a:gs>
                  <a:gs pos="46000">
                    <a:srgbClr val="FFFFFF"/>
                  </a:gs>
                </a:gsLst>
                <a:lin ang="5400000" scaled="0"/>
              </a:gradFill>
            </a:endParaRPr>
          </a:p>
          <a:p>
            <a:pPr algn="ctr" defTabSz="932398" fontAlgn="base">
              <a:spcBef>
                <a:spcPct val="0"/>
              </a:spcBef>
              <a:spcAft>
                <a:spcPct val="0"/>
              </a:spcAft>
            </a:pPr>
            <a:r>
              <a:rPr lang="en-US" dirty="0">
                <a:gradFill>
                  <a:gsLst>
                    <a:gs pos="16814">
                      <a:srgbClr val="FFFFFF"/>
                    </a:gs>
                    <a:gs pos="46000">
                      <a:srgbClr val="FFFFFF"/>
                    </a:gs>
                  </a:gsLst>
                  <a:lin ang="5400000" scaled="0"/>
                </a:gradFill>
              </a:rPr>
              <a:t>System Center </a:t>
            </a:r>
            <a:r>
              <a:rPr lang="en-US" dirty="0" smtClean="0">
                <a:gradFill>
                  <a:gsLst>
                    <a:gs pos="16814">
                      <a:srgbClr val="FFFFFF"/>
                    </a:gs>
                    <a:gs pos="46000">
                      <a:srgbClr val="FFFFFF"/>
                    </a:gs>
                  </a:gsLst>
                  <a:lin ang="5400000" scaled="0"/>
                </a:gradFill>
              </a:rPr>
              <a:t>2012 R2</a:t>
            </a:r>
          </a:p>
          <a:p>
            <a:pPr algn="ctr" defTabSz="932398" fontAlgn="base">
              <a:spcBef>
                <a:spcPct val="0"/>
              </a:spcBef>
              <a:spcAft>
                <a:spcPct val="0"/>
              </a:spcAft>
            </a:pPr>
            <a:endParaRPr lang="en-US" dirty="0">
              <a:gradFill>
                <a:gsLst>
                  <a:gs pos="16814">
                    <a:srgbClr val="FFFFFF"/>
                  </a:gs>
                  <a:gs pos="46000">
                    <a:srgbClr val="FFFFFF"/>
                  </a:gs>
                </a:gsLst>
                <a:lin ang="5400000" scaled="0"/>
              </a:gradFill>
            </a:endParaRPr>
          </a:p>
          <a:p>
            <a:pPr algn="ctr" defTabSz="932398" fontAlgn="base">
              <a:spcBef>
                <a:spcPct val="0"/>
              </a:spcBef>
              <a:spcAft>
                <a:spcPct val="0"/>
              </a:spcAft>
            </a:pPr>
            <a:r>
              <a:rPr lang="en-US" dirty="0" smtClean="0">
                <a:gradFill>
                  <a:gsLst>
                    <a:gs pos="16814">
                      <a:srgbClr val="FFFFFF"/>
                    </a:gs>
                    <a:gs pos="46000">
                      <a:srgbClr val="FFFFFF"/>
                    </a:gs>
                  </a:gsLst>
                  <a:lin ang="5400000" scaled="0"/>
                </a:gradFill>
              </a:rPr>
              <a:t>Microsoft Azure</a:t>
            </a:r>
            <a:endParaRPr lang="en-US" dirty="0">
              <a:gradFill>
                <a:gsLst>
                  <a:gs pos="16814">
                    <a:srgbClr val="FFFFFF"/>
                  </a:gs>
                  <a:gs pos="46000">
                    <a:srgbClr val="FFFFFF"/>
                  </a:gs>
                </a:gsLst>
                <a:lin ang="5400000" scaled="0"/>
              </a:gradFill>
            </a:endParaRPr>
          </a:p>
        </p:txBody>
      </p:sp>
      <p:sp>
        <p:nvSpPr>
          <p:cNvPr id="38" name="Rectangle 37"/>
          <p:cNvSpPr/>
          <p:nvPr/>
        </p:nvSpPr>
        <p:spPr bwMode="auto">
          <a:xfrm>
            <a:off x="9125385" y="1564554"/>
            <a:ext cx="2834640" cy="2064177"/>
          </a:xfrm>
          <a:prstGeom prst="rect">
            <a:avLst/>
          </a:prstGeom>
          <a:solidFill>
            <a:schemeClr val="accent4">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dirty="0">
                <a:gradFill>
                  <a:gsLst>
                    <a:gs pos="16814">
                      <a:srgbClr val="FFFFFF"/>
                    </a:gs>
                    <a:gs pos="46000">
                      <a:srgbClr val="FFFFFF"/>
                    </a:gs>
                  </a:gsLst>
                  <a:lin ang="5400000" scaled="0"/>
                </a:gradFill>
              </a:rPr>
              <a:t>Windows Server </a:t>
            </a:r>
            <a:r>
              <a:rPr lang="en-US" dirty="0" smtClean="0">
                <a:gradFill>
                  <a:gsLst>
                    <a:gs pos="16814">
                      <a:srgbClr val="FFFFFF"/>
                    </a:gs>
                    <a:gs pos="46000">
                      <a:srgbClr val="FFFFFF"/>
                    </a:gs>
                  </a:gsLst>
                  <a:lin ang="5400000" scaled="0"/>
                </a:gradFill>
              </a:rPr>
              <a:t>2016</a:t>
            </a:r>
            <a:endParaRPr lang="en-US" dirty="0">
              <a:gradFill>
                <a:gsLst>
                  <a:gs pos="16814">
                    <a:srgbClr val="FFFFFF"/>
                  </a:gs>
                  <a:gs pos="46000">
                    <a:srgbClr val="FFFFFF"/>
                  </a:gs>
                </a:gsLst>
                <a:lin ang="5400000" scaled="0"/>
              </a:gradFill>
            </a:endParaRPr>
          </a:p>
          <a:p>
            <a:pPr algn="ctr" defTabSz="932398" fontAlgn="base">
              <a:spcBef>
                <a:spcPct val="0"/>
              </a:spcBef>
              <a:spcAft>
                <a:spcPct val="0"/>
              </a:spcAft>
            </a:pPr>
            <a:endParaRPr lang="en-US" dirty="0">
              <a:gradFill>
                <a:gsLst>
                  <a:gs pos="16814">
                    <a:srgbClr val="FFFFFF"/>
                  </a:gs>
                  <a:gs pos="46000">
                    <a:srgbClr val="FFFFFF"/>
                  </a:gs>
                </a:gsLst>
                <a:lin ang="5400000" scaled="0"/>
              </a:gradFill>
            </a:endParaRPr>
          </a:p>
          <a:p>
            <a:pPr algn="ctr" defTabSz="932398" fontAlgn="base">
              <a:spcBef>
                <a:spcPct val="0"/>
              </a:spcBef>
              <a:spcAft>
                <a:spcPct val="0"/>
              </a:spcAft>
            </a:pPr>
            <a:r>
              <a:rPr lang="en-US" dirty="0">
                <a:gradFill>
                  <a:gsLst>
                    <a:gs pos="16814">
                      <a:srgbClr val="FFFFFF"/>
                    </a:gs>
                    <a:gs pos="46000">
                      <a:srgbClr val="FFFFFF"/>
                    </a:gs>
                  </a:gsLst>
                  <a:lin ang="5400000" scaled="0"/>
                </a:gradFill>
              </a:rPr>
              <a:t>System Center </a:t>
            </a:r>
            <a:r>
              <a:rPr lang="en-US" dirty="0" smtClean="0">
                <a:gradFill>
                  <a:gsLst>
                    <a:gs pos="16814">
                      <a:srgbClr val="FFFFFF"/>
                    </a:gs>
                    <a:gs pos="46000">
                      <a:srgbClr val="FFFFFF"/>
                    </a:gs>
                  </a:gsLst>
                  <a:lin ang="5400000" scaled="0"/>
                </a:gradFill>
              </a:rPr>
              <a:t>2016</a:t>
            </a:r>
            <a:endParaRPr lang="en-US" dirty="0">
              <a:gradFill>
                <a:gsLst>
                  <a:gs pos="16814">
                    <a:srgbClr val="FFFFFF"/>
                  </a:gs>
                  <a:gs pos="46000">
                    <a:srgbClr val="FFFFFF"/>
                  </a:gs>
                </a:gsLst>
                <a:lin ang="5400000" scaled="0"/>
              </a:gradFill>
            </a:endParaRPr>
          </a:p>
          <a:p>
            <a:pPr algn="ctr" defTabSz="932398" fontAlgn="base">
              <a:spcBef>
                <a:spcPct val="0"/>
              </a:spcBef>
              <a:spcAft>
                <a:spcPct val="0"/>
              </a:spcAft>
            </a:pPr>
            <a:endParaRPr lang="en-US" dirty="0">
              <a:gradFill>
                <a:gsLst>
                  <a:gs pos="16814">
                    <a:srgbClr val="FFFFFF"/>
                  </a:gs>
                  <a:gs pos="46000">
                    <a:srgbClr val="FFFFFF"/>
                  </a:gs>
                </a:gsLst>
                <a:lin ang="5400000" scaled="0"/>
              </a:gradFill>
            </a:endParaRPr>
          </a:p>
          <a:p>
            <a:pPr algn="ctr" defTabSz="932398" fontAlgn="base">
              <a:spcBef>
                <a:spcPct val="0"/>
              </a:spcBef>
              <a:spcAft>
                <a:spcPct val="0"/>
              </a:spcAft>
            </a:pPr>
            <a:r>
              <a:rPr lang="en-US" dirty="0">
                <a:gradFill>
                  <a:gsLst>
                    <a:gs pos="16814">
                      <a:srgbClr val="FFFFFF"/>
                    </a:gs>
                    <a:gs pos="46000">
                      <a:srgbClr val="FFFFFF"/>
                    </a:gs>
                  </a:gsLst>
                  <a:lin ang="5400000" scaled="0"/>
                </a:gradFill>
              </a:rPr>
              <a:t>Microsoft Azure</a:t>
            </a:r>
          </a:p>
        </p:txBody>
      </p:sp>
      <p:cxnSp>
        <p:nvCxnSpPr>
          <p:cNvPr id="7" name="Straight Arrow Connector 6"/>
          <p:cNvCxnSpPr/>
          <p:nvPr/>
        </p:nvCxnSpPr>
        <p:spPr>
          <a:xfrm>
            <a:off x="-2447923" y="3684950"/>
            <a:ext cx="11889563" cy="0"/>
          </a:xfrm>
          <a:prstGeom prst="straightConnector1">
            <a:avLst/>
          </a:prstGeom>
          <a:ln w="76200">
            <a:solidFill>
              <a:schemeClr val="bg2"/>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bwMode="auto">
          <a:xfrm flipV="1">
            <a:off x="4591406" y="3495011"/>
            <a:ext cx="379880" cy="379878"/>
          </a:xfrm>
          <a:prstGeom prst="ellipse">
            <a:avLst/>
          </a:prstGeom>
          <a:solidFill>
            <a:schemeClr val="tx1"/>
          </a:solidFill>
          <a:ln w="57150">
            <a:solidFill>
              <a:schemeClr val="accent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Oval 9"/>
          <p:cNvSpPr/>
          <p:nvPr/>
        </p:nvSpPr>
        <p:spPr bwMode="auto">
          <a:xfrm flipV="1">
            <a:off x="10353290" y="3495011"/>
            <a:ext cx="379880" cy="379878"/>
          </a:xfrm>
          <a:prstGeom prst="ellipse">
            <a:avLst/>
          </a:prstGeom>
          <a:solidFill>
            <a:schemeClr val="tx1"/>
          </a:solidFill>
          <a:ln w="57150">
            <a:solidFill>
              <a:schemeClr val="accent4">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Oval 10"/>
          <p:cNvSpPr/>
          <p:nvPr/>
        </p:nvSpPr>
        <p:spPr bwMode="auto">
          <a:xfrm flipV="1">
            <a:off x="7459002" y="3495011"/>
            <a:ext cx="379880" cy="379878"/>
          </a:xfrm>
          <a:prstGeom prst="ellipse">
            <a:avLst/>
          </a:prstGeom>
          <a:solidFill>
            <a:schemeClr val="tx1"/>
          </a:solidFill>
          <a:ln w="57150">
            <a:solidFill>
              <a:schemeClr val="accent5">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8" name="Oval 7"/>
          <p:cNvSpPr/>
          <p:nvPr/>
        </p:nvSpPr>
        <p:spPr bwMode="auto">
          <a:xfrm flipV="1">
            <a:off x="1711284" y="3495011"/>
            <a:ext cx="379880" cy="379878"/>
          </a:xfrm>
          <a:prstGeom prst="ellipse">
            <a:avLst/>
          </a:prstGeom>
          <a:solidFill>
            <a:schemeClr val="tx1"/>
          </a:solidFill>
          <a:ln w="57150">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p:cNvSpPr/>
          <p:nvPr/>
        </p:nvSpPr>
        <p:spPr bwMode="auto">
          <a:xfrm>
            <a:off x="0" y="0"/>
            <a:ext cx="12436475" cy="1564553"/>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0" name="Rectangle 19"/>
          <p:cNvSpPr/>
          <p:nvPr/>
        </p:nvSpPr>
        <p:spPr bwMode="auto">
          <a:xfrm>
            <a:off x="0" y="-1"/>
            <a:ext cx="529524" cy="6994525"/>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itle 1"/>
          <p:cNvSpPr>
            <a:spLocks noGrp="1"/>
          </p:cNvSpPr>
          <p:nvPr>
            <p:ph type="title"/>
          </p:nvPr>
        </p:nvSpPr>
        <p:spPr/>
        <p:txBody>
          <a:bodyPr/>
          <a:lstStyle/>
          <a:p>
            <a:r>
              <a:rPr lang="en-US" dirty="0" smtClean="0"/>
              <a:t>Looking ahead</a:t>
            </a:r>
            <a:endParaRPr lang="en-US" dirty="0"/>
          </a:p>
        </p:txBody>
      </p:sp>
      <p:sp>
        <p:nvSpPr>
          <p:cNvPr id="26" name="Rectangle 25"/>
          <p:cNvSpPr/>
          <p:nvPr/>
        </p:nvSpPr>
        <p:spPr>
          <a:xfrm>
            <a:off x="24714" y="1464754"/>
            <a:ext cx="9087932" cy="5173777"/>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88"/>
            <a:endParaRPr lang="en-US" sz="1873">
              <a:solidFill>
                <a:srgbClr val="FFFFFF"/>
              </a:solidFill>
            </a:endParaRPr>
          </a:p>
        </p:txBody>
      </p:sp>
    </p:spTree>
    <p:extLst>
      <p:ext uri="{BB962C8B-B14F-4D97-AF65-F5344CB8AC3E}">
        <p14:creationId xmlns:p14="http://schemas.microsoft.com/office/powerpoint/2010/main" val="2809310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46107E-6 -1.66137E-6 L 0.22671 -1.66137E-6 " pathEditMode="relative" rAng="0" ptsTypes="AA">
                                      <p:cBhvr>
                                        <p:cTn id="6" dur="750" fill="hold"/>
                                        <p:tgtEl>
                                          <p:spTgt spid="7"/>
                                        </p:tgtEl>
                                        <p:attrNameLst>
                                          <p:attrName>ppt_x</p:attrName>
                                          <p:attrName>ppt_y</p:attrName>
                                        </p:attrNameLst>
                                      </p:cBhvr>
                                      <p:rCtr x="11335" y="0"/>
                                    </p:animMotion>
                                  </p:childTnLst>
                                </p:cTn>
                              </p:par>
                            </p:childTnLst>
                          </p:cTn>
                        </p:par>
                        <p:par>
                          <p:cTn id="7" fill="hold">
                            <p:stCondLst>
                              <p:cond delay="750"/>
                            </p:stCondLst>
                            <p:childTnLst>
                              <p:par>
                                <p:cTn id="8" presetID="10"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1250"/>
                            </p:stCondLst>
                            <p:childTnLst>
                              <p:par>
                                <p:cTn id="12" presetID="2" presetClass="entr" presetSubtype="1" decel="100000"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ppt_x"/>
                                          </p:val>
                                        </p:tav>
                                        <p:tav tm="100000">
                                          <p:val>
                                            <p:strVal val="#ppt_x"/>
                                          </p:val>
                                        </p:tav>
                                      </p:tavLst>
                                    </p:anim>
                                    <p:anim calcmode="lin" valueType="num">
                                      <p:cBhvr additive="base">
                                        <p:cTn id="15" dur="500" fill="hold"/>
                                        <p:tgtEl>
                                          <p:spTgt spid="38"/>
                                        </p:tgtEl>
                                        <p:attrNameLst>
                                          <p:attrName>ppt_y</p:attrName>
                                        </p:attrNameLst>
                                      </p:cBhvr>
                                      <p:tavLst>
                                        <p:tav tm="0">
                                          <p:val>
                                            <p:strVal val="0-#ppt_h/2"/>
                                          </p:val>
                                        </p:tav>
                                        <p:tav tm="100000">
                                          <p:val>
                                            <p:strVal val="#ppt_y"/>
                                          </p:val>
                                        </p:tav>
                                      </p:tavLst>
                                    </p:anim>
                                  </p:childTnLst>
                                </p:cTn>
                              </p:par>
                            </p:childTnLst>
                          </p:cTn>
                        </p:par>
                        <p:par>
                          <p:cTn id="16" fill="hold">
                            <p:stCondLst>
                              <p:cond delay="1750"/>
                            </p:stCondLst>
                            <p:childTnLst>
                              <p:par>
                                <p:cTn id="17" presetID="2" presetClass="entr" presetSubtype="1" decel="10000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0"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itle 1"/>
          <p:cNvSpPr>
            <a:spLocks noGrp="1"/>
          </p:cNvSpPr>
          <p:nvPr>
            <p:ph type="title"/>
          </p:nvPr>
        </p:nvSpPr>
        <p:spPr>
          <a:xfrm>
            <a:off x="281570" y="233025"/>
            <a:ext cx="11889564" cy="917575"/>
          </a:xfrm>
        </p:spPr>
        <p:txBody>
          <a:bodyPr/>
          <a:lstStyle/>
          <a:p>
            <a:r>
              <a:rPr lang="en-US" sz="4000" dirty="0"/>
              <a:t>Power of Azure with the control of the datacenter </a:t>
            </a:r>
            <a:r>
              <a:rPr lang="en-US" sz="3199" dirty="0"/>
              <a:t/>
            </a:r>
            <a:br>
              <a:rPr lang="en-US" sz="3199" dirty="0"/>
            </a:br>
            <a:r>
              <a:rPr lang="en-US" sz="3199" smtClean="0"/>
              <a:t>Introducing Microsoft </a:t>
            </a:r>
            <a:r>
              <a:rPr lang="en-US" sz="3199" dirty="0" smtClean="0"/>
              <a:t>Azure Stack </a:t>
            </a:r>
            <a:endParaRPr lang="en-US" sz="3199" dirty="0"/>
          </a:p>
        </p:txBody>
      </p:sp>
      <p:grpSp>
        <p:nvGrpSpPr>
          <p:cNvPr id="239" name="Group 238"/>
          <p:cNvGrpSpPr>
            <a:grpSpLocks noChangeAspect="1"/>
          </p:cNvGrpSpPr>
          <p:nvPr/>
        </p:nvGrpSpPr>
        <p:grpSpPr>
          <a:xfrm>
            <a:off x="200539" y="1935410"/>
            <a:ext cx="4251357" cy="3757622"/>
            <a:chOff x="-6640356" y="8043955"/>
            <a:chExt cx="4395249" cy="4103150"/>
          </a:xfrm>
        </p:grpSpPr>
        <p:sp>
          <p:nvSpPr>
            <p:cNvPr id="240" name="Freeform 5"/>
            <p:cNvSpPr>
              <a:spLocks/>
            </p:cNvSpPr>
            <p:nvPr/>
          </p:nvSpPr>
          <p:spPr bwMode="auto">
            <a:xfrm flipH="1">
              <a:off x="-5111377" y="9901000"/>
              <a:ext cx="2866270" cy="2246104"/>
            </a:xfrm>
            <a:custGeom>
              <a:avLst/>
              <a:gdLst>
                <a:gd name="T0" fmla="*/ 251 w 628"/>
                <a:gd name="T1" fmla="*/ 66 h 629"/>
                <a:gd name="T2" fmla="*/ 251 w 628"/>
                <a:gd name="T3" fmla="*/ 0 h 629"/>
                <a:gd name="T4" fmla="*/ 89 w 628"/>
                <a:gd name="T5" fmla="*/ 0 h 629"/>
                <a:gd name="T6" fmla="*/ 89 w 628"/>
                <a:gd name="T7" fmla="*/ 66 h 629"/>
                <a:gd name="T8" fmla="*/ 0 w 628"/>
                <a:gd name="T9" fmla="*/ 66 h 629"/>
                <a:gd name="T10" fmla="*/ 0 w 628"/>
                <a:gd name="T11" fmla="*/ 83 h 629"/>
                <a:gd name="T12" fmla="*/ 21 w 628"/>
                <a:gd name="T13" fmla="*/ 83 h 629"/>
                <a:gd name="T14" fmla="*/ 21 w 628"/>
                <a:gd name="T15" fmla="*/ 629 h 629"/>
                <a:gd name="T16" fmla="*/ 607 w 628"/>
                <a:gd name="T17" fmla="*/ 629 h 629"/>
                <a:gd name="T18" fmla="*/ 607 w 628"/>
                <a:gd name="T19" fmla="*/ 83 h 629"/>
                <a:gd name="T20" fmla="*/ 628 w 628"/>
                <a:gd name="T21" fmla="*/ 83 h 629"/>
                <a:gd name="T22" fmla="*/ 628 w 628"/>
                <a:gd name="T23" fmla="*/ 66 h 629"/>
                <a:gd name="T24" fmla="*/ 251 w 628"/>
                <a:gd name="T25"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8" h="629">
                  <a:moveTo>
                    <a:pt x="251" y="66"/>
                  </a:moveTo>
                  <a:lnTo>
                    <a:pt x="251" y="0"/>
                  </a:lnTo>
                  <a:lnTo>
                    <a:pt x="89" y="0"/>
                  </a:lnTo>
                  <a:lnTo>
                    <a:pt x="89" y="66"/>
                  </a:lnTo>
                  <a:lnTo>
                    <a:pt x="0" y="66"/>
                  </a:lnTo>
                  <a:lnTo>
                    <a:pt x="0" y="83"/>
                  </a:lnTo>
                  <a:lnTo>
                    <a:pt x="21" y="83"/>
                  </a:lnTo>
                  <a:lnTo>
                    <a:pt x="21" y="629"/>
                  </a:lnTo>
                  <a:lnTo>
                    <a:pt x="607" y="629"/>
                  </a:lnTo>
                  <a:lnTo>
                    <a:pt x="607" y="83"/>
                  </a:lnTo>
                  <a:lnTo>
                    <a:pt x="628" y="83"/>
                  </a:lnTo>
                  <a:lnTo>
                    <a:pt x="628" y="66"/>
                  </a:lnTo>
                  <a:lnTo>
                    <a:pt x="251" y="66"/>
                  </a:lnTo>
                  <a:close/>
                </a:path>
              </a:pathLst>
            </a:custGeom>
            <a:solidFill>
              <a:srgbClr val="DDDDDD"/>
            </a:solidFill>
            <a:ln>
              <a:noFill/>
            </a:ln>
            <a:extLst/>
          </p:spPr>
          <p:txBody>
            <a:bodyPr vert="horz" wrap="square" lIns="124312" tIns="62156" rIns="124312" bIns="62156" numCol="1" anchor="t" anchorCtr="0" compatLnSpc="1">
              <a:prstTxWarp prst="textNoShape">
                <a:avLst/>
              </a:prstTxWarp>
            </a:bodyPr>
            <a:lstStyle/>
            <a:p>
              <a:pPr defTabSz="932384">
                <a:defRPr/>
              </a:pPr>
              <a:endParaRPr lang="en-US" sz="2448" kern="0" dirty="0" smtClean="0">
                <a:solidFill>
                  <a:srgbClr val="505050"/>
                </a:solidFill>
              </a:endParaRPr>
            </a:p>
          </p:txBody>
        </p:sp>
        <p:sp>
          <p:nvSpPr>
            <p:cNvPr id="241" name="Freeform 240"/>
            <p:cNvSpPr>
              <a:spLocks/>
            </p:cNvSpPr>
            <p:nvPr/>
          </p:nvSpPr>
          <p:spPr bwMode="auto">
            <a:xfrm>
              <a:off x="-6631227" y="9276269"/>
              <a:ext cx="3030580" cy="2870836"/>
            </a:xfrm>
            <a:custGeom>
              <a:avLst/>
              <a:gdLst>
                <a:gd name="T0" fmla="*/ 251 w 628"/>
                <a:gd name="T1" fmla="*/ 66 h 629"/>
                <a:gd name="T2" fmla="*/ 251 w 628"/>
                <a:gd name="T3" fmla="*/ 0 h 629"/>
                <a:gd name="T4" fmla="*/ 89 w 628"/>
                <a:gd name="T5" fmla="*/ 0 h 629"/>
                <a:gd name="T6" fmla="*/ 89 w 628"/>
                <a:gd name="T7" fmla="*/ 66 h 629"/>
                <a:gd name="T8" fmla="*/ 0 w 628"/>
                <a:gd name="T9" fmla="*/ 66 h 629"/>
                <a:gd name="T10" fmla="*/ 0 w 628"/>
                <a:gd name="T11" fmla="*/ 83 h 629"/>
                <a:gd name="T12" fmla="*/ 21 w 628"/>
                <a:gd name="T13" fmla="*/ 83 h 629"/>
                <a:gd name="T14" fmla="*/ 21 w 628"/>
                <a:gd name="T15" fmla="*/ 629 h 629"/>
                <a:gd name="T16" fmla="*/ 607 w 628"/>
                <a:gd name="T17" fmla="*/ 629 h 629"/>
                <a:gd name="T18" fmla="*/ 607 w 628"/>
                <a:gd name="T19" fmla="*/ 83 h 629"/>
                <a:gd name="T20" fmla="*/ 628 w 628"/>
                <a:gd name="T21" fmla="*/ 83 h 629"/>
                <a:gd name="T22" fmla="*/ 628 w 628"/>
                <a:gd name="T23" fmla="*/ 66 h 629"/>
                <a:gd name="T24" fmla="*/ 251 w 628"/>
                <a:gd name="T25"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8" h="629">
                  <a:moveTo>
                    <a:pt x="251" y="66"/>
                  </a:moveTo>
                  <a:lnTo>
                    <a:pt x="251" y="0"/>
                  </a:lnTo>
                  <a:lnTo>
                    <a:pt x="89" y="0"/>
                  </a:lnTo>
                  <a:lnTo>
                    <a:pt x="89" y="66"/>
                  </a:lnTo>
                  <a:lnTo>
                    <a:pt x="0" y="66"/>
                  </a:lnTo>
                  <a:lnTo>
                    <a:pt x="0" y="83"/>
                  </a:lnTo>
                  <a:lnTo>
                    <a:pt x="21" y="83"/>
                  </a:lnTo>
                  <a:lnTo>
                    <a:pt x="21" y="629"/>
                  </a:lnTo>
                  <a:lnTo>
                    <a:pt x="607" y="629"/>
                  </a:lnTo>
                  <a:lnTo>
                    <a:pt x="607" y="83"/>
                  </a:lnTo>
                  <a:lnTo>
                    <a:pt x="628" y="83"/>
                  </a:lnTo>
                  <a:lnTo>
                    <a:pt x="628" y="66"/>
                  </a:lnTo>
                  <a:lnTo>
                    <a:pt x="251" y="66"/>
                  </a:lnTo>
                  <a:close/>
                </a:path>
              </a:pathLst>
            </a:custGeom>
            <a:solidFill>
              <a:srgbClr val="DDDDDD"/>
            </a:solidFill>
            <a:ln>
              <a:noFill/>
            </a:ln>
            <a:extLst/>
          </p:spPr>
          <p:txBody>
            <a:bodyPr vert="horz" wrap="square" lIns="124312" tIns="62156" rIns="124312" bIns="62156" numCol="1" anchor="t" anchorCtr="0" compatLnSpc="1">
              <a:prstTxWarp prst="textNoShape">
                <a:avLst/>
              </a:prstTxWarp>
            </a:bodyPr>
            <a:lstStyle/>
            <a:p>
              <a:pPr defTabSz="932384">
                <a:defRPr/>
              </a:pPr>
              <a:endParaRPr lang="en-US" sz="2448" kern="0" dirty="0" smtClean="0">
                <a:solidFill>
                  <a:srgbClr val="505050"/>
                </a:solidFill>
              </a:endParaRPr>
            </a:p>
          </p:txBody>
        </p:sp>
        <p:sp>
          <p:nvSpPr>
            <p:cNvPr id="242" name="Freeform 241"/>
            <p:cNvSpPr>
              <a:spLocks/>
            </p:cNvSpPr>
            <p:nvPr/>
          </p:nvSpPr>
          <p:spPr bwMode="auto">
            <a:xfrm>
              <a:off x="-6466919" y="9276269"/>
              <a:ext cx="2866271" cy="2870836"/>
            </a:xfrm>
            <a:custGeom>
              <a:avLst/>
              <a:gdLst>
                <a:gd name="T0" fmla="*/ 251 w 628"/>
                <a:gd name="T1" fmla="*/ 66 h 629"/>
                <a:gd name="T2" fmla="*/ 251 w 628"/>
                <a:gd name="T3" fmla="*/ 0 h 629"/>
                <a:gd name="T4" fmla="*/ 89 w 628"/>
                <a:gd name="T5" fmla="*/ 0 h 629"/>
                <a:gd name="T6" fmla="*/ 89 w 628"/>
                <a:gd name="T7" fmla="*/ 66 h 629"/>
                <a:gd name="T8" fmla="*/ 0 w 628"/>
                <a:gd name="T9" fmla="*/ 66 h 629"/>
                <a:gd name="T10" fmla="*/ 0 w 628"/>
                <a:gd name="T11" fmla="*/ 83 h 629"/>
                <a:gd name="T12" fmla="*/ 21 w 628"/>
                <a:gd name="T13" fmla="*/ 83 h 629"/>
                <a:gd name="T14" fmla="*/ 21 w 628"/>
                <a:gd name="T15" fmla="*/ 629 h 629"/>
                <a:gd name="T16" fmla="*/ 607 w 628"/>
                <a:gd name="T17" fmla="*/ 629 h 629"/>
                <a:gd name="T18" fmla="*/ 607 w 628"/>
                <a:gd name="T19" fmla="*/ 83 h 629"/>
                <a:gd name="T20" fmla="*/ 628 w 628"/>
                <a:gd name="T21" fmla="*/ 83 h 629"/>
                <a:gd name="T22" fmla="*/ 628 w 628"/>
                <a:gd name="T23" fmla="*/ 66 h 629"/>
                <a:gd name="T24" fmla="*/ 251 w 628"/>
                <a:gd name="T25"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8" h="629">
                  <a:moveTo>
                    <a:pt x="251" y="66"/>
                  </a:moveTo>
                  <a:lnTo>
                    <a:pt x="251" y="0"/>
                  </a:lnTo>
                  <a:lnTo>
                    <a:pt x="89" y="0"/>
                  </a:lnTo>
                  <a:lnTo>
                    <a:pt x="89" y="66"/>
                  </a:lnTo>
                  <a:lnTo>
                    <a:pt x="0" y="66"/>
                  </a:lnTo>
                  <a:lnTo>
                    <a:pt x="0" y="83"/>
                  </a:lnTo>
                  <a:lnTo>
                    <a:pt x="21" y="83"/>
                  </a:lnTo>
                  <a:lnTo>
                    <a:pt x="21" y="629"/>
                  </a:lnTo>
                  <a:lnTo>
                    <a:pt x="607" y="629"/>
                  </a:lnTo>
                  <a:lnTo>
                    <a:pt x="607" y="83"/>
                  </a:lnTo>
                  <a:lnTo>
                    <a:pt x="628" y="83"/>
                  </a:lnTo>
                  <a:lnTo>
                    <a:pt x="628" y="66"/>
                  </a:lnTo>
                  <a:lnTo>
                    <a:pt x="251"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12" tIns="62156" rIns="124312" bIns="62156" numCol="1" anchor="t" anchorCtr="0" compatLnSpc="1">
              <a:prstTxWarp prst="textNoShape">
                <a:avLst/>
              </a:prstTxWarp>
            </a:bodyPr>
            <a:lstStyle/>
            <a:p>
              <a:pPr defTabSz="932384">
                <a:defRPr/>
              </a:pPr>
              <a:endParaRPr lang="en-US" sz="2448" kern="0" dirty="0">
                <a:solidFill>
                  <a:srgbClr val="505050"/>
                </a:solidFill>
              </a:endParaRPr>
            </a:p>
          </p:txBody>
        </p:sp>
        <p:sp>
          <p:nvSpPr>
            <p:cNvPr id="243" name="Rectangle 10"/>
            <p:cNvSpPr>
              <a:spLocks noChangeArrowheads="1"/>
            </p:cNvSpPr>
            <p:nvPr/>
          </p:nvSpPr>
          <p:spPr bwMode="auto">
            <a:xfrm>
              <a:off x="-5394350" y="8121545"/>
              <a:ext cx="1912369" cy="1592880"/>
            </a:xfrm>
            <a:prstGeom prst="rect">
              <a:avLst/>
            </a:prstGeom>
            <a:solidFill>
              <a:srgbClr val="505050"/>
            </a:solidFill>
            <a:ln>
              <a:noFill/>
            </a:ln>
            <a:extLst/>
          </p:spPr>
          <p:txBody>
            <a:bodyPr vert="horz" wrap="square" lIns="124312" tIns="62156" rIns="124312" bIns="62156" numCol="1" anchor="t" anchorCtr="0" compatLnSpc="1">
              <a:prstTxWarp prst="textNoShape">
                <a:avLst/>
              </a:prstTxWarp>
            </a:bodyPr>
            <a:lstStyle/>
            <a:p>
              <a:pPr defTabSz="932384">
                <a:defRPr/>
              </a:pPr>
              <a:endParaRPr lang="en-US" sz="2448" kern="0" dirty="0">
                <a:solidFill>
                  <a:srgbClr val="505050"/>
                </a:solidFill>
              </a:endParaRPr>
            </a:p>
          </p:txBody>
        </p:sp>
        <p:sp>
          <p:nvSpPr>
            <p:cNvPr id="244" name="Rectangle 11"/>
            <p:cNvSpPr>
              <a:spLocks noChangeArrowheads="1"/>
            </p:cNvSpPr>
            <p:nvPr/>
          </p:nvSpPr>
          <p:spPr bwMode="auto">
            <a:xfrm>
              <a:off x="-5394350" y="8121545"/>
              <a:ext cx="1912369" cy="159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12" tIns="62156" rIns="124312" bIns="62156" numCol="1" anchor="t" anchorCtr="0" compatLnSpc="1">
              <a:prstTxWarp prst="textNoShape">
                <a:avLst/>
              </a:prstTxWarp>
            </a:bodyPr>
            <a:lstStyle/>
            <a:p>
              <a:pPr defTabSz="932384">
                <a:defRPr/>
              </a:pPr>
              <a:endParaRPr lang="en-US" sz="2448" kern="0" dirty="0">
                <a:solidFill>
                  <a:srgbClr val="505050"/>
                </a:solidFill>
              </a:endParaRPr>
            </a:p>
          </p:txBody>
        </p:sp>
        <p:sp>
          <p:nvSpPr>
            <p:cNvPr id="245" name="Rectangle 244"/>
            <p:cNvSpPr>
              <a:spLocks noChangeArrowheads="1"/>
            </p:cNvSpPr>
            <p:nvPr/>
          </p:nvSpPr>
          <p:spPr bwMode="auto">
            <a:xfrm>
              <a:off x="-5490196" y="8043955"/>
              <a:ext cx="2104062" cy="7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12" tIns="62156" rIns="124312" bIns="62156" numCol="1" anchor="t" anchorCtr="0" compatLnSpc="1">
              <a:prstTxWarp prst="textNoShape">
                <a:avLst/>
              </a:prstTxWarp>
            </a:bodyPr>
            <a:lstStyle/>
            <a:p>
              <a:pPr defTabSz="932384">
                <a:defRPr/>
              </a:pPr>
              <a:endParaRPr lang="en-US" sz="2448" kern="0" dirty="0">
                <a:solidFill>
                  <a:srgbClr val="505050"/>
                </a:solidFill>
              </a:endParaRPr>
            </a:p>
          </p:txBody>
        </p:sp>
        <p:sp>
          <p:nvSpPr>
            <p:cNvPr id="246" name="Rectangle 15"/>
            <p:cNvSpPr>
              <a:spLocks noChangeArrowheads="1"/>
            </p:cNvSpPr>
            <p:nvPr/>
          </p:nvSpPr>
          <p:spPr bwMode="auto">
            <a:xfrm>
              <a:off x="-5202656" y="8331495"/>
              <a:ext cx="1542675" cy="25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12" tIns="62156" rIns="124312" bIns="62156" numCol="1" anchor="t" anchorCtr="0" compatLnSpc="1">
              <a:prstTxWarp prst="textNoShape">
                <a:avLst/>
              </a:prstTxWarp>
            </a:bodyPr>
            <a:lstStyle/>
            <a:p>
              <a:pPr defTabSz="932384">
                <a:defRPr/>
              </a:pPr>
              <a:endParaRPr lang="en-US" sz="2448" kern="0" dirty="0">
                <a:solidFill>
                  <a:srgbClr val="505050"/>
                </a:solidFill>
              </a:endParaRPr>
            </a:p>
          </p:txBody>
        </p:sp>
        <p:sp>
          <p:nvSpPr>
            <p:cNvPr id="247" name="Rectangle 17"/>
            <p:cNvSpPr>
              <a:spLocks noChangeArrowheads="1"/>
            </p:cNvSpPr>
            <p:nvPr/>
          </p:nvSpPr>
          <p:spPr bwMode="auto">
            <a:xfrm>
              <a:off x="-5202656" y="8765087"/>
              <a:ext cx="1542675" cy="25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12" tIns="62156" rIns="124312" bIns="62156" numCol="1" anchor="t" anchorCtr="0" compatLnSpc="1">
              <a:prstTxWarp prst="textNoShape">
                <a:avLst/>
              </a:prstTxWarp>
            </a:bodyPr>
            <a:lstStyle/>
            <a:p>
              <a:pPr defTabSz="932384">
                <a:defRPr/>
              </a:pPr>
              <a:endParaRPr lang="en-US" sz="2448" kern="0" dirty="0">
                <a:solidFill>
                  <a:srgbClr val="505050"/>
                </a:solidFill>
              </a:endParaRPr>
            </a:p>
          </p:txBody>
        </p:sp>
        <p:sp>
          <p:nvSpPr>
            <p:cNvPr id="248" name="Rectangle 22"/>
            <p:cNvSpPr>
              <a:spLocks noChangeArrowheads="1"/>
            </p:cNvSpPr>
            <p:nvPr/>
          </p:nvSpPr>
          <p:spPr bwMode="auto">
            <a:xfrm>
              <a:off x="-5202656" y="9194115"/>
              <a:ext cx="1542675" cy="25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12" tIns="62156" rIns="124312" bIns="62156" numCol="1" anchor="t" anchorCtr="0" compatLnSpc="1">
              <a:prstTxWarp prst="textNoShape">
                <a:avLst/>
              </a:prstTxWarp>
            </a:bodyPr>
            <a:lstStyle/>
            <a:p>
              <a:pPr defTabSz="932384">
                <a:defRPr/>
              </a:pPr>
              <a:endParaRPr lang="en-US" sz="2448" kern="0" dirty="0">
                <a:solidFill>
                  <a:srgbClr val="505050"/>
                </a:solidFill>
              </a:endParaRPr>
            </a:p>
          </p:txBody>
        </p:sp>
        <p:sp>
          <p:nvSpPr>
            <p:cNvPr id="249" name="Rectangle 23"/>
            <p:cNvSpPr>
              <a:spLocks noChangeArrowheads="1"/>
            </p:cNvSpPr>
            <p:nvPr/>
          </p:nvSpPr>
          <p:spPr bwMode="auto">
            <a:xfrm>
              <a:off x="-5394350" y="9714426"/>
              <a:ext cx="1912369" cy="2432679"/>
            </a:xfrm>
            <a:prstGeom prst="rect">
              <a:avLst/>
            </a:prstGeom>
            <a:solidFill>
              <a:srgbClr val="505050"/>
            </a:solidFill>
            <a:ln>
              <a:noFill/>
            </a:ln>
            <a:extLst/>
          </p:spPr>
          <p:txBody>
            <a:bodyPr vert="horz" wrap="square" lIns="124312" tIns="62156" rIns="124312" bIns="62156" numCol="1" anchor="t" anchorCtr="0" compatLnSpc="1">
              <a:prstTxWarp prst="textNoShape">
                <a:avLst/>
              </a:prstTxWarp>
            </a:bodyPr>
            <a:lstStyle/>
            <a:p>
              <a:pPr defTabSz="932384">
                <a:defRPr/>
              </a:pPr>
              <a:endParaRPr lang="en-US" sz="2448" kern="0" dirty="0">
                <a:solidFill>
                  <a:srgbClr val="505050"/>
                </a:solidFill>
              </a:endParaRPr>
            </a:p>
          </p:txBody>
        </p:sp>
        <p:sp>
          <p:nvSpPr>
            <p:cNvPr id="250" name="Rectangle 24"/>
            <p:cNvSpPr>
              <a:spLocks noChangeArrowheads="1"/>
            </p:cNvSpPr>
            <p:nvPr/>
          </p:nvSpPr>
          <p:spPr bwMode="auto">
            <a:xfrm>
              <a:off x="-5394350" y="9714426"/>
              <a:ext cx="1912369" cy="243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12" tIns="62156" rIns="124312" bIns="62156" numCol="1" anchor="t" anchorCtr="0" compatLnSpc="1">
              <a:prstTxWarp prst="textNoShape">
                <a:avLst/>
              </a:prstTxWarp>
            </a:bodyPr>
            <a:lstStyle/>
            <a:p>
              <a:pPr defTabSz="932384">
                <a:defRPr/>
              </a:pPr>
              <a:endParaRPr lang="en-US" sz="2448" kern="0" dirty="0">
                <a:solidFill>
                  <a:srgbClr val="505050"/>
                </a:solidFill>
              </a:endParaRPr>
            </a:p>
          </p:txBody>
        </p:sp>
        <p:sp>
          <p:nvSpPr>
            <p:cNvPr id="251" name="Rectangle 26"/>
            <p:cNvSpPr>
              <a:spLocks noChangeArrowheads="1"/>
            </p:cNvSpPr>
            <p:nvPr/>
          </p:nvSpPr>
          <p:spPr bwMode="auto">
            <a:xfrm>
              <a:off x="-5490196" y="9673348"/>
              <a:ext cx="2104062" cy="7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12" tIns="62156" rIns="124312" bIns="62156" numCol="1" anchor="t" anchorCtr="0" compatLnSpc="1">
              <a:prstTxWarp prst="textNoShape">
                <a:avLst/>
              </a:prstTxWarp>
            </a:bodyPr>
            <a:lstStyle/>
            <a:p>
              <a:pPr defTabSz="932384">
                <a:defRPr/>
              </a:pPr>
              <a:endParaRPr lang="en-US" sz="2448" kern="0" dirty="0">
                <a:solidFill>
                  <a:srgbClr val="505050"/>
                </a:solidFill>
              </a:endParaRPr>
            </a:p>
          </p:txBody>
        </p:sp>
        <p:sp>
          <p:nvSpPr>
            <p:cNvPr id="252" name="Rectangle 29"/>
            <p:cNvSpPr>
              <a:spLocks noChangeArrowheads="1"/>
            </p:cNvSpPr>
            <p:nvPr/>
          </p:nvSpPr>
          <p:spPr bwMode="auto">
            <a:xfrm>
              <a:off x="-4778193" y="11658743"/>
              <a:ext cx="251027" cy="47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12" tIns="62156" rIns="124312" bIns="62156" numCol="1" anchor="t" anchorCtr="0" compatLnSpc="1">
              <a:prstTxWarp prst="textNoShape">
                <a:avLst/>
              </a:prstTxWarp>
            </a:bodyPr>
            <a:lstStyle/>
            <a:p>
              <a:pPr defTabSz="932384">
                <a:defRPr/>
              </a:pPr>
              <a:endParaRPr lang="en-US" sz="2448" kern="0" dirty="0">
                <a:solidFill>
                  <a:srgbClr val="505050"/>
                </a:solidFill>
              </a:endParaRPr>
            </a:p>
          </p:txBody>
        </p:sp>
        <p:sp>
          <p:nvSpPr>
            <p:cNvPr id="253" name="Rectangle 31"/>
            <p:cNvSpPr>
              <a:spLocks noChangeArrowheads="1"/>
            </p:cNvSpPr>
            <p:nvPr/>
          </p:nvSpPr>
          <p:spPr bwMode="auto">
            <a:xfrm>
              <a:off x="-5202656" y="9970017"/>
              <a:ext cx="1542675" cy="2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12" tIns="62156" rIns="124312" bIns="62156" numCol="1" anchor="t" anchorCtr="0" compatLnSpc="1">
              <a:prstTxWarp prst="textNoShape">
                <a:avLst/>
              </a:prstTxWarp>
            </a:bodyPr>
            <a:lstStyle/>
            <a:p>
              <a:pPr defTabSz="932384">
                <a:defRPr/>
              </a:pPr>
              <a:endParaRPr lang="en-US" sz="2448" kern="0" dirty="0">
                <a:solidFill>
                  <a:srgbClr val="505050"/>
                </a:solidFill>
              </a:endParaRPr>
            </a:p>
          </p:txBody>
        </p:sp>
        <p:sp>
          <p:nvSpPr>
            <p:cNvPr id="254" name="Rectangle 33"/>
            <p:cNvSpPr>
              <a:spLocks noChangeArrowheads="1"/>
            </p:cNvSpPr>
            <p:nvPr/>
          </p:nvSpPr>
          <p:spPr bwMode="auto">
            <a:xfrm>
              <a:off x="-5202656" y="10394480"/>
              <a:ext cx="1542675" cy="25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12" tIns="62156" rIns="124312" bIns="62156" numCol="1" anchor="t" anchorCtr="0" compatLnSpc="1">
              <a:prstTxWarp prst="textNoShape">
                <a:avLst/>
              </a:prstTxWarp>
            </a:bodyPr>
            <a:lstStyle/>
            <a:p>
              <a:pPr defTabSz="932384">
                <a:defRPr/>
              </a:pPr>
              <a:endParaRPr lang="en-US" sz="2448" kern="0" dirty="0">
                <a:solidFill>
                  <a:srgbClr val="505050"/>
                </a:solidFill>
              </a:endParaRPr>
            </a:p>
          </p:txBody>
        </p:sp>
        <p:sp>
          <p:nvSpPr>
            <p:cNvPr id="255" name="Rectangle 35"/>
            <p:cNvSpPr>
              <a:spLocks noChangeArrowheads="1"/>
            </p:cNvSpPr>
            <p:nvPr/>
          </p:nvSpPr>
          <p:spPr bwMode="auto">
            <a:xfrm>
              <a:off x="-5202656" y="10823508"/>
              <a:ext cx="1542675" cy="25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12" tIns="62156" rIns="124312" bIns="62156" numCol="1" anchor="t" anchorCtr="0" compatLnSpc="1">
              <a:prstTxWarp prst="textNoShape">
                <a:avLst/>
              </a:prstTxWarp>
            </a:bodyPr>
            <a:lstStyle/>
            <a:p>
              <a:pPr defTabSz="932384">
                <a:defRPr/>
              </a:pPr>
              <a:endParaRPr lang="en-US" sz="2448" kern="0" dirty="0">
                <a:solidFill>
                  <a:srgbClr val="505050"/>
                </a:solidFill>
              </a:endParaRPr>
            </a:p>
          </p:txBody>
        </p:sp>
        <p:grpSp>
          <p:nvGrpSpPr>
            <p:cNvPr id="256" name="Group 255"/>
            <p:cNvGrpSpPr/>
            <p:nvPr/>
          </p:nvGrpSpPr>
          <p:grpSpPr>
            <a:xfrm>
              <a:off x="-5490196" y="8043955"/>
              <a:ext cx="2104062" cy="4094021"/>
              <a:chOff x="9578543" y="2628131"/>
              <a:chExt cx="2104062" cy="4094021"/>
            </a:xfrm>
            <a:solidFill>
              <a:srgbClr val="686868"/>
            </a:solidFill>
          </p:grpSpPr>
          <p:sp>
            <p:nvSpPr>
              <p:cNvPr id="264" name="Rectangle 12"/>
              <p:cNvSpPr>
                <a:spLocks noChangeArrowheads="1"/>
              </p:cNvSpPr>
              <p:nvPr/>
            </p:nvSpPr>
            <p:spPr bwMode="auto">
              <a:xfrm>
                <a:off x="9578543" y="2628131"/>
                <a:ext cx="2104062" cy="77590"/>
              </a:xfrm>
              <a:prstGeom prst="rect">
                <a:avLst/>
              </a:prstGeom>
              <a:grpFill/>
              <a:ln>
                <a:noFill/>
              </a:ln>
              <a:extLst/>
            </p:spPr>
            <p:txBody>
              <a:bodyPr vert="horz" wrap="square" lIns="124312" tIns="62156" rIns="124312" bIns="62156" numCol="1" anchor="t" anchorCtr="0" compatLnSpc="1">
                <a:prstTxWarp prst="textNoShape">
                  <a:avLst/>
                </a:prstTxWarp>
              </a:bodyPr>
              <a:lstStyle/>
              <a:p>
                <a:pPr defTabSz="932384">
                  <a:defRPr/>
                </a:pPr>
                <a:endParaRPr lang="en-US" sz="2448" kern="0" dirty="0">
                  <a:solidFill>
                    <a:srgbClr val="505050"/>
                  </a:solidFill>
                </a:endParaRPr>
              </a:p>
            </p:txBody>
          </p:sp>
          <p:sp>
            <p:nvSpPr>
              <p:cNvPr id="265" name="Rectangle 14"/>
              <p:cNvSpPr>
                <a:spLocks noChangeArrowheads="1"/>
              </p:cNvSpPr>
              <p:nvPr/>
            </p:nvSpPr>
            <p:spPr bwMode="auto">
              <a:xfrm>
                <a:off x="9866083" y="2915671"/>
                <a:ext cx="1542675" cy="251027"/>
              </a:xfrm>
              <a:prstGeom prst="rect">
                <a:avLst/>
              </a:prstGeom>
              <a:grpFill/>
              <a:ln>
                <a:noFill/>
              </a:ln>
              <a:extLst/>
            </p:spPr>
            <p:txBody>
              <a:bodyPr vert="horz" wrap="square" lIns="124312" tIns="62156" rIns="124312" bIns="62156" numCol="1" anchor="t" anchorCtr="0" compatLnSpc="1">
                <a:prstTxWarp prst="textNoShape">
                  <a:avLst/>
                </a:prstTxWarp>
              </a:bodyPr>
              <a:lstStyle/>
              <a:p>
                <a:pPr defTabSz="932384">
                  <a:defRPr/>
                </a:pPr>
                <a:endParaRPr lang="en-US" sz="2448" kern="0" dirty="0">
                  <a:solidFill>
                    <a:srgbClr val="505050"/>
                  </a:solidFill>
                </a:endParaRPr>
              </a:p>
            </p:txBody>
          </p:sp>
          <p:sp>
            <p:nvSpPr>
              <p:cNvPr id="266" name="Rectangle 16"/>
              <p:cNvSpPr>
                <a:spLocks noChangeArrowheads="1"/>
              </p:cNvSpPr>
              <p:nvPr/>
            </p:nvSpPr>
            <p:spPr bwMode="auto">
              <a:xfrm>
                <a:off x="9866083" y="3349263"/>
                <a:ext cx="1542675" cy="251027"/>
              </a:xfrm>
              <a:prstGeom prst="rect">
                <a:avLst/>
              </a:prstGeom>
              <a:grpFill/>
              <a:ln>
                <a:noFill/>
              </a:ln>
              <a:extLst/>
            </p:spPr>
            <p:txBody>
              <a:bodyPr vert="horz" wrap="square" lIns="124312" tIns="62156" rIns="124312" bIns="62156" numCol="1" anchor="t" anchorCtr="0" compatLnSpc="1">
                <a:prstTxWarp prst="textNoShape">
                  <a:avLst/>
                </a:prstTxWarp>
              </a:bodyPr>
              <a:lstStyle/>
              <a:p>
                <a:pPr defTabSz="932384">
                  <a:defRPr/>
                </a:pPr>
                <a:endParaRPr lang="en-US" sz="2448" kern="0" dirty="0">
                  <a:solidFill>
                    <a:srgbClr val="505050"/>
                  </a:solidFill>
                </a:endParaRPr>
              </a:p>
            </p:txBody>
          </p:sp>
          <p:sp>
            <p:nvSpPr>
              <p:cNvPr id="267" name="Rectangle 21"/>
              <p:cNvSpPr>
                <a:spLocks noChangeArrowheads="1"/>
              </p:cNvSpPr>
              <p:nvPr/>
            </p:nvSpPr>
            <p:spPr bwMode="auto">
              <a:xfrm>
                <a:off x="9866083" y="3778291"/>
                <a:ext cx="1542675" cy="251027"/>
              </a:xfrm>
              <a:prstGeom prst="rect">
                <a:avLst/>
              </a:prstGeom>
              <a:grpFill/>
              <a:ln>
                <a:noFill/>
              </a:ln>
              <a:extLst/>
            </p:spPr>
            <p:txBody>
              <a:bodyPr vert="horz" wrap="square" lIns="124312" tIns="62156" rIns="124312" bIns="62156" numCol="1" anchor="t" anchorCtr="0" compatLnSpc="1">
                <a:prstTxWarp prst="textNoShape">
                  <a:avLst/>
                </a:prstTxWarp>
              </a:bodyPr>
              <a:lstStyle/>
              <a:p>
                <a:pPr defTabSz="932384">
                  <a:defRPr/>
                </a:pPr>
                <a:endParaRPr lang="en-US" sz="2448" kern="0" dirty="0">
                  <a:solidFill>
                    <a:srgbClr val="505050"/>
                  </a:solidFill>
                </a:endParaRPr>
              </a:p>
            </p:txBody>
          </p:sp>
          <p:sp>
            <p:nvSpPr>
              <p:cNvPr id="268" name="Rectangle 25"/>
              <p:cNvSpPr>
                <a:spLocks noChangeArrowheads="1"/>
              </p:cNvSpPr>
              <p:nvPr/>
            </p:nvSpPr>
            <p:spPr bwMode="auto">
              <a:xfrm>
                <a:off x="9578543" y="4257524"/>
                <a:ext cx="2104062" cy="77590"/>
              </a:xfrm>
              <a:prstGeom prst="rect">
                <a:avLst/>
              </a:prstGeom>
              <a:grpFill/>
              <a:ln>
                <a:noFill/>
              </a:ln>
              <a:extLst/>
            </p:spPr>
            <p:txBody>
              <a:bodyPr vert="horz" wrap="square" lIns="124312" tIns="62156" rIns="124312" bIns="62156" numCol="1" anchor="t" anchorCtr="0" compatLnSpc="1">
                <a:prstTxWarp prst="textNoShape">
                  <a:avLst/>
                </a:prstTxWarp>
              </a:bodyPr>
              <a:lstStyle/>
              <a:p>
                <a:pPr defTabSz="932384">
                  <a:defRPr/>
                </a:pPr>
                <a:endParaRPr lang="en-US" sz="2448" kern="0" dirty="0">
                  <a:solidFill>
                    <a:srgbClr val="505050"/>
                  </a:solidFill>
                </a:endParaRPr>
              </a:p>
            </p:txBody>
          </p:sp>
          <p:sp>
            <p:nvSpPr>
              <p:cNvPr id="269" name="Rectangle 27"/>
              <p:cNvSpPr>
                <a:spLocks noChangeArrowheads="1"/>
              </p:cNvSpPr>
              <p:nvPr/>
            </p:nvSpPr>
            <p:spPr bwMode="auto">
              <a:xfrm>
                <a:off x="10728702" y="6242919"/>
                <a:ext cx="246463" cy="479233"/>
              </a:xfrm>
              <a:prstGeom prst="rect">
                <a:avLst/>
              </a:prstGeom>
              <a:grpFill/>
              <a:ln>
                <a:noFill/>
              </a:ln>
              <a:extLst/>
            </p:spPr>
            <p:txBody>
              <a:bodyPr vert="horz" wrap="square" lIns="124312" tIns="62156" rIns="124312" bIns="62156" numCol="1" anchor="t" anchorCtr="0" compatLnSpc="1">
                <a:prstTxWarp prst="textNoShape">
                  <a:avLst/>
                </a:prstTxWarp>
              </a:bodyPr>
              <a:lstStyle/>
              <a:p>
                <a:pPr defTabSz="932384">
                  <a:defRPr/>
                </a:pPr>
                <a:endParaRPr lang="en-US" sz="2448" kern="0" dirty="0">
                  <a:solidFill>
                    <a:srgbClr val="505050"/>
                  </a:solidFill>
                </a:endParaRPr>
              </a:p>
            </p:txBody>
          </p:sp>
          <p:sp>
            <p:nvSpPr>
              <p:cNvPr id="270" name="Rectangle 28"/>
              <p:cNvSpPr>
                <a:spLocks noChangeArrowheads="1"/>
              </p:cNvSpPr>
              <p:nvPr/>
            </p:nvSpPr>
            <p:spPr bwMode="auto">
              <a:xfrm>
                <a:off x="10290546" y="6242919"/>
                <a:ext cx="251027" cy="479233"/>
              </a:xfrm>
              <a:prstGeom prst="rect">
                <a:avLst/>
              </a:prstGeom>
              <a:grpFill/>
              <a:ln>
                <a:noFill/>
              </a:ln>
              <a:extLst/>
            </p:spPr>
            <p:txBody>
              <a:bodyPr vert="horz" wrap="square" lIns="124312" tIns="62156" rIns="124312" bIns="62156" numCol="1" anchor="t" anchorCtr="0" compatLnSpc="1">
                <a:prstTxWarp prst="textNoShape">
                  <a:avLst/>
                </a:prstTxWarp>
              </a:bodyPr>
              <a:lstStyle/>
              <a:p>
                <a:pPr defTabSz="932384">
                  <a:defRPr/>
                </a:pPr>
                <a:endParaRPr lang="en-US" sz="2448" kern="0" dirty="0">
                  <a:solidFill>
                    <a:srgbClr val="505050"/>
                  </a:solidFill>
                </a:endParaRPr>
              </a:p>
            </p:txBody>
          </p:sp>
          <p:sp>
            <p:nvSpPr>
              <p:cNvPr id="271" name="Rectangle 30"/>
              <p:cNvSpPr>
                <a:spLocks noChangeArrowheads="1"/>
              </p:cNvSpPr>
              <p:nvPr/>
            </p:nvSpPr>
            <p:spPr bwMode="auto">
              <a:xfrm>
                <a:off x="9866083" y="4554193"/>
                <a:ext cx="1542675" cy="246463"/>
              </a:xfrm>
              <a:prstGeom prst="rect">
                <a:avLst/>
              </a:prstGeom>
              <a:grpFill/>
              <a:ln>
                <a:noFill/>
              </a:ln>
              <a:extLst/>
            </p:spPr>
            <p:txBody>
              <a:bodyPr vert="horz" wrap="square" lIns="124312" tIns="62156" rIns="124312" bIns="62156" numCol="1" anchor="t" anchorCtr="0" compatLnSpc="1">
                <a:prstTxWarp prst="textNoShape">
                  <a:avLst/>
                </a:prstTxWarp>
              </a:bodyPr>
              <a:lstStyle/>
              <a:p>
                <a:pPr defTabSz="932384">
                  <a:defRPr/>
                </a:pPr>
                <a:endParaRPr lang="en-US" sz="2448" kern="0" dirty="0">
                  <a:solidFill>
                    <a:srgbClr val="505050"/>
                  </a:solidFill>
                </a:endParaRPr>
              </a:p>
            </p:txBody>
          </p:sp>
          <p:sp>
            <p:nvSpPr>
              <p:cNvPr id="272" name="Rectangle 32"/>
              <p:cNvSpPr>
                <a:spLocks noChangeArrowheads="1"/>
              </p:cNvSpPr>
              <p:nvPr/>
            </p:nvSpPr>
            <p:spPr bwMode="auto">
              <a:xfrm>
                <a:off x="9866083" y="4978656"/>
                <a:ext cx="1542675" cy="251027"/>
              </a:xfrm>
              <a:prstGeom prst="rect">
                <a:avLst/>
              </a:prstGeom>
              <a:grpFill/>
              <a:ln>
                <a:noFill/>
              </a:ln>
              <a:extLst/>
            </p:spPr>
            <p:txBody>
              <a:bodyPr vert="horz" wrap="square" lIns="124312" tIns="62156" rIns="124312" bIns="62156" numCol="1" anchor="t" anchorCtr="0" compatLnSpc="1">
                <a:prstTxWarp prst="textNoShape">
                  <a:avLst/>
                </a:prstTxWarp>
              </a:bodyPr>
              <a:lstStyle/>
              <a:p>
                <a:pPr defTabSz="932384">
                  <a:defRPr/>
                </a:pPr>
                <a:endParaRPr lang="en-US" sz="2448" kern="0" dirty="0">
                  <a:solidFill>
                    <a:srgbClr val="505050"/>
                  </a:solidFill>
                </a:endParaRPr>
              </a:p>
            </p:txBody>
          </p:sp>
          <p:sp>
            <p:nvSpPr>
              <p:cNvPr id="273" name="Rectangle 34"/>
              <p:cNvSpPr>
                <a:spLocks noChangeArrowheads="1"/>
              </p:cNvSpPr>
              <p:nvPr/>
            </p:nvSpPr>
            <p:spPr bwMode="auto">
              <a:xfrm>
                <a:off x="9866083" y="5407684"/>
                <a:ext cx="1542675" cy="251027"/>
              </a:xfrm>
              <a:prstGeom prst="rect">
                <a:avLst/>
              </a:prstGeom>
              <a:grpFill/>
              <a:ln>
                <a:noFill/>
              </a:ln>
              <a:extLst/>
            </p:spPr>
            <p:txBody>
              <a:bodyPr vert="horz" wrap="square" lIns="124312" tIns="62156" rIns="124312" bIns="62156" numCol="1" anchor="t" anchorCtr="0" compatLnSpc="1">
                <a:prstTxWarp prst="textNoShape">
                  <a:avLst/>
                </a:prstTxWarp>
              </a:bodyPr>
              <a:lstStyle/>
              <a:p>
                <a:pPr defTabSz="932384">
                  <a:defRPr/>
                </a:pPr>
                <a:endParaRPr lang="en-US" sz="2448" kern="0" dirty="0">
                  <a:solidFill>
                    <a:srgbClr val="505050"/>
                  </a:solidFill>
                </a:endParaRPr>
              </a:p>
            </p:txBody>
          </p:sp>
          <p:sp>
            <p:nvSpPr>
              <p:cNvPr id="274" name="Rectangle 36"/>
              <p:cNvSpPr>
                <a:spLocks noChangeArrowheads="1"/>
              </p:cNvSpPr>
              <p:nvPr/>
            </p:nvSpPr>
            <p:spPr bwMode="auto">
              <a:xfrm>
                <a:off x="9866083" y="5841276"/>
                <a:ext cx="1542675" cy="251027"/>
              </a:xfrm>
              <a:prstGeom prst="rect">
                <a:avLst/>
              </a:prstGeom>
              <a:grpFill/>
              <a:ln>
                <a:noFill/>
              </a:ln>
              <a:extLst/>
            </p:spPr>
            <p:txBody>
              <a:bodyPr vert="horz" wrap="square" lIns="124312" tIns="62156" rIns="124312" bIns="62156" numCol="1" anchor="t" anchorCtr="0" compatLnSpc="1">
                <a:prstTxWarp prst="textNoShape">
                  <a:avLst/>
                </a:prstTxWarp>
              </a:bodyPr>
              <a:lstStyle/>
              <a:p>
                <a:pPr defTabSz="932384">
                  <a:defRPr/>
                </a:pPr>
                <a:endParaRPr lang="en-US" sz="2448" kern="0" dirty="0">
                  <a:solidFill>
                    <a:srgbClr val="505050"/>
                  </a:solidFill>
                </a:endParaRPr>
              </a:p>
            </p:txBody>
          </p:sp>
        </p:grpSp>
        <p:sp>
          <p:nvSpPr>
            <p:cNvPr id="257" name="Rectangle 37"/>
            <p:cNvSpPr>
              <a:spLocks noChangeArrowheads="1"/>
            </p:cNvSpPr>
            <p:nvPr/>
          </p:nvSpPr>
          <p:spPr bwMode="auto">
            <a:xfrm>
              <a:off x="-5202656" y="11257100"/>
              <a:ext cx="1542675" cy="25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12" tIns="62156" rIns="124312" bIns="62156" numCol="1" anchor="t" anchorCtr="0" compatLnSpc="1">
              <a:prstTxWarp prst="textNoShape">
                <a:avLst/>
              </a:prstTxWarp>
            </a:bodyPr>
            <a:lstStyle/>
            <a:p>
              <a:pPr defTabSz="932384">
                <a:defRPr/>
              </a:pPr>
              <a:endParaRPr lang="en-US" sz="2448" kern="0" dirty="0">
                <a:solidFill>
                  <a:srgbClr val="505050"/>
                </a:solidFill>
              </a:endParaRPr>
            </a:p>
          </p:txBody>
        </p:sp>
        <p:sp>
          <p:nvSpPr>
            <p:cNvPr id="258" name="Rectangle 38"/>
            <p:cNvSpPr>
              <a:spLocks noChangeArrowheads="1"/>
            </p:cNvSpPr>
            <p:nvPr/>
          </p:nvSpPr>
          <p:spPr bwMode="auto">
            <a:xfrm>
              <a:off x="-5818813" y="11763718"/>
              <a:ext cx="104975" cy="3833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4312" tIns="62156" rIns="124312" bIns="62156" numCol="1" anchor="t" anchorCtr="0" compatLnSpc="1">
              <a:prstTxWarp prst="textNoShape">
                <a:avLst/>
              </a:prstTxWarp>
            </a:bodyPr>
            <a:lstStyle/>
            <a:p>
              <a:pPr defTabSz="932384">
                <a:defRPr/>
              </a:pPr>
              <a:endParaRPr lang="en-US" sz="2448" kern="0" dirty="0">
                <a:solidFill>
                  <a:srgbClr val="505050"/>
                </a:solidFill>
              </a:endParaRPr>
            </a:p>
          </p:txBody>
        </p:sp>
        <p:sp>
          <p:nvSpPr>
            <p:cNvPr id="259" name="Oval 39"/>
            <p:cNvSpPr>
              <a:spLocks noChangeArrowheads="1"/>
            </p:cNvSpPr>
            <p:nvPr/>
          </p:nvSpPr>
          <p:spPr bwMode="auto">
            <a:xfrm>
              <a:off x="-6019635" y="11430537"/>
              <a:ext cx="502054" cy="506618"/>
            </a:xfrm>
            <a:prstGeom prst="ellipse">
              <a:avLst/>
            </a:pr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12" tIns="62156" rIns="124312" bIns="62156" numCol="1" anchor="t" anchorCtr="0" compatLnSpc="1">
              <a:prstTxWarp prst="textNoShape">
                <a:avLst/>
              </a:prstTxWarp>
            </a:bodyPr>
            <a:lstStyle/>
            <a:p>
              <a:pPr defTabSz="932384">
                <a:defRPr/>
              </a:pPr>
              <a:endParaRPr lang="en-US" sz="2448" kern="0" dirty="0">
                <a:solidFill>
                  <a:srgbClr val="505050"/>
                </a:solidFill>
              </a:endParaRPr>
            </a:p>
          </p:txBody>
        </p:sp>
        <p:sp>
          <p:nvSpPr>
            <p:cNvPr id="260" name="Oval 40"/>
            <p:cNvSpPr>
              <a:spLocks noChangeArrowheads="1"/>
            </p:cNvSpPr>
            <p:nvPr/>
          </p:nvSpPr>
          <p:spPr bwMode="auto">
            <a:xfrm>
              <a:off x="-5955737" y="11170382"/>
              <a:ext cx="369694" cy="369694"/>
            </a:xfrm>
            <a:prstGeom prst="ellipse">
              <a:avLst/>
            </a:pr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12" tIns="62156" rIns="124312" bIns="62156" numCol="1" anchor="t" anchorCtr="0" compatLnSpc="1">
              <a:prstTxWarp prst="textNoShape">
                <a:avLst/>
              </a:prstTxWarp>
            </a:bodyPr>
            <a:lstStyle/>
            <a:p>
              <a:pPr defTabSz="932384">
                <a:defRPr/>
              </a:pPr>
              <a:endParaRPr lang="en-US" sz="2448" kern="0" dirty="0">
                <a:solidFill>
                  <a:srgbClr val="505050"/>
                </a:solidFill>
              </a:endParaRPr>
            </a:p>
          </p:txBody>
        </p:sp>
        <p:sp>
          <p:nvSpPr>
            <p:cNvPr id="261" name="Rectangle 41"/>
            <p:cNvSpPr>
              <a:spLocks noChangeArrowheads="1"/>
            </p:cNvSpPr>
            <p:nvPr/>
          </p:nvSpPr>
          <p:spPr bwMode="auto">
            <a:xfrm>
              <a:off x="-6434970" y="11763718"/>
              <a:ext cx="100411" cy="3833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4312" tIns="62156" rIns="124312" bIns="62156" numCol="1" anchor="t" anchorCtr="0" compatLnSpc="1">
              <a:prstTxWarp prst="textNoShape">
                <a:avLst/>
              </a:prstTxWarp>
            </a:bodyPr>
            <a:lstStyle/>
            <a:p>
              <a:pPr defTabSz="932384">
                <a:defRPr/>
              </a:pPr>
              <a:endParaRPr lang="en-US" sz="2448" kern="0" dirty="0">
                <a:solidFill>
                  <a:srgbClr val="505050"/>
                </a:solidFill>
              </a:endParaRPr>
            </a:p>
          </p:txBody>
        </p:sp>
        <p:sp>
          <p:nvSpPr>
            <p:cNvPr id="262" name="Oval 42"/>
            <p:cNvSpPr>
              <a:spLocks noChangeArrowheads="1"/>
            </p:cNvSpPr>
            <p:nvPr/>
          </p:nvSpPr>
          <p:spPr bwMode="auto">
            <a:xfrm>
              <a:off x="-6640356" y="11430537"/>
              <a:ext cx="502054" cy="506618"/>
            </a:xfrm>
            <a:prstGeom prst="ellipse">
              <a:avLst/>
            </a:pr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12" tIns="62156" rIns="124312" bIns="62156" numCol="1" anchor="t" anchorCtr="0" compatLnSpc="1">
              <a:prstTxWarp prst="textNoShape">
                <a:avLst/>
              </a:prstTxWarp>
            </a:bodyPr>
            <a:lstStyle/>
            <a:p>
              <a:pPr defTabSz="932384">
                <a:defRPr/>
              </a:pPr>
              <a:endParaRPr lang="en-US" sz="2448" kern="0" dirty="0">
                <a:solidFill>
                  <a:srgbClr val="505050"/>
                </a:solidFill>
              </a:endParaRPr>
            </a:p>
          </p:txBody>
        </p:sp>
        <p:sp>
          <p:nvSpPr>
            <p:cNvPr id="263" name="Oval 43"/>
            <p:cNvSpPr>
              <a:spLocks noChangeArrowheads="1"/>
            </p:cNvSpPr>
            <p:nvPr/>
          </p:nvSpPr>
          <p:spPr bwMode="auto">
            <a:xfrm>
              <a:off x="-6576458" y="11170382"/>
              <a:ext cx="369694" cy="369694"/>
            </a:xfrm>
            <a:prstGeom prst="ellipse">
              <a:avLst/>
            </a:pr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12" tIns="62156" rIns="124312" bIns="62156" numCol="1" anchor="t" anchorCtr="0" compatLnSpc="1">
              <a:prstTxWarp prst="textNoShape">
                <a:avLst/>
              </a:prstTxWarp>
            </a:bodyPr>
            <a:lstStyle/>
            <a:p>
              <a:pPr defTabSz="932384">
                <a:defRPr/>
              </a:pPr>
              <a:endParaRPr lang="en-US" sz="2448" kern="0" dirty="0">
                <a:solidFill>
                  <a:srgbClr val="505050"/>
                </a:solidFill>
              </a:endParaRPr>
            </a:p>
          </p:txBody>
        </p:sp>
      </p:grpSp>
      <p:sp>
        <p:nvSpPr>
          <p:cNvPr id="275" name="Rectangle 274"/>
          <p:cNvSpPr/>
          <p:nvPr/>
        </p:nvSpPr>
        <p:spPr bwMode="auto">
          <a:xfrm>
            <a:off x="0" y="5776145"/>
            <a:ext cx="12434076" cy="1215980"/>
          </a:xfrm>
          <a:prstGeom prst="rect">
            <a:avLst/>
          </a:prstGeom>
          <a:solidFill>
            <a:srgbClr val="D2D2D2"/>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276" name="TextBox 275"/>
          <p:cNvSpPr txBox="1"/>
          <p:nvPr/>
        </p:nvSpPr>
        <p:spPr>
          <a:xfrm>
            <a:off x="2152883" y="5709966"/>
            <a:ext cx="455930" cy="634440"/>
          </a:xfrm>
          <a:prstGeom prst="rect">
            <a:avLst/>
          </a:prstGeom>
          <a:noFill/>
          <a:ln w="10795" cap="flat" cmpd="sng" algn="ctr">
            <a:noFill/>
            <a:prstDash val="solid"/>
          </a:ln>
          <a:effectLst/>
        </p:spPr>
        <p:txBody>
          <a:bodyPr wrap="none" lIns="182854" tIns="146283" rIns="182854" bIns="146283" rtlCol="0" anchor="ctr">
            <a:spAutoFit/>
          </a:bodyPr>
          <a:lstStyle>
            <a:defPPr>
              <a:defRPr lang="en-US"/>
            </a:defPPr>
            <a:lvl1pPr algn="ctr">
              <a:lnSpc>
                <a:spcPct val="90000"/>
              </a:lnSpc>
              <a:defRPr sz="2800">
                <a:gradFill>
                  <a:gsLst>
                    <a:gs pos="0">
                      <a:schemeClr val="accent4"/>
                    </a:gs>
                    <a:gs pos="100000">
                      <a:schemeClr val="accent4"/>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32563">
              <a:spcBef>
                <a:spcPts val="612"/>
              </a:spcBef>
              <a:defRPr/>
            </a:pPr>
            <a:r>
              <a:rPr lang="en-US" sz="2400" kern="0" dirty="0">
                <a:gradFill>
                  <a:gsLst>
                    <a:gs pos="0">
                      <a:srgbClr val="00188F"/>
                    </a:gs>
                    <a:gs pos="100000">
                      <a:srgbClr val="00188F"/>
                    </a:gs>
                  </a:gsLst>
                  <a:lin ang="5400000" scaled="0"/>
                </a:gradFill>
              </a:rPr>
              <a:t> </a:t>
            </a:r>
          </a:p>
        </p:txBody>
      </p:sp>
      <p:sp>
        <p:nvSpPr>
          <p:cNvPr id="277" name="TextBox 276"/>
          <p:cNvSpPr txBox="1"/>
          <p:nvPr/>
        </p:nvSpPr>
        <p:spPr>
          <a:xfrm>
            <a:off x="8770288" y="5716389"/>
            <a:ext cx="2563270" cy="634440"/>
          </a:xfrm>
          <a:prstGeom prst="rect">
            <a:avLst/>
          </a:prstGeom>
          <a:noFill/>
          <a:ln w="10795" cap="flat" cmpd="sng" algn="ctr">
            <a:noFill/>
            <a:prstDash val="solid"/>
          </a:ln>
          <a:effectLst/>
        </p:spPr>
        <p:txBody>
          <a:bodyPr wrap="none" lIns="182854" tIns="146283" rIns="182854" bIns="146283" rtlCol="0" anchor="ctr">
            <a:spAutoFit/>
          </a:bodyPr>
          <a:lstStyle>
            <a:defPPr>
              <a:defRPr lang="en-US"/>
            </a:defPPr>
            <a:lvl1pPr algn="ctr">
              <a:lnSpc>
                <a:spcPct val="90000"/>
              </a:lnSpc>
              <a:defRPr sz="2800">
                <a:gradFill>
                  <a:gsLst>
                    <a:gs pos="0">
                      <a:schemeClr val="accent4"/>
                    </a:gs>
                    <a:gs pos="100000">
                      <a:schemeClr val="accent4"/>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32563">
              <a:defRPr/>
            </a:pPr>
            <a:r>
              <a:rPr lang="en-US" sz="2400" kern="0" dirty="0">
                <a:gradFill>
                  <a:gsLst>
                    <a:gs pos="0">
                      <a:srgbClr val="00188F"/>
                    </a:gs>
                    <a:gs pos="100000">
                      <a:srgbClr val="00188F"/>
                    </a:gs>
                  </a:gsLst>
                  <a:lin ang="5400000" scaled="0"/>
                </a:gradFill>
              </a:rPr>
              <a:t>Microsoft Azure</a:t>
            </a:r>
          </a:p>
        </p:txBody>
      </p:sp>
      <p:grpSp>
        <p:nvGrpSpPr>
          <p:cNvPr id="278" name="Group 277"/>
          <p:cNvGrpSpPr>
            <a:grpSpLocks noChangeAspect="1"/>
          </p:cNvGrpSpPr>
          <p:nvPr/>
        </p:nvGrpSpPr>
        <p:grpSpPr>
          <a:xfrm>
            <a:off x="4587399" y="1917344"/>
            <a:ext cx="2836758" cy="3422591"/>
            <a:chOff x="4861217" y="1759921"/>
            <a:chExt cx="2621967" cy="3163444"/>
          </a:xfrm>
        </p:grpSpPr>
        <p:sp>
          <p:nvSpPr>
            <p:cNvPr id="279" name="TextBox 278"/>
            <p:cNvSpPr txBox="1"/>
            <p:nvPr/>
          </p:nvSpPr>
          <p:spPr>
            <a:xfrm>
              <a:off x="4861217" y="1759921"/>
              <a:ext cx="2621967" cy="621218"/>
            </a:xfrm>
            <a:prstGeom prst="rect">
              <a:avLst/>
            </a:prstGeom>
            <a:noFill/>
          </p:spPr>
          <p:txBody>
            <a:bodyPr wrap="none" lIns="182854" tIns="146283" rIns="182854" bIns="146283" rtlCol="0">
              <a:spAutoFit/>
            </a:bodyPr>
            <a:lstStyle/>
            <a:p>
              <a:pPr algn="ctr" defTabSz="932563">
                <a:defRPr/>
              </a:pPr>
              <a:r>
                <a:rPr lang="en-US" sz="2400" b="1" kern="0" cap="all" dirty="0" smtClean="0">
                  <a:gradFill>
                    <a:gsLst>
                      <a:gs pos="1250">
                        <a:srgbClr val="00B050"/>
                      </a:gs>
                      <a:gs pos="100000">
                        <a:srgbClr val="00B050"/>
                      </a:gs>
                    </a:gsLst>
                    <a:lin ang="5400000" scaled="0"/>
                  </a:gradFill>
                  <a:latin typeface="Segoe UI Semilight" panose="020B0402040204020203" pitchFamily="34" charset="0"/>
                  <a:cs typeface="Segoe UI Semilight" panose="020B0402040204020203" pitchFamily="34" charset="0"/>
                </a:rPr>
                <a:t>App innovation</a:t>
              </a:r>
            </a:p>
          </p:txBody>
        </p:sp>
        <p:grpSp>
          <p:nvGrpSpPr>
            <p:cNvPr id="280" name="Group 279"/>
            <p:cNvGrpSpPr/>
            <p:nvPr/>
          </p:nvGrpSpPr>
          <p:grpSpPr>
            <a:xfrm>
              <a:off x="5110941" y="2034238"/>
              <a:ext cx="2122521" cy="2889127"/>
              <a:chOff x="5110941" y="2034238"/>
              <a:chExt cx="2122521" cy="2889127"/>
            </a:xfrm>
          </p:grpSpPr>
          <p:sp>
            <p:nvSpPr>
              <p:cNvPr id="281" name="TextBox 280"/>
              <p:cNvSpPr txBox="1"/>
              <p:nvPr/>
            </p:nvSpPr>
            <p:spPr>
              <a:xfrm>
                <a:off x="5110941" y="2893486"/>
                <a:ext cx="2122521" cy="1056382"/>
              </a:xfrm>
              <a:custGeom>
                <a:avLst/>
                <a:gdLst>
                  <a:gd name="connsiteX0" fmla="*/ 576906 w 3645622"/>
                  <a:gd name="connsiteY0" fmla="*/ 0 h 1898768"/>
                  <a:gd name="connsiteX1" fmla="*/ 3068717 w 3645622"/>
                  <a:gd name="connsiteY1" fmla="*/ 0 h 1898768"/>
                  <a:gd name="connsiteX2" fmla="*/ 3068717 w 3645622"/>
                  <a:gd name="connsiteY2" fmla="*/ 777715 h 1898768"/>
                  <a:gd name="connsiteX3" fmla="*/ 3302284 w 3645622"/>
                  <a:gd name="connsiteY3" fmla="*/ 777715 h 1898768"/>
                  <a:gd name="connsiteX4" fmla="*/ 3302284 w 3645622"/>
                  <a:gd name="connsiteY4" fmla="*/ 606046 h 1898768"/>
                  <a:gd name="connsiteX5" fmla="*/ 3645622 w 3645622"/>
                  <a:gd name="connsiteY5" fmla="*/ 949384 h 1898768"/>
                  <a:gd name="connsiteX6" fmla="*/ 3302284 w 3645622"/>
                  <a:gd name="connsiteY6" fmla="*/ 1292722 h 1898768"/>
                  <a:gd name="connsiteX7" fmla="*/ 3302284 w 3645622"/>
                  <a:gd name="connsiteY7" fmla="*/ 1121053 h 1898768"/>
                  <a:gd name="connsiteX8" fmla="*/ 3068717 w 3645622"/>
                  <a:gd name="connsiteY8" fmla="*/ 1121053 h 1898768"/>
                  <a:gd name="connsiteX9" fmla="*/ 3068717 w 3645622"/>
                  <a:gd name="connsiteY9" fmla="*/ 1898768 h 1898768"/>
                  <a:gd name="connsiteX10" fmla="*/ 576906 w 3645622"/>
                  <a:gd name="connsiteY10" fmla="*/ 1898768 h 1898768"/>
                  <a:gd name="connsiteX11" fmla="*/ 576906 w 3645622"/>
                  <a:gd name="connsiteY11" fmla="*/ 1121053 h 1898768"/>
                  <a:gd name="connsiteX12" fmla="*/ 343338 w 3645622"/>
                  <a:gd name="connsiteY12" fmla="*/ 1121053 h 1898768"/>
                  <a:gd name="connsiteX13" fmla="*/ 343338 w 3645622"/>
                  <a:gd name="connsiteY13" fmla="*/ 1292722 h 1898768"/>
                  <a:gd name="connsiteX14" fmla="*/ 0 w 3645622"/>
                  <a:gd name="connsiteY14" fmla="*/ 949384 h 1898768"/>
                  <a:gd name="connsiteX15" fmla="*/ 343338 w 3645622"/>
                  <a:gd name="connsiteY15" fmla="*/ 606046 h 1898768"/>
                  <a:gd name="connsiteX16" fmla="*/ 343338 w 3645622"/>
                  <a:gd name="connsiteY16" fmla="*/ 777715 h 1898768"/>
                  <a:gd name="connsiteX17" fmla="*/ 576906 w 3645622"/>
                  <a:gd name="connsiteY17" fmla="*/ 777715 h 18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45622" h="1898768">
                    <a:moveTo>
                      <a:pt x="576906" y="0"/>
                    </a:moveTo>
                    <a:lnTo>
                      <a:pt x="3068717" y="0"/>
                    </a:lnTo>
                    <a:lnTo>
                      <a:pt x="3068717" y="777715"/>
                    </a:lnTo>
                    <a:lnTo>
                      <a:pt x="3302284" y="777715"/>
                    </a:lnTo>
                    <a:lnTo>
                      <a:pt x="3302284" y="606046"/>
                    </a:lnTo>
                    <a:lnTo>
                      <a:pt x="3645622" y="949384"/>
                    </a:lnTo>
                    <a:lnTo>
                      <a:pt x="3302284" y="1292722"/>
                    </a:lnTo>
                    <a:lnTo>
                      <a:pt x="3302284" y="1121053"/>
                    </a:lnTo>
                    <a:lnTo>
                      <a:pt x="3068717" y="1121053"/>
                    </a:lnTo>
                    <a:lnTo>
                      <a:pt x="3068717" y="1898768"/>
                    </a:lnTo>
                    <a:lnTo>
                      <a:pt x="576906" y="1898768"/>
                    </a:lnTo>
                    <a:lnTo>
                      <a:pt x="576906" y="1121053"/>
                    </a:lnTo>
                    <a:lnTo>
                      <a:pt x="343338" y="1121053"/>
                    </a:lnTo>
                    <a:lnTo>
                      <a:pt x="343338" y="1292722"/>
                    </a:lnTo>
                    <a:lnTo>
                      <a:pt x="0" y="949384"/>
                    </a:lnTo>
                    <a:lnTo>
                      <a:pt x="343338" y="606046"/>
                    </a:lnTo>
                    <a:lnTo>
                      <a:pt x="343338" y="777715"/>
                    </a:lnTo>
                    <a:lnTo>
                      <a:pt x="576906" y="777715"/>
                    </a:lnTo>
                    <a:close/>
                  </a:path>
                </a:pathLst>
              </a:custGeom>
              <a:noFill/>
            </p:spPr>
            <p:txBody>
              <a:bodyPr wrap="none" lIns="182828" tIns="146262" rIns="182828" bIns="146262" rtlCol="0" anchor="ctr">
                <a:spAutoFit/>
              </a:bodyPr>
              <a:lstStyle/>
              <a:p>
                <a:pPr algn="ctr" defTabSz="932384">
                  <a:lnSpc>
                    <a:spcPct val="90000"/>
                  </a:lnSpc>
                  <a:defRPr/>
                </a:pPr>
                <a:r>
                  <a:rPr lang="en-US" sz="2000" kern="0" dirty="0" smtClean="0">
                    <a:gradFill>
                      <a:gsLst>
                        <a:gs pos="1250">
                          <a:srgbClr val="505050"/>
                        </a:gs>
                        <a:gs pos="100000">
                          <a:srgbClr val="505050"/>
                        </a:gs>
                      </a:gsLst>
                      <a:lin ang="5400000" scaled="0"/>
                    </a:gradFill>
                    <a:cs typeface="Segoe UI Semibold" panose="020B0702040204020203" pitchFamily="34" charset="0"/>
                  </a:rPr>
                  <a:t>Hybrid</a:t>
                </a:r>
              </a:p>
              <a:p>
                <a:pPr algn="ctr" defTabSz="932384">
                  <a:lnSpc>
                    <a:spcPct val="90000"/>
                  </a:lnSpc>
                  <a:defRPr/>
                </a:pPr>
                <a:r>
                  <a:rPr lang="en-US" sz="2000" kern="0" dirty="0" smtClean="0">
                    <a:gradFill>
                      <a:gsLst>
                        <a:gs pos="1250">
                          <a:srgbClr val="505050"/>
                        </a:gs>
                        <a:gs pos="100000">
                          <a:srgbClr val="505050"/>
                        </a:gs>
                      </a:gsLst>
                      <a:lin ang="5400000" scaled="0"/>
                    </a:gradFill>
                    <a:cs typeface="Segoe UI Semibold" panose="020B0702040204020203" pitchFamily="34" charset="0"/>
                  </a:rPr>
                  <a:t>Hyper-scale</a:t>
                </a:r>
              </a:p>
              <a:p>
                <a:pPr algn="ctr" defTabSz="932384">
                  <a:lnSpc>
                    <a:spcPct val="90000"/>
                  </a:lnSpc>
                  <a:defRPr/>
                </a:pPr>
                <a:r>
                  <a:rPr lang="en-US" sz="2000" kern="0" dirty="0" smtClean="0">
                    <a:gradFill>
                      <a:gsLst>
                        <a:gs pos="1250">
                          <a:srgbClr val="505050"/>
                        </a:gs>
                        <a:gs pos="100000">
                          <a:srgbClr val="505050"/>
                        </a:gs>
                      </a:gsLst>
                      <a:lin ang="5400000" scaled="0"/>
                    </a:gradFill>
                    <a:cs typeface="Segoe UI Semibold" panose="020B0702040204020203" pitchFamily="34" charset="0"/>
                  </a:rPr>
                  <a:t>Enterprise-grade</a:t>
                </a:r>
                <a:endParaRPr lang="en-US" kern="0" dirty="0" smtClean="0">
                  <a:gradFill>
                    <a:gsLst>
                      <a:gs pos="1250">
                        <a:srgbClr val="505050"/>
                      </a:gs>
                      <a:gs pos="100000">
                        <a:srgbClr val="505050"/>
                      </a:gs>
                    </a:gsLst>
                    <a:lin ang="5400000" scaled="0"/>
                  </a:gradFill>
                </a:endParaRPr>
              </a:p>
            </p:txBody>
          </p:sp>
          <p:sp>
            <p:nvSpPr>
              <p:cNvPr id="282" name="Freeform 281"/>
              <p:cNvSpPr/>
              <p:nvPr/>
            </p:nvSpPr>
            <p:spPr bwMode="auto">
              <a:xfrm rot="8100000">
                <a:off x="5240603" y="2034238"/>
                <a:ext cx="1863194" cy="1863193"/>
              </a:xfrm>
              <a:custGeom>
                <a:avLst/>
                <a:gdLst>
                  <a:gd name="connsiteX0" fmla="*/ 686584 w 2313259"/>
                  <a:gd name="connsiteY0" fmla="*/ 1626304 h 2313259"/>
                  <a:gd name="connsiteX1" fmla="*/ 134698 w 2313259"/>
                  <a:gd name="connsiteY1" fmla="*/ 456262 h 2313259"/>
                  <a:gd name="connsiteX2" fmla="*/ 127395 w 2313259"/>
                  <a:gd name="connsiteY2" fmla="*/ 303308 h 2313259"/>
                  <a:gd name="connsiteX3" fmla="*/ 0 w 2313259"/>
                  <a:gd name="connsiteY3" fmla="*/ 303308 h 2313259"/>
                  <a:gd name="connsiteX4" fmla="*/ 227788 w 2313259"/>
                  <a:gd name="connsiteY4" fmla="*/ 0 h 2313259"/>
                  <a:gd name="connsiteX5" fmla="*/ 455575 w 2313259"/>
                  <a:gd name="connsiteY5" fmla="*/ 303308 h 2313259"/>
                  <a:gd name="connsiteX6" fmla="*/ 346480 w 2313259"/>
                  <a:gd name="connsiteY6" fmla="*/ 303308 h 2313259"/>
                  <a:gd name="connsiteX7" fmla="*/ 347164 w 2313259"/>
                  <a:gd name="connsiteY7" fmla="*/ 303991 h 2313259"/>
                  <a:gd name="connsiteX8" fmla="*/ 353429 w 2313259"/>
                  <a:gd name="connsiteY8" fmla="*/ 435199 h 2313259"/>
                  <a:gd name="connsiteX9" fmla="*/ 841961 w 2313259"/>
                  <a:gd name="connsiteY9" fmla="*/ 1470926 h 2313259"/>
                  <a:gd name="connsiteX10" fmla="*/ 1877688 w 2313259"/>
                  <a:gd name="connsiteY10" fmla="*/ 1959458 h 2313259"/>
                  <a:gd name="connsiteX11" fmla="*/ 2008896 w 2313259"/>
                  <a:gd name="connsiteY11" fmla="*/ 1965723 h 2313259"/>
                  <a:gd name="connsiteX12" fmla="*/ 2009951 w 2313259"/>
                  <a:gd name="connsiteY12" fmla="*/ 1966779 h 2313259"/>
                  <a:gd name="connsiteX13" fmla="*/ 2009951 w 2313259"/>
                  <a:gd name="connsiteY13" fmla="*/ 1857684 h 2313259"/>
                  <a:gd name="connsiteX14" fmla="*/ 2313259 w 2313259"/>
                  <a:gd name="connsiteY14" fmla="*/ 2085471 h 2313259"/>
                  <a:gd name="connsiteX15" fmla="*/ 2009951 w 2313259"/>
                  <a:gd name="connsiteY15" fmla="*/ 2313259 h 2313259"/>
                  <a:gd name="connsiteX16" fmla="*/ 2009951 w 2313259"/>
                  <a:gd name="connsiteY16" fmla="*/ 2185510 h 2313259"/>
                  <a:gd name="connsiteX17" fmla="*/ 1856625 w 2313259"/>
                  <a:gd name="connsiteY17" fmla="*/ 2178189 h 2313259"/>
                  <a:gd name="connsiteX18" fmla="*/ 686584 w 2313259"/>
                  <a:gd name="connsiteY18" fmla="*/ 1626304 h 231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13259" h="2313259">
                    <a:moveTo>
                      <a:pt x="686584" y="1626304"/>
                    </a:moveTo>
                    <a:cubicBezTo>
                      <a:pt x="359540" y="1299260"/>
                      <a:pt x="175578" y="883317"/>
                      <a:pt x="134698" y="456262"/>
                    </a:cubicBezTo>
                    <a:lnTo>
                      <a:pt x="127395" y="303308"/>
                    </a:lnTo>
                    <a:lnTo>
                      <a:pt x="0" y="303308"/>
                    </a:lnTo>
                    <a:lnTo>
                      <a:pt x="227788" y="0"/>
                    </a:lnTo>
                    <a:lnTo>
                      <a:pt x="455575" y="303308"/>
                    </a:lnTo>
                    <a:lnTo>
                      <a:pt x="346480" y="303308"/>
                    </a:lnTo>
                    <a:lnTo>
                      <a:pt x="347164" y="303991"/>
                    </a:lnTo>
                    <a:lnTo>
                      <a:pt x="353429" y="435199"/>
                    </a:lnTo>
                    <a:cubicBezTo>
                      <a:pt x="389616" y="813231"/>
                      <a:pt x="552460" y="1181425"/>
                      <a:pt x="841961" y="1470926"/>
                    </a:cubicBezTo>
                    <a:cubicBezTo>
                      <a:pt x="1131462" y="1760427"/>
                      <a:pt x="1499656" y="1923270"/>
                      <a:pt x="1877688" y="1959458"/>
                    </a:cubicBezTo>
                    <a:lnTo>
                      <a:pt x="2008896" y="1965723"/>
                    </a:lnTo>
                    <a:lnTo>
                      <a:pt x="2009951" y="1966779"/>
                    </a:lnTo>
                    <a:lnTo>
                      <a:pt x="2009951" y="1857684"/>
                    </a:lnTo>
                    <a:lnTo>
                      <a:pt x="2313259" y="2085471"/>
                    </a:lnTo>
                    <a:lnTo>
                      <a:pt x="2009951" y="2313259"/>
                    </a:lnTo>
                    <a:lnTo>
                      <a:pt x="2009951" y="2185510"/>
                    </a:lnTo>
                    <a:lnTo>
                      <a:pt x="1856625" y="2178189"/>
                    </a:lnTo>
                    <a:cubicBezTo>
                      <a:pt x="1429570" y="2137309"/>
                      <a:pt x="1013627" y="1953347"/>
                      <a:pt x="686584" y="1626304"/>
                    </a:cubicBezTo>
                    <a:close/>
                  </a:path>
                </a:pathLst>
              </a:custGeom>
              <a:solidFill>
                <a:srgbClr val="505050"/>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283" name="Freeform 282"/>
              <p:cNvSpPr/>
              <p:nvPr/>
            </p:nvSpPr>
            <p:spPr bwMode="auto">
              <a:xfrm rot="18918717">
                <a:off x="5240603" y="3060172"/>
                <a:ext cx="1863194" cy="1863193"/>
              </a:xfrm>
              <a:custGeom>
                <a:avLst/>
                <a:gdLst>
                  <a:gd name="connsiteX0" fmla="*/ 686584 w 2313259"/>
                  <a:gd name="connsiteY0" fmla="*/ 1626304 h 2313259"/>
                  <a:gd name="connsiteX1" fmla="*/ 134698 w 2313259"/>
                  <a:gd name="connsiteY1" fmla="*/ 456262 h 2313259"/>
                  <a:gd name="connsiteX2" fmla="*/ 127395 w 2313259"/>
                  <a:gd name="connsiteY2" fmla="*/ 303308 h 2313259"/>
                  <a:gd name="connsiteX3" fmla="*/ 0 w 2313259"/>
                  <a:gd name="connsiteY3" fmla="*/ 303308 h 2313259"/>
                  <a:gd name="connsiteX4" fmla="*/ 227788 w 2313259"/>
                  <a:gd name="connsiteY4" fmla="*/ 0 h 2313259"/>
                  <a:gd name="connsiteX5" fmla="*/ 455575 w 2313259"/>
                  <a:gd name="connsiteY5" fmla="*/ 303308 h 2313259"/>
                  <a:gd name="connsiteX6" fmla="*/ 346480 w 2313259"/>
                  <a:gd name="connsiteY6" fmla="*/ 303308 h 2313259"/>
                  <a:gd name="connsiteX7" fmla="*/ 347164 w 2313259"/>
                  <a:gd name="connsiteY7" fmla="*/ 303991 h 2313259"/>
                  <a:gd name="connsiteX8" fmla="*/ 353429 w 2313259"/>
                  <a:gd name="connsiteY8" fmla="*/ 435199 h 2313259"/>
                  <a:gd name="connsiteX9" fmla="*/ 841961 w 2313259"/>
                  <a:gd name="connsiteY9" fmla="*/ 1470926 h 2313259"/>
                  <a:gd name="connsiteX10" fmla="*/ 1877688 w 2313259"/>
                  <a:gd name="connsiteY10" fmla="*/ 1959458 h 2313259"/>
                  <a:gd name="connsiteX11" fmla="*/ 2008896 w 2313259"/>
                  <a:gd name="connsiteY11" fmla="*/ 1965723 h 2313259"/>
                  <a:gd name="connsiteX12" fmla="*/ 2009951 w 2313259"/>
                  <a:gd name="connsiteY12" fmla="*/ 1966779 h 2313259"/>
                  <a:gd name="connsiteX13" fmla="*/ 2009951 w 2313259"/>
                  <a:gd name="connsiteY13" fmla="*/ 1857684 h 2313259"/>
                  <a:gd name="connsiteX14" fmla="*/ 2313259 w 2313259"/>
                  <a:gd name="connsiteY14" fmla="*/ 2085471 h 2313259"/>
                  <a:gd name="connsiteX15" fmla="*/ 2009951 w 2313259"/>
                  <a:gd name="connsiteY15" fmla="*/ 2313259 h 2313259"/>
                  <a:gd name="connsiteX16" fmla="*/ 2009951 w 2313259"/>
                  <a:gd name="connsiteY16" fmla="*/ 2185510 h 2313259"/>
                  <a:gd name="connsiteX17" fmla="*/ 1856625 w 2313259"/>
                  <a:gd name="connsiteY17" fmla="*/ 2178189 h 2313259"/>
                  <a:gd name="connsiteX18" fmla="*/ 686584 w 2313259"/>
                  <a:gd name="connsiteY18" fmla="*/ 1626304 h 231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13259" h="2313259">
                    <a:moveTo>
                      <a:pt x="686584" y="1626304"/>
                    </a:moveTo>
                    <a:cubicBezTo>
                      <a:pt x="359540" y="1299260"/>
                      <a:pt x="175578" y="883317"/>
                      <a:pt x="134698" y="456262"/>
                    </a:cubicBezTo>
                    <a:lnTo>
                      <a:pt x="127395" y="303308"/>
                    </a:lnTo>
                    <a:lnTo>
                      <a:pt x="0" y="303308"/>
                    </a:lnTo>
                    <a:lnTo>
                      <a:pt x="227788" y="0"/>
                    </a:lnTo>
                    <a:lnTo>
                      <a:pt x="455575" y="303308"/>
                    </a:lnTo>
                    <a:lnTo>
                      <a:pt x="346480" y="303308"/>
                    </a:lnTo>
                    <a:lnTo>
                      <a:pt x="347164" y="303991"/>
                    </a:lnTo>
                    <a:lnTo>
                      <a:pt x="353429" y="435199"/>
                    </a:lnTo>
                    <a:cubicBezTo>
                      <a:pt x="389616" y="813231"/>
                      <a:pt x="552460" y="1181425"/>
                      <a:pt x="841961" y="1470926"/>
                    </a:cubicBezTo>
                    <a:cubicBezTo>
                      <a:pt x="1131462" y="1760427"/>
                      <a:pt x="1499656" y="1923270"/>
                      <a:pt x="1877688" y="1959458"/>
                    </a:cubicBezTo>
                    <a:lnTo>
                      <a:pt x="2008896" y="1965723"/>
                    </a:lnTo>
                    <a:lnTo>
                      <a:pt x="2009951" y="1966779"/>
                    </a:lnTo>
                    <a:lnTo>
                      <a:pt x="2009951" y="1857684"/>
                    </a:lnTo>
                    <a:lnTo>
                      <a:pt x="2313259" y="2085471"/>
                    </a:lnTo>
                    <a:lnTo>
                      <a:pt x="2009951" y="2313259"/>
                    </a:lnTo>
                    <a:lnTo>
                      <a:pt x="2009951" y="2185510"/>
                    </a:lnTo>
                    <a:lnTo>
                      <a:pt x="1856625" y="2178189"/>
                    </a:lnTo>
                    <a:cubicBezTo>
                      <a:pt x="1429570" y="2137309"/>
                      <a:pt x="1013627" y="1953347"/>
                      <a:pt x="686584" y="1626304"/>
                    </a:cubicBezTo>
                    <a:close/>
                  </a:path>
                </a:pathLst>
              </a:custGeom>
              <a:solidFill>
                <a:srgbClr val="505050"/>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285" name="Group 284"/>
          <p:cNvGrpSpPr/>
          <p:nvPr/>
        </p:nvGrpSpPr>
        <p:grpSpPr>
          <a:xfrm>
            <a:off x="657293" y="2406558"/>
            <a:ext cx="3199948" cy="2742805"/>
            <a:chOff x="1741257" y="3177215"/>
            <a:chExt cx="3200400" cy="2743194"/>
          </a:xfrm>
        </p:grpSpPr>
        <p:sp>
          <p:nvSpPr>
            <p:cNvPr id="286" name="Rectangle 285"/>
            <p:cNvSpPr/>
            <p:nvPr/>
          </p:nvSpPr>
          <p:spPr bwMode="auto">
            <a:xfrm>
              <a:off x="1741257" y="3725849"/>
              <a:ext cx="3200400" cy="2194560"/>
            </a:xfrm>
            <a:prstGeom prst="rect">
              <a:avLst/>
            </a:prstGeom>
            <a:solidFill>
              <a:srgbClr val="002050"/>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28" tIns="146262" rIns="182828" bIns="146262" numCol="1" spcCol="0" rtlCol="0" fromWordArt="0" anchor="ctr" anchorCtr="0" forceAA="0" compatLnSpc="1">
              <a:prstTxWarp prst="textNoShape">
                <a:avLst/>
              </a:prstTxWarp>
              <a:noAutofit/>
            </a:bodyPr>
            <a:lstStyle/>
            <a:p>
              <a:pPr algn="ctr" defTabSz="932114" fontAlgn="base">
                <a:lnSpc>
                  <a:spcPct val="90000"/>
                </a:lnSpc>
                <a:defRPr/>
              </a:pPr>
              <a:endParaRPr lang="en-US" sz="1632" b="1" kern="0" dirty="0">
                <a:gradFill>
                  <a:gsLst>
                    <a:gs pos="0">
                      <a:srgbClr val="FFFFFF"/>
                    </a:gs>
                    <a:gs pos="100000">
                      <a:srgbClr val="FFFFFF"/>
                    </a:gs>
                  </a:gsLst>
                  <a:lin ang="5400000" scaled="0"/>
                </a:gradFill>
                <a:ea typeface="Segoe UI" pitchFamily="34" charset="0"/>
                <a:cs typeface="Segoe UI" pitchFamily="34" charset="0"/>
              </a:endParaRPr>
            </a:p>
            <a:p>
              <a:pPr algn="ctr" defTabSz="932114" fontAlgn="base">
                <a:lnSpc>
                  <a:spcPct val="90000"/>
                </a:lnSpc>
                <a:defRPr/>
              </a:pPr>
              <a:endParaRPr lang="en-US" sz="1632" b="1" kern="0" dirty="0">
                <a:gradFill>
                  <a:gsLst>
                    <a:gs pos="0">
                      <a:srgbClr val="FFFFFF"/>
                    </a:gs>
                    <a:gs pos="100000">
                      <a:srgbClr val="FFFFFF"/>
                    </a:gs>
                  </a:gsLst>
                  <a:lin ang="5400000" scaled="0"/>
                </a:gradFill>
                <a:ea typeface="Segoe UI" pitchFamily="34" charset="0"/>
                <a:cs typeface="Segoe UI" pitchFamily="34" charset="0"/>
              </a:endParaRPr>
            </a:p>
            <a:p>
              <a:pPr algn="ctr" defTabSz="932114" fontAlgn="base">
                <a:lnSpc>
                  <a:spcPct val="90000"/>
                </a:lnSpc>
                <a:defRPr/>
              </a:pPr>
              <a:endParaRPr lang="en-US" sz="1632" b="1" kern="0" dirty="0">
                <a:gradFill>
                  <a:gsLst>
                    <a:gs pos="0">
                      <a:srgbClr val="FFFFFF"/>
                    </a:gs>
                    <a:gs pos="100000">
                      <a:srgbClr val="FFFFFF"/>
                    </a:gs>
                  </a:gsLst>
                  <a:lin ang="5400000" scaled="0"/>
                </a:gradFill>
                <a:ea typeface="Segoe UI" pitchFamily="34" charset="0"/>
                <a:cs typeface="Segoe UI" pitchFamily="34" charset="0"/>
              </a:endParaRPr>
            </a:p>
            <a:p>
              <a:pPr algn="ctr" defTabSz="932114" fontAlgn="base">
                <a:lnSpc>
                  <a:spcPct val="90000"/>
                </a:lnSpc>
                <a:defRPr/>
              </a:pPr>
              <a:endParaRPr lang="en-US" sz="1632" b="1" kern="0" dirty="0">
                <a:gradFill>
                  <a:gsLst>
                    <a:gs pos="0">
                      <a:srgbClr val="FFFFFF"/>
                    </a:gs>
                    <a:gs pos="100000">
                      <a:srgbClr val="FFFFFF"/>
                    </a:gs>
                  </a:gsLst>
                  <a:lin ang="5400000" scaled="0"/>
                </a:gradFill>
                <a:ea typeface="Segoe UI" pitchFamily="34" charset="0"/>
                <a:cs typeface="Segoe UI" pitchFamily="34" charset="0"/>
              </a:endParaRPr>
            </a:p>
            <a:p>
              <a:pPr algn="ctr" defTabSz="932114" fontAlgn="base">
                <a:lnSpc>
                  <a:spcPct val="90000"/>
                </a:lnSpc>
                <a:defRPr/>
              </a:pPr>
              <a:endParaRPr lang="en-US" sz="1632" b="1" kern="0" dirty="0">
                <a:gradFill>
                  <a:gsLst>
                    <a:gs pos="0">
                      <a:srgbClr val="FFFFFF"/>
                    </a:gs>
                    <a:gs pos="100000">
                      <a:srgbClr val="FFFFFF"/>
                    </a:gs>
                  </a:gsLst>
                  <a:lin ang="5400000" scaled="0"/>
                </a:gradFill>
                <a:ea typeface="Segoe UI" pitchFamily="34" charset="0"/>
                <a:cs typeface="Segoe UI" pitchFamily="34" charset="0"/>
              </a:endParaRPr>
            </a:p>
            <a:p>
              <a:pPr algn="ctr" defTabSz="932114" fontAlgn="base">
                <a:lnSpc>
                  <a:spcPct val="90000"/>
                </a:lnSpc>
                <a:defRPr/>
              </a:pPr>
              <a:endParaRPr lang="en-US" sz="1632" b="1" kern="0" dirty="0">
                <a:gradFill>
                  <a:gsLst>
                    <a:gs pos="0">
                      <a:srgbClr val="FFFFFF"/>
                    </a:gs>
                    <a:gs pos="100000">
                      <a:srgbClr val="FFFFFF"/>
                    </a:gs>
                  </a:gsLst>
                  <a:lin ang="5400000" scaled="0"/>
                </a:gradFill>
                <a:ea typeface="Segoe UI" pitchFamily="34" charset="0"/>
                <a:cs typeface="Segoe UI" pitchFamily="34" charset="0"/>
              </a:endParaRPr>
            </a:p>
            <a:p>
              <a:pPr algn="ctr" defTabSz="932114" fontAlgn="base">
                <a:lnSpc>
                  <a:spcPct val="90000"/>
                </a:lnSpc>
                <a:defRPr/>
              </a:pPr>
              <a:endParaRPr lang="en-US" sz="2000" b="1" kern="0" dirty="0">
                <a:gradFill>
                  <a:gsLst>
                    <a:gs pos="0">
                      <a:srgbClr val="FFFFFF"/>
                    </a:gs>
                    <a:gs pos="100000">
                      <a:srgbClr val="FFFFFF"/>
                    </a:gs>
                  </a:gsLst>
                  <a:lin ang="5400000" scaled="0"/>
                </a:gradFill>
                <a:ea typeface="Segoe UI" pitchFamily="34" charset="0"/>
                <a:cs typeface="Segoe UI" pitchFamily="34" charset="0"/>
              </a:endParaRPr>
            </a:p>
            <a:p>
              <a:pPr algn="ctr" defTabSz="932114" fontAlgn="base">
                <a:lnSpc>
                  <a:spcPct val="90000"/>
                </a:lnSpc>
                <a:defRPr/>
              </a:pPr>
              <a:r>
                <a:rPr lang="en-US" sz="1632" b="1" kern="0" dirty="0">
                  <a:gradFill>
                    <a:gsLst>
                      <a:gs pos="0">
                        <a:srgbClr val="FFFFFF"/>
                      </a:gs>
                      <a:gs pos="100000">
                        <a:srgbClr val="FFFFFF"/>
                      </a:gs>
                    </a:gsLst>
                    <a:lin ang="5400000" scaled="0"/>
                  </a:gradFill>
                  <a:ea typeface="Segoe UI" pitchFamily="34" charset="0"/>
                  <a:cs typeface="Segoe UI" pitchFamily="34" charset="0"/>
                </a:rPr>
                <a:t> </a:t>
              </a:r>
            </a:p>
          </p:txBody>
        </p:sp>
        <p:sp>
          <p:nvSpPr>
            <p:cNvPr id="287" name="Rectangle 286"/>
            <p:cNvSpPr/>
            <p:nvPr/>
          </p:nvSpPr>
          <p:spPr bwMode="auto">
            <a:xfrm>
              <a:off x="1923937" y="4872535"/>
              <a:ext cx="2835040" cy="903060"/>
            </a:xfrm>
            <a:prstGeom prst="rect">
              <a:avLst/>
            </a:prstGeom>
            <a:solidFill>
              <a:srgbClr val="505050">
                <a:lumMod val="75000"/>
              </a:srgbClr>
            </a:solidFill>
            <a:ln w="6350" cap="flat" cmpd="sng" algn="ctr">
              <a:noFill/>
              <a:prstDash val="solid"/>
              <a:miter lim="800000"/>
              <a:headEnd type="none" w="med" len="med"/>
              <a:tailEnd type="none" w="med" len="med"/>
            </a:ln>
            <a:effectLst/>
          </p:spPr>
          <p:txBody>
            <a:bodyPr rot="0" spcFirstLastPara="0" vertOverflow="overflow" horzOverflow="overflow" vert="horz" wrap="square" lIns="91440" tIns="146283" rIns="91440" bIns="146283" numCol="1" spcCol="0" rtlCol="0" fromWordArt="0" anchor="t" anchorCtr="0" forceAA="0" compatLnSpc="1">
              <a:prstTxWarp prst="textNoShape">
                <a:avLst/>
              </a:prstTxWarp>
              <a:noAutofit/>
            </a:bodyPr>
            <a:lstStyle/>
            <a:p>
              <a:pPr algn="ctr" defTabSz="932114" fontAlgn="base">
                <a:lnSpc>
                  <a:spcPct val="90000"/>
                </a:lnSpc>
                <a:defRPr/>
              </a:pPr>
              <a:r>
                <a:rPr lang="en-US" sz="1632" kern="0" dirty="0" smtClean="0">
                  <a:gradFill>
                    <a:gsLst>
                      <a:gs pos="0">
                        <a:srgbClr val="FFFFFF"/>
                      </a:gs>
                      <a:gs pos="100000">
                        <a:srgbClr val="FFFFFF"/>
                      </a:gs>
                    </a:gsLst>
                    <a:lin ang="5400000" scaled="0"/>
                  </a:gradFill>
                  <a:ea typeface="Segoe UI" pitchFamily="34" charset="0"/>
                  <a:cs typeface="Segoe UI" pitchFamily="34" charset="0"/>
                </a:rPr>
                <a:t>Cloud-inspired infrastructure</a:t>
              </a:r>
              <a:endParaRPr lang="en-US" sz="408" kern="0" dirty="0" smtClean="0">
                <a:gradFill>
                  <a:gsLst>
                    <a:gs pos="0">
                      <a:srgbClr val="FFFFFF"/>
                    </a:gs>
                    <a:gs pos="100000">
                      <a:srgbClr val="FFFFFF"/>
                    </a:gs>
                  </a:gsLst>
                  <a:lin ang="5400000" scaled="0"/>
                </a:gradFill>
                <a:ea typeface="Segoe UI" pitchFamily="34" charset="0"/>
                <a:cs typeface="Segoe UI" pitchFamily="34" charset="0"/>
              </a:endParaRPr>
            </a:p>
            <a:p>
              <a:pPr algn="ctr" defTabSz="932114" fontAlgn="base">
                <a:lnSpc>
                  <a:spcPct val="90000"/>
                </a:lnSpc>
                <a:defRPr/>
              </a:pPr>
              <a:r>
                <a:rPr lang="en-US" sz="1071" kern="0" dirty="0" smtClean="0">
                  <a:gradFill>
                    <a:gsLst>
                      <a:gs pos="0">
                        <a:srgbClr val="FFFFFF"/>
                      </a:gs>
                      <a:gs pos="100000">
                        <a:srgbClr val="FFFFFF"/>
                      </a:gs>
                    </a:gsLst>
                    <a:lin ang="5400000" scaled="0"/>
                  </a:gradFill>
                  <a:ea typeface="Segoe UI" pitchFamily="34" charset="0"/>
                  <a:cs typeface="Segoe UI" pitchFamily="34" charset="0"/>
                </a:rPr>
                <a:t>[powered by Windows Server, System Center, and Azure technologies ]</a:t>
              </a:r>
            </a:p>
          </p:txBody>
        </p:sp>
        <p:sp>
          <p:nvSpPr>
            <p:cNvPr id="288" name="Rectangle 287"/>
            <p:cNvSpPr/>
            <p:nvPr/>
          </p:nvSpPr>
          <p:spPr bwMode="auto">
            <a:xfrm>
              <a:off x="1923937" y="3908727"/>
              <a:ext cx="2835040" cy="822960"/>
            </a:xfrm>
            <a:prstGeom prst="rect">
              <a:avLst/>
            </a:prstGeom>
            <a:solidFill>
              <a:srgbClr val="0078D7"/>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28" tIns="146262" rIns="182828" bIns="146262" numCol="1" spcCol="0" rtlCol="0" fromWordArt="0" anchor="ctr" anchorCtr="0" forceAA="0" compatLnSpc="1">
              <a:prstTxWarp prst="textNoShape">
                <a:avLst/>
              </a:prstTxWarp>
              <a:noAutofit/>
            </a:bodyPr>
            <a:lstStyle/>
            <a:p>
              <a:pPr algn="ctr" defTabSz="932114" fontAlgn="base">
                <a:lnSpc>
                  <a:spcPct val="90000"/>
                </a:lnSpc>
                <a:defRPr/>
              </a:pPr>
              <a:r>
                <a:rPr lang="en-US" kern="0" dirty="0">
                  <a:gradFill>
                    <a:gsLst>
                      <a:gs pos="0">
                        <a:srgbClr val="FFFFFF"/>
                      </a:gs>
                      <a:gs pos="100000">
                        <a:srgbClr val="FFFFFF"/>
                      </a:gs>
                    </a:gsLst>
                    <a:lin ang="5400000" scaled="0"/>
                  </a:gradFill>
                  <a:ea typeface="Segoe UI" pitchFamily="34" charset="0"/>
                  <a:cs typeface="Segoe UI" pitchFamily="34" charset="0"/>
                </a:rPr>
                <a:t>Portal </a:t>
              </a:r>
            </a:p>
            <a:p>
              <a:pPr algn="ctr" defTabSz="932114" fontAlgn="base">
                <a:lnSpc>
                  <a:spcPct val="90000"/>
                </a:lnSpc>
                <a:defRPr/>
              </a:pPr>
              <a:r>
                <a:rPr lang="en-US" kern="0" dirty="0" err="1">
                  <a:gradFill>
                    <a:gsLst>
                      <a:gs pos="0">
                        <a:srgbClr val="FFFFFF"/>
                      </a:gs>
                      <a:gs pos="100000">
                        <a:srgbClr val="FFFFFF"/>
                      </a:gs>
                    </a:gsLst>
                    <a:lin ang="5400000" scaled="0"/>
                  </a:gradFill>
                  <a:ea typeface="Segoe UI" pitchFamily="34" charset="0"/>
                  <a:cs typeface="Segoe UI" pitchFamily="34" charset="0"/>
                </a:rPr>
                <a:t>IaaS</a:t>
              </a:r>
              <a:r>
                <a:rPr lang="en-US" kern="0" dirty="0">
                  <a:gradFill>
                    <a:gsLst>
                      <a:gs pos="0">
                        <a:srgbClr val="FFFFFF"/>
                      </a:gs>
                      <a:gs pos="100000">
                        <a:srgbClr val="FFFFFF"/>
                      </a:gs>
                    </a:gsLst>
                    <a:lin ang="5400000" scaled="0"/>
                  </a:gradFill>
                  <a:ea typeface="Segoe UI" pitchFamily="34" charset="0"/>
                  <a:cs typeface="Segoe UI" pitchFamily="34" charset="0"/>
                </a:rPr>
                <a:t> | </a:t>
              </a:r>
              <a:r>
                <a:rPr lang="en-US" kern="0" dirty="0" err="1">
                  <a:gradFill>
                    <a:gsLst>
                      <a:gs pos="0">
                        <a:srgbClr val="FFFFFF"/>
                      </a:gs>
                      <a:gs pos="100000">
                        <a:srgbClr val="FFFFFF"/>
                      </a:gs>
                    </a:gsLst>
                    <a:lin ang="5400000" scaled="0"/>
                  </a:gradFill>
                  <a:ea typeface="Segoe UI" pitchFamily="34" charset="0"/>
                  <a:cs typeface="Segoe UI" pitchFamily="34" charset="0"/>
                </a:rPr>
                <a:t>PaaS</a:t>
              </a:r>
              <a:r>
                <a:rPr lang="en-US" kern="0" dirty="0">
                  <a:gradFill>
                    <a:gsLst>
                      <a:gs pos="0">
                        <a:srgbClr val="FFFFFF"/>
                      </a:gs>
                      <a:gs pos="100000">
                        <a:srgbClr val="FFFFFF"/>
                      </a:gs>
                    </a:gsLst>
                    <a:lin ang="5400000" scaled="0"/>
                  </a:gradFill>
                  <a:ea typeface="Segoe UI" pitchFamily="34" charset="0"/>
                  <a:cs typeface="Segoe UI" pitchFamily="34" charset="0"/>
                </a:rPr>
                <a:t> services</a:t>
              </a:r>
            </a:p>
          </p:txBody>
        </p:sp>
        <p:sp>
          <p:nvSpPr>
            <p:cNvPr id="289" name="Rectangle 288"/>
            <p:cNvSpPr/>
            <p:nvPr/>
          </p:nvSpPr>
          <p:spPr bwMode="auto">
            <a:xfrm>
              <a:off x="1741257" y="3177215"/>
              <a:ext cx="1645920" cy="457200"/>
            </a:xfrm>
            <a:prstGeom prst="rect">
              <a:avLst/>
            </a:prstGeom>
            <a:solidFill>
              <a:srgbClr val="00188F"/>
            </a:solidFill>
            <a:ln w="9525" cap="flat" cmpd="sng" algn="ctr">
              <a:noFill/>
              <a:prstDash val="solid"/>
              <a:headEnd type="none" w="med" len="med"/>
              <a:tailEnd type="none" w="med" len="med"/>
            </a:ln>
            <a:effectLst/>
          </p:spPr>
          <p:txBody>
            <a:bodyPr rot="0" spcFirstLastPara="0" vertOverflow="overflow" horzOverflow="overflow" vert="horz" wrap="square" lIns="91427" tIns="91427" rIns="91427" bIns="91427" numCol="1" spcCol="0" rtlCol="0" fromWordArt="0" anchor="ctr" anchorCtr="0" forceAA="0" compatLnSpc="1">
              <a:prstTxWarp prst="textNoShape">
                <a:avLst/>
              </a:prstTxWarp>
              <a:noAutofit/>
            </a:bodyPr>
            <a:lstStyle/>
            <a:p>
              <a:pPr algn="ctr" defTabSz="932563">
                <a:lnSpc>
                  <a:spcPct val="90000"/>
                </a:lnSpc>
                <a:defRPr/>
              </a:pPr>
              <a:r>
                <a:rPr lang="en-US" sz="1599" kern="0" dirty="0">
                  <a:gradFill>
                    <a:gsLst>
                      <a:gs pos="0">
                        <a:srgbClr val="FFFFFF"/>
                      </a:gs>
                      <a:gs pos="100000">
                        <a:srgbClr val="FFFFFF"/>
                      </a:gs>
                    </a:gsLst>
                    <a:lin ang="5400000" scaled="0"/>
                  </a:gradFill>
                  <a:ea typeface="Segoe UI" pitchFamily="34" charset="0"/>
                  <a:cs typeface="Segoe UI" pitchFamily="34" charset="0"/>
                </a:rPr>
                <a:t>Windows Server</a:t>
              </a:r>
            </a:p>
          </p:txBody>
        </p:sp>
        <p:sp>
          <p:nvSpPr>
            <p:cNvPr id="290" name="Rectangle 289"/>
            <p:cNvSpPr/>
            <p:nvPr/>
          </p:nvSpPr>
          <p:spPr bwMode="auto">
            <a:xfrm>
              <a:off x="3478617" y="3177215"/>
              <a:ext cx="1463040" cy="457200"/>
            </a:xfrm>
            <a:prstGeom prst="rect">
              <a:avLst/>
            </a:prstGeom>
            <a:solidFill>
              <a:srgbClr val="00188F"/>
            </a:solidFill>
            <a:ln w="9525" cap="flat" cmpd="sng" algn="ctr">
              <a:noFill/>
              <a:prstDash val="solid"/>
              <a:headEnd type="none" w="med" len="med"/>
              <a:tailEnd type="none" w="med" len="med"/>
            </a:ln>
            <a:effectLst/>
          </p:spPr>
          <p:txBody>
            <a:bodyPr rot="0" spcFirstLastPara="0" vertOverflow="overflow" horzOverflow="overflow" vert="horz" wrap="square" lIns="182854" tIns="164568" rIns="182854" bIns="149196" numCol="1" spcCol="0" rtlCol="0" fromWordArt="0" anchor="ctr" anchorCtr="0" forceAA="0" compatLnSpc="1">
              <a:prstTxWarp prst="textNoShape">
                <a:avLst/>
              </a:prstTxWarp>
              <a:noAutofit/>
            </a:bodyPr>
            <a:lstStyle/>
            <a:p>
              <a:pPr algn="ctr" defTabSz="932563">
                <a:lnSpc>
                  <a:spcPct val="90000"/>
                </a:lnSpc>
                <a:defRPr/>
              </a:pPr>
              <a:r>
                <a:rPr lang="en-US" sz="1599" kern="0" dirty="0">
                  <a:gradFill>
                    <a:gsLst>
                      <a:gs pos="0">
                        <a:srgbClr val="FFFFFF"/>
                      </a:gs>
                      <a:gs pos="100000">
                        <a:srgbClr val="FFFFFF"/>
                      </a:gs>
                    </a:gsLst>
                    <a:lin ang="5400000" scaled="0"/>
                  </a:gradFill>
                  <a:ea typeface="Segoe UI" pitchFamily="34" charset="0"/>
                  <a:cs typeface="Segoe UI" pitchFamily="34" charset="0"/>
                </a:rPr>
                <a:t>Linux</a:t>
              </a:r>
            </a:p>
          </p:txBody>
        </p:sp>
      </p:grpSp>
      <p:grpSp>
        <p:nvGrpSpPr>
          <p:cNvPr id="291" name="Group 290"/>
          <p:cNvGrpSpPr/>
          <p:nvPr/>
        </p:nvGrpSpPr>
        <p:grpSpPr>
          <a:xfrm>
            <a:off x="8294901" y="2374474"/>
            <a:ext cx="3199946" cy="2742805"/>
            <a:chOff x="1741257" y="3177215"/>
            <a:chExt cx="3200400" cy="2743194"/>
          </a:xfrm>
        </p:grpSpPr>
        <p:sp>
          <p:nvSpPr>
            <p:cNvPr id="292" name="Rectangle 291"/>
            <p:cNvSpPr/>
            <p:nvPr/>
          </p:nvSpPr>
          <p:spPr bwMode="auto">
            <a:xfrm>
              <a:off x="1741257" y="3725849"/>
              <a:ext cx="3200400" cy="2194560"/>
            </a:xfrm>
            <a:prstGeom prst="rect">
              <a:avLst/>
            </a:prstGeom>
            <a:solidFill>
              <a:srgbClr val="002050"/>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28" tIns="146262" rIns="182828" bIns="146262" numCol="1" spcCol="0" rtlCol="0" fromWordArt="0" anchor="ctr" anchorCtr="0" forceAA="0" compatLnSpc="1">
              <a:prstTxWarp prst="textNoShape">
                <a:avLst/>
              </a:prstTxWarp>
              <a:noAutofit/>
            </a:bodyPr>
            <a:lstStyle/>
            <a:p>
              <a:pPr algn="ctr" defTabSz="932114" fontAlgn="base">
                <a:lnSpc>
                  <a:spcPct val="90000"/>
                </a:lnSpc>
                <a:defRPr/>
              </a:pPr>
              <a:endParaRPr lang="en-US" sz="1632" b="1" kern="0" dirty="0">
                <a:gradFill>
                  <a:gsLst>
                    <a:gs pos="0">
                      <a:srgbClr val="FFFFFF"/>
                    </a:gs>
                    <a:gs pos="100000">
                      <a:srgbClr val="FFFFFF"/>
                    </a:gs>
                  </a:gsLst>
                  <a:lin ang="5400000" scaled="0"/>
                </a:gradFill>
                <a:ea typeface="Segoe UI" pitchFamily="34" charset="0"/>
                <a:cs typeface="Segoe UI" pitchFamily="34" charset="0"/>
              </a:endParaRPr>
            </a:p>
            <a:p>
              <a:pPr algn="ctr" defTabSz="932114" fontAlgn="base">
                <a:lnSpc>
                  <a:spcPct val="90000"/>
                </a:lnSpc>
                <a:defRPr/>
              </a:pPr>
              <a:endParaRPr lang="en-US" sz="1632" b="1" kern="0" dirty="0">
                <a:gradFill>
                  <a:gsLst>
                    <a:gs pos="0">
                      <a:srgbClr val="FFFFFF"/>
                    </a:gs>
                    <a:gs pos="100000">
                      <a:srgbClr val="FFFFFF"/>
                    </a:gs>
                  </a:gsLst>
                  <a:lin ang="5400000" scaled="0"/>
                </a:gradFill>
                <a:ea typeface="Segoe UI" pitchFamily="34" charset="0"/>
                <a:cs typeface="Segoe UI" pitchFamily="34" charset="0"/>
              </a:endParaRPr>
            </a:p>
            <a:p>
              <a:pPr algn="ctr" defTabSz="932114" fontAlgn="base">
                <a:lnSpc>
                  <a:spcPct val="90000"/>
                </a:lnSpc>
                <a:defRPr/>
              </a:pPr>
              <a:endParaRPr lang="en-US" sz="1632" b="1" kern="0" dirty="0">
                <a:gradFill>
                  <a:gsLst>
                    <a:gs pos="0">
                      <a:srgbClr val="FFFFFF"/>
                    </a:gs>
                    <a:gs pos="100000">
                      <a:srgbClr val="FFFFFF"/>
                    </a:gs>
                  </a:gsLst>
                  <a:lin ang="5400000" scaled="0"/>
                </a:gradFill>
                <a:ea typeface="Segoe UI" pitchFamily="34" charset="0"/>
                <a:cs typeface="Segoe UI" pitchFamily="34" charset="0"/>
              </a:endParaRPr>
            </a:p>
            <a:p>
              <a:pPr algn="ctr" defTabSz="932114" fontAlgn="base">
                <a:lnSpc>
                  <a:spcPct val="90000"/>
                </a:lnSpc>
                <a:defRPr/>
              </a:pPr>
              <a:endParaRPr lang="en-US" sz="1632" b="1" kern="0" dirty="0">
                <a:gradFill>
                  <a:gsLst>
                    <a:gs pos="0">
                      <a:srgbClr val="FFFFFF"/>
                    </a:gs>
                    <a:gs pos="100000">
                      <a:srgbClr val="FFFFFF"/>
                    </a:gs>
                  </a:gsLst>
                  <a:lin ang="5400000" scaled="0"/>
                </a:gradFill>
                <a:ea typeface="Segoe UI" pitchFamily="34" charset="0"/>
                <a:cs typeface="Segoe UI" pitchFamily="34" charset="0"/>
              </a:endParaRPr>
            </a:p>
            <a:p>
              <a:pPr algn="ctr" defTabSz="932114" fontAlgn="base">
                <a:lnSpc>
                  <a:spcPct val="90000"/>
                </a:lnSpc>
                <a:defRPr/>
              </a:pPr>
              <a:endParaRPr lang="en-US" sz="1632" b="1" kern="0" dirty="0">
                <a:gradFill>
                  <a:gsLst>
                    <a:gs pos="0">
                      <a:srgbClr val="FFFFFF"/>
                    </a:gs>
                    <a:gs pos="100000">
                      <a:srgbClr val="FFFFFF"/>
                    </a:gs>
                  </a:gsLst>
                  <a:lin ang="5400000" scaled="0"/>
                </a:gradFill>
                <a:ea typeface="Segoe UI" pitchFamily="34" charset="0"/>
                <a:cs typeface="Segoe UI" pitchFamily="34" charset="0"/>
              </a:endParaRPr>
            </a:p>
            <a:p>
              <a:pPr algn="ctr" defTabSz="932114" fontAlgn="base">
                <a:lnSpc>
                  <a:spcPct val="90000"/>
                </a:lnSpc>
                <a:defRPr/>
              </a:pPr>
              <a:endParaRPr lang="en-US" sz="1632" b="1" kern="0" dirty="0">
                <a:gradFill>
                  <a:gsLst>
                    <a:gs pos="0">
                      <a:srgbClr val="FFFFFF"/>
                    </a:gs>
                    <a:gs pos="100000">
                      <a:srgbClr val="FFFFFF"/>
                    </a:gs>
                  </a:gsLst>
                  <a:lin ang="5400000" scaled="0"/>
                </a:gradFill>
                <a:ea typeface="Segoe UI" pitchFamily="34" charset="0"/>
                <a:cs typeface="Segoe UI" pitchFamily="34" charset="0"/>
              </a:endParaRPr>
            </a:p>
            <a:p>
              <a:pPr algn="ctr" defTabSz="932114" fontAlgn="base">
                <a:lnSpc>
                  <a:spcPct val="90000"/>
                </a:lnSpc>
                <a:defRPr/>
              </a:pPr>
              <a:endParaRPr lang="en-US" sz="2000" b="1" kern="0" dirty="0">
                <a:gradFill>
                  <a:gsLst>
                    <a:gs pos="0">
                      <a:srgbClr val="FFFFFF"/>
                    </a:gs>
                    <a:gs pos="100000">
                      <a:srgbClr val="FFFFFF"/>
                    </a:gs>
                  </a:gsLst>
                  <a:lin ang="5400000" scaled="0"/>
                </a:gradFill>
                <a:ea typeface="Segoe UI" pitchFamily="34" charset="0"/>
                <a:cs typeface="Segoe UI" pitchFamily="34" charset="0"/>
              </a:endParaRPr>
            </a:p>
            <a:p>
              <a:pPr algn="ctr" defTabSz="932114" fontAlgn="base">
                <a:lnSpc>
                  <a:spcPct val="90000"/>
                </a:lnSpc>
                <a:defRPr/>
              </a:pPr>
              <a:r>
                <a:rPr lang="en-US" sz="1632" b="1" kern="0" dirty="0">
                  <a:gradFill>
                    <a:gsLst>
                      <a:gs pos="0">
                        <a:srgbClr val="FFFFFF"/>
                      </a:gs>
                      <a:gs pos="100000">
                        <a:srgbClr val="FFFFFF"/>
                      </a:gs>
                    </a:gsLst>
                    <a:lin ang="5400000" scaled="0"/>
                  </a:gradFill>
                  <a:ea typeface="Segoe UI" pitchFamily="34" charset="0"/>
                  <a:cs typeface="Segoe UI" pitchFamily="34" charset="0"/>
                </a:rPr>
                <a:t> </a:t>
              </a:r>
            </a:p>
          </p:txBody>
        </p:sp>
        <p:sp>
          <p:nvSpPr>
            <p:cNvPr id="293" name="Rectangle 292"/>
            <p:cNvSpPr/>
            <p:nvPr/>
          </p:nvSpPr>
          <p:spPr bwMode="auto">
            <a:xfrm>
              <a:off x="1924137" y="4914556"/>
              <a:ext cx="2834640" cy="822960"/>
            </a:xfrm>
            <a:prstGeom prst="rect">
              <a:avLst/>
            </a:prstGeom>
            <a:solidFill>
              <a:srgbClr val="505050">
                <a:lumMod val="75000"/>
              </a:srgbClr>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114" fontAlgn="base">
                <a:lnSpc>
                  <a:spcPct val="90000"/>
                </a:lnSpc>
                <a:defRPr/>
              </a:pPr>
              <a:r>
                <a:rPr lang="en-US" sz="1632" kern="0" dirty="0" smtClean="0">
                  <a:gradFill>
                    <a:gsLst>
                      <a:gs pos="0">
                        <a:srgbClr val="FFFFFF"/>
                      </a:gs>
                      <a:gs pos="100000">
                        <a:srgbClr val="FFFFFF"/>
                      </a:gs>
                    </a:gsLst>
                    <a:lin ang="5400000" scaled="0"/>
                  </a:gradFill>
                  <a:ea typeface="Segoe UI" pitchFamily="34" charset="0"/>
                  <a:cs typeface="Segoe UI" pitchFamily="34" charset="0"/>
                </a:rPr>
                <a:t>Cloud infrastructure</a:t>
              </a:r>
            </a:p>
          </p:txBody>
        </p:sp>
        <p:sp>
          <p:nvSpPr>
            <p:cNvPr id="294" name="Rectangle 293"/>
            <p:cNvSpPr/>
            <p:nvPr/>
          </p:nvSpPr>
          <p:spPr bwMode="auto">
            <a:xfrm>
              <a:off x="1924137" y="3908727"/>
              <a:ext cx="2834640" cy="822960"/>
            </a:xfrm>
            <a:prstGeom prst="rect">
              <a:avLst/>
            </a:prstGeom>
            <a:solidFill>
              <a:srgbClr val="0078D7"/>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28" tIns="146262" rIns="182828" bIns="146262" numCol="1" spcCol="0" rtlCol="0" fromWordArt="0" anchor="ctr" anchorCtr="0" forceAA="0" compatLnSpc="1">
              <a:prstTxWarp prst="textNoShape">
                <a:avLst/>
              </a:prstTxWarp>
              <a:noAutofit/>
            </a:bodyPr>
            <a:lstStyle/>
            <a:p>
              <a:pPr algn="ctr" defTabSz="932114" fontAlgn="base">
                <a:lnSpc>
                  <a:spcPct val="90000"/>
                </a:lnSpc>
                <a:defRPr/>
              </a:pPr>
              <a:r>
                <a:rPr lang="en-US" kern="0" dirty="0">
                  <a:gradFill>
                    <a:gsLst>
                      <a:gs pos="0">
                        <a:srgbClr val="FFFFFF"/>
                      </a:gs>
                      <a:gs pos="100000">
                        <a:srgbClr val="FFFFFF"/>
                      </a:gs>
                    </a:gsLst>
                    <a:lin ang="5400000" scaled="0"/>
                  </a:gradFill>
                  <a:ea typeface="Segoe UI" pitchFamily="34" charset="0"/>
                  <a:cs typeface="Segoe UI" pitchFamily="34" charset="0"/>
                </a:rPr>
                <a:t>Portal</a:t>
              </a:r>
              <a:br>
                <a:rPr lang="en-US" kern="0" dirty="0">
                  <a:gradFill>
                    <a:gsLst>
                      <a:gs pos="0">
                        <a:srgbClr val="FFFFFF"/>
                      </a:gs>
                      <a:gs pos="100000">
                        <a:srgbClr val="FFFFFF"/>
                      </a:gs>
                    </a:gsLst>
                    <a:lin ang="5400000" scaled="0"/>
                  </a:gradFill>
                  <a:ea typeface="Segoe UI" pitchFamily="34" charset="0"/>
                  <a:cs typeface="Segoe UI" pitchFamily="34" charset="0"/>
                </a:rPr>
              </a:br>
              <a:r>
                <a:rPr lang="en-US" kern="0" dirty="0" err="1">
                  <a:gradFill>
                    <a:gsLst>
                      <a:gs pos="0">
                        <a:srgbClr val="FFFFFF"/>
                      </a:gs>
                      <a:gs pos="100000">
                        <a:srgbClr val="FFFFFF"/>
                      </a:gs>
                    </a:gsLst>
                    <a:lin ang="5400000" scaled="0"/>
                  </a:gradFill>
                  <a:ea typeface="Segoe UI" pitchFamily="34" charset="0"/>
                  <a:cs typeface="Segoe UI" pitchFamily="34" charset="0"/>
                </a:rPr>
                <a:t>IaaS</a:t>
              </a:r>
              <a:r>
                <a:rPr lang="en-US" kern="0" dirty="0">
                  <a:gradFill>
                    <a:gsLst>
                      <a:gs pos="0">
                        <a:srgbClr val="FFFFFF"/>
                      </a:gs>
                      <a:gs pos="100000">
                        <a:srgbClr val="FFFFFF"/>
                      </a:gs>
                    </a:gsLst>
                    <a:lin ang="5400000" scaled="0"/>
                  </a:gradFill>
                  <a:ea typeface="Segoe UI" pitchFamily="34" charset="0"/>
                  <a:cs typeface="Segoe UI" pitchFamily="34" charset="0"/>
                </a:rPr>
                <a:t> | </a:t>
              </a:r>
              <a:r>
                <a:rPr lang="en-US" kern="0" dirty="0" err="1">
                  <a:gradFill>
                    <a:gsLst>
                      <a:gs pos="0">
                        <a:srgbClr val="FFFFFF"/>
                      </a:gs>
                      <a:gs pos="100000">
                        <a:srgbClr val="FFFFFF"/>
                      </a:gs>
                    </a:gsLst>
                    <a:lin ang="5400000" scaled="0"/>
                  </a:gradFill>
                  <a:ea typeface="Segoe UI" pitchFamily="34" charset="0"/>
                  <a:cs typeface="Segoe UI" pitchFamily="34" charset="0"/>
                </a:rPr>
                <a:t>PaaS</a:t>
              </a:r>
              <a:r>
                <a:rPr lang="en-US" kern="0" dirty="0">
                  <a:gradFill>
                    <a:gsLst>
                      <a:gs pos="0">
                        <a:srgbClr val="FFFFFF"/>
                      </a:gs>
                      <a:gs pos="100000">
                        <a:srgbClr val="FFFFFF"/>
                      </a:gs>
                    </a:gsLst>
                    <a:lin ang="5400000" scaled="0"/>
                  </a:gradFill>
                  <a:ea typeface="Segoe UI" pitchFamily="34" charset="0"/>
                  <a:cs typeface="Segoe UI" pitchFamily="34" charset="0"/>
                </a:rPr>
                <a:t> services</a:t>
              </a:r>
            </a:p>
          </p:txBody>
        </p:sp>
        <p:sp>
          <p:nvSpPr>
            <p:cNvPr id="295" name="Rectangle 294"/>
            <p:cNvSpPr/>
            <p:nvPr/>
          </p:nvSpPr>
          <p:spPr bwMode="auto">
            <a:xfrm>
              <a:off x="1741257" y="3177215"/>
              <a:ext cx="1645920" cy="457200"/>
            </a:xfrm>
            <a:prstGeom prst="rect">
              <a:avLst/>
            </a:prstGeom>
            <a:solidFill>
              <a:srgbClr val="00188F"/>
            </a:solidFill>
            <a:ln w="9525" cap="flat" cmpd="sng" algn="ctr">
              <a:noFill/>
              <a:prstDash val="solid"/>
              <a:headEnd type="none" w="med" len="med"/>
              <a:tailEnd type="none" w="med" len="med"/>
            </a:ln>
            <a:effectLst/>
          </p:spPr>
          <p:txBody>
            <a:bodyPr rot="0" spcFirstLastPara="0" vertOverflow="overflow" horzOverflow="overflow" vert="horz" wrap="square" lIns="91427" tIns="91427" rIns="91427" bIns="91427" numCol="1" spcCol="0" rtlCol="0" fromWordArt="0" anchor="ctr" anchorCtr="0" forceAA="0" compatLnSpc="1">
              <a:prstTxWarp prst="textNoShape">
                <a:avLst/>
              </a:prstTxWarp>
              <a:noAutofit/>
            </a:bodyPr>
            <a:lstStyle/>
            <a:p>
              <a:pPr algn="ctr" defTabSz="932563">
                <a:lnSpc>
                  <a:spcPct val="90000"/>
                </a:lnSpc>
                <a:defRPr/>
              </a:pPr>
              <a:r>
                <a:rPr lang="en-US" sz="1599" kern="0" dirty="0">
                  <a:gradFill>
                    <a:gsLst>
                      <a:gs pos="0">
                        <a:srgbClr val="FFFFFF"/>
                      </a:gs>
                      <a:gs pos="100000">
                        <a:srgbClr val="FFFFFF"/>
                      </a:gs>
                    </a:gsLst>
                    <a:lin ang="5400000" scaled="0"/>
                  </a:gradFill>
                  <a:ea typeface="Segoe UI" pitchFamily="34" charset="0"/>
                  <a:cs typeface="Segoe UI" pitchFamily="34" charset="0"/>
                </a:rPr>
                <a:t>Windows Server</a:t>
              </a:r>
            </a:p>
          </p:txBody>
        </p:sp>
        <p:sp>
          <p:nvSpPr>
            <p:cNvPr id="296" name="Rectangle 295"/>
            <p:cNvSpPr/>
            <p:nvPr/>
          </p:nvSpPr>
          <p:spPr bwMode="auto">
            <a:xfrm>
              <a:off x="3478617" y="3177215"/>
              <a:ext cx="1463040" cy="457200"/>
            </a:xfrm>
            <a:prstGeom prst="rect">
              <a:avLst/>
            </a:prstGeom>
            <a:solidFill>
              <a:srgbClr val="00188F"/>
            </a:solidFill>
            <a:ln w="9525" cap="flat" cmpd="sng" algn="ctr">
              <a:noFill/>
              <a:prstDash val="solid"/>
              <a:headEnd type="none" w="med" len="med"/>
              <a:tailEnd type="none" w="med" len="med"/>
            </a:ln>
            <a:effectLst/>
          </p:spPr>
          <p:txBody>
            <a:bodyPr rot="0" spcFirstLastPara="0" vertOverflow="overflow" horzOverflow="overflow" vert="horz" wrap="square" lIns="182854" tIns="164568" rIns="182854" bIns="149196" numCol="1" spcCol="0" rtlCol="0" fromWordArt="0" anchor="ctr" anchorCtr="0" forceAA="0" compatLnSpc="1">
              <a:prstTxWarp prst="textNoShape">
                <a:avLst/>
              </a:prstTxWarp>
              <a:noAutofit/>
            </a:bodyPr>
            <a:lstStyle/>
            <a:p>
              <a:pPr algn="ctr" defTabSz="932563">
                <a:lnSpc>
                  <a:spcPct val="90000"/>
                </a:lnSpc>
                <a:defRPr/>
              </a:pPr>
              <a:r>
                <a:rPr lang="en-US" sz="1599" kern="0" dirty="0">
                  <a:gradFill>
                    <a:gsLst>
                      <a:gs pos="0">
                        <a:srgbClr val="FFFFFF"/>
                      </a:gs>
                      <a:gs pos="100000">
                        <a:srgbClr val="FFFFFF"/>
                      </a:gs>
                    </a:gsLst>
                    <a:lin ang="5400000" scaled="0"/>
                  </a:gradFill>
                  <a:ea typeface="Segoe UI" pitchFamily="34" charset="0"/>
                  <a:cs typeface="Segoe UI" pitchFamily="34" charset="0"/>
                </a:rPr>
                <a:t>Linux</a:t>
              </a:r>
            </a:p>
          </p:txBody>
        </p:sp>
      </p:grpSp>
      <p:pic>
        <p:nvPicPr>
          <p:cNvPr id="297" name="Picture 296"/>
          <p:cNvPicPr>
            <a:picLocks noChangeAspect="1"/>
          </p:cNvPicPr>
          <p:nvPr/>
        </p:nvPicPr>
        <p:blipFill>
          <a:blip r:embed="rId3">
            <a:lum contrast="-20000"/>
          </a:blip>
          <a:stretch>
            <a:fillRect/>
          </a:stretch>
        </p:blipFill>
        <p:spPr>
          <a:xfrm>
            <a:off x="8501290" y="5120620"/>
            <a:ext cx="2878594" cy="602074"/>
          </a:xfrm>
          <a:prstGeom prst="rect">
            <a:avLst/>
          </a:prstGeom>
          <a:noFill/>
        </p:spPr>
      </p:pic>
      <p:pic>
        <p:nvPicPr>
          <p:cNvPr id="298" name="Picture 297"/>
          <p:cNvPicPr>
            <a:picLocks noChangeAspect="1"/>
          </p:cNvPicPr>
          <p:nvPr/>
        </p:nvPicPr>
        <p:blipFill>
          <a:blip r:embed="rId3">
            <a:lum contrast="-20000"/>
          </a:blip>
          <a:stretch>
            <a:fillRect/>
          </a:stretch>
        </p:blipFill>
        <p:spPr>
          <a:xfrm rot="10800000">
            <a:off x="8404776" y="1452216"/>
            <a:ext cx="2878594" cy="914270"/>
          </a:xfrm>
          <a:prstGeom prst="rect">
            <a:avLst/>
          </a:prstGeom>
          <a:noFill/>
        </p:spPr>
      </p:pic>
      <p:sp>
        <p:nvSpPr>
          <p:cNvPr id="299" name="TextBox 298"/>
          <p:cNvSpPr txBox="1"/>
          <p:nvPr/>
        </p:nvSpPr>
        <p:spPr>
          <a:xfrm>
            <a:off x="679650" y="5716716"/>
            <a:ext cx="3315214" cy="1018698"/>
          </a:xfrm>
          <a:prstGeom prst="rect">
            <a:avLst/>
          </a:prstGeom>
          <a:noFill/>
          <a:ln w="10795" cap="flat" cmpd="sng" algn="ctr">
            <a:noFill/>
            <a:prstDash val="solid"/>
          </a:ln>
          <a:effectLst/>
        </p:spPr>
        <p:txBody>
          <a:bodyPr wrap="none" lIns="182854" tIns="146283" rIns="182854" bIns="146283" rtlCol="0" anchor="ctr">
            <a:spAutoFit/>
          </a:bodyPr>
          <a:lstStyle>
            <a:defPPr>
              <a:defRPr lang="en-US"/>
            </a:defPPr>
            <a:lvl1pPr algn="ctr">
              <a:lnSpc>
                <a:spcPct val="90000"/>
              </a:lnSpc>
              <a:defRPr sz="2800">
                <a:gradFill>
                  <a:gsLst>
                    <a:gs pos="0">
                      <a:schemeClr val="accent4"/>
                    </a:gs>
                    <a:gs pos="100000">
                      <a:schemeClr val="accent4"/>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32563">
              <a:defRPr/>
            </a:pPr>
            <a:r>
              <a:rPr lang="en-US" sz="2400" kern="0" dirty="0">
                <a:gradFill>
                  <a:gsLst>
                    <a:gs pos="0">
                      <a:srgbClr val="00188F"/>
                    </a:gs>
                    <a:gs pos="100000">
                      <a:srgbClr val="00188F"/>
                    </a:gs>
                  </a:gsLst>
                  <a:lin ang="5400000" scaled="0"/>
                </a:gradFill>
              </a:rPr>
              <a:t>Microsoft Azure Stack</a:t>
            </a:r>
          </a:p>
          <a:p>
            <a:pPr defTabSz="932563">
              <a:lnSpc>
                <a:spcPct val="100000"/>
              </a:lnSpc>
              <a:spcBef>
                <a:spcPts val="612"/>
              </a:spcBef>
              <a:defRPr/>
            </a:pPr>
            <a:r>
              <a:rPr lang="en-US" sz="2000" kern="0" dirty="0">
                <a:solidFill>
                  <a:srgbClr val="505050"/>
                </a:solidFill>
              </a:rPr>
              <a:t>Datacenter</a:t>
            </a:r>
          </a:p>
        </p:txBody>
      </p:sp>
      <p:sp>
        <p:nvSpPr>
          <p:cNvPr id="284" name="Rectangle 283"/>
          <p:cNvSpPr/>
          <p:nvPr/>
        </p:nvSpPr>
        <p:spPr bwMode="auto">
          <a:xfrm>
            <a:off x="0" y="5683537"/>
            <a:ext cx="12434076" cy="91427"/>
          </a:xfrm>
          <a:prstGeom prst="rect">
            <a:avLst/>
          </a:prstGeom>
          <a:solidFill>
            <a:srgbClr val="777777"/>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10187408"/>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p:txBody>
          <a:bodyPr/>
          <a:lstStyle/>
          <a:p>
            <a:r>
              <a:rPr lang="en-US" sz="4488" dirty="0"/>
              <a:t>What’s on your mind today?</a:t>
            </a:r>
            <a:endParaRPr lang="en-US" sz="3672" dirty="0">
              <a:gradFill>
                <a:gsLst>
                  <a:gs pos="1250">
                    <a:schemeClr val="tx2"/>
                  </a:gs>
                  <a:gs pos="100000">
                    <a:schemeClr val="tx2"/>
                  </a:gs>
                </a:gsLst>
                <a:lin ang="5400000" scaled="0"/>
              </a:gradFill>
            </a:endParaRPr>
          </a:p>
        </p:txBody>
      </p:sp>
      <p:grpSp>
        <p:nvGrpSpPr>
          <p:cNvPr id="3" name="Group 2"/>
          <p:cNvGrpSpPr/>
          <p:nvPr/>
        </p:nvGrpSpPr>
        <p:grpSpPr>
          <a:xfrm>
            <a:off x="8707771" y="1778001"/>
            <a:ext cx="3456432" cy="3803904"/>
            <a:chOff x="8707771" y="1778001"/>
            <a:chExt cx="3456432" cy="3803904"/>
          </a:xfrm>
        </p:grpSpPr>
        <p:grpSp>
          <p:nvGrpSpPr>
            <p:cNvPr id="19" name="Group 18"/>
            <p:cNvGrpSpPr/>
            <p:nvPr/>
          </p:nvGrpSpPr>
          <p:grpSpPr>
            <a:xfrm>
              <a:off x="8707771" y="1778001"/>
              <a:ext cx="3456432" cy="3803904"/>
              <a:chOff x="8182536" y="1548855"/>
              <a:chExt cx="3751026" cy="4128113"/>
            </a:xfrm>
          </p:grpSpPr>
          <p:sp>
            <p:nvSpPr>
              <p:cNvPr id="20" name="Rectangle 19"/>
              <p:cNvSpPr/>
              <p:nvPr/>
            </p:nvSpPr>
            <p:spPr bwMode="auto">
              <a:xfrm>
                <a:off x="8182536" y="1548855"/>
                <a:ext cx="3751026" cy="412811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defTabSz="932114" fontAlgn="base">
                  <a:lnSpc>
                    <a:spcPct val="90000"/>
                  </a:lnSpc>
                  <a:spcBef>
                    <a:spcPct val="0"/>
                  </a:spcBef>
                  <a:spcAft>
                    <a:spcPct val="0"/>
                  </a:spcAft>
                  <a:defRPr/>
                </a:pPr>
                <a:r>
                  <a:rPr lang="en-US" sz="2800" kern="0" dirty="0">
                    <a:gradFill>
                      <a:gsLst>
                        <a:gs pos="0">
                          <a:srgbClr val="FFFFFF"/>
                        </a:gs>
                        <a:gs pos="100000">
                          <a:srgbClr val="FFFFFF"/>
                        </a:gs>
                      </a:gsLst>
                      <a:lin ang="5400000" scaled="0"/>
                    </a:gradFill>
                    <a:latin typeface="Segoe UI Light"/>
                    <a:ea typeface="Segoe UI" pitchFamily="34" charset="0"/>
                    <a:cs typeface="Segoe UI" pitchFamily="34" charset="0"/>
                  </a:rPr>
                  <a:t>How can I empower next-gen apps/services for my app owners?</a:t>
                </a:r>
              </a:p>
            </p:txBody>
          </p:sp>
          <p:pic>
            <p:nvPicPr>
              <p:cNvPr id="21" name="Picture 20"/>
              <p:cNvPicPr>
                <a:picLocks noChangeAspect="1"/>
              </p:cNvPicPr>
              <p:nvPr/>
            </p:nvPicPr>
            <p:blipFill>
              <a:blip r:embed="rId3"/>
              <a:stretch>
                <a:fillRect/>
              </a:stretch>
            </p:blipFill>
            <p:spPr>
              <a:xfrm>
                <a:off x="8849645" y="3940060"/>
                <a:ext cx="2416810" cy="1333412"/>
              </a:xfrm>
              <a:prstGeom prst="rect">
                <a:avLst/>
              </a:prstGeom>
            </p:spPr>
          </p:pic>
        </p:grpSp>
        <p:sp>
          <p:nvSpPr>
            <p:cNvPr id="22" name="Rectangle 21"/>
            <p:cNvSpPr/>
            <p:nvPr/>
          </p:nvSpPr>
          <p:spPr bwMode="auto">
            <a:xfrm>
              <a:off x="10008552" y="4366451"/>
              <a:ext cx="908143" cy="75168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 name="Freeform 25"/>
            <p:cNvSpPr>
              <a:spLocks noEditPoints="1"/>
            </p:cNvSpPr>
            <p:nvPr/>
          </p:nvSpPr>
          <p:spPr bwMode="black">
            <a:xfrm>
              <a:off x="10016517" y="4324499"/>
              <a:ext cx="838939" cy="714335"/>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chemeClr val="accent2"/>
            </a:solidFill>
            <a:ln>
              <a:noFill/>
            </a:ln>
          </p:spPr>
          <p:txBody>
            <a:bodyPr vert="horz" wrap="square" lIns="0" tIns="41147" rIns="82293" bIns="41147" numCol="1" anchor="t" anchorCtr="0" compatLnSpc="1">
              <a:prstTxWarp prst="textNoShape">
                <a:avLst/>
              </a:prstTxWarp>
            </a:bodyPr>
            <a:lstStyle/>
            <a:p>
              <a:pPr algn="ctr" defTabSz="914187"/>
              <a:endParaRPr lang="en-US" sz="1599">
                <a:gradFill>
                  <a:gsLst>
                    <a:gs pos="0">
                      <a:srgbClr val="FFFFFF"/>
                    </a:gs>
                    <a:gs pos="100000">
                      <a:srgbClr val="FFFFFF"/>
                    </a:gs>
                  </a:gsLst>
                  <a:lin ang="5400000" scaled="0"/>
                </a:gradFill>
              </a:endParaRPr>
            </a:p>
          </p:txBody>
        </p:sp>
      </p:grpSp>
      <p:grpSp>
        <p:nvGrpSpPr>
          <p:cNvPr id="25" name="Group 24"/>
          <p:cNvGrpSpPr/>
          <p:nvPr/>
        </p:nvGrpSpPr>
        <p:grpSpPr>
          <a:xfrm>
            <a:off x="4706380" y="1776665"/>
            <a:ext cx="3454680" cy="3806576"/>
            <a:chOff x="4681983" y="1778001"/>
            <a:chExt cx="3454680" cy="3806576"/>
          </a:xfrm>
        </p:grpSpPr>
        <p:sp>
          <p:nvSpPr>
            <p:cNvPr id="26" name="Rectangle 25"/>
            <p:cNvSpPr/>
            <p:nvPr/>
          </p:nvSpPr>
          <p:spPr bwMode="auto">
            <a:xfrm>
              <a:off x="4681983" y="1778001"/>
              <a:ext cx="3454680" cy="3806576"/>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defTabSz="932114" fontAlgn="base">
                <a:lnSpc>
                  <a:spcPct val="90000"/>
                </a:lnSpc>
                <a:spcBef>
                  <a:spcPct val="0"/>
                </a:spcBef>
                <a:spcAft>
                  <a:spcPct val="0"/>
                </a:spcAft>
                <a:defRPr/>
              </a:pPr>
              <a:r>
                <a:rPr lang="en-US" sz="2800" kern="0" dirty="0">
                  <a:gradFill>
                    <a:gsLst>
                      <a:gs pos="0">
                        <a:srgbClr val="FFFFFF"/>
                      </a:gs>
                      <a:gs pos="100000">
                        <a:srgbClr val="FFFFFF"/>
                      </a:gs>
                    </a:gsLst>
                    <a:lin ang="5400000" scaled="0"/>
                  </a:gradFill>
                  <a:latin typeface="Segoe UI Light"/>
                  <a:ea typeface="Segoe UI" pitchFamily="34" charset="0"/>
                  <a:cs typeface="Segoe UI" pitchFamily="34" charset="0"/>
                </a:rPr>
                <a:t>How can I </a:t>
              </a:r>
              <a:r>
                <a:rPr lang="en-US" sz="2800" kern="0" dirty="0" smtClean="0">
                  <a:gradFill>
                    <a:gsLst>
                      <a:gs pos="0">
                        <a:srgbClr val="FFFFFF"/>
                      </a:gs>
                      <a:gs pos="100000">
                        <a:srgbClr val="FFFFFF"/>
                      </a:gs>
                    </a:gsLst>
                    <a:lin ang="5400000" scaled="0"/>
                  </a:gradFill>
                  <a:latin typeface="Segoe UI Light"/>
                  <a:ea typeface="Segoe UI" pitchFamily="34" charset="0"/>
                  <a:cs typeface="Segoe UI" pitchFamily="34" charset="0"/>
                </a:rPr>
                <a:t>protect </a:t>
              </a:r>
              <a:r>
                <a:rPr lang="en-US" sz="2800" kern="0" dirty="0">
                  <a:gradFill>
                    <a:gsLst>
                      <a:gs pos="0">
                        <a:srgbClr val="FFFFFF"/>
                      </a:gs>
                      <a:gs pos="100000">
                        <a:srgbClr val="FFFFFF"/>
                      </a:gs>
                    </a:gsLst>
                    <a:lin ang="5400000" scaled="0"/>
                  </a:gradFill>
                  <a:latin typeface="Segoe UI Light"/>
                  <a:ea typeface="Segoe UI" pitchFamily="34" charset="0"/>
                  <a:cs typeface="Segoe UI" pitchFamily="34" charset="0"/>
                </a:rPr>
                <a:t>my datacenter assets from emerging threats?</a:t>
              </a:r>
            </a:p>
          </p:txBody>
        </p:sp>
        <p:sp>
          <p:nvSpPr>
            <p:cNvPr id="27" name="Rectangle 26"/>
            <p:cNvSpPr/>
            <p:nvPr/>
          </p:nvSpPr>
          <p:spPr bwMode="auto">
            <a:xfrm>
              <a:off x="5921817" y="4318305"/>
              <a:ext cx="975012" cy="863523"/>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8" name="Picture 27"/>
            <p:cNvPicPr>
              <a:picLocks noChangeAspect="1"/>
            </p:cNvPicPr>
            <p:nvPr/>
          </p:nvPicPr>
          <p:blipFill>
            <a:blip r:embed="rId4"/>
            <a:stretch>
              <a:fillRect/>
            </a:stretch>
          </p:blipFill>
          <p:spPr>
            <a:xfrm>
              <a:off x="5293172" y="3986650"/>
              <a:ext cx="2232300" cy="1231614"/>
            </a:xfrm>
            <a:prstGeom prst="rect">
              <a:avLst/>
            </a:prstGeom>
          </p:spPr>
        </p:pic>
        <p:sp>
          <p:nvSpPr>
            <p:cNvPr id="29" name="Freeform 29"/>
            <p:cNvSpPr>
              <a:spLocks noEditPoints="1"/>
            </p:cNvSpPr>
            <p:nvPr/>
          </p:nvSpPr>
          <p:spPr bwMode="auto">
            <a:xfrm>
              <a:off x="6123700" y="4362467"/>
              <a:ext cx="571245" cy="677112"/>
            </a:xfrm>
            <a:custGeom>
              <a:avLst/>
              <a:gdLst>
                <a:gd name="T0" fmla="*/ 140 w 160"/>
                <a:gd name="T1" fmla="*/ 77 h 190"/>
                <a:gd name="T2" fmla="*/ 142 w 160"/>
                <a:gd name="T3" fmla="*/ 77 h 190"/>
                <a:gd name="T4" fmla="*/ 142 w 160"/>
                <a:gd name="T5" fmla="*/ 50 h 190"/>
                <a:gd name="T6" fmla="*/ 91 w 160"/>
                <a:gd name="T7" fmla="*/ 0 h 190"/>
                <a:gd name="T8" fmla="*/ 75 w 160"/>
                <a:gd name="T9" fmla="*/ 0 h 190"/>
                <a:gd name="T10" fmla="*/ 24 w 160"/>
                <a:gd name="T11" fmla="*/ 50 h 190"/>
                <a:gd name="T12" fmla="*/ 24 w 160"/>
                <a:gd name="T13" fmla="*/ 77 h 190"/>
                <a:gd name="T14" fmla="*/ 20 w 160"/>
                <a:gd name="T15" fmla="*/ 77 h 190"/>
                <a:gd name="T16" fmla="*/ 0 w 160"/>
                <a:gd name="T17" fmla="*/ 98 h 190"/>
                <a:gd name="T18" fmla="*/ 0 w 160"/>
                <a:gd name="T19" fmla="*/ 170 h 190"/>
                <a:gd name="T20" fmla="*/ 20 w 160"/>
                <a:gd name="T21" fmla="*/ 190 h 190"/>
                <a:gd name="T22" fmla="*/ 140 w 160"/>
                <a:gd name="T23" fmla="*/ 190 h 190"/>
                <a:gd name="T24" fmla="*/ 160 w 160"/>
                <a:gd name="T25" fmla="*/ 170 h 190"/>
                <a:gd name="T26" fmla="*/ 160 w 160"/>
                <a:gd name="T27" fmla="*/ 98 h 190"/>
                <a:gd name="T28" fmla="*/ 140 w 160"/>
                <a:gd name="T29" fmla="*/ 77 h 190"/>
                <a:gd name="T30" fmla="*/ 75 w 160"/>
                <a:gd name="T31" fmla="*/ 21 h 190"/>
                <a:gd name="T32" fmla="*/ 91 w 160"/>
                <a:gd name="T33" fmla="*/ 21 h 190"/>
                <a:gd name="T34" fmla="*/ 121 w 160"/>
                <a:gd name="T35" fmla="*/ 50 h 190"/>
                <a:gd name="T36" fmla="*/ 121 w 160"/>
                <a:gd name="T37" fmla="*/ 77 h 190"/>
                <a:gd name="T38" fmla="*/ 45 w 160"/>
                <a:gd name="T39" fmla="*/ 77 h 190"/>
                <a:gd name="T40" fmla="*/ 45 w 160"/>
                <a:gd name="T41" fmla="*/ 50 h 190"/>
                <a:gd name="T42" fmla="*/ 75 w 160"/>
                <a:gd name="T43" fmla="*/ 21 h 190"/>
                <a:gd name="T44" fmla="*/ 94 w 160"/>
                <a:gd name="T45" fmla="*/ 156 h 190"/>
                <a:gd name="T46" fmla="*/ 89 w 160"/>
                <a:gd name="T47" fmla="*/ 161 h 190"/>
                <a:gd name="T48" fmla="*/ 72 w 160"/>
                <a:gd name="T49" fmla="*/ 161 h 190"/>
                <a:gd name="T50" fmla="*/ 67 w 160"/>
                <a:gd name="T51" fmla="*/ 156 h 190"/>
                <a:gd name="T52" fmla="*/ 67 w 160"/>
                <a:gd name="T53" fmla="*/ 142 h 190"/>
                <a:gd name="T54" fmla="*/ 59 w 160"/>
                <a:gd name="T55" fmla="*/ 125 h 190"/>
                <a:gd name="T56" fmla="*/ 80 w 160"/>
                <a:gd name="T57" fmla="*/ 104 h 190"/>
                <a:gd name="T58" fmla="*/ 101 w 160"/>
                <a:gd name="T59" fmla="*/ 125 h 190"/>
                <a:gd name="T60" fmla="*/ 94 w 160"/>
                <a:gd name="T61" fmla="*/ 141 h 190"/>
                <a:gd name="T62" fmla="*/ 94 w 160"/>
                <a:gd name="T63" fmla="*/ 15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190">
                  <a:moveTo>
                    <a:pt x="140" y="77"/>
                  </a:moveTo>
                  <a:cubicBezTo>
                    <a:pt x="142" y="77"/>
                    <a:pt x="142" y="77"/>
                    <a:pt x="142" y="77"/>
                  </a:cubicBezTo>
                  <a:cubicBezTo>
                    <a:pt x="142" y="50"/>
                    <a:pt x="142" y="50"/>
                    <a:pt x="142" y="50"/>
                  </a:cubicBezTo>
                  <a:cubicBezTo>
                    <a:pt x="142" y="22"/>
                    <a:pt x="119" y="0"/>
                    <a:pt x="91" y="0"/>
                  </a:cubicBezTo>
                  <a:cubicBezTo>
                    <a:pt x="75" y="0"/>
                    <a:pt x="75" y="0"/>
                    <a:pt x="75" y="0"/>
                  </a:cubicBezTo>
                  <a:cubicBezTo>
                    <a:pt x="47" y="0"/>
                    <a:pt x="24" y="22"/>
                    <a:pt x="24" y="50"/>
                  </a:cubicBezTo>
                  <a:cubicBezTo>
                    <a:pt x="24" y="77"/>
                    <a:pt x="24" y="77"/>
                    <a:pt x="24" y="77"/>
                  </a:cubicBezTo>
                  <a:cubicBezTo>
                    <a:pt x="20" y="77"/>
                    <a:pt x="20" y="77"/>
                    <a:pt x="20" y="77"/>
                  </a:cubicBezTo>
                  <a:cubicBezTo>
                    <a:pt x="9" y="77"/>
                    <a:pt x="0" y="87"/>
                    <a:pt x="0" y="98"/>
                  </a:cubicBezTo>
                  <a:cubicBezTo>
                    <a:pt x="0" y="170"/>
                    <a:pt x="0" y="170"/>
                    <a:pt x="0" y="170"/>
                  </a:cubicBezTo>
                  <a:cubicBezTo>
                    <a:pt x="0" y="181"/>
                    <a:pt x="9" y="190"/>
                    <a:pt x="20" y="190"/>
                  </a:cubicBezTo>
                  <a:cubicBezTo>
                    <a:pt x="140" y="190"/>
                    <a:pt x="140" y="190"/>
                    <a:pt x="140" y="190"/>
                  </a:cubicBezTo>
                  <a:cubicBezTo>
                    <a:pt x="151" y="190"/>
                    <a:pt x="160" y="181"/>
                    <a:pt x="160" y="170"/>
                  </a:cubicBezTo>
                  <a:cubicBezTo>
                    <a:pt x="160" y="98"/>
                    <a:pt x="160" y="98"/>
                    <a:pt x="160" y="98"/>
                  </a:cubicBezTo>
                  <a:cubicBezTo>
                    <a:pt x="160" y="87"/>
                    <a:pt x="151" y="77"/>
                    <a:pt x="140" y="77"/>
                  </a:cubicBezTo>
                  <a:close/>
                  <a:moveTo>
                    <a:pt x="75" y="21"/>
                  </a:moveTo>
                  <a:cubicBezTo>
                    <a:pt x="91" y="21"/>
                    <a:pt x="91" y="21"/>
                    <a:pt x="91" y="21"/>
                  </a:cubicBezTo>
                  <a:cubicBezTo>
                    <a:pt x="107" y="21"/>
                    <a:pt x="121" y="34"/>
                    <a:pt x="121" y="50"/>
                  </a:cubicBezTo>
                  <a:cubicBezTo>
                    <a:pt x="121" y="77"/>
                    <a:pt x="121" y="77"/>
                    <a:pt x="121" y="77"/>
                  </a:cubicBezTo>
                  <a:cubicBezTo>
                    <a:pt x="45" y="77"/>
                    <a:pt x="45" y="77"/>
                    <a:pt x="45" y="77"/>
                  </a:cubicBezTo>
                  <a:cubicBezTo>
                    <a:pt x="45" y="50"/>
                    <a:pt x="45" y="50"/>
                    <a:pt x="45" y="50"/>
                  </a:cubicBezTo>
                  <a:cubicBezTo>
                    <a:pt x="45" y="34"/>
                    <a:pt x="58" y="21"/>
                    <a:pt x="75" y="21"/>
                  </a:cubicBezTo>
                  <a:close/>
                  <a:moveTo>
                    <a:pt x="94" y="156"/>
                  </a:moveTo>
                  <a:cubicBezTo>
                    <a:pt x="94" y="159"/>
                    <a:pt x="92" y="161"/>
                    <a:pt x="89" y="161"/>
                  </a:cubicBezTo>
                  <a:cubicBezTo>
                    <a:pt x="72" y="161"/>
                    <a:pt x="72" y="161"/>
                    <a:pt x="72" y="161"/>
                  </a:cubicBezTo>
                  <a:cubicBezTo>
                    <a:pt x="70" y="161"/>
                    <a:pt x="67" y="159"/>
                    <a:pt x="67" y="156"/>
                  </a:cubicBezTo>
                  <a:cubicBezTo>
                    <a:pt x="67" y="142"/>
                    <a:pt x="67" y="142"/>
                    <a:pt x="67" y="142"/>
                  </a:cubicBezTo>
                  <a:cubicBezTo>
                    <a:pt x="62" y="138"/>
                    <a:pt x="59" y="132"/>
                    <a:pt x="59" y="125"/>
                  </a:cubicBezTo>
                  <a:cubicBezTo>
                    <a:pt x="59" y="114"/>
                    <a:pt x="68" y="104"/>
                    <a:pt x="80" y="104"/>
                  </a:cubicBezTo>
                  <a:cubicBezTo>
                    <a:pt x="92" y="104"/>
                    <a:pt x="101" y="114"/>
                    <a:pt x="101" y="125"/>
                  </a:cubicBezTo>
                  <a:cubicBezTo>
                    <a:pt x="101" y="131"/>
                    <a:pt x="98" y="137"/>
                    <a:pt x="94" y="141"/>
                  </a:cubicBezTo>
                  <a:lnTo>
                    <a:pt x="94" y="156"/>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defTabSz="914009">
                <a:defRPr/>
              </a:pPr>
              <a:endParaRPr lang="en-US" sz="1700" kern="0" dirty="0" smtClean="0">
                <a:solidFill>
                  <a:srgbClr val="000000"/>
                </a:solidFill>
              </a:endParaRPr>
            </a:p>
          </p:txBody>
        </p:sp>
      </p:grpSp>
      <p:grpSp>
        <p:nvGrpSpPr>
          <p:cNvPr id="16" name="Group 15"/>
          <p:cNvGrpSpPr/>
          <p:nvPr/>
        </p:nvGrpSpPr>
        <p:grpSpPr>
          <a:xfrm>
            <a:off x="145453" y="1471677"/>
            <a:ext cx="4014216" cy="4416552"/>
            <a:chOff x="8151873" y="1467228"/>
            <a:chExt cx="4014216" cy="4416552"/>
          </a:xfrm>
        </p:grpSpPr>
        <p:sp>
          <p:nvSpPr>
            <p:cNvPr id="17" name="Rectangle 16"/>
            <p:cNvSpPr/>
            <p:nvPr/>
          </p:nvSpPr>
          <p:spPr bwMode="auto">
            <a:xfrm>
              <a:off x="8151873" y="1467228"/>
              <a:ext cx="4014216" cy="4416552"/>
            </a:xfrm>
            <a:prstGeom prst="rect">
              <a:avLst/>
            </a:prstGeom>
            <a:solidFill>
              <a:schemeClr val="accent5">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defTabSz="932114" fontAlgn="base">
                <a:lnSpc>
                  <a:spcPct val="90000"/>
                </a:lnSpc>
                <a:spcBef>
                  <a:spcPct val="0"/>
                </a:spcBef>
                <a:spcAft>
                  <a:spcPct val="0"/>
                </a:spcAft>
                <a:defRPr/>
              </a:pPr>
              <a:r>
                <a:rPr lang="en-US" sz="3600" kern="0" dirty="0">
                  <a:gradFill>
                    <a:gsLst>
                      <a:gs pos="0">
                        <a:srgbClr val="FFFFFF"/>
                      </a:gs>
                      <a:gs pos="100000">
                        <a:srgbClr val="FFFFFF"/>
                      </a:gs>
                    </a:gsLst>
                    <a:lin ang="5400000" scaled="0"/>
                  </a:gradFill>
                  <a:latin typeface="Segoe UI Light"/>
                  <a:ea typeface="Segoe UI" pitchFamily="34" charset="0"/>
                  <a:cs typeface="Segoe UI" pitchFamily="34" charset="0"/>
                </a:rPr>
                <a:t>How can I deliver on what my mission-critical apps need?</a:t>
              </a:r>
            </a:p>
          </p:txBody>
        </p:sp>
        <p:pic>
          <p:nvPicPr>
            <p:cNvPr id="18" name="Picture 17"/>
            <p:cNvPicPr>
              <a:picLocks noChangeAspect="1"/>
            </p:cNvPicPr>
            <p:nvPr/>
          </p:nvPicPr>
          <p:blipFill>
            <a:blip r:embed="rId5"/>
            <a:stretch>
              <a:fillRect/>
            </a:stretch>
          </p:blipFill>
          <p:spPr>
            <a:xfrm>
              <a:off x="8857962" y="3986650"/>
              <a:ext cx="2602039" cy="1435608"/>
            </a:xfrm>
            <a:prstGeom prst="rect">
              <a:avLst/>
            </a:prstGeom>
          </p:spPr>
        </p:pic>
      </p:grpSp>
    </p:spTree>
    <p:extLst>
      <p:ext uri="{BB962C8B-B14F-4D97-AF65-F5344CB8AC3E}">
        <p14:creationId xmlns:p14="http://schemas.microsoft.com/office/powerpoint/2010/main" val="259103060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88191" y="1780673"/>
            <a:ext cx="3456432" cy="3803904"/>
            <a:chOff x="8182536" y="1548855"/>
            <a:chExt cx="3751026" cy="4128113"/>
          </a:xfrm>
        </p:grpSpPr>
        <p:sp>
          <p:nvSpPr>
            <p:cNvPr id="23" name="Rectangle 22"/>
            <p:cNvSpPr/>
            <p:nvPr/>
          </p:nvSpPr>
          <p:spPr bwMode="auto">
            <a:xfrm>
              <a:off x="8182536" y="1548855"/>
              <a:ext cx="3751026" cy="412811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defTabSz="932114" fontAlgn="base">
                <a:lnSpc>
                  <a:spcPct val="90000"/>
                </a:lnSpc>
                <a:spcBef>
                  <a:spcPct val="0"/>
                </a:spcBef>
                <a:spcAft>
                  <a:spcPct val="0"/>
                </a:spcAft>
                <a:defRPr/>
              </a:pPr>
              <a:r>
                <a:rPr lang="en-US" sz="2800" kern="0" dirty="0">
                  <a:gradFill>
                    <a:gsLst>
                      <a:gs pos="0">
                        <a:srgbClr val="FFFFFF"/>
                      </a:gs>
                      <a:gs pos="100000">
                        <a:srgbClr val="FFFFFF"/>
                      </a:gs>
                    </a:gsLst>
                    <a:lin ang="5400000" scaled="0"/>
                  </a:gradFill>
                  <a:latin typeface="Segoe UI Light"/>
                  <a:ea typeface="Segoe UI" pitchFamily="34" charset="0"/>
                  <a:cs typeface="Segoe UI" pitchFamily="34" charset="0"/>
                </a:rPr>
                <a:t>How can I empower next-gen apps/services for my app owners?</a:t>
              </a:r>
            </a:p>
          </p:txBody>
        </p:sp>
        <p:pic>
          <p:nvPicPr>
            <p:cNvPr id="24" name="Picture 23"/>
            <p:cNvPicPr>
              <a:picLocks noChangeAspect="1"/>
            </p:cNvPicPr>
            <p:nvPr/>
          </p:nvPicPr>
          <p:blipFill>
            <a:blip r:embed="rId3"/>
            <a:stretch>
              <a:fillRect/>
            </a:stretch>
          </p:blipFill>
          <p:spPr>
            <a:xfrm>
              <a:off x="8849645" y="3940060"/>
              <a:ext cx="2416810" cy="1333412"/>
            </a:xfrm>
            <a:prstGeom prst="rect">
              <a:avLst/>
            </a:prstGeom>
          </p:spPr>
        </p:pic>
      </p:grpSp>
      <p:grpSp>
        <p:nvGrpSpPr>
          <p:cNvPr id="25" name="Group 24"/>
          <p:cNvGrpSpPr/>
          <p:nvPr/>
        </p:nvGrpSpPr>
        <p:grpSpPr>
          <a:xfrm>
            <a:off x="4220908" y="1778001"/>
            <a:ext cx="3454680" cy="3806576"/>
            <a:chOff x="4681983" y="1778001"/>
            <a:chExt cx="3454680" cy="3806576"/>
          </a:xfrm>
        </p:grpSpPr>
        <p:sp>
          <p:nvSpPr>
            <p:cNvPr id="39" name="Rectangle 38"/>
            <p:cNvSpPr/>
            <p:nvPr/>
          </p:nvSpPr>
          <p:spPr bwMode="auto">
            <a:xfrm>
              <a:off x="4681983" y="1778001"/>
              <a:ext cx="3454680" cy="3806576"/>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defTabSz="932114" fontAlgn="base">
                <a:lnSpc>
                  <a:spcPct val="90000"/>
                </a:lnSpc>
                <a:spcBef>
                  <a:spcPct val="0"/>
                </a:spcBef>
                <a:spcAft>
                  <a:spcPct val="0"/>
                </a:spcAft>
                <a:defRPr/>
              </a:pPr>
              <a:r>
                <a:rPr lang="en-US" sz="2800" kern="0" dirty="0">
                  <a:gradFill>
                    <a:gsLst>
                      <a:gs pos="0">
                        <a:srgbClr val="FFFFFF"/>
                      </a:gs>
                      <a:gs pos="100000">
                        <a:srgbClr val="FFFFFF"/>
                      </a:gs>
                    </a:gsLst>
                    <a:lin ang="5400000" scaled="0"/>
                  </a:gradFill>
                  <a:latin typeface="Segoe UI Light"/>
                  <a:ea typeface="Segoe UI" pitchFamily="34" charset="0"/>
                  <a:cs typeface="Segoe UI" pitchFamily="34" charset="0"/>
                </a:rPr>
                <a:t>How can I </a:t>
              </a:r>
              <a:r>
                <a:rPr lang="en-US" sz="2800" kern="0" dirty="0" smtClean="0">
                  <a:gradFill>
                    <a:gsLst>
                      <a:gs pos="0">
                        <a:srgbClr val="FFFFFF"/>
                      </a:gs>
                      <a:gs pos="100000">
                        <a:srgbClr val="FFFFFF"/>
                      </a:gs>
                    </a:gsLst>
                    <a:lin ang="5400000" scaled="0"/>
                  </a:gradFill>
                  <a:latin typeface="Segoe UI Light"/>
                  <a:ea typeface="Segoe UI" pitchFamily="34" charset="0"/>
                  <a:cs typeface="Segoe UI" pitchFamily="34" charset="0"/>
                </a:rPr>
                <a:t>protect </a:t>
              </a:r>
              <a:r>
                <a:rPr lang="en-US" sz="2800" kern="0" dirty="0">
                  <a:gradFill>
                    <a:gsLst>
                      <a:gs pos="0">
                        <a:srgbClr val="FFFFFF"/>
                      </a:gs>
                      <a:gs pos="100000">
                        <a:srgbClr val="FFFFFF"/>
                      </a:gs>
                    </a:gsLst>
                    <a:lin ang="5400000" scaled="0"/>
                  </a:gradFill>
                  <a:latin typeface="Segoe UI Light"/>
                  <a:ea typeface="Segoe UI" pitchFamily="34" charset="0"/>
                  <a:cs typeface="Segoe UI" pitchFamily="34" charset="0"/>
                </a:rPr>
                <a:t>my datacenter assets from emerging threats?</a:t>
              </a:r>
            </a:p>
          </p:txBody>
        </p:sp>
        <p:sp>
          <p:nvSpPr>
            <p:cNvPr id="40" name="Rectangle 39"/>
            <p:cNvSpPr/>
            <p:nvPr/>
          </p:nvSpPr>
          <p:spPr bwMode="auto">
            <a:xfrm>
              <a:off x="5921817" y="4318305"/>
              <a:ext cx="975012" cy="863523"/>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41" name="Picture 40"/>
            <p:cNvPicPr>
              <a:picLocks noChangeAspect="1"/>
            </p:cNvPicPr>
            <p:nvPr/>
          </p:nvPicPr>
          <p:blipFill>
            <a:blip r:embed="rId4"/>
            <a:stretch>
              <a:fillRect/>
            </a:stretch>
          </p:blipFill>
          <p:spPr>
            <a:xfrm>
              <a:off x="5293172" y="3986650"/>
              <a:ext cx="2232300" cy="1231614"/>
            </a:xfrm>
            <a:prstGeom prst="rect">
              <a:avLst/>
            </a:prstGeom>
          </p:spPr>
        </p:pic>
        <p:sp>
          <p:nvSpPr>
            <p:cNvPr id="42" name="Freeform 29"/>
            <p:cNvSpPr>
              <a:spLocks noEditPoints="1"/>
            </p:cNvSpPr>
            <p:nvPr/>
          </p:nvSpPr>
          <p:spPr bwMode="auto">
            <a:xfrm>
              <a:off x="6123700" y="4362467"/>
              <a:ext cx="571245" cy="677112"/>
            </a:xfrm>
            <a:custGeom>
              <a:avLst/>
              <a:gdLst>
                <a:gd name="T0" fmla="*/ 140 w 160"/>
                <a:gd name="T1" fmla="*/ 77 h 190"/>
                <a:gd name="T2" fmla="*/ 142 w 160"/>
                <a:gd name="T3" fmla="*/ 77 h 190"/>
                <a:gd name="T4" fmla="*/ 142 w 160"/>
                <a:gd name="T5" fmla="*/ 50 h 190"/>
                <a:gd name="T6" fmla="*/ 91 w 160"/>
                <a:gd name="T7" fmla="*/ 0 h 190"/>
                <a:gd name="T8" fmla="*/ 75 w 160"/>
                <a:gd name="T9" fmla="*/ 0 h 190"/>
                <a:gd name="T10" fmla="*/ 24 w 160"/>
                <a:gd name="T11" fmla="*/ 50 h 190"/>
                <a:gd name="T12" fmla="*/ 24 w 160"/>
                <a:gd name="T13" fmla="*/ 77 h 190"/>
                <a:gd name="T14" fmla="*/ 20 w 160"/>
                <a:gd name="T15" fmla="*/ 77 h 190"/>
                <a:gd name="T16" fmla="*/ 0 w 160"/>
                <a:gd name="T17" fmla="*/ 98 h 190"/>
                <a:gd name="T18" fmla="*/ 0 w 160"/>
                <a:gd name="T19" fmla="*/ 170 h 190"/>
                <a:gd name="T20" fmla="*/ 20 w 160"/>
                <a:gd name="T21" fmla="*/ 190 h 190"/>
                <a:gd name="T22" fmla="*/ 140 w 160"/>
                <a:gd name="T23" fmla="*/ 190 h 190"/>
                <a:gd name="T24" fmla="*/ 160 w 160"/>
                <a:gd name="T25" fmla="*/ 170 h 190"/>
                <a:gd name="T26" fmla="*/ 160 w 160"/>
                <a:gd name="T27" fmla="*/ 98 h 190"/>
                <a:gd name="T28" fmla="*/ 140 w 160"/>
                <a:gd name="T29" fmla="*/ 77 h 190"/>
                <a:gd name="T30" fmla="*/ 75 w 160"/>
                <a:gd name="T31" fmla="*/ 21 h 190"/>
                <a:gd name="T32" fmla="*/ 91 w 160"/>
                <a:gd name="T33" fmla="*/ 21 h 190"/>
                <a:gd name="T34" fmla="*/ 121 w 160"/>
                <a:gd name="T35" fmla="*/ 50 h 190"/>
                <a:gd name="T36" fmla="*/ 121 w 160"/>
                <a:gd name="T37" fmla="*/ 77 h 190"/>
                <a:gd name="T38" fmla="*/ 45 w 160"/>
                <a:gd name="T39" fmla="*/ 77 h 190"/>
                <a:gd name="T40" fmla="*/ 45 w 160"/>
                <a:gd name="T41" fmla="*/ 50 h 190"/>
                <a:gd name="T42" fmla="*/ 75 w 160"/>
                <a:gd name="T43" fmla="*/ 21 h 190"/>
                <a:gd name="T44" fmla="*/ 94 w 160"/>
                <a:gd name="T45" fmla="*/ 156 h 190"/>
                <a:gd name="T46" fmla="*/ 89 w 160"/>
                <a:gd name="T47" fmla="*/ 161 h 190"/>
                <a:gd name="T48" fmla="*/ 72 w 160"/>
                <a:gd name="T49" fmla="*/ 161 h 190"/>
                <a:gd name="T50" fmla="*/ 67 w 160"/>
                <a:gd name="T51" fmla="*/ 156 h 190"/>
                <a:gd name="T52" fmla="*/ 67 w 160"/>
                <a:gd name="T53" fmla="*/ 142 h 190"/>
                <a:gd name="T54" fmla="*/ 59 w 160"/>
                <a:gd name="T55" fmla="*/ 125 h 190"/>
                <a:gd name="T56" fmla="*/ 80 w 160"/>
                <a:gd name="T57" fmla="*/ 104 h 190"/>
                <a:gd name="T58" fmla="*/ 101 w 160"/>
                <a:gd name="T59" fmla="*/ 125 h 190"/>
                <a:gd name="T60" fmla="*/ 94 w 160"/>
                <a:gd name="T61" fmla="*/ 141 h 190"/>
                <a:gd name="T62" fmla="*/ 94 w 160"/>
                <a:gd name="T63" fmla="*/ 15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190">
                  <a:moveTo>
                    <a:pt x="140" y="77"/>
                  </a:moveTo>
                  <a:cubicBezTo>
                    <a:pt x="142" y="77"/>
                    <a:pt x="142" y="77"/>
                    <a:pt x="142" y="77"/>
                  </a:cubicBezTo>
                  <a:cubicBezTo>
                    <a:pt x="142" y="50"/>
                    <a:pt x="142" y="50"/>
                    <a:pt x="142" y="50"/>
                  </a:cubicBezTo>
                  <a:cubicBezTo>
                    <a:pt x="142" y="22"/>
                    <a:pt x="119" y="0"/>
                    <a:pt x="91" y="0"/>
                  </a:cubicBezTo>
                  <a:cubicBezTo>
                    <a:pt x="75" y="0"/>
                    <a:pt x="75" y="0"/>
                    <a:pt x="75" y="0"/>
                  </a:cubicBezTo>
                  <a:cubicBezTo>
                    <a:pt x="47" y="0"/>
                    <a:pt x="24" y="22"/>
                    <a:pt x="24" y="50"/>
                  </a:cubicBezTo>
                  <a:cubicBezTo>
                    <a:pt x="24" y="77"/>
                    <a:pt x="24" y="77"/>
                    <a:pt x="24" y="77"/>
                  </a:cubicBezTo>
                  <a:cubicBezTo>
                    <a:pt x="20" y="77"/>
                    <a:pt x="20" y="77"/>
                    <a:pt x="20" y="77"/>
                  </a:cubicBezTo>
                  <a:cubicBezTo>
                    <a:pt x="9" y="77"/>
                    <a:pt x="0" y="87"/>
                    <a:pt x="0" y="98"/>
                  </a:cubicBezTo>
                  <a:cubicBezTo>
                    <a:pt x="0" y="170"/>
                    <a:pt x="0" y="170"/>
                    <a:pt x="0" y="170"/>
                  </a:cubicBezTo>
                  <a:cubicBezTo>
                    <a:pt x="0" y="181"/>
                    <a:pt x="9" y="190"/>
                    <a:pt x="20" y="190"/>
                  </a:cubicBezTo>
                  <a:cubicBezTo>
                    <a:pt x="140" y="190"/>
                    <a:pt x="140" y="190"/>
                    <a:pt x="140" y="190"/>
                  </a:cubicBezTo>
                  <a:cubicBezTo>
                    <a:pt x="151" y="190"/>
                    <a:pt x="160" y="181"/>
                    <a:pt x="160" y="170"/>
                  </a:cubicBezTo>
                  <a:cubicBezTo>
                    <a:pt x="160" y="98"/>
                    <a:pt x="160" y="98"/>
                    <a:pt x="160" y="98"/>
                  </a:cubicBezTo>
                  <a:cubicBezTo>
                    <a:pt x="160" y="87"/>
                    <a:pt x="151" y="77"/>
                    <a:pt x="140" y="77"/>
                  </a:cubicBezTo>
                  <a:close/>
                  <a:moveTo>
                    <a:pt x="75" y="21"/>
                  </a:moveTo>
                  <a:cubicBezTo>
                    <a:pt x="91" y="21"/>
                    <a:pt x="91" y="21"/>
                    <a:pt x="91" y="21"/>
                  </a:cubicBezTo>
                  <a:cubicBezTo>
                    <a:pt x="107" y="21"/>
                    <a:pt x="121" y="34"/>
                    <a:pt x="121" y="50"/>
                  </a:cubicBezTo>
                  <a:cubicBezTo>
                    <a:pt x="121" y="77"/>
                    <a:pt x="121" y="77"/>
                    <a:pt x="121" y="77"/>
                  </a:cubicBezTo>
                  <a:cubicBezTo>
                    <a:pt x="45" y="77"/>
                    <a:pt x="45" y="77"/>
                    <a:pt x="45" y="77"/>
                  </a:cubicBezTo>
                  <a:cubicBezTo>
                    <a:pt x="45" y="50"/>
                    <a:pt x="45" y="50"/>
                    <a:pt x="45" y="50"/>
                  </a:cubicBezTo>
                  <a:cubicBezTo>
                    <a:pt x="45" y="34"/>
                    <a:pt x="58" y="21"/>
                    <a:pt x="75" y="21"/>
                  </a:cubicBezTo>
                  <a:close/>
                  <a:moveTo>
                    <a:pt x="94" y="156"/>
                  </a:moveTo>
                  <a:cubicBezTo>
                    <a:pt x="94" y="159"/>
                    <a:pt x="92" y="161"/>
                    <a:pt x="89" y="161"/>
                  </a:cubicBezTo>
                  <a:cubicBezTo>
                    <a:pt x="72" y="161"/>
                    <a:pt x="72" y="161"/>
                    <a:pt x="72" y="161"/>
                  </a:cubicBezTo>
                  <a:cubicBezTo>
                    <a:pt x="70" y="161"/>
                    <a:pt x="67" y="159"/>
                    <a:pt x="67" y="156"/>
                  </a:cubicBezTo>
                  <a:cubicBezTo>
                    <a:pt x="67" y="142"/>
                    <a:pt x="67" y="142"/>
                    <a:pt x="67" y="142"/>
                  </a:cubicBezTo>
                  <a:cubicBezTo>
                    <a:pt x="62" y="138"/>
                    <a:pt x="59" y="132"/>
                    <a:pt x="59" y="125"/>
                  </a:cubicBezTo>
                  <a:cubicBezTo>
                    <a:pt x="59" y="114"/>
                    <a:pt x="68" y="104"/>
                    <a:pt x="80" y="104"/>
                  </a:cubicBezTo>
                  <a:cubicBezTo>
                    <a:pt x="92" y="104"/>
                    <a:pt x="101" y="114"/>
                    <a:pt x="101" y="125"/>
                  </a:cubicBezTo>
                  <a:cubicBezTo>
                    <a:pt x="101" y="131"/>
                    <a:pt x="98" y="137"/>
                    <a:pt x="94" y="141"/>
                  </a:cubicBezTo>
                  <a:lnTo>
                    <a:pt x="94" y="156"/>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defTabSz="914009">
                <a:defRPr/>
              </a:pPr>
              <a:endParaRPr lang="en-US" sz="1700" kern="0" dirty="0" smtClean="0">
                <a:solidFill>
                  <a:srgbClr val="000000"/>
                </a:solidFill>
              </a:endParaRPr>
            </a:p>
          </p:txBody>
        </p:sp>
      </p:grpSp>
      <p:sp>
        <p:nvSpPr>
          <p:cNvPr id="44" name="Rectangle 43"/>
          <p:cNvSpPr/>
          <p:nvPr/>
        </p:nvSpPr>
        <p:spPr bwMode="auto">
          <a:xfrm>
            <a:off x="8151873" y="1467228"/>
            <a:ext cx="4014216" cy="4416552"/>
          </a:xfrm>
          <a:prstGeom prst="rect">
            <a:avLst/>
          </a:prstGeom>
          <a:solidFill>
            <a:schemeClr val="accent5">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defTabSz="932114" fontAlgn="base">
              <a:lnSpc>
                <a:spcPct val="90000"/>
              </a:lnSpc>
              <a:spcBef>
                <a:spcPct val="0"/>
              </a:spcBef>
              <a:spcAft>
                <a:spcPct val="0"/>
              </a:spcAft>
              <a:defRPr/>
            </a:pPr>
            <a:endParaRPr lang="en-US" sz="3600" kern="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pic>
        <p:nvPicPr>
          <p:cNvPr id="45" name="Picture 44"/>
          <p:cNvPicPr>
            <a:picLocks noChangeAspect="1"/>
          </p:cNvPicPr>
          <p:nvPr/>
        </p:nvPicPr>
        <p:blipFill>
          <a:blip r:embed="rId5"/>
          <a:stretch>
            <a:fillRect/>
          </a:stretch>
        </p:blipFill>
        <p:spPr>
          <a:xfrm>
            <a:off x="8857962" y="3986650"/>
            <a:ext cx="2602039" cy="1435608"/>
          </a:xfrm>
          <a:prstGeom prst="rect">
            <a:avLst/>
          </a:prstGeom>
        </p:spPr>
      </p:pic>
      <p:sp>
        <p:nvSpPr>
          <p:cNvPr id="7" name="Rectangle 6"/>
          <p:cNvSpPr/>
          <p:nvPr/>
        </p:nvSpPr>
        <p:spPr>
          <a:xfrm>
            <a:off x="8242045" y="1567388"/>
            <a:ext cx="3729293" cy="2086725"/>
          </a:xfrm>
          <a:prstGeom prst="rect">
            <a:avLst/>
          </a:prstGeom>
        </p:spPr>
        <p:txBody>
          <a:bodyPr wrap="square">
            <a:spAutoFit/>
          </a:bodyPr>
          <a:lstStyle/>
          <a:p>
            <a:pPr defTabSz="932114" fontAlgn="base">
              <a:lnSpc>
                <a:spcPct val="90000"/>
              </a:lnSpc>
              <a:spcBef>
                <a:spcPct val="0"/>
              </a:spcBef>
              <a:spcAft>
                <a:spcPct val="0"/>
              </a:spcAft>
              <a:defRPr/>
            </a:pPr>
            <a:r>
              <a:rPr lang="en-US" sz="3600" kern="0" dirty="0">
                <a:gradFill>
                  <a:gsLst>
                    <a:gs pos="0">
                      <a:srgbClr val="FFFFFF"/>
                    </a:gs>
                    <a:gs pos="100000">
                      <a:srgbClr val="FFFFFF"/>
                    </a:gs>
                  </a:gsLst>
                  <a:lin ang="5400000" scaled="0"/>
                </a:gradFill>
                <a:latin typeface="Segoe UI Light"/>
                <a:ea typeface="Segoe UI" pitchFamily="34" charset="0"/>
                <a:cs typeface="Segoe UI" pitchFamily="34" charset="0"/>
              </a:rPr>
              <a:t>How can I deliver on what my mission-critical apps need?</a:t>
            </a:r>
          </a:p>
        </p:txBody>
      </p:sp>
      <p:grpSp>
        <p:nvGrpSpPr>
          <p:cNvPr id="46" name="Group 45"/>
          <p:cNvGrpSpPr/>
          <p:nvPr/>
        </p:nvGrpSpPr>
        <p:grpSpPr>
          <a:xfrm>
            <a:off x="288191" y="1780673"/>
            <a:ext cx="3456432" cy="3803904"/>
            <a:chOff x="8182536" y="1548855"/>
            <a:chExt cx="3751026" cy="4128113"/>
          </a:xfrm>
        </p:grpSpPr>
        <p:sp>
          <p:nvSpPr>
            <p:cNvPr id="47" name="Rectangle 46"/>
            <p:cNvSpPr/>
            <p:nvPr/>
          </p:nvSpPr>
          <p:spPr bwMode="auto">
            <a:xfrm>
              <a:off x="8182536" y="1548855"/>
              <a:ext cx="3751026" cy="412811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defTabSz="932114" fontAlgn="base">
                <a:lnSpc>
                  <a:spcPct val="90000"/>
                </a:lnSpc>
                <a:spcBef>
                  <a:spcPct val="0"/>
                </a:spcBef>
                <a:spcAft>
                  <a:spcPct val="0"/>
                </a:spcAft>
                <a:defRPr/>
              </a:pPr>
              <a:r>
                <a:rPr lang="en-US" sz="2800" kern="0" dirty="0">
                  <a:gradFill>
                    <a:gsLst>
                      <a:gs pos="0">
                        <a:srgbClr val="FFFFFF"/>
                      </a:gs>
                      <a:gs pos="100000">
                        <a:srgbClr val="FFFFFF"/>
                      </a:gs>
                    </a:gsLst>
                    <a:lin ang="5400000" scaled="0"/>
                  </a:gradFill>
                  <a:latin typeface="Segoe UI Light"/>
                  <a:ea typeface="Segoe UI" pitchFamily="34" charset="0"/>
                  <a:cs typeface="Segoe UI" pitchFamily="34" charset="0"/>
                </a:rPr>
                <a:t>How can I empower next-gen apps/services for my app owners?</a:t>
              </a:r>
            </a:p>
          </p:txBody>
        </p:sp>
        <p:pic>
          <p:nvPicPr>
            <p:cNvPr id="48" name="Picture 47"/>
            <p:cNvPicPr>
              <a:picLocks noChangeAspect="1"/>
            </p:cNvPicPr>
            <p:nvPr/>
          </p:nvPicPr>
          <p:blipFill>
            <a:blip r:embed="rId3"/>
            <a:stretch>
              <a:fillRect/>
            </a:stretch>
          </p:blipFill>
          <p:spPr>
            <a:xfrm>
              <a:off x="8849645" y="3940060"/>
              <a:ext cx="2416810" cy="1333412"/>
            </a:xfrm>
            <a:prstGeom prst="rect">
              <a:avLst/>
            </a:prstGeom>
          </p:spPr>
        </p:pic>
      </p:grpSp>
      <p:sp>
        <p:nvSpPr>
          <p:cNvPr id="49" name="Rectangle 48"/>
          <p:cNvSpPr/>
          <p:nvPr/>
        </p:nvSpPr>
        <p:spPr bwMode="auto">
          <a:xfrm>
            <a:off x="1588972" y="4356597"/>
            <a:ext cx="908143" cy="75168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0" name="Freeform 25"/>
          <p:cNvSpPr>
            <a:spLocks noEditPoints="1"/>
          </p:cNvSpPr>
          <p:nvPr/>
        </p:nvSpPr>
        <p:spPr bwMode="black">
          <a:xfrm>
            <a:off x="1596937" y="4327171"/>
            <a:ext cx="838939" cy="714335"/>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chemeClr val="accent2"/>
          </a:solidFill>
          <a:ln>
            <a:noFill/>
          </a:ln>
        </p:spPr>
        <p:txBody>
          <a:bodyPr vert="horz" wrap="square" lIns="0" tIns="41147" rIns="82293" bIns="41147" numCol="1" anchor="t" anchorCtr="0" compatLnSpc="1">
            <a:prstTxWarp prst="textNoShape">
              <a:avLst/>
            </a:prstTxWarp>
          </a:bodyPr>
          <a:lstStyle/>
          <a:p>
            <a:pPr algn="ctr" defTabSz="914187"/>
            <a:endParaRPr lang="en-US" sz="1599">
              <a:gradFill>
                <a:gsLst>
                  <a:gs pos="0">
                    <a:srgbClr val="FFFFFF"/>
                  </a:gs>
                  <a:gs pos="100000">
                    <a:srgbClr val="FFFFFF"/>
                  </a:gs>
                </a:gsLst>
                <a:lin ang="5400000" scaled="0"/>
              </a:gradFill>
            </a:endParaRPr>
          </a:p>
        </p:txBody>
      </p:sp>
      <p:grpSp>
        <p:nvGrpSpPr>
          <p:cNvPr id="3" name="Group 2"/>
          <p:cNvGrpSpPr/>
          <p:nvPr/>
        </p:nvGrpSpPr>
        <p:grpSpPr>
          <a:xfrm>
            <a:off x="1764" y="4678"/>
            <a:ext cx="12432948" cy="6992541"/>
            <a:chOff x="-1" y="-1"/>
            <a:chExt cx="12436475" cy="6994525"/>
          </a:xfrm>
        </p:grpSpPr>
        <p:sp>
          <p:nvSpPr>
            <p:cNvPr id="10" name="Title 3"/>
            <p:cNvSpPr txBox="1">
              <a:spLocks/>
            </p:cNvSpPr>
            <p:nvPr/>
          </p:nvSpPr>
          <p:spPr>
            <a:xfrm>
              <a:off x="-1" y="-1"/>
              <a:ext cx="12436475" cy="6994525"/>
            </a:xfrm>
            <a:prstGeom prst="rect">
              <a:avLst/>
            </a:prstGeom>
            <a:solidFill>
              <a:schemeClr val="accent5">
                <a:lumMod val="75000"/>
              </a:schemeClr>
            </a:solidFill>
          </p:spPr>
          <p:txBody>
            <a:bodyPr vert="horz" wrap="square" lIns="182828" tIns="146262" rIns="182828" bIns="146262" rtlCol="0" anchor="t">
              <a:noAutofit/>
            </a:bodyPr>
            <a:lstStyle>
              <a:defPPr>
                <a:defRPr lang="en-US"/>
              </a:defPPr>
              <a:lvl1pPr marL="914049" indent="-914049" defTabSz="932742">
                <a:lnSpc>
                  <a:spcPct val="90000"/>
                </a:lnSpc>
                <a:spcBef>
                  <a:spcPct val="0"/>
                </a:spcBef>
                <a:buNone/>
                <a:defRPr sz="5998" b="0" cap="none" spc="-102" baseline="0">
                  <a:ln w="3175">
                    <a:noFill/>
                  </a:ln>
                  <a:gradFill>
                    <a:gsLst>
                      <a:gs pos="42373">
                        <a:srgbClr val="FFFFFF"/>
                      </a:gs>
                      <a:gs pos="68000">
                        <a:srgbClr val="FFFFFF"/>
                      </a:gs>
                    </a:gsLst>
                    <a:lin ang="5400000" scaled="0"/>
                  </a:gradFill>
                  <a:effectLst/>
                  <a:latin typeface="+mj-lt"/>
                  <a:cs typeface="Segoe UI" pitchFamily="34" charset="0"/>
                </a:defRPr>
              </a:lvl1pPr>
            </a:lstStyle>
            <a:p>
              <a:endParaRPr/>
            </a:p>
          </p:txBody>
        </p:sp>
        <p:sp>
          <p:nvSpPr>
            <p:cNvPr id="2" name="Rectangle 1"/>
            <p:cNvSpPr/>
            <p:nvPr/>
          </p:nvSpPr>
          <p:spPr>
            <a:xfrm>
              <a:off x="274003" y="4471254"/>
              <a:ext cx="3793847" cy="1246469"/>
            </a:xfrm>
            <a:prstGeom prst="rect">
              <a:avLst/>
            </a:prstGeom>
          </p:spPr>
          <p:txBody>
            <a:bodyPr wrap="square" lIns="182828" tIns="146262" rIns="182828" bIns="146262">
              <a:spAutoFit/>
            </a:bodyPr>
            <a:lstStyle/>
            <a:p>
              <a:pPr defTabSz="932384">
                <a:lnSpc>
                  <a:spcPct val="90000"/>
                </a:lnSpc>
                <a:spcBef>
                  <a:spcPts val="600"/>
                </a:spcBef>
              </a:pPr>
              <a:r>
                <a:rPr lang="en-US" sz="1873" dirty="0">
                  <a:gradFill>
                    <a:gsLst>
                      <a:gs pos="42373">
                        <a:srgbClr val="FFFFFF"/>
                      </a:gs>
                      <a:gs pos="68000">
                        <a:srgbClr val="FFFFFF"/>
                      </a:gs>
                    </a:gsLst>
                    <a:lin ang="5400000" scaled="0"/>
                  </a:gradFill>
                </a:rPr>
                <a:t>Rolling upgrades</a:t>
              </a:r>
            </a:p>
            <a:p>
              <a:pPr defTabSz="932384">
                <a:lnSpc>
                  <a:spcPct val="90000"/>
                </a:lnSpc>
                <a:spcBef>
                  <a:spcPts val="600"/>
                </a:spcBef>
              </a:pPr>
              <a:r>
                <a:rPr lang="en-US" sz="1873" dirty="0">
                  <a:gradFill>
                    <a:gsLst>
                      <a:gs pos="42373">
                        <a:srgbClr val="FFFFFF"/>
                      </a:gs>
                      <a:gs pos="68000">
                        <a:srgbClr val="FFFFFF"/>
                      </a:gs>
                    </a:gsLst>
                    <a:lin ang="5400000" scaled="0"/>
                  </a:gradFill>
                </a:rPr>
                <a:t>Storage </a:t>
              </a:r>
              <a:r>
                <a:rPr lang="en-US" sz="1873" dirty="0" err="1">
                  <a:gradFill>
                    <a:gsLst>
                      <a:gs pos="42373">
                        <a:srgbClr val="FFFFFF"/>
                      </a:gs>
                      <a:gs pos="68000">
                        <a:srgbClr val="FFFFFF"/>
                      </a:gs>
                    </a:gsLst>
                    <a:lin ang="5400000" scaled="0"/>
                  </a:gradFill>
                </a:rPr>
                <a:t>QoS</a:t>
              </a:r>
              <a:endParaRPr lang="en-US" sz="1873" dirty="0">
                <a:gradFill>
                  <a:gsLst>
                    <a:gs pos="42373">
                      <a:srgbClr val="FFFFFF"/>
                    </a:gs>
                    <a:gs pos="68000">
                      <a:srgbClr val="FFFFFF"/>
                    </a:gs>
                  </a:gsLst>
                  <a:lin ang="5400000" scaled="0"/>
                </a:gradFill>
              </a:endParaRPr>
            </a:p>
            <a:p>
              <a:pPr defTabSz="932384">
                <a:lnSpc>
                  <a:spcPct val="90000"/>
                </a:lnSpc>
                <a:spcBef>
                  <a:spcPts val="600"/>
                </a:spcBef>
              </a:pPr>
              <a:r>
                <a:rPr lang="en-US" sz="1873" dirty="0">
                  <a:gradFill>
                    <a:gsLst>
                      <a:gs pos="42373">
                        <a:srgbClr val="FFFFFF"/>
                      </a:gs>
                      <a:gs pos="68000">
                        <a:srgbClr val="FFFFFF"/>
                      </a:gs>
                    </a:gsLst>
                    <a:lin ang="5400000" scaled="0"/>
                  </a:gradFill>
                </a:rPr>
                <a:t>Guest clustering enhancements</a:t>
              </a:r>
            </a:p>
          </p:txBody>
        </p:sp>
        <p:cxnSp>
          <p:nvCxnSpPr>
            <p:cNvPr id="5" name="Straight Connector 4"/>
            <p:cNvCxnSpPr/>
            <p:nvPr/>
          </p:nvCxnSpPr>
          <p:spPr>
            <a:xfrm>
              <a:off x="274003" y="4030120"/>
              <a:ext cx="10469073" cy="0"/>
            </a:xfrm>
            <a:prstGeom prst="line">
              <a:avLst/>
            </a:prstGeom>
            <a:ln w="0">
              <a:solidFill>
                <a:schemeClr val="tx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itle"/>
            <p:cNvSpPr txBox="1">
              <a:spLocks/>
            </p:cNvSpPr>
            <p:nvPr/>
          </p:nvSpPr>
          <p:spPr>
            <a:xfrm>
              <a:off x="274003" y="1867042"/>
              <a:ext cx="10973434" cy="2231491"/>
            </a:xfrm>
            <a:prstGeom prst="rect">
              <a:avLst/>
            </a:prstGeom>
          </p:spPr>
          <p:txBody>
            <a:bodyPr vert="horz" wrap="square" lIns="182828" tIns="146262" rIns="182828" bIns="146262"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896" dirty="0">
                  <a:gradFill>
                    <a:gsLst>
                      <a:gs pos="42373">
                        <a:srgbClr val="FFFFFF"/>
                      </a:gs>
                      <a:gs pos="68000">
                        <a:srgbClr val="FFFFFF"/>
                      </a:gs>
                    </a:gsLst>
                    <a:lin ang="5400000" scaled="0"/>
                  </a:gradFill>
                </a:rPr>
                <a:t>Deploy enterprise-grade </a:t>
              </a:r>
              <a:r>
                <a:rPr lang="en-US" sz="4896" dirty="0" smtClean="0">
                  <a:gradFill>
                    <a:gsLst>
                      <a:gs pos="42373">
                        <a:srgbClr val="FFFFFF"/>
                      </a:gs>
                      <a:gs pos="68000">
                        <a:srgbClr val="FFFFFF"/>
                      </a:gs>
                    </a:gsLst>
                    <a:lin ang="5400000" scaled="0"/>
                  </a:gradFill>
                </a:rPr>
                <a:t>virtualization and </a:t>
              </a:r>
              <a:r>
                <a:rPr lang="en-US" sz="4896" dirty="0" err="1">
                  <a:gradFill>
                    <a:gsLst>
                      <a:gs pos="42373">
                        <a:srgbClr val="FFFFFF"/>
                      </a:gs>
                      <a:gs pos="68000">
                        <a:srgbClr val="FFFFFF"/>
                      </a:gs>
                    </a:gsLst>
                    <a:lin ang="5400000" scaled="0"/>
                  </a:gradFill>
                </a:rPr>
                <a:t>IaaS</a:t>
              </a:r>
              <a:r>
                <a:rPr lang="en-US" sz="4896" dirty="0">
                  <a:gradFill>
                    <a:gsLst>
                      <a:gs pos="42373">
                        <a:srgbClr val="FFFFFF"/>
                      </a:gs>
                      <a:gs pos="68000">
                        <a:srgbClr val="FFFFFF"/>
                      </a:gs>
                    </a:gsLst>
                    <a:lin ang="5400000" scaled="0"/>
                  </a:gradFill>
                </a:rPr>
                <a:t> platform</a:t>
              </a:r>
            </a:p>
            <a:p>
              <a:pPr marL="0" indent="0">
                <a:buFont typeface="Arial" pitchFamily="34" charset="0"/>
                <a:buNone/>
              </a:pPr>
              <a:r>
                <a:rPr lang="en-US" sz="3199" dirty="0">
                  <a:gradFill>
                    <a:gsLst>
                      <a:gs pos="42373">
                        <a:srgbClr val="FFFFFF"/>
                      </a:gs>
                      <a:gs pos="68000">
                        <a:srgbClr val="FFFFFF"/>
                      </a:gs>
                    </a:gsLst>
                    <a:lin ang="5400000" scaled="0"/>
                  </a:gradFill>
                </a:rPr>
                <a:t>Highest levels of scale, performance, and reliability</a:t>
              </a:r>
            </a:p>
          </p:txBody>
        </p:sp>
        <p:sp>
          <p:nvSpPr>
            <p:cNvPr id="37" name="Rectangle 36"/>
            <p:cNvSpPr/>
            <p:nvPr/>
          </p:nvSpPr>
          <p:spPr>
            <a:xfrm>
              <a:off x="3992681" y="4479676"/>
              <a:ext cx="5390640" cy="1589637"/>
            </a:xfrm>
            <a:prstGeom prst="rect">
              <a:avLst/>
            </a:prstGeom>
          </p:spPr>
          <p:txBody>
            <a:bodyPr wrap="square" lIns="182828" tIns="146262" rIns="182828" bIns="146262">
              <a:spAutoFit/>
            </a:bodyPr>
            <a:lstStyle/>
            <a:p>
              <a:pPr defTabSz="932384">
                <a:lnSpc>
                  <a:spcPct val="90000"/>
                </a:lnSpc>
                <a:spcBef>
                  <a:spcPts val="600"/>
                </a:spcBef>
              </a:pPr>
              <a:r>
                <a:rPr lang="en-US" sz="1873" dirty="0">
                  <a:gradFill>
                    <a:gsLst>
                      <a:gs pos="42373">
                        <a:srgbClr val="FFFFFF"/>
                      </a:gs>
                      <a:gs pos="68000">
                        <a:srgbClr val="FFFFFF"/>
                      </a:gs>
                    </a:gsLst>
                    <a:lin ang="5400000" scaled="0"/>
                  </a:gradFill>
                </a:rPr>
                <a:t>Best-in-class support for Linux</a:t>
              </a:r>
            </a:p>
            <a:p>
              <a:pPr defTabSz="932384">
                <a:lnSpc>
                  <a:spcPct val="90000"/>
                </a:lnSpc>
                <a:spcBef>
                  <a:spcPts val="600"/>
                </a:spcBef>
              </a:pPr>
              <a:r>
                <a:rPr lang="en-US" sz="1873" dirty="0">
                  <a:gradFill>
                    <a:gsLst>
                      <a:gs pos="42373">
                        <a:srgbClr val="FFFFFF"/>
                      </a:gs>
                      <a:gs pos="68000">
                        <a:srgbClr val="FFFFFF"/>
                      </a:gs>
                    </a:gsLst>
                    <a:lin ang="5400000" scaled="0"/>
                  </a:gradFill>
                </a:rPr>
                <a:t>Centralized management</a:t>
              </a:r>
            </a:p>
            <a:p>
              <a:pPr defTabSz="932384">
                <a:lnSpc>
                  <a:spcPct val="90000"/>
                </a:lnSpc>
                <a:spcBef>
                  <a:spcPts val="600"/>
                </a:spcBef>
              </a:pPr>
              <a:r>
                <a:rPr lang="en-US" sz="1873" dirty="0">
                  <a:gradFill>
                    <a:gsLst>
                      <a:gs pos="42373">
                        <a:srgbClr val="FFFFFF"/>
                      </a:gs>
                      <a:gs pos="68000">
                        <a:srgbClr val="FFFFFF"/>
                      </a:gs>
                    </a:gsLst>
                    <a:lin ang="5400000" scaled="0"/>
                  </a:gradFill>
                </a:rPr>
                <a:t>Azure </a:t>
              </a:r>
              <a:r>
                <a:rPr lang="en-US" sz="1873" dirty="0" err="1">
                  <a:gradFill>
                    <a:gsLst>
                      <a:gs pos="42373">
                        <a:srgbClr val="FFFFFF"/>
                      </a:gs>
                      <a:gs pos="68000">
                        <a:srgbClr val="FFFFFF"/>
                      </a:gs>
                    </a:gsLst>
                    <a:lin ang="5400000" scaled="0"/>
                  </a:gradFill>
                </a:rPr>
                <a:t>IaaS</a:t>
              </a:r>
              <a:r>
                <a:rPr lang="en-US" sz="1873" dirty="0">
                  <a:gradFill>
                    <a:gsLst>
                      <a:gs pos="42373">
                        <a:srgbClr val="FFFFFF"/>
                      </a:gs>
                      <a:gs pos="68000">
                        <a:srgbClr val="FFFFFF"/>
                      </a:gs>
                    </a:gsLst>
                    <a:lin ang="5400000" scaled="0"/>
                  </a:gradFill>
                </a:rPr>
                <a:t>/VM </a:t>
              </a:r>
            </a:p>
            <a:p>
              <a:pPr defTabSz="932384">
                <a:lnSpc>
                  <a:spcPct val="90000"/>
                </a:lnSpc>
                <a:spcBef>
                  <a:spcPts val="600"/>
                </a:spcBef>
              </a:pPr>
              <a:endParaRPr lang="en-US" sz="1873" dirty="0">
                <a:gradFill>
                  <a:gsLst>
                    <a:gs pos="42373">
                      <a:srgbClr val="FFFFFF"/>
                    </a:gs>
                    <a:gs pos="68000">
                      <a:srgbClr val="FFFFFF"/>
                    </a:gs>
                  </a:gsLst>
                  <a:lin ang="5400000" scaled="0"/>
                </a:gradFill>
              </a:endParaRPr>
            </a:p>
          </p:txBody>
        </p:sp>
      </p:grpSp>
      <p:pic>
        <p:nvPicPr>
          <p:cNvPr id="28" name="Picture 27"/>
          <p:cNvPicPr>
            <a:picLocks noChangeAspect="1"/>
          </p:cNvPicPr>
          <p:nvPr/>
        </p:nvPicPr>
        <p:blipFill>
          <a:blip r:embed="rId5"/>
          <a:stretch>
            <a:fillRect/>
          </a:stretch>
        </p:blipFill>
        <p:spPr>
          <a:xfrm>
            <a:off x="275690" y="303213"/>
            <a:ext cx="1431344" cy="789706"/>
          </a:xfrm>
          <a:prstGeom prst="rect">
            <a:avLst/>
          </a:prstGeom>
        </p:spPr>
      </p:pic>
      <p:sp>
        <p:nvSpPr>
          <p:cNvPr id="4" name="Rectangle 3"/>
          <p:cNvSpPr/>
          <p:nvPr/>
        </p:nvSpPr>
        <p:spPr>
          <a:xfrm>
            <a:off x="1707034" y="434556"/>
            <a:ext cx="3139604" cy="611193"/>
          </a:xfrm>
          <a:prstGeom prst="rect">
            <a:avLst/>
          </a:prstGeom>
        </p:spPr>
        <p:txBody>
          <a:bodyPr wrap="square">
            <a:spAutoFit/>
          </a:bodyPr>
          <a:lstStyle/>
          <a:p>
            <a:pPr defTabSz="932114" fontAlgn="base">
              <a:lnSpc>
                <a:spcPct val="90000"/>
              </a:lnSpc>
              <a:spcBef>
                <a:spcPct val="0"/>
              </a:spcBef>
              <a:spcAft>
                <a:spcPct val="0"/>
              </a:spcAft>
            </a:pPr>
            <a:r>
              <a:rPr lang="en-US" sz="1873" dirty="0">
                <a:gradFill>
                  <a:gsLst>
                    <a:gs pos="0">
                      <a:srgbClr val="FFFFFF"/>
                    </a:gs>
                    <a:gs pos="100000">
                      <a:srgbClr val="FFFFFF"/>
                    </a:gs>
                  </a:gsLst>
                  <a:lin ang="5400000" scaled="0"/>
                </a:gradFill>
                <a:latin typeface="Segoe UI Light"/>
                <a:ea typeface="Segoe UI" pitchFamily="34" charset="0"/>
                <a:cs typeface="Segoe UI" pitchFamily="34" charset="0"/>
              </a:rPr>
              <a:t>How can I deliver on what my mission-critical apps need?</a:t>
            </a:r>
          </a:p>
        </p:txBody>
      </p:sp>
    </p:spTree>
    <p:extLst>
      <p:ext uri="{BB962C8B-B14F-4D97-AF65-F5344CB8AC3E}">
        <p14:creationId xmlns:p14="http://schemas.microsoft.com/office/powerpoint/2010/main" val="66243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5"/>
                                        </p:tgtEl>
                                      </p:cBhvr>
                                    </p:animEffect>
                                    <p:set>
                                      <p:cBhvr>
                                        <p:cTn id="10" dur="1" fill="hold">
                                          <p:stCondLst>
                                            <p:cond delay="499"/>
                                          </p:stCondLst>
                                        </p:cTn>
                                        <p:tgtEl>
                                          <p:spTgt spid="2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6"/>
                                        </p:tgtEl>
                                      </p:cBhvr>
                                    </p:animEffect>
                                    <p:set>
                                      <p:cBhvr>
                                        <p:cTn id="16" dur="1" fill="hold">
                                          <p:stCondLst>
                                            <p:cond delay="499"/>
                                          </p:stCondLst>
                                        </p:cTn>
                                        <p:tgtEl>
                                          <p:spTgt spid="4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49"/>
                                        </p:tgtEl>
                                      </p:cBhvr>
                                    </p:animEffect>
                                    <p:set>
                                      <p:cBhvr>
                                        <p:cTn id="19" dur="1" fill="hold">
                                          <p:stCondLst>
                                            <p:cond delay="499"/>
                                          </p:stCondLst>
                                        </p:cTn>
                                        <p:tgtEl>
                                          <p:spTgt spid="49"/>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50"/>
                                        </p:tgtEl>
                                      </p:cBhvr>
                                    </p:animEffect>
                                    <p:set>
                                      <p:cBhvr>
                                        <p:cTn id="22" dur="1" fill="hold">
                                          <p:stCondLst>
                                            <p:cond delay="499"/>
                                          </p:stCondLst>
                                        </p:cTn>
                                        <p:tgtEl>
                                          <p:spTgt spid="50"/>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45"/>
                                        </p:tgtEl>
                                      </p:cBhvr>
                                    </p:animEffect>
                                    <p:set>
                                      <p:cBhvr>
                                        <p:cTn id="25" dur="1" fill="hold">
                                          <p:stCondLst>
                                            <p:cond delay="499"/>
                                          </p:stCondLst>
                                        </p:cTn>
                                        <p:tgtEl>
                                          <p:spTgt spid="45"/>
                                        </p:tgtEl>
                                        <p:attrNameLst>
                                          <p:attrName>style.visibility</p:attrName>
                                        </p:attrNameLst>
                                      </p:cBhvr>
                                      <p:to>
                                        <p:strVal val="hidden"/>
                                      </p:to>
                                    </p:set>
                                  </p:childTnLst>
                                </p:cTn>
                              </p:par>
                            </p:childTnLst>
                          </p:cTn>
                        </p:par>
                        <p:par>
                          <p:cTn id="26" fill="hold">
                            <p:stCondLst>
                              <p:cond delay="500"/>
                            </p:stCondLst>
                            <p:childTnLst>
                              <p:par>
                                <p:cTn id="27" presetID="6" presetClass="emph" presetSubtype="0" decel="100000" fill="hold" grpId="0" nodeType="afterEffect">
                                  <p:stCondLst>
                                    <p:cond delay="0"/>
                                  </p:stCondLst>
                                  <p:childTnLst>
                                    <p:animScale>
                                      <p:cBhvr>
                                        <p:cTn id="28" dur="750" fill="hold"/>
                                        <p:tgtEl>
                                          <p:spTgt spid="44"/>
                                        </p:tgtEl>
                                      </p:cBhvr>
                                      <p:by x="315000" y="100000"/>
                                    </p:animScale>
                                  </p:childTnLst>
                                </p:cTn>
                              </p:par>
                              <p:par>
                                <p:cTn id="29" presetID="6" presetClass="emph" presetSubtype="0" decel="100000" fill="hold" grpId="1" nodeType="withEffect">
                                  <p:stCondLst>
                                    <p:cond delay="0"/>
                                  </p:stCondLst>
                                  <p:childTnLst>
                                    <p:animScale>
                                      <p:cBhvr>
                                        <p:cTn id="30" dur="750" fill="hold"/>
                                        <p:tgtEl>
                                          <p:spTgt spid="44"/>
                                        </p:tgtEl>
                                      </p:cBhvr>
                                      <p:by x="100000" y="160000"/>
                                    </p:animScale>
                                  </p:childTnLst>
                                </p:cTn>
                              </p:par>
                              <p:par>
                                <p:cTn id="31" presetID="42" presetClass="path" presetSubtype="0" decel="100000" fill="hold" grpId="2" nodeType="withEffect">
                                  <p:stCondLst>
                                    <p:cond delay="0"/>
                                  </p:stCondLst>
                                  <p:childTnLst>
                                    <p:animMotion origin="layout" path="M -4.10008E-6 1.18021E-7 L -0.31682 -0.02542 " pathEditMode="relative" rAng="0" ptsTypes="AA">
                                      <p:cBhvr>
                                        <p:cTn id="32" dur="750" fill="hold"/>
                                        <p:tgtEl>
                                          <p:spTgt spid="44"/>
                                        </p:tgtEl>
                                        <p:attrNameLst>
                                          <p:attrName>ppt_x</p:attrName>
                                          <p:attrName>ppt_y</p:attrName>
                                        </p:attrNameLst>
                                      </p:cBhvr>
                                      <p:rCtr x="-15841" y="-1271"/>
                                    </p:animMotion>
                                  </p:childTnLst>
                                </p:cTn>
                              </p:par>
                            </p:childTnLst>
                          </p:cTn>
                        </p:par>
                        <p:par>
                          <p:cTn id="33" fill="hold">
                            <p:stCondLst>
                              <p:cond delay="1250"/>
                            </p:stCondLst>
                            <p:childTnLst>
                              <p:par>
                                <p:cTn id="34" presetID="10"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p:stCondLst>
                              <p:cond delay="1750"/>
                            </p:stCondLst>
                            <p:childTnLst>
                              <p:par>
                                <p:cTn id="41" presetID="10"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childTnLst>
                                </p:cTn>
                              </p:par>
                              <p:par>
                                <p:cTn id="44" presetID="42" presetClass="path" presetSubtype="0" decel="100000" fill="hold" nodeType="withEffect">
                                  <p:stCondLst>
                                    <p:cond delay="0"/>
                                  </p:stCondLst>
                                  <p:childTnLst>
                                    <p:animMotion origin="layout" path="M 0 0.11689 L 0 -3.92646E-6 " pathEditMode="relative" rAng="0" ptsTypes="AA">
                                      <p:cBhvr>
                                        <p:cTn id="45" dur="1000" fill="hold"/>
                                        <p:tgtEl>
                                          <p:spTgt spid="3"/>
                                        </p:tgtEl>
                                        <p:attrNameLst>
                                          <p:attrName>ppt_x</p:attrName>
                                          <p:attrName>ppt_y</p:attrName>
                                        </p:attrNameLst>
                                      </p:cBhvr>
                                      <p:rCtr x="0" y="-58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4" grpId="2" animBg="1"/>
      <p:bldP spid="7" grpId="0"/>
      <p:bldP spid="49" grpId="0" animBg="1"/>
      <p:bldP spid="50"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Confidently virtualize </a:t>
            </a:r>
            <a:r>
              <a:rPr lang="en-US" sz="4000" dirty="0" smtClean="0"/>
              <a:t>anything: On-premises or Azure</a:t>
            </a:r>
            <a:endParaRPr lang="en-US" sz="4000" dirty="0"/>
          </a:p>
        </p:txBody>
      </p:sp>
      <p:grpSp>
        <p:nvGrpSpPr>
          <p:cNvPr id="56" name="Group 55"/>
          <p:cNvGrpSpPr/>
          <p:nvPr/>
        </p:nvGrpSpPr>
        <p:grpSpPr>
          <a:xfrm>
            <a:off x="274554" y="4498514"/>
            <a:ext cx="11886066" cy="2336909"/>
            <a:chOff x="272866" y="4371779"/>
            <a:chExt cx="11889438" cy="2337572"/>
          </a:xfrm>
        </p:grpSpPr>
        <p:sp>
          <p:nvSpPr>
            <p:cNvPr id="57" name="Rectangle 56"/>
            <p:cNvSpPr/>
            <p:nvPr/>
          </p:nvSpPr>
          <p:spPr bwMode="auto">
            <a:xfrm>
              <a:off x="272866" y="4371779"/>
              <a:ext cx="11889245" cy="2199319"/>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defTabSz="1242788" fontAlgn="base">
                <a:lnSpc>
                  <a:spcPct val="90000"/>
                </a:lnSpc>
                <a:spcBef>
                  <a:spcPct val="0"/>
                </a:spcBef>
                <a:spcAft>
                  <a:spcPct val="0"/>
                </a:spcAft>
                <a:defRPr/>
              </a:pPr>
              <a:r>
                <a:rPr lang="en-US" sz="3198" kern="0" dirty="0" smtClean="0">
                  <a:gradFill>
                    <a:gsLst>
                      <a:gs pos="22857">
                        <a:srgbClr val="00188F"/>
                      </a:gs>
                      <a:gs pos="58000">
                        <a:srgbClr val="00188F"/>
                      </a:gs>
                    </a:gsLst>
                    <a:lin ang="5400000" scaled="0"/>
                  </a:gradFill>
                  <a:latin typeface="Segoe UI Light"/>
                  <a:ea typeface="Segoe UI" pitchFamily="34" charset="0"/>
                  <a:cs typeface="Segoe UI" pitchFamily="34" charset="0"/>
                </a:rPr>
                <a:t>Microsoft software-defined compute</a:t>
              </a:r>
            </a:p>
          </p:txBody>
        </p:sp>
        <p:sp>
          <p:nvSpPr>
            <p:cNvPr id="58" name="TextBox 57"/>
            <p:cNvSpPr txBox="1"/>
            <p:nvPr/>
          </p:nvSpPr>
          <p:spPr>
            <a:xfrm>
              <a:off x="5129473" y="5122134"/>
              <a:ext cx="3354198" cy="1587217"/>
            </a:xfrm>
            <a:prstGeom prst="rect">
              <a:avLst/>
            </a:prstGeom>
            <a:noFill/>
            <a:ln w="34925" cap="rnd">
              <a:noFill/>
              <a:round/>
              <a:headEnd/>
              <a:tailEnd/>
            </a:ln>
            <a:effectLst/>
          </p:spPr>
          <p:txBody>
            <a:bodyPr vert="horz" wrap="square" lIns="182828" tIns="146241" rIns="182828" bIns="146241" numCol="1" anchor="t" anchorCtr="0" compatLnSpc="1">
              <a:prstTxWarp prst="textNoShape">
                <a:avLst/>
              </a:prstTxWarp>
              <a:noAutofit/>
            </a:bodyPr>
            <a:lstStyle>
              <a:defPPr>
                <a:defRPr lang="en-US"/>
              </a:defPPr>
              <a:lvl1pPr>
                <a:lnSpc>
                  <a:spcPct val="90000"/>
                </a:lnSpc>
                <a:defRPr sz="2400">
                  <a:gradFill>
                    <a:gsLst>
                      <a:gs pos="21368">
                        <a:schemeClr val="bg1"/>
                      </a:gs>
                      <a:gs pos="51000">
                        <a:schemeClr val="bg1"/>
                      </a:gs>
                    </a:gsLst>
                    <a:lin ang="5400000" scaled="1"/>
                  </a:gradFill>
                  <a:latin typeface="Segoe UI Semilight" panose="020B0402040204020203" pitchFamily="34" charset="0"/>
                  <a:cs typeface="Segoe UI Semilight" panose="020B0402040204020203" pitchFamily="34" charset="0"/>
                </a:defRPr>
              </a:lvl1pPr>
            </a:lstStyle>
            <a:p>
              <a:pPr defTabSz="932151">
                <a:defRPr/>
              </a:pPr>
              <a:r>
                <a:rPr lang="en-US" sz="2000" kern="0" dirty="0">
                  <a:gradFill>
                    <a:gsLst>
                      <a:gs pos="3810">
                        <a:srgbClr val="505050"/>
                      </a:gs>
                      <a:gs pos="100000">
                        <a:srgbClr val="505050"/>
                      </a:gs>
                    </a:gsLst>
                    <a:lin ang="5400000" scaled="1"/>
                  </a:gradFill>
                  <a:latin typeface="Segoe UI"/>
                  <a:cs typeface="Segoe UI" panose="020B0502040204020203" pitchFamily="34" charset="0"/>
                </a:rPr>
                <a:t>Benchmark-setting </a:t>
              </a:r>
              <a:r>
                <a:rPr lang="en-US" sz="2000" kern="0" dirty="0" smtClean="0">
                  <a:gradFill>
                    <a:gsLst>
                      <a:gs pos="3810">
                        <a:srgbClr val="505050"/>
                      </a:gs>
                      <a:gs pos="100000">
                        <a:srgbClr val="505050"/>
                      </a:gs>
                    </a:gsLst>
                    <a:lin ang="5400000" scaled="1"/>
                  </a:gradFill>
                  <a:latin typeface="Segoe UI"/>
                  <a:cs typeface="Segoe UI" panose="020B0502040204020203" pitchFamily="34" charset="0"/>
                </a:rPr>
                <a:t/>
              </a:r>
              <a:br>
                <a:rPr lang="en-US" sz="2000" kern="0" dirty="0" smtClean="0">
                  <a:gradFill>
                    <a:gsLst>
                      <a:gs pos="3810">
                        <a:srgbClr val="505050"/>
                      </a:gs>
                      <a:gs pos="100000">
                        <a:srgbClr val="505050"/>
                      </a:gs>
                    </a:gsLst>
                    <a:lin ang="5400000" scaled="1"/>
                  </a:gradFill>
                  <a:latin typeface="Segoe UI"/>
                  <a:cs typeface="Segoe UI" panose="020B0502040204020203" pitchFamily="34" charset="0"/>
                </a:rPr>
              </a:br>
              <a:r>
                <a:rPr lang="en-US" sz="2000" kern="0" dirty="0" smtClean="0">
                  <a:gradFill>
                    <a:gsLst>
                      <a:gs pos="3810">
                        <a:srgbClr val="505050"/>
                      </a:gs>
                      <a:gs pos="100000">
                        <a:srgbClr val="505050"/>
                      </a:gs>
                    </a:gsLst>
                    <a:lin ang="5400000" scaled="1"/>
                  </a:gradFill>
                  <a:latin typeface="Segoe UI"/>
                  <a:cs typeface="Segoe UI" panose="020B0502040204020203" pitchFamily="34" charset="0"/>
                </a:rPr>
                <a:t>scale</a:t>
              </a:r>
              <a:r>
                <a:rPr lang="en-US" sz="2000" kern="0" dirty="0">
                  <a:gradFill>
                    <a:gsLst>
                      <a:gs pos="3810">
                        <a:srgbClr val="505050"/>
                      </a:gs>
                      <a:gs pos="100000">
                        <a:srgbClr val="505050"/>
                      </a:gs>
                    </a:gsLst>
                    <a:lin ang="5400000" scaled="1"/>
                  </a:gradFill>
                  <a:latin typeface="Segoe UI"/>
                  <a:cs typeface="Segoe UI" panose="020B0502040204020203" pitchFamily="34" charset="0"/>
                </a:rPr>
                <a:t>, performance, </a:t>
              </a:r>
              <a:r>
                <a:rPr lang="en-US" sz="2000" kern="0" dirty="0" smtClean="0">
                  <a:gradFill>
                    <a:gsLst>
                      <a:gs pos="3810">
                        <a:srgbClr val="505050"/>
                      </a:gs>
                      <a:gs pos="100000">
                        <a:srgbClr val="505050"/>
                      </a:gs>
                    </a:gsLst>
                    <a:lin ang="5400000" scaled="1"/>
                  </a:gradFill>
                  <a:latin typeface="Segoe UI"/>
                  <a:cs typeface="Segoe UI" panose="020B0502040204020203" pitchFamily="34" charset="0"/>
                </a:rPr>
                <a:t/>
              </a:r>
              <a:br>
                <a:rPr lang="en-US" sz="2000" kern="0" dirty="0" smtClean="0">
                  <a:gradFill>
                    <a:gsLst>
                      <a:gs pos="3810">
                        <a:srgbClr val="505050"/>
                      </a:gs>
                      <a:gs pos="100000">
                        <a:srgbClr val="505050"/>
                      </a:gs>
                    </a:gsLst>
                    <a:lin ang="5400000" scaled="1"/>
                  </a:gradFill>
                  <a:latin typeface="Segoe UI"/>
                  <a:cs typeface="Segoe UI" panose="020B0502040204020203" pitchFamily="34" charset="0"/>
                </a:rPr>
              </a:br>
              <a:r>
                <a:rPr lang="en-US" sz="2000" kern="0" dirty="0" smtClean="0">
                  <a:gradFill>
                    <a:gsLst>
                      <a:gs pos="3810">
                        <a:srgbClr val="505050"/>
                      </a:gs>
                      <a:gs pos="100000">
                        <a:srgbClr val="505050"/>
                      </a:gs>
                    </a:gsLst>
                    <a:lin ang="5400000" scaled="1"/>
                  </a:gradFill>
                  <a:latin typeface="Segoe UI"/>
                  <a:cs typeface="Segoe UI" panose="020B0502040204020203" pitchFamily="34" charset="0"/>
                </a:rPr>
                <a:t>and </a:t>
              </a:r>
              <a:r>
                <a:rPr lang="en-US" sz="2000" kern="0" dirty="0">
                  <a:gradFill>
                    <a:gsLst>
                      <a:gs pos="3810">
                        <a:srgbClr val="505050"/>
                      </a:gs>
                      <a:gs pos="100000">
                        <a:srgbClr val="505050"/>
                      </a:gs>
                    </a:gsLst>
                    <a:lin ang="5400000" scaled="1"/>
                  </a:gradFill>
                  <a:latin typeface="Segoe UI"/>
                  <a:cs typeface="Segoe UI" panose="020B0502040204020203" pitchFamily="34" charset="0"/>
                </a:rPr>
                <a:t>resilience</a:t>
              </a:r>
            </a:p>
          </p:txBody>
        </p:sp>
        <p:sp>
          <p:nvSpPr>
            <p:cNvPr id="59" name="TextBox 58"/>
            <p:cNvSpPr txBox="1"/>
            <p:nvPr/>
          </p:nvSpPr>
          <p:spPr>
            <a:xfrm>
              <a:off x="8989336" y="5122134"/>
              <a:ext cx="3172968" cy="1587217"/>
            </a:xfrm>
            <a:prstGeom prst="rect">
              <a:avLst/>
            </a:prstGeom>
            <a:noFill/>
            <a:ln w="34925" cap="rnd">
              <a:noFill/>
              <a:round/>
              <a:headEnd/>
              <a:tailEnd/>
            </a:ln>
            <a:effectLst/>
          </p:spPr>
          <p:txBody>
            <a:bodyPr vert="horz" wrap="square" lIns="182828" tIns="146241" rIns="182828" bIns="146241" numCol="1" anchor="t" anchorCtr="0" compatLnSpc="1">
              <a:prstTxWarp prst="textNoShape">
                <a:avLst/>
              </a:prstTxWarp>
              <a:noAutofit/>
            </a:bodyPr>
            <a:lstStyle>
              <a:defPPr>
                <a:defRPr lang="en-US"/>
              </a:defPPr>
              <a:lvl1pPr>
                <a:lnSpc>
                  <a:spcPct val="90000"/>
                </a:lnSpc>
                <a:defRPr sz="2400">
                  <a:gradFill>
                    <a:gsLst>
                      <a:gs pos="21368">
                        <a:schemeClr val="bg1"/>
                      </a:gs>
                      <a:gs pos="51000">
                        <a:schemeClr val="bg1"/>
                      </a:gs>
                    </a:gsLst>
                    <a:lin ang="5400000" scaled="1"/>
                  </a:gradFill>
                  <a:latin typeface="Segoe UI Semilight" panose="020B0402040204020203" pitchFamily="34" charset="0"/>
                  <a:cs typeface="Segoe UI Semilight" panose="020B0402040204020203" pitchFamily="34" charset="0"/>
                </a:defRPr>
              </a:lvl1pPr>
            </a:lstStyle>
            <a:p>
              <a:pPr defTabSz="932151">
                <a:defRPr/>
              </a:pPr>
              <a:r>
                <a:rPr lang="en-US" sz="2000" kern="0" dirty="0">
                  <a:gradFill>
                    <a:gsLst>
                      <a:gs pos="3810">
                        <a:srgbClr val="505050"/>
                      </a:gs>
                      <a:gs pos="100000">
                        <a:srgbClr val="505050"/>
                      </a:gs>
                    </a:gsLst>
                    <a:lin ang="5400000" scaled="1"/>
                  </a:gradFill>
                  <a:latin typeface="Segoe UI"/>
                  <a:cs typeface="Segoe UI" panose="020B0502040204020203" pitchFamily="34" charset="0"/>
                </a:rPr>
                <a:t>Best-in-class support </a:t>
              </a:r>
              <a:r>
                <a:rPr lang="en-US" sz="2000" kern="0" dirty="0" smtClean="0">
                  <a:gradFill>
                    <a:gsLst>
                      <a:gs pos="3810">
                        <a:srgbClr val="505050"/>
                      </a:gs>
                      <a:gs pos="100000">
                        <a:srgbClr val="505050"/>
                      </a:gs>
                    </a:gsLst>
                    <a:lin ang="5400000" scaled="1"/>
                  </a:gradFill>
                  <a:latin typeface="Segoe UI"/>
                  <a:cs typeface="Segoe UI" panose="020B0502040204020203" pitchFamily="34" charset="0"/>
                </a:rPr>
                <a:t/>
              </a:r>
              <a:br>
                <a:rPr lang="en-US" sz="2000" kern="0" dirty="0" smtClean="0">
                  <a:gradFill>
                    <a:gsLst>
                      <a:gs pos="3810">
                        <a:srgbClr val="505050"/>
                      </a:gs>
                      <a:gs pos="100000">
                        <a:srgbClr val="505050"/>
                      </a:gs>
                    </a:gsLst>
                    <a:lin ang="5400000" scaled="1"/>
                  </a:gradFill>
                  <a:latin typeface="Segoe UI"/>
                  <a:cs typeface="Segoe UI" panose="020B0502040204020203" pitchFamily="34" charset="0"/>
                </a:rPr>
              </a:br>
              <a:r>
                <a:rPr lang="en-US" sz="2000" kern="0" dirty="0" smtClean="0">
                  <a:gradFill>
                    <a:gsLst>
                      <a:gs pos="3810">
                        <a:srgbClr val="505050"/>
                      </a:gs>
                      <a:gs pos="100000">
                        <a:srgbClr val="505050"/>
                      </a:gs>
                    </a:gsLst>
                    <a:lin ang="5400000" scaled="1"/>
                  </a:gradFill>
                  <a:latin typeface="Segoe UI"/>
                  <a:cs typeface="Segoe UI" panose="020B0502040204020203" pitchFamily="34" charset="0"/>
                </a:rPr>
                <a:t>for </a:t>
              </a:r>
              <a:r>
                <a:rPr lang="en-US" sz="2000" kern="0" dirty="0">
                  <a:gradFill>
                    <a:gsLst>
                      <a:gs pos="3810">
                        <a:srgbClr val="505050"/>
                      </a:gs>
                      <a:gs pos="100000">
                        <a:srgbClr val="505050"/>
                      </a:gs>
                    </a:gsLst>
                    <a:lin ang="5400000" scaled="1"/>
                  </a:gradFill>
                  <a:latin typeface="Segoe UI"/>
                  <a:cs typeface="Segoe UI" panose="020B0502040204020203" pitchFamily="34" charset="0"/>
                </a:rPr>
                <a:t>Linux on Hyper-V  </a:t>
              </a:r>
            </a:p>
          </p:txBody>
        </p:sp>
        <p:sp>
          <p:nvSpPr>
            <p:cNvPr id="60" name="TextBox 59"/>
            <p:cNvSpPr txBox="1"/>
            <p:nvPr/>
          </p:nvSpPr>
          <p:spPr>
            <a:xfrm>
              <a:off x="1077532" y="5122134"/>
              <a:ext cx="3170814" cy="1587217"/>
            </a:xfrm>
            <a:prstGeom prst="rect">
              <a:avLst/>
            </a:prstGeom>
            <a:noFill/>
            <a:ln w="34925" cap="rnd">
              <a:noFill/>
              <a:round/>
              <a:headEnd/>
              <a:tailEnd/>
            </a:ln>
            <a:effectLst/>
          </p:spPr>
          <p:txBody>
            <a:bodyPr vert="horz" wrap="square" lIns="182828" tIns="146241" rIns="182828" bIns="146241" numCol="1" anchor="t" anchorCtr="0" compatLnSpc="1">
              <a:prstTxWarp prst="textNoShape">
                <a:avLst/>
              </a:prstTxWarp>
              <a:noAutofit/>
            </a:bodyPr>
            <a:lstStyle>
              <a:defPPr>
                <a:defRPr lang="en-US"/>
              </a:defPPr>
              <a:lvl1pPr>
                <a:lnSpc>
                  <a:spcPct val="90000"/>
                </a:lnSpc>
                <a:defRPr sz="2400">
                  <a:gradFill>
                    <a:gsLst>
                      <a:gs pos="21368">
                        <a:schemeClr val="bg1"/>
                      </a:gs>
                      <a:gs pos="51000">
                        <a:schemeClr val="bg1"/>
                      </a:gs>
                    </a:gsLst>
                    <a:lin ang="5400000" scaled="1"/>
                  </a:gradFill>
                  <a:latin typeface="Segoe UI Semilight" panose="020B0402040204020203" pitchFamily="34" charset="0"/>
                  <a:cs typeface="Segoe UI Semilight" panose="020B0402040204020203" pitchFamily="34" charset="0"/>
                </a:defRPr>
              </a:lvl1pPr>
            </a:lstStyle>
            <a:p>
              <a:pPr defTabSz="932151">
                <a:defRPr/>
              </a:pPr>
              <a:r>
                <a:rPr lang="en-US" sz="2000" kern="0" dirty="0">
                  <a:gradFill>
                    <a:gsLst>
                      <a:gs pos="3810">
                        <a:srgbClr val="505050"/>
                      </a:gs>
                      <a:gs pos="100000">
                        <a:srgbClr val="505050"/>
                      </a:gs>
                    </a:gsLst>
                    <a:lin ang="5400000" scaled="1"/>
                  </a:gradFill>
                  <a:latin typeface="Segoe UI"/>
                  <a:cs typeface="Segoe UI" panose="020B0502040204020203" pitchFamily="34" charset="0"/>
                </a:rPr>
                <a:t>Frictionless </a:t>
              </a:r>
              <a:r>
                <a:rPr lang="en-US" sz="2000" kern="0" dirty="0" smtClean="0">
                  <a:gradFill>
                    <a:gsLst>
                      <a:gs pos="3810">
                        <a:srgbClr val="505050"/>
                      </a:gs>
                      <a:gs pos="100000">
                        <a:srgbClr val="505050"/>
                      </a:gs>
                    </a:gsLst>
                    <a:lin ang="5400000" scaled="1"/>
                  </a:gradFill>
                  <a:latin typeface="Segoe UI"/>
                  <a:cs typeface="Segoe UI" panose="020B0502040204020203" pitchFamily="34" charset="0"/>
                </a:rPr>
                <a:t/>
              </a:r>
              <a:br>
                <a:rPr lang="en-US" sz="2000" kern="0" dirty="0" smtClean="0">
                  <a:gradFill>
                    <a:gsLst>
                      <a:gs pos="3810">
                        <a:srgbClr val="505050"/>
                      </a:gs>
                      <a:gs pos="100000">
                        <a:srgbClr val="505050"/>
                      </a:gs>
                    </a:gsLst>
                    <a:lin ang="5400000" scaled="1"/>
                  </a:gradFill>
                  <a:latin typeface="Segoe UI"/>
                  <a:cs typeface="Segoe UI" panose="020B0502040204020203" pitchFamily="34" charset="0"/>
                </a:rPr>
              </a:br>
              <a:r>
                <a:rPr lang="en-US" sz="2000" kern="0" dirty="0" smtClean="0">
                  <a:gradFill>
                    <a:gsLst>
                      <a:gs pos="3810">
                        <a:srgbClr val="505050"/>
                      </a:gs>
                      <a:gs pos="100000">
                        <a:srgbClr val="505050"/>
                      </a:gs>
                    </a:gsLst>
                    <a:lin ang="5400000" scaled="1"/>
                  </a:gradFill>
                  <a:latin typeface="Segoe UI"/>
                  <a:cs typeface="Segoe UI" panose="020B0502040204020203" pitchFamily="34" charset="0"/>
                </a:rPr>
                <a:t>“</a:t>
              </a:r>
              <a:r>
                <a:rPr lang="en-US" sz="2000" kern="0" dirty="0">
                  <a:gradFill>
                    <a:gsLst>
                      <a:gs pos="3810">
                        <a:srgbClr val="505050"/>
                      </a:gs>
                      <a:gs pos="100000">
                        <a:srgbClr val="505050"/>
                      </a:gs>
                    </a:gsLst>
                    <a:lin ang="5400000" scaled="1"/>
                  </a:gradFill>
                  <a:latin typeface="Segoe UI"/>
                  <a:cs typeface="Segoe UI" panose="020B0502040204020203" pitchFamily="34" charset="0"/>
                </a:rPr>
                <a:t>cloud-cadence” infrastructure upgrades </a:t>
              </a:r>
            </a:p>
          </p:txBody>
        </p:sp>
        <p:grpSp>
          <p:nvGrpSpPr>
            <p:cNvPr id="61" name="Group 60"/>
            <p:cNvGrpSpPr/>
            <p:nvPr/>
          </p:nvGrpSpPr>
          <p:grpSpPr>
            <a:xfrm>
              <a:off x="4401073" y="5248055"/>
              <a:ext cx="574661" cy="573332"/>
              <a:chOff x="-755650" y="5605463"/>
              <a:chExt cx="687387" cy="685800"/>
            </a:xfrm>
            <a:solidFill>
              <a:srgbClr val="505050">
                <a:alpha val="20000"/>
              </a:srgbClr>
            </a:solidFill>
          </p:grpSpPr>
          <p:sp>
            <p:nvSpPr>
              <p:cNvPr id="68" name="Freeform 10"/>
              <p:cNvSpPr>
                <a:spLocks/>
              </p:cNvSpPr>
              <p:nvPr/>
            </p:nvSpPr>
            <p:spPr bwMode="auto">
              <a:xfrm>
                <a:off x="-614363" y="5614988"/>
                <a:ext cx="530225" cy="466725"/>
              </a:xfrm>
              <a:custGeom>
                <a:avLst/>
                <a:gdLst>
                  <a:gd name="T0" fmla="*/ 334 w 334"/>
                  <a:gd name="T1" fmla="*/ 48 h 294"/>
                  <a:gd name="T2" fmla="*/ 271 w 334"/>
                  <a:gd name="T3" fmla="*/ 0 h 294"/>
                  <a:gd name="T4" fmla="*/ 127 w 334"/>
                  <a:gd name="T5" fmla="*/ 187 h 294"/>
                  <a:gd name="T6" fmla="*/ 45 w 334"/>
                  <a:gd name="T7" fmla="*/ 124 h 294"/>
                  <a:gd name="T8" fmla="*/ 0 w 334"/>
                  <a:gd name="T9" fmla="*/ 183 h 294"/>
                  <a:gd name="T10" fmla="*/ 145 w 334"/>
                  <a:gd name="T11" fmla="*/ 294 h 294"/>
                  <a:gd name="T12" fmla="*/ 190 w 334"/>
                  <a:gd name="T13" fmla="*/ 235 h 294"/>
                  <a:gd name="T14" fmla="*/ 190 w 334"/>
                  <a:gd name="T15" fmla="*/ 235 h 294"/>
                  <a:gd name="T16" fmla="*/ 334 w 334"/>
                  <a:gd name="T17" fmla="*/ 48 h 294"/>
                  <a:gd name="T18" fmla="*/ 334 w 334"/>
                  <a:gd name="T19" fmla="*/ 48 h 294"/>
                  <a:gd name="T20" fmla="*/ 334 w 334"/>
                  <a:gd name="T21" fmla="*/ 4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294">
                    <a:moveTo>
                      <a:pt x="334" y="48"/>
                    </a:moveTo>
                    <a:lnTo>
                      <a:pt x="271" y="0"/>
                    </a:lnTo>
                    <a:lnTo>
                      <a:pt x="127" y="187"/>
                    </a:lnTo>
                    <a:lnTo>
                      <a:pt x="45" y="124"/>
                    </a:lnTo>
                    <a:lnTo>
                      <a:pt x="0" y="183"/>
                    </a:lnTo>
                    <a:lnTo>
                      <a:pt x="145" y="294"/>
                    </a:lnTo>
                    <a:lnTo>
                      <a:pt x="190" y="235"/>
                    </a:lnTo>
                    <a:lnTo>
                      <a:pt x="190" y="235"/>
                    </a:lnTo>
                    <a:lnTo>
                      <a:pt x="334" y="48"/>
                    </a:lnTo>
                    <a:lnTo>
                      <a:pt x="334" y="48"/>
                    </a:lnTo>
                    <a:lnTo>
                      <a:pt x="334" y="48"/>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defRPr/>
                </a:pPr>
                <a:endParaRPr lang="en-US" kern="0" smtClean="0">
                  <a:solidFill>
                    <a:srgbClr val="505050"/>
                  </a:solidFill>
                </a:endParaRPr>
              </a:p>
            </p:txBody>
          </p:sp>
          <p:sp>
            <p:nvSpPr>
              <p:cNvPr id="69" name="Freeform 11"/>
              <p:cNvSpPr>
                <a:spLocks/>
              </p:cNvSpPr>
              <p:nvPr/>
            </p:nvSpPr>
            <p:spPr bwMode="auto">
              <a:xfrm>
                <a:off x="-755650" y="5605463"/>
                <a:ext cx="687387" cy="685800"/>
              </a:xfrm>
              <a:custGeom>
                <a:avLst/>
                <a:gdLst>
                  <a:gd name="T0" fmla="*/ 2088 w 2178"/>
                  <a:gd name="T1" fmla="*/ 653 h 2178"/>
                  <a:gd name="T2" fmla="*/ 1949 w 2178"/>
                  <a:gd name="T3" fmla="*/ 834 h 2178"/>
                  <a:gd name="T4" fmla="*/ 1987 w 2178"/>
                  <a:gd name="T5" fmla="*/ 1094 h 2178"/>
                  <a:gd name="T6" fmla="*/ 1083 w 2178"/>
                  <a:gd name="T7" fmla="*/ 1998 h 2178"/>
                  <a:gd name="T8" fmla="*/ 179 w 2178"/>
                  <a:gd name="T9" fmla="*/ 1094 h 2178"/>
                  <a:gd name="T10" fmla="*/ 1083 w 2178"/>
                  <a:gd name="T11" fmla="*/ 190 h 2178"/>
                  <a:gd name="T12" fmla="*/ 1373 w 2178"/>
                  <a:gd name="T13" fmla="*/ 238 h 2178"/>
                  <a:gd name="T14" fmla="*/ 1496 w 2178"/>
                  <a:gd name="T15" fmla="*/ 78 h 2178"/>
                  <a:gd name="T16" fmla="*/ 1089 w 2178"/>
                  <a:gd name="T17" fmla="*/ 0 h 2178"/>
                  <a:gd name="T18" fmla="*/ 319 w 2178"/>
                  <a:gd name="T19" fmla="*/ 319 h 2178"/>
                  <a:gd name="T20" fmla="*/ 0 w 2178"/>
                  <a:gd name="T21" fmla="*/ 1089 h 2178"/>
                  <a:gd name="T22" fmla="*/ 319 w 2178"/>
                  <a:gd name="T23" fmla="*/ 1859 h 2178"/>
                  <a:gd name="T24" fmla="*/ 1089 w 2178"/>
                  <a:gd name="T25" fmla="*/ 2178 h 2178"/>
                  <a:gd name="T26" fmla="*/ 1859 w 2178"/>
                  <a:gd name="T27" fmla="*/ 1859 h 2178"/>
                  <a:gd name="T28" fmla="*/ 2178 w 2178"/>
                  <a:gd name="T29" fmla="*/ 1089 h 2178"/>
                  <a:gd name="T30" fmla="*/ 2088 w 2178"/>
                  <a:gd name="T31" fmla="*/ 653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78" h="2178">
                    <a:moveTo>
                      <a:pt x="2088" y="653"/>
                    </a:moveTo>
                    <a:cubicBezTo>
                      <a:pt x="1949" y="834"/>
                      <a:pt x="1949" y="834"/>
                      <a:pt x="1949" y="834"/>
                    </a:cubicBezTo>
                    <a:cubicBezTo>
                      <a:pt x="1974" y="916"/>
                      <a:pt x="1987" y="1003"/>
                      <a:pt x="1987" y="1094"/>
                    </a:cubicBezTo>
                    <a:cubicBezTo>
                      <a:pt x="1987" y="1593"/>
                      <a:pt x="1582" y="1998"/>
                      <a:pt x="1083" y="1998"/>
                    </a:cubicBezTo>
                    <a:cubicBezTo>
                      <a:pt x="584" y="1998"/>
                      <a:pt x="179" y="1593"/>
                      <a:pt x="179" y="1094"/>
                    </a:cubicBezTo>
                    <a:cubicBezTo>
                      <a:pt x="179" y="595"/>
                      <a:pt x="584" y="190"/>
                      <a:pt x="1083" y="190"/>
                    </a:cubicBezTo>
                    <a:cubicBezTo>
                      <a:pt x="1184" y="190"/>
                      <a:pt x="1282" y="207"/>
                      <a:pt x="1373" y="238"/>
                    </a:cubicBezTo>
                    <a:cubicBezTo>
                      <a:pt x="1496" y="78"/>
                      <a:pt x="1496" y="78"/>
                      <a:pt x="1496" y="78"/>
                    </a:cubicBezTo>
                    <a:cubicBezTo>
                      <a:pt x="1368" y="27"/>
                      <a:pt x="1231" y="0"/>
                      <a:pt x="1089" y="0"/>
                    </a:cubicBezTo>
                    <a:cubicBezTo>
                      <a:pt x="798" y="0"/>
                      <a:pt x="524" y="113"/>
                      <a:pt x="319" y="319"/>
                    </a:cubicBezTo>
                    <a:cubicBezTo>
                      <a:pt x="113" y="525"/>
                      <a:pt x="0" y="798"/>
                      <a:pt x="0" y="1089"/>
                    </a:cubicBezTo>
                    <a:cubicBezTo>
                      <a:pt x="0" y="1380"/>
                      <a:pt x="113" y="1654"/>
                      <a:pt x="319" y="1859"/>
                    </a:cubicBezTo>
                    <a:cubicBezTo>
                      <a:pt x="524" y="2065"/>
                      <a:pt x="798" y="2178"/>
                      <a:pt x="1089" y="2178"/>
                    </a:cubicBezTo>
                    <a:cubicBezTo>
                      <a:pt x="1380" y="2178"/>
                      <a:pt x="1653" y="2065"/>
                      <a:pt x="1859" y="1859"/>
                    </a:cubicBezTo>
                    <a:cubicBezTo>
                      <a:pt x="2065" y="1654"/>
                      <a:pt x="2178" y="1380"/>
                      <a:pt x="2178" y="1089"/>
                    </a:cubicBezTo>
                    <a:cubicBezTo>
                      <a:pt x="2178" y="937"/>
                      <a:pt x="2147" y="789"/>
                      <a:pt x="2088" y="653"/>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defRPr/>
                </a:pPr>
                <a:endParaRPr lang="en-US" kern="0" smtClean="0">
                  <a:solidFill>
                    <a:srgbClr val="505050"/>
                  </a:solidFill>
                </a:endParaRPr>
              </a:p>
            </p:txBody>
          </p:sp>
        </p:grpSp>
        <p:grpSp>
          <p:nvGrpSpPr>
            <p:cNvPr id="62" name="Group 61"/>
            <p:cNvGrpSpPr/>
            <p:nvPr/>
          </p:nvGrpSpPr>
          <p:grpSpPr>
            <a:xfrm>
              <a:off x="438521" y="5248055"/>
              <a:ext cx="574660" cy="573332"/>
              <a:chOff x="-755650" y="5605463"/>
              <a:chExt cx="687387" cy="685800"/>
            </a:xfrm>
            <a:solidFill>
              <a:srgbClr val="505050">
                <a:alpha val="20000"/>
              </a:srgbClr>
            </a:solidFill>
          </p:grpSpPr>
          <p:sp>
            <p:nvSpPr>
              <p:cNvPr id="66" name="Freeform 10"/>
              <p:cNvSpPr>
                <a:spLocks/>
              </p:cNvSpPr>
              <p:nvPr/>
            </p:nvSpPr>
            <p:spPr bwMode="auto">
              <a:xfrm>
                <a:off x="-614363" y="5614988"/>
                <a:ext cx="530225" cy="466725"/>
              </a:xfrm>
              <a:custGeom>
                <a:avLst/>
                <a:gdLst>
                  <a:gd name="T0" fmla="*/ 334 w 334"/>
                  <a:gd name="T1" fmla="*/ 48 h 294"/>
                  <a:gd name="T2" fmla="*/ 271 w 334"/>
                  <a:gd name="T3" fmla="*/ 0 h 294"/>
                  <a:gd name="T4" fmla="*/ 127 w 334"/>
                  <a:gd name="T5" fmla="*/ 187 h 294"/>
                  <a:gd name="T6" fmla="*/ 45 w 334"/>
                  <a:gd name="T7" fmla="*/ 124 h 294"/>
                  <a:gd name="T8" fmla="*/ 0 w 334"/>
                  <a:gd name="T9" fmla="*/ 183 h 294"/>
                  <a:gd name="T10" fmla="*/ 145 w 334"/>
                  <a:gd name="T11" fmla="*/ 294 h 294"/>
                  <a:gd name="T12" fmla="*/ 190 w 334"/>
                  <a:gd name="T13" fmla="*/ 235 h 294"/>
                  <a:gd name="T14" fmla="*/ 190 w 334"/>
                  <a:gd name="T15" fmla="*/ 235 h 294"/>
                  <a:gd name="T16" fmla="*/ 334 w 334"/>
                  <a:gd name="T17" fmla="*/ 48 h 294"/>
                  <a:gd name="T18" fmla="*/ 334 w 334"/>
                  <a:gd name="T19" fmla="*/ 48 h 294"/>
                  <a:gd name="T20" fmla="*/ 334 w 334"/>
                  <a:gd name="T21" fmla="*/ 4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294">
                    <a:moveTo>
                      <a:pt x="334" y="48"/>
                    </a:moveTo>
                    <a:lnTo>
                      <a:pt x="271" y="0"/>
                    </a:lnTo>
                    <a:lnTo>
                      <a:pt x="127" y="187"/>
                    </a:lnTo>
                    <a:lnTo>
                      <a:pt x="45" y="124"/>
                    </a:lnTo>
                    <a:lnTo>
                      <a:pt x="0" y="183"/>
                    </a:lnTo>
                    <a:lnTo>
                      <a:pt x="145" y="294"/>
                    </a:lnTo>
                    <a:lnTo>
                      <a:pt x="190" y="235"/>
                    </a:lnTo>
                    <a:lnTo>
                      <a:pt x="190" y="235"/>
                    </a:lnTo>
                    <a:lnTo>
                      <a:pt x="334" y="48"/>
                    </a:lnTo>
                    <a:lnTo>
                      <a:pt x="334" y="48"/>
                    </a:lnTo>
                    <a:lnTo>
                      <a:pt x="334" y="48"/>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defRPr/>
                </a:pPr>
                <a:endParaRPr lang="en-US" kern="0" smtClean="0">
                  <a:solidFill>
                    <a:srgbClr val="505050"/>
                  </a:solidFill>
                </a:endParaRPr>
              </a:p>
            </p:txBody>
          </p:sp>
          <p:sp>
            <p:nvSpPr>
              <p:cNvPr id="67" name="Freeform 11"/>
              <p:cNvSpPr>
                <a:spLocks/>
              </p:cNvSpPr>
              <p:nvPr/>
            </p:nvSpPr>
            <p:spPr bwMode="auto">
              <a:xfrm>
                <a:off x="-755650" y="5605463"/>
                <a:ext cx="687387" cy="685800"/>
              </a:xfrm>
              <a:custGeom>
                <a:avLst/>
                <a:gdLst>
                  <a:gd name="T0" fmla="*/ 2088 w 2178"/>
                  <a:gd name="T1" fmla="*/ 653 h 2178"/>
                  <a:gd name="T2" fmla="*/ 1949 w 2178"/>
                  <a:gd name="T3" fmla="*/ 834 h 2178"/>
                  <a:gd name="T4" fmla="*/ 1987 w 2178"/>
                  <a:gd name="T5" fmla="*/ 1094 h 2178"/>
                  <a:gd name="T6" fmla="*/ 1083 w 2178"/>
                  <a:gd name="T7" fmla="*/ 1998 h 2178"/>
                  <a:gd name="T8" fmla="*/ 179 w 2178"/>
                  <a:gd name="T9" fmla="*/ 1094 h 2178"/>
                  <a:gd name="T10" fmla="*/ 1083 w 2178"/>
                  <a:gd name="T11" fmla="*/ 190 h 2178"/>
                  <a:gd name="T12" fmla="*/ 1373 w 2178"/>
                  <a:gd name="T13" fmla="*/ 238 h 2178"/>
                  <a:gd name="T14" fmla="*/ 1496 w 2178"/>
                  <a:gd name="T15" fmla="*/ 78 h 2178"/>
                  <a:gd name="T16" fmla="*/ 1089 w 2178"/>
                  <a:gd name="T17" fmla="*/ 0 h 2178"/>
                  <a:gd name="T18" fmla="*/ 319 w 2178"/>
                  <a:gd name="T19" fmla="*/ 319 h 2178"/>
                  <a:gd name="T20" fmla="*/ 0 w 2178"/>
                  <a:gd name="T21" fmla="*/ 1089 h 2178"/>
                  <a:gd name="T22" fmla="*/ 319 w 2178"/>
                  <a:gd name="T23" fmla="*/ 1859 h 2178"/>
                  <a:gd name="T24" fmla="*/ 1089 w 2178"/>
                  <a:gd name="T25" fmla="*/ 2178 h 2178"/>
                  <a:gd name="T26" fmla="*/ 1859 w 2178"/>
                  <a:gd name="T27" fmla="*/ 1859 h 2178"/>
                  <a:gd name="T28" fmla="*/ 2178 w 2178"/>
                  <a:gd name="T29" fmla="*/ 1089 h 2178"/>
                  <a:gd name="T30" fmla="*/ 2088 w 2178"/>
                  <a:gd name="T31" fmla="*/ 653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78" h="2178">
                    <a:moveTo>
                      <a:pt x="2088" y="653"/>
                    </a:moveTo>
                    <a:cubicBezTo>
                      <a:pt x="1949" y="834"/>
                      <a:pt x="1949" y="834"/>
                      <a:pt x="1949" y="834"/>
                    </a:cubicBezTo>
                    <a:cubicBezTo>
                      <a:pt x="1974" y="916"/>
                      <a:pt x="1987" y="1003"/>
                      <a:pt x="1987" y="1094"/>
                    </a:cubicBezTo>
                    <a:cubicBezTo>
                      <a:pt x="1987" y="1593"/>
                      <a:pt x="1582" y="1998"/>
                      <a:pt x="1083" y="1998"/>
                    </a:cubicBezTo>
                    <a:cubicBezTo>
                      <a:pt x="584" y="1998"/>
                      <a:pt x="179" y="1593"/>
                      <a:pt x="179" y="1094"/>
                    </a:cubicBezTo>
                    <a:cubicBezTo>
                      <a:pt x="179" y="595"/>
                      <a:pt x="584" y="190"/>
                      <a:pt x="1083" y="190"/>
                    </a:cubicBezTo>
                    <a:cubicBezTo>
                      <a:pt x="1184" y="190"/>
                      <a:pt x="1282" y="207"/>
                      <a:pt x="1373" y="238"/>
                    </a:cubicBezTo>
                    <a:cubicBezTo>
                      <a:pt x="1496" y="78"/>
                      <a:pt x="1496" y="78"/>
                      <a:pt x="1496" y="78"/>
                    </a:cubicBezTo>
                    <a:cubicBezTo>
                      <a:pt x="1368" y="27"/>
                      <a:pt x="1231" y="0"/>
                      <a:pt x="1089" y="0"/>
                    </a:cubicBezTo>
                    <a:cubicBezTo>
                      <a:pt x="798" y="0"/>
                      <a:pt x="524" y="113"/>
                      <a:pt x="319" y="319"/>
                    </a:cubicBezTo>
                    <a:cubicBezTo>
                      <a:pt x="113" y="525"/>
                      <a:pt x="0" y="798"/>
                      <a:pt x="0" y="1089"/>
                    </a:cubicBezTo>
                    <a:cubicBezTo>
                      <a:pt x="0" y="1380"/>
                      <a:pt x="113" y="1654"/>
                      <a:pt x="319" y="1859"/>
                    </a:cubicBezTo>
                    <a:cubicBezTo>
                      <a:pt x="524" y="2065"/>
                      <a:pt x="798" y="2178"/>
                      <a:pt x="1089" y="2178"/>
                    </a:cubicBezTo>
                    <a:cubicBezTo>
                      <a:pt x="1380" y="2178"/>
                      <a:pt x="1653" y="2065"/>
                      <a:pt x="1859" y="1859"/>
                    </a:cubicBezTo>
                    <a:cubicBezTo>
                      <a:pt x="2065" y="1654"/>
                      <a:pt x="2178" y="1380"/>
                      <a:pt x="2178" y="1089"/>
                    </a:cubicBezTo>
                    <a:cubicBezTo>
                      <a:pt x="2178" y="937"/>
                      <a:pt x="2147" y="789"/>
                      <a:pt x="2088" y="653"/>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defRPr/>
                </a:pPr>
                <a:endParaRPr lang="en-US" kern="0" smtClean="0">
                  <a:solidFill>
                    <a:srgbClr val="505050"/>
                  </a:solidFill>
                </a:endParaRPr>
              </a:p>
            </p:txBody>
          </p:sp>
        </p:grpSp>
        <p:grpSp>
          <p:nvGrpSpPr>
            <p:cNvPr id="63" name="Group 62"/>
            <p:cNvGrpSpPr/>
            <p:nvPr/>
          </p:nvGrpSpPr>
          <p:grpSpPr>
            <a:xfrm>
              <a:off x="8362926" y="5248055"/>
              <a:ext cx="574660" cy="573332"/>
              <a:chOff x="-755650" y="5605463"/>
              <a:chExt cx="687387" cy="685800"/>
            </a:xfrm>
            <a:solidFill>
              <a:srgbClr val="505050">
                <a:alpha val="20000"/>
              </a:srgbClr>
            </a:solidFill>
          </p:grpSpPr>
          <p:sp>
            <p:nvSpPr>
              <p:cNvPr id="64" name="Freeform 10"/>
              <p:cNvSpPr>
                <a:spLocks/>
              </p:cNvSpPr>
              <p:nvPr/>
            </p:nvSpPr>
            <p:spPr bwMode="auto">
              <a:xfrm>
                <a:off x="-614363" y="5614988"/>
                <a:ext cx="530225" cy="466725"/>
              </a:xfrm>
              <a:custGeom>
                <a:avLst/>
                <a:gdLst>
                  <a:gd name="T0" fmla="*/ 334 w 334"/>
                  <a:gd name="T1" fmla="*/ 48 h 294"/>
                  <a:gd name="T2" fmla="*/ 271 w 334"/>
                  <a:gd name="T3" fmla="*/ 0 h 294"/>
                  <a:gd name="T4" fmla="*/ 127 w 334"/>
                  <a:gd name="T5" fmla="*/ 187 h 294"/>
                  <a:gd name="T6" fmla="*/ 45 w 334"/>
                  <a:gd name="T7" fmla="*/ 124 h 294"/>
                  <a:gd name="T8" fmla="*/ 0 w 334"/>
                  <a:gd name="T9" fmla="*/ 183 h 294"/>
                  <a:gd name="T10" fmla="*/ 145 w 334"/>
                  <a:gd name="T11" fmla="*/ 294 h 294"/>
                  <a:gd name="T12" fmla="*/ 190 w 334"/>
                  <a:gd name="T13" fmla="*/ 235 h 294"/>
                  <a:gd name="T14" fmla="*/ 190 w 334"/>
                  <a:gd name="T15" fmla="*/ 235 h 294"/>
                  <a:gd name="T16" fmla="*/ 334 w 334"/>
                  <a:gd name="T17" fmla="*/ 48 h 294"/>
                  <a:gd name="T18" fmla="*/ 334 w 334"/>
                  <a:gd name="T19" fmla="*/ 48 h 294"/>
                  <a:gd name="T20" fmla="*/ 334 w 334"/>
                  <a:gd name="T21" fmla="*/ 4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294">
                    <a:moveTo>
                      <a:pt x="334" y="48"/>
                    </a:moveTo>
                    <a:lnTo>
                      <a:pt x="271" y="0"/>
                    </a:lnTo>
                    <a:lnTo>
                      <a:pt x="127" y="187"/>
                    </a:lnTo>
                    <a:lnTo>
                      <a:pt x="45" y="124"/>
                    </a:lnTo>
                    <a:lnTo>
                      <a:pt x="0" y="183"/>
                    </a:lnTo>
                    <a:lnTo>
                      <a:pt x="145" y="294"/>
                    </a:lnTo>
                    <a:lnTo>
                      <a:pt x="190" y="235"/>
                    </a:lnTo>
                    <a:lnTo>
                      <a:pt x="190" y="235"/>
                    </a:lnTo>
                    <a:lnTo>
                      <a:pt x="334" y="48"/>
                    </a:lnTo>
                    <a:lnTo>
                      <a:pt x="334" y="48"/>
                    </a:lnTo>
                    <a:lnTo>
                      <a:pt x="334" y="48"/>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defRPr/>
                </a:pPr>
                <a:endParaRPr lang="en-US" kern="0" smtClean="0">
                  <a:solidFill>
                    <a:srgbClr val="505050"/>
                  </a:solidFill>
                </a:endParaRPr>
              </a:p>
            </p:txBody>
          </p:sp>
          <p:sp>
            <p:nvSpPr>
              <p:cNvPr id="65" name="Freeform 11"/>
              <p:cNvSpPr>
                <a:spLocks/>
              </p:cNvSpPr>
              <p:nvPr/>
            </p:nvSpPr>
            <p:spPr bwMode="auto">
              <a:xfrm>
                <a:off x="-755650" y="5605463"/>
                <a:ext cx="687387" cy="685800"/>
              </a:xfrm>
              <a:custGeom>
                <a:avLst/>
                <a:gdLst>
                  <a:gd name="T0" fmla="*/ 2088 w 2178"/>
                  <a:gd name="T1" fmla="*/ 653 h 2178"/>
                  <a:gd name="T2" fmla="*/ 1949 w 2178"/>
                  <a:gd name="T3" fmla="*/ 834 h 2178"/>
                  <a:gd name="T4" fmla="*/ 1987 w 2178"/>
                  <a:gd name="T5" fmla="*/ 1094 h 2178"/>
                  <a:gd name="T6" fmla="*/ 1083 w 2178"/>
                  <a:gd name="T7" fmla="*/ 1998 h 2178"/>
                  <a:gd name="T8" fmla="*/ 179 w 2178"/>
                  <a:gd name="T9" fmla="*/ 1094 h 2178"/>
                  <a:gd name="T10" fmla="*/ 1083 w 2178"/>
                  <a:gd name="T11" fmla="*/ 190 h 2178"/>
                  <a:gd name="T12" fmla="*/ 1373 w 2178"/>
                  <a:gd name="T13" fmla="*/ 238 h 2178"/>
                  <a:gd name="T14" fmla="*/ 1496 w 2178"/>
                  <a:gd name="T15" fmla="*/ 78 h 2178"/>
                  <a:gd name="T16" fmla="*/ 1089 w 2178"/>
                  <a:gd name="T17" fmla="*/ 0 h 2178"/>
                  <a:gd name="T18" fmla="*/ 319 w 2178"/>
                  <a:gd name="T19" fmla="*/ 319 h 2178"/>
                  <a:gd name="T20" fmla="*/ 0 w 2178"/>
                  <a:gd name="T21" fmla="*/ 1089 h 2178"/>
                  <a:gd name="T22" fmla="*/ 319 w 2178"/>
                  <a:gd name="T23" fmla="*/ 1859 h 2178"/>
                  <a:gd name="T24" fmla="*/ 1089 w 2178"/>
                  <a:gd name="T25" fmla="*/ 2178 h 2178"/>
                  <a:gd name="T26" fmla="*/ 1859 w 2178"/>
                  <a:gd name="T27" fmla="*/ 1859 h 2178"/>
                  <a:gd name="T28" fmla="*/ 2178 w 2178"/>
                  <a:gd name="T29" fmla="*/ 1089 h 2178"/>
                  <a:gd name="T30" fmla="*/ 2088 w 2178"/>
                  <a:gd name="T31" fmla="*/ 653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78" h="2178">
                    <a:moveTo>
                      <a:pt x="2088" y="653"/>
                    </a:moveTo>
                    <a:cubicBezTo>
                      <a:pt x="1949" y="834"/>
                      <a:pt x="1949" y="834"/>
                      <a:pt x="1949" y="834"/>
                    </a:cubicBezTo>
                    <a:cubicBezTo>
                      <a:pt x="1974" y="916"/>
                      <a:pt x="1987" y="1003"/>
                      <a:pt x="1987" y="1094"/>
                    </a:cubicBezTo>
                    <a:cubicBezTo>
                      <a:pt x="1987" y="1593"/>
                      <a:pt x="1582" y="1998"/>
                      <a:pt x="1083" y="1998"/>
                    </a:cubicBezTo>
                    <a:cubicBezTo>
                      <a:pt x="584" y="1998"/>
                      <a:pt x="179" y="1593"/>
                      <a:pt x="179" y="1094"/>
                    </a:cubicBezTo>
                    <a:cubicBezTo>
                      <a:pt x="179" y="595"/>
                      <a:pt x="584" y="190"/>
                      <a:pt x="1083" y="190"/>
                    </a:cubicBezTo>
                    <a:cubicBezTo>
                      <a:pt x="1184" y="190"/>
                      <a:pt x="1282" y="207"/>
                      <a:pt x="1373" y="238"/>
                    </a:cubicBezTo>
                    <a:cubicBezTo>
                      <a:pt x="1496" y="78"/>
                      <a:pt x="1496" y="78"/>
                      <a:pt x="1496" y="78"/>
                    </a:cubicBezTo>
                    <a:cubicBezTo>
                      <a:pt x="1368" y="27"/>
                      <a:pt x="1231" y="0"/>
                      <a:pt x="1089" y="0"/>
                    </a:cubicBezTo>
                    <a:cubicBezTo>
                      <a:pt x="798" y="0"/>
                      <a:pt x="524" y="113"/>
                      <a:pt x="319" y="319"/>
                    </a:cubicBezTo>
                    <a:cubicBezTo>
                      <a:pt x="113" y="525"/>
                      <a:pt x="0" y="798"/>
                      <a:pt x="0" y="1089"/>
                    </a:cubicBezTo>
                    <a:cubicBezTo>
                      <a:pt x="0" y="1380"/>
                      <a:pt x="113" y="1654"/>
                      <a:pt x="319" y="1859"/>
                    </a:cubicBezTo>
                    <a:cubicBezTo>
                      <a:pt x="524" y="2065"/>
                      <a:pt x="798" y="2178"/>
                      <a:pt x="1089" y="2178"/>
                    </a:cubicBezTo>
                    <a:cubicBezTo>
                      <a:pt x="1380" y="2178"/>
                      <a:pt x="1653" y="2065"/>
                      <a:pt x="1859" y="1859"/>
                    </a:cubicBezTo>
                    <a:cubicBezTo>
                      <a:pt x="2065" y="1654"/>
                      <a:pt x="2178" y="1380"/>
                      <a:pt x="2178" y="1089"/>
                    </a:cubicBezTo>
                    <a:cubicBezTo>
                      <a:pt x="2178" y="937"/>
                      <a:pt x="2147" y="789"/>
                      <a:pt x="2088" y="653"/>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defRPr/>
                </a:pPr>
                <a:endParaRPr lang="en-US" kern="0" smtClean="0">
                  <a:solidFill>
                    <a:srgbClr val="505050"/>
                  </a:solidFill>
                </a:endParaRPr>
              </a:p>
            </p:txBody>
          </p:sp>
        </p:grpSp>
      </p:grpSp>
      <p:grpSp>
        <p:nvGrpSpPr>
          <p:cNvPr id="70" name="Group 69"/>
          <p:cNvGrpSpPr/>
          <p:nvPr/>
        </p:nvGrpSpPr>
        <p:grpSpPr>
          <a:xfrm>
            <a:off x="276326" y="1791588"/>
            <a:ext cx="11885873" cy="2706926"/>
            <a:chOff x="275482" y="1791346"/>
            <a:chExt cx="11887559" cy="2707310"/>
          </a:xfrm>
        </p:grpSpPr>
        <p:sp>
          <p:nvSpPr>
            <p:cNvPr id="71" name="Rectangle 70"/>
            <p:cNvSpPr/>
            <p:nvPr/>
          </p:nvSpPr>
          <p:spPr bwMode="auto">
            <a:xfrm>
              <a:off x="275482" y="2534282"/>
              <a:ext cx="3962126" cy="1964374"/>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b" anchorCtr="0" forceAA="0" compatLnSpc="1">
              <a:prstTxWarp prst="textNoShape">
                <a:avLst/>
              </a:prstTxWarp>
              <a:noAutofit/>
            </a:bodyPr>
            <a:lstStyle/>
            <a:p>
              <a:pPr algn="ctr" defTabSz="932151">
                <a:lnSpc>
                  <a:spcPct val="90000"/>
                </a:lnSpc>
                <a:defRPr/>
              </a:pPr>
              <a:r>
                <a:rPr lang="en-US" sz="2000" kern="0" dirty="0" smtClean="0">
                  <a:gradFill>
                    <a:gsLst>
                      <a:gs pos="21368">
                        <a:srgbClr val="FFFFFF"/>
                      </a:gs>
                      <a:gs pos="85000">
                        <a:srgbClr val="FFFFFF"/>
                      </a:gs>
                    </a:gsLst>
                    <a:lin ang="5400000" scaled="1"/>
                  </a:gradFill>
                  <a:cs typeface="Segoe UI Semilight" panose="020B0402040204020203" pitchFamily="34" charset="0"/>
                </a:rPr>
                <a:t>Quick time-to-value</a:t>
              </a:r>
            </a:p>
          </p:txBody>
        </p:sp>
        <p:sp>
          <p:nvSpPr>
            <p:cNvPr id="72" name="Rectangle 71"/>
            <p:cNvSpPr/>
            <p:nvPr/>
          </p:nvSpPr>
          <p:spPr bwMode="auto">
            <a:xfrm>
              <a:off x="4237607" y="2534282"/>
              <a:ext cx="3962126" cy="1964374"/>
            </a:xfrm>
            <a:prstGeom prst="rect">
              <a:avLst/>
            </a:prstGeom>
            <a:solidFill>
              <a:schemeClr val="accent5">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b" anchorCtr="0" forceAA="0" compatLnSpc="1">
              <a:prstTxWarp prst="textNoShape">
                <a:avLst/>
              </a:prstTxWarp>
              <a:noAutofit/>
            </a:bodyPr>
            <a:lstStyle/>
            <a:p>
              <a:pPr algn="ctr" defTabSz="932151">
                <a:lnSpc>
                  <a:spcPct val="90000"/>
                </a:lnSpc>
                <a:defRPr/>
              </a:pPr>
              <a:r>
                <a:rPr lang="en-US" sz="2000" kern="0" dirty="0" smtClean="0">
                  <a:gradFill>
                    <a:gsLst>
                      <a:gs pos="21368">
                        <a:srgbClr val="FFFFFF"/>
                      </a:gs>
                      <a:gs pos="85000">
                        <a:srgbClr val="FFFFFF"/>
                      </a:gs>
                    </a:gsLst>
                    <a:lin ang="5400000" scaled="1"/>
                  </a:gradFill>
                  <a:cs typeface="Segoe UI Semilight" panose="020B0402040204020203" pitchFamily="34" charset="0"/>
                </a:rPr>
                <a:t>Enterprise-grade reliability</a:t>
              </a:r>
            </a:p>
          </p:txBody>
        </p:sp>
        <p:sp>
          <p:nvSpPr>
            <p:cNvPr id="73" name="Rectangle 72"/>
            <p:cNvSpPr/>
            <p:nvPr/>
          </p:nvSpPr>
          <p:spPr bwMode="auto">
            <a:xfrm>
              <a:off x="8199734" y="2534282"/>
              <a:ext cx="3962126" cy="1964374"/>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b" anchorCtr="0" forceAA="0" compatLnSpc="1">
              <a:prstTxWarp prst="textNoShape">
                <a:avLst/>
              </a:prstTxWarp>
              <a:noAutofit/>
            </a:bodyPr>
            <a:lstStyle/>
            <a:p>
              <a:pPr algn="ctr" defTabSz="932151">
                <a:lnSpc>
                  <a:spcPct val="90000"/>
                </a:lnSpc>
                <a:defRPr/>
              </a:pPr>
              <a:r>
                <a:rPr lang="en-US" sz="2000" kern="0" dirty="0" smtClean="0">
                  <a:gradFill>
                    <a:gsLst>
                      <a:gs pos="21368">
                        <a:srgbClr val="FFFFFF"/>
                      </a:gs>
                      <a:gs pos="85000">
                        <a:srgbClr val="FFFFFF"/>
                      </a:gs>
                    </a:gsLst>
                    <a:lin ang="5400000" scaled="1"/>
                  </a:gradFill>
                  <a:cs typeface="Segoe UI Semilight" panose="020B0402040204020203" pitchFamily="34" charset="0"/>
                </a:rPr>
                <a:t>Heterogeneous flexibility </a:t>
              </a:r>
            </a:p>
          </p:txBody>
        </p:sp>
        <p:sp>
          <p:nvSpPr>
            <p:cNvPr id="74" name="Rectangle 73"/>
            <p:cNvSpPr/>
            <p:nvPr/>
          </p:nvSpPr>
          <p:spPr bwMode="auto">
            <a:xfrm>
              <a:off x="275483" y="1791346"/>
              <a:ext cx="11887558" cy="747314"/>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ctr" anchorCtr="0" forceAA="0" compatLnSpc="1">
              <a:prstTxWarp prst="textNoShape">
                <a:avLst/>
              </a:prstTxWarp>
              <a:spAutoFit/>
            </a:bodyPr>
            <a:lstStyle/>
            <a:p>
              <a:pPr defTabSz="1242788" fontAlgn="base">
                <a:lnSpc>
                  <a:spcPct val="90000"/>
                </a:lnSpc>
                <a:spcBef>
                  <a:spcPct val="0"/>
                </a:spcBef>
                <a:spcAft>
                  <a:spcPct val="0"/>
                </a:spcAft>
                <a:defRPr/>
              </a:pPr>
              <a:r>
                <a:rPr lang="en-US" sz="3198" kern="0" dirty="0" smtClean="0">
                  <a:gradFill>
                    <a:gsLst>
                      <a:gs pos="22857">
                        <a:srgbClr val="00188F"/>
                      </a:gs>
                      <a:gs pos="58000">
                        <a:srgbClr val="00188F"/>
                      </a:gs>
                    </a:gsLst>
                    <a:lin ang="5400000" scaled="0"/>
                  </a:gradFill>
                  <a:latin typeface="Segoe UI Light"/>
                  <a:ea typeface="Segoe UI" pitchFamily="34" charset="0"/>
                  <a:cs typeface="Segoe UI" pitchFamily="34" charset="0"/>
                </a:rPr>
                <a:t>Customers require</a:t>
              </a:r>
            </a:p>
          </p:txBody>
        </p:sp>
        <p:sp>
          <p:nvSpPr>
            <p:cNvPr id="75" name="Freeform 15"/>
            <p:cNvSpPr>
              <a:spLocks/>
            </p:cNvSpPr>
            <p:nvPr/>
          </p:nvSpPr>
          <p:spPr bwMode="auto">
            <a:xfrm>
              <a:off x="2896480" y="2871464"/>
              <a:ext cx="982454" cy="375668"/>
            </a:xfrm>
            <a:custGeom>
              <a:avLst/>
              <a:gdLst>
                <a:gd name="T0" fmla="*/ 2550 w 2592"/>
                <a:gd name="T1" fmla="*/ 439 h 988"/>
                <a:gd name="T2" fmla="*/ 2550 w 2592"/>
                <a:gd name="T3" fmla="*/ 439 h 988"/>
                <a:gd name="T4" fmla="*/ 2501 w 2592"/>
                <a:gd name="T5" fmla="*/ 257 h 988"/>
                <a:gd name="T6" fmla="*/ 2132 w 2592"/>
                <a:gd name="T7" fmla="*/ 45 h 988"/>
                <a:gd name="T8" fmla="*/ 1631 w 2592"/>
                <a:gd name="T9" fmla="*/ 180 h 988"/>
                <a:gd name="T10" fmla="*/ 1422 w 2592"/>
                <a:gd name="T11" fmla="*/ 380 h 988"/>
                <a:gd name="T12" fmla="*/ 1157 w 2592"/>
                <a:gd name="T13" fmla="*/ 380 h 988"/>
                <a:gd name="T14" fmla="*/ 1125 w 2592"/>
                <a:gd name="T15" fmla="*/ 257 h 988"/>
                <a:gd name="T16" fmla="*/ 757 w 2592"/>
                <a:gd name="T17" fmla="*/ 45 h 988"/>
                <a:gd name="T18" fmla="*/ 255 w 2592"/>
                <a:gd name="T19" fmla="*/ 180 h 988"/>
                <a:gd name="T20" fmla="*/ 42 w 2592"/>
                <a:gd name="T21" fmla="*/ 549 h 988"/>
                <a:gd name="T22" fmla="*/ 91 w 2592"/>
                <a:gd name="T23" fmla="*/ 731 h 988"/>
                <a:gd name="T24" fmla="*/ 232 w 2592"/>
                <a:gd name="T25" fmla="*/ 913 h 988"/>
                <a:gd name="T26" fmla="*/ 460 w 2592"/>
                <a:gd name="T27" fmla="*/ 943 h 988"/>
                <a:gd name="T28" fmla="*/ 961 w 2592"/>
                <a:gd name="T29" fmla="*/ 808 h 988"/>
                <a:gd name="T30" fmla="*/ 1079 w 2592"/>
                <a:gd name="T31" fmla="*/ 744 h 988"/>
                <a:gd name="T32" fmla="*/ 755 w 2592"/>
                <a:gd name="T33" fmla="*/ 630 h 988"/>
                <a:gd name="T34" fmla="*/ 401 w 2592"/>
                <a:gd name="T35" fmla="*/ 725 h 988"/>
                <a:gd name="T36" fmla="*/ 344 w 2592"/>
                <a:gd name="T37" fmla="*/ 716 h 988"/>
                <a:gd name="T38" fmla="*/ 310 w 2592"/>
                <a:gd name="T39" fmla="*/ 672 h 988"/>
                <a:gd name="T40" fmla="*/ 262 w 2592"/>
                <a:gd name="T41" fmla="*/ 490 h 988"/>
                <a:gd name="T42" fmla="*/ 314 w 2592"/>
                <a:gd name="T43" fmla="*/ 399 h 988"/>
                <a:gd name="T44" fmla="*/ 816 w 2592"/>
                <a:gd name="T45" fmla="*/ 263 h 988"/>
                <a:gd name="T46" fmla="*/ 906 w 2592"/>
                <a:gd name="T47" fmla="*/ 316 h 988"/>
                <a:gd name="T48" fmla="*/ 923 w 2592"/>
                <a:gd name="T49" fmla="*/ 380 h 988"/>
                <a:gd name="T50" fmla="*/ 849 w 2592"/>
                <a:gd name="T51" fmla="*/ 380 h 988"/>
                <a:gd name="T52" fmla="*/ 736 w 2592"/>
                <a:gd name="T53" fmla="*/ 494 h 988"/>
                <a:gd name="T54" fmla="*/ 849 w 2592"/>
                <a:gd name="T55" fmla="*/ 608 h 988"/>
                <a:gd name="T56" fmla="*/ 1743 w 2592"/>
                <a:gd name="T57" fmla="*/ 608 h 988"/>
                <a:gd name="T58" fmla="*/ 1856 w 2592"/>
                <a:gd name="T59" fmla="*/ 494 h 988"/>
                <a:gd name="T60" fmla="*/ 1755 w 2592"/>
                <a:gd name="T61" fmla="*/ 382 h 988"/>
                <a:gd name="T62" fmla="*/ 2191 w 2592"/>
                <a:gd name="T63" fmla="*/ 263 h 988"/>
                <a:gd name="T64" fmla="*/ 2282 w 2592"/>
                <a:gd name="T65" fmla="*/ 316 h 988"/>
                <a:gd name="T66" fmla="*/ 2331 w 2592"/>
                <a:gd name="T67" fmla="*/ 498 h 988"/>
                <a:gd name="T68" fmla="*/ 2278 w 2592"/>
                <a:gd name="T69" fmla="*/ 589 h 988"/>
                <a:gd name="T70" fmla="*/ 1776 w 2592"/>
                <a:gd name="T71" fmla="*/ 725 h 988"/>
                <a:gd name="T72" fmla="*/ 1686 w 2592"/>
                <a:gd name="T73" fmla="*/ 672 h 988"/>
                <a:gd name="T74" fmla="*/ 1679 w 2592"/>
                <a:gd name="T75" fmla="*/ 644 h 988"/>
                <a:gd name="T76" fmla="*/ 1467 w 2592"/>
                <a:gd name="T77" fmla="*/ 729 h 988"/>
                <a:gd name="T78" fmla="*/ 1467 w 2592"/>
                <a:gd name="T79" fmla="*/ 731 h 988"/>
                <a:gd name="T80" fmla="*/ 1835 w 2592"/>
                <a:gd name="T81" fmla="*/ 943 h 988"/>
                <a:gd name="T82" fmla="*/ 2337 w 2592"/>
                <a:gd name="T83" fmla="*/ 808 h 988"/>
                <a:gd name="T84" fmla="*/ 2550 w 2592"/>
                <a:gd name="T85" fmla="*/ 439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92" h="988">
                  <a:moveTo>
                    <a:pt x="2550" y="439"/>
                  </a:moveTo>
                  <a:cubicBezTo>
                    <a:pt x="2550" y="439"/>
                    <a:pt x="2550" y="439"/>
                    <a:pt x="2550" y="439"/>
                  </a:cubicBezTo>
                  <a:cubicBezTo>
                    <a:pt x="2501" y="257"/>
                    <a:pt x="2501" y="257"/>
                    <a:pt x="2501" y="257"/>
                  </a:cubicBezTo>
                  <a:cubicBezTo>
                    <a:pt x="2457" y="98"/>
                    <a:pt x="2293" y="0"/>
                    <a:pt x="2132" y="45"/>
                  </a:cubicBezTo>
                  <a:cubicBezTo>
                    <a:pt x="1631" y="180"/>
                    <a:pt x="1631" y="180"/>
                    <a:pt x="1631" y="180"/>
                  </a:cubicBezTo>
                  <a:cubicBezTo>
                    <a:pt x="1528" y="208"/>
                    <a:pt x="1454" y="286"/>
                    <a:pt x="1422" y="380"/>
                  </a:cubicBezTo>
                  <a:cubicBezTo>
                    <a:pt x="1157" y="380"/>
                    <a:pt x="1157" y="380"/>
                    <a:pt x="1157" y="380"/>
                  </a:cubicBezTo>
                  <a:cubicBezTo>
                    <a:pt x="1125" y="257"/>
                    <a:pt x="1125" y="257"/>
                    <a:pt x="1125" y="257"/>
                  </a:cubicBezTo>
                  <a:cubicBezTo>
                    <a:pt x="1081" y="98"/>
                    <a:pt x="917" y="0"/>
                    <a:pt x="757" y="45"/>
                  </a:cubicBezTo>
                  <a:cubicBezTo>
                    <a:pt x="255" y="180"/>
                    <a:pt x="255" y="180"/>
                    <a:pt x="255" y="180"/>
                  </a:cubicBezTo>
                  <a:cubicBezTo>
                    <a:pt x="95" y="223"/>
                    <a:pt x="0" y="388"/>
                    <a:pt x="42" y="549"/>
                  </a:cubicBezTo>
                  <a:cubicBezTo>
                    <a:pt x="91" y="731"/>
                    <a:pt x="91" y="731"/>
                    <a:pt x="91" y="731"/>
                  </a:cubicBezTo>
                  <a:cubicBezTo>
                    <a:pt x="112" y="808"/>
                    <a:pt x="163" y="873"/>
                    <a:pt x="232" y="913"/>
                  </a:cubicBezTo>
                  <a:cubicBezTo>
                    <a:pt x="302" y="954"/>
                    <a:pt x="382" y="964"/>
                    <a:pt x="460" y="943"/>
                  </a:cubicBezTo>
                  <a:cubicBezTo>
                    <a:pt x="961" y="808"/>
                    <a:pt x="961" y="808"/>
                    <a:pt x="961" y="808"/>
                  </a:cubicBezTo>
                  <a:cubicBezTo>
                    <a:pt x="1005" y="797"/>
                    <a:pt x="1045" y="774"/>
                    <a:pt x="1079" y="744"/>
                  </a:cubicBezTo>
                  <a:cubicBezTo>
                    <a:pt x="974" y="670"/>
                    <a:pt x="837" y="636"/>
                    <a:pt x="755" y="630"/>
                  </a:cubicBezTo>
                  <a:cubicBezTo>
                    <a:pt x="401" y="725"/>
                    <a:pt x="401" y="725"/>
                    <a:pt x="401" y="725"/>
                  </a:cubicBezTo>
                  <a:cubicBezTo>
                    <a:pt x="382" y="729"/>
                    <a:pt x="361" y="727"/>
                    <a:pt x="344" y="716"/>
                  </a:cubicBezTo>
                  <a:cubicBezTo>
                    <a:pt x="327" y="706"/>
                    <a:pt x="314" y="691"/>
                    <a:pt x="310" y="672"/>
                  </a:cubicBezTo>
                  <a:cubicBezTo>
                    <a:pt x="262" y="490"/>
                    <a:pt x="262" y="490"/>
                    <a:pt x="262" y="490"/>
                  </a:cubicBezTo>
                  <a:cubicBezTo>
                    <a:pt x="251" y="450"/>
                    <a:pt x="274" y="409"/>
                    <a:pt x="314" y="399"/>
                  </a:cubicBezTo>
                  <a:cubicBezTo>
                    <a:pt x="816" y="263"/>
                    <a:pt x="816" y="263"/>
                    <a:pt x="816" y="263"/>
                  </a:cubicBezTo>
                  <a:cubicBezTo>
                    <a:pt x="856" y="253"/>
                    <a:pt x="896" y="276"/>
                    <a:pt x="906" y="316"/>
                  </a:cubicBezTo>
                  <a:cubicBezTo>
                    <a:pt x="906" y="316"/>
                    <a:pt x="915" y="346"/>
                    <a:pt x="923" y="380"/>
                  </a:cubicBezTo>
                  <a:cubicBezTo>
                    <a:pt x="849" y="380"/>
                    <a:pt x="849" y="380"/>
                    <a:pt x="849" y="380"/>
                  </a:cubicBezTo>
                  <a:cubicBezTo>
                    <a:pt x="786" y="380"/>
                    <a:pt x="736" y="430"/>
                    <a:pt x="736" y="494"/>
                  </a:cubicBezTo>
                  <a:cubicBezTo>
                    <a:pt x="736" y="558"/>
                    <a:pt x="786" y="608"/>
                    <a:pt x="849" y="608"/>
                  </a:cubicBezTo>
                  <a:cubicBezTo>
                    <a:pt x="1743" y="608"/>
                    <a:pt x="1743" y="608"/>
                    <a:pt x="1743" y="608"/>
                  </a:cubicBezTo>
                  <a:cubicBezTo>
                    <a:pt x="1806" y="608"/>
                    <a:pt x="1856" y="558"/>
                    <a:pt x="1856" y="494"/>
                  </a:cubicBezTo>
                  <a:cubicBezTo>
                    <a:pt x="1856" y="435"/>
                    <a:pt x="1812" y="388"/>
                    <a:pt x="1755" y="382"/>
                  </a:cubicBezTo>
                  <a:cubicBezTo>
                    <a:pt x="2191" y="263"/>
                    <a:pt x="2191" y="263"/>
                    <a:pt x="2191" y="263"/>
                  </a:cubicBezTo>
                  <a:cubicBezTo>
                    <a:pt x="2232" y="253"/>
                    <a:pt x="2272" y="276"/>
                    <a:pt x="2282" y="316"/>
                  </a:cubicBezTo>
                  <a:cubicBezTo>
                    <a:pt x="2331" y="498"/>
                    <a:pt x="2331" y="498"/>
                    <a:pt x="2331" y="498"/>
                  </a:cubicBezTo>
                  <a:cubicBezTo>
                    <a:pt x="2341" y="538"/>
                    <a:pt x="2318" y="579"/>
                    <a:pt x="2278" y="589"/>
                  </a:cubicBezTo>
                  <a:cubicBezTo>
                    <a:pt x="1776" y="725"/>
                    <a:pt x="1776" y="725"/>
                    <a:pt x="1776" y="725"/>
                  </a:cubicBezTo>
                  <a:cubicBezTo>
                    <a:pt x="1736" y="736"/>
                    <a:pt x="1696" y="710"/>
                    <a:pt x="1686" y="672"/>
                  </a:cubicBezTo>
                  <a:cubicBezTo>
                    <a:pt x="1679" y="644"/>
                    <a:pt x="1679" y="644"/>
                    <a:pt x="1679" y="644"/>
                  </a:cubicBezTo>
                  <a:cubicBezTo>
                    <a:pt x="1612" y="659"/>
                    <a:pt x="1534" y="687"/>
                    <a:pt x="1467" y="729"/>
                  </a:cubicBezTo>
                  <a:cubicBezTo>
                    <a:pt x="1467" y="731"/>
                    <a:pt x="1467" y="731"/>
                    <a:pt x="1467" y="731"/>
                  </a:cubicBezTo>
                  <a:cubicBezTo>
                    <a:pt x="1511" y="890"/>
                    <a:pt x="1675" y="988"/>
                    <a:pt x="1835" y="943"/>
                  </a:cubicBezTo>
                  <a:cubicBezTo>
                    <a:pt x="2337" y="808"/>
                    <a:pt x="2337" y="808"/>
                    <a:pt x="2337" y="808"/>
                  </a:cubicBezTo>
                  <a:cubicBezTo>
                    <a:pt x="2497" y="765"/>
                    <a:pt x="2592" y="600"/>
                    <a:pt x="2550" y="439"/>
                  </a:cubicBezTo>
                </a:path>
              </a:pathLst>
            </a:custGeom>
            <a:solidFill>
              <a:srgbClr val="FFFFFF"/>
            </a:solidFill>
            <a:ln>
              <a:noFill/>
            </a:ln>
          </p:spPr>
          <p:txBody>
            <a:bodyPr vert="horz" wrap="square" lIns="91414" tIns="45706" rIns="91414" bIns="45706" numCol="1" anchor="t" anchorCtr="0" compatLnSpc="1">
              <a:prstTxWarp prst="textNoShape">
                <a:avLst/>
              </a:prstTxWarp>
            </a:bodyPr>
            <a:lstStyle/>
            <a:p>
              <a:pPr defTabSz="932384">
                <a:defRPr/>
              </a:pPr>
              <a:endParaRPr lang="en-US" kern="0" smtClean="0">
                <a:solidFill>
                  <a:srgbClr val="505050"/>
                </a:solidFill>
              </a:endParaRPr>
            </a:p>
          </p:txBody>
        </p:sp>
        <p:sp>
          <p:nvSpPr>
            <p:cNvPr id="76" name="Freeform 19"/>
            <p:cNvSpPr>
              <a:spLocks noEditPoints="1"/>
            </p:cNvSpPr>
            <p:nvPr/>
          </p:nvSpPr>
          <p:spPr bwMode="auto">
            <a:xfrm>
              <a:off x="7111874" y="2788426"/>
              <a:ext cx="789153" cy="634234"/>
            </a:xfrm>
            <a:custGeom>
              <a:avLst/>
              <a:gdLst>
                <a:gd name="T0" fmla="*/ 2158 w 2158"/>
                <a:gd name="T1" fmla="*/ 1105 h 1732"/>
                <a:gd name="T2" fmla="*/ 1785 w 2158"/>
                <a:gd name="T3" fmla="*/ 1478 h 1732"/>
                <a:gd name="T4" fmla="*/ 662 w 2158"/>
                <a:gd name="T5" fmla="*/ 1478 h 1732"/>
                <a:gd name="T6" fmla="*/ 473 w 2158"/>
                <a:gd name="T7" fmla="*/ 1289 h 1732"/>
                <a:gd name="T8" fmla="*/ 615 w 2158"/>
                <a:gd name="T9" fmla="*/ 1105 h 1732"/>
                <a:gd name="T10" fmla="*/ 840 w 2158"/>
                <a:gd name="T11" fmla="*/ 934 h 1732"/>
                <a:gd name="T12" fmla="*/ 1242 w 2158"/>
                <a:gd name="T13" fmla="*/ 550 h 1732"/>
                <a:gd name="T14" fmla="*/ 1608 w 2158"/>
                <a:gd name="T15" fmla="*/ 780 h 1732"/>
                <a:gd name="T16" fmla="*/ 1785 w 2158"/>
                <a:gd name="T17" fmla="*/ 739 h 1732"/>
                <a:gd name="T18" fmla="*/ 2158 w 2158"/>
                <a:gd name="T19" fmla="*/ 1105 h 1732"/>
                <a:gd name="T20" fmla="*/ 851 w 2158"/>
                <a:gd name="T21" fmla="*/ 1531 h 1732"/>
                <a:gd name="T22" fmla="*/ 851 w 2158"/>
                <a:gd name="T23" fmla="*/ 1708 h 1732"/>
                <a:gd name="T24" fmla="*/ 834 w 2158"/>
                <a:gd name="T25" fmla="*/ 1732 h 1732"/>
                <a:gd name="T26" fmla="*/ 24 w 2158"/>
                <a:gd name="T27" fmla="*/ 1732 h 1732"/>
                <a:gd name="T28" fmla="*/ 0 w 2158"/>
                <a:gd name="T29" fmla="*/ 1708 h 1732"/>
                <a:gd name="T30" fmla="*/ 0 w 2158"/>
                <a:gd name="T31" fmla="*/ 384 h 1732"/>
                <a:gd name="T32" fmla="*/ 0 w 2158"/>
                <a:gd name="T33" fmla="*/ 360 h 1732"/>
                <a:gd name="T34" fmla="*/ 0 w 2158"/>
                <a:gd name="T35" fmla="*/ 18 h 1732"/>
                <a:gd name="T36" fmla="*/ 24 w 2158"/>
                <a:gd name="T37" fmla="*/ 0 h 1732"/>
                <a:gd name="T38" fmla="*/ 834 w 2158"/>
                <a:gd name="T39" fmla="*/ 0 h 1732"/>
                <a:gd name="T40" fmla="*/ 851 w 2158"/>
                <a:gd name="T41" fmla="*/ 18 h 1732"/>
                <a:gd name="T42" fmla="*/ 851 w 2158"/>
                <a:gd name="T43" fmla="*/ 360 h 1732"/>
                <a:gd name="T44" fmla="*/ 851 w 2158"/>
                <a:gd name="T45" fmla="*/ 384 h 1732"/>
                <a:gd name="T46" fmla="*/ 851 w 2158"/>
                <a:gd name="T47" fmla="*/ 709 h 1732"/>
                <a:gd name="T48" fmla="*/ 786 w 2158"/>
                <a:gd name="T49" fmla="*/ 893 h 1732"/>
                <a:gd name="T50" fmla="*/ 574 w 2158"/>
                <a:gd name="T51" fmla="*/ 1058 h 1732"/>
                <a:gd name="T52" fmla="*/ 420 w 2158"/>
                <a:gd name="T53" fmla="*/ 1289 h 1732"/>
                <a:gd name="T54" fmla="*/ 662 w 2158"/>
                <a:gd name="T55" fmla="*/ 1531 h 1732"/>
                <a:gd name="T56" fmla="*/ 662 w 2158"/>
                <a:gd name="T57" fmla="*/ 1531 h 1732"/>
                <a:gd name="T58" fmla="*/ 680 w 2158"/>
                <a:gd name="T59" fmla="*/ 1531 h 1732"/>
                <a:gd name="T60" fmla="*/ 804 w 2158"/>
                <a:gd name="T61" fmla="*/ 1531 h 1732"/>
                <a:gd name="T62" fmla="*/ 851 w 2158"/>
                <a:gd name="T63" fmla="*/ 1531 h 1732"/>
                <a:gd name="T64" fmla="*/ 851 w 2158"/>
                <a:gd name="T65" fmla="*/ 1531 h 1732"/>
                <a:gd name="T66" fmla="*/ 745 w 2158"/>
                <a:gd name="T67" fmla="*/ 757 h 1732"/>
                <a:gd name="T68" fmla="*/ 680 w 2158"/>
                <a:gd name="T69" fmla="*/ 697 h 1732"/>
                <a:gd name="T70" fmla="*/ 621 w 2158"/>
                <a:gd name="T71" fmla="*/ 757 h 1732"/>
                <a:gd name="T72" fmla="*/ 680 w 2158"/>
                <a:gd name="T73" fmla="*/ 816 h 1732"/>
                <a:gd name="T74" fmla="*/ 745 w 2158"/>
                <a:gd name="T75" fmla="*/ 757 h 1732"/>
                <a:gd name="T76" fmla="*/ 763 w 2158"/>
                <a:gd name="T77" fmla="*/ 544 h 1732"/>
                <a:gd name="T78" fmla="*/ 680 w 2158"/>
                <a:gd name="T79" fmla="*/ 467 h 1732"/>
                <a:gd name="T80" fmla="*/ 603 w 2158"/>
                <a:gd name="T81" fmla="*/ 544 h 1732"/>
                <a:gd name="T82" fmla="*/ 680 w 2158"/>
                <a:gd name="T83" fmla="*/ 621 h 1732"/>
                <a:gd name="T84" fmla="*/ 763 w 2158"/>
                <a:gd name="T85" fmla="*/ 544 h 1732"/>
                <a:gd name="T86" fmla="*/ 125 w 2158"/>
                <a:gd name="T87" fmla="*/ 284 h 1732"/>
                <a:gd name="T88" fmla="*/ 727 w 2158"/>
                <a:gd name="T89" fmla="*/ 284 h 1732"/>
                <a:gd name="T90" fmla="*/ 751 w 2158"/>
                <a:gd name="T91" fmla="*/ 260 h 1732"/>
                <a:gd name="T92" fmla="*/ 751 w 2158"/>
                <a:gd name="T93" fmla="*/ 183 h 1732"/>
                <a:gd name="T94" fmla="*/ 727 w 2158"/>
                <a:gd name="T95" fmla="*/ 159 h 1732"/>
                <a:gd name="T96" fmla="*/ 125 w 2158"/>
                <a:gd name="T97" fmla="*/ 159 h 1732"/>
                <a:gd name="T98" fmla="*/ 101 w 2158"/>
                <a:gd name="T99" fmla="*/ 183 h 1732"/>
                <a:gd name="T100" fmla="*/ 101 w 2158"/>
                <a:gd name="T101" fmla="*/ 260 h 1732"/>
                <a:gd name="T102" fmla="*/ 125 w 2158"/>
                <a:gd name="T103" fmla="*/ 284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58" h="1732">
                  <a:moveTo>
                    <a:pt x="2158" y="1105"/>
                  </a:moveTo>
                  <a:cubicBezTo>
                    <a:pt x="2158" y="1312"/>
                    <a:pt x="1992" y="1478"/>
                    <a:pt x="1785" y="1478"/>
                  </a:cubicBezTo>
                  <a:cubicBezTo>
                    <a:pt x="662" y="1478"/>
                    <a:pt x="662" y="1478"/>
                    <a:pt x="662" y="1478"/>
                  </a:cubicBezTo>
                  <a:cubicBezTo>
                    <a:pt x="556" y="1478"/>
                    <a:pt x="473" y="1395"/>
                    <a:pt x="473" y="1289"/>
                  </a:cubicBezTo>
                  <a:cubicBezTo>
                    <a:pt x="473" y="1200"/>
                    <a:pt x="532" y="1123"/>
                    <a:pt x="615" y="1105"/>
                  </a:cubicBezTo>
                  <a:cubicBezTo>
                    <a:pt x="650" y="1017"/>
                    <a:pt x="739" y="946"/>
                    <a:pt x="840" y="934"/>
                  </a:cubicBezTo>
                  <a:cubicBezTo>
                    <a:pt x="846" y="721"/>
                    <a:pt x="1023" y="550"/>
                    <a:pt x="1242" y="550"/>
                  </a:cubicBezTo>
                  <a:cubicBezTo>
                    <a:pt x="1401" y="550"/>
                    <a:pt x="1543" y="644"/>
                    <a:pt x="1608" y="780"/>
                  </a:cubicBezTo>
                  <a:cubicBezTo>
                    <a:pt x="1661" y="751"/>
                    <a:pt x="1726" y="739"/>
                    <a:pt x="1785" y="739"/>
                  </a:cubicBezTo>
                  <a:cubicBezTo>
                    <a:pt x="1992" y="739"/>
                    <a:pt x="2158" y="904"/>
                    <a:pt x="2158" y="1105"/>
                  </a:cubicBezTo>
                  <a:close/>
                  <a:moveTo>
                    <a:pt x="851" y="1531"/>
                  </a:moveTo>
                  <a:cubicBezTo>
                    <a:pt x="851" y="1584"/>
                    <a:pt x="851" y="1649"/>
                    <a:pt x="851" y="1708"/>
                  </a:cubicBezTo>
                  <a:cubicBezTo>
                    <a:pt x="851" y="1720"/>
                    <a:pt x="846" y="1732"/>
                    <a:pt x="834" y="1732"/>
                  </a:cubicBezTo>
                  <a:cubicBezTo>
                    <a:pt x="834" y="1732"/>
                    <a:pt x="834" y="1732"/>
                    <a:pt x="24" y="1732"/>
                  </a:cubicBezTo>
                  <a:cubicBezTo>
                    <a:pt x="12" y="1732"/>
                    <a:pt x="0" y="1720"/>
                    <a:pt x="0" y="1708"/>
                  </a:cubicBezTo>
                  <a:cubicBezTo>
                    <a:pt x="0" y="1708"/>
                    <a:pt x="0" y="1708"/>
                    <a:pt x="0" y="384"/>
                  </a:cubicBezTo>
                  <a:cubicBezTo>
                    <a:pt x="0" y="384"/>
                    <a:pt x="0" y="384"/>
                    <a:pt x="0" y="360"/>
                  </a:cubicBezTo>
                  <a:cubicBezTo>
                    <a:pt x="0" y="360"/>
                    <a:pt x="0" y="360"/>
                    <a:pt x="0" y="18"/>
                  </a:cubicBezTo>
                  <a:cubicBezTo>
                    <a:pt x="0" y="6"/>
                    <a:pt x="12" y="0"/>
                    <a:pt x="24" y="0"/>
                  </a:cubicBezTo>
                  <a:cubicBezTo>
                    <a:pt x="24" y="0"/>
                    <a:pt x="24" y="0"/>
                    <a:pt x="834" y="0"/>
                  </a:cubicBezTo>
                  <a:cubicBezTo>
                    <a:pt x="846" y="0"/>
                    <a:pt x="851" y="6"/>
                    <a:pt x="851" y="18"/>
                  </a:cubicBezTo>
                  <a:cubicBezTo>
                    <a:pt x="851" y="18"/>
                    <a:pt x="851" y="18"/>
                    <a:pt x="851" y="360"/>
                  </a:cubicBezTo>
                  <a:cubicBezTo>
                    <a:pt x="851" y="360"/>
                    <a:pt x="851" y="360"/>
                    <a:pt x="851" y="384"/>
                  </a:cubicBezTo>
                  <a:cubicBezTo>
                    <a:pt x="851" y="384"/>
                    <a:pt x="851" y="384"/>
                    <a:pt x="851" y="709"/>
                  </a:cubicBezTo>
                  <a:cubicBezTo>
                    <a:pt x="822" y="763"/>
                    <a:pt x="798" y="828"/>
                    <a:pt x="786" y="893"/>
                  </a:cubicBezTo>
                  <a:cubicBezTo>
                    <a:pt x="698" y="916"/>
                    <a:pt x="621" y="975"/>
                    <a:pt x="574" y="1058"/>
                  </a:cubicBezTo>
                  <a:cubicBezTo>
                    <a:pt x="485" y="1094"/>
                    <a:pt x="420" y="1188"/>
                    <a:pt x="420" y="1289"/>
                  </a:cubicBezTo>
                  <a:cubicBezTo>
                    <a:pt x="420" y="1419"/>
                    <a:pt x="526" y="1531"/>
                    <a:pt x="662" y="1531"/>
                  </a:cubicBezTo>
                  <a:cubicBezTo>
                    <a:pt x="662" y="1531"/>
                    <a:pt x="662" y="1531"/>
                    <a:pt x="662" y="1531"/>
                  </a:cubicBezTo>
                  <a:cubicBezTo>
                    <a:pt x="680" y="1531"/>
                    <a:pt x="680" y="1531"/>
                    <a:pt x="680" y="1531"/>
                  </a:cubicBezTo>
                  <a:cubicBezTo>
                    <a:pt x="804" y="1531"/>
                    <a:pt x="804" y="1531"/>
                    <a:pt x="804" y="1531"/>
                  </a:cubicBezTo>
                  <a:cubicBezTo>
                    <a:pt x="851" y="1531"/>
                    <a:pt x="851" y="1531"/>
                    <a:pt x="851" y="1531"/>
                  </a:cubicBezTo>
                  <a:cubicBezTo>
                    <a:pt x="851" y="1531"/>
                    <a:pt x="851" y="1531"/>
                    <a:pt x="851" y="1531"/>
                  </a:cubicBezTo>
                  <a:close/>
                  <a:moveTo>
                    <a:pt x="745" y="757"/>
                  </a:moveTo>
                  <a:cubicBezTo>
                    <a:pt x="745" y="727"/>
                    <a:pt x="716" y="697"/>
                    <a:pt x="680" y="697"/>
                  </a:cubicBezTo>
                  <a:cubicBezTo>
                    <a:pt x="650" y="697"/>
                    <a:pt x="621" y="727"/>
                    <a:pt x="621" y="757"/>
                  </a:cubicBezTo>
                  <a:cubicBezTo>
                    <a:pt x="621" y="792"/>
                    <a:pt x="650" y="816"/>
                    <a:pt x="680" y="816"/>
                  </a:cubicBezTo>
                  <a:cubicBezTo>
                    <a:pt x="716" y="816"/>
                    <a:pt x="745" y="792"/>
                    <a:pt x="745" y="757"/>
                  </a:cubicBezTo>
                  <a:close/>
                  <a:moveTo>
                    <a:pt x="763" y="544"/>
                  </a:moveTo>
                  <a:cubicBezTo>
                    <a:pt x="763" y="502"/>
                    <a:pt x="727" y="467"/>
                    <a:pt x="680" y="467"/>
                  </a:cubicBezTo>
                  <a:cubicBezTo>
                    <a:pt x="639" y="467"/>
                    <a:pt x="603" y="502"/>
                    <a:pt x="603" y="544"/>
                  </a:cubicBezTo>
                  <a:cubicBezTo>
                    <a:pt x="603" y="585"/>
                    <a:pt x="639" y="621"/>
                    <a:pt x="680" y="621"/>
                  </a:cubicBezTo>
                  <a:cubicBezTo>
                    <a:pt x="727" y="621"/>
                    <a:pt x="763" y="585"/>
                    <a:pt x="763" y="544"/>
                  </a:cubicBezTo>
                  <a:close/>
                  <a:moveTo>
                    <a:pt x="125" y="284"/>
                  </a:moveTo>
                  <a:cubicBezTo>
                    <a:pt x="125" y="284"/>
                    <a:pt x="125" y="284"/>
                    <a:pt x="727" y="284"/>
                  </a:cubicBezTo>
                  <a:cubicBezTo>
                    <a:pt x="745" y="284"/>
                    <a:pt x="751" y="278"/>
                    <a:pt x="751" y="260"/>
                  </a:cubicBezTo>
                  <a:cubicBezTo>
                    <a:pt x="751" y="260"/>
                    <a:pt x="751" y="260"/>
                    <a:pt x="751" y="183"/>
                  </a:cubicBezTo>
                  <a:cubicBezTo>
                    <a:pt x="751" y="171"/>
                    <a:pt x="745" y="159"/>
                    <a:pt x="727" y="159"/>
                  </a:cubicBezTo>
                  <a:cubicBezTo>
                    <a:pt x="727" y="159"/>
                    <a:pt x="727" y="159"/>
                    <a:pt x="125" y="159"/>
                  </a:cubicBezTo>
                  <a:cubicBezTo>
                    <a:pt x="113" y="159"/>
                    <a:pt x="101" y="171"/>
                    <a:pt x="101" y="183"/>
                  </a:cubicBezTo>
                  <a:cubicBezTo>
                    <a:pt x="101" y="183"/>
                    <a:pt x="101" y="183"/>
                    <a:pt x="101" y="260"/>
                  </a:cubicBezTo>
                  <a:cubicBezTo>
                    <a:pt x="101" y="278"/>
                    <a:pt x="113" y="284"/>
                    <a:pt x="125" y="284"/>
                  </a:cubicBezTo>
                  <a:close/>
                </a:path>
              </a:pathLst>
            </a:custGeom>
            <a:solidFill>
              <a:srgbClr val="FFFFFF"/>
            </a:solidFill>
            <a:ln>
              <a:noFill/>
            </a:ln>
          </p:spPr>
          <p:txBody>
            <a:bodyPr vert="horz" wrap="square" lIns="91414" tIns="45706" rIns="91414" bIns="45706" numCol="1" anchor="t" anchorCtr="0" compatLnSpc="1">
              <a:prstTxWarp prst="textNoShape">
                <a:avLst/>
              </a:prstTxWarp>
            </a:bodyPr>
            <a:lstStyle/>
            <a:p>
              <a:pPr defTabSz="932384">
                <a:defRPr/>
              </a:pPr>
              <a:endParaRPr lang="en-US" kern="0" smtClean="0">
                <a:solidFill>
                  <a:srgbClr val="505050"/>
                </a:solidFill>
              </a:endParaRPr>
            </a:p>
          </p:txBody>
        </p:sp>
        <p:sp>
          <p:nvSpPr>
            <p:cNvPr id="77" name="Freeform 23"/>
            <p:cNvSpPr>
              <a:spLocks noEditPoints="1"/>
            </p:cNvSpPr>
            <p:nvPr/>
          </p:nvSpPr>
          <p:spPr bwMode="auto">
            <a:xfrm>
              <a:off x="11264185" y="2785235"/>
              <a:ext cx="626974" cy="626973"/>
            </a:xfrm>
            <a:custGeom>
              <a:avLst/>
              <a:gdLst>
                <a:gd name="T0" fmla="*/ 255 w 1277"/>
                <a:gd name="T1" fmla="*/ 319 h 1277"/>
                <a:gd name="T2" fmla="*/ 0 w 1277"/>
                <a:gd name="T3" fmla="*/ 255 h 1277"/>
                <a:gd name="T4" fmla="*/ 64 w 1277"/>
                <a:gd name="T5" fmla="*/ 0 h 1277"/>
                <a:gd name="T6" fmla="*/ 319 w 1277"/>
                <a:gd name="T7" fmla="*/ 64 h 1277"/>
                <a:gd name="T8" fmla="*/ 1277 w 1277"/>
                <a:gd name="T9" fmla="*/ 64 h 1277"/>
                <a:gd name="T10" fmla="*/ 1021 w 1277"/>
                <a:gd name="T11" fmla="*/ 0 h 1277"/>
                <a:gd name="T12" fmla="*/ 958 w 1277"/>
                <a:gd name="T13" fmla="*/ 255 h 1277"/>
                <a:gd name="T14" fmla="*/ 1213 w 1277"/>
                <a:gd name="T15" fmla="*/ 319 h 1277"/>
                <a:gd name="T16" fmla="*/ 1277 w 1277"/>
                <a:gd name="T17" fmla="*/ 64 h 1277"/>
                <a:gd name="T18" fmla="*/ 736 w 1277"/>
                <a:gd name="T19" fmla="*/ 0 h 1277"/>
                <a:gd name="T20" fmla="*/ 481 w 1277"/>
                <a:gd name="T21" fmla="*/ 64 h 1277"/>
                <a:gd name="T22" fmla="*/ 545 w 1277"/>
                <a:gd name="T23" fmla="*/ 319 h 1277"/>
                <a:gd name="T24" fmla="*/ 800 w 1277"/>
                <a:gd name="T25" fmla="*/ 255 h 1277"/>
                <a:gd name="T26" fmla="*/ 800 w 1277"/>
                <a:gd name="T27" fmla="*/ 64 h 1277"/>
                <a:gd name="T28" fmla="*/ 161 w 1277"/>
                <a:gd name="T29" fmla="*/ 1277 h 1277"/>
                <a:gd name="T30" fmla="*/ 225 w 1277"/>
                <a:gd name="T31" fmla="*/ 1115 h 1277"/>
                <a:gd name="T32" fmla="*/ 161 w 1277"/>
                <a:gd name="T33" fmla="*/ 1051 h 1277"/>
                <a:gd name="T34" fmla="*/ 481 w 1277"/>
                <a:gd name="T35" fmla="*/ 1115 h 1277"/>
                <a:gd name="T36" fmla="*/ 638 w 1277"/>
                <a:gd name="T37" fmla="*/ 958 h 1277"/>
                <a:gd name="T38" fmla="*/ 574 w 1277"/>
                <a:gd name="T39" fmla="*/ 1115 h 1277"/>
                <a:gd name="T40" fmla="*/ 1119 w 1277"/>
                <a:gd name="T41" fmla="*/ 958 h 1277"/>
                <a:gd name="T42" fmla="*/ 1277 w 1277"/>
                <a:gd name="T43" fmla="*/ 1115 h 1277"/>
                <a:gd name="T44" fmla="*/ 1119 w 1277"/>
                <a:gd name="T45" fmla="*/ 1179 h 1277"/>
                <a:gd name="T46" fmla="*/ 1183 w 1277"/>
                <a:gd name="T47" fmla="*/ 1115 h 1277"/>
                <a:gd name="T48" fmla="*/ 1094 w 1277"/>
                <a:gd name="T49" fmla="*/ 740 h 1277"/>
                <a:gd name="T50" fmla="*/ 1145 w 1277"/>
                <a:gd name="T51" fmla="*/ 689 h 1277"/>
                <a:gd name="T52" fmla="*/ 276 w 1277"/>
                <a:gd name="T53" fmla="*/ 689 h 1277"/>
                <a:gd name="T54" fmla="*/ 587 w 1277"/>
                <a:gd name="T55" fmla="*/ 740 h 1277"/>
                <a:gd name="T56" fmla="*/ 276 w 1277"/>
                <a:gd name="T57" fmla="*/ 689 h 1277"/>
                <a:gd name="T58" fmla="*/ 136 w 1277"/>
                <a:gd name="T59" fmla="*/ 447 h 1277"/>
                <a:gd name="T60" fmla="*/ 187 w 1277"/>
                <a:gd name="T61" fmla="*/ 630 h 1277"/>
                <a:gd name="T62" fmla="*/ 161 w 1277"/>
                <a:gd name="T63" fmla="*/ 323 h 1277"/>
                <a:gd name="T64" fmla="*/ 1000 w 1277"/>
                <a:gd name="T65" fmla="*/ 447 h 1277"/>
                <a:gd name="T66" fmla="*/ 689 w 1277"/>
                <a:gd name="T67" fmla="*/ 634 h 1277"/>
                <a:gd name="T68" fmla="*/ 1085 w 1277"/>
                <a:gd name="T69" fmla="*/ 362 h 1277"/>
                <a:gd name="T70" fmla="*/ 472 w 1277"/>
                <a:gd name="T71" fmla="*/ 591 h 1277"/>
                <a:gd name="T72" fmla="*/ 149 w 1277"/>
                <a:gd name="T73" fmla="*/ 740 h 1277"/>
                <a:gd name="T74" fmla="*/ 204 w 1277"/>
                <a:gd name="T75" fmla="*/ 740 h 1277"/>
                <a:gd name="T76" fmla="*/ 468 w 1277"/>
                <a:gd name="T77" fmla="*/ 643 h 1277"/>
                <a:gd name="T78" fmla="*/ 472 w 1277"/>
                <a:gd name="T79" fmla="*/ 591 h 1277"/>
                <a:gd name="T80" fmla="*/ 519 w 1277"/>
                <a:gd name="T81" fmla="*/ 447 h 1277"/>
                <a:gd name="T82" fmla="*/ 664 w 1277"/>
                <a:gd name="T83" fmla="*/ 881 h 1277"/>
                <a:gd name="T84" fmla="*/ 762 w 1277"/>
                <a:gd name="T85" fmla="*/ 447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77" h="1277">
                  <a:moveTo>
                    <a:pt x="221" y="157"/>
                  </a:moveTo>
                  <a:cubicBezTo>
                    <a:pt x="319" y="255"/>
                    <a:pt x="319" y="255"/>
                    <a:pt x="319" y="255"/>
                  </a:cubicBezTo>
                  <a:cubicBezTo>
                    <a:pt x="255" y="319"/>
                    <a:pt x="255" y="319"/>
                    <a:pt x="255" y="319"/>
                  </a:cubicBezTo>
                  <a:cubicBezTo>
                    <a:pt x="157" y="221"/>
                    <a:pt x="157" y="221"/>
                    <a:pt x="157" y="221"/>
                  </a:cubicBezTo>
                  <a:cubicBezTo>
                    <a:pt x="64" y="319"/>
                    <a:pt x="64" y="319"/>
                    <a:pt x="64" y="319"/>
                  </a:cubicBezTo>
                  <a:cubicBezTo>
                    <a:pt x="0" y="255"/>
                    <a:pt x="0" y="255"/>
                    <a:pt x="0" y="255"/>
                  </a:cubicBezTo>
                  <a:cubicBezTo>
                    <a:pt x="98" y="157"/>
                    <a:pt x="98" y="157"/>
                    <a:pt x="98" y="157"/>
                  </a:cubicBezTo>
                  <a:cubicBezTo>
                    <a:pt x="0" y="64"/>
                    <a:pt x="0" y="64"/>
                    <a:pt x="0" y="64"/>
                  </a:cubicBezTo>
                  <a:cubicBezTo>
                    <a:pt x="64" y="0"/>
                    <a:pt x="64" y="0"/>
                    <a:pt x="64" y="0"/>
                  </a:cubicBezTo>
                  <a:cubicBezTo>
                    <a:pt x="157" y="93"/>
                    <a:pt x="157" y="93"/>
                    <a:pt x="157" y="93"/>
                  </a:cubicBezTo>
                  <a:cubicBezTo>
                    <a:pt x="255" y="0"/>
                    <a:pt x="255" y="0"/>
                    <a:pt x="255" y="0"/>
                  </a:cubicBezTo>
                  <a:cubicBezTo>
                    <a:pt x="319" y="64"/>
                    <a:pt x="319" y="64"/>
                    <a:pt x="319" y="64"/>
                  </a:cubicBezTo>
                  <a:cubicBezTo>
                    <a:pt x="221" y="157"/>
                    <a:pt x="221" y="157"/>
                    <a:pt x="221" y="157"/>
                  </a:cubicBezTo>
                  <a:cubicBezTo>
                    <a:pt x="221" y="157"/>
                    <a:pt x="221" y="157"/>
                    <a:pt x="221" y="157"/>
                  </a:cubicBezTo>
                  <a:close/>
                  <a:moveTo>
                    <a:pt x="1277" y="64"/>
                  </a:moveTo>
                  <a:cubicBezTo>
                    <a:pt x="1213" y="0"/>
                    <a:pt x="1213" y="0"/>
                    <a:pt x="1213" y="0"/>
                  </a:cubicBezTo>
                  <a:cubicBezTo>
                    <a:pt x="1115" y="93"/>
                    <a:pt x="1115" y="93"/>
                    <a:pt x="1115" y="93"/>
                  </a:cubicBezTo>
                  <a:cubicBezTo>
                    <a:pt x="1021" y="0"/>
                    <a:pt x="1021" y="0"/>
                    <a:pt x="1021" y="0"/>
                  </a:cubicBezTo>
                  <a:cubicBezTo>
                    <a:pt x="958" y="64"/>
                    <a:pt x="958" y="64"/>
                    <a:pt x="958" y="64"/>
                  </a:cubicBezTo>
                  <a:cubicBezTo>
                    <a:pt x="1055" y="157"/>
                    <a:pt x="1055" y="157"/>
                    <a:pt x="1055" y="157"/>
                  </a:cubicBezTo>
                  <a:cubicBezTo>
                    <a:pt x="958" y="255"/>
                    <a:pt x="958" y="255"/>
                    <a:pt x="958" y="255"/>
                  </a:cubicBezTo>
                  <a:cubicBezTo>
                    <a:pt x="1021" y="319"/>
                    <a:pt x="1021" y="319"/>
                    <a:pt x="1021" y="319"/>
                  </a:cubicBezTo>
                  <a:cubicBezTo>
                    <a:pt x="1115" y="221"/>
                    <a:pt x="1115" y="221"/>
                    <a:pt x="1115" y="221"/>
                  </a:cubicBezTo>
                  <a:cubicBezTo>
                    <a:pt x="1213" y="319"/>
                    <a:pt x="1213" y="319"/>
                    <a:pt x="1213" y="319"/>
                  </a:cubicBezTo>
                  <a:cubicBezTo>
                    <a:pt x="1277" y="255"/>
                    <a:pt x="1277" y="255"/>
                    <a:pt x="1277" y="255"/>
                  </a:cubicBezTo>
                  <a:cubicBezTo>
                    <a:pt x="1179" y="157"/>
                    <a:pt x="1179" y="157"/>
                    <a:pt x="1179" y="157"/>
                  </a:cubicBezTo>
                  <a:cubicBezTo>
                    <a:pt x="1277" y="64"/>
                    <a:pt x="1277" y="64"/>
                    <a:pt x="1277" y="64"/>
                  </a:cubicBezTo>
                  <a:cubicBezTo>
                    <a:pt x="1277" y="64"/>
                    <a:pt x="1277" y="64"/>
                    <a:pt x="1277" y="64"/>
                  </a:cubicBezTo>
                  <a:close/>
                  <a:moveTo>
                    <a:pt x="800" y="64"/>
                  </a:moveTo>
                  <a:cubicBezTo>
                    <a:pt x="736" y="0"/>
                    <a:pt x="736" y="0"/>
                    <a:pt x="736" y="0"/>
                  </a:cubicBezTo>
                  <a:cubicBezTo>
                    <a:pt x="638" y="93"/>
                    <a:pt x="638" y="93"/>
                    <a:pt x="638" y="93"/>
                  </a:cubicBezTo>
                  <a:cubicBezTo>
                    <a:pt x="545" y="0"/>
                    <a:pt x="545" y="0"/>
                    <a:pt x="545" y="0"/>
                  </a:cubicBezTo>
                  <a:cubicBezTo>
                    <a:pt x="481" y="64"/>
                    <a:pt x="481" y="64"/>
                    <a:pt x="481" y="64"/>
                  </a:cubicBezTo>
                  <a:cubicBezTo>
                    <a:pt x="574" y="157"/>
                    <a:pt x="574" y="157"/>
                    <a:pt x="574" y="157"/>
                  </a:cubicBezTo>
                  <a:cubicBezTo>
                    <a:pt x="481" y="255"/>
                    <a:pt x="481" y="255"/>
                    <a:pt x="481" y="255"/>
                  </a:cubicBezTo>
                  <a:cubicBezTo>
                    <a:pt x="545" y="319"/>
                    <a:pt x="545" y="319"/>
                    <a:pt x="545" y="319"/>
                  </a:cubicBezTo>
                  <a:cubicBezTo>
                    <a:pt x="638" y="221"/>
                    <a:pt x="638" y="221"/>
                    <a:pt x="638" y="221"/>
                  </a:cubicBezTo>
                  <a:cubicBezTo>
                    <a:pt x="736" y="319"/>
                    <a:pt x="736" y="319"/>
                    <a:pt x="736" y="319"/>
                  </a:cubicBezTo>
                  <a:cubicBezTo>
                    <a:pt x="800" y="255"/>
                    <a:pt x="800" y="255"/>
                    <a:pt x="800" y="255"/>
                  </a:cubicBezTo>
                  <a:cubicBezTo>
                    <a:pt x="702" y="157"/>
                    <a:pt x="702" y="157"/>
                    <a:pt x="702" y="157"/>
                  </a:cubicBezTo>
                  <a:cubicBezTo>
                    <a:pt x="800" y="64"/>
                    <a:pt x="800" y="64"/>
                    <a:pt x="800" y="64"/>
                  </a:cubicBezTo>
                  <a:cubicBezTo>
                    <a:pt x="800" y="64"/>
                    <a:pt x="800" y="64"/>
                    <a:pt x="800" y="64"/>
                  </a:cubicBezTo>
                  <a:close/>
                  <a:moveTo>
                    <a:pt x="161" y="958"/>
                  </a:moveTo>
                  <a:cubicBezTo>
                    <a:pt x="72" y="958"/>
                    <a:pt x="0" y="1030"/>
                    <a:pt x="0" y="1115"/>
                  </a:cubicBezTo>
                  <a:cubicBezTo>
                    <a:pt x="0" y="1204"/>
                    <a:pt x="72" y="1277"/>
                    <a:pt x="161" y="1277"/>
                  </a:cubicBezTo>
                  <a:cubicBezTo>
                    <a:pt x="247" y="1277"/>
                    <a:pt x="319" y="1204"/>
                    <a:pt x="319" y="1115"/>
                  </a:cubicBezTo>
                  <a:cubicBezTo>
                    <a:pt x="319" y="1030"/>
                    <a:pt x="247" y="958"/>
                    <a:pt x="161" y="958"/>
                  </a:cubicBezTo>
                  <a:close/>
                  <a:moveTo>
                    <a:pt x="225" y="1115"/>
                  </a:moveTo>
                  <a:cubicBezTo>
                    <a:pt x="225" y="1153"/>
                    <a:pt x="196" y="1179"/>
                    <a:pt x="161" y="1179"/>
                  </a:cubicBezTo>
                  <a:cubicBezTo>
                    <a:pt x="123" y="1179"/>
                    <a:pt x="98" y="1153"/>
                    <a:pt x="98" y="1115"/>
                  </a:cubicBezTo>
                  <a:cubicBezTo>
                    <a:pt x="98" y="1081"/>
                    <a:pt x="123" y="1051"/>
                    <a:pt x="161" y="1051"/>
                  </a:cubicBezTo>
                  <a:cubicBezTo>
                    <a:pt x="196" y="1051"/>
                    <a:pt x="225" y="1081"/>
                    <a:pt x="225" y="1115"/>
                  </a:cubicBezTo>
                  <a:close/>
                  <a:moveTo>
                    <a:pt x="638" y="958"/>
                  </a:moveTo>
                  <a:cubicBezTo>
                    <a:pt x="549" y="958"/>
                    <a:pt x="481" y="1030"/>
                    <a:pt x="481" y="1115"/>
                  </a:cubicBezTo>
                  <a:cubicBezTo>
                    <a:pt x="481" y="1204"/>
                    <a:pt x="549" y="1277"/>
                    <a:pt x="638" y="1277"/>
                  </a:cubicBezTo>
                  <a:cubicBezTo>
                    <a:pt x="728" y="1277"/>
                    <a:pt x="800" y="1204"/>
                    <a:pt x="800" y="1115"/>
                  </a:cubicBezTo>
                  <a:cubicBezTo>
                    <a:pt x="800" y="1030"/>
                    <a:pt x="728" y="958"/>
                    <a:pt x="638" y="958"/>
                  </a:cubicBezTo>
                  <a:close/>
                  <a:moveTo>
                    <a:pt x="702" y="1115"/>
                  </a:moveTo>
                  <a:cubicBezTo>
                    <a:pt x="702" y="1153"/>
                    <a:pt x="672" y="1179"/>
                    <a:pt x="638" y="1179"/>
                  </a:cubicBezTo>
                  <a:cubicBezTo>
                    <a:pt x="604" y="1179"/>
                    <a:pt x="574" y="1153"/>
                    <a:pt x="574" y="1115"/>
                  </a:cubicBezTo>
                  <a:cubicBezTo>
                    <a:pt x="574" y="1081"/>
                    <a:pt x="604" y="1051"/>
                    <a:pt x="638" y="1051"/>
                  </a:cubicBezTo>
                  <a:cubicBezTo>
                    <a:pt x="672" y="1051"/>
                    <a:pt x="702" y="1081"/>
                    <a:pt x="702" y="1115"/>
                  </a:cubicBezTo>
                  <a:close/>
                  <a:moveTo>
                    <a:pt x="1119" y="958"/>
                  </a:moveTo>
                  <a:cubicBezTo>
                    <a:pt x="1030" y="958"/>
                    <a:pt x="958" y="1030"/>
                    <a:pt x="958" y="1115"/>
                  </a:cubicBezTo>
                  <a:cubicBezTo>
                    <a:pt x="958" y="1204"/>
                    <a:pt x="1030" y="1277"/>
                    <a:pt x="1119" y="1277"/>
                  </a:cubicBezTo>
                  <a:cubicBezTo>
                    <a:pt x="1204" y="1277"/>
                    <a:pt x="1277" y="1204"/>
                    <a:pt x="1277" y="1115"/>
                  </a:cubicBezTo>
                  <a:cubicBezTo>
                    <a:pt x="1277" y="1030"/>
                    <a:pt x="1204" y="958"/>
                    <a:pt x="1119" y="958"/>
                  </a:cubicBezTo>
                  <a:close/>
                  <a:moveTo>
                    <a:pt x="1183" y="1115"/>
                  </a:moveTo>
                  <a:cubicBezTo>
                    <a:pt x="1183" y="1153"/>
                    <a:pt x="1153" y="1179"/>
                    <a:pt x="1119" y="1179"/>
                  </a:cubicBezTo>
                  <a:cubicBezTo>
                    <a:pt x="1081" y="1179"/>
                    <a:pt x="1055" y="1153"/>
                    <a:pt x="1055" y="1115"/>
                  </a:cubicBezTo>
                  <a:cubicBezTo>
                    <a:pt x="1055" y="1081"/>
                    <a:pt x="1081" y="1051"/>
                    <a:pt x="1119" y="1051"/>
                  </a:cubicBezTo>
                  <a:cubicBezTo>
                    <a:pt x="1153" y="1051"/>
                    <a:pt x="1183" y="1081"/>
                    <a:pt x="1183" y="1115"/>
                  </a:cubicBezTo>
                  <a:close/>
                  <a:moveTo>
                    <a:pt x="689" y="689"/>
                  </a:moveTo>
                  <a:cubicBezTo>
                    <a:pt x="689" y="740"/>
                    <a:pt x="689" y="740"/>
                    <a:pt x="689" y="740"/>
                  </a:cubicBezTo>
                  <a:cubicBezTo>
                    <a:pt x="1094" y="740"/>
                    <a:pt x="1094" y="740"/>
                    <a:pt x="1094" y="740"/>
                  </a:cubicBezTo>
                  <a:cubicBezTo>
                    <a:pt x="1094" y="881"/>
                    <a:pt x="1094" y="881"/>
                    <a:pt x="1094" y="881"/>
                  </a:cubicBezTo>
                  <a:cubicBezTo>
                    <a:pt x="1145" y="881"/>
                    <a:pt x="1145" y="881"/>
                    <a:pt x="1145" y="881"/>
                  </a:cubicBezTo>
                  <a:cubicBezTo>
                    <a:pt x="1145" y="689"/>
                    <a:pt x="1145" y="689"/>
                    <a:pt x="1145" y="689"/>
                  </a:cubicBezTo>
                  <a:cubicBezTo>
                    <a:pt x="689" y="689"/>
                    <a:pt x="689" y="689"/>
                    <a:pt x="689" y="689"/>
                  </a:cubicBezTo>
                  <a:cubicBezTo>
                    <a:pt x="689" y="689"/>
                    <a:pt x="689" y="689"/>
                    <a:pt x="689" y="689"/>
                  </a:cubicBezTo>
                  <a:close/>
                  <a:moveTo>
                    <a:pt x="276" y="689"/>
                  </a:moveTo>
                  <a:cubicBezTo>
                    <a:pt x="268" y="694"/>
                    <a:pt x="264" y="698"/>
                    <a:pt x="255" y="706"/>
                  </a:cubicBezTo>
                  <a:cubicBezTo>
                    <a:pt x="247" y="715"/>
                    <a:pt x="238" y="728"/>
                    <a:pt x="234" y="740"/>
                  </a:cubicBezTo>
                  <a:cubicBezTo>
                    <a:pt x="587" y="740"/>
                    <a:pt x="587" y="740"/>
                    <a:pt x="587" y="740"/>
                  </a:cubicBezTo>
                  <a:cubicBezTo>
                    <a:pt x="587" y="689"/>
                    <a:pt x="587" y="689"/>
                    <a:pt x="587" y="689"/>
                  </a:cubicBezTo>
                  <a:cubicBezTo>
                    <a:pt x="276" y="689"/>
                    <a:pt x="276" y="689"/>
                    <a:pt x="276" y="689"/>
                  </a:cubicBezTo>
                  <a:cubicBezTo>
                    <a:pt x="276" y="689"/>
                    <a:pt x="276" y="689"/>
                    <a:pt x="276" y="689"/>
                  </a:cubicBezTo>
                  <a:close/>
                  <a:moveTo>
                    <a:pt x="161" y="323"/>
                  </a:moveTo>
                  <a:cubicBezTo>
                    <a:pt x="38" y="447"/>
                    <a:pt x="38" y="447"/>
                    <a:pt x="38" y="447"/>
                  </a:cubicBezTo>
                  <a:cubicBezTo>
                    <a:pt x="136" y="447"/>
                    <a:pt x="136" y="447"/>
                    <a:pt x="136" y="447"/>
                  </a:cubicBezTo>
                  <a:cubicBezTo>
                    <a:pt x="136" y="711"/>
                    <a:pt x="136" y="711"/>
                    <a:pt x="136" y="711"/>
                  </a:cubicBezTo>
                  <a:cubicBezTo>
                    <a:pt x="144" y="681"/>
                    <a:pt x="161" y="655"/>
                    <a:pt x="183" y="634"/>
                  </a:cubicBezTo>
                  <a:cubicBezTo>
                    <a:pt x="183" y="634"/>
                    <a:pt x="183" y="630"/>
                    <a:pt x="187" y="630"/>
                  </a:cubicBezTo>
                  <a:cubicBezTo>
                    <a:pt x="187" y="447"/>
                    <a:pt x="187" y="447"/>
                    <a:pt x="187" y="447"/>
                  </a:cubicBezTo>
                  <a:cubicBezTo>
                    <a:pt x="281" y="447"/>
                    <a:pt x="281" y="447"/>
                    <a:pt x="281" y="447"/>
                  </a:cubicBezTo>
                  <a:cubicBezTo>
                    <a:pt x="161" y="323"/>
                    <a:pt x="161" y="323"/>
                    <a:pt x="161" y="323"/>
                  </a:cubicBezTo>
                  <a:cubicBezTo>
                    <a:pt x="161" y="323"/>
                    <a:pt x="161" y="323"/>
                    <a:pt x="161" y="323"/>
                  </a:cubicBezTo>
                  <a:close/>
                  <a:moveTo>
                    <a:pt x="915" y="362"/>
                  </a:moveTo>
                  <a:cubicBezTo>
                    <a:pt x="1000" y="447"/>
                    <a:pt x="1000" y="447"/>
                    <a:pt x="1000" y="447"/>
                  </a:cubicBezTo>
                  <a:cubicBezTo>
                    <a:pt x="983" y="430"/>
                    <a:pt x="983" y="430"/>
                    <a:pt x="983" y="430"/>
                  </a:cubicBezTo>
                  <a:cubicBezTo>
                    <a:pt x="885" y="523"/>
                    <a:pt x="787" y="566"/>
                    <a:pt x="689" y="583"/>
                  </a:cubicBezTo>
                  <a:cubicBezTo>
                    <a:pt x="689" y="634"/>
                    <a:pt x="689" y="634"/>
                    <a:pt x="689" y="634"/>
                  </a:cubicBezTo>
                  <a:cubicBezTo>
                    <a:pt x="796" y="617"/>
                    <a:pt x="911" y="574"/>
                    <a:pt x="1017" y="464"/>
                  </a:cubicBezTo>
                  <a:cubicBezTo>
                    <a:pt x="1085" y="532"/>
                    <a:pt x="1085" y="532"/>
                    <a:pt x="1085" y="532"/>
                  </a:cubicBezTo>
                  <a:cubicBezTo>
                    <a:pt x="1085" y="362"/>
                    <a:pt x="1085" y="362"/>
                    <a:pt x="1085" y="362"/>
                  </a:cubicBezTo>
                  <a:cubicBezTo>
                    <a:pt x="915" y="362"/>
                    <a:pt x="915" y="362"/>
                    <a:pt x="915" y="362"/>
                  </a:cubicBezTo>
                  <a:cubicBezTo>
                    <a:pt x="915" y="362"/>
                    <a:pt x="915" y="362"/>
                    <a:pt x="915" y="362"/>
                  </a:cubicBezTo>
                  <a:close/>
                  <a:moveTo>
                    <a:pt x="472" y="591"/>
                  </a:moveTo>
                  <a:cubicBezTo>
                    <a:pt x="362" y="591"/>
                    <a:pt x="264" y="587"/>
                    <a:pt x="200" y="651"/>
                  </a:cubicBezTo>
                  <a:cubicBezTo>
                    <a:pt x="196" y="655"/>
                    <a:pt x="191" y="664"/>
                    <a:pt x="187" y="668"/>
                  </a:cubicBezTo>
                  <a:cubicBezTo>
                    <a:pt x="170" y="689"/>
                    <a:pt x="157" y="711"/>
                    <a:pt x="149" y="740"/>
                  </a:cubicBezTo>
                  <a:cubicBezTo>
                    <a:pt x="140" y="779"/>
                    <a:pt x="136" y="826"/>
                    <a:pt x="136" y="881"/>
                  </a:cubicBezTo>
                  <a:cubicBezTo>
                    <a:pt x="187" y="881"/>
                    <a:pt x="187" y="881"/>
                    <a:pt x="187" y="881"/>
                  </a:cubicBezTo>
                  <a:cubicBezTo>
                    <a:pt x="187" y="821"/>
                    <a:pt x="191" y="774"/>
                    <a:pt x="204" y="740"/>
                  </a:cubicBezTo>
                  <a:cubicBezTo>
                    <a:pt x="213" y="719"/>
                    <a:pt x="221" y="702"/>
                    <a:pt x="234" y="689"/>
                  </a:cubicBezTo>
                  <a:cubicBezTo>
                    <a:pt x="238" y="689"/>
                    <a:pt x="238" y="689"/>
                    <a:pt x="238" y="685"/>
                  </a:cubicBezTo>
                  <a:cubicBezTo>
                    <a:pt x="285" y="638"/>
                    <a:pt x="366" y="643"/>
                    <a:pt x="468" y="643"/>
                  </a:cubicBezTo>
                  <a:cubicBezTo>
                    <a:pt x="506" y="643"/>
                    <a:pt x="545" y="647"/>
                    <a:pt x="587" y="643"/>
                  </a:cubicBezTo>
                  <a:cubicBezTo>
                    <a:pt x="587" y="591"/>
                    <a:pt x="587" y="591"/>
                    <a:pt x="587" y="591"/>
                  </a:cubicBezTo>
                  <a:cubicBezTo>
                    <a:pt x="545" y="596"/>
                    <a:pt x="506" y="591"/>
                    <a:pt x="472" y="591"/>
                  </a:cubicBezTo>
                  <a:close/>
                  <a:moveTo>
                    <a:pt x="762" y="447"/>
                  </a:moveTo>
                  <a:cubicBezTo>
                    <a:pt x="638" y="323"/>
                    <a:pt x="638" y="323"/>
                    <a:pt x="638" y="323"/>
                  </a:cubicBezTo>
                  <a:cubicBezTo>
                    <a:pt x="519" y="447"/>
                    <a:pt x="519" y="447"/>
                    <a:pt x="519" y="447"/>
                  </a:cubicBezTo>
                  <a:cubicBezTo>
                    <a:pt x="613" y="447"/>
                    <a:pt x="613" y="447"/>
                    <a:pt x="613" y="447"/>
                  </a:cubicBezTo>
                  <a:cubicBezTo>
                    <a:pt x="613" y="881"/>
                    <a:pt x="613" y="881"/>
                    <a:pt x="613" y="881"/>
                  </a:cubicBezTo>
                  <a:cubicBezTo>
                    <a:pt x="664" y="881"/>
                    <a:pt x="664" y="881"/>
                    <a:pt x="664" y="881"/>
                  </a:cubicBezTo>
                  <a:cubicBezTo>
                    <a:pt x="664" y="447"/>
                    <a:pt x="664" y="447"/>
                    <a:pt x="664" y="447"/>
                  </a:cubicBezTo>
                  <a:cubicBezTo>
                    <a:pt x="762" y="447"/>
                    <a:pt x="762" y="447"/>
                    <a:pt x="762" y="447"/>
                  </a:cubicBezTo>
                  <a:cubicBezTo>
                    <a:pt x="762" y="447"/>
                    <a:pt x="762" y="447"/>
                    <a:pt x="762" y="447"/>
                  </a:cubicBezTo>
                  <a:close/>
                </a:path>
              </a:pathLst>
            </a:custGeom>
            <a:solidFill>
              <a:srgbClr val="FFFFFF"/>
            </a:solidFill>
            <a:ln>
              <a:noFill/>
            </a:ln>
          </p:spPr>
          <p:txBody>
            <a:bodyPr vert="horz" wrap="square" lIns="91414" tIns="45706" rIns="91414" bIns="45706" numCol="1" anchor="t" anchorCtr="0" compatLnSpc="1">
              <a:prstTxWarp prst="textNoShape">
                <a:avLst/>
              </a:prstTxWarp>
            </a:bodyPr>
            <a:lstStyle/>
            <a:p>
              <a:pPr defTabSz="932384">
                <a:defRPr/>
              </a:pPr>
              <a:endParaRPr lang="en-US" kern="0" smtClean="0">
                <a:solidFill>
                  <a:srgbClr val="505050"/>
                </a:solidFill>
              </a:endParaRPr>
            </a:p>
          </p:txBody>
        </p:sp>
      </p:grpSp>
    </p:spTree>
    <p:extLst>
      <p:ext uri="{BB962C8B-B14F-4D97-AF65-F5344CB8AC3E}">
        <p14:creationId xmlns:p14="http://schemas.microsoft.com/office/powerpoint/2010/main" val="26029804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64" presetClass="path" presetSubtype="0" decel="100000" fill="hold" nodeType="withEffect">
                                  <p:stCondLst>
                                    <p:cond delay="0"/>
                                  </p:stCondLst>
                                  <p:childTnLst>
                                    <p:animMotion origin="layout" path="M -2.35129E-6 1.26192E-6 L -2.35129E-6 -0.33908 " pathEditMode="relative" rAng="0" ptsTypes="AA">
                                      <p:cBhvr>
                                        <p:cTn id="8" dur="500" spd="-100000" fill="hold"/>
                                        <p:tgtEl>
                                          <p:spTgt spid="56"/>
                                        </p:tgtEl>
                                        <p:attrNameLst>
                                          <p:attrName>ppt_x</p:attrName>
                                          <p:attrName>ppt_y</p:attrName>
                                        </p:attrNameLst>
                                      </p:cBhvr>
                                      <p:rCtr x="0" y="-169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5"/>
          <p:cNvGrpSpPr/>
          <p:nvPr/>
        </p:nvGrpSpPr>
        <p:grpSpPr>
          <a:xfrm>
            <a:off x="274553" y="1791589"/>
            <a:ext cx="11887646" cy="7475229"/>
            <a:chOff x="273710" y="1791346"/>
            <a:chExt cx="11889331" cy="7476295"/>
          </a:xfrm>
        </p:grpSpPr>
        <p:grpSp>
          <p:nvGrpSpPr>
            <p:cNvPr id="107" name="Group 106"/>
            <p:cNvGrpSpPr/>
            <p:nvPr/>
          </p:nvGrpSpPr>
          <p:grpSpPr>
            <a:xfrm>
              <a:off x="273710" y="4498655"/>
              <a:ext cx="11887752" cy="2337242"/>
              <a:chOff x="272866" y="4371779"/>
              <a:chExt cx="11889438" cy="2337574"/>
            </a:xfrm>
          </p:grpSpPr>
          <p:sp>
            <p:nvSpPr>
              <p:cNvPr id="119" name="Rectangle 118"/>
              <p:cNvSpPr/>
              <p:nvPr/>
            </p:nvSpPr>
            <p:spPr bwMode="auto">
              <a:xfrm>
                <a:off x="272866" y="4371779"/>
                <a:ext cx="11889245" cy="2199319"/>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defTabSz="1242788" fontAlgn="base">
                  <a:lnSpc>
                    <a:spcPct val="90000"/>
                  </a:lnSpc>
                  <a:spcBef>
                    <a:spcPct val="0"/>
                  </a:spcBef>
                  <a:spcAft>
                    <a:spcPct val="0"/>
                  </a:spcAft>
                  <a:defRPr/>
                </a:pPr>
                <a:r>
                  <a:rPr lang="en-US" sz="3198" kern="0" dirty="0" smtClean="0">
                    <a:gradFill>
                      <a:gsLst>
                        <a:gs pos="22857">
                          <a:srgbClr val="00188F"/>
                        </a:gs>
                        <a:gs pos="58000">
                          <a:srgbClr val="00188F"/>
                        </a:gs>
                      </a:gsLst>
                      <a:lin ang="5400000" scaled="0"/>
                    </a:gradFill>
                    <a:latin typeface="Segoe UI Light"/>
                    <a:ea typeface="Segoe UI" pitchFamily="34" charset="0"/>
                    <a:cs typeface="Segoe UI" pitchFamily="34" charset="0"/>
                  </a:rPr>
                  <a:t>Microsoft software-defined compute  </a:t>
                </a:r>
              </a:p>
            </p:txBody>
          </p:sp>
          <p:sp>
            <p:nvSpPr>
              <p:cNvPr id="120" name="TextBox 119"/>
              <p:cNvSpPr txBox="1"/>
              <p:nvPr/>
            </p:nvSpPr>
            <p:spPr>
              <a:xfrm>
                <a:off x="1077533" y="5122136"/>
                <a:ext cx="3172968" cy="1587217"/>
              </a:xfrm>
              <a:prstGeom prst="rect">
                <a:avLst/>
              </a:prstGeom>
              <a:noFill/>
              <a:ln w="34925" cap="rnd">
                <a:noFill/>
                <a:round/>
                <a:headEnd/>
                <a:tailEnd/>
              </a:ln>
              <a:effectLst/>
            </p:spPr>
            <p:txBody>
              <a:bodyPr vert="horz" wrap="square" lIns="182828" tIns="146241" rIns="182828" bIns="146241" numCol="1" anchor="t" anchorCtr="0" compatLnSpc="1">
                <a:prstTxWarp prst="textNoShape">
                  <a:avLst/>
                </a:prstTxWarp>
                <a:noAutofit/>
              </a:bodyPr>
              <a:lstStyle>
                <a:defPPr>
                  <a:defRPr lang="en-US"/>
                </a:defPPr>
                <a:lvl1pPr>
                  <a:lnSpc>
                    <a:spcPct val="90000"/>
                  </a:lnSpc>
                  <a:defRPr sz="2400">
                    <a:gradFill>
                      <a:gsLst>
                        <a:gs pos="21368">
                          <a:schemeClr val="bg1"/>
                        </a:gs>
                        <a:gs pos="51000">
                          <a:schemeClr val="bg1"/>
                        </a:gs>
                      </a:gsLst>
                      <a:lin ang="5400000" scaled="1"/>
                    </a:gradFill>
                    <a:latin typeface="Segoe UI Semilight" panose="020B0402040204020203" pitchFamily="34" charset="0"/>
                    <a:cs typeface="Segoe UI Semilight" panose="020B0402040204020203" pitchFamily="34" charset="0"/>
                  </a:defRPr>
                </a:lvl1pPr>
              </a:lstStyle>
              <a:p>
                <a:pPr defTabSz="932151">
                  <a:defRPr/>
                </a:pPr>
                <a:r>
                  <a:rPr lang="en-US" sz="2000" kern="0" dirty="0">
                    <a:gradFill>
                      <a:gsLst>
                        <a:gs pos="3810">
                          <a:srgbClr val="505050"/>
                        </a:gs>
                        <a:gs pos="100000">
                          <a:srgbClr val="505050"/>
                        </a:gs>
                      </a:gsLst>
                      <a:lin ang="5400000" scaled="1"/>
                    </a:gradFill>
                    <a:latin typeface="Segoe UI"/>
                    <a:cs typeface="Segoe UI" panose="020B0502040204020203" pitchFamily="34" charset="0"/>
                  </a:rPr>
                  <a:t>Frictionless </a:t>
                </a:r>
                <a:r>
                  <a:rPr lang="en-US" sz="2000" kern="0" dirty="0" smtClean="0">
                    <a:gradFill>
                      <a:gsLst>
                        <a:gs pos="3810">
                          <a:srgbClr val="505050"/>
                        </a:gs>
                        <a:gs pos="100000">
                          <a:srgbClr val="505050"/>
                        </a:gs>
                      </a:gsLst>
                      <a:lin ang="5400000" scaled="1"/>
                    </a:gradFill>
                    <a:latin typeface="Segoe UI"/>
                    <a:cs typeface="Segoe UI" panose="020B0502040204020203" pitchFamily="34" charset="0"/>
                  </a:rPr>
                  <a:t/>
                </a:r>
                <a:br>
                  <a:rPr lang="en-US" sz="2000" kern="0" dirty="0" smtClean="0">
                    <a:gradFill>
                      <a:gsLst>
                        <a:gs pos="3810">
                          <a:srgbClr val="505050"/>
                        </a:gs>
                        <a:gs pos="100000">
                          <a:srgbClr val="505050"/>
                        </a:gs>
                      </a:gsLst>
                      <a:lin ang="5400000" scaled="1"/>
                    </a:gradFill>
                    <a:latin typeface="Segoe UI"/>
                    <a:cs typeface="Segoe UI" panose="020B0502040204020203" pitchFamily="34" charset="0"/>
                  </a:rPr>
                </a:br>
                <a:r>
                  <a:rPr lang="en-US" sz="2000" kern="0" dirty="0" smtClean="0">
                    <a:gradFill>
                      <a:gsLst>
                        <a:gs pos="3810">
                          <a:srgbClr val="505050"/>
                        </a:gs>
                        <a:gs pos="100000">
                          <a:srgbClr val="505050"/>
                        </a:gs>
                      </a:gsLst>
                      <a:lin ang="5400000" scaled="1"/>
                    </a:gradFill>
                    <a:latin typeface="Segoe UI"/>
                    <a:cs typeface="Segoe UI" panose="020B0502040204020203" pitchFamily="34" charset="0"/>
                  </a:rPr>
                  <a:t>“</a:t>
                </a:r>
                <a:r>
                  <a:rPr lang="en-US" sz="2000" kern="0" dirty="0">
                    <a:gradFill>
                      <a:gsLst>
                        <a:gs pos="3810">
                          <a:srgbClr val="505050"/>
                        </a:gs>
                        <a:gs pos="100000">
                          <a:srgbClr val="505050"/>
                        </a:gs>
                      </a:gsLst>
                      <a:lin ang="5400000" scaled="1"/>
                    </a:gradFill>
                    <a:latin typeface="Segoe UI"/>
                    <a:cs typeface="Segoe UI" panose="020B0502040204020203" pitchFamily="34" charset="0"/>
                  </a:rPr>
                  <a:t>cloud-cadence” infrastructure upgrades </a:t>
                </a:r>
              </a:p>
            </p:txBody>
          </p:sp>
          <p:sp>
            <p:nvSpPr>
              <p:cNvPr id="121" name="TextBox 120"/>
              <p:cNvSpPr txBox="1"/>
              <p:nvPr/>
            </p:nvSpPr>
            <p:spPr>
              <a:xfrm>
                <a:off x="8989336" y="5122136"/>
                <a:ext cx="3172968" cy="1587217"/>
              </a:xfrm>
              <a:prstGeom prst="rect">
                <a:avLst/>
              </a:prstGeom>
              <a:noFill/>
              <a:ln w="34925" cap="rnd">
                <a:noFill/>
                <a:round/>
                <a:headEnd/>
                <a:tailEnd/>
              </a:ln>
              <a:effectLst/>
            </p:spPr>
            <p:txBody>
              <a:bodyPr vert="horz" wrap="square" lIns="182828" tIns="146241" rIns="182828" bIns="146241" numCol="1" anchor="t" anchorCtr="0" compatLnSpc="1">
                <a:prstTxWarp prst="textNoShape">
                  <a:avLst/>
                </a:prstTxWarp>
                <a:noAutofit/>
              </a:bodyPr>
              <a:lstStyle>
                <a:defPPr>
                  <a:defRPr lang="en-US"/>
                </a:defPPr>
                <a:lvl1pPr>
                  <a:lnSpc>
                    <a:spcPct val="90000"/>
                  </a:lnSpc>
                  <a:defRPr sz="2400">
                    <a:gradFill>
                      <a:gsLst>
                        <a:gs pos="21368">
                          <a:schemeClr val="bg1"/>
                        </a:gs>
                        <a:gs pos="51000">
                          <a:schemeClr val="bg1"/>
                        </a:gs>
                      </a:gsLst>
                      <a:lin ang="5400000" scaled="1"/>
                    </a:gradFill>
                    <a:latin typeface="Segoe UI Semilight" panose="020B0402040204020203" pitchFamily="34" charset="0"/>
                    <a:cs typeface="Segoe UI Semilight" panose="020B0402040204020203" pitchFamily="34" charset="0"/>
                  </a:defRPr>
                </a:lvl1pPr>
              </a:lstStyle>
              <a:p>
                <a:pPr defTabSz="932151"/>
                <a:r>
                  <a:rPr lang="en-US" sz="2000" kern="0" dirty="0">
                    <a:gradFill>
                      <a:gsLst>
                        <a:gs pos="3810">
                          <a:srgbClr val="505050"/>
                        </a:gs>
                        <a:gs pos="100000">
                          <a:srgbClr val="505050"/>
                        </a:gs>
                      </a:gsLst>
                      <a:lin ang="5400000" scaled="1"/>
                    </a:gradFill>
                    <a:latin typeface="Segoe UI"/>
                    <a:cs typeface="Segoe UI" panose="020B0502040204020203" pitchFamily="34" charset="0"/>
                  </a:rPr>
                  <a:t>Best-in-class support </a:t>
                </a:r>
                <a:br>
                  <a:rPr lang="en-US" sz="2000" kern="0" dirty="0">
                    <a:gradFill>
                      <a:gsLst>
                        <a:gs pos="3810">
                          <a:srgbClr val="505050"/>
                        </a:gs>
                        <a:gs pos="100000">
                          <a:srgbClr val="505050"/>
                        </a:gs>
                      </a:gsLst>
                      <a:lin ang="5400000" scaled="1"/>
                    </a:gradFill>
                    <a:latin typeface="Segoe UI"/>
                    <a:cs typeface="Segoe UI" panose="020B0502040204020203" pitchFamily="34" charset="0"/>
                  </a:rPr>
                </a:br>
                <a:r>
                  <a:rPr lang="en-US" sz="2000" kern="0" dirty="0">
                    <a:gradFill>
                      <a:gsLst>
                        <a:gs pos="3810">
                          <a:srgbClr val="505050"/>
                        </a:gs>
                        <a:gs pos="100000">
                          <a:srgbClr val="505050"/>
                        </a:gs>
                      </a:gsLst>
                      <a:lin ang="5400000" scaled="1"/>
                    </a:gradFill>
                    <a:latin typeface="Segoe UI"/>
                    <a:cs typeface="Segoe UI" panose="020B0502040204020203" pitchFamily="34" charset="0"/>
                  </a:rPr>
                  <a:t>for Linux on Hyper-V </a:t>
                </a:r>
              </a:p>
            </p:txBody>
          </p:sp>
          <p:sp>
            <p:nvSpPr>
              <p:cNvPr id="122" name="TextBox 121"/>
              <p:cNvSpPr txBox="1"/>
              <p:nvPr/>
            </p:nvSpPr>
            <p:spPr>
              <a:xfrm>
                <a:off x="5129474" y="5122136"/>
                <a:ext cx="3170814" cy="1587217"/>
              </a:xfrm>
              <a:prstGeom prst="rect">
                <a:avLst/>
              </a:prstGeom>
              <a:noFill/>
              <a:ln w="34925" cap="rnd">
                <a:noFill/>
                <a:round/>
                <a:headEnd/>
                <a:tailEnd/>
              </a:ln>
              <a:effectLst/>
            </p:spPr>
            <p:txBody>
              <a:bodyPr vert="horz" wrap="square" lIns="182828" tIns="146241" rIns="182828" bIns="146241" numCol="1" anchor="t" anchorCtr="0" compatLnSpc="1">
                <a:prstTxWarp prst="textNoShape">
                  <a:avLst/>
                </a:prstTxWarp>
                <a:noAutofit/>
              </a:bodyPr>
              <a:lstStyle>
                <a:defPPr>
                  <a:defRPr lang="en-US"/>
                </a:defPPr>
                <a:lvl1pPr>
                  <a:lnSpc>
                    <a:spcPct val="90000"/>
                  </a:lnSpc>
                  <a:defRPr sz="2400">
                    <a:gradFill>
                      <a:gsLst>
                        <a:gs pos="21368">
                          <a:schemeClr val="bg1"/>
                        </a:gs>
                        <a:gs pos="51000">
                          <a:schemeClr val="bg1"/>
                        </a:gs>
                      </a:gsLst>
                      <a:lin ang="5400000" scaled="1"/>
                    </a:gradFill>
                    <a:latin typeface="Segoe UI Semilight" panose="020B0402040204020203" pitchFamily="34" charset="0"/>
                    <a:cs typeface="Segoe UI Semilight" panose="020B0402040204020203" pitchFamily="34" charset="0"/>
                  </a:defRPr>
                </a:lvl1pPr>
              </a:lstStyle>
              <a:p>
                <a:pPr defTabSz="932151">
                  <a:defRPr/>
                </a:pPr>
                <a:r>
                  <a:rPr lang="en-US" sz="2000" kern="0" dirty="0">
                    <a:gradFill>
                      <a:gsLst>
                        <a:gs pos="3810">
                          <a:srgbClr val="505050"/>
                        </a:gs>
                        <a:gs pos="100000">
                          <a:srgbClr val="505050"/>
                        </a:gs>
                      </a:gsLst>
                      <a:lin ang="5400000" scaled="1"/>
                    </a:gradFill>
                    <a:latin typeface="Segoe UI"/>
                    <a:cs typeface="Segoe UI" panose="020B0502040204020203" pitchFamily="34" charset="0"/>
                  </a:rPr>
                  <a:t>Benchmark-setting </a:t>
                </a:r>
                <a:r>
                  <a:rPr lang="en-US" sz="2000" kern="0" dirty="0" smtClean="0">
                    <a:gradFill>
                      <a:gsLst>
                        <a:gs pos="3810">
                          <a:srgbClr val="505050"/>
                        </a:gs>
                        <a:gs pos="100000">
                          <a:srgbClr val="505050"/>
                        </a:gs>
                      </a:gsLst>
                      <a:lin ang="5400000" scaled="1"/>
                    </a:gradFill>
                    <a:latin typeface="Segoe UI"/>
                    <a:cs typeface="Segoe UI" panose="020B0502040204020203" pitchFamily="34" charset="0"/>
                  </a:rPr>
                  <a:t/>
                </a:r>
                <a:br>
                  <a:rPr lang="en-US" sz="2000" kern="0" dirty="0" smtClean="0">
                    <a:gradFill>
                      <a:gsLst>
                        <a:gs pos="3810">
                          <a:srgbClr val="505050"/>
                        </a:gs>
                        <a:gs pos="100000">
                          <a:srgbClr val="505050"/>
                        </a:gs>
                      </a:gsLst>
                      <a:lin ang="5400000" scaled="1"/>
                    </a:gradFill>
                    <a:latin typeface="Segoe UI"/>
                    <a:cs typeface="Segoe UI" panose="020B0502040204020203" pitchFamily="34" charset="0"/>
                  </a:rPr>
                </a:br>
                <a:r>
                  <a:rPr lang="en-US" sz="2000" kern="0" dirty="0" smtClean="0">
                    <a:gradFill>
                      <a:gsLst>
                        <a:gs pos="3810">
                          <a:srgbClr val="505050"/>
                        </a:gs>
                        <a:gs pos="100000">
                          <a:srgbClr val="505050"/>
                        </a:gs>
                      </a:gsLst>
                      <a:lin ang="5400000" scaled="1"/>
                    </a:gradFill>
                    <a:latin typeface="Segoe UI"/>
                    <a:cs typeface="Segoe UI" panose="020B0502040204020203" pitchFamily="34" charset="0"/>
                  </a:rPr>
                  <a:t>scale</a:t>
                </a:r>
                <a:r>
                  <a:rPr lang="en-US" sz="2000" kern="0" dirty="0">
                    <a:gradFill>
                      <a:gsLst>
                        <a:gs pos="3810">
                          <a:srgbClr val="505050"/>
                        </a:gs>
                        <a:gs pos="100000">
                          <a:srgbClr val="505050"/>
                        </a:gs>
                      </a:gsLst>
                      <a:lin ang="5400000" scaled="1"/>
                    </a:gradFill>
                    <a:latin typeface="Segoe UI"/>
                    <a:cs typeface="Segoe UI" panose="020B0502040204020203" pitchFamily="34" charset="0"/>
                  </a:rPr>
                  <a:t>, performance, </a:t>
                </a:r>
                <a:r>
                  <a:rPr lang="en-US" sz="2000" kern="0" dirty="0" smtClean="0">
                    <a:gradFill>
                      <a:gsLst>
                        <a:gs pos="3810">
                          <a:srgbClr val="505050"/>
                        </a:gs>
                        <a:gs pos="100000">
                          <a:srgbClr val="505050"/>
                        </a:gs>
                      </a:gsLst>
                      <a:lin ang="5400000" scaled="1"/>
                    </a:gradFill>
                    <a:latin typeface="Segoe UI"/>
                    <a:cs typeface="Segoe UI" panose="020B0502040204020203" pitchFamily="34" charset="0"/>
                  </a:rPr>
                  <a:t/>
                </a:r>
                <a:br>
                  <a:rPr lang="en-US" sz="2000" kern="0" dirty="0" smtClean="0">
                    <a:gradFill>
                      <a:gsLst>
                        <a:gs pos="3810">
                          <a:srgbClr val="505050"/>
                        </a:gs>
                        <a:gs pos="100000">
                          <a:srgbClr val="505050"/>
                        </a:gs>
                      </a:gsLst>
                      <a:lin ang="5400000" scaled="1"/>
                    </a:gradFill>
                    <a:latin typeface="Segoe UI"/>
                    <a:cs typeface="Segoe UI" panose="020B0502040204020203" pitchFamily="34" charset="0"/>
                  </a:rPr>
                </a:br>
                <a:r>
                  <a:rPr lang="en-US" sz="2000" kern="0" dirty="0">
                    <a:gradFill>
                      <a:gsLst>
                        <a:gs pos="3810">
                          <a:srgbClr val="505050"/>
                        </a:gs>
                        <a:gs pos="100000">
                          <a:srgbClr val="505050"/>
                        </a:gs>
                      </a:gsLst>
                      <a:lin ang="5400000" scaled="1"/>
                    </a:gradFill>
                    <a:latin typeface="Segoe UI"/>
                    <a:cs typeface="Segoe UI" panose="020B0502040204020203" pitchFamily="34" charset="0"/>
                  </a:rPr>
                  <a:t>and resilience</a:t>
                </a:r>
              </a:p>
            </p:txBody>
          </p:sp>
          <p:grpSp>
            <p:nvGrpSpPr>
              <p:cNvPr id="123" name="Group 122"/>
              <p:cNvGrpSpPr/>
              <p:nvPr/>
            </p:nvGrpSpPr>
            <p:grpSpPr>
              <a:xfrm>
                <a:off x="4401073" y="5248055"/>
                <a:ext cx="574661" cy="573332"/>
                <a:chOff x="-755650" y="5605463"/>
                <a:chExt cx="687387" cy="685800"/>
              </a:xfrm>
              <a:solidFill>
                <a:srgbClr val="505050">
                  <a:alpha val="20000"/>
                </a:srgbClr>
              </a:solidFill>
            </p:grpSpPr>
            <p:sp>
              <p:nvSpPr>
                <p:cNvPr id="130" name="Freeform 10"/>
                <p:cNvSpPr>
                  <a:spLocks/>
                </p:cNvSpPr>
                <p:nvPr/>
              </p:nvSpPr>
              <p:spPr bwMode="auto">
                <a:xfrm>
                  <a:off x="-614363" y="5614988"/>
                  <a:ext cx="530225" cy="466725"/>
                </a:xfrm>
                <a:custGeom>
                  <a:avLst/>
                  <a:gdLst>
                    <a:gd name="T0" fmla="*/ 334 w 334"/>
                    <a:gd name="T1" fmla="*/ 48 h 294"/>
                    <a:gd name="T2" fmla="*/ 271 w 334"/>
                    <a:gd name="T3" fmla="*/ 0 h 294"/>
                    <a:gd name="T4" fmla="*/ 127 w 334"/>
                    <a:gd name="T5" fmla="*/ 187 h 294"/>
                    <a:gd name="T6" fmla="*/ 45 w 334"/>
                    <a:gd name="T7" fmla="*/ 124 h 294"/>
                    <a:gd name="T8" fmla="*/ 0 w 334"/>
                    <a:gd name="T9" fmla="*/ 183 h 294"/>
                    <a:gd name="T10" fmla="*/ 145 w 334"/>
                    <a:gd name="T11" fmla="*/ 294 h 294"/>
                    <a:gd name="T12" fmla="*/ 190 w 334"/>
                    <a:gd name="T13" fmla="*/ 235 h 294"/>
                    <a:gd name="T14" fmla="*/ 190 w 334"/>
                    <a:gd name="T15" fmla="*/ 235 h 294"/>
                    <a:gd name="T16" fmla="*/ 334 w 334"/>
                    <a:gd name="T17" fmla="*/ 48 h 294"/>
                    <a:gd name="T18" fmla="*/ 334 w 334"/>
                    <a:gd name="T19" fmla="*/ 48 h 294"/>
                    <a:gd name="T20" fmla="*/ 334 w 334"/>
                    <a:gd name="T21" fmla="*/ 4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294">
                      <a:moveTo>
                        <a:pt x="334" y="48"/>
                      </a:moveTo>
                      <a:lnTo>
                        <a:pt x="271" y="0"/>
                      </a:lnTo>
                      <a:lnTo>
                        <a:pt x="127" y="187"/>
                      </a:lnTo>
                      <a:lnTo>
                        <a:pt x="45" y="124"/>
                      </a:lnTo>
                      <a:lnTo>
                        <a:pt x="0" y="183"/>
                      </a:lnTo>
                      <a:lnTo>
                        <a:pt x="145" y="294"/>
                      </a:lnTo>
                      <a:lnTo>
                        <a:pt x="190" y="235"/>
                      </a:lnTo>
                      <a:lnTo>
                        <a:pt x="190" y="235"/>
                      </a:lnTo>
                      <a:lnTo>
                        <a:pt x="334" y="48"/>
                      </a:lnTo>
                      <a:lnTo>
                        <a:pt x="334" y="48"/>
                      </a:lnTo>
                      <a:lnTo>
                        <a:pt x="334" y="48"/>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defRPr/>
                  </a:pPr>
                  <a:endParaRPr lang="en-US" kern="0" smtClean="0">
                    <a:solidFill>
                      <a:srgbClr val="505050"/>
                    </a:solidFill>
                  </a:endParaRPr>
                </a:p>
              </p:txBody>
            </p:sp>
            <p:sp>
              <p:nvSpPr>
                <p:cNvPr id="131" name="Freeform 11"/>
                <p:cNvSpPr>
                  <a:spLocks/>
                </p:cNvSpPr>
                <p:nvPr/>
              </p:nvSpPr>
              <p:spPr bwMode="auto">
                <a:xfrm>
                  <a:off x="-755650" y="5605463"/>
                  <a:ext cx="687387" cy="685800"/>
                </a:xfrm>
                <a:custGeom>
                  <a:avLst/>
                  <a:gdLst>
                    <a:gd name="T0" fmla="*/ 2088 w 2178"/>
                    <a:gd name="T1" fmla="*/ 653 h 2178"/>
                    <a:gd name="T2" fmla="*/ 1949 w 2178"/>
                    <a:gd name="T3" fmla="*/ 834 h 2178"/>
                    <a:gd name="T4" fmla="*/ 1987 w 2178"/>
                    <a:gd name="T5" fmla="*/ 1094 h 2178"/>
                    <a:gd name="T6" fmla="*/ 1083 w 2178"/>
                    <a:gd name="T7" fmla="*/ 1998 h 2178"/>
                    <a:gd name="T8" fmla="*/ 179 w 2178"/>
                    <a:gd name="T9" fmla="*/ 1094 h 2178"/>
                    <a:gd name="T10" fmla="*/ 1083 w 2178"/>
                    <a:gd name="T11" fmla="*/ 190 h 2178"/>
                    <a:gd name="T12" fmla="*/ 1373 w 2178"/>
                    <a:gd name="T13" fmla="*/ 238 h 2178"/>
                    <a:gd name="T14" fmla="*/ 1496 w 2178"/>
                    <a:gd name="T15" fmla="*/ 78 h 2178"/>
                    <a:gd name="T16" fmla="*/ 1089 w 2178"/>
                    <a:gd name="T17" fmla="*/ 0 h 2178"/>
                    <a:gd name="T18" fmla="*/ 319 w 2178"/>
                    <a:gd name="T19" fmla="*/ 319 h 2178"/>
                    <a:gd name="T20" fmla="*/ 0 w 2178"/>
                    <a:gd name="T21" fmla="*/ 1089 h 2178"/>
                    <a:gd name="T22" fmla="*/ 319 w 2178"/>
                    <a:gd name="T23" fmla="*/ 1859 h 2178"/>
                    <a:gd name="T24" fmla="*/ 1089 w 2178"/>
                    <a:gd name="T25" fmla="*/ 2178 h 2178"/>
                    <a:gd name="T26" fmla="*/ 1859 w 2178"/>
                    <a:gd name="T27" fmla="*/ 1859 h 2178"/>
                    <a:gd name="T28" fmla="*/ 2178 w 2178"/>
                    <a:gd name="T29" fmla="*/ 1089 h 2178"/>
                    <a:gd name="T30" fmla="*/ 2088 w 2178"/>
                    <a:gd name="T31" fmla="*/ 653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78" h="2178">
                      <a:moveTo>
                        <a:pt x="2088" y="653"/>
                      </a:moveTo>
                      <a:cubicBezTo>
                        <a:pt x="1949" y="834"/>
                        <a:pt x="1949" y="834"/>
                        <a:pt x="1949" y="834"/>
                      </a:cubicBezTo>
                      <a:cubicBezTo>
                        <a:pt x="1974" y="916"/>
                        <a:pt x="1987" y="1003"/>
                        <a:pt x="1987" y="1094"/>
                      </a:cubicBezTo>
                      <a:cubicBezTo>
                        <a:pt x="1987" y="1593"/>
                        <a:pt x="1582" y="1998"/>
                        <a:pt x="1083" y="1998"/>
                      </a:cubicBezTo>
                      <a:cubicBezTo>
                        <a:pt x="584" y="1998"/>
                        <a:pt x="179" y="1593"/>
                        <a:pt x="179" y="1094"/>
                      </a:cubicBezTo>
                      <a:cubicBezTo>
                        <a:pt x="179" y="595"/>
                        <a:pt x="584" y="190"/>
                        <a:pt x="1083" y="190"/>
                      </a:cubicBezTo>
                      <a:cubicBezTo>
                        <a:pt x="1184" y="190"/>
                        <a:pt x="1282" y="207"/>
                        <a:pt x="1373" y="238"/>
                      </a:cubicBezTo>
                      <a:cubicBezTo>
                        <a:pt x="1496" y="78"/>
                        <a:pt x="1496" y="78"/>
                        <a:pt x="1496" y="78"/>
                      </a:cubicBezTo>
                      <a:cubicBezTo>
                        <a:pt x="1368" y="27"/>
                        <a:pt x="1231" y="0"/>
                        <a:pt x="1089" y="0"/>
                      </a:cubicBezTo>
                      <a:cubicBezTo>
                        <a:pt x="798" y="0"/>
                        <a:pt x="524" y="113"/>
                        <a:pt x="319" y="319"/>
                      </a:cubicBezTo>
                      <a:cubicBezTo>
                        <a:pt x="113" y="525"/>
                        <a:pt x="0" y="798"/>
                        <a:pt x="0" y="1089"/>
                      </a:cubicBezTo>
                      <a:cubicBezTo>
                        <a:pt x="0" y="1380"/>
                        <a:pt x="113" y="1654"/>
                        <a:pt x="319" y="1859"/>
                      </a:cubicBezTo>
                      <a:cubicBezTo>
                        <a:pt x="524" y="2065"/>
                        <a:pt x="798" y="2178"/>
                        <a:pt x="1089" y="2178"/>
                      </a:cubicBezTo>
                      <a:cubicBezTo>
                        <a:pt x="1380" y="2178"/>
                        <a:pt x="1653" y="2065"/>
                        <a:pt x="1859" y="1859"/>
                      </a:cubicBezTo>
                      <a:cubicBezTo>
                        <a:pt x="2065" y="1654"/>
                        <a:pt x="2178" y="1380"/>
                        <a:pt x="2178" y="1089"/>
                      </a:cubicBezTo>
                      <a:cubicBezTo>
                        <a:pt x="2178" y="937"/>
                        <a:pt x="2147" y="789"/>
                        <a:pt x="2088" y="653"/>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defRPr/>
                  </a:pPr>
                  <a:endParaRPr lang="en-US" kern="0" smtClean="0">
                    <a:solidFill>
                      <a:srgbClr val="505050"/>
                    </a:solidFill>
                  </a:endParaRPr>
                </a:p>
              </p:txBody>
            </p:sp>
          </p:grpSp>
          <p:grpSp>
            <p:nvGrpSpPr>
              <p:cNvPr id="124" name="Group 123"/>
              <p:cNvGrpSpPr/>
              <p:nvPr/>
            </p:nvGrpSpPr>
            <p:grpSpPr>
              <a:xfrm>
                <a:off x="438521" y="5248055"/>
                <a:ext cx="574660" cy="573332"/>
                <a:chOff x="-755650" y="5605463"/>
                <a:chExt cx="687387" cy="685800"/>
              </a:xfrm>
              <a:solidFill>
                <a:srgbClr val="505050">
                  <a:alpha val="20000"/>
                </a:srgbClr>
              </a:solidFill>
            </p:grpSpPr>
            <p:sp>
              <p:nvSpPr>
                <p:cNvPr id="128" name="Freeform 10"/>
                <p:cNvSpPr>
                  <a:spLocks/>
                </p:cNvSpPr>
                <p:nvPr/>
              </p:nvSpPr>
              <p:spPr bwMode="auto">
                <a:xfrm>
                  <a:off x="-614363" y="5614988"/>
                  <a:ext cx="530225" cy="466725"/>
                </a:xfrm>
                <a:custGeom>
                  <a:avLst/>
                  <a:gdLst>
                    <a:gd name="T0" fmla="*/ 334 w 334"/>
                    <a:gd name="T1" fmla="*/ 48 h 294"/>
                    <a:gd name="T2" fmla="*/ 271 w 334"/>
                    <a:gd name="T3" fmla="*/ 0 h 294"/>
                    <a:gd name="T4" fmla="*/ 127 w 334"/>
                    <a:gd name="T5" fmla="*/ 187 h 294"/>
                    <a:gd name="T6" fmla="*/ 45 w 334"/>
                    <a:gd name="T7" fmla="*/ 124 h 294"/>
                    <a:gd name="T8" fmla="*/ 0 w 334"/>
                    <a:gd name="T9" fmla="*/ 183 h 294"/>
                    <a:gd name="T10" fmla="*/ 145 w 334"/>
                    <a:gd name="T11" fmla="*/ 294 h 294"/>
                    <a:gd name="T12" fmla="*/ 190 w 334"/>
                    <a:gd name="T13" fmla="*/ 235 h 294"/>
                    <a:gd name="T14" fmla="*/ 190 w 334"/>
                    <a:gd name="T15" fmla="*/ 235 h 294"/>
                    <a:gd name="T16" fmla="*/ 334 w 334"/>
                    <a:gd name="T17" fmla="*/ 48 h 294"/>
                    <a:gd name="T18" fmla="*/ 334 w 334"/>
                    <a:gd name="T19" fmla="*/ 48 h 294"/>
                    <a:gd name="T20" fmla="*/ 334 w 334"/>
                    <a:gd name="T21" fmla="*/ 4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294">
                      <a:moveTo>
                        <a:pt x="334" y="48"/>
                      </a:moveTo>
                      <a:lnTo>
                        <a:pt x="271" y="0"/>
                      </a:lnTo>
                      <a:lnTo>
                        <a:pt x="127" y="187"/>
                      </a:lnTo>
                      <a:lnTo>
                        <a:pt x="45" y="124"/>
                      </a:lnTo>
                      <a:lnTo>
                        <a:pt x="0" y="183"/>
                      </a:lnTo>
                      <a:lnTo>
                        <a:pt x="145" y="294"/>
                      </a:lnTo>
                      <a:lnTo>
                        <a:pt x="190" y="235"/>
                      </a:lnTo>
                      <a:lnTo>
                        <a:pt x="190" y="235"/>
                      </a:lnTo>
                      <a:lnTo>
                        <a:pt x="334" y="48"/>
                      </a:lnTo>
                      <a:lnTo>
                        <a:pt x="334" y="48"/>
                      </a:lnTo>
                      <a:lnTo>
                        <a:pt x="334" y="48"/>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defRPr/>
                  </a:pPr>
                  <a:endParaRPr lang="en-US" kern="0" smtClean="0">
                    <a:solidFill>
                      <a:srgbClr val="505050"/>
                    </a:solidFill>
                  </a:endParaRPr>
                </a:p>
              </p:txBody>
            </p:sp>
            <p:sp>
              <p:nvSpPr>
                <p:cNvPr id="129" name="Freeform 11"/>
                <p:cNvSpPr>
                  <a:spLocks/>
                </p:cNvSpPr>
                <p:nvPr/>
              </p:nvSpPr>
              <p:spPr bwMode="auto">
                <a:xfrm>
                  <a:off x="-755650" y="5605463"/>
                  <a:ext cx="687387" cy="685800"/>
                </a:xfrm>
                <a:custGeom>
                  <a:avLst/>
                  <a:gdLst>
                    <a:gd name="T0" fmla="*/ 2088 w 2178"/>
                    <a:gd name="T1" fmla="*/ 653 h 2178"/>
                    <a:gd name="T2" fmla="*/ 1949 w 2178"/>
                    <a:gd name="T3" fmla="*/ 834 h 2178"/>
                    <a:gd name="T4" fmla="*/ 1987 w 2178"/>
                    <a:gd name="T5" fmla="*/ 1094 h 2178"/>
                    <a:gd name="T6" fmla="*/ 1083 w 2178"/>
                    <a:gd name="T7" fmla="*/ 1998 h 2178"/>
                    <a:gd name="T8" fmla="*/ 179 w 2178"/>
                    <a:gd name="T9" fmla="*/ 1094 h 2178"/>
                    <a:gd name="T10" fmla="*/ 1083 w 2178"/>
                    <a:gd name="T11" fmla="*/ 190 h 2178"/>
                    <a:gd name="T12" fmla="*/ 1373 w 2178"/>
                    <a:gd name="T13" fmla="*/ 238 h 2178"/>
                    <a:gd name="T14" fmla="*/ 1496 w 2178"/>
                    <a:gd name="T15" fmla="*/ 78 h 2178"/>
                    <a:gd name="T16" fmla="*/ 1089 w 2178"/>
                    <a:gd name="T17" fmla="*/ 0 h 2178"/>
                    <a:gd name="T18" fmla="*/ 319 w 2178"/>
                    <a:gd name="T19" fmla="*/ 319 h 2178"/>
                    <a:gd name="T20" fmla="*/ 0 w 2178"/>
                    <a:gd name="T21" fmla="*/ 1089 h 2178"/>
                    <a:gd name="T22" fmla="*/ 319 w 2178"/>
                    <a:gd name="T23" fmla="*/ 1859 h 2178"/>
                    <a:gd name="T24" fmla="*/ 1089 w 2178"/>
                    <a:gd name="T25" fmla="*/ 2178 h 2178"/>
                    <a:gd name="T26" fmla="*/ 1859 w 2178"/>
                    <a:gd name="T27" fmla="*/ 1859 h 2178"/>
                    <a:gd name="T28" fmla="*/ 2178 w 2178"/>
                    <a:gd name="T29" fmla="*/ 1089 h 2178"/>
                    <a:gd name="T30" fmla="*/ 2088 w 2178"/>
                    <a:gd name="T31" fmla="*/ 653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78" h="2178">
                      <a:moveTo>
                        <a:pt x="2088" y="653"/>
                      </a:moveTo>
                      <a:cubicBezTo>
                        <a:pt x="1949" y="834"/>
                        <a:pt x="1949" y="834"/>
                        <a:pt x="1949" y="834"/>
                      </a:cubicBezTo>
                      <a:cubicBezTo>
                        <a:pt x="1974" y="916"/>
                        <a:pt x="1987" y="1003"/>
                        <a:pt x="1987" y="1094"/>
                      </a:cubicBezTo>
                      <a:cubicBezTo>
                        <a:pt x="1987" y="1593"/>
                        <a:pt x="1582" y="1998"/>
                        <a:pt x="1083" y="1998"/>
                      </a:cubicBezTo>
                      <a:cubicBezTo>
                        <a:pt x="584" y="1998"/>
                        <a:pt x="179" y="1593"/>
                        <a:pt x="179" y="1094"/>
                      </a:cubicBezTo>
                      <a:cubicBezTo>
                        <a:pt x="179" y="595"/>
                        <a:pt x="584" y="190"/>
                        <a:pt x="1083" y="190"/>
                      </a:cubicBezTo>
                      <a:cubicBezTo>
                        <a:pt x="1184" y="190"/>
                        <a:pt x="1282" y="207"/>
                        <a:pt x="1373" y="238"/>
                      </a:cubicBezTo>
                      <a:cubicBezTo>
                        <a:pt x="1496" y="78"/>
                        <a:pt x="1496" y="78"/>
                        <a:pt x="1496" y="78"/>
                      </a:cubicBezTo>
                      <a:cubicBezTo>
                        <a:pt x="1368" y="27"/>
                        <a:pt x="1231" y="0"/>
                        <a:pt x="1089" y="0"/>
                      </a:cubicBezTo>
                      <a:cubicBezTo>
                        <a:pt x="798" y="0"/>
                        <a:pt x="524" y="113"/>
                        <a:pt x="319" y="319"/>
                      </a:cubicBezTo>
                      <a:cubicBezTo>
                        <a:pt x="113" y="525"/>
                        <a:pt x="0" y="798"/>
                        <a:pt x="0" y="1089"/>
                      </a:cubicBezTo>
                      <a:cubicBezTo>
                        <a:pt x="0" y="1380"/>
                        <a:pt x="113" y="1654"/>
                        <a:pt x="319" y="1859"/>
                      </a:cubicBezTo>
                      <a:cubicBezTo>
                        <a:pt x="524" y="2065"/>
                        <a:pt x="798" y="2178"/>
                        <a:pt x="1089" y="2178"/>
                      </a:cubicBezTo>
                      <a:cubicBezTo>
                        <a:pt x="1380" y="2178"/>
                        <a:pt x="1653" y="2065"/>
                        <a:pt x="1859" y="1859"/>
                      </a:cubicBezTo>
                      <a:cubicBezTo>
                        <a:pt x="2065" y="1654"/>
                        <a:pt x="2178" y="1380"/>
                        <a:pt x="2178" y="1089"/>
                      </a:cubicBezTo>
                      <a:cubicBezTo>
                        <a:pt x="2178" y="937"/>
                        <a:pt x="2147" y="789"/>
                        <a:pt x="2088" y="653"/>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defRPr/>
                  </a:pPr>
                  <a:endParaRPr lang="en-US" kern="0" smtClean="0">
                    <a:solidFill>
                      <a:srgbClr val="505050"/>
                    </a:solidFill>
                  </a:endParaRPr>
                </a:p>
              </p:txBody>
            </p:sp>
          </p:grpSp>
          <p:grpSp>
            <p:nvGrpSpPr>
              <p:cNvPr id="125" name="Group 124"/>
              <p:cNvGrpSpPr/>
              <p:nvPr/>
            </p:nvGrpSpPr>
            <p:grpSpPr>
              <a:xfrm>
                <a:off x="8362926" y="5248055"/>
                <a:ext cx="574660" cy="573332"/>
                <a:chOff x="-755650" y="5605463"/>
                <a:chExt cx="687387" cy="685800"/>
              </a:xfrm>
              <a:solidFill>
                <a:srgbClr val="505050">
                  <a:alpha val="20000"/>
                </a:srgbClr>
              </a:solidFill>
            </p:grpSpPr>
            <p:sp>
              <p:nvSpPr>
                <p:cNvPr id="126" name="Freeform 10"/>
                <p:cNvSpPr>
                  <a:spLocks/>
                </p:cNvSpPr>
                <p:nvPr/>
              </p:nvSpPr>
              <p:spPr bwMode="auto">
                <a:xfrm>
                  <a:off x="-614363" y="5614988"/>
                  <a:ext cx="530225" cy="466725"/>
                </a:xfrm>
                <a:custGeom>
                  <a:avLst/>
                  <a:gdLst>
                    <a:gd name="T0" fmla="*/ 334 w 334"/>
                    <a:gd name="T1" fmla="*/ 48 h 294"/>
                    <a:gd name="T2" fmla="*/ 271 w 334"/>
                    <a:gd name="T3" fmla="*/ 0 h 294"/>
                    <a:gd name="T4" fmla="*/ 127 w 334"/>
                    <a:gd name="T5" fmla="*/ 187 h 294"/>
                    <a:gd name="T6" fmla="*/ 45 w 334"/>
                    <a:gd name="T7" fmla="*/ 124 h 294"/>
                    <a:gd name="T8" fmla="*/ 0 w 334"/>
                    <a:gd name="T9" fmla="*/ 183 h 294"/>
                    <a:gd name="T10" fmla="*/ 145 w 334"/>
                    <a:gd name="T11" fmla="*/ 294 h 294"/>
                    <a:gd name="T12" fmla="*/ 190 w 334"/>
                    <a:gd name="T13" fmla="*/ 235 h 294"/>
                    <a:gd name="T14" fmla="*/ 190 w 334"/>
                    <a:gd name="T15" fmla="*/ 235 h 294"/>
                    <a:gd name="T16" fmla="*/ 334 w 334"/>
                    <a:gd name="T17" fmla="*/ 48 h 294"/>
                    <a:gd name="T18" fmla="*/ 334 w 334"/>
                    <a:gd name="T19" fmla="*/ 48 h 294"/>
                    <a:gd name="T20" fmla="*/ 334 w 334"/>
                    <a:gd name="T21" fmla="*/ 4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294">
                      <a:moveTo>
                        <a:pt x="334" y="48"/>
                      </a:moveTo>
                      <a:lnTo>
                        <a:pt x="271" y="0"/>
                      </a:lnTo>
                      <a:lnTo>
                        <a:pt x="127" y="187"/>
                      </a:lnTo>
                      <a:lnTo>
                        <a:pt x="45" y="124"/>
                      </a:lnTo>
                      <a:lnTo>
                        <a:pt x="0" y="183"/>
                      </a:lnTo>
                      <a:lnTo>
                        <a:pt x="145" y="294"/>
                      </a:lnTo>
                      <a:lnTo>
                        <a:pt x="190" y="235"/>
                      </a:lnTo>
                      <a:lnTo>
                        <a:pt x="190" y="235"/>
                      </a:lnTo>
                      <a:lnTo>
                        <a:pt x="334" y="48"/>
                      </a:lnTo>
                      <a:lnTo>
                        <a:pt x="334" y="48"/>
                      </a:lnTo>
                      <a:lnTo>
                        <a:pt x="334" y="48"/>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defRPr/>
                  </a:pPr>
                  <a:endParaRPr lang="en-US" kern="0" smtClean="0">
                    <a:solidFill>
                      <a:srgbClr val="505050"/>
                    </a:solidFill>
                  </a:endParaRPr>
                </a:p>
              </p:txBody>
            </p:sp>
            <p:sp>
              <p:nvSpPr>
                <p:cNvPr id="127" name="Freeform 11"/>
                <p:cNvSpPr>
                  <a:spLocks/>
                </p:cNvSpPr>
                <p:nvPr/>
              </p:nvSpPr>
              <p:spPr bwMode="auto">
                <a:xfrm>
                  <a:off x="-755650" y="5605463"/>
                  <a:ext cx="687387" cy="685800"/>
                </a:xfrm>
                <a:custGeom>
                  <a:avLst/>
                  <a:gdLst>
                    <a:gd name="T0" fmla="*/ 2088 w 2178"/>
                    <a:gd name="T1" fmla="*/ 653 h 2178"/>
                    <a:gd name="T2" fmla="*/ 1949 w 2178"/>
                    <a:gd name="T3" fmla="*/ 834 h 2178"/>
                    <a:gd name="T4" fmla="*/ 1987 w 2178"/>
                    <a:gd name="T5" fmla="*/ 1094 h 2178"/>
                    <a:gd name="T6" fmla="*/ 1083 w 2178"/>
                    <a:gd name="T7" fmla="*/ 1998 h 2178"/>
                    <a:gd name="T8" fmla="*/ 179 w 2178"/>
                    <a:gd name="T9" fmla="*/ 1094 h 2178"/>
                    <a:gd name="T10" fmla="*/ 1083 w 2178"/>
                    <a:gd name="T11" fmla="*/ 190 h 2178"/>
                    <a:gd name="T12" fmla="*/ 1373 w 2178"/>
                    <a:gd name="T13" fmla="*/ 238 h 2178"/>
                    <a:gd name="T14" fmla="*/ 1496 w 2178"/>
                    <a:gd name="T15" fmla="*/ 78 h 2178"/>
                    <a:gd name="T16" fmla="*/ 1089 w 2178"/>
                    <a:gd name="T17" fmla="*/ 0 h 2178"/>
                    <a:gd name="T18" fmla="*/ 319 w 2178"/>
                    <a:gd name="T19" fmla="*/ 319 h 2178"/>
                    <a:gd name="T20" fmla="*/ 0 w 2178"/>
                    <a:gd name="T21" fmla="*/ 1089 h 2178"/>
                    <a:gd name="T22" fmla="*/ 319 w 2178"/>
                    <a:gd name="T23" fmla="*/ 1859 h 2178"/>
                    <a:gd name="T24" fmla="*/ 1089 w 2178"/>
                    <a:gd name="T25" fmla="*/ 2178 h 2178"/>
                    <a:gd name="T26" fmla="*/ 1859 w 2178"/>
                    <a:gd name="T27" fmla="*/ 1859 h 2178"/>
                    <a:gd name="T28" fmla="*/ 2178 w 2178"/>
                    <a:gd name="T29" fmla="*/ 1089 h 2178"/>
                    <a:gd name="T30" fmla="*/ 2088 w 2178"/>
                    <a:gd name="T31" fmla="*/ 653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78" h="2178">
                      <a:moveTo>
                        <a:pt x="2088" y="653"/>
                      </a:moveTo>
                      <a:cubicBezTo>
                        <a:pt x="1949" y="834"/>
                        <a:pt x="1949" y="834"/>
                        <a:pt x="1949" y="834"/>
                      </a:cubicBezTo>
                      <a:cubicBezTo>
                        <a:pt x="1974" y="916"/>
                        <a:pt x="1987" y="1003"/>
                        <a:pt x="1987" y="1094"/>
                      </a:cubicBezTo>
                      <a:cubicBezTo>
                        <a:pt x="1987" y="1593"/>
                        <a:pt x="1582" y="1998"/>
                        <a:pt x="1083" y="1998"/>
                      </a:cubicBezTo>
                      <a:cubicBezTo>
                        <a:pt x="584" y="1998"/>
                        <a:pt x="179" y="1593"/>
                        <a:pt x="179" y="1094"/>
                      </a:cubicBezTo>
                      <a:cubicBezTo>
                        <a:pt x="179" y="595"/>
                        <a:pt x="584" y="190"/>
                        <a:pt x="1083" y="190"/>
                      </a:cubicBezTo>
                      <a:cubicBezTo>
                        <a:pt x="1184" y="190"/>
                        <a:pt x="1282" y="207"/>
                        <a:pt x="1373" y="238"/>
                      </a:cubicBezTo>
                      <a:cubicBezTo>
                        <a:pt x="1496" y="78"/>
                        <a:pt x="1496" y="78"/>
                        <a:pt x="1496" y="78"/>
                      </a:cubicBezTo>
                      <a:cubicBezTo>
                        <a:pt x="1368" y="27"/>
                        <a:pt x="1231" y="0"/>
                        <a:pt x="1089" y="0"/>
                      </a:cubicBezTo>
                      <a:cubicBezTo>
                        <a:pt x="798" y="0"/>
                        <a:pt x="524" y="113"/>
                        <a:pt x="319" y="319"/>
                      </a:cubicBezTo>
                      <a:cubicBezTo>
                        <a:pt x="113" y="525"/>
                        <a:pt x="0" y="798"/>
                        <a:pt x="0" y="1089"/>
                      </a:cubicBezTo>
                      <a:cubicBezTo>
                        <a:pt x="0" y="1380"/>
                        <a:pt x="113" y="1654"/>
                        <a:pt x="319" y="1859"/>
                      </a:cubicBezTo>
                      <a:cubicBezTo>
                        <a:pt x="524" y="2065"/>
                        <a:pt x="798" y="2178"/>
                        <a:pt x="1089" y="2178"/>
                      </a:cubicBezTo>
                      <a:cubicBezTo>
                        <a:pt x="1380" y="2178"/>
                        <a:pt x="1653" y="2065"/>
                        <a:pt x="1859" y="1859"/>
                      </a:cubicBezTo>
                      <a:cubicBezTo>
                        <a:pt x="2065" y="1654"/>
                        <a:pt x="2178" y="1380"/>
                        <a:pt x="2178" y="1089"/>
                      </a:cubicBezTo>
                      <a:cubicBezTo>
                        <a:pt x="2178" y="937"/>
                        <a:pt x="2147" y="789"/>
                        <a:pt x="2088" y="653"/>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defRPr/>
                  </a:pPr>
                  <a:endParaRPr lang="en-US" kern="0" smtClean="0">
                    <a:solidFill>
                      <a:srgbClr val="505050"/>
                    </a:solidFill>
                  </a:endParaRPr>
                </a:p>
              </p:txBody>
            </p:sp>
          </p:grpSp>
        </p:grpSp>
        <p:grpSp>
          <p:nvGrpSpPr>
            <p:cNvPr id="108" name="Group 107"/>
            <p:cNvGrpSpPr/>
            <p:nvPr/>
          </p:nvGrpSpPr>
          <p:grpSpPr>
            <a:xfrm>
              <a:off x="275482" y="1791346"/>
              <a:ext cx="11887559" cy="2707310"/>
              <a:chOff x="275482" y="1791346"/>
              <a:chExt cx="11887559" cy="2707310"/>
            </a:xfrm>
          </p:grpSpPr>
          <p:sp>
            <p:nvSpPr>
              <p:cNvPr id="112" name="Rectangle 111"/>
              <p:cNvSpPr/>
              <p:nvPr/>
            </p:nvSpPr>
            <p:spPr bwMode="auto">
              <a:xfrm>
                <a:off x="275482" y="2534282"/>
                <a:ext cx="3962126" cy="1964374"/>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b" anchorCtr="0" forceAA="0" compatLnSpc="1">
                <a:prstTxWarp prst="textNoShape">
                  <a:avLst/>
                </a:prstTxWarp>
                <a:noAutofit/>
              </a:bodyPr>
              <a:lstStyle/>
              <a:p>
                <a:pPr algn="ctr" defTabSz="932151">
                  <a:lnSpc>
                    <a:spcPct val="90000"/>
                  </a:lnSpc>
                  <a:defRPr/>
                </a:pPr>
                <a:r>
                  <a:rPr lang="en-US" sz="2000" kern="0" dirty="0" smtClean="0">
                    <a:gradFill>
                      <a:gsLst>
                        <a:gs pos="21368">
                          <a:srgbClr val="FFFFFF"/>
                        </a:gs>
                        <a:gs pos="85000">
                          <a:srgbClr val="FFFFFF"/>
                        </a:gs>
                      </a:gsLst>
                      <a:lin ang="5400000" scaled="1"/>
                    </a:gradFill>
                    <a:cs typeface="Segoe UI Semilight" panose="020B0402040204020203" pitchFamily="34" charset="0"/>
                  </a:rPr>
                  <a:t>Quick time-to-value  </a:t>
                </a:r>
              </a:p>
            </p:txBody>
          </p:sp>
          <p:sp>
            <p:nvSpPr>
              <p:cNvPr id="113" name="Rectangle 112"/>
              <p:cNvSpPr/>
              <p:nvPr/>
            </p:nvSpPr>
            <p:spPr bwMode="auto">
              <a:xfrm>
                <a:off x="4237607" y="2534282"/>
                <a:ext cx="3962126" cy="1964374"/>
              </a:xfrm>
              <a:prstGeom prst="rect">
                <a:avLst/>
              </a:prstGeom>
              <a:solidFill>
                <a:schemeClr val="accent5">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b" anchorCtr="0" forceAA="0" compatLnSpc="1">
                <a:prstTxWarp prst="textNoShape">
                  <a:avLst/>
                </a:prstTxWarp>
                <a:noAutofit/>
              </a:bodyPr>
              <a:lstStyle/>
              <a:p>
                <a:pPr algn="ctr" defTabSz="932151">
                  <a:lnSpc>
                    <a:spcPct val="90000"/>
                  </a:lnSpc>
                  <a:defRPr/>
                </a:pPr>
                <a:r>
                  <a:rPr lang="en-US" sz="2000" kern="0" dirty="0" smtClean="0">
                    <a:gradFill>
                      <a:gsLst>
                        <a:gs pos="21368">
                          <a:srgbClr val="FFFFFF"/>
                        </a:gs>
                        <a:gs pos="85000">
                          <a:srgbClr val="FFFFFF"/>
                        </a:gs>
                      </a:gsLst>
                      <a:lin ang="5400000" scaled="1"/>
                    </a:gradFill>
                    <a:cs typeface="Segoe UI Semilight" panose="020B0402040204020203" pitchFamily="34" charset="0"/>
                  </a:rPr>
                  <a:t>Enterprise-grade reliability</a:t>
                </a:r>
              </a:p>
            </p:txBody>
          </p:sp>
          <p:sp>
            <p:nvSpPr>
              <p:cNvPr id="114" name="Rectangle 113"/>
              <p:cNvSpPr/>
              <p:nvPr/>
            </p:nvSpPr>
            <p:spPr bwMode="auto">
              <a:xfrm>
                <a:off x="8199734" y="2534282"/>
                <a:ext cx="3962126" cy="1964374"/>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b" anchorCtr="0" forceAA="0" compatLnSpc="1">
                <a:prstTxWarp prst="textNoShape">
                  <a:avLst/>
                </a:prstTxWarp>
                <a:noAutofit/>
              </a:bodyPr>
              <a:lstStyle/>
              <a:p>
                <a:pPr algn="ctr" defTabSz="932151">
                  <a:lnSpc>
                    <a:spcPct val="90000"/>
                  </a:lnSpc>
                  <a:defRPr/>
                </a:pPr>
                <a:r>
                  <a:rPr lang="en-US" sz="2000" kern="0" dirty="0" smtClean="0">
                    <a:gradFill>
                      <a:gsLst>
                        <a:gs pos="21368">
                          <a:srgbClr val="FFFFFF"/>
                        </a:gs>
                        <a:gs pos="85000">
                          <a:srgbClr val="FFFFFF"/>
                        </a:gs>
                      </a:gsLst>
                      <a:lin ang="5400000" scaled="1"/>
                    </a:gradFill>
                    <a:cs typeface="Segoe UI Semilight" panose="020B0402040204020203" pitchFamily="34" charset="0"/>
                  </a:rPr>
                  <a:t>Heterogeneous flexibility </a:t>
                </a:r>
              </a:p>
            </p:txBody>
          </p:sp>
          <p:sp>
            <p:nvSpPr>
              <p:cNvPr id="115" name="Rectangle 114"/>
              <p:cNvSpPr/>
              <p:nvPr/>
            </p:nvSpPr>
            <p:spPr bwMode="auto">
              <a:xfrm>
                <a:off x="275483" y="1791346"/>
                <a:ext cx="11887558" cy="747314"/>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ctr" anchorCtr="0" forceAA="0" compatLnSpc="1">
                <a:prstTxWarp prst="textNoShape">
                  <a:avLst/>
                </a:prstTxWarp>
                <a:spAutoFit/>
              </a:bodyPr>
              <a:lstStyle/>
              <a:p>
                <a:pPr defTabSz="1242788" fontAlgn="base">
                  <a:lnSpc>
                    <a:spcPct val="90000"/>
                  </a:lnSpc>
                  <a:spcBef>
                    <a:spcPct val="0"/>
                  </a:spcBef>
                  <a:spcAft>
                    <a:spcPct val="0"/>
                  </a:spcAft>
                  <a:defRPr/>
                </a:pPr>
                <a:r>
                  <a:rPr lang="en-US" sz="3198" kern="0" dirty="0" smtClean="0">
                    <a:gradFill>
                      <a:gsLst>
                        <a:gs pos="22857">
                          <a:srgbClr val="00188F"/>
                        </a:gs>
                        <a:gs pos="58000">
                          <a:srgbClr val="00188F"/>
                        </a:gs>
                      </a:gsLst>
                      <a:lin ang="5400000" scaled="0"/>
                    </a:gradFill>
                    <a:latin typeface="Segoe UI Light"/>
                    <a:ea typeface="Segoe UI" pitchFamily="34" charset="0"/>
                    <a:cs typeface="Segoe UI" pitchFamily="34" charset="0"/>
                  </a:rPr>
                  <a:t>Customers require</a:t>
                </a:r>
              </a:p>
            </p:txBody>
          </p:sp>
          <p:sp>
            <p:nvSpPr>
              <p:cNvPr id="116" name="Freeform 15"/>
              <p:cNvSpPr>
                <a:spLocks/>
              </p:cNvSpPr>
              <p:nvPr/>
            </p:nvSpPr>
            <p:spPr bwMode="auto">
              <a:xfrm>
                <a:off x="2896480" y="2871464"/>
                <a:ext cx="982454" cy="375668"/>
              </a:xfrm>
              <a:custGeom>
                <a:avLst/>
                <a:gdLst>
                  <a:gd name="T0" fmla="*/ 2550 w 2592"/>
                  <a:gd name="T1" fmla="*/ 439 h 988"/>
                  <a:gd name="T2" fmla="*/ 2550 w 2592"/>
                  <a:gd name="T3" fmla="*/ 439 h 988"/>
                  <a:gd name="T4" fmla="*/ 2501 w 2592"/>
                  <a:gd name="T5" fmla="*/ 257 h 988"/>
                  <a:gd name="T6" fmla="*/ 2132 w 2592"/>
                  <a:gd name="T7" fmla="*/ 45 h 988"/>
                  <a:gd name="T8" fmla="*/ 1631 w 2592"/>
                  <a:gd name="T9" fmla="*/ 180 h 988"/>
                  <a:gd name="T10" fmla="*/ 1422 w 2592"/>
                  <a:gd name="T11" fmla="*/ 380 h 988"/>
                  <a:gd name="T12" fmla="*/ 1157 w 2592"/>
                  <a:gd name="T13" fmla="*/ 380 h 988"/>
                  <a:gd name="T14" fmla="*/ 1125 w 2592"/>
                  <a:gd name="T15" fmla="*/ 257 h 988"/>
                  <a:gd name="T16" fmla="*/ 757 w 2592"/>
                  <a:gd name="T17" fmla="*/ 45 h 988"/>
                  <a:gd name="T18" fmla="*/ 255 w 2592"/>
                  <a:gd name="T19" fmla="*/ 180 h 988"/>
                  <a:gd name="T20" fmla="*/ 42 w 2592"/>
                  <a:gd name="T21" fmla="*/ 549 h 988"/>
                  <a:gd name="T22" fmla="*/ 91 w 2592"/>
                  <a:gd name="T23" fmla="*/ 731 h 988"/>
                  <a:gd name="T24" fmla="*/ 232 w 2592"/>
                  <a:gd name="T25" fmla="*/ 913 h 988"/>
                  <a:gd name="T26" fmla="*/ 460 w 2592"/>
                  <a:gd name="T27" fmla="*/ 943 h 988"/>
                  <a:gd name="T28" fmla="*/ 961 w 2592"/>
                  <a:gd name="T29" fmla="*/ 808 h 988"/>
                  <a:gd name="T30" fmla="*/ 1079 w 2592"/>
                  <a:gd name="T31" fmla="*/ 744 h 988"/>
                  <a:gd name="T32" fmla="*/ 755 w 2592"/>
                  <a:gd name="T33" fmla="*/ 630 h 988"/>
                  <a:gd name="T34" fmla="*/ 401 w 2592"/>
                  <a:gd name="T35" fmla="*/ 725 h 988"/>
                  <a:gd name="T36" fmla="*/ 344 w 2592"/>
                  <a:gd name="T37" fmla="*/ 716 h 988"/>
                  <a:gd name="T38" fmla="*/ 310 w 2592"/>
                  <a:gd name="T39" fmla="*/ 672 h 988"/>
                  <a:gd name="T40" fmla="*/ 262 w 2592"/>
                  <a:gd name="T41" fmla="*/ 490 h 988"/>
                  <a:gd name="T42" fmla="*/ 314 w 2592"/>
                  <a:gd name="T43" fmla="*/ 399 h 988"/>
                  <a:gd name="T44" fmla="*/ 816 w 2592"/>
                  <a:gd name="T45" fmla="*/ 263 h 988"/>
                  <a:gd name="T46" fmla="*/ 906 w 2592"/>
                  <a:gd name="T47" fmla="*/ 316 h 988"/>
                  <a:gd name="T48" fmla="*/ 923 w 2592"/>
                  <a:gd name="T49" fmla="*/ 380 h 988"/>
                  <a:gd name="T50" fmla="*/ 849 w 2592"/>
                  <a:gd name="T51" fmla="*/ 380 h 988"/>
                  <a:gd name="T52" fmla="*/ 736 w 2592"/>
                  <a:gd name="T53" fmla="*/ 494 h 988"/>
                  <a:gd name="T54" fmla="*/ 849 w 2592"/>
                  <a:gd name="T55" fmla="*/ 608 h 988"/>
                  <a:gd name="T56" fmla="*/ 1743 w 2592"/>
                  <a:gd name="T57" fmla="*/ 608 h 988"/>
                  <a:gd name="T58" fmla="*/ 1856 w 2592"/>
                  <a:gd name="T59" fmla="*/ 494 h 988"/>
                  <a:gd name="T60" fmla="*/ 1755 w 2592"/>
                  <a:gd name="T61" fmla="*/ 382 h 988"/>
                  <a:gd name="T62" fmla="*/ 2191 w 2592"/>
                  <a:gd name="T63" fmla="*/ 263 h 988"/>
                  <a:gd name="T64" fmla="*/ 2282 w 2592"/>
                  <a:gd name="T65" fmla="*/ 316 h 988"/>
                  <a:gd name="T66" fmla="*/ 2331 w 2592"/>
                  <a:gd name="T67" fmla="*/ 498 h 988"/>
                  <a:gd name="T68" fmla="*/ 2278 w 2592"/>
                  <a:gd name="T69" fmla="*/ 589 h 988"/>
                  <a:gd name="T70" fmla="*/ 1776 w 2592"/>
                  <a:gd name="T71" fmla="*/ 725 h 988"/>
                  <a:gd name="T72" fmla="*/ 1686 w 2592"/>
                  <a:gd name="T73" fmla="*/ 672 h 988"/>
                  <a:gd name="T74" fmla="*/ 1679 w 2592"/>
                  <a:gd name="T75" fmla="*/ 644 h 988"/>
                  <a:gd name="T76" fmla="*/ 1467 w 2592"/>
                  <a:gd name="T77" fmla="*/ 729 h 988"/>
                  <a:gd name="T78" fmla="*/ 1467 w 2592"/>
                  <a:gd name="T79" fmla="*/ 731 h 988"/>
                  <a:gd name="T80" fmla="*/ 1835 w 2592"/>
                  <a:gd name="T81" fmla="*/ 943 h 988"/>
                  <a:gd name="T82" fmla="*/ 2337 w 2592"/>
                  <a:gd name="T83" fmla="*/ 808 h 988"/>
                  <a:gd name="T84" fmla="*/ 2550 w 2592"/>
                  <a:gd name="T85" fmla="*/ 439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92" h="988">
                    <a:moveTo>
                      <a:pt x="2550" y="439"/>
                    </a:moveTo>
                    <a:cubicBezTo>
                      <a:pt x="2550" y="439"/>
                      <a:pt x="2550" y="439"/>
                      <a:pt x="2550" y="439"/>
                    </a:cubicBezTo>
                    <a:cubicBezTo>
                      <a:pt x="2501" y="257"/>
                      <a:pt x="2501" y="257"/>
                      <a:pt x="2501" y="257"/>
                    </a:cubicBezTo>
                    <a:cubicBezTo>
                      <a:pt x="2457" y="98"/>
                      <a:pt x="2293" y="0"/>
                      <a:pt x="2132" y="45"/>
                    </a:cubicBezTo>
                    <a:cubicBezTo>
                      <a:pt x="1631" y="180"/>
                      <a:pt x="1631" y="180"/>
                      <a:pt x="1631" y="180"/>
                    </a:cubicBezTo>
                    <a:cubicBezTo>
                      <a:pt x="1528" y="208"/>
                      <a:pt x="1454" y="286"/>
                      <a:pt x="1422" y="380"/>
                    </a:cubicBezTo>
                    <a:cubicBezTo>
                      <a:pt x="1157" y="380"/>
                      <a:pt x="1157" y="380"/>
                      <a:pt x="1157" y="380"/>
                    </a:cubicBezTo>
                    <a:cubicBezTo>
                      <a:pt x="1125" y="257"/>
                      <a:pt x="1125" y="257"/>
                      <a:pt x="1125" y="257"/>
                    </a:cubicBezTo>
                    <a:cubicBezTo>
                      <a:pt x="1081" y="98"/>
                      <a:pt x="917" y="0"/>
                      <a:pt x="757" y="45"/>
                    </a:cubicBezTo>
                    <a:cubicBezTo>
                      <a:pt x="255" y="180"/>
                      <a:pt x="255" y="180"/>
                      <a:pt x="255" y="180"/>
                    </a:cubicBezTo>
                    <a:cubicBezTo>
                      <a:pt x="95" y="223"/>
                      <a:pt x="0" y="388"/>
                      <a:pt x="42" y="549"/>
                    </a:cubicBezTo>
                    <a:cubicBezTo>
                      <a:pt x="91" y="731"/>
                      <a:pt x="91" y="731"/>
                      <a:pt x="91" y="731"/>
                    </a:cubicBezTo>
                    <a:cubicBezTo>
                      <a:pt x="112" y="808"/>
                      <a:pt x="163" y="873"/>
                      <a:pt x="232" y="913"/>
                    </a:cubicBezTo>
                    <a:cubicBezTo>
                      <a:pt x="302" y="954"/>
                      <a:pt x="382" y="964"/>
                      <a:pt x="460" y="943"/>
                    </a:cubicBezTo>
                    <a:cubicBezTo>
                      <a:pt x="961" y="808"/>
                      <a:pt x="961" y="808"/>
                      <a:pt x="961" y="808"/>
                    </a:cubicBezTo>
                    <a:cubicBezTo>
                      <a:pt x="1005" y="797"/>
                      <a:pt x="1045" y="774"/>
                      <a:pt x="1079" y="744"/>
                    </a:cubicBezTo>
                    <a:cubicBezTo>
                      <a:pt x="974" y="670"/>
                      <a:pt x="837" y="636"/>
                      <a:pt x="755" y="630"/>
                    </a:cubicBezTo>
                    <a:cubicBezTo>
                      <a:pt x="401" y="725"/>
                      <a:pt x="401" y="725"/>
                      <a:pt x="401" y="725"/>
                    </a:cubicBezTo>
                    <a:cubicBezTo>
                      <a:pt x="382" y="729"/>
                      <a:pt x="361" y="727"/>
                      <a:pt x="344" y="716"/>
                    </a:cubicBezTo>
                    <a:cubicBezTo>
                      <a:pt x="327" y="706"/>
                      <a:pt x="314" y="691"/>
                      <a:pt x="310" y="672"/>
                    </a:cubicBezTo>
                    <a:cubicBezTo>
                      <a:pt x="262" y="490"/>
                      <a:pt x="262" y="490"/>
                      <a:pt x="262" y="490"/>
                    </a:cubicBezTo>
                    <a:cubicBezTo>
                      <a:pt x="251" y="450"/>
                      <a:pt x="274" y="409"/>
                      <a:pt x="314" y="399"/>
                    </a:cubicBezTo>
                    <a:cubicBezTo>
                      <a:pt x="816" y="263"/>
                      <a:pt x="816" y="263"/>
                      <a:pt x="816" y="263"/>
                    </a:cubicBezTo>
                    <a:cubicBezTo>
                      <a:pt x="856" y="253"/>
                      <a:pt x="896" y="276"/>
                      <a:pt x="906" y="316"/>
                    </a:cubicBezTo>
                    <a:cubicBezTo>
                      <a:pt x="906" y="316"/>
                      <a:pt x="915" y="346"/>
                      <a:pt x="923" y="380"/>
                    </a:cubicBezTo>
                    <a:cubicBezTo>
                      <a:pt x="849" y="380"/>
                      <a:pt x="849" y="380"/>
                      <a:pt x="849" y="380"/>
                    </a:cubicBezTo>
                    <a:cubicBezTo>
                      <a:pt x="786" y="380"/>
                      <a:pt x="736" y="430"/>
                      <a:pt x="736" y="494"/>
                    </a:cubicBezTo>
                    <a:cubicBezTo>
                      <a:pt x="736" y="558"/>
                      <a:pt x="786" y="608"/>
                      <a:pt x="849" y="608"/>
                    </a:cubicBezTo>
                    <a:cubicBezTo>
                      <a:pt x="1743" y="608"/>
                      <a:pt x="1743" y="608"/>
                      <a:pt x="1743" y="608"/>
                    </a:cubicBezTo>
                    <a:cubicBezTo>
                      <a:pt x="1806" y="608"/>
                      <a:pt x="1856" y="558"/>
                      <a:pt x="1856" y="494"/>
                    </a:cubicBezTo>
                    <a:cubicBezTo>
                      <a:pt x="1856" y="435"/>
                      <a:pt x="1812" y="388"/>
                      <a:pt x="1755" y="382"/>
                    </a:cubicBezTo>
                    <a:cubicBezTo>
                      <a:pt x="2191" y="263"/>
                      <a:pt x="2191" y="263"/>
                      <a:pt x="2191" y="263"/>
                    </a:cubicBezTo>
                    <a:cubicBezTo>
                      <a:pt x="2232" y="253"/>
                      <a:pt x="2272" y="276"/>
                      <a:pt x="2282" y="316"/>
                    </a:cubicBezTo>
                    <a:cubicBezTo>
                      <a:pt x="2331" y="498"/>
                      <a:pt x="2331" y="498"/>
                      <a:pt x="2331" y="498"/>
                    </a:cubicBezTo>
                    <a:cubicBezTo>
                      <a:pt x="2341" y="538"/>
                      <a:pt x="2318" y="579"/>
                      <a:pt x="2278" y="589"/>
                    </a:cubicBezTo>
                    <a:cubicBezTo>
                      <a:pt x="1776" y="725"/>
                      <a:pt x="1776" y="725"/>
                      <a:pt x="1776" y="725"/>
                    </a:cubicBezTo>
                    <a:cubicBezTo>
                      <a:pt x="1736" y="736"/>
                      <a:pt x="1696" y="710"/>
                      <a:pt x="1686" y="672"/>
                    </a:cubicBezTo>
                    <a:cubicBezTo>
                      <a:pt x="1679" y="644"/>
                      <a:pt x="1679" y="644"/>
                      <a:pt x="1679" y="644"/>
                    </a:cubicBezTo>
                    <a:cubicBezTo>
                      <a:pt x="1612" y="659"/>
                      <a:pt x="1534" y="687"/>
                      <a:pt x="1467" y="729"/>
                    </a:cubicBezTo>
                    <a:cubicBezTo>
                      <a:pt x="1467" y="731"/>
                      <a:pt x="1467" y="731"/>
                      <a:pt x="1467" y="731"/>
                    </a:cubicBezTo>
                    <a:cubicBezTo>
                      <a:pt x="1511" y="890"/>
                      <a:pt x="1675" y="988"/>
                      <a:pt x="1835" y="943"/>
                    </a:cubicBezTo>
                    <a:cubicBezTo>
                      <a:pt x="2337" y="808"/>
                      <a:pt x="2337" y="808"/>
                      <a:pt x="2337" y="808"/>
                    </a:cubicBezTo>
                    <a:cubicBezTo>
                      <a:pt x="2497" y="765"/>
                      <a:pt x="2592" y="600"/>
                      <a:pt x="2550" y="439"/>
                    </a:cubicBezTo>
                  </a:path>
                </a:pathLst>
              </a:custGeom>
              <a:solidFill>
                <a:srgbClr val="FFFFFF"/>
              </a:solidFill>
              <a:ln>
                <a:noFill/>
              </a:ln>
            </p:spPr>
            <p:txBody>
              <a:bodyPr vert="horz" wrap="square" lIns="91414" tIns="45706" rIns="91414" bIns="45706" numCol="1" anchor="t" anchorCtr="0" compatLnSpc="1">
                <a:prstTxWarp prst="textNoShape">
                  <a:avLst/>
                </a:prstTxWarp>
              </a:bodyPr>
              <a:lstStyle/>
              <a:p>
                <a:pPr defTabSz="932384">
                  <a:defRPr/>
                </a:pPr>
                <a:endParaRPr lang="en-US" kern="0" smtClean="0">
                  <a:solidFill>
                    <a:srgbClr val="505050"/>
                  </a:solidFill>
                </a:endParaRPr>
              </a:p>
            </p:txBody>
          </p:sp>
          <p:sp>
            <p:nvSpPr>
              <p:cNvPr id="117" name="Freeform 19"/>
              <p:cNvSpPr>
                <a:spLocks noEditPoints="1"/>
              </p:cNvSpPr>
              <p:nvPr/>
            </p:nvSpPr>
            <p:spPr bwMode="auto">
              <a:xfrm>
                <a:off x="7111874" y="2788426"/>
                <a:ext cx="789153" cy="634234"/>
              </a:xfrm>
              <a:custGeom>
                <a:avLst/>
                <a:gdLst>
                  <a:gd name="T0" fmla="*/ 2158 w 2158"/>
                  <a:gd name="T1" fmla="*/ 1105 h 1732"/>
                  <a:gd name="T2" fmla="*/ 1785 w 2158"/>
                  <a:gd name="T3" fmla="*/ 1478 h 1732"/>
                  <a:gd name="T4" fmla="*/ 662 w 2158"/>
                  <a:gd name="T5" fmla="*/ 1478 h 1732"/>
                  <a:gd name="T6" fmla="*/ 473 w 2158"/>
                  <a:gd name="T7" fmla="*/ 1289 h 1732"/>
                  <a:gd name="T8" fmla="*/ 615 w 2158"/>
                  <a:gd name="T9" fmla="*/ 1105 h 1732"/>
                  <a:gd name="T10" fmla="*/ 840 w 2158"/>
                  <a:gd name="T11" fmla="*/ 934 h 1732"/>
                  <a:gd name="T12" fmla="*/ 1242 w 2158"/>
                  <a:gd name="T13" fmla="*/ 550 h 1732"/>
                  <a:gd name="T14" fmla="*/ 1608 w 2158"/>
                  <a:gd name="T15" fmla="*/ 780 h 1732"/>
                  <a:gd name="T16" fmla="*/ 1785 w 2158"/>
                  <a:gd name="T17" fmla="*/ 739 h 1732"/>
                  <a:gd name="T18" fmla="*/ 2158 w 2158"/>
                  <a:gd name="T19" fmla="*/ 1105 h 1732"/>
                  <a:gd name="T20" fmla="*/ 851 w 2158"/>
                  <a:gd name="T21" fmla="*/ 1531 h 1732"/>
                  <a:gd name="T22" fmla="*/ 851 w 2158"/>
                  <a:gd name="T23" fmla="*/ 1708 h 1732"/>
                  <a:gd name="T24" fmla="*/ 834 w 2158"/>
                  <a:gd name="T25" fmla="*/ 1732 h 1732"/>
                  <a:gd name="T26" fmla="*/ 24 w 2158"/>
                  <a:gd name="T27" fmla="*/ 1732 h 1732"/>
                  <a:gd name="T28" fmla="*/ 0 w 2158"/>
                  <a:gd name="T29" fmla="*/ 1708 h 1732"/>
                  <a:gd name="T30" fmla="*/ 0 w 2158"/>
                  <a:gd name="T31" fmla="*/ 384 h 1732"/>
                  <a:gd name="T32" fmla="*/ 0 w 2158"/>
                  <a:gd name="T33" fmla="*/ 360 h 1732"/>
                  <a:gd name="T34" fmla="*/ 0 w 2158"/>
                  <a:gd name="T35" fmla="*/ 18 h 1732"/>
                  <a:gd name="T36" fmla="*/ 24 w 2158"/>
                  <a:gd name="T37" fmla="*/ 0 h 1732"/>
                  <a:gd name="T38" fmla="*/ 834 w 2158"/>
                  <a:gd name="T39" fmla="*/ 0 h 1732"/>
                  <a:gd name="T40" fmla="*/ 851 w 2158"/>
                  <a:gd name="T41" fmla="*/ 18 h 1732"/>
                  <a:gd name="T42" fmla="*/ 851 w 2158"/>
                  <a:gd name="T43" fmla="*/ 360 h 1732"/>
                  <a:gd name="T44" fmla="*/ 851 w 2158"/>
                  <a:gd name="T45" fmla="*/ 384 h 1732"/>
                  <a:gd name="T46" fmla="*/ 851 w 2158"/>
                  <a:gd name="T47" fmla="*/ 709 h 1732"/>
                  <a:gd name="T48" fmla="*/ 786 w 2158"/>
                  <a:gd name="T49" fmla="*/ 893 h 1732"/>
                  <a:gd name="T50" fmla="*/ 574 w 2158"/>
                  <a:gd name="T51" fmla="*/ 1058 h 1732"/>
                  <a:gd name="T52" fmla="*/ 420 w 2158"/>
                  <a:gd name="T53" fmla="*/ 1289 h 1732"/>
                  <a:gd name="T54" fmla="*/ 662 w 2158"/>
                  <a:gd name="T55" fmla="*/ 1531 h 1732"/>
                  <a:gd name="T56" fmla="*/ 662 w 2158"/>
                  <a:gd name="T57" fmla="*/ 1531 h 1732"/>
                  <a:gd name="T58" fmla="*/ 680 w 2158"/>
                  <a:gd name="T59" fmla="*/ 1531 h 1732"/>
                  <a:gd name="T60" fmla="*/ 804 w 2158"/>
                  <a:gd name="T61" fmla="*/ 1531 h 1732"/>
                  <a:gd name="T62" fmla="*/ 851 w 2158"/>
                  <a:gd name="T63" fmla="*/ 1531 h 1732"/>
                  <a:gd name="T64" fmla="*/ 851 w 2158"/>
                  <a:gd name="T65" fmla="*/ 1531 h 1732"/>
                  <a:gd name="T66" fmla="*/ 745 w 2158"/>
                  <a:gd name="T67" fmla="*/ 757 h 1732"/>
                  <a:gd name="T68" fmla="*/ 680 w 2158"/>
                  <a:gd name="T69" fmla="*/ 697 h 1732"/>
                  <a:gd name="T70" fmla="*/ 621 w 2158"/>
                  <a:gd name="T71" fmla="*/ 757 h 1732"/>
                  <a:gd name="T72" fmla="*/ 680 w 2158"/>
                  <a:gd name="T73" fmla="*/ 816 h 1732"/>
                  <a:gd name="T74" fmla="*/ 745 w 2158"/>
                  <a:gd name="T75" fmla="*/ 757 h 1732"/>
                  <a:gd name="T76" fmla="*/ 763 w 2158"/>
                  <a:gd name="T77" fmla="*/ 544 h 1732"/>
                  <a:gd name="T78" fmla="*/ 680 w 2158"/>
                  <a:gd name="T79" fmla="*/ 467 h 1732"/>
                  <a:gd name="T80" fmla="*/ 603 w 2158"/>
                  <a:gd name="T81" fmla="*/ 544 h 1732"/>
                  <a:gd name="T82" fmla="*/ 680 w 2158"/>
                  <a:gd name="T83" fmla="*/ 621 h 1732"/>
                  <a:gd name="T84" fmla="*/ 763 w 2158"/>
                  <a:gd name="T85" fmla="*/ 544 h 1732"/>
                  <a:gd name="T86" fmla="*/ 125 w 2158"/>
                  <a:gd name="T87" fmla="*/ 284 h 1732"/>
                  <a:gd name="T88" fmla="*/ 727 w 2158"/>
                  <a:gd name="T89" fmla="*/ 284 h 1732"/>
                  <a:gd name="T90" fmla="*/ 751 w 2158"/>
                  <a:gd name="T91" fmla="*/ 260 h 1732"/>
                  <a:gd name="T92" fmla="*/ 751 w 2158"/>
                  <a:gd name="T93" fmla="*/ 183 h 1732"/>
                  <a:gd name="T94" fmla="*/ 727 w 2158"/>
                  <a:gd name="T95" fmla="*/ 159 h 1732"/>
                  <a:gd name="T96" fmla="*/ 125 w 2158"/>
                  <a:gd name="T97" fmla="*/ 159 h 1732"/>
                  <a:gd name="T98" fmla="*/ 101 w 2158"/>
                  <a:gd name="T99" fmla="*/ 183 h 1732"/>
                  <a:gd name="T100" fmla="*/ 101 w 2158"/>
                  <a:gd name="T101" fmla="*/ 260 h 1732"/>
                  <a:gd name="T102" fmla="*/ 125 w 2158"/>
                  <a:gd name="T103" fmla="*/ 284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58" h="1732">
                    <a:moveTo>
                      <a:pt x="2158" y="1105"/>
                    </a:moveTo>
                    <a:cubicBezTo>
                      <a:pt x="2158" y="1312"/>
                      <a:pt x="1992" y="1478"/>
                      <a:pt x="1785" y="1478"/>
                    </a:cubicBezTo>
                    <a:cubicBezTo>
                      <a:pt x="662" y="1478"/>
                      <a:pt x="662" y="1478"/>
                      <a:pt x="662" y="1478"/>
                    </a:cubicBezTo>
                    <a:cubicBezTo>
                      <a:pt x="556" y="1478"/>
                      <a:pt x="473" y="1395"/>
                      <a:pt x="473" y="1289"/>
                    </a:cubicBezTo>
                    <a:cubicBezTo>
                      <a:pt x="473" y="1200"/>
                      <a:pt x="532" y="1123"/>
                      <a:pt x="615" y="1105"/>
                    </a:cubicBezTo>
                    <a:cubicBezTo>
                      <a:pt x="650" y="1017"/>
                      <a:pt x="739" y="946"/>
                      <a:pt x="840" y="934"/>
                    </a:cubicBezTo>
                    <a:cubicBezTo>
                      <a:pt x="846" y="721"/>
                      <a:pt x="1023" y="550"/>
                      <a:pt x="1242" y="550"/>
                    </a:cubicBezTo>
                    <a:cubicBezTo>
                      <a:pt x="1401" y="550"/>
                      <a:pt x="1543" y="644"/>
                      <a:pt x="1608" y="780"/>
                    </a:cubicBezTo>
                    <a:cubicBezTo>
                      <a:pt x="1661" y="751"/>
                      <a:pt x="1726" y="739"/>
                      <a:pt x="1785" y="739"/>
                    </a:cubicBezTo>
                    <a:cubicBezTo>
                      <a:pt x="1992" y="739"/>
                      <a:pt x="2158" y="904"/>
                      <a:pt x="2158" y="1105"/>
                    </a:cubicBezTo>
                    <a:close/>
                    <a:moveTo>
                      <a:pt x="851" y="1531"/>
                    </a:moveTo>
                    <a:cubicBezTo>
                      <a:pt x="851" y="1584"/>
                      <a:pt x="851" y="1649"/>
                      <a:pt x="851" y="1708"/>
                    </a:cubicBezTo>
                    <a:cubicBezTo>
                      <a:pt x="851" y="1720"/>
                      <a:pt x="846" y="1732"/>
                      <a:pt x="834" y="1732"/>
                    </a:cubicBezTo>
                    <a:cubicBezTo>
                      <a:pt x="834" y="1732"/>
                      <a:pt x="834" y="1732"/>
                      <a:pt x="24" y="1732"/>
                    </a:cubicBezTo>
                    <a:cubicBezTo>
                      <a:pt x="12" y="1732"/>
                      <a:pt x="0" y="1720"/>
                      <a:pt x="0" y="1708"/>
                    </a:cubicBezTo>
                    <a:cubicBezTo>
                      <a:pt x="0" y="1708"/>
                      <a:pt x="0" y="1708"/>
                      <a:pt x="0" y="384"/>
                    </a:cubicBezTo>
                    <a:cubicBezTo>
                      <a:pt x="0" y="384"/>
                      <a:pt x="0" y="384"/>
                      <a:pt x="0" y="360"/>
                    </a:cubicBezTo>
                    <a:cubicBezTo>
                      <a:pt x="0" y="360"/>
                      <a:pt x="0" y="360"/>
                      <a:pt x="0" y="18"/>
                    </a:cubicBezTo>
                    <a:cubicBezTo>
                      <a:pt x="0" y="6"/>
                      <a:pt x="12" y="0"/>
                      <a:pt x="24" y="0"/>
                    </a:cubicBezTo>
                    <a:cubicBezTo>
                      <a:pt x="24" y="0"/>
                      <a:pt x="24" y="0"/>
                      <a:pt x="834" y="0"/>
                    </a:cubicBezTo>
                    <a:cubicBezTo>
                      <a:pt x="846" y="0"/>
                      <a:pt x="851" y="6"/>
                      <a:pt x="851" y="18"/>
                    </a:cubicBezTo>
                    <a:cubicBezTo>
                      <a:pt x="851" y="18"/>
                      <a:pt x="851" y="18"/>
                      <a:pt x="851" y="360"/>
                    </a:cubicBezTo>
                    <a:cubicBezTo>
                      <a:pt x="851" y="360"/>
                      <a:pt x="851" y="360"/>
                      <a:pt x="851" y="384"/>
                    </a:cubicBezTo>
                    <a:cubicBezTo>
                      <a:pt x="851" y="384"/>
                      <a:pt x="851" y="384"/>
                      <a:pt x="851" y="709"/>
                    </a:cubicBezTo>
                    <a:cubicBezTo>
                      <a:pt x="822" y="763"/>
                      <a:pt x="798" y="828"/>
                      <a:pt x="786" y="893"/>
                    </a:cubicBezTo>
                    <a:cubicBezTo>
                      <a:pt x="698" y="916"/>
                      <a:pt x="621" y="975"/>
                      <a:pt x="574" y="1058"/>
                    </a:cubicBezTo>
                    <a:cubicBezTo>
                      <a:pt x="485" y="1094"/>
                      <a:pt x="420" y="1188"/>
                      <a:pt x="420" y="1289"/>
                    </a:cubicBezTo>
                    <a:cubicBezTo>
                      <a:pt x="420" y="1419"/>
                      <a:pt x="526" y="1531"/>
                      <a:pt x="662" y="1531"/>
                    </a:cubicBezTo>
                    <a:cubicBezTo>
                      <a:pt x="662" y="1531"/>
                      <a:pt x="662" y="1531"/>
                      <a:pt x="662" y="1531"/>
                    </a:cubicBezTo>
                    <a:cubicBezTo>
                      <a:pt x="680" y="1531"/>
                      <a:pt x="680" y="1531"/>
                      <a:pt x="680" y="1531"/>
                    </a:cubicBezTo>
                    <a:cubicBezTo>
                      <a:pt x="804" y="1531"/>
                      <a:pt x="804" y="1531"/>
                      <a:pt x="804" y="1531"/>
                    </a:cubicBezTo>
                    <a:cubicBezTo>
                      <a:pt x="851" y="1531"/>
                      <a:pt x="851" y="1531"/>
                      <a:pt x="851" y="1531"/>
                    </a:cubicBezTo>
                    <a:cubicBezTo>
                      <a:pt x="851" y="1531"/>
                      <a:pt x="851" y="1531"/>
                      <a:pt x="851" y="1531"/>
                    </a:cubicBezTo>
                    <a:close/>
                    <a:moveTo>
                      <a:pt x="745" y="757"/>
                    </a:moveTo>
                    <a:cubicBezTo>
                      <a:pt x="745" y="727"/>
                      <a:pt x="716" y="697"/>
                      <a:pt x="680" y="697"/>
                    </a:cubicBezTo>
                    <a:cubicBezTo>
                      <a:pt x="650" y="697"/>
                      <a:pt x="621" y="727"/>
                      <a:pt x="621" y="757"/>
                    </a:cubicBezTo>
                    <a:cubicBezTo>
                      <a:pt x="621" y="792"/>
                      <a:pt x="650" y="816"/>
                      <a:pt x="680" y="816"/>
                    </a:cubicBezTo>
                    <a:cubicBezTo>
                      <a:pt x="716" y="816"/>
                      <a:pt x="745" y="792"/>
                      <a:pt x="745" y="757"/>
                    </a:cubicBezTo>
                    <a:close/>
                    <a:moveTo>
                      <a:pt x="763" y="544"/>
                    </a:moveTo>
                    <a:cubicBezTo>
                      <a:pt x="763" y="502"/>
                      <a:pt x="727" y="467"/>
                      <a:pt x="680" y="467"/>
                    </a:cubicBezTo>
                    <a:cubicBezTo>
                      <a:pt x="639" y="467"/>
                      <a:pt x="603" y="502"/>
                      <a:pt x="603" y="544"/>
                    </a:cubicBezTo>
                    <a:cubicBezTo>
                      <a:pt x="603" y="585"/>
                      <a:pt x="639" y="621"/>
                      <a:pt x="680" y="621"/>
                    </a:cubicBezTo>
                    <a:cubicBezTo>
                      <a:pt x="727" y="621"/>
                      <a:pt x="763" y="585"/>
                      <a:pt x="763" y="544"/>
                    </a:cubicBezTo>
                    <a:close/>
                    <a:moveTo>
                      <a:pt x="125" y="284"/>
                    </a:moveTo>
                    <a:cubicBezTo>
                      <a:pt x="125" y="284"/>
                      <a:pt x="125" y="284"/>
                      <a:pt x="727" y="284"/>
                    </a:cubicBezTo>
                    <a:cubicBezTo>
                      <a:pt x="745" y="284"/>
                      <a:pt x="751" y="278"/>
                      <a:pt x="751" y="260"/>
                    </a:cubicBezTo>
                    <a:cubicBezTo>
                      <a:pt x="751" y="260"/>
                      <a:pt x="751" y="260"/>
                      <a:pt x="751" y="183"/>
                    </a:cubicBezTo>
                    <a:cubicBezTo>
                      <a:pt x="751" y="171"/>
                      <a:pt x="745" y="159"/>
                      <a:pt x="727" y="159"/>
                    </a:cubicBezTo>
                    <a:cubicBezTo>
                      <a:pt x="727" y="159"/>
                      <a:pt x="727" y="159"/>
                      <a:pt x="125" y="159"/>
                    </a:cubicBezTo>
                    <a:cubicBezTo>
                      <a:pt x="113" y="159"/>
                      <a:pt x="101" y="171"/>
                      <a:pt x="101" y="183"/>
                    </a:cubicBezTo>
                    <a:cubicBezTo>
                      <a:pt x="101" y="183"/>
                      <a:pt x="101" y="183"/>
                      <a:pt x="101" y="260"/>
                    </a:cubicBezTo>
                    <a:cubicBezTo>
                      <a:pt x="101" y="278"/>
                      <a:pt x="113" y="284"/>
                      <a:pt x="125" y="284"/>
                    </a:cubicBezTo>
                    <a:close/>
                  </a:path>
                </a:pathLst>
              </a:custGeom>
              <a:solidFill>
                <a:srgbClr val="FFFFFF"/>
              </a:solidFill>
              <a:ln>
                <a:noFill/>
              </a:ln>
            </p:spPr>
            <p:txBody>
              <a:bodyPr vert="horz" wrap="square" lIns="91414" tIns="45706" rIns="91414" bIns="45706" numCol="1" anchor="t" anchorCtr="0" compatLnSpc="1">
                <a:prstTxWarp prst="textNoShape">
                  <a:avLst/>
                </a:prstTxWarp>
              </a:bodyPr>
              <a:lstStyle/>
              <a:p>
                <a:pPr defTabSz="932384">
                  <a:defRPr/>
                </a:pPr>
                <a:endParaRPr lang="en-US" kern="0" smtClean="0">
                  <a:solidFill>
                    <a:srgbClr val="505050"/>
                  </a:solidFill>
                </a:endParaRPr>
              </a:p>
            </p:txBody>
          </p:sp>
          <p:sp>
            <p:nvSpPr>
              <p:cNvPr id="118" name="Freeform 23"/>
              <p:cNvSpPr>
                <a:spLocks noEditPoints="1"/>
              </p:cNvSpPr>
              <p:nvPr/>
            </p:nvSpPr>
            <p:spPr bwMode="auto">
              <a:xfrm>
                <a:off x="11264185" y="2785235"/>
                <a:ext cx="626974" cy="626973"/>
              </a:xfrm>
              <a:custGeom>
                <a:avLst/>
                <a:gdLst>
                  <a:gd name="T0" fmla="*/ 255 w 1277"/>
                  <a:gd name="T1" fmla="*/ 319 h 1277"/>
                  <a:gd name="T2" fmla="*/ 0 w 1277"/>
                  <a:gd name="T3" fmla="*/ 255 h 1277"/>
                  <a:gd name="T4" fmla="*/ 64 w 1277"/>
                  <a:gd name="T5" fmla="*/ 0 h 1277"/>
                  <a:gd name="T6" fmla="*/ 319 w 1277"/>
                  <a:gd name="T7" fmla="*/ 64 h 1277"/>
                  <a:gd name="T8" fmla="*/ 1277 w 1277"/>
                  <a:gd name="T9" fmla="*/ 64 h 1277"/>
                  <a:gd name="T10" fmla="*/ 1021 w 1277"/>
                  <a:gd name="T11" fmla="*/ 0 h 1277"/>
                  <a:gd name="T12" fmla="*/ 958 w 1277"/>
                  <a:gd name="T13" fmla="*/ 255 h 1277"/>
                  <a:gd name="T14" fmla="*/ 1213 w 1277"/>
                  <a:gd name="T15" fmla="*/ 319 h 1277"/>
                  <a:gd name="T16" fmla="*/ 1277 w 1277"/>
                  <a:gd name="T17" fmla="*/ 64 h 1277"/>
                  <a:gd name="T18" fmla="*/ 736 w 1277"/>
                  <a:gd name="T19" fmla="*/ 0 h 1277"/>
                  <a:gd name="T20" fmla="*/ 481 w 1277"/>
                  <a:gd name="T21" fmla="*/ 64 h 1277"/>
                  <a:gd name="T22" fmla="*/ 545 w 1277"/>
                  <a:gd name="T23" fmla="*/ 319 h 1277"/>
                  <a:gd name="T24" fmla="*/ 800 w 1277"/>
                  <a:gd name="T25" fmla="*/ 255 h 1277"/>
                  <a:gd name="T26" fmla="*/ 800 w 1277"/>
                  <a:gd name="T27" fmla="*/ 64 h 1277"/>
                  <a:gd name="T28" fmla="*/ 161 w 1277"/>
                  <a:gd name="T29" fmla="*/ 1277 h 1277"/>
                  <a:gd name="T30" fmla="*/ 225 w 1277"/>
                  <a:gd name="T31" fmla="*/ 1115 h 1277"/>
                  <a:gd name="T32" fmla="*/ 161 w 1277"/>
                  <a:gd name="T33" fmla="*/ 1051 h 1277"/>
                  <a:gd name="T34" fmla="*/ 481 w 1277"/>
                  <a:gd name="T35" fmla="*/ 1115 h 1277"/>
                  <a:gd name="T36" fmla="*/ 638 w 1277"/>
                  <a:gd name="T37" fmla="*/ 958 h 1277"/>
                  <a:gd name="T38" fmla="*/ 574 w 1277"/>
                  <a:gd name="T39" fmla="*/ 1115 h 1277"/>
                  <a:gd name="T40" fmla="*/ 1119 w 1277"/>
                  <a:gd name="T41" fmla="*/ 958 h 1277"/>
                  <a:gd name="T42" fmla="*/ 1277 w 1277"/>
                  <a:gd name="T43" fmla="*/ 1115 h 1277"/>
                  <a:gd name="T44" fmla="*/ 1119 w 1277"/>
                  <a:gd name="T45" fmla="*/ 1179 h 1277"/>
                  <a:gd name="T46" fmla="*/ 1183 w 1277"/>
                  <a:gd name="T47" fmla="*/ 1115 h 1277"/>
                  <a:gd name="T48" fmla="*/ 1094 w 1277"/>
                  <a:gd name="T49" fmla="*/ 740 h 1277"/>
                  <a:gd name="T50" fmla="*/ 1145 w 1277"/>
                  <a:gd name="T51" fmla="*/ 689 h 1277"/>
                  <a:gd name="T52" fmla="*/ 276 w 1277"/>
                  <a:gd name="T53" fmla="*/ 689 h 1277"/>
                  <a:gd name="T54" fmla="*/ 587 w 1277"/>
                  <a:gd name="T55" fmla="*/ 740 h 1277"/>
                  <a:gd name="T56" fmla="*/ 276 w 1277"/>
                  <a:gd name="T57" fmla="*/ 689 h 1277"/>
                  <a:gd name="T58" fmla="*/ 136 w 1277"/>
                  <a:gd name="T59" fmla="*/ 447 h 1277"/>
                  <a:gd name="T60" fmla="*/ 187 w 1277"/>
                  <a:gd name="T61" fmla="*/ 630 h 1277"/>
                  <a:gd name="T62" fmla="*/ 161 w 1277"/>
                  <a:gd name="T63" fmla="*/ 323 h 1277"/>
                  <a:gd name="T64" fmla="*/ 1000 w 1277"/>
                  <a:gd name="T65" fmla="*/ 447 h 1277"/>
                  <a:gd name="T66" fmla="*/ 689 w 1277"/>
                  <a:gd name="T67" fmla="*/ 634 h 1277"/>
                  <a:gd name="T68" fmla="*/ 1085 w 1277"/>
                  <a:gd name="T69" fmla="*/ 362 h 1277"/>
                  <a:gd name="T70" fmla="*/ 472 w 1277"/>
                  <a:gd name="T71" fmla="*/ 591 h 1277"/>
                  <a:gd name="T72" fmla="*/ 149 w 1277"/>
                  <a:gd name="T73" fmla="*/ 740 h 1277"/>
                  <a:gd name="T74" fmla="*/ 204 w 1277"/>
                  <a:gd name="T75" fmla="*/ 740 h 1277"/>
                  <a:gd name="T76" fmla="*/ 468 w 1277"/>
                  <a:gd name="T77" fmla="*/ 643 h 1277"/>
                  <a:gd name="T78" fmla="*/ 472 w 1277"/>
                  <a:gd name="T79" fmla="*/ 591 h 1277"/>
                  <a:gd name="T80" fmla="*/ 519 w 1277"/>
                  <a:gd name="T81" fmla="*/ 447 h 1277"/>
                  <a:gd name="T82" fmla="*/ 664 w 1277"/>
                  <a:gd name="T83" fmla="*/ 881 h 1277"/>
                  <a:gd name="T84" fmla="*/ 762 w 1277"/>
                  <a:gd name="T85" fmla="*/ 447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77" h="1277">
                    <a:moveTo>
                      <a:pt x="221" y="157"/>
                    </a:moveTo>
                    <a:cubicBezTo>
                      <a:pt x="319" y="255"/>
                      <a:pt x="319" y="255"/>
                      <a:pt x="319" y="255"/>
                    </a:cubicBezTo>
                    <a:cubicBezTo>
                      <a:pt x="255" y="319"/>
                      <a:pt x="255" y="319"/>
                      <a:pt x="255" y="319"/>
                    </a:cubicBezTo>
                    <a:cubicBezTo>
                      <a:pt x="157" y="221"/>
                      <a:pt x="157" y="221"/>
                      <a:pt x="157" y="221"/>
                    </a:cubicBezTo>
                    <a:cubicBezTo>
                      <a:pt x="64" y="319"/>
                      <a:pt x="64" y="319"/>
                      <a:pt x="64" y="319"/>
                    </a:cubicBezTo>
                    <a:cubicBezTo>
                      <a:pt x="0" y="255"/>
                      <a:pt x="0" y="255"/>
                      <a:pt x="0" y="255"/>
                    </a:cubicBezTo>
                    <a:cubicBezTo>
                      <a:pt x="98" y="157"/>
                      <a:pt x="98" y="157"/>
                      <a:pt x="98" y="157"/>
                    </a:cubicBezTo>
                    <a:cubicBezTo>
                      <a:pt x="0" y="64"/>
                      <a:pt x="0" y="64"/>
                      <a:pt x="0" y="64"/>
                    </a:cubicBezTo>
                    <a:cubicBezTo>
                      <a:pt x="64" y="0"/>
                      <a:pt x="64" y="0"/>
                      <a:pt x="64" y="0"/>
                    </a:cubicBezTo>
                    <a:cubicBezTo>
                      <a:pt x="157" y="93"/>
                      <a:pt x="157" y="93"/>
                      <a:pt x="157" y="93"/>
                    </a:cubicBezTo>
                    <a:cubicBezTo>
                      <a:pt x="255" y="0"/>
                      <a:pt x="255" y="0"/>
                      <a:pt x="255" y="0"/>
                    </a:cubicBezTo>
                    <a:cubicBezTo>
                      <a:pt x="319" y="64"/>
                      <a:pt x="319" y="64"/>
                      <a:pt x="319" y="64"/>
                    </a:cubicBezTo>
                    <a:cubicBezTo>
                      <a:pt x="221" y="157"/>
                      <a:pt x="221" y="157"/>
                      <a:pt x="221" y="157"/>
                    </a:cubicBezTo>
                    <a:cubicBezTo>
                      <a:pt x="221" y="157"/>
                      <a:pt x="221" y="157"/>
                      <a:pt x="221" y="157"/>
                    </a:cubicBezTo>
                    <a:close/>
                    <a:moveTo>
                      <a:pt x="1277" y="64"/>
                    </a:moveTo>
                    <a:cubicBezTo>
                      <a:pt x="1213" y="0"/>
                      <a:pt x="1213" y="0"/>
                      <a:pt x="1213" y="0"/>
                    </a:cubicBezTo>
                    <a:cubicBezTo>
                      <a:pt x="1115" y="93"/>
                      <a:pt x="1115" y="93"/>
                      <a:pt x="1115" y="93"/>
                    </a:cubicBezTo>
                    <a:cubicBezTo>
                      <a:pt x="1021" y="0"/>
                      <a:pt x="1021" y="0"/>
                      <a:pt x="1021" y="0"/>
                    </a:cubicBezTo>
                    <a:cubicBezTo>
                      <a:pt x="958" y="64"/>
                      <a:pt x="958" y="64"/>
                      <a:pt x="958" y="64"/>
                    </a:cubicBezTo>
                    <a:cubicBezTo>
                      <a:pt x="1055" y="157"/>
                      <a:pt x="1055" y="157"/>
                      <a:pt x="1055" y="157"/>
                    </a:cubicBezTo>
                    <a:cubicBezTo>
                      <a:pt x="958" y="255"/>
                      <a:pt x="958" y="255"/>
                      <a:pt x="958" y="255"/>
                    </a:cubicBezTo>
                    <a:cubicBezTo>
                      <a:pt x="1021" y="319"/>
                      <a:pt x="1021" y="319"/>
                      <a:pt x="1021" y="319"/>
                    </a:cubicBezTo>
                    <a:cubicBezTo>
                      <a:pt x="1115" y="221"/>
                      <a:pt x="1115" y="221"/>
                      <a:pt x="1115" y="221"/>
                    </a:cubicBezTo>
                    <a:cubicBezTo>
                      <a:pt x="1213" y="319"/>
                      <a:pt x="1213" y="319"/>
                      <a:pt x="1213" y="319"/>
                    </a:cubicBezTo>
                    <a:cubicBezTo>
                      <a:pt x="1277" y="255"/>
                      <a:pt x="1277" y="255"/>
                      <a:pt x="1277" y="255"/>
                    </a:cubicBezTo>
                    <a:cubicBezTo>
                      <a:pt x="1179" y="157"/>
                      <a:pt x="1179" y="157"/>
                      <a:pt x="1179" y="157"/>
                    </a:cubicBezTo>
                    <a:cubicBezTo>
                      <a:pt x="1277" y="64"/>
                      <a:pt x="1277" y="64"/>
                      <a:pt x="1277" y="64"/>
                    </a:cubicBezTo>
                    <a:cubicBezTo>
                      <a:pt x="1277" y="64"/>
                      <a:pt x="1277" y="64"/>
                      <a:pt x="1277" y="64"/>
                    </a:cubicBezTo>
                    <a:close/>
                    <a:moveTo>
                      <a:pt x="800" y="64"/>
                    </a:moveTo>
                    <a:cubicBezTo>
                      <a:pt x="736" y="0"/>
                      <a:pt x="736" y="0"/>
                      <a:pt x="736" y="0"/>
                    </a:cubicBezTo>
                    <a:cubicBezTo>
                      <a:pt x="638" y="93"/>
                      <a:pt x="638" y="93"/>
                      <a:pt x="638" y="93"/>
                    </a:cubicBezTo>
                    <a:cubicBezTo>
                      <a:pt x="545" y="0"/>
                      <a:pt x="545" y="0"/>
                      <a:pt x="545" y="0"/>
                    </a:cubicBezTo>
                    <a:cubicBezTo>
                      <a:pt x="481" y="64"/>
                      <a:pt x="481" y="64"/>
                      <a:pt x="481" y="64"/>
                    </a:cubicBezTo>
                    <a:cubicBezTo>
                      <a:pt x="574" y="157"/>
                      <a:pt x="574" y="157"/>
                      <a:pt x="574" y="157"/>
                    </a:cubicBezTo>
                    <a:cubicBezTo>
                      <a:pt x="481" y="255"/>
                      <a:pt x="481" y="255"/>
                      <a:pt x="481" y="255"/>
                    </a:cubicBezTo>
                    <a:cubicBezTo>
                      <a:pt x="545" y="319"/>
                      <a:pt x="545" y="319"/>
                      <a:pt x="545" y="319"/>
                    </a:cubicBezTo>
                    <a:cubicBezTo>
                      <a:pt x="638" y="221"/>
                      <a:pt x="638" y="221"/>
                      <a:pt x="638" y="221"/>
                    </a:cubicBezTo>
                    <a:cubicBezTo>
                      <a:pt x="736" y="319"/>
                      <a:pt x="736" y="319"/>
                      <a:pt x="736" y="319"/>
                    </a:cubicBezTo>
                    <a:cubicBezTo>
                      <a:pt x="800" y="255"/>
                      <a:pt x="800" y="255"/>
                      <a:pt x="800" y="255"/>
                    </a:cubicBezTo>
                    <a:cubicBezTo>
                      <a:pt x="702" y="157"/>
                      <a:pt x="702" y="157"/>
                      <a:pt x="702" y="157"/>
                    </a:cubicBezTo>
                    <a:cubicBezTo>
                      <a:pt x="800" y="64"/>
                      <a:pt x="800" y="64"/>
                      <a:pt x="800" y="64"/>
                    </a:cubicBezTo>
                    <a:cubicBezTo>
                      <a:pt x="800" y="64"/>
                      <a:pt x="800" y="64"/>
                      <a:pt x="800" y="64"/>
                    </a:cubicBezTo>
                    <a:close/>
                    <a:moveTo>
                      <a:pt x="161" y="958"/>
                    </a:moveTo>
                    <a:cubicBezTo>
                      <a:pt x="72" y="958"/>
                      <a:pt x="0" y="1030"/>
                      <a:pt x="0" y="1115"/>
                    </a:cubicBezTo>
                    <a:cubicBezTo>
                      <a:pt x="0" y="1204"/>
                      <a:pt x="72" y="1277"/>
                      <a:pt x="161" y="1277"/>
                    </a:cubicBezTo>
                    <a:cubicBezTo>
                      <a:pt x="247" y="1277"/>
                      <a:pt x="319" y="1204"/>
                      <a:pt x="319" y="1115"/>
                    </a:cubicBezTo>
                    <a:cubicBezTo>
                      <a:pt x="319" y="1030"/>
                      <a:pt x="247" y="958"/>
                      <a:pt x="161" y="958"/>
                    </a:cubicBezTo>
                    <a:close/>
                    <a:moveTo>
                      <a:pt x="225" y="1115"/>
                    </a:moveTo>
                    <a:cubicBezTo>
                      <a:pt x="225" y="1153"/>
                      <a:pt x="196" y="1179"/>
                      <a:pt x="161" y="1179"/>
                    </a:cubicBezTo>
                    <a:cubicBezTo>
                      <a:pt x="123" y="1179"/>
                      <a:pt x="98" y="1153"/>
                      <a:pt x="98" y="1115"/>
                    </a:cubicBezTo>
                    <a:cubicBezTo>
                      <a:pt x="98" y="1081"/>
                      <a:pt x="123" y="1051"/>
                      <a:pt x="161" y="1051"/>
                    </a:cubicBezTo>
                    <a:cubicBezTo>
                      <a:pt x="196" y="1051"/>
                      <a:pt x="225" y="1081"/>
                      <a:pt x="225" y="1115"/>
                    </a:cubicBezTo>
                    <a:close/>
                    <a:moveTo>
                      <a:pt x="638" y="958"/>
                    </a:moveTo>
                    <a:cubicBezTo>
                      <a:pt x="549" y="958"/>
                      <a:pt x="481" y="1030"/>
                      <a:pt x="481" y="1115"/>
                    </a:cubicBezTo>
                    <a:cubicBezTo>
                      <a:pt x="481" y="1204"/>
                      <a:pt x="549" y="1277"/>
                      <a:pt x="638" y="1277"/>
                    </a:cubicBezTo>
                    <a:cubicBezTo>
                      <a:pt x="728" y="1277"/>
                      <a:pt x="800" y="1204"/>
                      <a:pt x="800" y="1115"/>
                    </a:cubicBezTo>
                    <a:cubicBezTo>
                      <a:pt x="800" y="1030"/>
                      <a:pt x="728" y="958"/>
                      <a:pt x="638" y="958"/>
                    </a:cubicBezTo>
                    <a:close/>
                    <a:moveTo>
                      <a:pt x="702" y="1115"/>
                    </a:moveTo>
                    <a:cubicBezTo>
                      <a:pt x="702" y="1153"/>
                      <a:pt x="672" y="1179"/>
                      <a:pt x="638" y="1179"/>
                    </a:cubicBezTo>
                    <a:cubicBezTo>
                      <a:pt x="604" y="1179"/>
                      <a:pt x="574" y="1153"/>
                      <a:pt x="574" y="1115"/>
                    </a:cubicBezTo>
                    <a:cubicBezTo>
                      <a:pt x="574" y="1081"/>
                      <a:pt x="604" y="1051"/>
                      <a:pt x="638" y="1051"/>
                    </a:cubicBezTo>
                    <a:cubicBezTo>
                      <a:pt x="672" y="1051"/>
                      <a:pt x="702" y="1081"/>
                      <a:pt x="702" y="1115"/>
                    </a:cubicBezTo>
                    <a:close/>
                    <a:moveTo>
                      <a:pt x="1119" y="958"/>
                    </a:moveTo>
                    <a:cubicBezTo>
                      <a:pt x="1030" y="958"/>
                      <a:pt x="958" y="1030"/>
                      <a:pt x="958" y="1115"/>
                    </a:cubicBezTo>
                    <a:cubicBezTo>
                      <a:pt x="958" y="1204"/>
                      <a:pt x="1030" y="1277"/>
                      <a:pt x="1119" y="1277"/>
                    </a:cubicBezTo>
                    <a:cubicBezTo>
                      <a:pt x="1204" y="1277"/>
                      <a:pt x="1277" y="1204"/>
                      <a:pt x="1277" y="1115"/>
                    </a:cubicBezTo>
                    <a:cubicBezTo>
                      <a:pt x="1277" y="1030"/>
                      <a:pt x="1204" y="958"/>
                      <a:pt x="1119" y="958"/>
                    </a:cubicBezTo>
                    <a:close/>
                    <a:moveTo>
                      <a:pt x="1183" y="1115"/>
                    </a:moveTo>
                    <a:cubicBezTo>
                      <a:pt x="1183" y="1153"/>
                      <a:pt x="1153" y="1179"/>
                      <a:pt x="1119" y="1179"/>
                    </a:cubicBezTo>
                    <a:cubicBezTo>
                      <a:pt x="1081" y="1179"/>
                      <a:pt x="1055" y="1153"/>
                      <a:pt x="1055" y="1115"/>
                    </a:cubicBezTo>
                    <a:cubicBezTo>
                      <a:pt x="1055" y="1081"/>
                      <a:pt x="1081" y="1051"/>
                      <a:pt x="1119" y="1051"/>
                    </a:cubicBezTo>
                    <a:cubicBezTo>
                      <a:pt x="1153" y="1051"/>
                      <a:pt x="1183" y="1081"/>
                      <a:pt x="1183" y="1115"/>
                    </a:cubicBezTo>
                    <a:close/>
                    <a:moveTo>
                      <a:pt x="689" y="689"/>
                    </a:moveTo>
                    <a:cubicBezTo>
                      <a:pt x="689" y="740"/>
                      <a:pt x="689" y="740"/>
                      <a:pt x="689" y="740"/>
                    </a:cubicBezTo>
                    <a:cubicBezTo>
                      <a:pt x="1094" y="740"/>
                      <a:pt x="1094" y="740"/>
                      <a:pt x="1094" y="740"/>
                    </a:cubicBezTo>
                    <a:cubicBezTo>
                      <a:pt x="1094" y="881"/>
                      <a:pt x="1094" y="881"/>
                      <a:pt x="1094" y="881"/>
                    </a:cubicBezTo>
                    <a:cubicBezTo>
                      <a:pt x="1145" y="881"/>
                      <a:pt x="1145" y="881"/>
                      <a:pt x="1145" y="881"/>
                    </a:cubicBezTo>
                    <a:cubicBezTo>
                      <a:pt x="1145" y="689"/>
                      <a:pt x="1145" y="689"/>
                      <a:pt x="1145" y="689"/>
                    </a:cubicBezTo>
                    <a:cubicBezTo>
                      <a:pt x="689" y="689"/>
                      <a:pt x="689" y="689"/>
                      <a:pt x="689" y="689"/>
                    </a:cubicBezTo>
                    <a:cubicBezTo>
                      <a:pt x="689" y="689"/>
                      <a:pt x="689" y="689"/>
                      <a:pt x="689" y="689"/>
                    </a:cubicBezTo>
                    <a:close/>
                    <a:moveTo>
                      <a:pt x="276" y="689"/>
                    </a:moveTo>
                    <a:cubicBezTo>
                      <a:pt x="268" y="694"/>
                      <a:pt x="264" y="698"/>
                      <a:pt x="255" y="706"/>
                    </a:cubicBezTo>
                    <a:cubicBezTo>
                      <a:pt x="247" y="715"/>
                      <a:pt x="238" y="728"/>
                      <a:pt x="234" y="740"/>
                    </a:cubicBezTo>
                    <a:cubicBezTo>
                      <a:pt x="587" y="740"/>
                      <a:pt x="587" y="740"/>
                      <a:pt x="587" y="740"/>
                    </a:cubicBezTo>
                    <a:cubicBezTo>
                      <a:pt x="587" y="689"/>
                      <a:pt x="587" y="689"/>
                      <a:pt x="587" y="689"/>
                    </a:cubicBezTo>
                    <a:cubicBezTo>
                      <a:pt x="276" y="689"/>
                      <a:pt x="276" y="689"/>
                      <a:pt x="276" y="689"/>
                    </a:cubicBezTo>
                    <a:cubicBezTo>
                      <a:pt x="276" y="689"/>
                      <a:pt x="276" y="689"/>
                      <a:pt x="276" y="689"/>
                    </a:cubicBezTo>
                    <a:close/>
                    <a:moveTo>
                      <a:pt x="161" y="323"/>
                    </a:moveTo>
                    <a:cubicBezTo>
                      <a:pt x="38" y="447"/>
                      <a:pt x="38" y="447"/>
                      <a:pt x="38" y="447"/>
                    </a:cubicBezTo>
                    <a:cubicBezTo>
                      <a:pt x="136" y="447"/>
                      <a:pt x="136" y="447"/>
                      <a:pt x="136" y="447"/>
                    </a:cubicBezTo>
                    <a:cubicBezTo>
                      <a:pt x="136" y="711"/>
                      <a:pt x="136" y="711"/>
                      <a:pt x="136" y="711"/>
                    </a:cubicBezTo>
                    <a:cubicBezTo>
                      <a:pt x="144" y="681"/>
                      <a:pt x="161" y="655"/>
                      <a:pt x="183" y="634"/>
                    </a:cubicBezTo>
                    <a:cubicBezTo>
                      <a:pt x="183" y="634"/>
                      <a:pt x="183" y="630"/>
                      <a:pt x="187" y="630"/>
                    </a:cubicBezTo>
                    <a:cubicBezTo>
                      <a:pt x="187" y="447"/>
                      <a:pt x="187" y="447"/>
                      <a:pt x="187" y="447"/>
                    </a:cubicBezTo>
                    <a:cubicBezTo>
                      <a:pt x="281" y="447"/>
                      <a:pt x="281" y="447"/>
                      <a:pt x="281" y="447"/>
                    </a:cubicBezTo>
                    <a:cubicBezTo>
                      <a:pt x="161" y="323"/>
                      <a:pt x="161" y="323"/>
                      <a:pt x="161" y="323"/>
                    </a:cubicBezTo>
                    <a:cubicBezTo>
                      <a:pt x="161" y="323"/>
                      <a:pt x="161" y="323"/>
                      <a:pt x="161" y="323"/>
                    </a:cubicBezTo>
                    <a:close/>
                    <a:moveTo>
                      <a:pt x="915" y="362"/>
                    </a:moveTo>
                    <a:cubicBezTo>
                      <a:pt x="1000" y="447"/>
                      <a:pt x="1000" y="447"/>
                      <a:pt x="1000" y="447"/>
                    </a:cubicBezTo>
                    <a:cubicBezTo>
                      <a:pt x="983" y="430"/>
                      <a:pt x="983" y="430"/>
                      <a:pt x="983" y="430"/>
                    </a:cubicBezTo>
                    <a:cubicBezTo>
                      <a:pt x="885" y="523"/>
                      <a:pt x="787" y="566"/>
                      <a:pt x="689" y="583"/>
                    </a:cubicBezTo>
                    <a:cubicBezTo>
                      <a:pt x="689" y="634"/>
                      <a:pt x="689" y="634"/>
                      <a:pt x="689" y="634"/>
                    </a:cubicBezTo>
                    <a:cubicBezTo>
                      <a:pt x="796" y="617"/>
                      <a:pt x="911" y="574"/>
                      <a:pt x="1017" y="464"/>
                    </a:cubicBezTo>
                    <a:cubicBezTo>
                      <a:pt x="1085" y="532"/>
                      <a:pt x="1085" y="532"/>
                      <a:pt x="1085" y="532"/>
                    </a:cubicBezTo>
                    <a:cubicBezTo>
                      <a:pt x="1085" y="362"/>
                      <a:pt x="1085" y="362"/>
                      <a:pt x="1085" y="362"/>
                    </a:cubicBezTo>
                    <a:cubicBezTo>
                      <a:pt x="915" y="362"/>
                      <a:pt x="915" y="362"/>
                      <a:pt x="915" y="362"/>
                    </a:cubicBezTo>
                    <a:cubicBezTo>
                      <a:pt x="915" y="362"/>
                      <a:pt x="915" y="362"/>
                      <a:pt x="915" y="362"/>
                    </a:cubicBezTo>
                    <a:close/>
                    <a:moveTo>
                      <a:pt x="472" y="591"/>
                    </a:moveTo>
                    <a:cubicBezTo>
                      <a:pt x="362" y="591"/>
                      <a:pt x="264" y="587"/>
                      <a:pt x="200" y="651"/>
                    </a:cubicBezTo>
                    <a:cubicBezTo>
                      <a:pt x="196" y="655"/>
                      <a:pt x="191" y="664"/>
                      <a:pt x="187" y="668"/>
                    </a:cubicBezTo>
                    <a:cubicBezTo>
                      <a:pt x="170" y="689"/>
                      <a:pt x="157" y="711"/>
                      <a:pt x="149" y="740"/>
                    </a:cubicBezTo>
                    <a:cubicBezTo>
                      <a:pt x="140" y="779"/>
                      <a:pt x="136" y="826"/>
                      <a:pt x="136" y="881"/>
                    </a:cubicBezTo>
                    <a:cubicBezTo>
                      <a:pt x="187" y="881"/>
                      <a:pt x="187" y="881"/>
                      <a:pt x="187" y="881"/>
                    </a:cubicBezTo>
                    <a:cubicBezTo>
                      <a:pt x="187" y="821"/>
                      <a:pt x="191" y="774"/>
                      <a:pt x="204" y="740"/>
                    </a:cubicBezTo>
                    <a:cubicBezTo>
                      <a:pt x="213" y="719"/>
                      <a:pt x="221" y="702"/>
                      <a:pt x="234" y="689"/>
                    </a:cubicBezTo>
                    <a:cubicBezTo>
                      <a:pt x="238" y="689"/>
                      <a:pt x="238" y="689"/>
                      <a:pt x="238" y="685"/>
                    </a:cubicBezTo>
                    <a:cubicBezTo>
                      <a:pt x="285" y="638"/>
                      <a:pt x="366" y="643"/>
                      <a:pt x="468" y="643"/>
                    </a:cubicBezTo>
                    <a:cubicBezTo>
                      <a:pt x="506" y="643"/>
                      <a:pt x="545" y="647"/>
                      <a:pt x="587" y="643"/>
                    </a:cubicBezTo>
                    <a:cubicBezTo>
                      <a:pt x="587" y="591"/>
                      <a:pt x="587" y="591"/>
                      <a:pt x="587" y="591"/>
                    </a:cubicBezTo>
                    <a:cubicBezTo>
                      <a:pt x="545" y="596"/>
                      <a:pt x="506" y="591"/>
                      <a:pt x="472" y="591"/>
                    </a:cubicBezTo>
                    <a:close/>
                    <a:moveTo>
                      <a:pt x="762" y="447"/>
                    </a:moveTo>
                    <a:cubicBezTo>
                      <a:pt x="638" y="323"/>
                      <a:pt x="638" y="323"/>
                      <a:pt x="638" y="323"/>
                    </a:cubicBezTo>
                    <a:cubicBezTo>
                      <a:pt x="519" y="447"/>
                      <a:pt x="519" y="447"/>
                      <a:pt x="519" y="447"/>
                    </a:cubicBezTo>
                    <a:cubicBezTo>
                      <a:pt x="613" y="447"/>
                      <a:pt x="613" y="447"/>
                      <a:pt x="613" y="447"/>
                    </a:cubicBezTo>
                    <a:cubicBezTo>
                      <a:pt x="613" y="881"/>
                      <a:pt x="613" y="881"/>
                      <a:pt x="613" y="881"/>
                    </a:cubicBezTo>
                    <a:cubicBezTo>
                      <a:pt x="664" y="881"/>
                      <a:pt x="664" y="881"/>
                      <a:pt x="664" y="881"/>
                    </a:cubicBezTo>
                    <a:cubicBezTo>
                      <a:pt x="664" y="447"/>
                      <a:pt x="664" y="447"/>
                      <a:pt x="664" y="447"/>
                    </a:cubicBezTo>
                    <a:cubicBezTo>
                      <a:pt x="762" y="447"/>
                      <a:pt x="762" y="447"/>
                      <a:pt x="762" y="447"/>
                    </a:cubicBezTo>
                    <a:cubicBezTo>
                      <a:pt x="762" y="447"/>
                      <a:pt x="762" y="447"/>
                      <a:pt x="762" y="447"/>
                    </a:cubicBezTo>
                    <a:close/>
                  </a:path>
                </a:pathLst>
              </a:custGeom>
              <a:solidFill>
                <a:srgbClr val="FFFFFF"/>
              </a:solidFill>
              <a:ln>
                <a:noFill/>
              </a:ln>
            </p:spPr>
            <p:txBody>
              <a:bodyPr vert="horz" wrap="square" lIns="91414" tIns="45706" rIns="91414" bIns="45706" numCol="1" anchor="t" anchorCtr="0" compatLnSpc="1">
                <a:prstTxWarp prst="textNoShape">
                  <a:avLst/>
                </a:prstTxWarp>
              </a:bodyPr>
              <a:lstStyle/>
              <a:p>
                <a:pPr defTabSz="932384">
                  <a:defRPr/>
                </a:pPr>
                <a:endParaRPr lang="en-US" kern="0" smtClean="0">
                  <a:solidFill>
                    <a:srgbClr val="505050"/>
                  </a:solidFill>
                </a:endParaRPr>
              </a:p>
            </p:txBody>
          </p:sp>
        </p:grpSp>
        <p:sp>
          <p:nvSpPr>
            <p:cNvPr id="109" name="TextBox 108"/>
            <p:cNvSpPr txBox="1"/>
            <p:nvPr/>
          </p:nvSpPr>
          <p:spPr>
            <a:xfrm>
              <a:off x="1078263" y="6755915"/>
              <a:ext cx="2895854" cy="1403576"/>
            </a:xfrm>
            <a:prstGeom prst="rect">
              <a:avLst/>
            </a:prstGeom>
            <a:noFill/>
          </p:spPr>
          <p:txBody>
            <a:bodyPr wrap="square" lIns="182828" tIns="146262" rIns="182828" bIns="146262" rtlCol="0">
              <a:spAutoFit/>
            </a:bodyPr>
            <a:lstStyle/>
            <a:p>
              <a:pPr marL="166688" indent="-166688" defTabSz="950883">
                <a:buFont typeface="Arial" panose="020B0604020202020204" pitchFamily="34" charset="0"/>
                <a:buChar char="•"/>
                <a:defRPr/>
              </a:pPr>
              <a:r>
                <a:rPr lang="en-US" kern="0" dirty="0" smtClean="0">
                  <a:gradFill>
                    <a:gsLst>
                      <a:gs pos="3810">
                        <a:srgbClr val="505050"/>
                      </a:gs>
                      <a:gs pos="100000">
                        <a:srgbClr val="505050"/>
                      </a:gs>
                    </a:gsLst>
                    <a:lin ang="5400000" scaled="1"/>
                  </a:gradFill>
                  <a:cs typeface="Segoe UI" panose="020B0502040204020203" pitchFamily="34" charset="0"/>
                </a:rPr>
                <a:t>Rolling upgrades without downtime [no new hardware needed] </a:t>
              </a:r>
            </a:p>
            <a:p>
              <a:pPr marL="166688" indent="-166688" defTabSz="950883">
                <a:buFont typeface="Arial" panose="020B0604020202020204" pitchFamily="34" charset="0"/>
                <a:buChar char="•"/>
                <a:defRPr/>
              </a:pPr>
              <a:r>
                <a:rPr lang="en-US" kern="0" dirty="0" smtClean="0">
                  <a:gradFill>
                    <a:gsLst>
                      <a:gs pos="3810">
                        <a:srgbClr val="505050"/>
                      </a:gs>
                      <a:gs pos="100000">
                        <a:srgbClr val="505050"/>
                      </a:gs>
                    </a:gsLst>
                    <a:lin ang="5400000" scaled="1"/>
                  </a:gradFill>
                  <a:cs typeface="Segoe UI" panose="020B0502040204020203" pitchFamily="34" charset="0"/>
                </a:rPr>
                <a:t>Mixed-mode clusters</a:t>
              </a:r>
            </a:p>
          </p:txBody>
        </p:sp>
        <p:sp>
          <p:nvSpPr>
            <p:cNvPr id="110" name="TextBox 109"/>
            <p:cNvSpPr txBox="1"/>
            <p:nvPr/>
          </p:nvSpPr>
          <p:spPr>
            <a:xfrm>
              <a:off x="8988942" y="6755913"/>
              <a:ext cx="3172327" cy="1957653"/>
            </a:xfrm>
            <a:prstGeom prst="rect">
              <a:avLst/>
            </a:prstGeom>
            <a:noFill/>
          </p:spPr>
          <p:txBody>
            <a:bodyPr wrap="square" lIns="182828" tIns="146262" rIns="182828" bIns="146262" rtlCol="0">
              <a:spAutoFit/>
            </a:bodyPr>
            <a:lstStyle/>
            <a:p>
              <a:pPr marL="166688" indent="-166688" defTabSz="950883">
                <a:buFont typeface="Arial" panose="020B0604020202020204" pitchFamily="34" charset="0"/>
                <a:buChar char="•"/>
              </a:pPr>
              <a:r>
                <a:rPr lang="en-US" kern="0" dirty="0">
                  <a:gradFill>
                    <a:gsLst>
                      <a:gs pos="3810">
                        <a:srgbClr val="505050"/>
                      </a:gs>
                      <a:gs pos="100000">
                        <a:srgbClr val="505050"/>
                      </a:gs>
                    </a:gsLst>
                    <a:lin ang="5400000" scaled="1"/>
                  </a:gradFill>
                  <a:cs typeface="Segoe UI" panose="020B0502040204020203" pitchFamily="34" charset="0"/>
                </a:rPr>
                <a:t>Broad </a:t>
              </a:r>
              <a:r>
                <a:rPr lang="en-US" kern="0" dirty="0" err="1">
                  <a:gradFill>
                    <a:gsLst>
                      <a:gs pos="3810">
                        <a:srgbClr val="505050"/>
                      </a:gs>
                      <a:gs pos="100000">
                        <a:srgbClr val="505050"/>
                      </a:gs>
                    </a:gsLst>
                    <a:lin ang="5400000" scaled="1"/>
                  </a:gradFill>
                  <a:cs typeface="Segoe UI" panose="020B0502040204020203" pitchFamily="34" charset="0"/>
                </a:rPr>
                <a:t>distro</a:t>
              </a:r>
              <a:r>
                <a:rPr lang="en-US" kern="0" dirty="0">
                  <a:gradFill>
                    <a:gsLst>
                      <a:gs pos="3810">
                        <a:srgbClr val="505050"/>
                      </a:gs>
                      <a:gs pos="100000">
                        <a:srgbClr val="505050"/>
                      </a:gs>
                    </a:gsLst>
                    <a:lin ang="5400000" scaled="1"/>
                  </a:gradFill>
                  <a:cs typeface="Segoe UI" panose="020B0502040204020203" pitchFamily="34" charset="0"/>
                </a:rPr>
                <a:t> support, including: RHEL, SLES, Ubuntu, CentOS </a:t>
              </a:r>
            </a:p>
            <a:p>
              <a:pPr marL="166688" indent="-166688" defTabSz="950883">
                <a:buFont typeface="Arial" panose="020B0604020202020204" pitchFamily="34" charset="0"/>
                <a:buChar char="•"/>
              </a:pPr>
              <a:r>
                <a:rPr lang="en-US" kern="0" dirty="0">
                  <a:gradFill>
                    <a:gsLst>
                      <a:gs pos="3810">
                        <a:srgbClr val="505050"/>
                      </a:gs>
                      <a:gs pos="100000">
                        <a:srgbClr val="505050"/>
                      </a:gs>
                    </a:gsLst>
                    <a:lin ang="5400000" scaled="1"/>
                  </a:gradFill>
                  <a:cs typeface="Segoe UI" panose="020B0502040204020203" pitchFamily="34" charset="0"/>
                </a:rPr>
                <a:t>Networking performance: hot add/remove </a:t>
              </a:r>
              <a:r>
                <a:rPr lang="en-US" kern="0" dirty="0" err="1">
                  <a:gradFill>
                    <a:gsLst>
                      <a:gs pos="3810">
                        <a:srgbClr val="505050"/>
                      </a:gs>
                      <a:gs pos="100000">
                        <a:srgbClr val="505050"/>
                      </a:gs>
                    </a:gsLst>
                    <a:lin ang="5400000" scaled="1"/>
                  </a:gradFill>
                  <a:cs typeface="Segoe UI" panose="020B0502040204020203" pitchFamily="34" charset="0"/>
                </a:rPr>
                <a:t>vNIC</a:t>
              </a:r>
              <a:r>
                <a:rPr lang="en-US" kern="0" dirty="0">
                  <a:gradFill>
                    <a:gsLst>
                      <a:gs pos="3810">
                        <a:srgbClr val="505050"/>
                      </a:gs>
                      <a:gs pos="100000">
                        <a:srgbClr val="505050"/>
                      </a:gs>
                    </a:gsLst>
                    <a:lin ang="5400000" scaled="1"/>
                  </a:gradFill>
                  <a:cs typeface="Segoe UI" panose="020B0502040204020203" pitchFamily="34" charset="0"/>
                </a:rPr>
                <a:t> &amp; in-guest </a:t>
              </a:r>
              <a:r>
                <a:rPr lang="en-US" kern="0" dirty="0" err="1">
                  <a:gradFill>
                    <a:gsLst>
                      <a:gs pos="3810">
                        <a:srgbClr val="505050"/>
                      </a:gs>
                      <a:gs pos="100000">
                        <a:srgbClr val="505050"/>
                      </a:gs>
                    </a:gsLst>
                    <a:lin ang="5400000" scaled="1"/>
                  </a:gradFill>
                  <a:cs typeface="Segoe UI" panose="020B0502040204020203" pitchFamily="34" charset="0"/>
                </a:rPr>
                <a:t>vRSS</a:t>
              </a:r>
              <a:endParaRPr lang="en-US" kern="0" dirty="0">
                <a:gradFill>
                  <a:gsLst>
                    <a:gs pos="3810">
                      <a:srgbClr val="505050"/>
                    </a:gs>
                    <a:gs pos="100000">
                      <a:srgbClr val="505050"/>
                    </a:gs>
                  </a:gsLst>
                  <a:lin ang="5400000" scaled="1"/>
                </a:gradFill>
                <a:cs typeface="Segoe UI" panose="020B0502040204020203" pitchFamily="34" charset="0"/>
              </a:endParaRPr>
            </a:p>
          </p:txBody>
        </p:sp>
        <p:sp>
          <p:nvSpPr>
            <p:cNvPr id="111" name="TextBox 110"/>
            <p:cNvSpPr txBox="1"/>
            <p:nvPr/>
          </p:nvSpPr>
          <p:spPr>
            <a:xfrm>
              <a:off x="5129628" y="6755911"/>
              <a:ext cx="3170364" cy="2511730"/>
            </a:xfrm>
            <a:prstGeom prst="rect">
              <a:avLst/>
            </a:prstGeom>
            <a:noFill/>
          </p:spPr>
          <p:txBody>
            <a:bodyPr wrap="square" lIns="182828" tIns="146262" rIns="182828" bIns="146262" rtlCol="0">
              <a:spAutoFit/>
            </a:bodyPr>
            <a:lstStyle/>
            <a:p>
              <a:pPr marL="166688" indent="-166688" defTabSz="950883">
                <a:buFont typeface="Arial" panose="020B0604020202020204" pitchFamily="34" charset="0"/>
                <a:buChar char="•"/>
              </a:pPr>
              <a:r>
                <a:rPr lang="en-US" kern="0" dirty="0">
                  <a:gradFill>
                    <a:gsLst>
                      <a:gs pos="3810">
                        <a:srgbClr val="505050"/>
                      </a:gs>
                      <a:gs pos="100000">
                        <a:srgbClr val="505050"/>
                      </a:gs>
                    </a:gsLst>
                    <a:lin ang="5400000" scaled="1"/>
                  </a:gradFill>
                  <a:cs typeface="Segoe UI" panose="020B0502040204020203" pitchFamily="34" charset="0"/>
                </a:rPr>
                <a:t>Mission-critical scale: SQL, Exchange, SharePoint, SAP, Oracle    </a:t>
              </a:r>
            </a:p>
            <a:p>
              <a:pPr marL="166688" indent="-166688" defTabSz="950883">
                <a:buFont typeface="Arial" panose="020B0604020202020204" pitchFamily="34" charset="0"/>
                <a:buChar char="•"/>
              </a:pPr>
              <a:r>
                <a:rPr lang="en-US" kern="0" dirty="0">
                  <a:gradFill>
                    <a:gsLst>
                      <a:gs pos="3810">
                        <a:srgbClr val="505050"/>
                      </a:gs>
                      <a:gs pos="100000">
                        <a:srgbClr val="505050"/>
                      </a:gs>
                    </a:gsLst>
                    <a:lin ang="5400000" scaled="1"/>
                  </a:gradFill>
                  <a:cs typeface="Segoe UI" panose="020B0502040204020203" pitchFamily="34" charset="0"/>
                </a:rPr>
                <a:t>High-performance: Live migration &amp; Storage </a:t>
              </a:r>
              <a:r>
                <a:rPr lang="en-US" kern="0" dirty="0" err="1">
                  <a:gradFill>
                    <a:gsLst>
                      <a:gs pos="3810">
                        <a:srgbClr val="505050"/>
                      </a:gs>
                      <a:gs pos="100000">
                        <a:srgbClr val="505050"/>
                      </a:gs>
                    </a:gsLst>
                    <a:lin ang="5400000" scaled="1"/>
                  </a:gradFill>
                  <a:cs typeface="Segoe UI" panose="020B0502040204020203" pitchFamily="34" charset="0"/>
                </a:rPr>
                <a:t>QoS</a:t>
              </a:r>
              <a:r>
                <a:rPr lang="en-US" kern="0" dirty="0">
                  <a:gradFill>
                    <a:gsLst>
                      <a:gs pos="3810">
                        <a:srgbClr val="505050"/>
                      </a:gs>
                      <a:gs pos="100000">
                        <a:srgbClr val="505050"/>
                      </a:gs>
                    </a:gsLst>
                    <a:lin ang="5400000" scaled="1"/>
                  </a:gradFill>
                  <a:cs typeface="Segoe UI" panose="020B0502040204020203" pitchFamily="34" charset="0"/>
                </a:rPr>
                <a:t> </a:t>
              </a:r>
            </a:p>
            <a:p>
              <a:pPr marL="166688" indent="-166688" defTabSz="950883">
                <a:buFont typeface="Arial" panose="020B0604020202020204" pitchFamily="34" charset="0"/>
                <a:buChar char="•"/>
              </a:pPr>
              <a:r>
                <a:rPr lang="en-US" kern="0" dirty="0">
                  <a:gradFill>
                    <a:gsLst>
                      <a:gs pos="3810">
                        <a:srgbClr val="505050"/>
                      </a:gs>
                      <a:gs pos="100000">
                        <a:srgbClr val="505050"/>
                      </a:gs>
                    </a:gsLst>
                    <a:lin ang="5400000" scaled="1"/>
                  </a:gradFill>
                  <a:cs typeface="Segoe UI" panose="020B0502040204020203" pitchFamily="34" charset="0"/>
                </a:rPr>
                <a:t>Maximum availability: Guest clustering </a:t>
              </a:r>
            </a:p>
            <a:p>
              <a:pPr marL="228557" indent="-228557" defTabSz="950883">
                <a:buFont typeface="Arial" panose="020B0604020202020204" pitchFamily="34" charset="0"/>
                <a:buChar char="•"/>
                <a:defRPr/>
              </a:pPr>
              <a:endParaRPr lang="en-US" kern="0" dirty="0" smtClean="0">
                <a:gradFill>
                  <a:gsLst>
                    <a:gs pos="3810">
                      <a:srgbClr val="505050"/>
                    </a:gs>
                    <a:gs pos="100000">
                      <a:srgbClr val="505050"/>
                    </a:gs>
                  </a:gsLst>
                  <a:lin ang="5400000" scaled="1"/>
                </a:gradFill>
                <a:cs typeface="Segoe UI" panose="020B0502040204020203" pitchFamily="34" charset="0"/>
              </a:endParaRPr>
            </a:p>
          </p:txBody>
        </p:sp>
      </p:grpSp>
      <p:sp>
        <p:nvSpPr>
          <p:cNvPr id="132" name="Rectangle 131"/>
          <p:cNvSpPr/>
          <p:nvPr/>
        </p:nvSpPr>
        <p:spPr bwMode="auto">
          <a:xfrm>
            <a:off x="883" y="496"/>
            <a:ext cx="12434711" cy="1791092"/>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0" y="6697205"/>
            <a:ext cx="12435594" cy="297319"/>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31" name="Title 1"/>
          <p:cNvSpPr txBox="1">
            <a:spLocks/>
          </p:cNvSpPr>
          <p:nvPr/>
        </p:nvSpPr>
        <p:spPr>
          <a:xfrm>
            <a:off x="427039" y="447676"/>
            <a:ext cx="11889564" cy="917575"/>
          </a:xfrm>
          <a:prstGeom prst="rect">
            <a:avLst/>
          </a:prstGeom>
        </p:spPr>
        <p:txBody>
          <a:bodyPr vert="horz" wrap="square" lIns="146304" tIns="91440" rIns="146304" bIns="91440" rtlCol="0" anchor="t">
            <a:noAutofit/>
          </a:bodyPr>
          <a:lstStyle>
            <a:lvl1pPr algn="l" defTabSz="932487" rtl="0" eaLnBrk="1" latinLnBrk="0" hangingPunct="1">
              <a:lnSpc>
                <a:spcPct val="90000"/>
              </a:lnSpc>
              <a:spcBef>
                <a:spcPct val="0"/>
              </a:spcBef>
              <a:buNone/>
              <a:defRPr lang="en-US" sz="4799" b="0" kern="1200" cap="none" spc="-102" baseline="0">
                <a:ln w="3175">
                  <a:noFill/>
                </a:ln>
                <a:gradFill>
                  <a:gsLst>
                    <a:gs pos="1250">
                      <a:schemeClr val="bg2"/>
                    </a:gs>
                    <a:gs pos="100000">
                      <a:schemeClr val="bg2"/>
                    </a:gs>
                  </a:gsLst>
                  <a:lin ang="5400000" scaled="0"/>
                </a:gradFill>
                <a:effectLst/>
                <a:latin typeface="+mj-lt"/>
                <a:ea typeface="+mn-ea"/>
                <a:cs typeface="Segoe UI" pitchFamily="34" charset="0"/>
              </a:defRPr>
            </a:lvl1pPr>
          </a:lstStyle>
          <a:p>
            <a:r>
              <a:rPr sz="4000" dirty="0" smtClean="0">
                <a:gradFill>
                  <a:gsLst>
                    <a:gs pos="1250">
                      <a:srgbClr val="505050"/>
                    </a:gs>
                    <a:gs pos="100000">
                      <a:srgbClr val="505050"/>
                    </a:gs>
                  </a:gsLst>
                  <a:lin ang="5400000" scaled="0"/>
                </a:gradFill>
              </a:rPr>
              <a:t>Confidently virtualize anything: On-premises or Azure</a:t>
            </a:r>
            <a:endParaRPr sz="4000" dirty="0">
              <a:gradFill>
                <a:gsLst>
                  <a:gs pos="1250">
                    <a:srgbClr val="505050"/>
                  </a:gs>
                  <a:gs pos="100000">
                    <a:srgbClr val="505050"/>
                  </a:gs>
                </a:gsLst>
                <a:lin ang="5400000" scaled="0"/>
              </a:gradFill>
            </a:endParaRPr>
          </a:p>
        </p:txBody>
      </p:sp>
    </p:spTree>
    <p:extLst>
      <p:ext uri="{BB962C8B-B14F-4D97-AF65-F5344CB8AC3E}">
        <p14:creationId xmlns:p14="http://schemas.microsoft.com/office/powerpoint/2010/main" val="20742824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nodeType="withEffect">
                                  <p:stCondLst>
                                    <p:cond delay="0"/>
                                  </p:stCondLst>
                                  <p:childTnLst>
                                    <p:animMotion origin="layout" path="M 0 -2.9369E-6 L 0 -0.38788 " pathEditMode="relative" rAng="0" ptsTypes="AA">
                                      <p:cBhvr>
                                        <p:cTn id="6" dur="700" fill="hold"/>
                                        <p:tgtEl>
                                          <p:spTgt spid="106"/>
                                        </p:tgtEl>
                                        <p:attrNameLst>
                                          <p:attrName>ppt_x</p:attrName>
                                          <p:attrName>ppt_y</p:attrName>
                                        </p:attrNameLst>
                                      </p:cBhvr>
                                      <p:rCtr x="0" y="-194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Cluster OS Rolling Upgrade</a:t>
            </a:r>
            <a:endParaRPr lang="en-US" dirty="0"/>
          </a:p>
        </p:txBody>
      </p:sp>
      <p:sp>
        <p:nvSpPr>
          <p:cNvPr id="7" name="Text Placeholder 6"/>
          <p:cNvSpPr>
            <a:spLocks noGrp="1"/>
          </p:cNvSpPr>
          <p:nvPr>
            <p:ph type="body" sz="quarter" idx="10"/>
          </p:nvPr>
        </p:nvSpPr>
        <p:spPr>
          <a:xfrm>
            <a:off x="274639" y="1212851"/>
            <a:ext cx="11887200" cy="2274341"/>
          </a:xfrm>
        </p:spPr>
        <p:txBody>
          <a:bodyPr/>
          <a:lstStyle/>
          <a:p>
            <a:r>
              <a:rPr lang="en-US" sz="3600" dirty="0" smtClean="0"/>
              <a:t>Mixed OS mode is a new transition state for Failover Clusters</a:t>
            </a:r>
          </a:p>
          <a:p>
            <a:pPr lvl="1"/>
            <a:r>
              <a:rPr lang="en-US" sz="1800" dirty="0" smtClean="0"/>
              <a:t>Optimizations don’t run</a:t>
            </a:r>
          </a:p>
          <a:p>
            <a:pPr lvl="1"/>
            <a:r>
              <a:rPr lang="en-US" sz="1800" dirty="0" smtClean="0"/>
              <a:t>New features are not available</a:t>
            </a:r>
          </a:p>
          <a:p>
            <a:pPr lvl="1"/>
            <a:r>
              <a:rPr lang="en-US" sz="1800" dirty="0" smtClean="0"/>
              <a:t>Do not plan on running your cluster in Mixed OS Mode for longer than one month</a:t>
            </a:r>
          </a:p>
          <a:p>
            <a:endParaRPr lang="en-US" sz="3600" dirty="0"/>
          </a:p>
        </p:txBody>
      </p:sp>
      <p:sp>
        <p:nvSpPr>
          <p:cNvPr id="2" name="Oval 1"/>
          <p:cNvSpPr/>
          <p:nvPr/>
        </p:nvSpPr>
        <p:spPr bwMode="auto">
          <a:xfrm>
            <a:off x="8351535" y="3867504"/>
            <a:ext cx="2742810" cy="2726969"/>
          </a:xfrm>
          <a:prstGeom prst="ellipse">
            <a:avLst/>
          </a:prstGeom>
          <a:solidFill>
            <a:schemeClr val="accent2"/>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Windows</a:t>
            </a:r>
          </a:p>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Server</a:t>
            </a:r>
          </a:p>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2016</a:t>
            </a:r>
          </a:p>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Failover</a:t>
            </a:r>
          </a:p>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Cluster</a:t>
            </a:r>
          </a:p>
        </p:txBody>
      </p:sp>
      <p:sp>
        <p:nvSpPr>
          <p:cNvPr id="6" name="Oval 5"/>
          <p:cNvSpPr/>
          <p:nvPr/>
        </p:nvSpPr>
        <p:spPr bwMode="auto">
          <a:xfrm>
            <a:off x="656426" y="3867503"/>
            <a:ext cx="2666621" cy="2726970"/>
          </a:xfrm>
          <a:prstGeom prst="ellipse">
            <a:avLst/>
          </a:prstGeom>
          <a:solidFill>
            <a:schemeClr val="accent1"/>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Windows</a:t>
            </a:r>
          </a:p>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Server</a:t>
            </a:r>
          </a:p>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2012 R2</a:t>
            </a:r>
          </a:p>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Failover</a:t>
            </a:r>
          </a:p>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Cluster</a:t>
            </a:r>
          </a:p>
        </p:txBody>
      </p:sp>
      <p:cxnSp>
        <p:nvCxnSpPr>
          <p:cNvPr id="8" name="Curved Connector 7"/>
          <p:cNvCxnSpPr>
            <a:stCxn id="6" idx="7"/>
            <a:endCxn id="9" idx="1"/>
          </p:cNvCxnSpPr>
          <p:nvPr/>
        </p:nvCxnSpPr>
        <p:spPr>
          <a:xfrm rot="5400000" flipH="1" flipV="1">
            <a:off x="3910724" y="3288664"/>
            <a:ext cx="12700" cy="1956391"/>
          </a:xfrm>
          <a:prstGeom prst="curvedConnector3">
            <a:avLst>
              <a:gd name="adj1" fmla="val 4944535"/>
            </a:avLst>
          </a:prstGeom>
          <a:ln w="50800">
            <a:solidFill>
              <a:schemeClr val="bg2"/>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bwMode="auto">
          <a:xfrm>
            <a:off x="4503981" y="3867504"/>
            <a:ext cx="2628527" cy="2726969"/>
          </a:xfrm>
          <a:prstGeom prst="ellipse">
            <a:avLst/>
          </a:prstGeom>
          <a:solidFill>
            <a:schemeClr val="accent4"/>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Mixed OS Mode</a:t>
            </a: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293" fontAlgn="base">
              <a:lnSpc>
                <a:spcPct val="90000"/>
              </a:lnSpc>
              <a:spcBef>
                <a:spcPct val="0"/>
              </a:spcBef>
              <a:spcAft>
                <a:spcPct val="0"/>
              </a:spcAft>
            </a:pPr>
            <a:r>
              <a:rPr lang="en-US" sz="1399" dirty="0">
                <a:gradFill>
                  <a:gsLst>
                    <a:gs pos="0">
                      <a:srgbClr val="FFFFFF"/>
                    </a:gs>
                    <a:gs pos="100000">
                      <a:srgbClr val="FFFFFF"/>
                    </a:gs>
                  </a:gsLst>
                  <a:lin ang="5400000" scaled="0"/>
                </a:gradFill>
                <a:ea typeface="Segoe UI" pitchFamily="34" charset="0"/>
                <a:cs typeface="Segoe UI" pitchFamily="34" charset="0"/>
              </a:rPr>
              <a:t>2012 R2 &amp; 2016</a:t>
            </a:r>
          </a:p>
          <a:p>
            <a:pPr algn="ctr" defTabSz="932293"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algn="ctr" defTabSz="932293"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Failover</a:t>
            </a:r>
          </a:p>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Cluster</a:t>
            </a:r>
          </a:p>
        </p:txBody>
      </p:sp>
      <p:cxnSp>
        <p:nvCxnSpPr>
          <p:cNvPr id="13" name="Curved Connector 12"/>
          <p:cNvCxnSpPr>
            <a:stCxn id="9" idx="7"/>
            <a:endCxn id="2" idx="1"/>
          </p:cNvCxnSpPr>
          <p:nvPr/>
        </p:nvCxnSpPr>
        <p:spPr>
          <a:xfrm rot="5400000" flipH="1" flipV="1">
            <a:off x="7750389" y="3264040"/>
            <a:ext cx="12698" cy="2005641"/>
          </a:xfrm>
          <a:prstGeom prst="curvedConnector3">
            <a:avLst>
              <a:gd name="adj1" fmla="val 4944528"/>
            </a:avLst>
          </a:prstGeom>
          <a:ln w="50800">
            <a:solidFill>
              <a:schemeClr val="bg2"/>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bwMode="auto">
          <a:xfrm>
            <a:off x="656426" y="2955850"/>
            <a:ext cx="10437919" cy="606056"/>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System Center 2016</a:t>
            </a:r>
            <a:endParaRPr lang="en-US"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316996689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2125677"/>
            <a:ext cx="11353735" cy="1828786"/>
          </a:xfrm>
        </p:spPr>
        <p:txBody>
          <a:bodyPr/>
          <a:lstStyle/>
          <a:p>
            <a:r>
              <a:rPr lang="en-US" dirty="0">
                <a:solidFill>
                  <a:schemeClr val="tx1"/>
                </a:solidFill>
              </a:rPr>
              <a:t>Platform vision and strategy: Next-generation computing with Server Virtualization</a:t>
            </a:r>
            <a:endParaRPr lang="en-US" dirty="0"/>
          </a:p>
        </p:txBody>
      </p:sp>
      <p:sp>
        <p:nvSpPr>
          <p:cNvPr id="5" name="Text Placeholder 4"/>
          <p:cNvSpPr>
            <a:spLocks noGrp="1"/>
          </p:cNvSpPr>
          <p:nvPr>
            <p:ph type="body" sz="quarter" idx="12"/>
          </p:nvPr>
        </p:nvSpPr>
        <p:spPr>
          <a:xfrm>
            <a:off x="274702" y="4399548"/>
            <a:ext cx="9143936" cy="1828007"/>
          </a:xfrm>
        </p:spPr>
        <p:txBody>
          <a:bodyPr/>
          <a:lstStyle/>
          <a:p>
            <a:r>
              <a:rPr lang="en-US" dirty="0">
                <a:solidFill>
                  <a:schemeClr val="tx1"/>
                </a:solidFill>
              </a:rPr>
              <a:t>Mathew John – Core Operating System Guy</a:t>
            </a:r>
          </a:p>
          <a:p>
            <a:r>
              <a:rPr lang="en-US" dirty="0">
                <a:solidFill>
                  <a:schemeClr val="tx1"/>
                </a:solidFill>
              </a:rPr>
              <a:t>Jeff Woolsey – Server Guy	</a:t>
            </a:r>
          </a:p>
          <a:p>
            <a:r>
              <a:rPr lang="en-US" dirty="0" err="1">
                <a:solidFill>
                  <a:schemeClr val="tx1"/>
                </a:solidFill>
              </a:rPr>
              <a:t>Madhan</a:t>
            </a:r>
            <a:r>
              <a:rPr lang="en-US" dirty="0">
                <a:solidFill>
                  <a:schemeClr val="tx1"/>
                </a:solidFill>
              </a:rPr>
              <a:t> </a:t>
            </a:r>
            <a:r>
              <a:rPr lang="en-US" dirty="0" err="1">
                <a:solidFill>
                  <a:schemeClr val="tx1"/>
                </a:solidFill>
              </a:rPr>
              <a:t>Arumugam</a:t>
            </a:r>
            <a:r>
              <a:rPr lang="en-US" dirty="0">
                <a:solidFill>
                  <a:schemeClr val="tx1"/>
                </a:solidFill>
              </a:rPr>
              <a:t> </a:t>
            </a:r>
            <a:r>
              <a:rPr lang="en-US" dirty="0" err="1">
                <a:solidFill>
                  <a:schemeClr val="tx1"/>
                </a:solidFill>
              </a:rPr>
              <a:t>Ramakrishnan</a:t>
            </a:r>
            <a:r>
              <a:rPr lang="en-US" dirty="0">
                <a:solidFill>
                  <a:schemeClr val="tx1"/>
                </a:solidFill>
              </a:rPr>
              <a:t> – Azure Guy</a:t>
            </a:r>
          </a:p>
        </p:txBody>
      </p:sp>
      <p:sp>
        <p:nvSpPr>
          <p:cNvPr id="6" name="Text Placeholder 5"/>
          <p:cNvSpPr>
            <a:spLocks noGrp="1"/>
          </p:cNvSpPr>
          <p:nvPr>
            <p:ph type="body" sz="quarter" idx="13"/>
          </p:nvPr>
        </p:nvSpPr>
        <p:spPr/>
        <p:txBody>
          <a:bodyPr/>
          <a:lstStyle/>
          <a:p>
            <a:r>
              <a:rPr lang="en-US" dirty="0" smtClean="0"/>
              <a:t>BRK2466</a:t>
            </a:r>
            <a:endParaRPr lang="en-US" dirty="0"/>
          </a:p>
        </p:txBody>
      </p:sp>
    </p:spTree>
    <p:extLst>
      <p:ext uri="{BB962C8B-B14F-4D97-AF65-F5344CB8AC3E}">
        <p14:creationId xmlns:p14="http://schemas.microsoft.com/office/powerpoint/2010/main" val="342433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Cluster OS Rolling Upgrade Process</a:t>
            </a:r>
            <a:endParaRPr lang="en-US" dirty="0"/>
          </a:p>
        </p:txBody>
      </p:sp>
      <p:sp>
        <p:nvSpPr>
          <p:cNvPr id="3" name="Content Placeholder 2"/>
          <p:cNvSpPr>
            <a:spLocks noGrp="1"/>
          </p:cNvSpPr>
          <p:nvPr>
            <p:ph type="body" sz="quarter" idx="10"/>
          </p:nvPr>
        </p:nvSpPr>
        <p:spPr/>
        <p:txBody>
          <a:bodyPr/>
          <a:lstStyle/>
          <a:p>
            <a:r>
              <a:rPr lang="en-US" smtClean="0"/>
              <a:t>Start with a Windows Server 2012 R2 cluster</a:t>
            </a:r>
          </a:p>
          <a:p>
            <a:pPr lvl="1"/>
            <a:r>
              <a:rPr lang="en-US" smtClean="0"/>
              <a:t>All nodes running Windows Server 2012 R2</a:t>
            </a:r>
          </a:p>
          <a:p>
            <a:pPr lvl="1"/>
            <a:r>
              <a:rPr lang="en-US" smtClean="0"/>
              <a:t>The workload supports Cluster OS Rolling Upgrade process</a:t>
            </a:r>
            <a:endParaRPr lang="en-US" dirty="0" smtClean="0"/>
          </a:p>
        </p:txBody>
      </p:sp>
      <p:sp>
        <p:nvSpPr>
          <p:cNvPr id="10" name="Rectangle 9"/>
          <p:cNvSpPr/>
          <p:nvPr/>
        </p:nvSpPr>
        <p:spPr>
          <a:xfrm>
            <a:off x="1658946" y="4419276"/>
            <a:ext cx="1356537" cy="1614148"/>
          </a:xfrm>
          <a:prstGeom prst="rect">
            <a:avLst/>
          </a:prstGeom>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2012 R2</a:t>
            </a:r>
          </a:p>
        </p:txBody>
      </p:sp>
      <p:sp>
        <p:nvSpPr>
          <p:cNvPr id="55" name="TextBox 54"/>
          <p:cNvSpPr txBox="1"/>
          <p:nvPr/>
        </p:nvSpPr>
        <p:spPr>
          <a:xfrm>
            <a:off x="3504944" y="6267766"/>
            <a:ext cx="5565510" cy="376684"/>
          </a:xfrm>
          <a:prstGeom prst="rect">
            <a:avLst/>
          </a:prstGeom>
          <a:noFill/>
          <a:ln w="28575">
            <a:solidFill>
              <a:srgbClr val="0070C0"/>
            </a:solidFill>
          </a:ln>
        </p:spPr>
        <p:style>
          <a:lnRef idx="2">
            <a:schemeClr val="accent4"/>
          </a:lnRef>
          <a:fillRef idx="1">
            <a:schemeClr val="lt1"/>
          </a:fillRef>
          <a:effectRef idx="0">
            <a:schemeClr val="accent4"/>
          </a:effectRef>
          <a:fontRef idx="minor">
            <a:schemeClr val="dk1"/>
          </a:fontRef>
        </p:style>
        <p:txBody>
          <a:bodyPr wrap="none" rtlCol="0">
            <a:spAutoFit/>
          </a:bodyPr>
          <a:lstStyle>
            <a:defPPr>
              <a:defRPr lang="en-US"/>
            </a:defPPr>
            <a:lvl1pPr>
              <a:defRPr>
                <a:solidFill>
                  <a:schemeClr val="tx1"/>
                </a:solidFill>
              </a:defRPr>
            </a:lvl1pPr>
          </a:lstStyle>
          <a:p>
            <a:pPr defTabSz="932563"/>
            <a:r>
              <a:rPr lang="en-US" dirty="0">
                <a:gradFill>
                  <a:gsLst>
                    <a:gs pos="0">
                      <a:srgbClr val="505050"/>
                    </a:gs>
                    <a:gs pos="100000">
                      <a:srgbClr val="505050"/>
                    </a:gs>
                  </a:gsLst>
                  <a:lin ang="5400000" scaled="0"/>
                </a:gradFill>
              </a:rPr>
              <a:t>Cluster Functional Level = Windows Server 2012 R2 </a:t>
            </a:r>
          </a:p>
        </p:txBody>
      </p:sp>
      <p:sp>
        <p:nvSpPr>
          <p:cNvPr id="72" name="Rectangle 71"/>
          <p:cNvSpPr/>
          <p:nvPr/>
        </p:nvSpPr>
        <p:spPr>
          <a:xfrm>
            <a:off x="3602946" y="4372250"/>
            <a:ext cx="1356537" cy="1614148"/>
          </a:xfrm>
          <a:prstGeom prst="rect">
            <a:avLst/>
          </a:prstGeom>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2012 R2</a:t>
            </a:r>
          </a:p>
        </p:txBody>
      </p:sp>
      <p:sp>
        <p:nvSpPr>
          <p:cNvPr id="85" name="Rectangle 84"/>
          <p:cNvSpPr/>
          <p:nvPr/>
        </p:nvSpPr>
        <p:spPr>
          <a:xfrm>
            <a:off x="5546945" y="4372250"/>
            <a:ext cx="1356537" cy="1614148"/>
          </a:xfrm>
          <a:prstGeom prst="rect">
            <a:avLst/>
          </a:prstGeom>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2012 R2</a:t>
            </a:r>
          </a:p>
        </p:txBody>
      </p:sp>
      <p:sp>
        <p:nvSpPr>
          <p:cNvPr id="98" name="Rectangle 97"/>
          <p:cNvSpPr/>
          <p:nvPr/>
        </p:nvSpPr>
        <p:spPr>
          <a:xfrm>
            <a:off x="7490944" y="4372250"/>
            <a:ext cx="1356537" cy="1614148"/>
          </a:xfrm>
          <a:prstGeom prst="rect">
            <a:avLst/>
          </a:prstGeom>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2012 R2</a:t>
            </a:r>
          </a:p>
        </p:txBody>
      </p:sp>
      <p:sp>
        <p:nvSpPr>
          <p:cNvPr id="111" name="Rectangle 110"/>
          <p:cNvSpPr/>
          <p:nvPr/>
        </p:nvSpPr>
        <p:spPr>
          <a:xfrm>
            <a:off x="9434944" y="4372250"/>
            <a:ext cx="1356537" cy="1614148"/>
          </a:xfrm>
          <a:prstGeom prst="rect">
            <a:avLst/>
          </a:prstGeom>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2012 R2</a:t>
            </a:r>
          </a:p>
        </p:txBody>
      </p:sp>
      <p:sp>
        <p:nvSpPr>
          <p:cNvPr id="11" name="Rectangle 10"/>
          <p:cNvSpPr/>
          <p:nvPr/>
        </p:nvSpPr>
        <p:spPr bwMode="auto">
          <a:xfrm>
            <a:off x="1339673" y="3725830"/>
            <a:ext cx="9754672" cy="3047568"/>
          </a:xfrm>
          <a:prstGeom prst="rect">
            <a:avLst/>
          </a:prstGeom>
          <a:noFill/>
          <a:ln w="50800">
            <a:solidFill>
              <a:srgbClr val="0070C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505050"/>
                    </a:gs>
                    <a:gs pos="100000">
                      <a:srgbClr val="505050"/>
                    </a:gs>
                  </a:gsLst>
                  <a:lin ang="5400000" scaled="0"/>
                </a:gradFill>
                <a:ea typeface="Segoe UI" pitchFamily="34" charset="0"/>
                <a:cs typeface="Segoe UI" pitchFamily="34" charset="0"/>
              </a:rPr>
              <a:t>Failover Cluster</a:t>
            </a:r>
          </a:p>
        </p:txBody>
      </p:sp>
      <p:pic>
        <p:nvPicPr>
          <p:cNvPr id="124" name="Picture 12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658946" y="4454390"/>
            <a:ext cx="719035" cy="719035"/>
          </a:xfrm>
          <a:prstGeom prst="rect">
            <a:avLst/>
          </a:prstGeom>
          <a:noFill/>
        </p:spPr>
      </p:pic>
      <p:pic>
        <p:nvPicPr>
          <p:cNvPr id="125" name="Picture 12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2299257" y="4454390"/>
            <a:ext cx="719035" cy="719035"/>
          </a:xfrm>
          <a:prstGeom prst="rect">
            <a:avLst/>
          </a:prstGeom>
          <a:noFill/>
        </p:spPr>
      </p:pic>
      <p:pic>
        <p:nvPicPr>
          <p:cNvPr id="126" name="Picture 12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972127" y="4901644"/>
            <a:ext cx="719035" cy="719035"/>
          </a:xfrm>
          <a:prstGeom prst="rect">
            <a:avLst/>
          </a:prstGeom>
          <a:noFill/>
        </p:spPr>
      </p:pic>
      <p:pic>
        <p:nvPicPr>
          <p:cNvPr id="127" name="Picture 12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14392" y="4378201"/>
            <a:ext cx="719035" cy="719035"/>
          </a:xfrm>
          <a:prstGeom prst="rect">
            <a:avLst/>
          </a:prstGeom>
          <a:noFill/>
        </p:spPr>
      </p:pic>
      <p:pic>
        <p:nvPicPr>
          <p:cNvPr id="128" name="Picture 12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54702" y="4378201"/>
            <a:ext cx="719035" cy="719035"/>
          </a:xfrm>
          <a:prstGeom prst="rect">
            <a:avLst/>
          </a:prstGeom>
          <a:noFill/>
        </p:spPr>
      </p:pic>
      <p:pic>
        <p:nvPicPr>
          <p:cNvPr id="129" name="Picture 128"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927573" y="4831616"/>
            <a:ext cx="719035" cy="719035"/>
          </a:xfrm>
          <a:prstGeom prst="rect">
            <a:avLst/>
          </a:prstGeom>
          <a:noFill/>
        </p:spPr>
      </p:pic>
      <p:pic>
        <p:nvPicPr>
          <p:cNvPr id="130" name="Picture 129"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60087" y="4378201"/>
            <a:ext cx="719035" cy="719035"/>
          </a:xfrm>
          <a:prstGeom prst="rect">
            <a:avLst/>
          </a:prstGeom>
          <a:noFill/>
        </p:spPr>
      </p:pic>
      <p:pic>
        <p:nvPicPr>
          <p:cNvPr id="131" name="Picture 130"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00397" y="4378201"/>
            <a:ext cx="719035" cy="719035"/>
          </a:xfrm>
          <a:prstGeom prst="rect">
            <a:avLst/>
          </a:prstGeom>
          <a:noFill/>
        </p:spPr>
      </p:pic>
      <p:pic>
        <p:nvPicPr>
          <p:cNvPr id="132" name="Picture 131"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873267" y="4845503"/>
            <a:ext cx="719035" cy="719035"/>
          </a:xfrm>
          <a:prstGeom prst="rect">
            <a:avLst/>
          </a:prstGeom>
          <a:noFill/>
        </p:spPr>
      </p:pic>
      <p:pic>
        <p:nvPicPr>
          <p:cNvPr id="133" name="Picture 132"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488136" y="4368033"/>
            <a:ext cx="719035" cy="719035"/>
          </a:xfrm>
          <a:prstGeom prst="rect">
            <a:avLst/>
          </a:prstGeom>
          <a:noFill/>
        </p:spPr>
      </p:pic>
      <p:pic>
        <p:nvPicPr>
          <p:cNvPr id="134" name="Picture 13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28446" y="4368033"/>
            <a:ext cx="719035" cy="719035"/>
          </a:xfrm>
          <a:prstGeom prst="rect">
            <a:avLst/>
          </a:prstGeom>
          <a:noFill/>
        </p:spPr>
      </p:pic>
      <p:pic>
        <p:nvPicPr>
          <p:cNvPr id="135" name="Picture 13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801316" y="4835336"/>
            <a:ext cx="719035" cy="719035"/>
          </a:xfrm>
          <a:prstGeom prst="rect">
            <a:avLst/>
          </a:prstGeom>
          <a:noFill/>
        </p:spPr>
      </p:pic>
      <p:pic>
        <p:nvPicPr>
          <p:cNvPr id="136" name="Picture 13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9438203" y="4392722"/>
            <a:ext cx="719035" cy="719035"/>
          </a:xfrm>
          <a:prstGeom prst="rect">
            <a:avLst/>
          </a:prstGeom>
          <a:noFill/>
        </p:spPr>
      </p:pic>
      <p:pic>
        <p:nvPicPr>
          <p:cNvPr id="137" name="Picture 13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0078513" y="4392722"/>
            <a:ext cx="719035" cy="719035"/>
          </a:xfrm>
          <a:prstGeom prst="rect">
            <a:avLst/>
          </a:prstGeom>
          <a:noFill/>
        </p:spPr>
      </p:pic>
      <p:pic>
        <p:nvPicPr>
          <p:cNvPr id="138" name="Picture 13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9751384" y="4860025"/>
            <a:ext cx="719035" cy="719035"/>
          </a:xfrm>
          <a:prstGeom prst="rect">
            <a:avLst/>
          </a:prstGeom>
          <a:noFill/>
        </p:spPr>
      </p:pic>
    </p:spTree>
    <p:extLst>
      <p:ext uri="{BB962C8B-B14F-4D97-AF65-F5344CB8AC3E}">
        <p14:creationId xmlns:p14="http://schemas.microsoft.com/office/powerpoint/2010/main" val="205878729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ight Arrow 32"/>
          <p:cNvSpPr/>
          <p:nvPr/>
        </p:nvSpPr>
        <p:spPr bwMode="auto">
          <a:xfrm rot="10800000">
            <a:off x="4985182" y="4853521"/>
            <a:ext cx="4476494" cy="729202"/>
          </a:xfrm>
          <a:prstGeom prst="rightArrow">
            <a:avLst/>
          </a:prstGeom>
          <a:solidFill>
            <a:schemeClr val="lt1"/>
          </a:solidFill>
          <a:ln w="25400">
            <a:solidFill>
              <a:srgbClr val="00B05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2" name="Right Arrow 31"/>
          <p:cNvSpPr/>
          <p:nvPr/>
        </p:nvSpPr>
        <p:spPr bwMode="auto">
          <a:xfrm rot="10800000">
            <a:off x="6919432" y="4849551"/>
            <a:ext cx="2539436" cy="729202"/>
          </a:xfrm>
          <a:prstGeom prst="rightArrow">
            <a:avLst/>
          </a:prstGeom>
          <a:solidFill>
            <a:schemeClr val="lt1"/>
          </a:solidFill>
          <a:ln w="25400">
            <a:solidFill>
              <a:srgbClr val="00B05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smtClean="0"/>
              <a:t>Cluster OS Rolling Upgrade Process</a:t>
            </a:r>
            <a:endParaRPr lang="en-US" dirty="0"/>
          </a:p>
        </p:txBody>
      </p:sp>
      <p:sp>
        <p:nvSpPr>
          <p:cNvPr id="3" name="Content Placeholder 2"/>
          <p:cNvSpPr>
            <a:spLocks noGrp="1"/>
          </p:cNvSpPr>
          <p:nvPr>
            <p:ph type="body" sz="quarter" idx="10"/>
          </p:nvPr>
        </p:nvSpPr>
        <p:spPr/>
        <p:txBody>
          <a:bodyPr/>
          <a:lstStyle/>
          <a:p>
            <a:r>
              <a:rPr lang="en-US" smtClean="0"/>
              <a:t>Migrate Workloads Off Cluster Node</a:t>
            </a:r>
          </a:p>
          <a:p>
            <a:pPr lvl="1"/>
            <a:r>
              <a:rPr lang="en-US" smtClean="0"/>
              <a:t>Pause | Drain the node</a:t>
            </a:r>
            <a:endParaRPr lang="en-US" dirty="0" smtClean="0"/>
          </a:p>
        </p:txBody>
      </p:sp>
      <p:sp>
        <p:nvSpPr>
          <p:cNvPr id="10" name="Rectangle 9"/>
          <p:cNvSpPr/>
          <p:nvPr/>
        </p:nvSpPr>
        <p:spPr>
          <a:xfrm>
            <a:off x="1658946" y="4419276"/>
            <a:ext cx="1356537" cy="1614148"/>
          </a:xfrm>
          <a:prstGeom prst="rect">
            <a:avLst/>
          </a:prstGeom>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2012 R2</a:t>
            </a:r>
          </a:p>
        </p:txBody>
      </p:sp>
      <p:sp>
        <p:nvSpPr>
          <p:cNvPr id="55" name="TextBox 54"/>
          <p:cNvSpPr txBox="1"/>
          <p:nvPr/>
        </p:nvSpPr>
        <p:spPr>
          <a:xfrm>
            <a:off x="3504944" y="6267766"/>
            <a:ext cx="5565510" cy="376684"/>
          </a:xfrm>
          <a:prstGeom prst="rect">
            <a:avLst/>
          </a:prstGeom>
          <a:noFill/>
          <a:ln w="28575">
            <a:solidFill>
              <a:srgbClr val="0070C0"/>
            </a:solidFill>
          </a:ln>
        </p:spPr>
        <p:style>
          <a:lnRef idx="2">
            <a:schemeClr val="accent4"/>
          </a:lnRef>
          <a:fillRef idx="1">
            <a:schemeClr val="lt1"/>
          </a:fillRef>
          <a:effectRef idx="0">
            <a:schemeClr val="accent4"/>
          </a:effectRef>
          <a:fontRef idx="minor">
            <a:schemeClr val="dk1"/>
          </a:fontRef>
        </p:style>
        <p:txBody>
          <a:bodyPr wrap="none" rtlCol="0">
            <a:spAutoFit/>
          </a:bodyPr>
          <a:lstStyle>
            <a:defPPr>
              <a:defRPr lang="en-US"/>
            </a:defPPr>
            <a:lvl1pPr>
              <a:defRPr>
                <a:solidFill>
                  <a:schemeClr val="tx1"/>
                </a:solidFill>
              </a:defRPr>
            </a:lvl1pPr>
          </a:lstStyle>
          <a:p>
            <a:pPr defTabSz="932563"/>
            <a:r>
              <a:rPr lang="en-US" dirty="0">
                <a:gradFill>
                  <a:gsLst>
                    <a:gs pos="0">
                      <a:srgbClr val="505050"/>
                    </a:gs>
                    <a:gs pos="100000">
                      <a:srgbClr val="505050"/>
                    </a:gs>
                  </a:gsLst>
                  <a:lin ang="5400000" scaled="0"/>
                </a:gradFill>
              </a:rPr>
              <a:t>Cluster Functional Level = Windows Server 2012 R2 </a:t>
            </a:r>
          </a:p>
        </p:txBody>
      </p:sp>
      <p:sp>
        <p:nvSpPr>
          <p:cNvPr id="72" name="Rectangle 71"/>
          <p:cNvSpPr/>
          <p:nvPr/>
        </p:nvSpPr>
        <p:spPr>
          <a:xfrm>
            <a:off x="3602946" y="4372250"/>
            <a:ext cx="1356537" cy="1614148"/>
          </a:xfrm>
          <a:prstGeom prst="rect">
            <a:avLst/>
          </a:prstGeom>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2012 R2</a:t>
            </a:r>
          </a:p>
        </p:txBody>
      </p:sp>
      <p:sp>
        <p:nvSpPr>
          <p:cNvPr id="85" name="Rectangle 84"/>
          <p:cNvSpPr/>
          <p:nvPr/>
        </p:nvSpPr>
        <p:spPr>
          <a:xfrm>
            <a:off x="5546945" y="4372250"/>
            <a:ext cx="1356537" cy="1614148"/>
          </a:xfrm>
          <a:prstGeom prst="rect">
            <a:avLst/>
          </a:prstGeom>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2012 R2</a:t>
            </a:r>
          </a:p>
        </p:txBody>
      </p:sp>
      <p:sp>
        <p:nvSpPr>
          <p:cNvPr id="98" name="Rectangle 97"/>
          <p:cNvSpPr/>
          <p:nvPr/>
        </p:nvSpPr>
        <p:spPr>
          <a:xfrm>
            <a:off x="7490944" y="4372250"/>
            <a:ext cx="1356537" cy="1614148"/>
          </a:xfrm>
          <a:prstGeom prst="rect">
            <a:avLst/>
          </a:prstGeom>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2012 R2</a:t>
            </a:r>
          </a:p>
        </p:txBody>
      </p:sp>
      <p:sp>
        <p:nvSpPr>
          <p:cNvPr id="111" name="Rectangle 110"/>
          <p:cNvSpPr/>
          <p:nvPr/>
        </p:nvSpPr>
        <p:spPr>
          <a:xfrm>
            <a:off x="9434944" y="4372250"/>
            <a:ext cx="1356537" cy="1614148"/>
          </a:xfrm>
          <a:prstGeom prst="rect">
            <a:avLst/>
          </a:prstGeom>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2012 R2</a:t>
            </a:r>
          </a:p>
        </p:txBody>
      </p:sp>
      <p:sp>
        <p:nvSpPr>
          <p:cNvPr id="11" name="Rectangle 10"/>
          <p:cNvSpPr/>
          <p:nvPr/>
        </p:nvSpPr>
        <p:spPr bwMode="auto">
          <a:xfrm>
            <a:off x="1339673" y="3725830"/>
            <a:ext cx="9754672" cy="3047568"/>
          </a:xfrm>
          <a:prstGeom prst="rect">
            <a:avLst/>
          </a:prstGeom>
          <a:noFill/>
          <a:ln w="50800">
            <a:solidFill>
              <a:srgbClr val="0070C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505050"/>
                    </a:gs>
                    <a:gs pos="100000">
                      <a:srgbClr val="505050"/>
                    </a:gs>
                  </a:gsLst>
                  <a:lin ang="5400000" scaled="0"/>
                </a:gradFill>
                <a:ea typeface="Segoe UI" pitchFamily="34" charset="0"/>
                <a:cs typeface="Segoe UI" pitchFamily="34" charset="0"/>
              </a:rPr>
              <a:t>Failover Cluster</a:t>
            </a:r>
          </a:p>
        </p:txBody>
      </p:sp>
      <p:pic>
        <p:nvPicPr>
          <p:cNvPr id="124" name="Picture 12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658946" y="4454390"/>
            <a:ext cx="719035" cy="719035"/>
          </a:xfrm>
          <a:prstGeom prst="rect">
            <a:avLst/>
          </a:prstGeom>
          <a:noFill/>
        </p:spPr>
      </p:pic>
      <p:pic>
        <p:nvPicPr>
          <p:cNvPr id="125" name="Picture 12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2299257" y="4454390"/>
            <a:ext cx="719035" cy="719035"/>
          </a:xfrm>
          <a:prstGeom prst="rect">
            <a:avLst/>
          </a:prstGeom>
          <a:noFill/>
        </p:spPr>
      </p:pic>
      <p:pic>
        <p:nvPicPr>
          <p:cNvPr id="126" name="Picture 12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972127" y="4901644"/>
            <a:ext cx="719035" cy="719035"/>
          </a:xfrm>
          <a:prstGeom prst="rect">
            <a:avLst/>
          </a:prstGeom>
          <a:noFill/>
        </p:spPr>
      </p:pic>
      <p:pic>
        <p:nvPicPr>
          <p:cNvPr id="127" name="Picture 12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14392" y="4378201"/>
            <a:ext cx="719035" cy="719035"/>
          </a:xfrm>
          <a:prstGeom prst="rect">
            <a:avLst/>
          </a:prstGeom>
          <a:noFill/>
        </p:spPr>
      </p:pic>
      <p:pic>
        <p:nvPicPr>
          <p:cNvPr id="128" name="Picture 12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54702" y="4378201"/>
            <a:ext cx="719035" cy="719035"/>
          </a:xfrm>
          <a:prstGeom prst="rect">
            <a:avLst/>
          </a:prstGeom>
          <a:noFill/>
        </p:spPr>
      </p:pic>
      <p:pic>
        <p:nvPicPr>
          <p:cNvPr id="129" name="Picture 128"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14391" y="4831616"/>
            <a:ext cx="719035" cy="719035"/>
          </a:xfrm>
          <a:prstGeom prst="rect">
            <a:avLst/>
          </a:prstGeom>
          <a:noFill/>
        </p:spPr>
      </p:pic>
      <p:pic>
        <p:nvPicPr>
          <p:cNvPr id="130" name="Picture 129"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60087" y="4378201"/>
            <a:ext cx="719035" cy="719035"/>
          </a:xfrm>
          <a:prstGeom prst="rect">
            <a:avLst/>
          </a:prstGeom>
          <a:noFill/>
        </p:spPr>
      </p:pic>
      <p:pic>
        <p:nvPicPr>
          <p:cNvPr id="131" name="Picture 130"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00397" y="4378201"/>
            <a:ext cx="719035" cy="719035"/>
          </a:xfrm>
          <a:prstGeom prst="rect">
            <a:avLst/>
          </a:prstGeom>
          <a:noFill/>
        </p:spPr>
      </p:pic>
      <p:pic>
        <p:nvPicPr>
          <p:cNvPr id="132" name="Picture 131"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72779" y="4845503"/>
            <a:ext cx="719035" cy="719035"/>
          </a:xfrm>
          <a:prstGeom prst="rect">
            <a:avLst/>
          </a:prstGeom>
          <a:noFill/>
        </p:spPr>
      </p:pic>
      <p:pic>
        <p:nvPicPr>
          <p:cNvPr id="133" name="Picture 132"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488136" y="4368033"/>
            <a:ext cx="719035" cy="719035"/>
          </a:xfrm>
          <a:prstGeom prst="rect">
            <a:avLst/>
          </a:prstGeom>
          <a:noFill/>
        </p:spPr>
      </p:pic>
      <p:pic>
        <p:nvPicPr>
          <p:cNvPr id="134" name="Picture 13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28446" y="4368033"/>
            <a:ext cx="719035" cy="719035"/>
          </a:xfrm>
          <a:prstGeom prst="rect">
            <a:avLst/>
          </a:prstGeom>
          <a:noFill/>
        </p:spPr>
      </p:pic>
      <p:pic>
        <p:nvPicPr>
          <p:cNvPr id="135" name="Picture 13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502390" y="4835336"/>
            <a:ext cx="719035" cy="719035"/>
          </a:xfrm>
          <a:prstGeom prst="rect">
            <a:avLst/>
          </a:prstGeom>
          <a:noFill/>
        </p:spPr>
      </p:pic>
      <p:pic>
        <p:nvPicPr>
          <p:cNvPr id="136" name="Picture 13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28445" y="4831118"/>
            <a:ext cx="719035" cy="719035"/>
          </a:xfrm>
          <a:prstGeom prst="rect">
            <a:avLst/>
          </a:prstGeom>
          <a:noFill/>
        </p:spPr>
      </p:pic>
      <p:pic>
        <p:nvPicPr>
          <p:cNvPr id="137" name="Picture 13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03205" y="4845502"/>
            <a:ext cx="719035" cy="719035"/>
          </a:xfrm>
          <a:prstGeom prst="rect">
            <a:avLst/>
          </a:prstGeom>
          <a:noFill/>
        </p:spPr>
      </p:pic>
      <p:pic>
        <p:nvPicPr>
          <p:cNvPr id="138" name="Picture 13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66148" y="4845503"/>
            <a:ext cx="719035" cy="719035"/>
          </a:xfrm>
          <a:prstGeom prst="rect">
            <a:avLst/>
          </a:prstGeom>
          <a:noFill/>
        </p:spPr>
      </p:pic>
      <p:sp>
        <p:nvSpPr>
          <p:cNvPr id="27" name="Freeform 37"/>
          <p:cNvSpPr>
            <a:spLocks noEditPoints="1"/>
          </p:cNvSpPr>
          <p:nvPr/>
        </p:nvSpPr>
        <p:spPr bwMode="black">
          <a:xfrm>
            <a:off x="9761733" y="4570845"/>
            <a:ext cx="748458" cy="748458"/>
          </a:xfrm>
          <a:custGeom>
            <a:avLst/>
            <a:gdLst>
              <a:gd name="T0" fmla="*/ 55 w 150"/>
              <a:gd name="T1" fmla="*/ 46 h 150"/>
              <a:gd name="T2" fmla="*/ 67 w 150"/>
              <a:gd name="T3" fmla="*/ 46 h 150"/>
              <a:gd name="T4" fmla="*/ 67 w 150"/>
              <a:gd name="T5" fmla="*/ 105 h 150"/>
              <a:gd name="T6" fmla="*/ 55 w 150"/>
              <a:gd name="T7" fmla="*/ 105 h 150"/>
              <a:gd name="T8" fmla="*/ 55 w 150"/>
              <a:gd name="T9" fmla="*/ 46 h 150"/>
              <a:gd name="T10" fmla="*/ 83 w 150"/>
              <a:gd name="T11" fmla="*/ 105 h 150"/>
              <a:gd name="T12" fmla="*/ 95 w 150"/>
              <a:gd name="T13" fmla="*/ 105 h 150"/>
              <a:gd name="T14" fmla="*/ 95 w 150"/>
              <a:gd name="T15" fmla="*/ 46 h 150"/>
              <a:gd name="T16" fmla="*/ 83 w 150"/>
              <a:gd name="T17" fmla="*/ 46 h 150"/>
              <a:gd name="T18" fmla="*/ 83 w 150"/>
              <a:gd name="T19" fmla="*/ 105 h 150"/>
              <a:gd name="T20" fmla="*/ 150 w 150"/>
              <a:gd name="T21" fmla="*/ 75 h 150"/>
              <a:gd name="T22" fmla="*/ 75 w 150"/>
              <a:gd name="T23" fmla="*/ 0 h 150"/>
              <a:gd name="T24" fmla="*/ 0 w 150"/>
              <a:gd name="T25" fmla="*/ 75 h 150"/>
              <a:gd name="T26" fmla="*/ 75 w 150"/>
              <a:gd name="T27" fmla="*/ 150 h 150"/>
              <a:gd name="T28" fmla="*/ 150 w 150"/>
              <a:gd name="T29" fmla="*/ 75 h 150"/>
              <a:gd name="T30" fmla="*/ 141 w 150"/>
              <a:gd name="T31" fmla="*/ 75 h 150"/>
              <a:gd name="T32" fmla="*/ 75 w 150"/>
              <a:gd name="T33" fmla="*/ 141 h 150"/>
              <a:gd name="T34" fmla="*/ 10 w 150"/>
              <a:gd name="T35" fmla="*/ 75 h 150"/>
              <a:gd name="T36" fmla="*/ 75 w 150"/>
              <a:gd name="T37" fmla="*/ 10 h 150"/>
              <a:gd name="T38" fmla="*/ 141 w 150"/>
              <a:gd name="T3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50">
                <a:moveTo>
                  <a:pt x="55" y="46"/>
                </a:moveTo>
                <a:cubicBezTo>
                  <a:pt x="67" y="46"/>
                  <a:pt x="67" y="46"/>
                  <a:pt x="67" y="46"/>
                </a:cubicBezTo>
                <a:cubicBezTo>
                  <a:pt x="67" y="105"/>
                  <a:pt x="67" y="105"/>
                  <a:pt x="67" y="105"/>
                </a:cubicBezTo>
                <a:cubicBezTo>
                  <a:pt x="55" y="105"/>
                  <a:pt x="55" y="105"/>
                  <a:pt x="55" y="105"/>
                </a:cubicBezTo>
                <a:lnTo>
                  <a:pt x="55" y="46"/>
                </a:lnTo>
                <a:close/>
                <a:moveTo>
                  <a:pt x="83" y="105"/>
                </a:moveTo>
                <a:cubicBezTo>
                  <a:pt x="95" y="105"/>
                  <a:pt x="95" y="105"/>
                  <a:pt x="95" y="105"/>
                </a:cubicBezTo>
                <a:cubicBezTo>
                  <a:pt x="95" y="46"/>
                  <a:pt x="95" y="46"/>
                  <a:pt x="95" y="46"/>
                </a:cubicBezTo>
                <a:cubicBezTo>
                  <a:pt x="83" y="46"/>
                  <a:pt x="83" y="46"/>
                  <a:pt x="83" y="46"/>
                </a:cubicBezTo>
                <a:lnTo>
                  <a:pt x="83" y="105"/>
                </a:lnTo>
                <a:close/>
                <a:moveTo>
                  <a:pt x="150" y="75"/>
                </a:moveTo>
                <a:cubicBezTo>
                  <a:pt x="150" y="34"/>
                  <a:pt x="116" y="0"/>
                  <a:pt x="75" y="0"/>
                </a:cubicBezTo>
                <a:cubicBezTo>
                  <a:pt x="34" y="0"/>
                  <a:pt x="0" y="34"/>
                  <a:pt x="0" y="75"/>
                </a:cubicBezTo>
                <a:cubicBezTo>
                  <a:pt x="0" y="117"/>
                  <a:pt x="34" y="150"/>
                  <a:pt x="75" y="150"/>
                </a:cubicBezTo>
                <a:cubicBezTo>
                  <a:pt x="116" y="150"/>
                  <a:pt x="150" y="117"/>
                  <a:pt x="150" y="75"/>
                </a:cubicBezTo>
                <a:close/>
                <a:moveTo>
                  <a:pt x="141" y="75"/>
                </a:moveTo>
                <a:cubicBezTo>
                  <a:pt x="141" y="112"/>
                  <a:pt x="111" y="141"/>
                  <a:pt x="75" y="141"/>
                </a:cubicBezTo>
                <a:cubicBezTo>
                  <a:pt x="39" y="141"/>
                  <a:pt x="10" y="112"/>
                  <a:pt x="10" y="75"/>
                </a:cubicBezTo>
                <a:cubicBezTo>
                  <a:pt x="10" y="39"/>
                  <a:pt x="39" y="10"/>
                  <a:pt x="75" y="10"/>
                </a:cubicBezTo>
                <a:cubicBezTo>
                  <a:pt x="111" y="10"/>
                  <a:pt x="141" y="39"/>
                  <a:pt x="141"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 name="Right Arrow 4"/>
          <p:cNvSpPr/>
          <p:nvPr/>
        </p:nvSpPr>
        <p:spPr bwMode="auto">
          <a:xfrm rot="10800000">
            <a:off x="8844688" y="4849472"/>
            <a:ext cx="598167" cy="729202"/>
          </a:xfrm>
          <a:prstGeom prst="rightArrow">
            <a:avLst/>
          </a:prstGeom>
          <a:solidFill>
            <a:schemeClr val="lt1"/>
          </a:solidFill>
          <a:ln w="25400">
            <a:solidFill>
              <a:srgbClr val="00B05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34" name="Picture 33" descr="\\MAGNUM\Projects\Microsoft\Cloud Power FY12\Design\ICONS_PNG\Application.png"/>
          <p:cNvPicPr>
            <a:picLocks noChangeAspect="1" noChangeArrowheads="1"/>
          </p:cNvPicPr>
          <p:nvPr/>
        </p:nvPicPr>
        <p:blipFill>
          <a:blip r:embed="rId4" cstate="print">
            <a:duotone>
              <a:prstClr val="black"/>
              <a:schemeClr val="accent4">
                <a:tint val="45000"/>
                <a:satMod val="400000"/>
              </a:schemeClr>
            </a:duotone>
            <a:extLst>
              <a:ext uri="{BEBA8EAE-BF5A-486C-A8C5-ECC9F3942E4B}">
                <a14:imgProps xmlns:a14="http://schemas.microsoft.com/office/drawing/2010/main">
                  <a14:imgLayer r:embed="rId5">
                    <a14:imgEffect>
                      <a14:saturation sat="400000"/>
                    </a14:imgEffect>
                  </a14:imgLayer>
                </a14:imgProps>
              </a:ext>
            </a:extLst>
          </a:blip>
          <a:srcRect/>
          <a:stretch>
            <a:fillRect/>
          </a:stretch>
        </p:blipFill>
        <p:spPr bwMode="auto">
          <a:xfrm>
            <a:off x="9000070" y="5013339"/>
            <a:ext cx="375469" cy="375469"/>
          </a:xfrm>
          <a:prstGeom prst="rect">
            <a:avLst/>
          </a:prstGeom>
          <a:noFill/>
        </p:spPr>
      </p:pic>
      <p:pic>
        <p:nvPicPr>
          <p:cNvPr id="35" name="Picture 34" descr="\\MAGNUM\Projects\Microsoft\Cloud Power FY12\Design\ICONS_PNG\Application.png"/>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auto">
          <a:xfrm>
            <a:off x="7076103" y="5013339"/>
            <a:ext cx="375469" cy="375469"/>
          </a:xfrm>
          <a:prstGeom prst="rect">
            <a:avLst/>
          </a:prstGeom>
          <a:noFill/>
        </p:spPr>
      </p:pic>
      <p:pic>
        <p:nvPicPr>
          <p:cNvPr id="36" name="Picture 35" descr="\\MAGNUM\Projects\Microsoft\Cloud Power FY12\Design\ICONS_PNG\Application.png"/>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auto">
          <a:xfrm>
            <a:off x="5143237" y="5026338"/>
            <a:ext cx="375469" cy="375469"/>
          </a:xfrm>
          <a:prstGeom prst="rect">
            <a:avLst/>
          </a:prstGeom>
          <a:noFill/>
        </p:spPr>
      </p:pic>
    </p:spTree>
    <p:extLst>
      <p:ext uri="{BB962C8B-B14F-4D97-AF65-F5344CB8AC3E}">
        <p14:creationId xmlns:p14="http://schemas.microsoft.com/office/powerpoint/2010/main" val="111970320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Cluster OS Rolling Upgrade Process</a:t>
            </a:r>
            <a:endParaRPr lang="en-US" dirty="0"/>
          </a:p>
        </p:txBody>
      </p:sp>
      <p:sp>
        <p:nvSpPr>
          <p:cNvPr id="3" name="Content Placeholder 2"/>
          <p:cNvSpPr>
            <a:spLocks noGrp="1"/>
          </p:cNvSpPr>
          <p:nvPr>
            <p:ph type="body" sz="quarter" idx="10"/>
          </p:nvPr>
        </p:nvSpPr>
        <p:spPr/>
        <p:txBody>
          <a:bodyPr/>
          <a:lstStyle/>
          <a:p>
            <a:r>
              <a:rPr lang="en-US" smtClean="0"/>
              <a:t>Evict Idle Cluster Node</a:t>
            </a:r>
            <a:endParaRPr lang="en-US" dirty="0" smtClean="0"/>
          </a:p>
        </p:txBody>
      </p:sp>
      <p:sp>
        <p:nvSpPr>
          <p:cNvPr id="10" name="Rectangle 9"/>
          <p:cNvSpPr/>
          <p:nvPr/>
        </p:nvSpPr>
        <p:spPr>
          <a:xfrm>
            <a:off x="1658946" y="4419276"/>
            <a:ext cx="1356537" cy="1614148"/>
          </a:xfrm>
          <a:prstGeom prst="rect">
            <a:avLst/>
          </a:prstGeom>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2012 R2</a:t>
            </a:r>
          </a:p>
        </p:txBody>
      </p:sp>
      <p:sp>
        <p:nvSpPr>
          <p:cNvPr id="55" name="TextBox 54"/>
          <p:cNvSpPr txBox="1"/>
          <p:nvPr/>
        </p:nvSpPr>
        <p:spPr>
          <a:xfrm>
            <a:off x="2561156" y="6267766"/>
            <a:ext cx="5565510" cy="376684"/>
          </a:xfrm>
          <a:prstGeom prst="rect">
            <a:avLst/>
          </a:prstGeom>
          <a:noFill/>
          <a:ln w="28575">
            <a:solidFill>
              <a:srgbClr val="0070C0"/>
            </a:solidFill>
          </a:ln>
        </p:spPr>
        <p:style>
          <a:lnRef idx="2">
            <a:schemeClr val="accent4"/>
          </a:lnRef>
          <a:fillRef idx="1">
            <a:schemeClr val="lt1"/>
          </a:fillRef>
          <a:effectRef idx="0">
            <a:schemeClr val="accent4"/>
          </a:effectRef>
          <a:fontRef idx="minor">
            <a:schemeClr val="dk1"/>
          </a:fontRef>
        </p:style>
        <p:txBody>
          <a:bodyPr wrap="none" rtlCol="0">
            <a:spAutoFit/>
          </a:bodyPr>
          <a:lstStyle>
            <a:defPPr>
              <a:defRPr lang="en-US"/>
            </a:defPPr>
            <a:lvl1pPr>
              <a:defRPr>
                <a:solidFill>
                  <a:schemeClr val="tx1"/>
                </a:solidFill>
              </a:defRPr>
            </a:lvl1pPr>
          </a:lstStyle>
          <a:p>
            <a:pPr defTabSz="932563"/>
            <a:r>
              <a:rPr lang="en-US" dirty="0">
                <a:gradFill>
                  <a:gsLst>
                    <a:gs pos="0">
                      <a:srgbClr val="505050"/>
                    </a:gs>
                    <a:gs pos="100000">
                      <a:srgbClr val="505050"/>
                    </a:gs>
                  </a:gsLst>
                  <a:lin ang="5400000" scaled="0"/>
                </a:gradFill>
              </a:rPr>
              <a:t>Cluster Functional Level = Windows Server 2012 R2 </a:t>
            </a:r>
          </a:p>
        </p:txBody>
      </p:sp>
      <p:sp>
        <p:nvSpPr>
          <p:cNvPr id="72" name="Rectangle 71"/>
          <p:cNvSpPr/>
          <p:nvPr/>
        </p:nvSpPr>
        <p:spPr>
          <a:xfrm>
            <a:off x="3602946" y="4372250"/>
            <a:ext cx="1356537" cy="1614148"/>
          </a:xfrm>
          <a:prstGeom prst="rect">
            <a:avLst/>
          </a:prstGeom>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2012 R2</a:t>
            </a:r>
          </a:p>
        </p:txBody>
      </p:sp>
      <p:sp>
        <p:nvSpPr>
          <p:cNvPr id="85" name="Rectangle 84"/>
          <p:cNvSpPr/>
          <p:nvPr/>
        </p:nvSpPr>
        <p:spPr>
          <a:xfrm>
            <a:off x="5546945" y="4372250"/>
            <a:ext cx="1356537" cy="1614148"/>
          </a:xfrm>
          <a:prstGeom prst="rect">
            <a:avLst/>
          </a:prstGeom>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2012 R2</a:t>
            </a:r>
          </a:p>
        </p:txBody>
      </p:sp>
      <p:sp>
        <p:nvSpPr>
          <p:cNvPr id="98" name="Rectangle 97"/>
          <p:cNvSpPr/>
          <p:nvPr/>
        </p:nvSpPr>
        <p:spPr>
          <a:xfrm>
            <a:off x="7490944" y="4372250"/>
            <a:ext cx="1356537" cy="1614148"/>
          </a:xfrm>
          <a:prstGeom prst="rect">
            <a:avLst/>
          </a:prstGeom>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2012 R2</a:t>
            </a:r>
          </a:p>
        </p:txBody>
      </p:sp>
      <p:sp>
        <p:nvSpPr>
          <p:cNvPr id="111" name="Rectangle 110"/>
          <p:cNvSpPr/>
          <p:nvPr/>
        </p:nvSpPr>
        <p:spPr>
          <a:xfrm>
            <a:off x="9434944" y="4372250"/>
            <a:ext cx="1356537" cy="1614148"/>
          </a:xfrm>
          <a:prstGeom prst="rect">
            <a:avLst/>
          </a:prstGeom>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2012 R2</a:t>
            </a:r>
          </a:p>
        </p:txBody>
      </p:sp>
      <p:sp>
        <p:nvSpPr>
          <p:cNvPr id="11" name="Rectangle 10"/>
          <p:cNvSpPr/>
          <p:nvPr/>
        </p:nvSpPr>
        <p:spPr bwMode="auto">
          <a:xfrm>
            <a:off x="1339673" y="3725830"/>
            <a:ext cx="7813982" cy="3047568"/>
          </a:xfrm>
          <a:prstGeom prst="rect">
            <a:avLst/>
          </a:prstGeom>
          <a:noFill/>
          <a:ln w="50800">
            <a:solidFill>
              <a:srgbClr val="0070C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505050"/>
                    </a:gs>
                    <a:gs pos="100000">
                      <a:srgbClr val="505050"/>
                    </a:gs>
                  </a:gsLst>
                  <a:lin ang="5400000" scaled="0"/>
                </a:gradFill>
                <a:ea typeface="Segoe UI" pitchFamily="34" charset="0"/>
                <a:cs typeface="Segoe UI" pitchFamily="34" charset="0"/>
              </a:rPr>
              <a:t>Failover Cluster</a:t>
            </a:r>
          </a:p>
        </p:txBody>
      </p:sp>
      <p:pic>
        <p:nvPicPr>
          <p:cNvPr id="124" name="Picture 12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658946" y="4454390"/>
            <a:ext cx="719035" cy="719035"/>
          </a:xfrm>
          <a:prstGeom prst="rect">
            <a:avLst/>
          </a:prstGeom>
          <a:noFill/>
        </p:spPr>
      </p:pic>
      <p:pic>
        <p:nvPicPr>
          <p:cNvPr id="125" name="Picture 12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2299257" y="4454390"/>
            <a:ext cx="719035" cy="719035"/>
          </a:xfrm>
          <a:prstGeom prst="rect">
            <a:avLst/>
          </a:prstGeom>
          <a:noFill/>
        </p:spPr>
      </p:pic>
      <p:pic>
        <p:nvPicPr>
          <p:cNvPr id="126" name="Picture 12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972127" y="4901644"/>
            <a:ext cx="719035" cy="719035"/>
          </a:xfrm>
          <a:prstGeom prst="rect">
            <a:avLst/>
          </a:prstGeom>
          <a:noFill/>
        </p:spPr>
      </p:pic>
      <p:pic>
        <p:nvPicPr>
          <p:cNvPr id="127" name="Picture 12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14392" y="4378201"/>
            <a:ext cx="719035" cy="719035"/>
          </a:xfrm>
          <a:prstGeom prst="rect">
            <a:avLst/>
          </a:prstGeom>
          <a:noFill/>
        </p:spPr>
      </p:pic>
      <p:pic>
        <p:nvPicPr>
          <p:cNvPr id="128" name="Picture 12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54702" y="4378201"/>
            <a:ext cx="719035" cy="719035"/>
          </a:xfrm>
          <a:prstGeom prst="rect">
            <a:avLst/>
          </a:prstGeom>
          <a:noFill/>
        </p:spPr>
      </p:pic>
      <p:pic>
        <p:nvPicPr>
          <p:cNvPr id="129" name="Picture 128"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14391" y="4831616"/>
            <a:ext cx="719035" cy="719035"/>
          </a:xfrm>
          <a:prstGeom prst="rect">
            <a:avLst/>
          </a:prstGeom>
          <a:noFill/>
        </p:spPr>
      </p:pic>
      <p:pic>
        <p:nvPicPr>
          <p:cNvPr id="130" name="Picture 129"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60087" y="4378201"/>
            <a:ext cx="719035" cy="719035"/>
          </a:xfrm>
          <a:prstGeom prst="rect">
            <a:avLst/>
          </a:prstGeom>
          <a:noFill/>
        </p:spPr>
      </p:pic>
      <p:pic>
        <p:nvPicPr>
          <p:cNvPr id="131" name="Picture 130"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00397" y="4378201"/>
            <a:ext cx="719035" cy="719035"/>
          </a:xfrm>
          <a:prstGeom prst="rect">
            <a:avLst/>
          </a:prstGeom>
          <a:noFill/>
        </p:spPr>
      </p:pic>
      <p:pic>
        <p:nvPicPr>
          <p:cNvPr id="132" name="Picture 131"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72779" y="4845503"/>
            <a:ext cx="719035" cy="719035"/>
          </a:xfrm>
          <a:prstGeom prst="rect">
            <a:avLst/>
          </a:prstGeom>
          <a:noFill/>
        </p:spPr>
      </p:pic>
      <p:pic>
        <p:nvPicPr>
          <p:cNvPr id="133" name="Picture 132"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488136" y="4368033"/>
            <a:ext cx="719035" cy="719035"/>
          </a:xfrm>
          <a:prstGeom prst="rect">
            <a:avLst/>
          </a:prstGeom>
          <a:noFill/>
        </p:spPr>
      </p:pic>
      <p:pic>
        <p:nvPicPr>
          <p:cNvPr id="134" name="Picture 13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28446" y="4368033"/>
            <a:ext cx="719035" cy="719035"/>
          </a:xfrm>
          <a:prstGeom prst="rect">
            <a:avLst/>
          </a:prstGeom>
          <a:noFill/>
        </p:spPr>
      </p:pic>
      <p:pic>
        <p:nvPicPr>
          <p:cNvPr id="135" name="Picture 13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502390" y="4835336"/>
            <a:ext cx="719035" cy="719035"/>
          </a:xfrm>
          <a:prstGeom prst="rect">
            <a:avLst/>
          </a:prstGeom>
          <a:noFill/>
        </p:spPr>
      </p:pic>
      <p:pic>
        <p:nvPicPr>
          <p:cNvPr id="136" name="Picture 13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28445" y="4831118"/>
            <a:ext cx="719035" cy="719035"/>
          </a:xfrm>
          <a:prstGeom prst="rect">
            <a:avLst/>
          </a:prstGeom>
          <a:noFill/>
        </p:spPr>
      </p:pic>
      <p:pic>
        <p:nvPicPr>
          <p:cNvPr id="137" name="Picture 13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03205" y="4845502"/>
            <a:ext cx="719035" cy="719035"/>
          </a:xfrm>
          <a:prstGeom prst="rect">
            <a:avLst/>
          </a:prstGeom>
          <a:noFill/>
        </p:spPr>
      </p:pic>
      <p:pic>
        <p:nvPicPr>
          <p:cNvPr id="138" name="Picture 13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66148" y="4845503"/>
            <a:ext cx="719035" cy="719035"/>
          </a:xfrm>
          <a:prstGeom prst="rect">
            <a:avLst/>
          </a:prstGeom>
          <a:noFill/>
        </p:spPr>
      </p:pic>
      <p:sp>
        <p:nvSpPr>
          <p:cNvPr id="27" name="Freeform 37"/>
          <p:cNvSpPr>
            <a:spLocks noEditPoints="1"/>
          </p:cNvSpPr>
          <p:nvPr/>
        </p:nvSpPr>
        <p:spPr bwMode="black">
          <a:xfrm>
            <a:off x="9761733" y="4570845"/>
            <a:ext cx="748458" cy="748458"/>
          </a:xfrm>
          <a:custGeom>
            <a:avLst/>
            <a:gdLst>
              <a:gd name="T0" fmla="*/ 55 w 150"/>
              <a:gd name="T1" fmla="*/ 46 h 150"/>
              <a:gd name="T2" fmla="*/ 67 w 150"/>
              <a:gd name="T3" fmla="*/ 46 h 150"/>
              <a:gd name="T4" fmla="*/ 67 w 150"/>
              <a:gd name="T5" fmla="*/ 105 h 150"/>
              <a:gd name="T6" fmla="*/ 55 w 150"/>
              <a:gd name="T7" fmla="*/ 105 h 150"/>
              <a:gd name="T8" fmla="*/ 55 w 150"/>
              <a:gd name="T9" fmla="*/ 46 h 150"/>
              <a:gd name="T10" fmla="*/ 83 w 150"/>
              <a:gd name="T11" fmla="*/ 105 h 150"/>
              <a:gd name="T12" fmla="*/ 95 w 150"/>
              <a:gd name="T13" fmla="*/ 105 h 150"/>
              <a:gd name="T14" fmla="*/ 95 w 150"/>
              <a:gd name="T15" fmla="*/ 46 h 150"/>
              <a:gd name="T16" fmla="*/ 83 w 150"/>
              <a:gd name="T17" fmla="*/ 46 h 150"/>
              <a:gd name="T18" fmla="*/ 83 w 150"/>
              <a:gd name="T19" fmla="*/ 105 h 150"/>
              <a:gd name="T20" fmla="*/ 150 w 150"/>
              <a:gd name="T21" fmla="*/ 75 h 150"/>
              <a:gd name="T22" fmla="*/ 75 w 150"/>
              <a:gd name="T23" fmla="*/ 0 h 150"/>
              <a:gd name="T24" fmla="*/ 0 w 150"/>
              <a:gd name="T25" fmla="*/ 75 h 150"/>
              <a:gd name="T26" fmla="*/ 75 w 150"/>
              <a:gd name="T27" fmla="*/ 150 h 150"/>
              <a:gd name="T28" fmla="*/ 150 w 150"/>
              <a:gd name="T29" fmla="*/ 75 h 150"/>
              <a:gd name="T30" fmla="*/ 141 w 150"/>
              <a:gd name="T31" fmla="*/ 75 h 150"/>
              <a:gd name="T32" fmla="*/ 75 w 150"/>
              <a:gd name="T33" fmla="*/ 141 h 150"/>
              <a:gd name="T34" fmla="*/ 10 w 150"/>
              <a:gd name="T35" fmla="*/ 75 h 150"/>
              <a:gd name="T36" fmla="*/ 75 w 150"/>
              <a:gd name="T37" fmla="*/ 10 h 150"/>
              <a:gd name="T38" fmla="*/ 141 w 150"/>
              <a:gd name="T3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50">
                <a:moveTo>
                  <a:pt x="55" y="46"/>
                </a:moveTo>
                <a:cubicBezTo>
                  <a:pt x="67" y="46"/>
                  <a:pt x="67" y="46"/>
                  <a:pt x="67" y="46"/>
                </a:cubicBezTo>
                <a:cubicBezTo>
                  <a:pt x="67" y="105"/>
                  <a:pt x="67" y="105"/>
                  <a:pt x="67" y="105"/>
                </a:cubicBezTo>
                <a:cubicBezTo>
                  <a:pt x="55" y="105"/>
                  <a:pt x="55" y="105"/>
                  <a:pt x="55" y="105"/>
                </a:cubicBezTo>
                <a:lnTo>
                  <a:pt x="55" y="46"/>
                </a:lnTo>
                <a:close/>
                <a:moveTo>
                  <a:pt x="83" y="105"/>
                </a:moveTo>
                <a:cubicBezTo>
                  <a:pt x="95" y="105"/>
                  <a:pt x="95" y="105"/>
                  <a:pt x="95" y="105"/>
                </a:cubicBezTo>
                <a:cubicBezTo>
                  <a:pt x="95" y="46"/>
                  <a:pt x="95" y="46"/>
                  <a:pt x="95" y="46"/>
                </a:cubicBezTo>
                <a:cubicBezTo>
                  <a:pt x="83" y="46"/>
                  <a:pt x="83" y="46"/>
                  <a:pt x="83" y="46"/>
                </a:cubicBezTo>
                <a:lnTo>
                  <a:pt x="83" y="105"/>
                </a:lnTo>
                <a:close/>
                <a:moveTo>
                  <a:pt x="150" y="75"/>
                </a:moveTo>
                <a:cubicBezTo>
                  <a:pt x="150" y="34"/>
                  <a:pt x="116" y="0"/>
                  <a:pt x="75" y="0"/>
                </a:cubicBezTo>
                <a:cubicBezTo>
                  <a:pt x="34" y="0"/>
                  <a:pt x="0" y="34"/>
                  <a:pt x="0" y="75"/>
                </a:cubicBezTo>
                <a:cubicBezTo>
                  <a:pt x="0" y="117"/>
                  <a:pt x="34" y="150"/>
                  <a:pt x="75" y="150"/>
                </a:cubicBezTo>
                <a:cubicBezTo>
                  <a:pt x="116" y="150"/>
                  <a:pt x="150" y="117"/>
                  <a:pt x="150" y="75"/>
                </a:cubicBezTo>
                <a:close/>
                <a:moveTo>
                  <a:pt x="141" y="75"/>
                </a:moveTo>
                <a:cubicBezTo>
                  <a:pt x="141" y="112"/>
                  <a:pt x="111" y="141"/>
                  <a:pt x="75" y="141"/>
                </a:cubicBezTo>
                <a:cubicBezTo>
                  <a:pt x="39" y="141"/>
                  <a:pt x="10" y="112"/>
                  <a:pt x="10" y="75"/>
                </a:cubicBezTo>
                <a:cubicBezTo>
                  <a:pt x="10" y="39"/>
                  <a:pt x="39" y="10"/>
                  <a:pt x="75" y="10"/>
                </a:cubicBezTo>
                <a:cubicBezTo>
                  <a:pt x="111" y="10"/>
                  <a:pt x="141" y="39"/>
                  <a:pt x="141"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Tree>
    <p:extLst>
      <p:ext uri="{BB962C8B-B14F-4D97-AF65-F5344CB8AC3E}">
        <p14:creationId xmlns:p14="http://schemas.microsoft.com/office/powerpoint/2010/main" val="133442480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Cluster OS Rolling Upgrade Process</a:t>
            </a:r>
            <a:endParaRPr lang="en-US" dirty="0"/>
          </a:p>
        </p:txBody>
      </p:sp>
      <p:sp>
        <p:nvSpPr>
          <p:cNvPr id="3" name="Content Placeholder 2"/>
          <p:cNvSpPr>
            <a:spLocks noGrp="1"/>
          </p:cNvSpPr>
          <p:nvPr>
            <p:ph type="body" sz="quarter" idx="10"/>
          </p:nvPr>
        </p:nvSpPr>
        <p:spPr/>
        <p:txBody>
          <a:bodyPr/>
          <a:lstStyle/>
          <a:p>
            <a:r>
              <a:rPr lang="en-US" smtClean="0"/>
              <a:t>Re-Provision Node</a:t>
            </a:r>
          </a:p>
          <a:p>
            <a:pPr lvl="1"/>
            <a:r>
              <a:rPr lang="en-US" smtClean="0"/>
              <a:t>Install New OS</a:t>
            </a:r>
          </a:p>
          <a:p>
            <a:pPr lvl="1"/>
            <a:r>
              <a:rPr lang="en-US" smtClean="0"/>
              <a:t>Install and Configure any Workload Requirements</a:t>
            </a:r>
            <a:endParaRPr lang="en-US" dirty="0" smtClean="0"/>
          </a:p>
        </p:txBody>
      </p:sp>
      <p:sp>
        <p:nvSpPr>
          <p:cNvPr id="10" name="Rectangle 9"/>
          <p:cNvSpPr/>
          <p:nvPr/>
        </p:nvSpPr>
        <p:spPr>
          <a:xfrm>
            <a:off x="1658946" y="4419276"/>
            <a:ext cx="1356537" cy="1614148"/>
          </a:xfrm>
          <a:prstGeom prst="rect">
            <a:avLst/>
          </a:prstGeom>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2012 R2</a:t>
            </a:r>
          </a:p>
        </p:txBody>
      </p:sp>
      <p:sp>
        <p:nvSpPr>
          <p:cNvPr id="55" name="TextBox 54"/>
          <p:cNvSpPr txBox="1"/>
          <p:nvPr/>
        </p:nvSpPr>
        <p:spPr>
          <a:xfrm>
            <a:off x="2561156" y="6267766"/>
            <a:ext cx="5565510" cy="376684"/>
          </a:xfrm>
          <a:prstGeom prst="rect">
            <a:avLst/>
          </a:prstGeom>
          <a:noFill/>
          <a:ln w="28575">
            <a:solidFill>
              <a:srgbClr val="0070C0"/>
            </a:solidFill>
          </a:ln>
        </p:spPr>
        <p:style>
          <a:lnRef idx="2">
            <a:schemeClr val="accent4"/>
          </a:lnRef>
          <a:fillRef idx="1">
            <a:schemeClr val="lt1"/>
          </a:fillRef>
          <a:effectRef idx="0">
            <a:schemeClr val="accent4"/>
          </a:effectRef>
          <a:fontRef idx="minor">
            <a:schemeClr val="dk1"/>
          </a:fontRef>
        </p:style>
        <p:txBody>
          <a:bodyPr wrap="none" rtlCol="0">
            <a:spAutoFit/>
          </a:bodyPr>
          <a:lstStyle>
            <a:defPPr>
              <a:defRPr lang="en-US"/>
            </a:defPPr>
            <a:lvl1pPr>
              <a:defRPr>
                <a:solidFill>
                  <a:schemeClr val="tx1"/>
                </a:solidFill>
              </a:defRPr>
            </a:lvl1pPr>
          </a:lstStyle>
          <a:p>
            <a:pPr defTabSz="932563"/>
            <a:r>
              <a:rPr lang="en-US" dirty="0">
                <a:gradFill>
                  <a:gsLst>
                    <a:gs pos="0">
                      <a:srgbClr val="505050"/>
                    </a:gs>
                    <a:gs pos="100000">
                      <a:srgbClr val="505050"/>
                    </a:gs>
                  </a:gsLst>
                  <a:lin ang="5400000" scaled="0"/>
                </a:gradFill>
              </a:rPr>
              <a:t>Cluster Functional Level = Windows Server 2012 R2 </a:t>
            </a:r>
          </a:p>
        </p:txBody>
      </p:sp>
      <p:sp>
        <p:nvSpPr>
          <p:cNvPr id="72" name="Rectangle 71"/>
          <p:cNvSpPr/>
          <p:nvPr/>
        </p:nvSpPr>
        <p:spPr>
          <a:xfrm>
            <a:off x="3602946" y="4372250"/>
            <a:ext cx="1356537" cy="1614148"/>
          </a:xfrm>
          <a:prstGeom prst="rect">
            <a:avLst/>
          </a:prstGeom>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2012 R2</a:t>
            </a:r>
          </a:p>
        </p:txBody>
      </p:sp>
      <p:sp>
        <p:nvSpPr>
          <p:cNvPr id="85" name="Rectangle 84"/>
          <p:cNvSpPr/>
          <p:nvPr/>
        </p:nvSpPr>
        <p:spPr>
          <a:xfrm>
            <a:off x="5546945" y="4372250"/>
            <a:ext cx="1356537" cy="1614148"/>
          </a:xfrm>
          <a:prstGeom prst="rect">
            <a:avLst/>
          </a:prstGeom>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2012 R2</a:t>
            </a:r>
          </a:p>
        </p:txBody>
      </p:sp>
      <p:sp>
        <p:nvSpPr>
          <p:cNvPr id="98" name="Rectangle 97"/>
          <p:cNvSpPr/>
          <p:nvPr/>
        </p:nvSpPr>
        <p:spPr>
          <a:xfrm>
            <a:off x="7490944" y="4372250"/>
            <a:ext cx="1356537" cy="1614148"/>
          </a:xfrm>
          <a:prstGeom prst="rect">
            <a:avLst/>
          </a:prstGeom>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2012 R2</a:t>
            </a:r>
          </a:p>
        </p:txBody>
      </p:sp>
      <p:sp>
        <p:nvSpPr>
          <p:cNvPr id="111" name="Rectangle 110"/>
          <p:cNvSpPr/>
          <p:nvPr/>
        </p:nvSpPr>
        <p:spPr>
          <a:xfrm>
            <a:off x="9434944" y="4372250"/>
            <a:ext cx="1356537" cy="1614148"/>
          </a:xfrm>
          <a:prstGeom prst="rect">
            <a:avLst/>
          </a:prstGeom>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2016</a:t>
            </a:r>
          </a:p>
        </p:txBody>
      </p:sp>
      <p:sp>
        <p:nvSpPr>
          <p:cNvPr id="11" name="Rectangle 10"/>
          <p:cNvSpPr/>
          <p:nvPr/>
        </p:nvSpPr>
        <p:spPr bwMode="auto">
          <a:xfrm>
            <a:off x="1339673" y="3725830"/>
            <a:ext cx="7813982" cy="3047568"/>
          </a:xfrm>
          <a:prstGeom prst="rect">
            <a:avLst/>
          </a:prstGeom>
          <a:noFill/>
          <a:ln w="50800">
            <a:solidFill>
              <a:srgbClr val="0070C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505050"/>
                    </a:gs>
                    <a:gs pos="100000">
                      <a:srgbClr val="505050"/>
                    </a:gs>
                  </a:gsLst>
                  <a:lin ang="5400000" scaled="0"/>
                </a:gradFill>
                <a:ea typeface="Segoe UI" pitchFamily="34" charset="0"/>
                <a:cs typeface="Segoe UI" pitchFamily="34" charset="0"/>
              </a:rPr>
              <a:t>Failover Cluster</a:t>
            </a:r>
          </a:p>
        </p:txBody>
      </p:sp>
      <p:pic>
        <p:nvPicPr>
          <p:cNvPr id="124" name="Picture 12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658946" y="4454390"/>
            <a:ext cx="719035" cy="719035"/>
          </a:xfrm>
          <a:prstGeom prst="rect">
            <a:avLst/>
          </a:prstGeom>
          <a:noFill/>
        </p:spPr>
      </p:pic>
      <p:pic>
        <p:nvPicPr>
          <p:cNvPr id="125" name="Picture 12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2299257" y="4454390"/>
            <a:ext cx="719035" cy="719035"/>
          </a:xfrm>
          <a:prstGeom prst="rect">
            <a:avLst/>
          </a:prstGeom>
          <a:noFill/>
        </p:spPr>
      </p:pic>
      <p:pic>
        <p:nvPicPr>
          <p:cNvPr id="126" name="Picture 12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972127" y="4901644"/>
            <a:ext cx="719035" cy="719035"/>
          </a:xfrm>
          <a:prstGeom prst="rect">
            <a:avLst/>
          </a:prstGeom>
          <a:noFill/>
        </p:spPr>
      </p:pic>
      <p:pic>
        <p:nvPicPr>
          <p:cNvPr id="127" name="Picture 12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14392" y="4378201"/>
            <a:ext cx="719035" cy="719035"/>
          </a:xfrm>
          <a:prstGeom prst="rect">
            <a:avLst/>
          </a:prstGeom>
          <a:noFill/>
        </p:spPr>
      </p:pic>
      <p:pic>
        <p:nvPicPr>
          <p:cNvPr id="128" name="Picture 12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54702" y="4378201"/>
            <a:ext cx="719035" cy="719035"/>
          </a:xfrm>
          <a:prstGeom prst="rect">
            <a:avLst/>
          </a:prstGeom>
          <a:noFill/>
        </p:spPr>
      </p:pic>
      <p:pic>
        <p:nvPicPr>
          <p:cNvPr id="129" name="Picture 128"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14391" y="4831616"/>
            <a:ext cx="719035" cy="719035"/>
          </a:xfrm>
          <a:prstGeom prst="rect">
            <a:avLst/>
          </a:prstGeom>
          <a:noFill/>
        </p:spPr>
      </p:pic>
      <p:pic>
        <p:nvPicPr>
          <p:cNvPr id="130" name="Picture 129"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60087" y="4378201"/>
            <a:ext cx="719035" cy="719035"/>
          </a:xfrm>
          <a:prstGeom prst="rect">
            <a:avLst/>
          </a:prstGeom>
          <a:noFill/>
        </p:spPr>
      </p:pic>
      <p:pic>
        <p:nvPicPr>
          <p:cNvPr id="131" name="Picture 130"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00397" y="4378201"/>
            <a:ext cx="719035" cy="719035"/>
          </a:xfrm>
          <a:prstGeom prst="rect">
            <a:avLst/>
          </a:prstGeom>
          <a:noFill/>
        </p:spPr>
      </p:pic>
      <p:pic>
        <p:nvPicPr>
          <p:cNvPr id="132" name="Picture 131"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72779" y="4845503"/>
            <a:ext cx="719035" cy="719035"/>
          </a:xfrm>
          <a:prstGeom prst="rect">
            <a:avLst/>
          </a:prstGeom>
          <a:noFill/>
        </p:spPr>
      </p:pic>
      <p:pic>
        <p:nvPicPr>
          <p:cNvPr id="133" name="Picture 132"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488136" y="4368033"/>
            <a:ext cx="719035" cy="719035"/>
          </a:xfrm>
          <a:prstGeom prst="rect">
            <a:avLst/>
          </a:prstGeom>
          <a:noFill/>
        </p:spPr>
      </p:pic>
      <p:pic>
        <p:nvPicPr>
          <p:cNvPr id="134" name="Picture 13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28446" y="4368033"/>
            <a:ext cx="719035" cy="719035"/>
          </a:xfrm>
          <a:prstGeom prst="rect">
            <a:avLst/>
          </a:prstGeom>
          <a:noFill/>
        </p:spPr>
      </p:pic>
      <p:pic>
        <p:nvPicPr>
          <p:cNvPr id="135" name="Picture 13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502390" y="4835336"/>
            <a:ext cx="719035" cy="719035"/>
          </a:xfrm>
          <a:prstGeom prst="rect">
            <a:avLst/>
          </a:prstGeom>
          <a:noFill/>
        </p:spPr>
      </p:pic>
      <p:pic>
        <p:nvPicPr>
          <p:cNvPr id="136" name="Picture 13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28445" y="4831118"/>
            <a:ext cx="719035" cy="719035"/>
          </a:xfrm>
          <a:prstGeom prst="rect">
            <a:avLst/>
          </a:prstGeom>
          <a:noFill/>
        </p:spPr>
      </p:pic>
      <p:pic>
        <p:nvPicPr>
          <p:cNvPr id="137" name="Picture 13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03205" y="4845502"/>
            <a:ext cx="719035" cy="719035"/>
          </a:xfrm>
          <a:prstGeom prst="rect">
            <a:avLst/>
          </a:prstGeom>
          <a:noFill/>
        </p:spPr>
      </p:pic>
      <p:pic>
        <p:nvPicPr>
          <p:cNvPr id="138" name="Picture 13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66148" y="4845503"/>
            <a:ext cx="719035" cy="719035"/>
          </a:xfrm>
          <a:prstGeom prst="rect">
            <a:avLst/>
          </a:prstGeom>
          <a:noFill/>
        </p:spPr>
      </p:pic>
      <p:sp>
        <p:nvSpPr>
          <p:cNvPr id="27" name="Freeform 37"/>
          <p:cNvSpPr>
            <a:spLocks noEditPoints="1"/>
          </p:cNvSpPr>
          <p:nvPr/>
        </p:nvSpPr>
        <p:spPr bwMode="black">
          <a:xfrm>
            <a:off x="9761733" y="4570845"/>
            <a:ext cx="748458" cy="748458"/>
          </a:xfrm>
          <a:custGeom>
            <a:avLst/>
            <a:gdLst>
              <a:gd name="T0" fmla="*/ 55 w 150"/>
              <a:gd name="T1" fmla="*/ 46 h 150"/>
              <a:gd name="T2" fmla="*/ 67 w 150"/>
              <a:gd name="T3" fmla="*/ 46 h 150"/>
              <a:gd name="T4" fmla="*/ 67 w 150"/>
              <a:gd name="T5" fmla="*/ 105 h 150"/>
              <a:gd name="T6" fmla="*/ 55 w 150"/>
              <a:gd name="T7" fmla="*/ 105 h 150"/>
              <a:gd name="T8" fmla="*/ 55 w 150"/>
              <a:gd name="T9" fmla="*/ 46 h 150"/>
              <a:gd name="T10" fmla="*/ 83 w 150"/>
              <a:gd name="T11" fmla="*/ 105 h 150"/>
              <a:gd name="T12" fmla="*/ 95 w 150"/>
              <a:gd name="T13" fmla="*/ 105 h 150"/>
              <a:gd name="T14" fmla="*/ 95 w 150"/>
              <a:gd name="T15" fmla="*/ 46 h 150"/>
              <a:gd name="T16" fmla="*/ 83 w 150"/>
              <a:gd name="T17" fmla="*/ 46 h 150"/>
              <a:gd name="T18" fmla="*/ 83 w 150"/>
              <a:gd name="T19" fmla="*/ 105 h 150"/>
              <a:gd name="T20" fmla="*/ 150 w 150"/>
              <a:gd name="T21" fmla="*/ 75 h 150"/>
              <a:gd name="T22" fmla="*/ 75 w 150"/>
              <a:gd name="T23" fmla="*/ 0 h 150"/>
              <a:gd name="T24" fmla="*/ 0 w 150"/>
              <a:gd name="T25" fmla="*/ 75 h 150"/>
              <a:gd name="T26" fmla="*/ 75 w 150"/>
              <a:gd name="T27" fmla="*/ 150 h 150"/>
              <a:gd name="T28" fmla="*/ 150 w 150"/>
              <a:gd name="T29" fmla="*/ 75 h 150"/>
              <a:gd name="T30" fmla="*/ 141 w 150"/>
              <a:gd name="T31" fmla="*/ 75 h 150"/>
              <a:gd name="T32" fmla="*/ 75 w 150"/>
              <a:gd name="T33" fmla="*/ 141 h 150"/>
              <a:gd name="T34" fmla="*/ 10 w 150"/>
              <a:gd name="T35" fmla="*/ 75 h 150"/>
              <a:gd name="T36" fmla="*/ 75 w 150"/>
              <a:gd name="T37" fmla="*/ 10 h 150"/>
              <a:gd name="T38" fmla="*/ 141 w 150"/>
              <a:gd name="T3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50">
                <a:moveTo>
                  <a:pt x="55" y="46"/>
                </a:moveTo>
                <a:cubicBezTo>
                  <a:pt x="67" y="46"/>
                  <a:pt x="67" y="46"/>
                  <a:pt x="67" y="46"/>
                </a:cubicBezTo>
                <a:cubicBezTo>
                  <a:pt x="67" y="105"/>
                  <a:pt x="67" y="105"/>
                  <a:pt x="67" y="105"/>
                </a:cubicBezTo>
                <a:cubicBezTo>
                  <a:pt x="55" y="105"/>
                  <a:pt x="55" y="105"/>
                  <a:pt x="55" y="105"/>
                </a:cubicBezTo>
                <a:lnTo>
                  <a:pt x="55" y="46"/>
                </a:lnTo>
                <a:close/>
                <a:moveTo>
                  <a:pt x="83" y="105"/>
                </a:moveTo>
                <a:cubicBezTo>
                  <a:pt x="95" y="105"/>
                  <a:pt x="95" y="105"/>
                  <a:pt x="95" y="105"/>
                </a:cubicBezTo>
                <a:cubicBezTo>
                  <a:pt x="95" y="46"/>
                  <a:pt x="95" y="46"/>
                  <a:pt x="95" y="46"/>
                </a:cubicBezTo>
                <a:cubicBezTo>
                  <a:pt x="83" y="46"/>
                  <a:pt x="83" y="46"/>
                  <a:pt x="83" y="46"/>
                </a:cubicBezTo>
                <a:lnTo>
                  <a:pt x="83" y="105"/>
                </a:lnTo>
                <a:close/>
                <a:moveTo>
                  <a:pt x="150" y="75"/>
                </a:moveTo>
                <a:cubicBezTo>
                  <a:pt x="150" y="34"/>
                  <a:pt x="116" y="0"/>
                  <a:pt x="75" y="0"/>
                </a:cubicBezTo>
                <a:cubicBezTo>
                  <a:pt x="34" y="0"/>
                  <a:pt x="0" y="34"/>
                  <a:pt x="0" y="75"/>
                </a:cubicBezTo>
                <a:cubicBezTo>
                  <a:pt x="0" y="117"/>
                  <a:pt x="34" y="150"/>
                  <a:pt x="75" y="150"/>
                </a:cubicBezTo>
                <a:cubicBezTo>
                  <a:pt x="116" y="150"/>
                  <a:pt x="150" y="117"/>
                  <a:pt x="150" y="75"/>
                </a:cubicBezTo>
                <a:close/>
                <a:moveTo>
                  <a:pt x="141" y="75"/>
                </a:moveTo>
                <a:cubicBezTo>
                  <a:pt x="141" y="112"/>
                  <a:pt x="111" y="141"/>
                  <a:pt x="75" y="141"/>
                </a:cubicBezTo>
                <a:cubicBezTo>
                  <a:pt x="39" y="141"/>
                  <a:pt x="10" y="112"/>
                  <a:pt x="10" y="75"/>
                </a:cubicBezTo>
                <a:cubicBezTo>
                  <a:pt x="10" y="39"/>
                  <a:pt x="39" y="10"/>
                  <a:pt x="75" y="10"/>
                </a:cubicBezTo>
                <a:cubicBezTo>
                  <a:pt x="111" y="10"/>
                  <a:pt x="141" y="39"/>
                  <a:pt x="141"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Tree>
    <p:extLst>
      <p:ext uri="{BB962C8B-B14F-4D97-AF65-F5344CB8AC3E}">
        <p14:creationId xmlns:p14="http://schemas.microsoft.com/office/powerpoint/2010/main" val="180297430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Cluster OS Rolling Upgrade Process</a:t>
            </a:r>
            <a:endParaRPr lang="en-US" dirty="0"/>
          </a:p>
        </p:txBody>
      </p:sp>
      <p:sp>
        <p:nvSpPr>
          <p:cNvPr id="3" name="Content Placeholder 2"/>
          <p:cNvSpPr>
            <a:spLocks noGrp="1"/>
          </p:cNvSpPr>
          <p:nvPr>
            <p:ph type="body" sz="quarter" idx="10"/>
          </p:nvPr>
        </p:nvSpPr>
        <p:spPr/>
        <p:txBody>
          <a:bodyPr/>
          <a:lstStyle/>
          <a:p>
            <a:r>
              <a:rPr lang="en-US" smtClean="0"/>
              <a:t>Re-Add Node To Cluster</a:t>
            </a:r>
          </a:p>
          <a:p>
            <a:pPr lvl="1"/>
            <a:r>
              <a:rPr lang="en-US" smtClean="0"/>
              <a:t>Using Cluster UI or PowerShell</a:t>
            </a:r>
          </a:p>
          <a:p>
            <a:pPr lvl="1"/>
            <a:r>
              <a:rPr lang="en-US" smtClean="0"/>
              <a:t>Cluster Functional Level Remains Windows Server 2012 R2</a:t>
            </a:r>
          </a:p>
          <a:p>
            <a:endParaRPr lang="en-US" dirty="0" smtClean="0"/>
          </a:p>
        </p:txBody>
      </p:sp>
      <p:sp>
        <p:nvSpPr>
          <p:cNvPr id="10" name="Rectangle 9"/>
          <p:cNvSpPr/>
          <p:nvPr/>
        </p:nvSpPr>
        <p:spPr>
          <a:xfrm>
            <a:off x="1658946" y="4419276"/>
            <a:ext cx="1356537" cy="1614148"/>
          </a:xfrm>
          <a:prstGeom prst="rect">
            <a:avLst/>
          </a:prstGeom>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2012 R2</a:t>
            </a:r>
          </a:p>
        </p:txBody>
      </p:sp>
      <p:sp>
        <p:nvSpPr>
          <p:cNvPr id="55" name="TextBox 54"/>
          <p:cNvSpPr txBox="1"/>
          <p:nvPr/>
        </p:nvSpPr>
        <p:spPr>
          <a:xfrm>
            <a:off x="3497160" y="6277980"/>
            <a:ext cx="5565510" cy="376684"/>
          </a:xfrm>
          <a:prstGeom prst="rect">
            <a:avLst/>
          </a:prstGeom>
          <a:noFill/>
          <a:ln w="28575">
            <a:solidFill>
              <a:srgbClr val="0070C0"/>
            </a:solidFill>
          </a:ln>
        </p:spPr>
        <p:style>
          <a:lnRef idx="2">
            <a:schemeClr val="accent4"/>
          </a:lnRef>
          <a:fillRef idx="1">
            <a:schemeClr val="lt1"/>
          </a:fillRef>
          <a:effectRef idx="0">
            <a:schemeClr val="accent4"/>
          </a:effectRef>
          <a:fontRef idx="minor">
            <a:schemeClr val="dk1"/>
          </a:fontRef>
        </p:style>
        <p:txBody>
          <a:bodyPr wrap="none" rtlCol="0">
            <a:spAutoFit/>
          </a:bodyPr>
          <a:lstStyle>
            <a:defPPr>
              <a:defRPr lang="en-US"/>
            </a:defPPr>
            <a:lvl1pPr>
              <a:defRPr>
                <a:solidFill>
                  <a:schemeClr val="tx1"/>
                </a:solidFill>
              </a:defRPr>
            </a:lvl1pPr>
          </a:lstStyle>
          <a:p>
            <a:pPr defTabSz="932563"/>
            <a:r>
              <a:rPr lang="en-US" dirty="0">
                <a:gradFill>
                  <a:gsLst>
                    <a:gs pos="0">
                      <a:srgbClr val="505050"/>
                    </a:gs>
                    <a:gs pos="100000">
                      <a:srgbClr val="505050"/>
                    </a:gs>
                  </a:gsLst>
                  <a:lin ang="5400000" scaled="0"/>
                </a:gradFill>
              </a:rPr>
              <a:t>Cluster Functional Level = Windows Server 2012 R2 </a:t>
            </a:r>
          </a:p>
        </p:txBody>
      </p:sp>
      <p:sp>
        <p:nvSpPr>
          <p:cNvPr id="72" name="Rectangle 71"/>
          <p:cNvSpPr/>
          <p:nvPr/>
        </p:nvSpPr>
        <p:spPr>
          <a:xfrm>
            <a:off x="3602946" y="4372250"/>
            <a:ext cx="1356537" cy="1614148"/>
          </a:xfrm>
          <a:prstGeom prst="rect">
            <a:avLst/>
          </a:prstGeom>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2012 R2</a:t>
            </a:r>
          </a:p>
        </p:txBody>
      </p:sp>
      <p:sp>
        <p:nvSpPr>
          <p:cNvPr id="85" name="Rectangle 84"/>
          <p:cNvSpPr/>
          <p:nvPr/>
        </p:nvSpPr>
        <p:spPr>
          <a:xfrm>
            <a:off x="5546945" y="4372250"/>
            <a:ext cx="1356537" cy="1614148"/>
          </a:xfrm>
          <a:prstGeom prst="rect">
            <a:avLst/>
          </a:prstGeom>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2012 R2</a:t>
            </a:r>
          </a:p>
        </p:txBody>
      </p:sp>
      <p:sp>
        <p:nvSpPr>
          <p:cNvPr id="98" name="Rectangle 97"/>
          <p:cNvSpPr/>
          <p:nvPr/>
        </p:nvSpPr>
        <p:spPr>
          <a:xfrm>
            <a:off x="7490944" y="4372250"/>
            <a:ext cx="1356537" cy="1614148"/>
          </a:xfrm>
          <a:prstGeom prst="rect">
            <a:avLst/>
          </a:prstGeom>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2012 R2</a:t>
            </a:r>
          </a:p>
        </p:txBody>
      </p:sp>
      <p:sp>
        <p:nvSpPr>
          <p:cNvPr id="111" name="Rectangle 110"/>
          <p:cNvSpPr/>
          <p:nvPr/>
        </p:nvSpPr>
        <p:spPr>
          <a:xfrm>
            <a:off x="9434944" y="4372250"/>
            <a:ext cx="1356537" cy="1614148"/>
          </a:xfrm>
          <a:prstGeom prst="rect">
            <a:avLst/>
          </a:prstGeom>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2016</a:t>
            </a:r>
          </a:p>
        </p:txBody>
      </p:sp>
      <p:sp>
        <p:nvSpPr>
          <p:cNvPr id="11" name="Rectangle 10"/>
          <p:cNvSpPr/>
          <p:nvPr/>
        </p:nvSpPr>
        <p:spPr bwMode="auto">
          <a:xfrm>
            <a:off x="1339673" y="3725830"/>
            <a:ext cx="9754672" cy="3047568"/>
          </a:xfrm>
          <a:prstGeom prst="rect">
            <a:avLst/>
          </a:prstGeom>
          <a:noFill/>
          <a:ln w="50800">
            <a:solidFill>
              <a:srgbClr val="00B0F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505050"/>
                    </a:gs>
                    <a:gs pos="100000">
                      <a:srgbClr val="505050"/>
                    </a:gs>
                  </a:gsLst>
                  <a:lin ang="5400000" scaled="0"/>
                </a:gradFill>
                <a:ea typeface="Segoe UI" pitchFamily="34" charset="0"/>
                <a:cs typeface="Segoe UI" pitchFamily="34" charset="0"/>
              </a:rPr>
              <a:t>Failover Cluster</a:t>
            </a:r>
          </a:p>
        </p:txBody>
      </p:sp>
      <p:pic>
        <p:nvPicPr>
          <p:cNvPr id="124" name="Picture 12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658946" y="4454390"/>
            <a:ext cx="719035" cy="719035"/>
          </a:xfrm>
          <a:prstGeom prst="rect">
            <a:avLst/>
          </a:prstGeom>
          <a:noFill/>
        </p:spPr>
      </p:pic>
      <p:pic>
        <p:nvPicPr>
          <p:cNvPr id="125" name="Picture 12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2299257" y="4454390"/>
            <a:ext cx="719035" cy="719035"/>
          </a:xfrm>
          <a:prstGeom prst="rect">
            <a:avLst/>
          </a:prstGeom>
          <a:noFill/>
        </p:spPr>
      </p:pic>
      <p:pic>
        <p:nvPicPr>
          <p:cNvPr id="126" name="Picture 12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972127" y="4901644"/>
            <a:ext cx="719035" cy="719035"/>
          </a:xfrm>
          <a:prstGeom prst="rect">
            <a:avLst/>
          </a:prstGeom>
          <a:noFill/>
        </p:spPr>
      </p:pic>
      <p:pic>
        <p:nvPicPr>
          <p:cNvPr id="127" name="Picture 12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14392" y="4378201"/>
            <a:ext cx="719035" cy="719035"/>
          </a:xfrm>
          <a:prstGeom prst="rect">
            <a:avLst/>
          </a:prstGeom>
          <a:noFill/>
        </p:spPr>
      </p:pic>
      <p:pic>
        <p:nvPicPr>
          <p:cNvPr id="128" name="Picture 12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54702" y="4378201"/>
            <a:ext cx="719035" cy="719035"/>
          </a:xfrm>
          <a:prstGeom prst="rect">
            <a:avLst/>
          </a:prstGeom>
          <a:noFill/>
        </p:spPr>
      </p:pic>
      <p:pic>
        <p:nvPicPr>
          <p:cNvPr id="129" name="Picture 128"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14391" y="4831616"/>
            <a:ext cx="719035" cy="719035"/>
          </a:xfrm>
          <a:prstGeom prst="rect">
            <a:avLst/>
          </a:prstGeom>
          <a:noFill/>
        </p:spPr>
      </p:pic>
      <p:pic>
        <p:nvPicPr>
          <p:cNvPr id="130" name="Picture 129"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60087" y="4378201"/>
            <a:ext cx="719035" cy="719035"/>
          </a:xfrm>
          <a:prstGeom prst="rect">
            <a:avLst/>
          </a:prstGeom>
          <a:noFill/>
        </p:spPr>
      </p:pic>
      <p:pic>
        <p:nvPicPr>
          <p:cNvPr id="131" name="Picture 130"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00397" y="4378201"/>
            <a:ext cx="719035" cy="719035"/>
          </a:xfrm>
          <a:prstGeom prst="rect">
            <a:avLst/>
          </a:prstGeom>
          <a:noFill/>
        </p:spPr>
      </p:pic>
      <p:pic>
        <p:nvPicPr>
          <p:cNvPr id="132" name="Picture 131"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72779" y="4845503"/>
            <a:ext cx="719035" cy="719035"/>
          </a:xfrm>
          <a:prstGeom prst="rect">
            <a:avLst/>
          </a:prstGeom>
          <a:noFill/>
        </p:spPr>
      </p:pic>
      <p:pic>
        <p:nvPicPr>
          <p:cNvPr id="133" name="Picture 132"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488136" y="4368033"/>
            <a:ext cx="719035" cy="719035"/>
          </a:xfrm>
          <a:prstGeom prst="rect">
            <a:avLst/>
          </a:prstGeom>
          <a:noFill/>
        </p:spPr>
      </p:pic>
      <p:pic>
        <p:nvPicPr>
          <p:cNvPr id="134" name="Picture 13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28446" y="4368033"/>
            <a:ext cx="719035" cy="719035"/>
          </a:xfrm>
          <a:prstGeom prst="rect">
            <a:avLst/>
          </a:prstGeom>
          <a:noFill/>
        </p:spPr>
      </p:pic>
      <p:pic>
        <p:nvPicPr>
          <p:cNvPr id="135" name="Picture 13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502390" y="4835336"/>
            <a:ext cx="719035" cy="719035"/>
          </a:xfrm>
          <a:prstGeom prst="rect">
            <a:avLst/>
          </a:prstGeom>
          <a:noFill/>
        </p:spPr>
      </p:pic>
      <p:pic>
        <p:nvPicPr>
          <p:cNvPr id="136" name="Picture 13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28445" y="4831118"/>
            <a:ext cx="719035" cy="719035"/>
          </a:xfrm>
          <a:prstGeom prst="rect">
            <a:avLst/>
          </a:prstGeom>
          <a:noFill/>
        </p:spPr>
      </p:pic>
      <p:pic>
        <p:nvPicPr>
          <p:cNvPr id="137" name="Picture 13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03205" y="4845502"/>
            <a:ext cx="719035" cy="719035"/>
          </a:xfrm>
          <a:prstGeom prst="rect">
            <a:avLst/>
          </a:prstGeom>
          <a:noFill/>
        </p:spPr>
      </p:pic>
      <p:pic>
        <p:nvPicPr>
          <p:cNvPr id="138" name="Picture 13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66148" y="4845503"/>
            <a:ext cx="719035" cy="719035"/>
          </a:xfrm>
          <a:prstGeom prst="rect">
            <a:avLst/>
          </a:prstGeom>
          <a:noFill/>
        </p:spPr>
      </p:pic>
      <p:sp>
        <p:nvSpPr>
          <p:cNvPr id="27" name="Freeform 37"/>
          <p:cNvSpPr>
            <a:spLocks noEditPoints="1"/>
          </p:cNvSpPr>
          <p:nvPr/>
        </p:nvSpPr>
        <p:spPr bwMode="black">
          <a:xfrm>
            <a:off x="9761733" y="4570845"/>
            <a:ext cx="748458" cy="748458"/>
          </a:xfrm>
          <a:custGeom>
            <a:avLst/>
            <a:gdLst>
              <a:gd name="T0" fmla="*/ 55 w 150"/>
              <a:gd name="T1" fmla="*/ 46 h 150"/>
              <a:gd name="T2" fmla="*/ 67 w 150"/>
              <a:gd name="T3" fmla="*/ 46 h 150"/>
              <a:gd name="T4" fmla="*/ 67 w 150"/>
              <a:gd name="T5" fmla="*/ 105 h 150"/>
              <a:gd name="T6" fmla="*/ 55 w 150"/>
              <a:gd name="T7" fmla="*/ 105 h 150"/>
              <a:gd name="T8" fmla="*/ 55 w 150"/>
              <a:gd name="T9" fmla="*/ 46 h 150"/>
              <a:gd name="T10" fmla="*/ 83 w 150"/>
              <a:gd name="T11" fmla="*/ 105 h 150"/>
              <a:gd name="T12" fmla="*/ 95 w 150"/>
              <a:gd name="T13" fmla="*/ 105 h 150"/>
              <a:gd name="T14" fmla="*/ 95 w 150"/>
              <a:gd name="T15" fmla="*/ 46 h 150"/>
              <a:gd name="T16" fmla="*/ 83 w 150"/>
              <a:gd name="T17" fmla="*/ 46 h 150"/>
              <a:gd name="T18" fmla="*/ 83 w 150"/>
              <a:gd name="T19" fmla="*/ 105 h 150"/>
              <a:gd name="T20" fmla="*/ 150 w 150"/>
              <a:gd name="T21" fmla="*/ 75 h 150"/>
              <a:gd name="T22" fmla="*/ 75 w 150"/>
              <a:gd name="T23" fmla="*/ 0 h 150"/>
              <a:gd name="T24" fmla="*/ 0 w 150"/>
              <a:gd name="T25" fmla="*/ 75 h 150"/>
              <a:gd name="T26" fmla="*/ 75 w 150"/>
              <a:gd name="T27" fmla="*/ 150 h 150"/>
              <a:gd name="T28" fmla="*/ 150 w 150"/>
              <a:gd name="T29" fmla="*/ 75 h 150"/>
              <a:gd name="T30" fmla="*/ 141 w 150"/>
              <a:gd name="T31" fmla="*/ 75 h 150"/>
              <a:gd name="T32" fmla="*/ 75 w 150"/>
              <a:gd name="T33" fmla="*/ 141 h 150"/>
              <a:gd name="T34" fmla="*/ 10 w 150"/>
              <a:gd name="T35" fmla="*/ 75 h 150"/>
              <a:gd name="T36" fmla="*/ 75 w 150"/>
              <a:gd name="T37" fmla="*/ 10 h 150"/>
              <a:gd name="T38" fmla="*/ 141 w 150"/>
              <a:gd name="T3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50">
                <a:moveTo>
                  <a:pt x="55" y="46"/>
                </a:moveTo>
                <a:cubicBezTo>
                  <a:pt x="67" y="46"/>
                  <a:pt x="67" y="46"/>
                  <a:pt x="67" y="46"/>
                </a:cubicBezTo>
                <a:cubicBezTo>
                  <a:pt x="67" y="105"/>
                  <a:pt x="67" y="105"/>
                  <a:pt x="67" y="105"/>
                </a:cubicBezTo>
                <a:cubicBezTo>
                  <a:pt x="55" y="105"/>
                  <a:pt x="55" y="105"/>
                  <a:pt x="55" y="105"/>
                </a:cubicBezTo>
                <a:lnTo>
                  <a:pt x="55" y="46"/>
                </a:lnTo>
                <a:close/>
                <a:moveTo>
                  <a:pt x="83" y="105"/>
                </a:moveTo>
                <a:cubicBezTo>
                  <a:pt x="95" y="105"/>
                  <a:pt x="95" y="105"/>
                  <a:pt x="95" y="105"/>
                </a:cubicBezTo>
                <a:cubicBezTo>
                  <a:pt x="95" y="46"/>
                  <a:pt x="95" y="46"/>
                  <a:pt x="95" y="46"/>
                </a:cubicBezTo>
                <a:cubicBezTo>
                  <a:pt x="83" y="46"/>
                  <a:pt x="83" y="46"/>
                  <a:pt x="83" y="46"/>
                </a:cubicBezTo>
                <a:lnTo>
                  <a:pt x="83" y="105"/>
                </a:lnTo>
                <a:close/>
                <a:moveTo>
                  <a:pt x="150" y="75"/>
                </a:moveTo>
                <a:cubicBezTo>
                  <a:pt x="150" y="34"/>
                  <a:pt x="116" y="0"/>
                  <a:pt x="75" y="0"/>
                </a:cubicBezTo>
                <a:cubicBezTo>
                  <a:pt x="34" y="0"/>
                  <a:pt x="0" y="34"/>
                  <a:pt x="0" y="75"/>
                </a:cubicBezTo>
                <a:cubicBezTo>
                  <a:pt x="0" y="117"/>
                  <a:pt x="34" y="150"/>
                  <a:pt x="75" y="150"/>
                </a:cubicBezTo>
                <a:cubicBezTo>
                  <a:pt x="116" y="150"/>
                  <a:pt x="150" y="117"/>
                  <a:pt x="150" y="75"/>
                </a:cubicBezTo>
                <a:close/>
                <a:moveTo>
                  <a:pt x="141" y="75"/>
                </a:moveTo>
                <a:cubicBezTo>
                  <a:pt x="141" y="112"/>
                  <a:pt x="111" y="141"/>
                  <a:pt x="75" y="141"/>
                </a:cubicBezTo>
                <a:cubicBezTo>
                  <a:pt x="39" y="141"/>
                  <a:pt x="10" y="112"/>
                  <a:pt x="10" y="75"/>
                </a:cubicBezTo>
                <a:cubicBezTo>
                  <a:pt x="10" y="39"/>
                  <a:pt x="39" y="10"/>
                  <a:pt x="75" y="10"/>
                </a:cubicBezTo>
                <a:cubicBezTo>
                  <a:pt x="111" y="10"/>
                  <a:pt x="141" y="39"/>
                  <a:pt x="141"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Tree>
    <p:extLst>
      <p:ext uri="{BB962C8B-B14F-4D97-AF65-F5344CB8AC3E}">
        <p14:creationId xmlns:p14="http://schemas.microsoft.com/office/powerpoint/2010/main" val="367734502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OS Rolling Upgrade Process</a:t>
            </a:r>
            <a:endParaRPr lang="en-US" dirty="0"/>
          </a:p>
        </p:txBody>
      </p:sp>
      <p:sp>
        <p:nvSpPr>
          <p:cNvPr id="3" name="Content Placeholder 2"/>
          <p:cNvSpPr>
            <a:spLocks noGrp="1"/>
          </p:cNvSpPr>
          <p:nvPr>
            <p:ph type="body" sz="quarter" idx="10"/>
          </p:nvPr>
        </p:nvSpPr>
        <p:spPr/>
        <p:txBody>
          <a:bodyPr/>
          <a:lstStyle/>
          <a:p>
            <a:r>
              <a:rPr lang="en-US" dirty="0" smtClean="0"/>
              <a:t>Ready To Migrate Workloads Back</a:t>
            </a:r>
          </a:p>
          <a:p>
            <a:pPr lvl="1"/>
            <a:r>
              <a:rPr lang="en-US" dirty="0" smtClean="0"/>
              <a:t>Migrate workloads to Windows Server 2016 Node</a:t>
            </a:r>
          </a:p>
          <a:p>
            <a:pPr lvl="1"/>
            <a:r>
              <a:rPr lang="en-US" dirty="0" smtClean="0"/>
              <a:t>Validate functionality</a:t>
            </a:r>
          </a:p>
          <a:p>
            <a:pPr lvl="1"/>
            <a:endParaRPr lang="en-US" dirty="0" smtClean="0"/>
          </a:p>
          <a:p>
            <a:endParaRPr lang="en-US" dirty="0" smtClean="0"/>
          </a:p>
        </p:txBody>
      </p:sp>
      <p:sp>
        <p:nvSpPr>
          <p:cNvPr id="10" name="Rectangle 9"/>
          <p:cNvSpPr/>
          <p:nvPr/>
        </p:nvSpPr>
        <p:spPr>
          <a:xfrm>
            <a:off x="1658946" y="4419276"/>
            <a:ext cx="1356537" cy="1614148"/>
          </a:xfrm>
          <a:prstGeom prst="rect">
            <a:avLst/>
          </a:prstGeom>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2012 R2</a:t>
            </a:r>
          </a:p>
        </p:txBody>
      </p:sp>
      <p:sp>
        <p:nvSpPr>
          <p:cNvPr id="55" name="TextBox 54"/>
          <p:cNvSpPr txBox="1"/>
          <p:nvPr/>
        </p:nvSpPr>
        <p:spPr>
          <a:xfrm>
            <a:off x="3497160" y="6277980"/>
            <a:ext cx="5565510" cy="376684"/>
          </a:xfrm>
          <a:prstGeom prst="rect">
            <a:avLst/>
          </a:prstGeom>
          <a:noFill/>
          <a:ln w="28575">
            <a:solidFill>
              <a:srgbClr val="0070C0"/>
            </a:solidFill>
          </a:ln>
        </p:spPr>
        <p:style>
          <a:lnRef idx="2">
            <a:schemeClr val="accent4"/>
          </a:lnRef>
          <a:fillRef idx="1">
            <a:schemeClr val="lt1"/>
          </a:fillRef>
          <a:effectRef idx="0">
            <a:schemeClr val="accent4"/>
          </a:effectRef>
          <a:fontRef idx="minor">
            <a:schemeClr val="dk1"/>
          </a:fontRef>
        </p:style>
        <p:txBody>
          <a:bodyPr wrap="none" rtlCol="0">
            <a:spAutoFit/>
          </a:bodyPr>
          <a:lstStyle>
            <a:defPPr>
              <a:defRPr lang="en-US"/>
            </a:defPPr>
            <a:lvl1pPr>
              <a:defRPr>
                <a:solidFill>
                  <a:schemeClr val="tx1"/>
                </a:solidFill>
              </a:defRPr>
            </a:lvl1pPr>
          </a:lstStyle>
          <a:p>
            <a:pPr defTabSz="932563"/>
            <a:r>
              <a:rPr lang="en-US" dirty="0">
                <a:gradFill>
                  <a:gsLst>
                    <a:gs pos="0">
                      <a:srgbClr val="505050"/>
                    </a:gs>
                    <a:gs pos="100000">
                      <a:srgbClr val="505050"/>
                    </a:gs>
                  </a:gsLst>
                  <a:lin ang="5400000" scaled="0"/>
                </a:gradFill>
              </a:rPr>
              <a:t>Cluster Functional Level = Windows Server 2012 R2 </a:t>
            </a:r>
          </a:p>
        </p:txBody>
      </p:sp>
      <p:sp>
        <p:nvSpPr>
          <p:cNvPr id="72" name="Rectangle 71"/>
          <p:cNvSpPr/>
          <p:nvPr/>
        </p:nvSpPr>
        <p:spPr>
          <a:xfrm>
            <a:off x="3602946" y="4372250"/>
            <a:ext cx="1356537" cy="1614148"/>
          </a:xfrm>
          <a:prstGeom prst="rect">
            <a:avLst/>
          </a:prstGeom>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2012 R2</a:t>
            </a:r>
          </a:p>
        </p:txBody>
      </p:sp>
      <p:sp>
        <p:nvSpPr>
          <p:cNvPr id="85" name="Rectangle 84"/>
          <p:cNvSpPr/>
          <p:nvPr/>
        </p:nvSpPr>
        <p:spPr>
          <a:xfrm>
            <a:off x="5546945" y="4372250"/>
            <a:ext cx="1356537" cy="1614148"/>
          </a:xfrm>
          <a:prstGeom prst="rect">
            <a:avLst/>
          </a:prstGeom>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2012 R2</a:t>
            </a:r>
          </a:p>
        </p:txBody>
      </p:sp>
      <p:sp>
        <p:nvSpPr>
          <p:cNvPr id="98" name="Rectangle 97"/>
          <p:cNvSpPr/>
          <p:nvPr/>
        </p:nvSpPr>
        <p:spPr>
          <a:xfrm>
            <a:off x="7490944" y="4372250"/>
            <a:ext cx="1356537" cy="1614148"/>
          </a:xfrm>
          <a:prstGeom prst="rect">
            <a:avLst/>
          </a:prstGeom>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2012 R2</a:t>
            </a:r>
          </a:p>
        </p:txBody>
      </p:sp>
      <p:sp>
        <p:nvSpPr>
          <p:cNvPr id="111" name="Rectangle 110"/>
          <p:cNvSpPr/>
          <p:nvPr/>
        </p:nvSpPr>
        <p:spPr>
          <a:xfrm>
            <a:off x="9434944" y="4372250"/>
            <a:ext cx="1356537" cy="1614148"/>
          </a:xfrm>
          <a:prstGeom prst="rect">
            <a:avLst/>
          </a:prstGeom>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2016</a:t>
            </a:r>
          </a:p>
        </p:txBody>
      </p:sp>
      <p:sp>
        <p:nvSpPr>
          <p:cNvPr id="11" name="Rectangle 10"/>
          <p:cNvSpPr/>
          <p:nvPr/>
        </p:nvSpPr>
        <p:spPr bwMode="auto">
          <a:xfrm>
            <a:off x="1339673" y="3725830"/>
            <a:ext cx="9754672" cy="3047568"/>
          </a:xfrm>
          <a:prstGeom prst="rect">
            <a:avLst/>
          </a:prstGeom>
          <a:noFill/>
          <a:ln w="50800">
            <a:solidFill>
              <a:srgbClr val="00B0F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505050"/>
                    </a:gs>
                    <a:gs pos="100000">
                      <a:srgbClr val="505050"/>
                    </a:gs>
                  </a:gsLst>
                  <a:lin ang="5400000" scaled="0"/>
                </a:gradFill>
                <a:ea typeface="Segoe UI" pitchFamily="34" charset="0"/>
                <a:cs typeface="Segoe UI" pitchFamily="34" charset="0"/>
              </a:rPr>
              <a:t>Failover Cluster</a:t>
            </a:r>
          </a:p>
        </p:txBody>
      </p:sp>
      <p:pic>
        <p:nvPicPr>
          <p:cNvPr id="124" name="Picture 12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658946" y="4454390"/>
            <a:ext cx="719035" cy="719035"/>
          </a:xfrm>
          <a:prstGeom prst="rect">
            <a:avLst/>
          </a:prstGeom>
          <a:noFill/>
        </p:spPr>
      </p:pic>
      <p:pic>
        <p:nvPicPr>
          <p:cNvPr id="125" name="Picture 12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2299257" y="4454390"/>
            <a:ext cx="719035" cy="719035"/>
          </a:xfrm>
          <a:prstGeom prst="rect">
            <a:avLst/>
          </a:prstGeom>
          <a:noFill/>
        </p:spPr>
      </p:pic>
      <p:pic>
        <p:nvPicPr>
          <p:cNvPr id="126" name="Picture 12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972127" y="4901644"/>
            <a:ext cx="719035" cy="719035"/>
          </a:xfrm>
          <a:prstGeom prst="rect">
            <a:avLst/>
          </a:prstGeom>
          <a:noFill/>
        </p:spPr>
      </p:pic>
      <p:pic>
        <p:nvPicPr>
          <p:cNvPr id="127" name="Picture 12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14392" y="4378201"/>
            <a:ext cx="719035" cy="719035"/>
          </a:xfrm>
          <a:prstGeom prst="rect">
            <a:avLst/>
          </a:prstGeom>
          <a:noFill/>
        </p:spPr>
      </p:pic>
      <p:pic>
        <p:nvPicPr>
          <p:cNvPr id="128" name="Picture 12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54702" y="4378201"/>
            <a:ext cx="719035" cy="719035"/>
          </a:xfrm>
          <a:prstGeom prst="rect">
            <a:avLst/>
          </a:prstGeom>
          <a:noFill/>
        </p:spPr>
      </p:pic>
      <p:pic>
        <p:nvPicPr>
          <p:cNvPr id="129" name="Picture 128"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14391" y="4831616"/>
            <a:ext cx="719035" cy="719035"/>
          </a:xfrm>
          <a:prstGeom prst="rect">
            <a:avLst/>
          </a:prstGeom>
          <a:noFill/>
        </p:spPr>
      </p:pic>
      <p:pic>
        <p:nvPicPr>
          <p:cNvPr id="130" name="Picture 129"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60087" y="4378201"/>
            <a:ext cx="719035" cy="719035"/>
          </a:xfrm>
          <a:prstGeom prst="rect">
            <a:avLst/>
          </a:prstGeom>
          <a:noFill/>
        </p:spPr>
      </p:pic>
      <p:pic>
        <p:nvPicPr>
          <p:cNvPr id="131" name="Picture 130"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00397" y="4378201"/>
            <a:ext cx="719035" cy="719035"/>
          </a:xfrm>
          <a:prstGeom prst="rect">
            <a:avLst/>
          </a:prstGeom>
          <a:noFill/>
        </p:spPr>
      </p:pic>
      <p:pic>
        <p:nvPicPr>
          <p:cNvPr id="132" name="Picture 131"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72779" y="4845503"/>
            <a:ext cx="719035" cy="719035"/>
          </a:xfrm>
          <a:prstGeom prst="rect">
            <a:avLst/>
          </a:prstGeom>
          <a:noFill/>
        </p:spPr>
      </p:pic>
      <p:pic>
        <p:nvPicPr>
          <p:cNvPr id="133" name="Picture 132"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488136" y="4368033"/>
            <a:ext cx="719035" cy="719035"/>
          </a:xfrm>
          <a:prstGeom prst="rect">
            <a:avLst/>
          </a:prstGeom>
          <a:noFill/>
        </p:spPr>
      </p:pic>
      <p:pic>
        <p:nvPicPr>
          <p:cNvPr id="134" name="Picture 13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28446" y="4368033"/>
            <a:ext cx="719035" cy="719035"/>
          </a:xfrm>
          <a:prstGeom prst="rect">
            <a:avLst/>
          </a:prstGeom>
          <a:noFill/>
        </p:spPr>
      </p:pic>
      <p:pic>
        <p:nvPicPr>
          <p:cNvPr id="135" name="Picture 13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807408" y="4848170"/>
            <a:ext cx="719035" cy="719035"/>
          </a:xfrm>
          <a:prstGeom prst="rect">
            <a:avLst/>
          </a:prstGeom>
          <a:noFill/>
        </p:spPr>
      </p:pic>
      <p:pic>
        <p:nvPicPr>
          <p:cNvPr id="136" name="Picture 13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9753693" y="4591347"/>
            <a:ext cx="719035" cy="719035"/>
          </a:xfrm>
          <a:prstGeom prst="rect">
            <a:avLst/>
          </a:prstGeom>
          <a:noFill/>
        </p:spPr>
      </p:pic>
      <p:pic>
        <p:nvPicPr>
          <p:cNvPr id="137" name="Picture 13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03205" y="4845502"/>
            <a:ext cx="719035" cy="719035"/>
          </a:xfrm>
          <a:prstGeom prst="rect">
            <a:avLst/>
          </a:prstGeom>
          <a:noFill/>
        </p:spPr>
      </p:pic>
      <p:pic>
        <p:nvPicPr>
          <p:cNvPr id="138" name="Picture 13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66148" y="4845503"/>
            <a:ext cx="719035" cy="719035"/>
          </a:xfrm>
          <a:prstGeom prst="rect">
            <a:avLst/>
          </a:prstGeom>
          <a:noFill/>
        </p:spPr>
      </p:pic>
      <p:sp>
        <p:nvSpPr>
          <p:cNvPr id="28" name="Right Arrow 27"/>
          <p:cNvSpPr/>
          <p:nvPr/>
        </p:nvSpPr>
        <p:spPr bwMode="auto">
          <a:xfrm>
            <a:off x="8844688" y="4849472"/>
            <a:ext cx="598167" cy="729202"/>
          </a:xfrm>
          <a:prstGeom prst="rightArrow">
            <a:avLst/>
          </a:prstGeom>
          <a:solidFill>
            <a:schemeClr val="lt1"/>
          </a:solidFill>
          <a:ln w="25400">
            <a:solidFill>
              <a:srgbClr val="00B05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29" name="Picture 28" descr="\\MAGNUM\Projects\Microsoft\Cloud Power FY12\Design\ICONS_PNG\Application.png"/>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saturation sat="400000"/>
                    </a14:imgEffect>
                  </a14:imgLayer>
                </a14:imgProps>
              </a:ext>
            </a:extLst>
          </a:blip>
          <a:srcRect/>
          <a:stretch>
            <a:fillRect/>
          </a:stretch>
        </p:blipFill>
        <p:spPr bwMode="auto">
          <a:xfrm>
            <a:off x="8961047" y="5013339"/>
            <a:ext cx="375469" cy="375469"/>
          </a:xfrm>
          <a:prstGeom prst="rect">
            <a:avLst/>
          </a:prstGeom>
          <a:noFill/>
        </p:spPr>
      </p:pic>
    </p:spTree>
    <p:extLst>
      <p:ext uri="{BB962C8B-B14F-4D97-AF65-F5344CB8AC3E}">
        <p14:creationId xmlns:p14="http://schemas.microsoft.com/office/powerpoint/2010/main" val="14935988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ight Arrow 37"/>
          <p:cNvSpPr/>
          <p:nvPr/>
        </p:nvSpPr>
        <p:spPr bwMode="auto">
          <a:xfrm>
            <a:off x="3030476" y="4898405"/>
            <a:ext cx="6388548" cy="729202"/>
          </a:xfrm>
          <a:prstGeom prst="rightArrow">
            <a:avLst/>
          </a:prstGeom>
          <a:solidFill>
            <a:schemeClr val="lt1"/>
          </a:solidFill>
          <a:ln w="25400">
            <a:solidFill>
              <a:srgbClr val="00B05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7" name="Right Arrow 36"/>
          <p:cNvSpPr/>
          <p:nvPr/>
        </p:nvSpPr>
        <p:spPr bwMode="auto">
          <a:xfrm>
            <a:off x="3002275" y="4912030"/>
            <a:ext cx="4480446" cy="729202"/>
          </a:xfrm>
          <a:prstGeom prst="rightArrow">
            <a:avLst/>
          </a:prstGeom>
          <a:solidFill>
            <a:schemeClr val="lt1"/>
          </a:solidFill>
          <a:ln w="25400">
            <a:solidFill>
              <a:srgbClr val="00B05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4" name="Right Arrow 33"/>
          <p:cNvSpPr/>
          <p:nvPr/>
        </p:nvSpPr>
        <p:spPr bwMode="auto">
          <a:xfrm>
            <a:off x="3000446" y="4898405"/>
            <a:ext cx="2555320" cy="729202"/>
          </a:xfrm>
          <a:prstGeom prst="rightArrow">
            <a:avLst/>
          </a:prstGeom>
          <a:solidFill>
            <a:schemeClr val="lt1"/>
          </a:solidFill>
          <a:ln w="25400">
            <a:solidFill>
              <a:srgbClr val="00B05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smtClean="0"/>
              <a:t>Cluster OS Rolling Upgrade Process</a:t>
            </a:r>
            <a:endParaRPr lang="en-US" dirty="0"/>
          </a:p>
        </p:txBody>
      </p:sp>
      <p:sp>
        <p:nvSpPr>
          <p:cNvPr id="3" name="Content Placeholder 2"/>
          <p:cNvSpPr>
            <a:spLocks noGrp="1"/>
          </p:cNvSpPr>
          <p:nvPr>
            <p:ph type="body" sz="quarter" idx="10"/>
          </p:nvPr>
        </p:nvSpPr>
        <p:spPr/>
        <p:txBody>
          <a:bodyPr/>
          <a:lstStyle/>
          <a:p>
            <a:r>
              <a:rPr lang="en-US" smtClean="0"/>
              <a:t>Repeat For Remaining Nodes</a:t>
            </a:r>
          </a:p>
          <a:p>
            <a:pPr lvl="1"/>
            <a:endParaRPr lang="en-US" smtClean="0"/>
          </a:p>
          <a:p>
            <a:endParaRPr lang="en-US" dirty="0" smtClean="0"/>
          </a:p>
        </p:txBody>
      </p:sp>
      <p:sp>
        <p:nvSpPr>
          <p:cNvPr id="55" name="TextBox 54"/>
          <p:cNvSpPr txBox="1"/>
          <p:nvPr/>
        </p:nvSpPr>
        <p:spPr>
          <a:xfrm>
            <a:off x="3497160" y="6277980"/>
            <a:ext cx="5565510" cy="376684"/>
          </a:xfrm>
          <a:prstGeom prst="rect">
            <a:avLst/>
          </a:prstGeom>
          <a:noFill/>
          <a:ln w="28575">
            <a:solidFill>
              <a:srgbClr val="0070C0"/>
            </a:solidFill>
          </a:ln>
        </p:spPr>
        <p:style>
          <a:lnRef idx="2">
            <a:schemeClr val="accent4"/>
          </a:lnRef>
          <a:fillRef idx="1">
            <a:schemeClr val="lt1"/>
          </a:fillRef>
          <a:effectRef idx="0">
            <a:schemeClr val="accent4"/>
          </a:effectRef>
          <a:fontRef idx="minor">
            <a:schemeClr val="dk1"/>
          </a:fontRef>
        </p:style>
        <p:txBody>
          <a:bodyPr wrap="none" rtlCol="0">
            <a:spAutoFit/>
          </a:bodyPr>
          <a:lstStyle>
            <a:defPPr>
              <a:defRPr lang="en-US"/>
            </a:defPPr>
            <a:lvl1pPr>
              <a:defRPr>
                <a:solidFill>
                  <a:schemeClr val="tx1"/>
                </a:solidFill>
              </a:defRPr>
            </a:lvl1pPr>
          </a:lstStyle>
          <a:p>
            <a:pPr defTabSz="932563"/>
            <a:r>
              <a:rPr lang="en-US" dirty="0">
                <a:gradFill>
                  <a:gsLst>
                    <a:gs pos="0">
                      <a:srgbClr val="505050"/>
                    </a:gs>
                    <a:gs pos="100000">
                      <a:srgbClr val="505050"/>
                    </a:gs>
                  </a:gsLst>
                  <a:lin ang="5400000" scaled="0"/>
                </a:gradFill>
              </a:rPr>
              <a:t>Cluster Functional Level = Windows Server 2012 R2 </a:t>
            </a:r>
          </a:p>
        </p:txBody>
      </p:sp>
      <p:sp>
        <p:nvSpPr>
          <p:cNvPr id="72" name="Rectangle 71"/>
          <p:cNvSpPr/>
          <p:nvPr/>
        </p:nvSpPr>
        <p:spPr>
          <a:xfrm>
            <a:off x="3602946" y="4372250"/>
            <a:ext cx="1356537" cy="1614148"/>
          </a:xfrm>
          <a:prstGeom prst="rect">
            <a:avLst/>
          </a:prstGeom>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2016</a:t>
            </a:r>
          </a:p>
        </p:txBody>
      </p:sp>
      <p:sp>
        <p:nvSpPr>
          <p:cNvPr id="85" name="Rectangle 84"/>
          <p:cNvSpPr/>
          <p:nvPr/>
        </p:nvSpPr>
        <p:spPr>
          <a:xfrm>
            <a:off x="5546945" y="4372250"/>
            <a:ext cx="1356537" cy="1614148"/>
          </a:xfrm>
          <a:prstGeom prst="rect">
            <a:avLst/>
          </a:prstGeom>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2016</a:t>
            </a:r>
          </a:p>
        </p:txBody>
      </p:sp>
      <p:sp>
        <p:nvSpPr>
          <p:cNvPr id="98" name="Rectangle 97"/>
          <p:cNvSpPr/>
          <p:nvPr/>
        </p:nvSpPr>
        <p:spPr>
          <a:xfrm>
            <a:off x="7490944" y="4372250"/>
            <a:ext cx="1356537" cy="1614148"/>
          </a:xfrm>
          <a:prstGeom prst="rect">
            <a:avLst/>
          </a:prstGeom>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2016</a:t>
            </a:r>
          </a:p>
        </p:txBody>
      </p:sp>
      <p:sp>
        <p:nvSpPr>
          <p:cNvPr id="111" name="Rectangle 110"/>
          <p:cNvSpPr/>
          <p:nvPr/>
        </p:nvSpPr>
        <p:spPr>
          <a:xfrm>
            <a:off x="9434944" y="4372250"/>
            <a:ext cx="1356537" cy="1614148"/>
          </a:xfrm>
          <a:prstGeom prst="rect">
            <a:avLst/>
          </a:prstGeom>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2016</a:t>
            </a:r>
          </a:p>
        </p:txBody>
      </p:sp>
      <p:sp>
        <p:nvSpPr>
          <p:cNvPr id="11" name="Rectangle 10"/>
          <p:cNvSpPr/>
          <p:nvPr/>
        </p:nvSpPr>
        <p:spPr bwMode="auto">
          <a:xfrm>
            <a:off x="1339673" y="3725830"/>
            <a:ext cx="9754672" cy="3047568"/>
          </a:xfrm>
          <a:prstGeom prst="rect">
            <a:avLst/>
          </a:prstGeom>
          <a:noFill/>
          <a:ln w="50800">
            <a:solidFill>
              <a:srgbClr val="00B0F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505050"/>
                    </a:gs>
                    <a:gs pos="100000">
                      <a:srgbClr val="505050"/>
                    </a:gs>
                  </a:gsLst>
                  <a:lin ang="5400000" scaled="0"/>
                </a:gradFill>
                <a:ea typeface="Segoe UI" pitchFamily="34" charset="0"/>
                <a:cs typeface="Segoe UI" pitchFamily="34" charset="0"/>
              </a:rPr>
              <a:t>Failover Cluster</a:t>
            </a:r>
          </a:p>
        </p:txBody>
      </p:sp>
      <p:pic>
        <p:nvPicPr>
          <p:cNvPr id="126" name="Picture 12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498640" y="4874136"/>
            <a:ext cx="719035" cy="719035"/>
          </a:xfrm>
          <a:prstGeom prst="rect">
            <a:avLst/>
          </a:prstGeom>
          <a:noFill/>
        </p:spPr>
      </p:pic>
      <p:pic>
        <p:nvPicPr>
          <p:cNvPr id="127" name="Picture 12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14392" y="4378201"/>
            <a:ext cx="719035" cy="719035"/>
          </a:xfrm>
          <a:prstGeom prst="rect">
            <a:avLst/>
          </a:prstGeom>
          <a:noFill/>
        </p:spPr>
      </p:pic>
      <p:pic>
        <p:nvPicPr>
          <p:cNvPr id="128" name="Picture 12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54702" y="4378201"/>
            <a:ext cx="719035" cy="719035"/>
          </a:xfrm>
          <a:prstGeom prst="rect">
            <a:avLst/>
          </a:prstGeom>
          <a:noFill/>
        </p:spPr>
      </p:pic>
      <p:pic>
        <p:nvPicPr>
          <p:cNvPr id="129" name="Picture 128"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14391" y="4831616"/>
            <a:ext cx="719035" cy="719035"/>
          </a:xfrm>
          <a:prstGeom prst="rect">
            <a:avLst/>
          </a:prstGeom>
          <a:noFill/>
        </p:spPr>
      </p:pic>
      <p:pic>
        <p:nvPicPr>
          <p:cNvPr id="130" name="Picture 129"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60087" y="4378201"/>
            <a:ext cx="719035" cy="719035"/>
          </a:xfrm>
          <a:prstGeom prst="rect">
            <a:avLst/>
          </a:prstGeom>
          <a:noFill/>
        </p:spPr>
      </p:pic>
      <p:pic>
        <p:nvPicPr>
          <p:cNvPr id="131" name="Picture 130"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00397" y="4378201"/>
            <a:ext cx="719035" cy="719035"/>
          </a:xfrm>
          <a:prstGeom prst="rect">
            <a:avLst/>
          </a:prstGeom>
          <a:noFill/>
        </p:spPr>
      </p:pic>
      <p:pic>
        <p:nvPicPr>
          <p:cNvPr id="132" name="Picture 131"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72779" y="4845503"/>
            <a:ext cx="719035" cy="719035"/>
          </a:xfrm>
          <a:prstGeom prst="rect">
            <a:avLst/>
          </a:prstGeom>
          <a:noFill/>
        </p:spPr>
      </p:pic>
      <p:pic>
        <p:nvPicPr>
          <p:cNvPr id="133" name="Picture 132"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488136" y="4368033"/>
            <a:ext cx="719035" cy="719035"/>
          </a:xfrm>
          <a:prstGeom prst="rect">
            <a:avLst/>
          </a:prstGeom>
          <a:noFill/>
        </p:spPr>
      </p:pic>
      <p:pic>
        <p:nvPicPr>
          <p:cNvPr id="134" name="Picture 13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28446" y="4368033"/>
            <a:ext cx="719035" cy="719035"/>
          </a:xfrm>
          <a:prstGeom prst="rect">
            <a:avLst/>
          </a:prstGeom>
          <a:noFill/>
        </p:spPr>
      </p:pic>
      <p:pic>
        <p:nvPicPr>
          <p:cNvPr id="135" name="Picture 13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23114" y="4848170"/>
            <a:ext cx="719035" cy="719035"/>
          </a:xfrm>
          <a:prstGeom prst="rect">
            <a:avLst/>
          </a:prstGeom>
          <a:noFill/>
        </p:spPr>
      </p:pic>
      <p:pic>
        <p:nvPicPr>
          <p:cNvPr id="137" name="Picture 13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03205" y="4845502"/>
            <a:ext cx="719035" cy="719035"/>
          </a:xfrm>
          <a:prstGeom prst="rect">
            <a:avLst/>
          </a:prstGeom>
          <a:noFill/>
        </p:spPr>
      </p:pic>
      <p:pic>
        <p:nvPicPr>
          <p:cNvPr id="138" name="Picture 13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66148" y="4845503"/>
            <a:ext cx="719035" cy="719035"/>
          </a:xfrm>
          <a:prstGeom prst="rect">
            <a:avLst/>
          </a:prstGeom>
          <a:noFill/>
        </p:spPr>
      </p:pic>
      <p:sp>
        <p:nvSpPr>
          <p:cNvPr id="28" name="Right Arrow 27"/>
          <p:cNvSpPr/>
          <p:nvPr/>
        </p:nvSpPr>
        <p:spPr bwMode="auto">
          <a:xfrm>
            <a:off x="3018291" y="4898405"/>
            <a:ext cx="598167" cy="729202"/>
          </a:xfrm>
          <a:prstGeom prst="rightArrow">
            <a:avLst/>
          </a:prstGeom>
          <a:solidFill>
            <a:schemeClr val="lt1"/>
          </a:solidFill>
          <a:ln w="25400">
            <a:solidFill>
              <a:srgbClr val="00B05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29" name="Picture 28" descr="\\MAGNUM\Projects\Microsoft\Cloud Power FY12\Design\ICONS_PNG\Application.png"/>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saturation sat="400000"/>
                    </a14:imgEffect>
                  </a14:imgLayer>
                </a14:imgProps>
              </a:ext>
            </a:extLst>
          </a:blip>
          <a:srcRect/>
          <a:stretch>
            <a:fillRect/>
          </a:stretch>
        </p:blipFill>
        <p:spPr bwMode="auto">
          <a:xfrm>
            <a:off x="3170669" y="5062272"/>
            <a:ext cx="375469" cy="375469"/>
          </a:xfrm>
          <a:prstGeom prst="rect">
            <a:avLst/>
          </a:prstGeom>
          <a:noFill/>
        </p:spPr>
      </p:pic>
      <p:pic>
        <p:nvPicPr>
          <p:cNvPr id="30" name="Picture 29"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9445244" y="4368033"/>
            <a:ext cx="719035" cy="719035"/>
          </a:xfrm>
          <a:prstGeom prst="rect">
            <a:avLst/>
          </a:prstGeom>
          <a:noFill/>
        </p:spPr>
      </p:pic>
      <p:pic>
        <p:nvPicPr>
          <p:cNvPr id="31" name="Picture 30"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0085554" y="4368033"/>
            <a:ext cx="719035" cy="719035"/>
          </a:xfrm>
          <a:prstGeom prst="rect">
            <a:avLst/>
          </a:prstGeom>
          <a:noFill/>
        </p:spPr>
      </p:pic>
      <p:pic>
        <p:nvPicPr>
          <p:cNvPr id="32" name="Picture 31"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9457937" y="4835336"/>
            <a:ext cx="719035" cy="719035"/>
          </a:xfrm>
          <a:prstGeom prst="rect">
            <a:avLst/>
          </a:prstGeom>
          <a:noFill/>
        </p:spPr>
      </p:pic>
      <p:pic>
        <p:nvPicPr>
          <p:cNvPr id="33" name="Picture 32"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0088363" y="4835334"/>
            <a:ext cx="719035" cy="719035"/>
          </a:xfrm>
          <a:prstGeom prst="rect">
            <a:avLst/>
          </a:prstGeom>
          <a:noFill/>
        </p:spPr>
      </p:pic>
      <p:sp>
        <p:nvSpPr>
          <p:cNvPr id="10" name="Rectangle 9"/>
          <p:cNvSpPr/>
          <p:nvPr/>
        </p:nvSpPr>
        <p:spPr>
          <a:xfrm>
            <a:off x="1658946" y="4419276"/>
            <a:ext cx="1356537" cy="1614148"/>
          </a:xfrm>
          <a:prstGeom prst="rect">
            <a:avLst/>
          </a:prstGeom>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2012 R2</a:t>
            </a:r>
          </a:p>
        </p:txBody>
      </p:sp>
      <p:pic>
        <p:nvPicPr>
          <p:cNvPr id="39" name="Picture 38" descr="\\MAGNUM\Projects\Microsoft\Cloud Power FY12\Design\ICONS_PNG\Application.png"/>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saturation sat="400000"/>
                    </a14:imgEffect>
                  </a14:imgLayer>
                </a14:imgProps>
              </a:ext>
            </a:extLst>
          </a:blip>
          <a:srcRect/>
          <a:stretch>
            <a:fillRect/>
          </a:stretch>
        </p:blipFill>
        <p:spPr bwMode="auto">
          <a:xfrm>
            <a:off x="5032687" y="5075271"/>
            <a:ext cx="375469" cy="375469"/>
          </a:xfrm>
          <a:prstGeom prst="rect">
            <a:avLst/>
          </a:prstGeom>
          <a:noFill/>
        </p:spPr>
      </p:pic>
      <p:pic>
        <p:nvPicPr>
          <p:cNvPr id="40" name="Picture 39" descr="\\MAGNUM\Projects\Microsoft\Cloud Power FY12\Design\ICONS_PNG\Application.png"/>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saturation sat="400000"/>
                    </a14:imgEffect>
                  </a14:imgLayer>
                </a14:imgProps>
              </a:ext>
            </a:extLst>
          </a:blip>
          <a:srcRect/>
          <a:stretch>
            <a:fillRect/>
          </a:stretch>
        </p:blipFill>
        <p:spPr bwMode="auto">
          <a:xfrm>
            <a:off x="6980245" y="5088896"/>
            <a:ext cx="375469" cy="375469"/>
          </a:xfrm>
          <a:prstGeom prst="rect">
            <a:avLst/>
          </a:prstGeom>
          <a:noFill/>
        </p:spPr>
      </p:pic>
      <p:pic>
        <p:nvPicPr>
          <p:cNvPr id="41" name="Picture 40" descr="\\MAGNUM\Projects\Microsoft\Cloud Power FY12\Design\ICONS_PNG\Application.png"/>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saturation sat="400000"/>
                    </a14:imgEffect>
                  </a14:imgLayer>
                </a14:imgProps>
              </a:ext>
            </a:extLst>
          </a:blip>
          <a:srcRect/>
          <a:stretch>
            <a:fillRect/>
          </a:stretch>
        </p:blipFill>
        <p:spPr bwMode="auto">
          <a:xfrm>
            <a:off x="8918523" y="5075271"/>
            <a:ext cx="375469" cy="375469"/>
          </a:xfrm>
          <a:prstGeom prst="rect">
            <a:avLst/>
          </a:prstGeom>
          <a:noFill/>
        </p:spPr>
      </p:pic>
      <p:sp>
        <p:nvSpPr>
          <p:cNvPr id="42" name="Freeform 37"/>
          <p:cNvSpPr>
            <a:spLocks noEditPoints="1"/>
          </p:cNvSpPr>
          <p:nvPr/>
        </p:nvSpPr>
        <p:spPr bwMode="black">
          <a:xfrm>
            <a:off x="1970161" y="4668170"/>
            <a:ext cx="748458" cy="748458"/>
          </a:xfrm>
          <a:custGeom>
            <a:avLst/>
            <a:gdLst>
              <a:gd name="T0" fmla="*/ 55 w 150"/>
              <a:gd name="T1" fmla="*/ 46 h 150"/>
              <a:gd name="T2" fmla="*/ 67 w 150"/>
              <a:gd name="T3" fmla="*/ 46 h 150"/>
              <a:gd name="T4" fmla="*/ 67 w 150"/>
              <a:gd name="T5" fmla="*/ 105 h 150"/>
              <a:gd name="T6" fmla="*/ 55 w 150"/>
              <a:gd name="T7" fmla="*/ 105 h 150"/>
              <a:gd name="T8" fmla="*/ 55 w 150"/>
              <a:gd name="T9" fmla="*/ 46 h 150"/>
              <a:gd name="T10" fmla="*/ 83 w 150"/>
              <a:gd name="T11" fmla="*/ 105 h 150"/>
              <a:gd name="T12" fmla="*/ 95 w 150"/>
              <a:gd name="T13" fmla="*/ 105 h 150"/>
              <a:gd name="T14" fmla="*/ 95 w 150"/>
              <a:gd name="T15" fmla="*/ 46 h 150"/>
              <a:gd name="T16" fmla="*/ 83 w 150"/>
              <a:gd name="T17" fmla="*/ 46 h 150"/>
              <a:gd name="T18" fmla="*/ 83 w 150"/>
              <a:gd name="T19" fmla="*/ 105 h 150"/>
              <a:gd name="T20" fmla="*/ 150 w 150"/>
              <a:gd name="T21" fmla="*/ 75 h 150"/>
              <a:gd name="T22" fmla="*/ 75 w 150"/>
              <a:gd name="T23" fmla="*/ 0 h 150"/>
              <a:gd name="T24" fmla="*/ 0 w 150"/>
              <a:gd name="T25" fmla="*/ 75 h 150"/>
              <a:gd name="T26" fmla="*/ 75 w 150"/>
              <a:gd name="T27" fmla="*/ 150 h 150"/>
              <a:gd name="T28" fmla="*/ 150 w 150"/>
              <a:gd name="T29" fmla="*/ 75 h 150"/>
              <a:gd name="T30" fmla="*/ 141 w 150"/>
              <a:gd name="T31" fmla="*/ 75 h 150"/>
              <a:gd name="T32" fmla="*/ 75 w 150"/>
              <a:gd name="T33" fmla="*/ 141 h 150"/>
              <a:gd name="T34" fmla="*/ 10 w 150"/>
              <a:gd name="T35" fmla="*/ 75 h 150"/>
              <a:gd name="T36" fmla="*/ 75 w 150"/>
              <a:gd name="T37" fmla="*/ 10 h 150"/>
              <a:gd name="T38" fmla="*/ 141 w 150"/>
              <a:gd name="T3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50">
                <a:moveTo>
                  <a:pt x="55" y="46"/>
                </a:moveTo>
                <a:cubicBezTo>
                  <a:pt x="67" y="46"/>
                  <a:pt x="67" y="46"/>
                  <a:pt x="67" y="46"/>
                </a:cubicBezTo>
                <a:cubicBezTo>
                  <a:pt x="67" y="105"/>
                  <a:pt x="67" y="105"/>
                  <a:pt x="67" y="105"/>
                </a:cubicBezTo>
                <a:cubicBezTo>
                  <a:pt x="55" y="105"/>
                  <a:pt x="55" y="105"/>
                  <a:pt x="55" y="105"/>
                </a:cubicBezTo>
                <a:lnTo>
                  <a:pt x="55" y="46"/>
                </a:lnTo>
                <a:close/>
                <a:moveTo>
                  <a:pt x="83" y="105"/>
                </a:moveTo>
                <a:cubicBezTo>
                  <a:pt x="95" y="105"/>
                  <a:pt x="95" y="105"/>
                  <a:pt x="95" y="105"/>
                </a:cubicBezTo>
                <a:cubicBezTo>
                  <a:pt x="95" y="46"/>
                  <a:pt x="95" y="46"/>
                  <a:pt x="95" y="46"/>
                </a:cubicBezTo>
                <a:cubicBezTo>
                  <a:pt x="83" y="46"/>
                  <a:pt x="83" y="46"/>
                  <a:pt x="83" y="46"/>
                </a:cubicBezTo>
                <a:lnTo>
                  <a:pt x="83" y="105"/>
                </a:lnTo>
                <a:close/>
                <a:moveTo>
                  <a:pt x="150" y="75"/>
                </a:moveTo>
                <a:cubicBezTo>
                  <a:pt x="150" y="34"/>
                  <a:pt x="116" y="0"/>
                  <a:pt x="75" y="0"/>
                </a:cubicBezTo>
                <a:cubicBezTo>
                  <a:pt x="34" y="0"/>
                  <a:pt x="0" y="34"/>
                  <a:pt x="0" y="75"/>
                </a:cubicBezTo>
                <a:cubicBezTo>
                  <a:pt x="0" y="117"/>
                  <a:pt x="34" y="150"/>
                  <a:pt x="75" y="150"/>
                </a:cubicBezTo>
                <a:cubicBezTo>
                  <a:pt x="116" y="150"/>
                  <a:pt x="150" y="117"/>
                  <a:pt x="150" y="75"/>
                </a:cubicBezTo>
                <a:close/>
                <a:moveTo>
                  <a:pt x="141" y="75"/>
                </a:moveTo>
                <a:cubicBezTo>
                  <a:pt x="141" y="112"/>
                  <a:pt x="111" y="141"/>
                  <a:pt x="75" y="141"/>
                </a:cubicBezTo>
                <a:cubicBezTo>
                  <a:pt x="39" y="141"/>
                  <a:pt x="10" y="112"/>
                  <a:pt x="10" y="75"/>
                </a:cubicBezTo>
                <a:cubicBezTo>
                  <a:pt x="10" y="39"/>
                  <a:pt x="39" y="10"/>
                  <a:pt x="75" y="10"/>
                </a:cubicBezTo>
                <a:cubicBezTo>
                  <a:pt x="111" y="10"/>
                  <a:pt x="141" y="39"/>
                  <a:pt x="141"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Tree>
    <p:extLst>
      <p:ext uri="{BB962C8B-B14F-4D97-AF65-F5344CB8AC3E}">
        <p14:creationId xmlns:p14="http://schemas.microsoft.com/office/powerpoint/2010/main" val="100243467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OS Rolling Upgrade Process</a:t>
            </a:r>
            <a:endParaRPr lang="en-US" dirty="0"/>
          </a:p>
        </p:txBody>
      </p:sp>
      <p:sp>
        <p:nvSpPr>
          <p:cNvPr id="3" name="Content Placeholder 2"/>
          <p:cNvSpPr>
            <a:spLocks noGrp="1"/>
          </p:cNvSpPr>
          <p:nvPr>
            <p:ph type="body" sz="quarter" idx="10"/>
          </p:nvPr>
        </p:nvSpPr>
        <p:spPr/>
        <p:txBody>
          <a:bodyPr/>
          <a:lstStyle/>
          <a:p>
            <a:r>
              <a:rPr lang="en-US" dirty="0" smtClean="0"/>
              <a:t>All Nodes Are Upgraded</a:t>
            </a:r>
          </a:p>
          <a:p>
            <a:pPr lvl="1"/>
            <a:r>
              <a:rPr lang="en-US" dirty="0" smtClean="0"/>
              <a:t>Cluster Functional Level remains Windows Server 2012 R2</a:t>
            </a:r>
          </a:p>
          <a:p>
            <a:pPr lvl="1"/>
            <a:r>
              <a:rPr lang="en-US" dirty="0"/>
              <a:t>Functionality </a:t>
            </a:r>
            <a:r>
              <a:rPr lang="en-US" dirty="0" smtClean="0"/>
              <a:t>is </a:t>
            </a:r>
            <a:r>
              <a:rPr lang="en-US" dirty="0"/>
              <a:t>l</a:t>
            </a:r>
            <a:r>
              <a:rPr lang="en-US" dirty="0" smtClean="0"/>
              <a:t>imited </a:t>
            </a:r>
            <a:r>
              <a:rPr lang="en-US" dirty="0"/>
              <a:t>t</a:t>
            </a:r>
            <a:r>
              <a:rPr lang="en-US" dirty="0" smtClean="0"/>
              <a:t>o </a:t>
            </a:r>
            <a:r>
              <a:rPr lang="en-US" dirty="0"/>
              <a:t>Windows Server 2012 R2 l</a:t>
            </a:r>
            <a:r>
              <a:rPr lang="en-US" dirty="0" smtClean="0"/>
              <a:t>evels</a:t>
            </a:r>
          </a:p>
          <a:p>
            <a:pPr lvl="1"/>
            <a:r>
              <a:rPr lang="en-US" dirty="0" smtClean="0"/>
              <a:t>Still </a:t>
            </a:r>
            <a:r>
              <a:rPr lang="en-US" dirty="0"/>
              <a:t>p</a:t>
            </a:r>
            <a:r>
              <a:rPr lang="en-US" dirty="0" smtClean="0"/>
              <a:t>ossible </a:t>
            </a:r>
            <a:r>
              <a:rPr lang="en-US" dirty="0"/>
              <a:t>t</a:t>
            </a:r>
            <a:r>
              <a:rPr lang="en-US" dirty="0" smtClean="0"/>
              <a:t>o add a Windows Server 2012 R2 </a:t>
            </a:r>
            <a:r>
              <a:rPr lang="en-US" dirty="0"/>
              <a:t>n</a:t>
            </a:r>
            <a:r>
              <a:rPr lang="en-US" dirty="0" smtClean="0"/>
              <a:t>ode </a:t>
            </a:r>
            <a:r>
              <a:rPr lang="en-US" dirty="0"/>
              <a:t>t</a:t>
            </a:r>
            <a:r>
              <a:rPr lang="en-US" dirty="0" smtClean="0"/>
              <a:t>o </a:t>
            </a:r>
            <a:r>
              <a:rPr lang="en-US" dirty="0"/>
              <a:t>t</a:t>
            </a:r>
            <a:r>
              <a:rPr lang="en-US" dirty="0" smtClean="0"/>
              <a:t>he cluster</a:t>
            </a:r>
          </a:p>
        </p:txBody>
      </p:sp>
      <p:sp>
        <p:nvSpPr>
          <p:cNvPr id="10" name="Rectangle 9"/>
          <p:cNvSpPr/>
          <p:nvPr/>
        </p:nvSpPr>
        <p:spPr>
          <a:xfrm>
            <a:off x="1658946" y="4419276"/>
            <a:ext cx="1356537" cy="1614148"/>
          </a:xfrm>
          <a:prstGeom prst="rect">
            <a:avLst/>
          </a:prstGeom>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2016</a:t>
            </a:r>
          </a:p>
        </p:txBody>
      </p:sp>
      <p:sp>
        <p:nvSpPr>
          <p:cNvPr id="55" name="TextBox 54"/>
          <p:cNvSpPr txBox="1"/>
          <p:nvPr/>
        </p:nvSpPr>
        <p:spPr>
          <a:xfrm>
            <a:off x="3504944" y="6267766"/>
            <a:ext cx="5565510" cy="376684"/>
          </a:xfrm>
          <a:prstGeom prst="rect">
            <a:avLst/>
          </a:prstGeom>
          <a:noFill/>
          <a:ln w="28575">
            <a:solidFill>
              <a:srgbClr val="0070C0"/>
            </a:solidFill>
          </a:ln>
        </p:spPr>
        <p:style>
          <a:lnRef idx="2">
            <a:schemeClr val="accent4"/>
          </a:lnRef>
          <a:fillRef idx="1">
            <a:schemeClr val="lt1"/>
          </a:fillRef>
          <a:effectRef idx="0">
            <a:schemeClr val="accent4"/>
          </a:effectRef>
          <a:fontRef idx="minor">
            <a:schemeClr val="dk1"/>
          </a:fontRef>
        </p:style>
        <p:txBody>
          <a:bodyPr wrap="none" rtlCol="0">
            <a:spAutoFit/>
          </a:bodyPr>
          <a:lstStyle>
            <a:defPPr>
              <a:defRPr lang="en-US"/>
            </a:defPPr>
            <a:lvl1pPr>
              <a:defRPr>
                <a:solidFill>
                  <a:schemeClr val="tx1"/>
                </a:solidFill>
              </a:defRPr>
            </a:lvl1pPr>
          </a:lstStyle>
          <a:p>
            <a:pPr defTabSz="932563"/>
            <a:r>
              <a:rPr lang="en-US" dirty="0">
                <a:gradFill>
                  <a:gsLst>
                    <a:gs pos="0">
                      <a:srgbClr val="505050"/>
                    </a:gs>
                    <a:gs pos="100000">
                      <a:srgbClr val="505050"/>
                    </a:gs>
                  </a:gsLst>
                  <a:lin ang="5400000" scaled="0"/>
                </a:gradFill>
              </a:rPr>
              <a:t>Cluster Functional Level = Windows Server 2012 R2 </a:t>
            </a:r>
          </a:p>
        </p:txBody>
      </p:sp>
      <p:sp>
        <p:nvSpPr>
          <p:cNvPr id="72" name="Rectangle 71"/>
          <p:cNvSpPr/>
          <p:nvPr/>
        </p:nvSpPr>
        <p:spPr>
          <a:xfrm>
            <a:off x="3602946" y="4372250"/>
            <a:ext cx="1356537" cy="1614148"/>
          </a:xfrm>
          <a:prstGeom prst="rect">
            <a:avLst/>
          </a:prstGeom>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2016</a:t>
            </a:r>
          </a:p>
        </p:txBody>
      </p:sp>
      <p:sp>
        <p:nvSpPr>
          <p:cNvPr id="85" name="Rectangle 84"/>
          <p:cNvSpPr/>
          <p:nvPr/>
        </p:nvSpPr>
        <p:spPr>
          <a:xfrm>
            <a:off x="5546945" y="4372250"/>
            <a:ext cx="1356537" cy="1614148"/>
          </a:xfrm>
          <a:prstGeom prst="rect">
            <a:avLst/>
          </a:prstGeom>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2016</a:t>
            </a:r>
          </a:p>
        </p:txBody>
      </p:sp>
      <p:sp>
        <p:nvSpPr>
          <p:cNvPr id="98" name="Rectangle 97"/>
          <p:cNvSpPr/>
          <p:nvPr/>
        </p:nvSpPr>
        <p:spPr>
          <a:xfrm>
            <a:off x="7490944" y="4372250"/>
            <a:ext cx="1356537" cy="1614148"/>
          </a:xfrm>
          <a:prstGeom prst="rect">
            <a:avLst/>
          </a:prstGeom>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2016</a:t>
            </a:r>
          </a:p>
        </p:txBody>
      </p:sp>
      <p:sp>
        <p:nvSpPr>
          <p:cNvPr id="111" name="Rectangle 110"/>
          <p:cNvSpPr/>
          <p:nvPr/>
        </p:nvSpPr>
        <p:spPr>
          <a:xfrm>
            <a:off x="9434944" y="4372250"/>
            <a:ext cx="1356537" cy="1614148"/>
          </a:xfrm>
          <a:prstGeom prst="rect">
            <a:avLst/>
          </a:prstGeom>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2016</a:t>
            </a:r>
          </a:p>
        </p:txBody>
      </p:sp>
      <p:sp>
        <p:nvSpPr>
          <p:cNvPr id="11" name="Rectangle 10"/>
          <p:cNvSpPr/>
          <p:nvPr/>
        </p:nvSpPr>
        <p:spPr bwMode="auto">
          <a:xfrm>
            <a:off x="1339673" y="3725830"/>
            <a:ext cx="9754672" cy="3047568"/>
          </a:xfrm>
          <a:prstGeom prst="rect">
            <a:avLst/>
          </a:prstGeom>
          <a:noFill/>
          <a:ln w="50800">
            <a:solidFill>
              <a:srgbClr val="00B0F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505050"/>
                    </a:gs>
                    <a:gs pos="100000">
                      <a:srgbClr val="505050"/>
                    </a:gs>
                  </a:gsLst>
                  <a:lin ang="5400000" scaled="0"/>
                </a:gradFill>
                <a:ea typeface="Segoe UI" pitchFamily="34" charset="0"/>
                <a:cs typeface="Segoe UI" pitchFamily="34" charset="0"/>
              </a:rPr>
              <a:t>Failover Cluster</a:t>
            </a:r>
          </a:p>
        </p:txBody>
      </p:sp>
      <p:pic>
        <p:nvPicPr>
          <p:cNvPr id="124" name="Picture 12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658946" y="4454390"/>
            <a:ext cx="719035" cy="719035"/>
          </a:xfrm>
          <a:prstGeom prst="rect">
            <a:avLst/>
          </a:prstGeom>
          <a:noFill/>
        </p:spPr>
      </p:pic>
      <p:pic>
        <p:nvPicPr>
          <p:cNvPr id="125" name="Picture 12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2299257" y="4454390"/>
            <a:ext cx="719035" cy="719035"/>
          </a:xfrm>
          <a:prstGeom prst="rect">
            <a:avLst/>
          </a:prstGeom>
          <a:noFill/>
        </p:spPr>
      </p:pic>
      <p:pic>
        <p:nvPicPr>
          <p:cNvPr id="126" name="Picture 12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972127" y="4901644"/>
            <a:ext cx="719035" cy="719035"/>
          </a:xfrm>
          <a:prstGeom prst="rect">
            <a:avLst/>
          </a:prstGeom>
          <a:noFill/>
        </p:spPr>
      </p:pic>
      <p:pic>
        <p:nvPicPr>
          <p:cNvPr id="127" name="Picture 12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14392" y="4378201"/>
            <a:ext cx="719035" cy="719035"/>
          </a:xfrm>
          <a:prstGeom prst="rect">
            <a:avLst/>
          </a:prstGeom>
          <a:noFill/>
        </p:spPr>
      </p:pic>
      <p:pic>
        <p:nvPicPr>
          <p:cNvPr id="128" name="Picture 12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54702" y="4378201"/>
            <a:ext cx="719035" cy="719035"/>
          </a:xfrm>
          <a:prstGeom prst="rect">
            <a:avLst/>
          </a:prstGeom>
          <a:noFill/>
        </p:spPr>
      </p:pic>
      <p:pic>
        <p:nvPicPr>
          <p:cNvPr id="129" name="Picture 128"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927573" y="4831616"/>
            <a:ext cx="719035" cy="719035"/>
          </a:xfrm>
          <a:prstGeom prst="rect">
            <a:avLst/>
          </a:prstGeom>
          <a:noFill/>
        </p:spPr>
      </p:pic>
      <p:pic>
        <p:nvPicPr>
          <p:cNvPr id="130" name="Picture 129"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60087" y="4378201"/>
            <a:ext cx="719035" cy="719035"/>
          </a:xfrm>
          <a:prstGeom prst="rect">
            <a:avLst/>
          </a:prstGeom>
          <a:noFill/>
        </p:spPr>
      </p:pic>
      <p:pic>
        <p:nvPicPr>
          <p:cNvPr id="131" name="Picture 130"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00397" y="4378201"/>
            <a:ext cx="719035" cy="719035"/>
          </a:xfrm>
          <a:prstGeom prst="rect">
            <a:avLst/>
          </a:prstGeom>
          <a:noFill/>
        </p:spPr>
      </p:pic>
      <p:pic>
        <p:nvPicPr>
          <p:cNvPr id="132" name="Picture 131"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873267" y="4845503"/>
            <a:ext cx="719035" cy="719035"/>
          </a:xfrm>
          <a:prstGeom prst="rect">
            <a:avLst/>
          </a:prstGeom>
          <a:noFill/>
        </p:spPr>
      </p:pic>
      <p:pic>
        <p:nvPicPr>
          <p:cNvPr id="133" name="Picture 132"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488136" y="4368033"/>
            <a:ext cx="719035" cy="719035"/>
          </a:xfrm>
          <a:prstGeom prst="rect">
            <a:avLst/>
          </a:prstGeom>
          <a:noFill/>
        </p:spPr>
      </p:pic>
      <p:pic>
        <p:nvPicPr>
          <p:cNvPr id="134" name="Picture 13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28446" y="4368033"/>
            <a:ext cx="719035" cy="719035"/>
          </a:xfrm>
          <a:prstGeom prst="rect">
            <a:avLst/>
          </a:prstGeom>
          <a:noFill/>
        </p:spPr>
      </p:pic>
      <p:pic>
        <p:nvPicPr>
          <p:cNvPr id="135" name="Picture 13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801316" y="4835336"/>
            <a:ext cx="719035" cy="719035"/>
          </a:xfrm>
          <a:prstGeom prst="rect">
            <a:avLst/>
          </a:prstGeom>
          <a:noFill/>
        </p:spPr>
      </p:pic>
      <p:pic>
        <p:nvPicPr>
          <p:cNvPr id="136" name="Picture 13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9438203" y="4392722"/>
            <a:ext cx="719035" cy="719035"/>
          </a:xfrm>
          <a:prstGeom prst="rect">
            <a:avLst/>
          </a:prstGeom>
          <a:noFill/>
        </p:spPr>
      </p:pic>
      <p:pic>
        <p:nvPicPr>
          <p:cNvPr id="137" name="Picture 13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0078513" y="4392722"/>
            <a:ext cx="719035" cy="719035"/>
          </a:xfrm>
          <a:prstGeom prst="rect">
            <a:avLst/>
          </a:prstGeom>
          <a:noFill/>
        </p:spPr>
      </p:pic>
      <p:pic>
        <p:nvPicPr>
          <p:cNvPr id="138" name="Picture 13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9751384" y="4860025"/>
            <a:ext cx="719035" cy="719035"/>
          </a:xfrm>
          <a:prstGeom prst="rect">
            <a:avLst/>
          </a:prstGeom>
          <a:noFill/>
        </p:spPr>
      </p:pic>
    </p:spTree>
    <p:extLst>
      <p:ext uri="{BB962C8B-B14F-4D97-AF65-F5344CB8AC3E}">
        <p14:creationId xmlns:p14="http://schemas.microsoft.com/office/powerpoint/2010/main" val="282523297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OS Rolling Upgrade Process</a:t>
            </a:r>
            <a:endParaRPr lang="en-US" dirty="0"/>
          </a:p>
        </p:txBody>
      </p:sp>
      <p:sp>
        <p:nvSpPr>
          <p:cNvPr id="3" name="Content Placeholder 2"/>
          <p:cNvSpPr>
            <a:spLocks noGrp="1"/>
          </p:cNvSpPr>
          <p:nvPr>
            <p:ph type="body" sz="quarter" idx="10"/>
          </p:nvPr>
        </p:nvSpPr>
        <p:spPr/>
        <p:txBody>
          <a:bodyPr/>
          <a:lstStyle/>
          <a:p>
            <a:r>
              <a:rPr lang="en-US" dirty="0" smtClean="0"/>
              <a:t>Upgrade Functional Level</a:t>
            </a:r>
          </a:p>
          <a:p>
            <a:pPr lvl="1"/>
            <a:r>
              <a:rPr lang="en-US" dirty="0" smtClean="0"/>
              <a:t>Cluster Functional Level upgraded To Windows Server 2016:</a:t>
            </a:r>
          </a:p>
          <a:p>
            <a:pPr marL="571390" lvl="2" indent="0">
              <a:buNone/>
            </a:pPr>
            <a:r>
              <a:rPr lang="en-US" dirty="0" smtClean="0">
                <a:latin typeface="Courier New" panose="02070309020205020404" pitchFamily="49" charset="0"/>
                <a:cs typeface="Courier New" panose="02070309020205020404" pitchFamily="49" charset="0"/>
              </a:rPr>
              <a:t>   Update-</a:t>
            </a:r>
            <a:r>
              <a:rPr lang="en-US" dirty="0" err="1" smtClean="0">
                <a:latin typeface="Courier New" panose="02070309020205020404" pitchFamily="49" charset="0"/>
                <a:cs typeface="Courier New" panose="02070309020205020404" pitchFamily="49" charset="0"/>
              </a:rPr>
              <a:t>ClusterFunctionalLevel</a:t>
            </a:r>
            <a:r>
              <a:rPr lang="en-US" dirty="0" smtClean="0"/>
              <a:t> </a:t>
            </a:r>
            <a:r>
              <a:rPr lang="en-US" dirty="0" err="1" smtClean="0"/>
              <a:t>cmdlet</a:t>
            </a:r>
            <a:endParaRPr lang="en-US" dirty="0" smtClean="0"/>
          </a:p>
          <a:p>
            <a:pPr lvl="1"/>
            <a:r>
              <a:rPr lang="en-US" dirty="0" smtClean="0"/>
              <a:t>New functionality </a:t>
            </a:r>
            <a:r>
              <a:rPr lang="en-US" dirty="0"/>
              <a:t>a</a:t>
            </a:r>
            <a:r>
              <a:rPr lang="en-US" dirty="0" smtClean="0"/>
              <a:t>dded </a:t>
            </a:r>
            <a:r>
              <a:rPr lang="en-US" dirty="0"/>
              <a:t>i</a:t>
            </a:r>
            <a:r>
              <a:rPr lang="en-US" dirty="0" smtClean="0"/>
              <a:t>n Windows Server 2016 enabled</a:t>
            </a:r>
          </a:p>
          <a:p>
            <a:pPr lvl="1"/>
            <a:r>
              <a:rPr lang="en-US" dirty="0" smtClean="0"/>
              <a:t>No longer </a:t>
            </a:r>
            <a:r>
              <a:rPr lang="en-US" dirty="0"/>
              <a:t>p</a:t>
            </a:r>
            <a:r>
              <a:rPr lang="en-US" dirty="0" smtClean="0"/>
              <a:t>ossible </a:t>
            </a:r>
            <a:r>
              <a:rPr lang="en-US" dirty="0"/>
              <a:t>t</a:t>
            </a:r>
            <a:r>
              <a:rPr lang="en-US" dirty="0" smtClean="0"/>
              <a:t>o </a:t>
            </a:r>
            <a:r>
              <a:rPr lang="en-US" dirty="0"/>
              <a:t>a</a:t>
            </a:r>
            <a:r>
              <a:rPr lang="en-US" dirty="0" smtClean="0"/>
              <a:t>dd a Windows Server 2012 R2 node </a:t>
            </a:r>
            <a:r>
              <a:rPr lang="en-US" dirty="0"/>
              <a:t>t</a:t>
            </a:r>
            <a:r>
              <a:rPr lang="en-US" dirty="0" smtClean="0"/>
              <a:t>o </a:t>
            </a:r>
            <a:r>
              <a:rPr lang="en-US" dirty="0"/>
              <a:t>t</a:t>
            </a:r>
            <a:r>
              <a:rPr lang="en-US" dirty="0" smtClean="0"/>
              <a:t>he </a:t>
            </a:r>
            <a:r>
              <a:rPr lang="en-US" dirty="0"/>
              <a:t>c</a:t>
            </a:r>
            <a:r>
              <a:rPr lang="en-US" dirty="0" smtClean="0"/>
              <a:t>luster</a:t>
            </a:r>
          </a:p>
        </p:txBody>
      </p:sp>
      <p:sp>
        <p:nvSpPr>
          <p:cNvPr id="10" name="Rectangle 9"/>
          <p:cNvSpPr/>
          <p:nvPr/>
        </p:nvSpPr>
        <p:spPr>
          <a:xfrm>
            <a:off x="1658946" y="4419276"/>
            <a:ext cx="1356537" cy="1614148"/>
          </a:xfrm>
          <a:prstGeom prst="rect">
            <a:avLst/>
          </a:prstGeom>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2016</a:t>
            </a:r>
          </a:p>
        </p:txBody>
      </p:sp>
      <p:sp>
        <p:nvSpPr>
          <p:cNvPr id="55" name="TextBox 54"/>
          <p:cNvSpPr txBox="1"/>
          <p:nvPr/>
        </p:nvSpPr>
        <p:spPr>
          <a:xfrm>
            <a:off x="3504945" y="6267766"/>
            <a:ext cx="5329167" cy="376684"/>
          </a:xfrm>
          <a:prstGeom prst="rect">
            <a:avLst/>
          </a:prstGeom>
          <a:noFill/>
          <a:ln w="28575">
            <a:solidFill>
              <a:srgbClr val="00B050"/>
            </a:solidFill>
          </a:ln>
        </p:spPr>
        <p:style>
          <a:lnRef idx="2">
            <a:schemeClr val="accent4"/>
          </a:lnRef>
          <a:fillRef idx="1">
            <a:schemeClr val="lt1"/>
          </a:fillRef>
          <a:effectRef idx="0">
            <a:schemeClr val="accent4"/>
          </a:effectRef>
          <a:fontRef idx="minor">
            <a:schemeClr val="dk1"/>
          </a:fontRef>
        </p:style>
        <p:txBody>
          <a:bodyPr wrap="none" rtlCol="0">
            <a:spAutoFit/>
          </a:bodyPr>
          <a:lstStyle/>
          <a:p>
            <a:pPr defTabSz="932563"/>
            <a:r>
              <a:rPr lang="en-US" dirty="0">
                <a:gradFill>
                  <a:gsLst>
                    <a:gs pos="0">
                      <a:srgbClr val="505050"/>
                    </a:gs>
                    <a:gs pos="100000">
                      <a:srgbClr val="505050"/>
                    </a:gs>
                  </a:gsLst>
                  <a:lin ang="5400000" scaled="0"/>
                </a:gradFill>
              </a:rPr>
              <a:t>Cluster Functional Level = </a:t>
            </a:r>
            <a:r>
              <a:rPr lang="en-US" b="1" dirty="0">
                <a:gradFill>
                  <a:gsLst>
                    <a:gs pos="0">
                      <a:srgbClr val="505050"/>
                    </a:gs>
                    <a:gs pos="100000">
                      <a:srgbClr val="505050"/>
                    </a:gs>
                  </a:gsLst>
                  <a:lin ang="5400000" scaled="0"/>
                </a:gradFill>
              </a:rPr>
              <a:t>Windows Server 2016</a:t>
            </a:r>
          </a:p>
        </p:txBody>
      </p:sp>
      <p:sp>
        <p:nvSpPr>
          <p:cNvPr id="72" name="Rectangle 71"/>
          <p:cNvSpPr/>
          <p:nvPr/>
        </p:nvSpPr>
        <p:spPr>
          <a:xfrm>
            <a:off x="3602946" y="4372250"/>
            <a:ext cx="1356537" cy="1614148"/>
          </a:xfrm>
          <a:prstGeom prst="rect">
            <a:avLst/>
          </a:prstGeom>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2016</a:t>
            </a:r>
          </a:p>
        </p:txBody>
      </p:sp>
      <p:sp>
        <p:nvSpPr>
          <p:cNvPr id="85" name="Rectangle 84"/>
          <p:cNvSpPr/>
          <p:nvPr/>
        </p:nvSpPr>
        <p:spPr>
          <a:xfrm>
            <a:off x="5546945" y="4372250"/>
            <a:ext cx="1356537" cy="1614148"/>
          </a:xfrm>
          <a:prstGeom prst="rect">
            <a:avLst/>
          </a:prstGeom>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2016</a:t>
            </a:r>
          </a:p>
        </p:txBody>
      </p:sp>
      <p:sp>
        <p:nvSpPr>
          <p:cNvPr id="98" name="Rectangle 97"/>
          <p:cNvSpPr/>
          <p:nvPr/>
        </p:nvSpPr>
        <p:spPr>
          <a:xfrm>
            <a:off x="7490944" y="4372250"/>
            <a:ext cx="1356537" cy="1614148"/>
          </a:xfrm>
          <a:prstGeom prst="rect">
            <a:avLst/>
          </a:prstGeom>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2016</a:t>
            </a:r>
          </a:p>
        </p:txBody>
      </p:sp>
      <p:sp>
        <p:nvSpPr>
          <p:cNvPr id="111" name="Rectangle 110"/>
          <p:cNvSpPr/>
          <p:nvPr/>
        </p:nvSpPr>
        <p:spPr>
          <a:xfrm>
            <a:off x="9434944" y="4372250"/>
            <a:ext cx="1356537" cy="1614148"/>
          </a:xfrm>
          <a:prstGeom prst="rect">
            <a:avLst/>
          </a:prstGeom>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2016</a:t>
            </a:r>
          </a:p>
        </p:txBody>
      </p:sp>
      <p:sp>
        <p:nvSpPr>
          <p:cNvPr id="11" name="Rectangle 10"/>
          <p:cNvSpPr/>
          <p:nvPr/>
        </p:nvSpPr>
        <p:spPr bwMode="auto">
          <a:xfrm>
            <a:off x="1339673" y="3725830"/>
            <a:ext cx="9754672" cy="3047568"/>
          </a:xfrm>
          <a:prstGeom prst="rect">
            <a:avLst/>
          </a:prstGeom>
          <a:noFill/>
          <a:ln w="50800">
            <a:solidFill>
              <a:srgbClr val="00B05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505050"/>
                    </a:gs>
                    <a:gs pos="100000">
                      <a:srgbClr val="505050"/>
                    </a:gs>
                  </a:gsLst>
                  <a:lin ang="5400000" scaled="0"/>
                </a:gradFill>
                <a:ea typeface="Segoe UI" pitchFamily="34" charset="0"/>
                <a:cs typeface="Segoe UI" pitchFamily="34" charset="0"/>
              </a:rPr>
              <a:t>Failover Cluster</a:t>
            </a:r>
          </a:p>
        </p:txBody>
      </p:sp>
      <p:pic>
        <p:nvPicPr>
          <p:cNvPr id="124" name="Picture 12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658946" y="4454390"/>
            <a:ext cx="719035" cy="719035"/>
          </a:xfrm>
          <a:prstGeom prst="rect">
            <a:avLst/>
          </a:prstGeom>
          <a:noFill/>
        </p:spPr>
      </p:pic>
      <p:pic>
        <p:nvPicPr>
          <p:cNvPr id="125" name="Picture 12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2299257" y="4454390"/>
            <a:ext cx="719035" cy="719035"/>
          </a:xfrm>
          <a:prstGeom prst="rect">
            <a:avLst/>
          </a:prstGeom>
          <a:noFill/>
        </p:spPr>
      </p:pic>
      <p:pic>
        <p:nvPicPr>
          <p:cNvPr id="126" name="Picture 12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972127" y="4901644"/>
            <a:ext cx="719035" cy="719035"/>
          </a:xfrm>
          <a:prstGeom prst="rect">
            <a:avLst/>
          </a:prstGeom>
          <a:noFill/>
        </p:spPr>
      </p:pic>
      <p:pic>
        <p:nvPicPr>
          <p:cNvPr id="127" name="Picture 12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14392" y="4378201"/>
            <a:ext cx="719035" cy="719035"/>
          </a:xfrm>
          <a:prstGeom prst="rect">
            <a:avLst/>
          </a:prstGeom>
          <a:noFill/>
        </p:spPr>
      </p:pic>
      <p:pic>
        <p:nvPicPr>
          <p:cNvPr id="128" name="Picture 12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54702" y="4378201"/>
            <a:ext cx="719035" cy="719035"/>
          </a:xfrm>
          <a:prstGeom prst="rect">
            <a:avLst/>
          </a:prstGeom>
          <a:noFill/>
        </p:spPr>
      </p:pic>
      <p:pic>
        <p:nvPicPr>
          <p:cNvPr id="129" name="Picture 128"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927573" y="4831616"/>
            <a:ext cx="719035" cy="719035"/>
          </a:xfrm>
          <a:prstGeom prst="rect">
            <a:avLst/>
          </a:prstGeom>
          <a:noFill/>
        </p:spPr>
      </p:pic>
      <p:pic>
        <p:nvPicPr>
          <p:cNvPr id="130" name="Picture 129"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60087" y="4378201"/>
            <a:ext cx="719035" cy="719035"/>
          </a:xfrm>
          <a:prstGeom prst="rect">
            <a:avLst/>
          </a:prstGeom>
          <a:noFill/>
        </p:spPr>
      </p:pic>
      <p:pic>
        <p:nvPicPr>
          <p:cNvPr id="131" name="Picture 130"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00397" y="4378201"/>
            <a:ext cx="719035" cy="719035"/>
          </a:xfrm>
          <a:prstGeom prst="rect">
            <a:avLst/>
          </a:prstGeom>
          <a:noFill/>
        </p:spPr>
      </p:pic>
      <p:pic>
        <p:nvPicPr>
          <p:cNvPr id="132" name="Picture 131"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873267" y="4845503"/>
            <a:ext cx="719035" cy="719035"/>
          </a:xfrm>
          <a:prstGeom prst="rect">
            <a:avLst/>
          </a:prstGeom>
          <a:noFill/>
        </p:spPr>
      </p:pic>
      <p:pic>
        <p:nvPicPr>
          <p:cNvPr id="133" name="Picture 132"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488136" y="4368033"/>
            <a:ext cx="719035" cy="719035"/>
          </a:xfrm>
          <a:prstGeom prst="rect">
            <a:avLst/>
          </a:prstGeom>
          <a:noFill/>
        </p:spPr>
      </p:pic>
      <p:pic>
        <p:nvPicPr>
          <p:cNvPr id="134" name="Picture 13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28446" y="4368033"/>
            <a:ext cx="719035" cy="719035"/>
          </a:xfrm>
          <a:prstGeom prst="rect">
            <a:avLst/>
          </a:prstGeom>
          <a:noFill/>
        </p:spPr>
      </p:pic>
      <p:pic>
        <p:nvPicPr>
          <p:cNvPr id="135" name="Picture 13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801316" y="4835336"/>
            <a:ext cx="719035" cy="719035"/>
          </a:xfrm>
          <a:prstGeom prst="rect">
            <a:avLst/>
          </a:prstGeom>
          <a:noFill/>
        </p:spPr>
      </p:pic>
      <p:pic>
        <p:nvPicPr>
          <p:cNvPr id="136" name="Picture 13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9438203" y="4392722"/>
            <a:ext cx="719035" cy="719035"/>
          </a:xfrm>
          <a:prstGeom prst="rect">
            <a:avLst/>
          </a:prstGeom>
          <a:noFill/>
        </p:spPr>
      </p:pic>
      <p:pic>
        <p:nvPicPr>
          <p:cNvPr id="137" name="Picture 13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0078513" y="4392722"/>
            <a:ext cx="719035" cy="719035"/>
          </a:xfrm>
          <a:prstGeom prst="rect">
            <a:avLst/>
          </a:prstGeom>
          <a:noFill/>
        </p:spPr>
      </p:pic>
      <p:pic>
        <p:nvPicPr>
          <p:cNvPr id="138" name="Picture 13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9751384" y="4860025"/>
            <a:ext cx="719035" cy="719035"/>
          </a:xfrm>
          <a:prstGeom prst="rect">
            <a:avLst/>
          </a:prstGeom>
          <a:noFill/>
        </p:spPr>
      </p:pic>
    </p:spTree>
    <p:extLst>
      <p:ext uri="{BB962C8B-B14F-4D97-AF65-F5344CB8AC3E}">
        <p14:creationId xmlns:p14="http://schemas.microsoft.com/office/powerpoint/2010/main" val="58017978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Cluster OS Rolling Upgrade Process</a:t>
            </a:r>
            <a:endParaRPr lang="en-US" dirty="0"/>
          </a:p>
        </p:txBody>
      </p:sp>
      <p:sp>
        <p:nvSpPr>
          <p:cNvPr id="3" name="Content Placeholder 2"/>
          <p:cNvSpPr>
            <a:spLocks noGrp="1"/>
          </p:cNvSpPr>
          <p:nvPr>
            <p:ph type="body" sz="quarter" idx="10"/>
          </p:nvPr>
        </p:nvSpPr>
        <p:spPr/>
        <p:txBody>
          <a:bodyPr/>
          <a:lstStyle/>
          <a:p>
            <a:r>
              <a:rPr lang="en-US" smtClean="0"/>
              <a:t>Upgrade is completed</a:t>
            </a:r>
          </a:p>
          <a:p>
            <a:endParaRPr lang="en-US" dirty="0" smtClean="0"/>
          </a:p>
        </p:txBody>
      </p:sp>
      <p:sp>
        <p:nvSpPr>
          <p:cNvPr id="48" name="Rectangle 47"/>
          <p:cNvSpPr/>
          <p:nvPr/>
        </p:nvSpPr>
        <p:spPr>
          <a:xfrm>
            <a:off x="1658946" y="4419276"/>
            <a:ext cx="1356537" cy="1614148"/>
          </a:xfrm>
          <a:prstGeom prst="rect">
            <a:avLst/>
          </a:prstGeom>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2016</a:t>
            </a:r>
          </a:p>
        </p:txBody>
      </p:sp>
      <p:sp>
        <p:nvSpPr>
          <p:cNvPr id="49" name="TextBox 48"/>
          <p:cNvSpPr txBox="1"/>
          <p:nvPr/>
        </p:nvSpPr>
        <p:spPr>
          <a:xfrm>
            <a:off x="3504945" y="6267766"/>
            <a:ext cx="5329167" cy="376684"/>
          </a:xfrm>
          <a:prstGeom prst="rect">
            <a:avLst/>
          </a:prstGeom>
          <a:noFill/>
          <a:ln w="28575">
            <a:solidFill>
              <a:srgbClr val="00B050"/>
            </a:solidFill>
          </a:ln>
        </p:spPr>
        <p:style>
          <a:lnRef idx="2">
            <a:schemeClr val="accent4"/>
          </a:lnRef>
          <a:fillRef idx="1">
            <a:schemeClr val="lt1"/>
          </a:fillRef>
          <a:effectRef idx="0">
            <a:schemeClr val="accent4"/>
          </a:effectRef>
          <a:fontRef idx="minor">
            <a:schemeClr val="dk1"/>
          </a:fontRef>
        </p:style>
        <p:txBody>
          <a:bodyPr wrap="none" rtlCol="0">
            <a:spAutoFit/>
          </a:bodyPr>
          <a:lstStyle/>
          <a:p>
            <a:pPr defTabSz="932563"/>
            <a:r>
              <a:rPr lang="en-US" dirty="0">
                <a:gradFill>
                  <a:gsLst>
                    <a:gs pos="0">
                      <a:srgbClr val="505050"/>
                    </a:gs>
                    <a:gs pos="100000">
                      <a:srgbClr val="505050"/>
                    </a:gs>
                  </a:gsLst>
                  <a:lin ang="5400000" scaled="0"/>
                </a:gradFill>
              </a:rPr>
              <a:t>Cluster Functional Level = </a:t>
            </a:r>
            <a:r>
              <a:rPr lang="en-US" b="1" dirty="0">
                <a:gradFill>
                  <a:gsLst>
                    <a:gs pos="0">
                      <a:srgbClr val="505050"/>
                    </a:gs>
                    <a:gs pos="100000">
                      <a:srgbClr val="505050"/>
                    </a:gs>
                  </a:gsLst>
                  <a:lin ang="5400000" scaled="0"/>
                </a:gradFill>
              </a:rPr>
              <a:t>Windows Server 2016</a:t>
            </a:r>
          </a:p>
        </p:txBody>
      </p:sp>
      <p:sp>
        <p:nvSpPr>
          <p:cNvPr id="50" name="Rectangle 49"/>
          <p:cNvSpPr/>
          <p:nvPr/>
        </p:nvSpPr>
        <p:spPr>
          <a:xfrm>
            <a:off x="3602946" y="4372250"/>
            <a:ext cx="1356537" cy="1614148"/>
          </a:xfrm>
          <a:prstGeom prst="rect">
            <a:avLst/>
          </a:prstGeom>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2016</a:t>
            </a:r>
          </a:p>
        </p:txBody>
      </p:sp>
      <p:sp>
        <p:nvSpPr>
          <p:cNvPr id="51" name="Rectangle 50"/>
          <p:cNvSpPr/>
          <p:nvPr/>
        </p:nvSpPr>
        <p:spPr>
          <a:xfrm>
            <a:off x="5546945" y="4372250"/>
            <a:ext cx="1356537" cy="1614148"/>
          </a:xfrm>
          <a:prstGeom prst="rect">
            <a:avLst/>
          </a:prstGeom>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2016</a:t>
            </a:r>
          </a:p>
        </p:txBody>
      </p:sp>
      <p:sp>
        <p:nvSpPr>
          <p:cNvPr id="52" name="Rectangle 51"/>
          <p:cNvSpPr/>
          <p:nvPr/>
        </p:nvSpPr>
        <p:spPr>
          <a:xfrm>
            <a:off x="7490944" y="4372250"/>
            <a:ext cx="1356537" cy="1614148"/>
          </a:xfrm>
          <a:prstGeom prst="rect">
            <a:avLst/>
          </a:prstGeom>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2016</a:t>
            </a:r>
          </a:p>
        </p:txBody>
      </p:sp>
      <p:sp>
        <p:nvSpPr>
          <p:cNvPr id="53" name="Rectangle 52"/>
          <p:cNvSpPr/>
          <p:nvPr/>
        </p:nvSpPr>
        <p:spPr>
          <a:xfrm>
            <a:off x="9434944" y="4372250"/>
            <a:ext cx="1356537" cy="1614148"/>
          </a:xfrm>
          <a:prstGeom prst="rect">
            <a:avLst/>
          </a:prstGeom>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defTabSz="932563"/>
            <a:r>
              <a:rPr lang="en-US" sz="1428" dirty="0">
                <a:solidFill>
                  <a:srgbClr val="FFFFFF"/>
                </a:solidFill>
                <a:latin typeface="Calibri" panose="020F0502020204030204" pitchFamily="34" charset="0"/>
              </a:rPr>
              <a:t>Windows Server 2016</a:t>
            </a:r>
          </a:p>
        </p:txBody>
      </p:sp>
      <p:sp>
        <p:nvSpPr>
          <p:cNvPr id="54" name="Rectangle 53"/>
          <p:cNvSpPr/>
          <p:nvPr/>
        </p:nvSpPr>
        <p:spPr bwMode="auto">
          <a:xfrm>
            <a:off x="1339673" y="3725830"/>
            <a:ext cx="9754672" cy="3047568"/>
          </a:xfrm>
          <a:prstGeom prst="rect">
            <a:avLst/>
          </a:prstGeom>
          <a:noFill/>
          <a:ln w="50800">
            <a:solidFill>
              <a:srgbClr val="00B05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505050"/>
                    </a:gs>
                    <a:gs pos="100000">
                      <a:srgbClr val="505050"/>
                    </a:gs>
                  </a:gsLst>
                  <a:lin ang="5400000" scaled="0"/>
                </a:gradFill>
                <a:ea typeface="Segoe UI" pitchFamily="34" charset="0"/>
                <a:cs typeface="Segoe UI" pitchFamily="34" charset="0"/>
              </a:rPr>
              <a:t>Failover Cluster</a:t>
            </a:r>
          </a:p>
        </p:txBody>
      </p:sp>
      <p:pic>
        <p:nvPicPr>
          <p:cNvPr id="56" name="Picture 5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658946" y="4454390"/>
            <a:ext cx="719035" cy="719035"/>
          </a:xfrm>
          <a:prstGeom prst="rect">
            <a:avLst/>
          </a:prstGeom>
          <a:noFill/>
        </p:spPr>
      </p:pic>
      <p:pic>
        <p:nvPicPr>
          <p:cNvPr id="57" name="Picture 5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2299257" y="4454390"/>
            <a:ext cx="719035" cy="719035"/>
          </a:xfrm>
          <a:prstGeom prst="rect">
            <a:avLst/>
          </a:prstGeom>
          <a:noFill/>
        </p:spPr>
      </p:pic>
      <p:pic>
        <p:nvPicPr>
          <p:cNvPr id="58" name="Picture 5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972127" y="4901644"/>
            <a:ext cx="719035" cy="719035"/>
          </a:xfrm>
          <a:prstGeom prst="rect">
            <a:avLst/>
          </a:prstGeom>
          <a:noFill/>
        </p:spPr>
      </p:pic>
      <p:pic>
        <p:nvPicPr>
          <p:cNvPr id="59" name="Picture 58"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14392" y="4378201"/>
            <a:ext cx="719035" cy="719035"/>
          </a:xfrm>
          <a:prstGeom prst="rect">
            <a:avLst/>
          </a:prstGeom>
          <a:noFill/>
        </p:spPr>
      </p:pic>
      <p:pic>
        <p:nvPicPr>
          <p:cNvPr id="60" name="Picture 59"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54702" y="4378201"/>
            <a:ext cx="719035" cy="719035"/>
          </a:xfrm>
          <a:prstGeom prst="rect">
            <a:avLst/>
          </a:prstGeom>
          <a:noFill/>
        </p:spPr>
      </p:pic>
      <p:pic>
        <p:nvPicPr>
          <p:cNvPr id="61" name="Picture 60"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927573" y="4831616"/>
            <a:ext cx="719035" cy="719035"/>
          </a:xfrm>
          <a:prstGeom prst="rect">
            <a:avLst/>
          </a:prstGeom>
          <a:noFill/>
        </p:spPr>
      </p:pic>
      <p:pic>
        <p:nvPicPr>
          <p:cNvPr id="62" name="Picture 61"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60087" y="4378201"/>
            <a:ext cx="719035" cy="719035"/>
          </a:xfrm>
          <a:prstGeom prst="rect">
            <a:avLst/>
          </a:prstGeom>
          <a:noFill/>
        </p:spPr>
      </p:pic>
      <p:pic>
        <p:nvPicPr>
          <p:cNvPr id="63" name="Picture 62"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00397" y="4378201"/>
            <a:ext cx="719035" cy="719035"/>
          </a:xfrm>
          <a:prstGeom prst="rect">
            <a:avLst/>
          </a:prstGeom>
          <a:noFill/>
        </p:spPr>
      </p:pic>
      <p:pic>
        <p:nvPicPr>
          <p:cNvPr id="64" name="Picture 6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873267" y="4845503"/>
            <a:ext cx="719035" cy="719035"/>
          </a:xfrm>
          <a:prstGeom prst="rect">
            <a:avLst/>
          </a:prstGeom>
          <a:noFill/>
        </p:spPr>
      </p:pic>
      <p:pic>
        <p:nvPicPr>
          <p:cNvPr id="65" name="Picture 6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488136" y="4368033"/>
            <a:ext cx="719035" cy="719035"/>
          </a:xfrm>
          <a:prstGeom prst="rect">
            <a:avLst/>
          </a:prstGeom>
          <a:noFill/>
        </p:spPr>
      </p:pic>
      <p:pic>
        <p:nvPicPr>
          <p:cNvPr id="66" name="Picture 6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28446" y="4368033"/>
            <a:ext cx="719035" cy="719035"/>
          </a:xfrm>
          <a:prstGeom prst="rect">
            <a:avLst/>
          </a:prstGeom>
          <a:noFill/>
        </p:spPr>
      </p:pic>
      <p:pic>
        <p:nvPicPr>
          <p:cNvPr id="67" name="Picture 6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801316" y="4835336"/>
            <a:ext cx="719035" cy="719035"/>
          </a:xfrm>
          <a:prstGeom prst="rect">
            <a:avLst/>
          </a:prstGeom>
          <a:noFill/>
        </p:spPr>
      </p:pic>
      <p:pic>
        <p:nvPicPr>
          <p:cNvPr id="68" name="Picture 6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9438203" y="4392722"/>
            <a:ext cx="719035" cy="719035"/>
          </a:xfrm>
          <a:prstGeom prst="rect">
            <a:avLst/>
          </a:prstGeom>
          <a:noFill/>
        </p:spPr>
      </p:pic>
      <p:pic>
        <p:nvPicPr>
          <p:cNvPr id="69" name="Picture 68"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0078513" y="4392722"/>
            <a:ext cx="719035" cy="719035"/>
          </a:xfrm>
          <a:prstGeom prst="rect">
            <a:avLst/>
          </a:prstGeom>
          <a:noFill/>
        </p:spPr>
      </p:pic>
      <p:pic>
        <p:nvPicPr>
          <p:cNvPr id="70" name="Picture 69"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9751384" y="4860025"/>
            <a:ext cx="719035" cy="719035"/>
          </a:xfrm>
          <a:prstGeom prst="rect">
            <a:avLst/>
          </a:prstGeom>
          <a:noFill/>
        </p:spPr>
      </p:pic>
    </p:spTree>
    <p:extLst>
      <p:ext uri="{BB962C8B-B14F-4D97-AF65-F5344CB8AC3E}">
        <p14:creationId xmlns:p14="http://schemas.microsoft.com/office/powerpoint/2010/main" val="51440173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bwMode="auto">
          <a:xfrm>
            <a:off x="2152299" y="296863"/>
            <a:ext cx="6732939" cy="5687945"/>
          </a:xfrm>
          <a:prstGeom prst="rect">
            <a:avLst/>
          </a:prstGeom>
          <a:solidFill>
            <a:schemeClr val="accent1">
              <a:lumMod val="20000"/>
              <a:lumOff val="80000"/>
            </a:schemeClr>
          </a:solidFill>
          <a:ln w="28575">
            <a:solidFill>
              <a:schemeClr val="bg2"/>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91440" rIns="0" bIns="46637" numCol="1" rtlCol="0" anchor="t" anchorCtr="0" compatLnSpc="1">
            <a:prstTxWarp prst="textNoShape">
              <a:avLst/>
            </a:prstTxWarp>
          </a:bodyPr>
          <a:lstStyle/>
          <a:p>
            <a:pPr defTabSz="932398" fontAlgn="base">
              <a:spcBef>
                <a:spcPct val="0"/>
              </a:spcBef>
              <a:spcAft>
                <a:spcPct val="0"/>
              </a:spcAft>
            </a:pPr>
            <a:endParaRPr lang="en-US" sz="2000" dirty="0">
              <a:gradFill>
                <a:gsLst>
                  <a:gs pos="16814">
                    <a:srgbClr val="FFFFFF"/>
                  </a:gs>
                  <a:gs pos="47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21" name="Rectangle 120"/>
          <p:cNvSpPr/>
          <p:nvPr/>
        </p:nvSpPr>
        <p:spPr bwMode="auto">
          <a:xfrm>
            <a:off x="2326068" y="686262"/>
            <a:ext cx="6379520" cy="678139"/>
          </a:xfrm>
          <a:prstGeom prst="rect">
            <a:avLst/>
          </a:prstGeom>
          <a:solidFill>
            <a:schemeClr val="accent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6637" numCol="1" rtlCol="0" anchor="ctr" anchorCtr="0" compatLnSpc="1">
            <a:prstTxWarp prst="textNoShape">
              <a:avLst/>
            </a:prstTxWarp>
          </a:bodyPr>
          <a:lstStyle/>
          <a:p>
            <a:pPr algn="ctr" defTabSz="932398" fontAlgn="base">
              <a:spcBef>
                <a:spcPct val="0"/>
              </a:spcBef>
              <a:spcAft>
                <a:spcPct val="0"/>
              </a:spcAft>
            </a:pPr>
            <a:r>
              <a:rPr lang="en-US" sz="20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Cloud Optimized App Platform</a:t>
            </a:r>
          </a:p>
        </p:txBody>
      </p:sp>
      <p:sp>
        <p:nvSpPr>
          <p:cNvPr id="122" name="Rectangle 121"/>
          <p:cNvSpPr/>
          <p:nvPr/>
        </p:nvSpPr>
        <p:spPr bwMode="auto">
          <a:xfrm>
            <a:off x="2326067" y="3644970"/>
            <a:ext cx="6379521" cy="2011680"/>
          </a:xfrm>
          <a:prstGeom prst="rect">
            <a:avLst/>
          </a:prstGeom>
          <a:solidFill>
            <a:srgbClr val="004BBB"/>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6637" numCol="1" rtlCol="0" anchor="t"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70" name="Rectangle 169"/>
          <p:cNvSpPr/>
          <p:nvPr/>
        </p:nvSpPr>
        <p:spPr>
          <a:xfrm>
            <a:off x="286401" y="602248"/>
            <a:ext cx="1691640" cy="5138414"/>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40080" rIns="0" bIns="46637" numCol="1" spcCol="0" rtlCol="0" fromWordArt="0" anchor="t" anchorCtr="0" forceAA="0" compatLnSpc="1">
            <a:prstTxWarp prst="textNoShape">
              <a:avLst/>
            </a:prstTxWarp>
            <a:noAutofit/>
          </a:bodyPr>
          <a:lstStyle/>
          <a:p>
            <a:pPr algn="ctr" defTabSz="932398" fontAlgn="base">
              <a:spcBef>
                <a:spcPct val="0"/>
              </a:spcBef>
              <a:spcAft>
                <a:spcPct val="0"/>
              </a:spcAft>
            </a:pPr>
            <a:endParaRPr lang="en-US" dirty="0">
              <a:gradFill>
                <a:gsLst>
                  <a:gs pos="16814">
                    <a:srgbClr val="000000"/>
                  </a:gs>
                  <a:gs pos="46000">
                    <a:srgbClr val="000000"/>
                  </a:gs>
                </a:gsLst>
                <a:lin ang="5400000" scaled="0"/>
              </a:gradFill>
              <a:latin typeface="Segoe UI Semilight" panose="020B0402040204020203" pitchFamily="34" charset="0"/>
              <a:cs typeface="Segoe UI Semilight" panose="020B0402040204020203" pitchFamily="34" charset="0"/>
            </a:endParaRPr>
          </a:p>
        </p:txBody>
      </p:sp>
      <p:cxnSp>
        <p:nvCxnSpPr>
          <p:cNvPr id="166" name="Straight Connector 165"/>
          <p:cNvCxnSpPr/>
          <p:nvPr/>
        </p:nvCxnSpPr>
        <p:spPr>
          <a:xfrm>
            <a:off x="1110661" y="474442"/>
            <a:ext cx="1007634" cy="0"/>
          </a:xfrm>
          <a:prstGeom prst="line">
            <a:avLst/>
          </a:prstGeom>
          <a:ln w="50800">
            <a:solidFill>
              <a:schemeClr val="accent3"/>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132221" y="456758"/>
            <a:ext cx="0" cy="767869"/>
          </a:xfrm>
          <a:prstGeom prst="line">
            <a:avLst/>
          </a:prstGeom>
          <a:ln w="50800">
            <a:solidFill>
              <a:schemeClr val="accent3"/>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152690" y="5853287"/>
            <a:ext cx="955215" cy="0"/>
          </a:xfrm>
          <a:prstGeom prst="line">
            <a:avLst/>
          </a:prstGeom>
          <a:ln w="50800">
            <a:solidFill>
              <a:schemeClr val="accent3"/>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132221" y="5518816"/>
            <a:ext cx="0" cy="360506"/>
          </a:xfrm>
          <a:prstGeom prst="line">
            <a:avLst/>
          </a:prstGeom>
          <a:ln w="50800">
            <a:solidFill>
              <a:schemeClr val="accent3"/>
            </a:solidFill>
            <a:headEnd type="none"/>
            <a:tailEnd type="none" w="lg" len="lg"/>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2326068" y="3675450"/>
            <a:ext cx="6379520" cy="400110"/>
          </a:xfrm>
          <a:prstGeom prst="rect">
            <a:avLst/>
          </a:prstGeom>
        </p:spPr>
        <p:txBody>
          <a:bodyPr wrap="square">
            <a:spAutoFit/>
          </a:bodyPr>
          <a:lstStyle/>
          <a:p>
            <a:pPr algn="ctr" defTabSz="932398" fontAlgn="base">
              <a:spcBef>
                <a:spcPct val="0"/>
              </a:spcBef>
              <a:spcAft>
                <a:spcPct val="0"/>
              </a:spcAft>
            </a:pPr>
            <a:r>
              <a:rPr lang="en-US" sz="20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Cloud Inspired Infrastructure</a:t>
            </a:r>
          </a:p>
        </p:txBody>
      </p:sp>
      <p:sp>
        <p:nvSpPr>
          <p:cNvPr id="99" name="Rectangle 98"/>
          <p:cNvSpPr/>
          <p:nvPr/>
        </p:nvSpPr>
        <p:spPr>
          <a:xfrm>
            <a:off x="281387" y="664627"/>
            <a:ext cx="1694908" cy="400110"/>
          </a:xfrm>
          <a:prstGeom prst="rect">
            <a:avLst/>
          </a:prstGeom>
        </p:spPr>
        <p:txBody>
          <a:bodyPr wrap="square" lIns="0" rIns="0">
            <a:spAutoFit/>
          </a:bodyPr>
          <a:lstStyle/>
          <a:p>
            <a:pPr algn="ctr" defTabSz="932398" fontAlgn="base">
              <a:spcBef>
                <a:spcPct val="0"/>
              </a:spcBef>
              <a:spcAft>
                <a:spcPct val="0"/>
              </a:spcAft>
            </a:pPr>
            <a:r>
              <a:rPr lang="en-US" sz="2000" dirty="0">
                <a:gradFill>
                  <a:gsLst>
                    <a:gs pos="16814">
                      <a:srgbClr val="FFFFFF"/>
                    </a:gs>
                    <a:gs pos="66000">
                      <a:srgbClr val="FFFFFF"/>
                    </a:gs>
                  </a:gsLst>
                  <a:lin ang="5400000" scaled="0"/>
                </a:gradFill>
                <a:latin typeface="Segoe UI Semibold" panose="020B0702040204020203" pitchFamily="34" charset="0"/>
                <a:cs typeface="Segoe UI Semibold" panose="020B0702040204020203" pitchFamily="34" charset="0"/>
              </a:rPr>
              <a:t>Management</a:t>
            </a:r>
          </a:p>
        </p:txBody>
      </p:sp>
      <p:sp>
        <p:nvSpPr>
          <p:cNvPr id="3" name="Rectangle 2"/>
          <p:cNvSpPr/>
          <p:nvPr/>
        </p:nvSpPr>
        <p:spPr bwMode="auto">
          <a:xfrm>
            <a:off x="2326068" y="1775522"/>
            <a:ext cx="6379520" cy="1458327"/>
          </a:xfrm>
          <a:prstGeom prst="rect">
            <a:avLst/>
          </a:prstGeom>
          <a:solidFill>
            <a:schemeClr val="accent2"/>
          </a:solidFill>
          <a:ln w="22225">
            <a:noFill/>
            <a:prstDash val="sys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6637" numCol="1" rtlCol="0" anchor="t" anchorCtr="0" compatLnSpc="1">
            <a:prstTxWarp prst="textNoShape">
              <a:avLst/>
            </a:prstTxWarp>
          </a:bodyPr>
          <a:lstStyle/>
          <a:p>
            <a:pPr algn="ctr" defTabSz="932398" fontAlgn="base">
              <a:spcBef>
                <a:spcPct val="0"/>
              </a:spcBef>
              <a:spcAft>
                <a:spcPct val="0"/>
              </a:spcAft>
            </a:pPr>
            <a:endParaRPr lang="en-US" sz="16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sp>
        <p:nvSpPr>
          <p:cNvPr id="2" name="Rectangle 1"/>
          <p:cNvSpPr/>
          <p:nvPr/>
        </p:nvSpPr>
        <p:spPr>
          <a:xfrm>
            <a:off x="2342644" y="1775522"/>
            <a:ext cx="6362944" cy="400110"/>
          </a:xfrm>
          <a:prstGeom prst="rect">
            <a:avLst/>
          </a:prstGeom>
        </p:spPr>
        <p:txBody>
          <a:bodyPr wrap="square">
            <a:spAutoFit/>
          </a:bodyPr>
          <a:lstStyle/>
          <a:p>
            <a:pPr algn="ctr"/>
            <a:r>
              <a:rPr lang="en-US" sz="20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Cloud Consistent Service Delivery</a:t>
            </a:r>
          </a:p>
        </p:txBody>
      </p:sp>
      <p:sp>
        <p:nvSpPr>
          <p:cNvPr id="100" name="Freeform 207"/>
          <p:cNvSpPr>
            <a:spLocks noChangeAspect="1" noEditPoints="1"/>
          </p:cNvSpPr>
          <p:nvPr/>
        </p:nvSpPr>
        <p:spPr bwMode="auto">
          <a:xfrm>
            <a:off x="1393832" y="1095217"/>
            <a:ext cx="496856" cy="427153"/>
          </a:xfrm>
          <a:custGeom>
            <a:avLst/>
            <a:gdLst>
              <a:gd name="T0" fmla="*/ 102 w 118"/>
              <a:gd name="T1" fmla="*/ 33 h 101"/>
              <a:gd name="T2" fmla="*/ 57 w 118"/>
              <a:gd name="T3" fmla="*/ 79 h 101"/>
              <a:gd name="T4" fmla="*/ 33 w 118"/>
              <a:gd name="T5" fmla="*/ 85 h 101"/>
              <a:gd name="T6" fmla="*/ 40 w 118"/>
              <a:gd name="T7" fmla="*/ 62 h 101"/>
              <a:gd name="T8" fmla="*/ 86 w 118"/>
              <a:gd name="T9" fmla="*/ 16 h 101"/>
              <a:gd name="T10" fmla="*/ 102 w 118"/>
              <a:gd name="T11" fmla="*/ 33 h 101"/>
              <a:gd name="T12" fmla="*/ 48 w 118"/>
              <a:gd name="T13" fmla="*/ 62 h 101"/>
              <a:gd name="T14" fmla="*/ 48 w 118"/>
              <a:gd name="T15" fmla="*/ 66 h 101"/>
              <a:gd name="T16" fmla="*/ 48 w 118"/>
              <a:gd name="T17" fmla="*/ 66 h 101"/>
              <a:gd name="T18" fmla="*/ 52 w 118"/>
              <a:gd name="T19" fmla="*/ 66 h 101"/>
              <a:gd name="T20" fmla="*/ 88 w 118"/>
              <a:gd name="T21" fmla="*/ 30 h 101"/>
              <a:gd name="T22" fmla="*/ 88 w 118"/>
              <a:gd name="T23" fmla="*/ 26 h 101"/>
              <a:gd name="T24" fmla="*/ 88 w 118"/>
              <a:gd name="T25" fmla="*/ 26 h 101"/>
              <a:gd name="T26" fmla="*/ 84 w 118"/>
              <a:gd name="T27" fmla="*/ 26 h 101"/>
              <a:gd name="T28" fmla="*/ 48 w 118"/>
              <a:gd name="T29" fmla="*/ 62 h 101"/>
              <a:gd name="T30" fmla="*/ 107 w 118"/>
              <a:gd name="T31" fmla="*/ 28 h 101"/>
              <a:gd name="T32" fmla="*/ 118 w 118"/>
              <a:gd name="T33" fmla="*/ 17 h 101"/>
              <a:gd name="T34" fmla="*/ 101 w 118"/>
              <a:gd name="T35" fmla="*/ 0 h 101"/>
              <a:gd name="T36" fmla="*/ 90 w 118"/>
              <a:gd name="T37" fmla="*/ 11 h 101"/>
              <a:gd name="T38" fmla="*/ 107 w 118"/>
              <a:gd name="T39" fmla="*/ 28 h 101"/>
              <a:gd name="T40" fmla="*/ 80 w 118"/>
              <a:gd name="T41" fmla="*/ 2 h 101"/>
              <a:gd name="T42" fmla="*/ 24 w 118"/>
              <a:gd name="T43" fmla="*/ 2 h 101"/>
              <a:gd name="T44" fmla="*/ 0 w 118"/>
              <a:gd name="T45" fmla="*/ 22 h 101"/>
              <a:gd name="T46" fmla="*/ 0 w 118"/>
              <a:gd name="T47" fmla="*/ 101 h 101"/>
              <a:gd name="T48" fmla="*/ 80 w 118"/>
              <a:gd name="T49" fmla="*/ 101 h 101"/>
              <a:gd name="T50" fmla="*/ 80 w 118"/>
              <a:gd name="T51" fmla="*/ 66 h 101"/>
              <a:gd name="T52" fmla="*/ 72 w 118"/>
              <a:gd name="T53" fmla="*/ 74 h 101"/>
              <a:gd name="T54" fmla="*/ 72 w 118"/>
              <a:gd name="T55" fmla="*/ 94 h 101"/>
              <a:gd name="T56" fmla="*/ 8 w 118"/>
              <a:gd name="T57" fmla="*/ 94 h 101"/>
              <a:gd name="T58" fmla="*/ 8 w 118"/>
              <a:gd name="T59" fmla="*/ 30 h 101"/>
              <a:gd name="T60" fmla="*/ 33 w 118"/>
              <a:gd name="T61" fmla="*/ 30 h 101"/>
              <a:gd name="T62" fmla="*/ 33 w 118"/>
              <a:gd name="T63" fmla="*/ 9 h 101"/>
              <a:gd name="T64" fmla="*/ 72 w 118"/>
              <a:gd name="T65" fmla="*/ 9 h 101"/>
              <a:gd name="T66" fmla="*/ 72 w 118"/>
              <a:gd name="T67" fmla="*/ 21 h 101"/>
              <a:gd name="T68" fmla="*/ 80 w 118"/>
              <a:gd name="T69" fmla="*/ 12 h 101"/>
              <a:gd name="T70" fmla="*/ 80 w 118"/>
              <a:gd name="T71"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8" h="101">
                <a:moveTo>
                  <a:pt x="102" y="33"/>
                </a:moveTo>
                <a:cubicBezTo>
                  <a:pt x="57" y="79"/>
                  <a:pt x="57" y="79"/>
                  <a:pt x="57" y="79"/>
                </a:cubicBezTo>
                <a:cubicBezTo>
                  <a:pt x="33" y="85"/>
                  <a:pt x="33" y="85"/>
                  <a:pt x="33" y="85"/>
                </a:cubicBezTo>
                <a:cubicBezTo>
                  <a:pt x="40" y="62"/>
                  <a:pt x="40" y="62"/>
                  <a:pt x="40" y="62"/>
                </a:cubicBezTo>
                <a:cubicBezTo>
                  <a:pt x="86" y="16"/>
                  <a:pt x="86" y="16"/>
                  <a:pt x="86" y="16"/>
                </a:cubicBezTo>
                <a:cubicBezTo>
                  <a:pt x="102" y="33"/>
                  <a:pt x="102" y="33"/>
                  <a:pt x="102" y="33"/>
                </a:cubicBezTo>
                <a:close/>
                <a:moveTo>
                  <a:pt x="48" y="62"/>
                </a:moveTo>
                <a:cubicBezTo>
                  <a:pt x="47" y="63"/>
                  <a:pt x="47" y="65"/>
                  <a:pt x="48" y="66"/>
                </a:cubicBezTo>
                <a:cubicBezTo>
                  <a:pt x="48" y="66"/>
                  <a:pt x="48" y="66"/>
                  <a:pt x="48" y="66"/>
                </a:cubicBezTo>
                <a:cubicBezTo>
                  <a:pt x="49" y="67"/>
                  <a:pt x="51" y="67"/>
                  <a:pt x="52" y="66"/>
                </a:cubicBezTo>
                <a:cubicBezTo>
                  <a:pt x="88" y="30"/>
                  <a:pt x="88" y="30"/>
                  <a:pt x="88" y="30"/>
                </a:cubicBezTo>
                <a:cubicBezTo>
                  <a:pt x="89" y="29"/>
                  <a:pt x="89" y="27"/>
                  <a:pt x="88" y="26"/>
                </a:cubicBezTo>
                <a:cubicBezTo>
                  <a:pt x="88" y="26"/>
                  <a:pt x="88" y="26"/>
                  <a:pt x="88" y="26"/>
                </a:cubicBezTo>
                <a:cubicBezTo>
                  <a:pt x="87" y="25"/>
                  <a:pt x="85" y="25"/>
                  <a:pt x="84" y="26"/>
                </a:cubicBezTo>
                <a:lnTo>
                  <a:pt x="48" y="62"/>
                </a:lnTo>
                <a:close/>
                <a:moveTo>
                  <a:pt x="107" y="28"/>
                </a:moveTo>
                <a:cubicBezTo>
                  <a:pt x="118" y="17"/>
                  <a:pt x="118" y="17"/>
                  <a:pt x="118" y="17"/>
                </a:cubicBezTo>
                <a:cubicBezTo>
                  <a:pt x="101" y="0"/>
                  <a:pt x="101" y="0"/>
                  <a:pt x="101" y="0"/>
                </a:cubicBezTo>
                <a:cubicBezTo>
                  <a:pt x="90" y="11"/>
                  <a:pt x="90" y="11"/>
                  <a:pt x="90" y="11"/>
                </a:cubicBezTo>
                <a:lnTo>
                  <a:pt x="107" y="28"/>
                </a:lnTo>
                <a:close/>
                <a:moveTo>
                  <a:pt x="80" y="2"/>
                </a:moveTo>
                <a:cubicBezTo>
                  <a:pt x="24" y="2"/>
                  <a:pt x="24" y="2"/>
                  <a:pt x="24" y="2"/>
                </a:cubicBezTo>
                <a:cubicBezTo>
                  <a:pt x="0" y="22"/>
                  <a:pt x="0" y="22"/>
                  <a:pt x="0" y="22"/>
                </a:cubicBezTo>
                <a:cubicBezTo>
                  <a:pt x="0" y="101"/>
                  <a:pt x="0" y="101"/>
                  <a:pt x="0" y="101"/>
                </a:cubicBezTo>
                <a:cubicBezTo>
                  <a:pt x="80" y="101"/>
                  <a:pt x="80" y="101"/>
                  <a:pt x="80" y="101"/>
                </a:cubicBezTo>
                <a:cubicBezTo>
                  <a:pt x="80" y="66"/>
                  <a:pt x="80" y="66"/>
                  <a:pt x="80" y="66"/>
                </a:cubicBezTo>
                <a:cubicBezTo>
                  <a:pt x="72" y="74"/>
                  <a:pt x="72" y="74"/>
                  <a:pt x="72" y="74"/>
                </a:cubicBezTo>
                <a:cubicBezTo>
                  <a:pt x="72" y="94"/>
                  <a:pt x="72" y="94"/>
                  <a:pt x="72" y="94"/>
                </a:cubicBezTo>
                <a:cubicBezTo>
                  <a:pt x="8" y="94"/>
                  <a:pt x="8" y="94"/>
                  <a:pt x="8" y="94"/>
                </a:cubicBezTo>
                <a:cubicBezTo>
                  <a:pt x="8" y="30"/>
                  <a:pt x="8" y="30"/>
                  <a:pt x="8" y="30"/>
                </a:cubicBezTo>
                <a:cubicBezTo>
                  <a:pt x="33" y="30"/>
                  <a:pt x="33" y="30"/>
                  <a:pt x="33" y="30"/>
                </a:cubicBezTo>
                <a:cubicBezTo>
                  <a:pt x="33" y="9"/>
                  <a:pt x="33" y="9"/>
                  <a:pt x="33" y="9"/>
                </a:cubicBezTo>
                <a:cubicBezTo>
                  <a:pt x="72" y="9"/>
                  <a:pt x="72" y="9"/>
                  <a:pt x="72" y="9"/>
                </a:cubicBezTo>
                <a:cubicBezTo>
                  <a:pt x="72" y="21"/>
                  <a:pt x="72" y="21"/>
                  <a:pt x="72" y="21"/>
                </a:cubicBezTo>
                <a:cubicBezTo>
                  <a:pt x="80" y="12"/>
                  <a:pt x="80" y="12"/>
                  <a:pt x="80" y="12"/>
                </a:cubicBezTo>
                <a:lnTo>
                  <a:pt x="80" y="2"/>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Freeform 6"/>
          <p:cNvSpPr>
            <a:spLocks noChangeAspect="1"/>
          </p:cNvSpPr>
          <p:nvPr/>
        </p:nvSpPr>
        <p:spPr bwMode="auto">
          <a:xfrm>
            <a:off x="8237122" y="5163978"/>
            <a:ext cx="372194" cy="372192"/>
          </a:xfrm>
          <a:custGeom>
            <a:avLst/>
            <a:gdLst>
              <a:gd name="T0" fmla="*/ 1652 w 2261"/>
              <a:gd name="T1" fmla="*/ 822 h 2261"/>
              <a:gd name="T2" fmla="*/ 1652 w 2261"/>
              <a:gd name="T3" fmla="*/ 1075 h 2261"/>
              <a:gd name="T4" fmla="*/ 1432 w 2261"/>
              <a:gd name="T5" fmla="*/ 1075 h 2261"/>
              <a:gd name="T6" fmla="*/ 1432 w 2261"/>
              <a:gd name="T7" fmla="*/ 822 h 2261"/>
              <a:gd name="T8" fmla="*/ 1172 w 2261"/>
              <a:gd name="T9" fmla="*/ 822 h 2261"/>
              <a:gd name="T10" fmla="*/ 1172 w 2261"/>
              <a:gd name="T11" fmla="*/ 602 h 2261"/>
              <a:gd name="T12" fmla="*/ 1432 w 2261"/>
              <a:gd name="T13" fmla="*/ 602 h 2261"/>
              <a:gd name="T14" fmla="*/ 1432 w 2261"/>
              <a:gd name="T15" fmla="*/ 0 h 2261"/>
              <a:gd name="T16" fmla="*/ 830 w 2261"/>
              <a:gd name="T17" fmla="*/ 0 h 2261"/>
              <a:gd name="T18" fmla="*/ 830 w 2261"/>
              <a:gd name="T19" fmla="*/ 602 h 2261"/>
              <a:gd name="T20" fmla="*/ 1082 w 2261"/>
              <a:gd name="T21" fmla="*/ 602 h 2261"/>
              <a:gd name="T22" fmla="*/ 1082 w 2261"/>
              <a:gd name="T23" fmla="*/ 822 h 2261"/>
              <a:gd name="T24" fmla="*/ 830 w 2261"/>
              <a:gd name="T25" fmla="*/ 822 h 2261"/>
              <a:gd name="T26" fmla="*/ 830 w 2261"/>
              <a:gd name="T27" fmla="*/ 1075 h 2261"/>
              <a:gd name="T28" fmla="*/ 603 w 2261"/>
              <a:gd name="T29" fmla="*/ 1075 h 2261"/>
              <a:gd name="T30" fmla="*/ 603 w 2261"/>
              <a:gd name="T31" fmla="*/ 822 h 2261"/>
              <a:gd name="T32" fmla="*/ 0 w 2261"/>
              <a:gd name="T33" fmla="*/ 822 h 2261"/>
              <a:gd name="T34" fmla="*/ 0 w 2261"/>
              <a:gd name="T35" fmla="*/ 1424 h 2261"/>
              <a:gd name="T36" fmla="*/ 253 w 2261"/>
              <a:gd name="T37" fmla="*/ 1424 h 2261"/>
              <a:gd name="T38" fmla="*/ 253 w 2261"/>
              <a:gd name="T39" fmla="*/ 1658 h 2261"/>
              <a:gd name="T40" fmla="*/ 0 w 2261"/>
              <a:gd name="T41" fmla="*/ 1658 h 2261"/>
              <a:gd name="T42" fmla="*/ 0 w 2261"/>
              <a:gd name="T43" fmla="*/ 2261 h 2261"/>
              <a:gd name="T44" fmla="*/ 603 w 2261"/>
              <a:gd name="T45" fmla="*/ 2261 h 2261"/>
              <a:gd name="T46" fmla="*/ 603 w 2261"/>
              <a:gd name="T47" fmla="*/ 1658 h 2261"/>
              <a:gd name="T48" fmla="*/ 350 w 2261"/>
              <a:gd name="T49" fmla="*/ 1658 h 2261"/>
              <a:gd name="T50" fmla="*/ 350 w 2261"/>
              <a:gd name="T51" fmla="*/ 1424 h 2261"/>
              <a:gd name="T52" fmla="*/ 603 w 2261"/>
              <a:gd name="T53" fmla="*/ 1424 h 2261"/>
              <a:gd name="T54" fmla="*/ 603 w 2261"/>
              <a:gd name="T55" fmla="*/ 1172 h 2261"/>
              <a:gd name="T56" fmla="*/ 830 w 2261"/>
              <a:gd name="T57" fmla="*/ 1172 h 2261"/>
              <a:gd name="T58" fmla="*/ 830 w 2261"/>
              <a:gd name="T59" fmla="*/ 1424 h 2261"/>
              <a:gd name="T60" fmla="*/ 1082 w 2261"/>
              <a:gd name="T61" fmla="*/ 1424 h 2261"/>
              <a:gd name="T62" fmla="*/ 1082 w 2261"/>
              <a:gd name="T63" fmla="*/ 1658 h 2261"/>
              <a:gd name="T64" fmla="*/ 830 w 2261"/>
              <a:gd name="T65" fmla="*/ 1658 h 2261"/>
              <a:gd name="T66" fmla="*/ 830 w 2261"/>
              <a:gd name="T67" fmla="*/ 2261 h 2261"/>
              <a:gd name="T68" fmla="*/ 1432 w 2261"/>
              <a:gd name="T69" fmla="*/ 2261 h 2261"/>
              <a:gd name="T70" fmla="*/ 1432 w 2261"/>
              <a:gd name="T71" fmla="*/ 1658 h 2261"/>
              <a:gd name="T72" fmla="*/ 1172 w 2261"/>
              <a:gd name="T73" fmla="*/ 1658 h 2261"/>
              <a:gd name="T74" fmla="*/ 1172 w 2261"/>
              <a:gd name="T75" fmla="*/ 1424 h 2261"/>
              <a:gd name="T76" fmla="*/ 1432 w 2261"/>
              <a:gd name="T77" fmla="*/ 1424 h 2261"/>
              <a:gd name="T78" fmla="*/ 1432 w 2261"/>
              <a:gd name="T79" fmla="*/ 1172 h 2261"/>
              <a:gd name="T80" fmla="*/ 1652 w 2261"/>
              <a:gd name="T81" fmla="*/ 1172 h 2261"/>
              <a:gd name="T82" fmla="*/ 1652 w 2261"/>
              <a:gd name="T83" fmla="*/ 1424 h 2261"/>
              <a:gd name="T84" fmla="*/ 2261 w 2261"/>
              <a:gd name="T85" fmla="*/ 1424 h 2261"/>
              <a:gd name="T86" fmla="*/ 2261 w 2261"/>
              <a:gd name="T87" fmla="*/ 822 h 2261"/>
              <a:gd name="T88" fmla="*/ 1652 w 2261"/>
              <a:gd name="T89" fmla="*/ 822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61" h="2261">
                <a:moveTo>
                  <a:pt x="1652" y="822"/>
                </a:moveTo>
                <a:lnTo>
                  <a:pt x="1652" y="1075"/>
                </a:lnTo>
                <a:lnTo>
                  <a:pt x="1432" y="1075"/>
                </a:lnTo>
                <a:lnTo>
                  <a:pt x="1432" y="822"/>
                </a:lnTo>
                <a:lnTo>
                  <a:pt x="1172" y="822"/>
                </a:lnTo>
                <a:lnTo>
                  <a:pt x="1172" y="602"/>
                </a:lnTo>
                <a:lnTo>
                  <a:pt x="1432" y="602"/>
                </a:lnTo>
                <a:lnTo>
                  <a:pt x="1432" y="0"/>
                </a:lnTo>
                <a:lnTo>
                  <a:pt x="830" y="0"/>
                </a:lnTo>
                <a:lnTo>
                  <a:pt x="830" y="602"/>
                </a:lnTo>
                <a:lnTo>
                  <a:pt x="1082" y="602"/>
                </a:lnTo>
                <a:lnTo>
                  <a:pt x="1082" y="822"/>
                </a:lnTo>
                <a:lnTo>
                  <a:pt x="830" y="822"/>
                </a:lnTo>
                <a:lnTo>
                  <a:pt x="830" y="1075"/>
                </a:lnTo>
                <a:lnTo>
                  <a:pt x="603" y="1075"/>
                </a:lnTo>
                <a:lnTo>
                  <a:pt x="603" y="822"/>
                </a:lnTo>
                <a:lnTo>
                  <a:pt x="0" y="822"/>
                </a:lnTo>
                <a:lnTo>
                  <a:pt x="0" y="1424"/>
                </a:lnTo>
                <a:lnTo>
                  <a:pt x="253" y="1424"/>
                </a:lnTo>
                <a:lnTo>
                  <a:pt x="253" y="1658"/>
                </a:lnTo>
                <a:lnTo>
                  <a:pt x="0" y="1658"/>
                </a:lnTo>
                <a:lnTo>
                  <a:pt x="0" y="2261"/>
                </a:lnTo>
                <a:lnTo>
                  <a:pt x="603" y="2261"/>
                </a:lnTo>
                <a:lnTo>
                  <a:pt x="603" y="1658"/>
                </a:lnTo>
                <a:lnTo>
                  <a:pt x="350" y="1658"/>
                </a:lnTo>
                <a:lnTo>
                  <a:pt x="350" y="1424"/>
                </a:lnTo>
                <a:lnTo>
                  <a:pt x="603" y="1424"/>
                </a:lnTo>
                <a:lnTo>
                  <a:pt x="603" y="1172"/>
                </a:lnTo>
                <a:lnTo>
                  <a:pt x="830" y="1172"/>
                </a:lnTo>
                <a:lnTo>
                  <a:pt x="830" y="1424"/>
                </a:lnTo>
                <a:lnTo>
                  <a:pt x="1082" y="1424"/>
                </a:lnTo>
                <a:lnTo>
                  <a:pt x="1082" y="1658"/>
                </a:lnTo>
                <a:lnTo>
                  <a:pt x="830" y="1658"/>
                </a:lnTo>
                <a:lnTo>
                  <a:pt x="830" y="2261"/>
                </a:lnTo>
                <a:lnTo>
                  <a:pt x="1432" y="2261"/>
                </a:lnTo>
                <a:lnTo>
                  <a:pt x="1432" y="1658"/>
                </a:lnTo>
                <a:lnTo>
                  <a:pt x="1172" y="1658"/>
                </a:lnTo>
                <a:lnTo>
                  <a:pt x="1172" y="1424"/>
                </a:lnTo>
                <a:lnTo>
                  <a:pt x="1432" y="1424"/>
                </a:lnTo>
                <a:lnTo>
                  <a:pt x="1432" y="1172"/>
                </a:lnTo>
                <a:lnTo>
                  <a:pt x="1652" y="1172"/>
                </a:lnTo>
                <a:lnTo>
                  <a:pt x="1652" y="1424"/>
                </a:lnTo>
                <a:lnTo>
                  <a:pt x="2261" y="1424"/>
                </a:lnTo>
                <a:lnTo>
                  <a:pt x="2261" y="822"/>
                </a:lnTo>
                <a:lnTo>
                  <a:pt x="1652" y="822"/>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33" name="Group 32"/>
          <p:cNvGrpSpPr/>
          <p:nvPr/>
        </p:nvGrpSpPr>
        <p:grpSpPr>
          <a:xfrm>
            <a:off x="7673994" y="798025"/>
            <a:ext cx="915164" cy="434728"/>
            <a:chOff x="4838675" y="3718729"/>
            <a:chExt cx="905735" cy="430249"/>
          </a:xfrm>
        </p:grpSpPr>
        <p:sp>
          <p:nvSpPr>
            <p:cNvPr id="34" name="Freeform 33"/>
            <p:cNvSpPr>
              <a:spLocks noChangeAspect="1" noEditPoints="1"/>
            </p:cNvSpPr>
            <p:nvPr/>
          </p:nvSpPr>
          <p:spPr bwMode="black">
            <a:xfrm>
              <a:off x="4838675" y="3768366"/>
              <a:ext cx="334878" cy="333515"/>
            </a:xfrm>
            <a:custGeom>
              <a:avLst/>
              <a:gdLst>
                <a:gd name="T0" fmla="*/ 112 w 246"/>
                <a:gd name="T1" fmla="*/ 19 h 245"/>
                <a:gd name="T2" fmla="*/ 246 w 246"/>
                <a:gd name="T3" fmla="*/ 0 h 245"/>
                <a:gd name="T4" fmla="*/ 246 w 246"/>
                <a:gd name="T5" fmla="*/ 116 h 245"/>
                <a:gd name="T6" fmla="*/ 112 w 246"/>
                <a:gd name="T7" fmla="*/ 116 h 245"/>
                <a:gd name="T8" fmla="*/ 112 w 246"/>
                <a:gd name="T9" fmla="*/ 19 h 245"/>
                <a:gd name="T10" fmla="*/ 102 w 246"/>
                <a:gd name="T11" fmla="*/ 116 h 245"/>
                <a:gd name="T12" fmla="*/ 102 w 246"/>
                <a:gd name="T13" fmla="*/ 19 h 245"/>
                <a:gd name="T14" fmla="*/ 0 w 246"/>
                <a:gd name="T15" fmla="*/ 34 h 245"/>
                <a:gd name="T16" fmla="*/ 0 w 246"/>
                <a:gd name="T17" fmla="*/ 116 h 245"/>
                <a:gd name="T18" fmla="*/ 102 w 246"/>
                <a:gd name="T19" fmla="*/ 116 h 245"/>
                <a:gd name="T20" fmla="*/ 102 w 246"/>
                <a:gd name="T21" fmla="*/ 126 h 245"/>
                <a:gd name="T22" fmla="*/ 0 w 246"/>
                <a:gd name="T23" fmla="*/ 126 h 245"/>
                <a:gd name="T24" fmla="*/ 0 w 246"/>
                <a:gd name="T25" fmla="*/ 211 h 245"/>
                <a:gd name="T26" fmla="*/ 102 w 246"/>
                <a:gd name="T27" fmla="*/ 226 h 245"/>
                <a:gd name="T28" fmla="*/ 102 w 246"/>
                <a:gd name="T29" fmla="*/ 126 h 245"/>
                <a:gd name="T30" fmla="*/ 112 w 246"/>
                <a:gd name="T31" fmla="*/ 126 h 245"/>
                <a:gd name="T32" fmla="*/ 112 w 246"/>
                <a:gd name="T33" fmla="*/ 226 h 245"/>
                <a:gd name="T34" fmla="*/ 246 w 246"/>
                <a:gd name="T35" fmla="*/ 245 h 245"/>
                <a:gd name="T36" fmla="*/ 246 w 246"/>
                <a:gd name="T37" fmla="*/ 126 h 245"/>
                <a:gd name="T38" fmla="*/ 112 w 246"/>
                <a:gd name="T39" fmla="*/ 12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245">
                  <a:moveTo>
                    <a:pt x="112" y="19"/>
                  </a:moveTo>
                  <a:lnTo>
                    <a:pt x="246" y="0"/>
                  </a:lnTo>
                  <a:lnTo>
                    <a:pt x="246" y="116"/>
                  </a:lnTo>
                  <a:lnTo>
                    <a:pt x="112" y="116"/>
                  </a:lnTo>
                  <a:lnTo>
                    <a:pt x="112" y="19"/>
                  </a:lnTo>
                  <a:close/>
                  <a:moveTo>
                    <a:pt x="102" y="116"/>
                  </a:moveTo>
                  <a:lnTo>
                    <a:pt x="102" y="19"/>
                  </a:lnTo>
                  <a:lnTo>
                    <a:pt x="0" y="34"/>
                  </a:lnTo>
                  <a:lnTo>
                    <a:pt x="0" y="116"/>
                  </a:lnTo>
                  <a:lnTo>
                    <a:pt x="102" y="116"/>
                  </a:lnTo>
                  <a:close/>
                  <a:moveTo>
                    <a:pt x="102" y="126"/>
                  </a:moveTo>
                  <a:lnTo>
                    <a:pt x="0" y="126"/>
                  </a:lnTo>
                  <a:lnTo>
                    <a:pt x="0" y="211"/>
                  </a:lnTo>
                  <a:lnTo>
                    <a:pt x="102" y="226"/>
                  </a:lnTo>
                  <a:lnTo>
                    <a:pt x="102" y="126"/>
                  </a:lnTo>
                  <a:close/>
                  <a:moveTo>
                    <a:pt x="112" y="126"/>
                  </a:moveTo>
                  <a:lnTo>
                    <a:pt x="112" y="226"/>
                  </a:lnTo>
                  <a:lnTo>
                    <a:pt x="246" y="245"/>
                  </a:lnTo>
                  <a:lnTo>
                    <a:pt x="246" y="126"/>
                  </a:lnTo>
                  <a:lnTo>
                    <a:pt x="112" y="126"/>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5" name="Freeform 6"/>
            <p:cNvSpPr>
              <a:spLocks noEditPoints="1"/>
            </p:cNvSpPr>
            <p:nvPr/>
          </p:nvSpPr>
          <p:spPr bwMode="auto">
            <a:xfrm>
              <a:off x="5379495" y="3718729"/>
              <a:ext cx="364915" cy="430249"/>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895908" fontAlgn="base">
                <a:lnSpc>
                  <a:spcPct val="90000"/>
                </a:lnSpc>
                <a:spcBef>
                  <a:spcPct val="0"/>
                </a:spcBef>
                <a:spcAft>
                  <a:spcPct val="0"/>
                </a:spcAft>
              </a:pPr>
              <a:endParaRPr lang="en-US" sz="1960" spc="-49">
                <a:gradFill>
                  <a:gsLst>
                    <a:gs pos="1250">
                      <a:srgbClr val="EFEFEF"/>
                    </a:gs>
                    <a:gs pos="10417">
                      <a:srgbClr val="EFEFEF"/>
                    </a:gs>
                  </a:gsLst>
                  <a:lin ang="5400000" scaled="0"/>
                </a:gradFill>
              </a:endParaRPr>
            </a:p>
          </p:txBody>
        </p:sp>
      </p:grpSp>
      <p:grpSp>
        <p:nvGrpSpPr>
          <p:cNvPr id="36" name="Group 35"/>
          <p:cNvGrpSpPr/>
          <p:nvPr/>
        </p:nvGrpSpPr>
        <p:grpSpPr>
          <a:xfrm>
            <a:off x="8159151" y="2701281"/>
            <a:ext cx="430007" cy="430653"/>
            <a:chOff x="457200" y="5672138"/>
            <a:chExt cx="1057275" cy="1058862"/>
          </a:xfrm>
          <a:solidFill>
            <a:schemeClr val="tx1"/>
          </a:solidFill>
        </p:grpSpPr>
        <p:sp>
          <p:nvSpPr>
            <p:cNvPr id="37" name="Freeform 9"/>
            <p:cNvSpPr>
              <a:spLocks noEditPoints="1"/>
            </p:cNvSpPr>
            <p:nvPr/>
          </p:nvSpPr>
          <p:spPr bwMode="auto">
            <a:xfrm>
              <a:off x="457200" y="5672138"/>
              <a:ext cx="1057275" cy="1058862"/>
            </a:xfrm>
            <a:custGeom>
              <a:avLst/>
              <a:gdLst>
                <a:gd name="T0" fmla="*/ 1895 w 2120"/>
                <a:gd name="T1" fmla="*/ 415 h 2120"/>
                <a:gd name="T2" fmla="*/ 1054 w 2120"/>
                <a:gd name="T3" fmla="*/ 0 h 2120"/>
                <a:gd name="T4" fmla="*/ 409 w 2120"/>
                <a:gd name="T5" fmla="*/ 225 h 2120"/>
                <a:gd name="T6" fmla="*/ 0 w 2120"/>
                <a:gd name="T7" fmla="*/ 1066 h 2120"/>
                <a:gd name="T8" fmla="*/ 219 w 2120"/>
                <a:gd name="T9" fmla="*/ 1712 h 2120"/>
                <a:gd name="T10" fmla="*/ 1060 w 2120"/>
                <a:gd name="T11" fmla="*/ 2120 h 2120"/>
                <a:gd name="T12" fmla="*/ 1060 w 2120"/>
                <a:gd name="T13" fmla="*/ 2120 h 2120"/>
                <a:gd name="T14" fmla="*/ 1706 w 2120"/>
                <a:gd name="T15" fmla="*/ 1901 h 2120"/>
                <a:gd name="T16" fmla="*/ 2120 w 2120"/>
                <a:gd name="T17" fmla="*/ 1060 h 2120"/>
                <a:gd name="T18" fmla="*/ 1895 w 2120"/>
                <a:gd name="T19" fmla="*/ 415 h 2120"/>
                <a:gd name="T20" fmla="*/ 1759 w 2120"/>
                <a:gd name="T21" fmla="*/ 1244 h 2120"/>
                <a:gd name="T22" fmla="*/ 1724 w 2120"/>
                <a:gd name="T23" fmla="*/ 1279 h 2120"/>
                <a:gd name="T24" fmla="*/ 1682 w 2120"/>
                <a:gd name="T25" fmla="*/ 1303 h 2120"/>
                <a:gd name="T26" fmla="*/ 1795 w 2120"/>
                <a:gd name="T27" fmla="*/ 1593 h 2120"/>
                <a:gd name="T28" fmla="*/ 1611 w 2120"/>
                <a:gd name="T29" fmla="*/ 1777 h 2120"/>
                <a:gd name="T30" fmla="*/ 1161 w 2120"/>
                <a:gd name="T31" fmla="*/ 1961 h 2120"/>
                <a:gd name="T32" fmla="*/ 1042 w 2120"/>
                <a:gd name="T33" fmla="*/ 1771 h 2120"/>
                <a:gd name="T34" fmla="*/ 960 w 2120"/>
                <a:gd name="T35" fmla="*/ 1807 h 2120"/>
                <a:gd name="T36" fmla="*/ 1048 w 2120"/>
                <a:gd name="T37" fmla="*/ 1966 h 2120"/>
                <a:gd name="T38" fmla="*/ 456 w 2120"/>
                <a:gd name="T39" fmla="*/ 1741 h 2120"/>
                <a:gd name="T40" fmla="*/ 462 w 2120"/>
                <a:gd name="T41" fmla="*/ 1741 h 2120"/>
                <a:gd name="T42" fmla="*/ 723 w 2120"/>
                <a:gd name="T43" fmla="*/ 1706 h 2120"/>
                <a:gd name="T44" fmla="*/ 693 w 2120"/>
                <a:gd name="T45" fmla="*/ 1611 h 2120"/>
                <a:gd name="T46" fmla="*/ 462 w 2120"/>
                <a:gd name="T47" fmla="*/ 1647 h 2120"/>
                <a:gd name="T48" fmla="*/ 355 w 2120"/>
                <a:gd name="T49" fmla="*/ 1635 h 2120"/>
                <a:gd name="T50" fmla="*/ 344 w 2120"/>
                <a:gd name="T51" fmla="*/ 1617 h 2120"/>
                <a:gd name="T52" fmla="*/ 154 w 2120"/>
                <a:gd name="T53" fmla="*/ 1066 h 2120"/>
                <a:gd name="T54" fmla="*/ 255 w 2120"/>
                <a:gd name="T55" fmla="*/ 652 h 2120"/>
                <a:gd name="T56" fmla="*/ 486 w 2120"/>
                <a:gd name="T57" fmla="*/ 604 h 2120"/>
                <a:gd name="T58" fmla="*/ 622 w 2120"/>
                <a:gd name="T59" fmla="*/ 616 h 2120"/>
                <a:gd name="T60" fmla="*/ 646 w 2120"/>
                <a:gd name="T61" fmla="*/ 521 h 2120"/>
                <a:gd name="T62" fmla="*/ 486 w 2120"/>
                <a:gd name="T63" fmla="*/ 509 h 2120"/>
                <a:gd name="T64" fmla="*/ 326 w 2120"/>
                <a:gd name="T65" fmla="*/ 527 h 2120"/>
                <a:gd name="T66" fmla="*/ 503 w 2120"/>
                <a:gd name="T67" fmla="*/ 344 h 2120"/>
                <a:gd name="T68" fmla="*/ 989 w 2120"/>
                <a:gd name="T69" fmla="*/ 160 h 2120"/>
                <a:gd name="T70" fmla="*/ 865 w 2120"/>
                <a:gd name="T71" fmla="*/ 403 h 2120"/>
                <a:gd name="T72" fmla="*/ 960 w 2120"/>
                <a:gd name="T73" fmla="*/ 426 h 2120"/>
                <a:gd name="T74" fmla="*/ 1108 w 2120"/>
                <a:gd name="T75" fmla="*/ 160 h 2120"/>
                <a:gd name="T76" fmla="*/ 1777 w 2120"/>
                <a:gd name="T77" fmla="*/ 509 h 2120"/>
                <a:gd name="T78" fmla="*/ 1801 w 2120"/>
                <a:gd name="T79" fmla="*/ 545 h 2120"/>
                <a:gd name="T80" fmla="*/ 1676 w 2120"/>
                <a:gd name="T81" fmla="*/ 900 h 2120"/>
                <a:gd name="T82" fmla="*/ 1753 w 2120"/>
                <a:gd name="T83" fmla="*/ 954 h 2120"/>
                <a:gd name="T84" fmla="*/ 1878 w 2120"/>
                <a:gd name="T85" fmla="*/ 675 h 2120"/>
                <a:gd name="T86" fmla="*/ 1966 w 2120"/>
                <a:gd name="T87" fmla="*/ 1060 h 2120"/>
                <a:gd name="T88" fmla="*/ 1866 w 2120"/>
                <a:gd name="T89" fmla="*/ 1469 h 2120"/>
                <a:gd name="T90" fmla="*/ 1759 w 2120"/>
                <a:gd name="T91" fmla="*/ 1244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20" h="2120">
                  <a:moveTo>
                    <a:pt x="1895" y="415"/>
                  </a:moveTo>
                  <a:cubicBezTo>
                    <a:pt x="1688" y="142"/>
                    <a:pt x="1374" y="0"/>
                    <a:pt x="1054" y="0"/>
                  </a:cubicBezTo>
                  <a:cubicBezTo>
                    <a:pt x="829" y="0"/>
                    <a:pt x="604" y="77"/>
                    <a:pt x="409" y="225"/>
                  </a:cubicBezTo>
                  <a:cubicBezTo>
                    <a:pt x="136" y="432"/>
                    <a:pt x="0" y="746"/>
                    <a:pt x="0" y="1066"/>
                  </a:cubicBezTo>
                  <a:cubicBezTo>
                    <a:pt x="0" y="1291"/>
                    <a:pt x="71" y="1516"/>
                    <a:pt x="219" y="1712"/>
                  </a:cubicBezTo>
                  <a:cubicBezTo>
                    <a:pt x="426" y="1984"/>
                    <a:pt x="740" y="2120"/>
                    <a:pt x="1060" y="2120"/>
                  </a:cubicBezTo>
                  <a:cubicBezTo>
                    <a:pt x="1060" y="2120"/>
                    <a:pt x="1060" y="2120"/>
                    <a:pt x="1060" y="2120"/>
                  </a:cubicBezTo>
                  <a:cubicBezTo>
                    <a:pt x="1285" y="2120"/>
                    <a:pt x="1516" y="2049"/>
                    <a:pt x="1706" y="1901"/>
                  </a:cubicBezTo>
                  <a:cubicBezTo>
                    <a:pt x="1978" y="1694"/>
                    <a:pt x="2120" y="1380"/>
                    <a:pt x="2120" y="1060"/>
                  </a:cubicBezTo>
                  <a:cubicBezTo>
                    <a:pt x="2120" y="835"/>
                    <a:pt x="2043" y="604"/>
                    <a:pt x="1895" y="415"/>
                  </a:cubicBezTo>
                  <a:close/>
                  <a:moveTo>
                    <a:pt x="1759" y="1244"/>
                  </a:moveTo>
                  <a:cubicBezTo>
                    <a:pt x="1747" y="1256"/>
                    <a:pt x="1735" y="1268"/>
                    <a:pt x="1724" y="1279"/>
                  </a:cubicBezTo>
                  <a:cubicBezTo>
                    <a:pt x="1712" y="1291"/>
                    <a:pt x="1694" y="1297"/>
                    <a:pt x="1682" y="1303"/>
                  </a:cubicBezTo>
                  <a:cubicBezTo>
                    <a:pt x="1747" y="1404"/>
                    <a:pt x="1789" y="1504"/>
                    <a:pt x="1795" y="1593"/>
                  </a:cubicBezTo>
                  <a:cubicBezTo>
                    <a:pt x="1741" y="1658"/>
                    <a:pt x="1682" y="1724"/>
                    <a:pt x="1611" y="1777"/>
                  </a:cubicBezTo>
                  <a:cubicBezTo>
                    <a:pt x="1475" y="1884"/>
                    <a:pt x="1321" y="1943"/>
                    <a:pt x="1161" y="1961"/>
                  </a:cubicBezTo>
                  <a:cubicBezTo>
                    <a:pt x="1119" y="1901"/>
                    <a:pt x="1078" y="1836"/>
                    <a:pt x="1042" y="1771"/>
                  </a:cubicBezTo>
                  <a:cubicBezTo>
                    <a:pt x="1019" y="1789"/>
                    <a:pt x="989" y="1801"/>
                    <a:pt x="960" y="1807"/>
                  </a:cubicBezTo>
                  <a:cubicBezTo>
                    <a:pt x="983" y="1860"/>
                    <a:pt x="1019" y="1919"/>
                    <a:pt x="1048" y="1966"/>
                  </a:cubicBezTo>
                  <a:cubicBezTo>
                    <a:pt x="835" y="1966"/>
                    <a:pt x="622" y="1889"/>
                    <a:pt x="456" y="1741"/>
                  </a:cubicBezTo>
                  <a:cubicBezTo>
                    <a:pt x="462" y="1741"/>
                    <a:pt x="462" y="1741"/>
                    <a:pt x="462" y="1741"/>
                  </a:cubicBezTo>
                  <a:cubicBezTo>
                    <a:pt x="545" y="1741"/>
                    <a:pt x="634" y="1724"/>
                    <a:pt x="723" y="1706"/>
                  </a:cubicBezTo>
                  <a:cubicBezTo>
                    <a:pt x="705" y="1676"/>
                    <a:pt x="693" y="1647"/>
                    <a:pt x="693" y="1611"/>
                  </a:cubicBezTo>
                  <a:cubicBezTo>
                    <a:pt x="610" y="1635"/>
                    <a:pt x="533" y="1647"/>
                    <a:pt x="462" y="1647"/>
                  </a:cubicBezTo>
                  <a:cubicBezTo>
                    <a:pt x="426" y="1647"/>
                    <a:pt x="391" y="1641"/>
                    <a:pt x="355" y="1635"/>
                  </a:cubicBezTo>
                  <a:cubicBezTo>
                    <a:pt x="349" y="1629"/>
                    <a:pt x="344" y="1623"/>
                    <a:pt x="344" y="1617"/>
                  </a:cubicBezTo>
                  <a:cubicBezTo>
                    <a:pt x="213" y="1451"/>
                    <a:pt x="154" y="1256"/>
                    <a:pt x="154" y="1066"/>
                  </a:cubicBezTo>
                  <a:cubicBezTo>
                    <a:pt x="154" y="918"/>
                    <a:pt x="184" y="776"/>
                    <a:pt x="255" y="652"/>
                  </a:cubicBezTo>
                  <a:cubicBezTo>
                    <a:pt x="320" y="616"/>
                    <a:pt x="403" y="604"/>
                    <a:pt x="486" y="604"/>
                  </a:cubicBezTo>
                  <a:cubicBezTo>
                    <a:pt x="533" y="604"/>
                    <a:pt x="575" y="610"/>
                    <a:pt x="622" y="616"/>
                  </a:cubicBezTo>
                  <a:cubicBezTo>
                    <a:pt x="622" y="586"/>
                    <a:pt x="634" y="551"/>
                    <a:pt x="646" y="521"/>
                  </a:cubicBezTo>
                  <a:cubicBezTo>
                    <a:pt x="592" y="515"/>
                    <a:pt x="539" y="509"/>
                    <a:pt x="486" y="509"/>
                  </a:cubicBezTo>
                  <a:cubicBezTo>
                    <a:pt x="432" y="509"/>
                    <a:pt x="379" y="515"/>
                    <a:pt x="326" y="527"/>
                  </a:cubicBezTo>
                  <a:cubicBezTo>
                    <a:pt x="379" y="462"/>
                    <a:pt x="432" y="397"/>
                    <a:pt x="503" y="344"/>
                  </a:cubicBezTo>
                  <a:cubicBezTo>
                    <a:pt x="652" y="231"/>
                    <a:pt x="817" y="172"/>
                    <a:pt x="989" y="160"/>
                  </a:cubicBezTo>
                  <a:cubicBezTo>
                    <a:pt x="942" y="237"/>
                    <a:pt x="900" y="314"/>
                    <a:pt x="865" y="403"/>
                  </a:cubicBezTo>
                  <a:cubicBezTo>
                    <a:pt x="900" y="403"/>
                    <a:pt x="930" y="415"/>
                    <a:pt x="960" y="426"/>
                  </a:cubicBezTo>
                  <a:cubicBezTo>
                    <a:pt x="995" y="332"/>
                    <a:pt x="1048" y="237"/>
                    <a:pt x="1108" y="160"/>
                  </a:cubicBezTo>
                  <a:cubicBezTo>
                    <a:pt x="1362" y="172"/>
                    <a:pt x="1605" y="290"/>
                    <a:pt x="1777" y="509"/>
                  </a:cubicBezTo>
                  <a:cubicBezTo>
                    <a:pt x="1783" y="521"/>
                    <a:pt x="1795" y="533"/>
                    <a:pt x="1801" y="545"/>
                  </a:cubicBezTo>
                  <a:cubicBezTo>
                    <a:pt x="1795" y="657"/>
                    <a:pt x="1753" y="782"/>
                    <a:pt x="1676" y="900"/>
                  </a:cubicBezTo>
                  <a:cubicBezTo>
                    <a:pt x="1706" y="912"/>
                    <a:pt x="1730" y="930"/>
                    <a:pt x="1753" y="954"/>
                  </a:cubicBezTo>
                  <a:cubicBezTo>
                    <a:pt x="1812" y="865"/>
                    <a:pt x="1854" y="770"/>
                    <a:pt x="1878" y="675"/>
                  </a:cubicBezTo>
                  <a:cubicBezTo>
                    <a:pt x="1937" y="800"/>
                    <a:pt x="1966" y="930"/>
                    <a:pt x="1966" y="1060"/>
                  </a:cubicBezTo>
                  <a:cubicBezTo>
                    <a:pt x="1966" y="1202"/>
                    <a:pt x="1931" y="1345"/>
                    <a:pt x="1866" y="1469"/>
                  </a:cubicBezTo>
                  <a:cubicBezTo>
                    <a:pt x="1848" y="1392"/>
                    <a:pt x="1806" y="1321"/>
                    <a:pt x="1759" y="1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8" name="Freeform 10"/>
            <p:cNvSpPr>
              <a:spLocks/>
            </p:cNvSpPr>
            <p:nvPr/>
          </p:nvSpPr>
          <p:spPr bwMode="auto">
            <a:xfrm>
              <a:off x="1000125" y="6284913"/>
              <a:ext cx="187325" cy="152400"/>
            </a:xfrm>
            <a:custGeom>
              <a:avLst/>
              <a:gdLst>
                <a:gd name="T0" fmla="*/ 0 w 374"/>
                <a:gd name="T1" fmla="*/ 222 h 306"/>
                <a:gd name="T2" fmla="*/ 0 w 374"/>
                <a:gd name="T3" fmla="*/ 228 h 306"/>
                <a:gd name="T4" fmla="*/ 42 w 374"/>
                <a:gd name="T5" fmla="*/ 306 h 306"/>
                <a:gd name="T6" fmla="*/ 309 w 374"/>
                <a:gd name="T7" fmla="*/ 120 h 306"/>
                <a:gd name="T8" fmla="*/ 374 w 374"/>
                <a:gd name="T9" fmla="*/ 66 h 306"/>
                <a:gd name="T10" fmla="*/ 315 w 374"/>
                <a:gd name="T11" fmla="*/ 12 h 306"/>
                <a:gd name="T12" fmla="*/ 309 w 374"/>
                <a:gd name="T13" fmla="*/ 0 h 306"/>
                <a:gd name="T14" fmla="*/ 250 w 374"/>
                <a:gd name="T15" fmla="*/ 48 h 306"/>
                <a:gd name="T16" fmla="*/ 0 w 374"/>
                <a:gd name="T17" fmla="*/ 22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306">
                  <a:moveTo>
                    <a:pt x="0" y="222"/>
                  </a:moveTo>
                  <a:cubicBezTo>
                    <a:pt x="0" y="222"/>
                    <a:pt x="0" y="222"/>
                    <a:pt x="0" y="228"/>
                  </a:cubicBezTo>
                  <a:cubicBezTo>
                    <a:pt x="24" y="252"/>
                    <a:pt x="36" y="276"/>
                    <a:pt x="42" y="306"/>
                  </a:cubicBezTo>
                  <a:cubicBezTo>
                    <a:pt x="137" y="252"/>
                    <a:pt x="226" y="192"/>
                    <a:pt x="309" y="120"/>
                  </a:cubicBezTo>
                  <a:cubicBezTo>
                    <a:pt x="333" y="102"/>
                    <a:pt x="350" y="84"/>
                    <a:pt x="374" y="66"/>
                  </a:cubicBezTo>
                  <a:cubicBezTo>
                    <a:pt x="350" y="54"/>
                    <a:pt x="333" y="36"/>
                    <a:pt x="315" y="12"/>
                  </a:cubicBezTo>
                  <a:cubicBezTo>
                    <a:pt x="315" y="6"/>
                    <a:pt x="309" y="6"/>
                    <a:pt x="309" y="0"/>
                  </a:cubicBezTo>
                  <a:cubicBezTo>
                    <a:pt x="285" y="12"/>
                    <a:pt x="267" y="30"/>
                    <a:pt x="250" y="48"/>
                  </a:cubicBezTo>
                  <a:cubicBezTo>
                    <a:pt x="172" y="114"/>
                    <a:pt x="84" y="168"/>
                    <a:pt x="0" y="2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9" name="Freeform 11"/>
            <p:cNvSpPr>
              <a:spLocks/>
            </p:cNvSpPr>
            <p:nvPr/>
          </p:nvSpPr>
          <p:spPr bwMode="auto">
            <a:xfrm>
              <a:off x="968375" y="6002338"/>
              <a:ext cx="214313" cy="165100"/>
            </a:xfrm>
            <a:custGeom>
              <a:avLst/>
              <a:gdLst>
                <a:gd name="T0" fmla="*/ 36 w 428"/>
                <a:gd name="T1" fmla="*/ 0 h 328"/>
                <a:gd name="T2" fmla="*/ 0 w 428"/>
                <a:gd name="T3" fmla="*/ 89 h 328"/>
                <a:gd name="T4" fmla="*/ 321 w 428"/>
                <a:gd name="T5" fmla="*/ 293 h 328"/>
                <a:gd name="T6" fmla="*/ 363 w 428"/>
                <a:gd name="T7" fmla="*/ 328 h 328"/>
                <a:gd name="T8" fmla="*/ 416 w 428"/>
                <a:gd name="T9" fmla="*/ 263 h 328"/>
                <a:gd name="T10" fmla="*/ 428 w 428"/>
                <a:gd name="T11" fmla="*/ 257 h 328"/>
                <a:gd name="T12" fmla="*/ 381 w 428"/>
                <a:gd name="T13" fmla="*/ 221 h 328"/>
                <a:gd name="T14" fmla="*/ 36 w 428"/>
                <a:gd name="T15" fmla="*/ 0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8" h="328">
                  <a:moveTo>
                    <a:pt x="36" y="0"/>
                  </a:moveTo>
                  <a:cubicBezTo>
                    <a:pt x="30" y="36"/>
                    <a:pt x="18" y="66"/>
                    <a:pt x="0" y="89"/>
                  </a:cubicBezTo>
                  <a:cubicBezTo>
                    <a:pt x="113" y="149"/>
                    <a:pt x="226" y="215"/>
                    <a:pt x="321" y="293"/>
                  </a:cubicBezTo>
                  <a:cubicBezTo>
                    <a:pt x="339" y="305"/>
                    <a:pt x="351" y="317"/>
                    <a:pt x="363" y="328"/>
                  </a:cubicBezTo>
                  <a:cubicBezTo>
                    <a:pt x="375" y="305"/>
                    <a:pt x="393" y="281"/>
                    <a:pt x="416" y="263"/>
                  </a:cubicBezTo>
                  <a:cubicBezTo>
                    <a:pt x="422" y="263"/>
                    <a:pt x="422" y="257"/>
                    <a:pt x="428" y="257"/>
                  </a:cubicBezTo>
                  <a:cubicBezTo>
                    <a:pt x="410" y="245"/>
                    <a:pt x="398" y="233"/>
                    <a:pt x="381" y="221"/>
                  </a:cubicBezTo>
                  <a:cubicBezTo>
                    <a:pt x="274" y="137"/>
                    <a:pt x="161" y="60"/>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0" name="Freeform 12"/>
            <p:cNvSpPr>
              <a:spLocks/>
            </p:cNvSpPr>
            <p:nvPr/>
          </p:nvSpPr>
          <p:spPr bwMode="auto">
            <a:xfrm>
              <a:off x="838200" y="6091238"/>
              <a:ext cx="68263" cy="273050"/>
            </a:xfrm>
            <a:custGeom>
              <a:avLst/>
              <a:gdLst>
                <a:gd name="T0" fmla="*/ 100 w 135"/>
                <a:gd name="T1" fmla="*/ 12 h 550"/>
                <a:gd name="T2" fmla="*/ 83 w 135"/>
                <a:gd name="T3" fmla="*/ 12 h 550"/>
                <a:gd name="T4" fmla="*/ 6 w 135"/>
                <a:gd name="T5" fmla="*/ 0 h 550"/>
                <a:gd name="T6" fmla="*/ 0 w 135"/>
                <a:gd name="T7" fmla="*/ 142 h 550"/>
                <a:gd name="T8" fmla="*/ 41 w 135"/>
                <a:gd name="T9" fmla="*/ 550 h 550"/>
                <a:gd name="T10" fmla="*/ 135 w 135"/>
                <a:gd name="T11" fmla="*/ 526 h 550"/>
                <a:gd name="T12" fmla="*/ 94 w 135"/>
                <a:gd name="T13" fmla="*/ 142 h 550"/>
                <a:gd name="T14" fmla="*/ 100 w 135"/>
                <a:gd name="T15" fmla="*/ 12 h 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550">
                  <a:moveTo>
                    <a:pt x="100" y="12"/>
                  </a:moveTo>
                  <a:cubicBezTo>
                    <a:pt x="94" y="12"/>
                    <a:pt x="88" y="12"/>
                    <a:pt x="83" y="12"/>
                  </a:cubicBezTo>
                  <a:cubicBezTo>
                    <a:pt x="53" y="12"/>
                    <a:pt x="30" y="6"/>
                    <a:pt x="6" y="0"/>
                  </a:cubicBezTo>
                  <a:cubicBezTo>
                    <a:pt x="0" y="48"/>
                    <a:pt x="0" y="95"/>
                    <a:pt x="0" y="142"/>
                  </a:cubicBezTo>
                  <a:cubicBezTo>
                    <a:pt x="0" y="278"/>
                    <a:pt x="12" y="420"/>
                    <a:pt x="41" y="550"/>
                  </a:cubicBezTo>
                  <a:cubicBezTo>
                    <a:pt x="71" y="538"/>
                    <a:pt x="100" y="526"/>
                    <a:pt x="135" y="526"/>
                  </a:cubicBezTo>
                  <a:cubicBezTo>
                    <a:pt x="106" y="402"/>
                    <a:pt x="94" y="272"/>
                    <a:pt x="94" y="142"/>
                  </a:cubicBezTo>
                  <a:cubicBezTo>
                    <a:pt x="94" y="101"/>
                    <a:pt x="94" y="54"/>
                    <a:pt x="10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1" name="Freeform 13"/>
            <p:cNvSpPr>
              <a:spLocks/>
            </p:cNvSpPr>
            <p:nvPr/>
          </p:nvSpPr>
          <p:spPr bwMode="auto">
            <a:xfrm>
              <a:off x="841375" y="6400800"/>
              <a:ext cx="146050" cy="130175"/>
            </a:xfrm>
            <a:custGeom>
              <a:avLst/>
              <a:gdLst>
                <a:gd name="T0" fmla="*/ 251 w 292"/>
                <a:gd name="T1" fmla="*/ 47 h 261"/>
                <a:gd name="T2" fmla="*/ 143 w 292"/>
                <a:gd name="T3" fmla="*/ 0 h 261"/>
                <a:gd name="T4" fmla="*/ 66 w 292"/>
                <a:gd name="T5" fmla="*/ 23 h 261"/>
                <a:gd name="T6" fmla="*/ 42 w 292"/>
                <a:gd name="T7" fmla="*/ 207 h 261"/>
                <a:gd name="T8" fmla="*/ 143 w 292"/>
                <a:gd name="T9" fmla="*/ 261 h 261"/>
                <a:gd name="T10" fmla="*/ 227 w 292"/>
                <a:gd name="T11" fmla="*/ 231 h 261"/>
                <a:gd name="T12" fmla="*/ 251 w 292"/>
                <a:gd name="T13" fmla="*/ 47 h 261"/>
              </a:gdLst>
              <a:ahLst/>
              <a:cxnLst>
                <a:cxn ang="0">
                  <a:pos x="T0" y="T1"/>
                </a:cxn>
                <a:cxn ang="0">
                  <a:pos x="T2" y="T3"/>
                </a:cxn>
                <a:cxn ang="0">
                  <a:pos x="T4" y="T5"/>
                </a:cxn>
                <a:cxn ang="0">
                  <a:pos x="T6" y="T7"/>
                </a:cxn>
                <a:cxn ang="0">
                  <a:pos x="T8" y="T9"/>
                </a:cxn>
                <a:cxn ang="0">
                  <a:pos x="T10" y="T11"/>
                </a:cxn>
                <a:cxn ang="0">
                  <a:pos x="T12" y="T13"/>
                </a:cxn>
              </a:cxnLst>
              <a:rect l="0" t="0" r="r" b="b"/>
              <a:pathLst>
                <a:path w="292" h="261">
                  <a:moveTo>
                    <a:pt x="251" y="47"/>
                  </a:moveTo>
                  <a:cubicBezTo>
                    <a:pt x="221" y="17"/>
                    <a:pt x="185" y="0"/>
                    <a:pt x="143" y="0"/>
                  </a:cubicBezTo>
                  <a:cubicBezTo>
                    <a:pt x="119" y="0"/>
                    <a:pt x="89" y="6"/>
                    <a:pt x="66" y="23"/>
                  </a:cubicBezTo>
                  <a:cubicBezTo>
                    <a:pt x="6" y="71"/>
                    <a:pt x="0" y="154"/>
                    <a:pt x="42" y="207"/>
                  </a:cubicBezTo>
                  <a:cubicBezTo>
                    <a:pt x="66" y="243"/>
                    <a:pt x="107" y="261"/>
                    <a:pt x="143" y="261"/>
                  </a:cubicBezTo>
                  <a:cubicBezTo>
                    <a:pt x="173" y="261"/>
                    <a:pt x="203" y="249"/>
                    <a:pt x="227" y="231"/>
                  </a:cubicBezTo>
                  <a:cubicBezTo>
                    <a:pt x="281" y="190"/>
                    <a:pt x="292" y="106"/>
                    <a:pt x="251"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2" name="Freeform 14"/>
            <p:cNvSpPr>
              <a:spLocks/>
            </p:cNvSpPr>
            <p:nvPr/>
          </p:nvSpPr>
          <p:spPr bwMode="auto">
            <a:xfrm>
              <a:off x="1176338" y="6157913"/>
              <a:ext cx="146050" cy="130175"/>
            </a:xfrm>
            <a:custGeom>
              <a:avLst/>
              <a:gdLst>
                <a:gd name="T0" fmla="*/ 250 w 292"/>
                <a:gd name="T1" fmla="*/ 54 h 262"/>
                <a:gd name="T2" fmla="*/ 143 w 292"/>
                <a:gd name="T3" fmla="*/ 0 h 262"/>
                <a:gd name="T4" fmla="*/ 65 w 292"/>
                <a:gd name="T5" fmla="*/ 30 h 262"/>
                <a:gd name="T6" fmla="*/ 41 w 292"/>
                <a:gd name="T7" fmla="*/ 214 h 262"/>
                <a:gd name="T8" fmla="*/ 143 w 292"/>
                <a:gd name="T9" fmla="*/ 262 h 262"/>
                <a:gd name="T10" fmla="*/ 227 w 292"/>
                <a:gd name="T11" fmla="*/ 238 h 262"/>
                <a:gd name="T12" fmla="*/ 250 w 292"/>
                <a:gd name="T13" fmla="*/ 54 h 262"/>
              </a:gdLst>
              <a:ahLst/>
              <a:cxnLst>
                <a:cxn ang="0">
                  <a:pos x="T0" y="T1"/>
                </a:cxn>
                <a:cxn ang="0">
                  <a:pos x="T2" y="T3"/>
                </a:cxn>
                <a:cxn ang="0">
                  <a:pos x="T4" y="T5"/>
                </a:cxn>
                <a:cxn ang="0">
                  <a:pos x="T6" y="T7"/>
                </a:cxn>
                <a:cxn ang="0">
                  <a:pos x="T8" y="T9"/>
                </a:cxn>
                <a:cxn ang="0">
                  <a:pos x="T10" y="T11"/>
                </a:cxn>
                <a:cxn ang="0">
                  <a:pos x="T12" y="T13"/>
                </a:cxn>
              </a:cxnLst>
              <a:rect l="0" t="0" r="r" b="b"/>
              <a:pathLst>
                <a:path w="292" h="262">
                  <a:moveTo>
                    <a:pt x="250" y="54"/>
                  </a:moveTo>
                  <a:cubicBezTo>
                    <a:pt x="221" y="18"/>
                    <a:pt x="185" y="0"/>
                    <a:pt x="143" y="0"/>
                  </a:cubicBezTo>
                  <a:cubicBezTo>
                    <a:pt x="119" y="0"/>
                    <a:pt x="89" y="12"/>
                    <a:pt x="65" y="30"/>
                  </a:cubicBezTo>
                  <a:cubicBezTo>
                    <a:pt x="6" y="72"/>
                    <a:pt x="0" y="155"/>
                    <a:pt x="41" y="214"/>
                  </a:cubicBezTo>
                  <a:cubicBezTo>
                    <a:pt x="65" y="244"/>
                    <a:pt x="107" y="262"/>
                    <a:pt x="143" y="262"/>
                  </a:cubicBezTo>
                  <a:cubicBezTo>
                    <a:pt x="173" y="262"/>
                    <a:pt x="203" y="256"/>
                    <a:pt x="227" y="238"/>
                  </a:cubicBezTo>
                  <a:cubicBezTo>
                    <a:pt x="280" y="190"/>
                    <a:pt x="292" y="107"/>
                    <a:pt x="25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3" name="Freeform 15"/>
            <p:cNvSpPr>
              <a:spLocks/>
            </p:cNvSpPr>
            <p:nvPr/>
          </p:nvSpPr>
          <p:spPr bwMode="auto">
            <a:xfrm>
              <a:off x="804863" y="5919788"/>
              <a:ext cx="149225" cy="128587"/>
            </a:xfrm>
            <a:custGeom>
              <a:avLst/>
              <a:gdLst>
                <a:gd name="T0" fmla="*/ 148 w 297"/>
                <a:gd name="T1" fmla="*/ 257 h 257"/>
                <a:gd name="T2" fmla="*/ 232 w 297"/>
                <a:gd name="T3" fmla="*/ 234 h 257"/>
                <a:gd name="T4" fmla="*/ 249 w 297"/>
                <a:gd name="T5" fmla="*/ 53 h 257"/>
                <a:gd name="T6" fmla="*/ 148 w 297"/>
                <a:gd name="T7" fmla="*/ 0 h 257"/>
                <a:gd name="T8" fmla="*/ 71 w 297"/>
                <a:gd name="T9" fmla="*/ 29 h 257"/>
                <a:gd name="T10" fmla="*/ 47 w 297"/>
                <a:gd name="T11" fmla="*/ 210 h 257"/>
                <a:gd name="T12" fmla="*/ 148 w 297"/>
                <a:gd name="T13" fmla="*/ 257 h 257"/>
              </a:gdLst>
              <a:ahLst/>
              <a:cxnLst>
                <a:cxn ang="0">
                  <a:pos x="T0" y="T1"/>
                </a:cxn>
                <a:cxn ang="0">
                  <a:pos x="T2" y="T3"/>
                </a:cxn>
                <a:cxn ang="0">
                  <a:pos x="T4" y="T5"/>
                </a:cxn>
                <a:cxn ang="0">
                  <a:pos x="T6" y="T7"/>
                </a:cxn>
                <a:cxn ang="0">
                  <a:pos x="T8" y="T9"/>
                </a:cxn>
                <a:cxn ang="0">
                  <a:pos x="T10" y="T11"/>
                </a:cxn>
                <a:cxn ang="0">
                  <a:pos x="T12" y="T13"/>
                </a:cxn>
              </a:cxnLst>
              <a:rect l="0" t="0" r="r" b="b"/>
              <a:pathLst>
                <a:path w="297" h="257">
                  <a:moveTo>
                    <a:pt x="148" y="257"/>
                  </a:moveTo>
                  <a:cubicBezTo>
                    <a:pt x="178" y="257"/>
                    <a:pt x="208" y="251"/>
                    <a:pt x="232" y="234"/>
                  </a:cubicBezTo>
                  <a:cubicBezTo>
                    <a:pt x="285" y="187"/>
                    <a:pt x="297" y="105"/>
                    <a:pt x="249" y="53"/>
                  </a:cubicBezTo>
                  <a:cubicBezTo>
                    <a:pt x="226" y="18"/>
                    <a:pt x="190" y="0"/>
                    <a:pt x="148" y="0"/>
                  </a:cubicBezTo>
                  <a:cubicBezTo>
                    <a:pt x="119" y="0"/>
                    <a:pt x="95" y="12"/>
                    <a:pt x="71" y="29"/>
                  </a:cubicBezTo>
                  <a:cubicBezTo>
                    <a:pt x="12" y="70"/>
                    <a:pt x="0" y="152"/>
                    <a:pt x="47" y="210"/>
                  </a:cubicBezTo>
                  <a:cubicBezTo>
                    <a:pt x="71" y="239"/>
                    <a:pt x="107" y="257"/>
                    <a:pt x="148" y="2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Tree>
    <p:extLst>
      <p:ext uri="{BB962C8B-B14F-4D97-AF65-F5344CB8AC3E}">
        <p14:creationId xmlns:p14="http://schemas.microsoft.com/office/powerpoint/2010/main" val="387232364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Cluster OS Rolling Upgrade: Implementation</a:t>
            </a:r>
            <a:endParaRPr lang="en-US" dirty="0"/>
          </a:p>
        </p:txBody>
      </p:sp>
      <p:sp>
        <p:nvSpPr>
          <p:cNvPr id="3" name="Text Placeholder 2"/>
          <p:cNvSpPr>
            <a:spLocks noGrp="1"/>
          </p:cNvSpPr>
          <p:nvPr>
            <p:ph type="body" sz="quarter" idx="10"/>
          </p:nvPr>
        </p:nvSpPr>
        <p:spPr>
          <a:xfrm>
            <a:off x="274639" y="1212851"/>
            <a:ext cx="11887200" cy="4124206"/>
          </a:xfrm>
        </p:spPr>
        <p:txBody>
          <a:bodyPr/>
          <a:lstStyle/>
          <a:p>
            <a:r>
              <a:rPr lang="en-US" sz="4000" smtClean="0"/>
              <a:t>Cluster components are versioned:</a:t>
            </a:r>
          </a:p>
          <a:p>
            <a:r>
              <a:rPr lang="en-US" sz="4000" smtClean="0"/>
              <a:t>		</a:t>
            </a:r>
            <a:r>
              <a:rPr lang="en-US" sz="4000" b="1" smtClean="0"/>
              <a:t>ClusterFunctionalLevel</a:t>
            </a:r>
            <a:r>
              <a:rPr lang="en-US" sz="4000" smtClean="0"/>
              <a:t> property</a:t>
            </a:r>
          </a:p>
          <a:p>
            <a:r>
              <a:rPr lang="en-US" sz="4000" smtClean="0"/>
              <a:t>2016 nodes can join a Windows Server 2012 R2 Cluster</a:t>
            </a:r>
          </a:p>
          <a:p>
            <a:r>
              <a:rPr lang="en-US" sz="4000" smtClean="0"/>
              <a:t>User-driven PowerShell cmdlet to upgrade the cluster:</a:t>
            </a:r>
          </a:p>
          <a:p>
            <a:r>
              <a:rPr lang="en-US" sz="4000" smtClean="0">
                <a:gradFill>
                  <a:gsLst>
                    <a:gs pos="1250">
                      <a:schemeClr val="accent4"/>
                    </a:gs>
                    <a:gs pos="100000">
                      <a:schemeClr val="accent4"/>
                    </a:gs>
                  </a:gsLst>
                  <a:lin ang="5400000" scaled="0"/>
                </a:gradFill>
                <a:latin typeface="Courier New" panose="02070309020205020404" pitchFamily="49" charset="0"/>
                <a:cs typeface="Courier New" panose="02070309020205020404" pitchFamily="49" charset="0"/>
              </a:rPr>
              <a:t>		Update-ClusterFunctionalLevel</a:t>
            </a:r>
          </a:p>
          <a:p>
            <a:r>
              <a:rPr lang="en-US" sz="4000" smtClean="0"/>
              <a:t>All cluster resources receive upgrade notifications</a:t>
            </a:r>
            <a:endParaRPr lang="en-US" sz="4000" dirty="0"/>
          </a:p>
        </p:txBody>
      </p:sp>
    </p:spTree>
    <p:extLst>
      <p:ext uri="{BB962C8B-B14F-4D97-AF65-F5344CB8AC3E}">
        <p14:creationId xmlns:p14="http://schemas.microsoft.com/office/powerpoint/2010/main" val="285767552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88" spc="0" dirty="0"/>
              <a:t>Best-in-class Linux support on Hyper-V</a:t>
            </a:r>
          </a:p>
        </p:txBody>
      </p:sp>
      <p:sp>
        <p:nvSpPr>
          <p:cNvPr id="261" name="Rectangle 260"/>
          <p:cNvSpPr/>
          <p:nvPr/>
        </p:nvSpPr>
        <p:spPr>
          <a:xfrm>
            <a:off x="293371" y="2064794"/>
            <a:ext cx="6034184" cy="4039812"/>
          </a:xfrm>
          <a:prstGeom prst="rect">
            <a:avLst/>
          </a:prstGeom>
          <a:noFill/>
          <a:ln w="12700" cap="flat" cmpd="sng" algn="ctr">
            <a:noFill/>
            <a:prstDash val="solid"/>
            <a:miter lim="800000"/>
          </a:ln>
          <a:effectLst/>
        </p:spPr>
        <p:txBody>
          <a:bodyPr lIns="182854" tIns="182854" rIns="182854" bIns="91427"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471494">
              <a:lnSpc>
                <a:spcPct val="90000"/>
              </a:lnSpc>
              <a:spcBef>
                <a:spcPts val="1199"/>
              </a:spcBef>
              <a:buClr>
                <a:srgbClr val="EFEFEF"/>
              </a:buClr>
              <a:defRPr/>
            </a:pPr>
            <a:r>
              <a:rPr lang="en-US" sz="1599" b="1" dirty="0">
                <a:gradFill>
                  <a:gsLst>
                    <a:gs pos="7619">
                      <a:srgbClr val="0078D7">
                        <a:lumMod val="75000"/>
                      </a:srgbClr>
                    </a:gs>
                    <a:gs pos="53000">
                      <a:srgbClr val="0078D7">
                        <a:lumMod val="75000"/>
                      </a:srgbClr>
                    </a:gs>
                  </a:gsLst>
                  <a:lin ang="5400000" scaled="0"/>
                </a:gradFill>
                <a:cs typeface="Segoe UI" pitchFamily="34" charset="0"/>
              </a:rPr>
              <a:t>Broad support: </a:t>
            </a:r>
            <a:r>
              <a:rPr lang="en-US" sz="1599" dirty="0">
                <a:gradFill>
                  <a:gsLst>
                    <a:gs pos="2917">
                      <a:srgbClr val="505050"/>
                    </a:gs>
                    <a:gs pos="100000">
                      <a:srgbClr val="505050"/>
                    </a:gs>
                  </a:gsLst>
                  <a:lin ang="5400000" scaled="0"/>
                </a:gradFill>
              </a:rPr>
              <a:t>Run Red Hat, SUSE, OpenSUSE, CentOS, Ubuntu, Debian and Oracle Linux, with full support.</a:t>
            </a:r>
          </a:p>
          <a:p>
            <a:pPr marL="0" lvl="1" defTabSz="471494">
              <a:lnSpc>
                <a:spcPct val="90000"/>
              </a:lnSpc>
              <a:spcBef>
                <a:spcPts val="1199"/>
              </a:spcBef>
              <a:buClr>
                <a:srgbClr val="EFEFEF"/>
              </a:buClr>
              <a:defRPr/>
            </a:pPr>
            <a:r>
              <a:rPr lang="en-US" sz="1599" b="1" dirty="0">
                <a:gradFill>
                  <a:gsLst>
                    <a:gs pos="7619">
                      <a:srgbClr val="0078D7">
                        <a:lumMod val="75000"/>
                      </a:srgbClr>
                    </a:gs>
                    <a:gs pos="53000">
                      <a:srgbClr val="0078D7">
                        <a:lumMod val="75000"/>
                      </a:srgbClr>
                    </a:gs>
                  </a:gsLst>
                  <a:lin ang="5400000" scaled="0"/>
                </a:gradFill>
                <a:cs typeface="Segoe UI" pitchFamily="34" charset="0"/>
              </a:rPr>
              <a:t>Increased utilization: </a:t>
            </a:r>
            <a:r>
              <a:rPr lang="en-US" sz="1599" dirty="0">
                <a:gradFill>
                  <a:gsLst>
                    <a:gs pos="2917">
                      <a:srgbClr val="505050"/>
                    </a:gs>
                    <a:gs pos="100000">
                      <a:srgbClr val="505050"/>
                    </a:gs>
                  </a:gsLst>
                  <a:lin ang="5400000" scaled="0"/>
                </a:gradFill>
              </a:rPr>
              <a:t>Run Windows and Linux side-by-side, driving up utilization and reducing hardware costs.</a:t>
            </a:r>
          </a:p>
          <a:p>
            <a:pPr marL="0" lvl="1" defTabSz="471494">
              <a:lnSpc>
                <a:spcPct val="90000"/>
              </a:lnSpc>
              <a:spcBef>
                <a:spcPts val="1199"/>
              </a:spcBef>
              <a:buClr>
                <a:srgbClr val="EFEFEF"/>
              </a:buClr>
              <a:defRPr/>
            </a:pPr>
            <a:r>
              <a:rPr lang="en-US" sz="1599" b="1" dirty="0">
                <a:gradFill>
                  <a:gsLst>
                    <a:gs pos="7619">
                      <a:srgbClr val="0078D7">
                        <a:lumMod val="75000"/>
                      </a:srgbClr>
                    </a:gs>
                    <a:gs pos="53000">
                      <a:srgbClr val="0078D7">
                        <a:lumMod val="75000"/>
                      </a:srgbClr>
                    </a:gs>
                  </a:gsLst>
                  <a:lin ang="5400000" scaled="0"/>
                </a:gradFill>
                <a:cs typeface="Segoe UI" pitchFamily="34" charset="0"/>
              </a:rPr>
              <a:t>Enhanced networking: </a:t>
            </a:r>
            <a:r>
              <a:rPr lang="en-US" sz="1599" dirty="0">
                <a:gradFill>
                  <a:gsLst>
                    <a:gs pos="2917">
                      <a:srgbClr val="505050"/>
                    </a:gs>
                    <a:gs pos="100000">
                      <a:srgbClr val="505050"/>
                    </a:gs>
                  </a:gsLst>
                  <a:lin ang="5400000" scaled="0"/>
                </a:gradFill>
              </a:rPr>
              <a:t>Highest levels of networking performance in Linux guests with virtual Receive Side Scaling (</a:t>
            </a:r>
            <a:r>
              <a:rPr lang="en-US" sz="1599" dirty="0" err="1">
                <a:gradFill>
                  <a:gsLst>
                    <a:gs pos="2917">
                      <a:srgbClr val="505050"/>
                    </a:gs>
                    <a:gs pos="100000">
                      <a:srgbClr val="505050"/>
                    </a:gs>
                  </a:gsLst>
                  <a:lin ang="5400000" scaled="0"/>
                </a:gradFill>
              </a:rPr>
              <a:t>vRSS</a:t>
            </a:r>
            <a:r>
              <a:rPr lang="en-US" sz="1599" dirty="0">
                <a:gradFill>
                  <a:gsLst>
                    <a:gs pos="2917">
                      <a:srgbClr val="505050"/>
                    </a:gs>
                    <a:gs pos="100000">
                      <a:srgbClr val="505050"/>
                    </a:gs>
                  </a:gsLst>
                  <a:lin ang="5400000" scaled="0"/>
                </a:gradFill>
              </a:rPr>
              <a:t>) support.</a:t>
            </a:r>
          </a:p>
          <a:p>
            <a:pPr marL="0" lvl="1" defTabSz="471494">
              <a:lnSpc>
                <a:spcPct val="90000"/>
              </a:lnSpc>
              <a:spcBef>
                <a:spcPts val="1199"/>
              </a:spcBef>
              <a:buClr>
                <a:srgbClr val="EFEFEF"/>
              </a:buClr>
              <a:defRPr/>
            </a:pPr>
            <a:r>
              <a:rPr lang="en-US" sz="1599" b="1" dirty="0">
                <a:gradFill>
                  <a:gsLst>
                    <a:gs pos="7619">
                      <a:srgbClr val="0078D7">
                        <a:lumMod val="75000"/>
                      </a:srgbClr>
                    </a:gs>
                    <a:gs pos="53000">
                      <a:srgbClr val="0078D7">
                        <a:lumMod val="75000"/>
                      </a:srgbClr>
                    </a:gs>
                  </a:gsLst>
                  <a:lin ang="5400000" scaled="0"/>
                </a:gradFill>
                <a:cs typeface="Segoe UI" pitchFamily="34" charset="0"/>
              </a:rPr>
              <a:t>Storage enhancements: </a:t>
            </a:r>
            <a:r>
              <a:rPr lang="en-US" sz="1599" dirty="0">
                <a:gradFill>
                  <a:gsLst>
                    <a:gs pos="2917">
                      <a:srgbClr val="505050"/>
                    </a:gs>
                    <a:gs pos="100000">
                      <a:srgbClr val="505050"/>
                    </a:gs>
                  </a:gsLst>
                  <a:lin ang="5400000" scaled="0"/>
                </a:gradFill>
              </a:rPr>
              <a:t>Hot-add and online-resize of storage for enhanced administration flexibility.</a:t>
            </a:r>
          </a:p>
          <a:p>
            <a:pPr marL="0" lvl="1" defTabSz="471494">
              <a:lnSpc>
                <a:spcPct val="90000"/>
              </a:lnSpc>
              <a:spcBef>
                <a:spcPts val="1199"/>
              </a:spcBef>
              <a:buClr>
                <a:srgbClr val="EFEFEF"/>
              </a:buClr>
              <a:defRPr/>
            </a:pPr>
            <a:r>
              <a:rPr lang="en-US" sz="1599" b="1" dirty="0">
                <a:gradFill>
                  <a:gsLst>
                    <a:gs pos="7619">
                      <a:srgbClr val="0078D7">
                        <a:lumMod val="75000"/>
                      </a:srgbClr>
                    </a:gs>
                    <a:gs pos="53000">
                      <a:srgbClr val="0078D7">
                        <a:lumMod val="75000"/>
                      </a:srgbClr>
                    </a:gs>
                  </a:gsLst>
                  <a:lin ang="5400000" scaled="0"/>
                </a:gradFill>
                <a:cs typeface="Segoe UI" pitchFamily="34" charset="0"/>
              </a:rPr>
              <a:t>Better protection: </a:t>
            </a:r>
            <a:r>
              <a:rPr lang="en-US" sz="1599" dirty="0">
                <a:gradFill>
                  <a:gsLst>
                    <a:gs pos="2917">
                      <a:srgbClr val="505050"/>
                    </a:gs>
                    <a:gs pos="100000">
                      <a:srgbClr val="505050"/>
                    </a:gs>
                  </a:gsLst>
                  <a:lin ang="5400000" scaled="0"/>
                </a:gradFill>
              </a:rPr>
              <a:t>Better-than-physical backup support for virtualized Linux guests on Hyper-V.</a:t>
            </a:r>
          </a:p>
          <a:p>
            <a:pPr marL="0" lvl="1" defTabSz="471494">
              <a:lnSpc>
                <a:spcPct val="90000"/>
              </a:lnSpc>
              <a:spcBef>
                <a:spcPts val="1199"/>
              </a:spcBef>
              <a:buClr>
                <a:srgbClr val="EFEFEF"/>
              </a:buClr>
              <a:defRPr/>
            </a:pPr>
            <a:r>
              <a:rPr lang="en-US" sz="1599" b="1" dirty="0">
                <a:gradFill>
                  <a:gsLst>
                    <a:gs pos="7619">
                      <a:srgbClr val="0078D7">
                        <a:lumMod val="75000"/>
                      </a:srgbClr>
                    </a:gs>
                    <a:gs pos="53000">
                      <a:srgbClr val="0078D7">
                        <a:lumMod val="75000"/>
                      </a:srgbClr>
                    </a:gs>
                  </a:gsLst>
                  <a:lin ang="5400000" scaled="0"/>
                </a:gradFill>
                <a:cs typeface="Segoe UI" pitchFamily="34" charset="0"/>
              </a:rPr>
              <a:t>Simplified management: </a:t>
            </a:r>
            <a:r>
              <a:rPr lang="en-US" sz="1599" dirty="0">
                <a:gradFill>
                  <a:gsLst>
                    <a:gs pos="2917">
                      <a:srgbClr val="505050"/>
                    </a:gs>
                    <a:gs pos="100000">
                      <a:srgbClr val="505050"/>
                    </a:gs>
                  </a:gsLst>
                  <a:lin ang="5400000" scaled="0"/>
                </a:gradFill>
              </a:rPr>
              <a:t>Single experience for managing, monitoring, and operating the infrastructure.</a:t>
            </a:r>
          </a:p>
          <a:p>
            <a:pPr marL="0" lvl="1" defTabSz="462294">
              <a:lnSpc>
                <a:spcPct val="90000"/>
              </a:lnSpc>
              <a:spcBef>
                <a:spcPts val="300"/>
              </a:spcBef>
              <a:spcAft>
                <a:spcPts val="600"/>
              </a:spcAft>
              <a:buClr>
                <a:srgbClr val="EFEFEF"/>
              </a:buClr>
              <a:defRPr/>
            </a:pPr>
            <a:endParaRPr lang="en-US" sz="1599" dirty="0">
              <a:solidFill>
                <a:srgbClr val="44546A"/>
              </a:solidFill>
              <a:cs typeface="Segoe UI" panose="020B0502040204020203" pitchFamily="34" charset="0"/>
            </a:endParaRPr>
          </a:p>
        </p:txBody>
      </p:sp>
      <p:sp>
        <p:nvSpPr>
          <p:cNvPr id="262" name="Pentagon 261"/>
          <p:cNvSpPr/>
          <p:nvPr/>
        </p:nvSpPr>
        <p:spPr bwMode="auto">
          <a:xfrm>
            <a:off x="1" y="1377679"/>
            <a:ext cx="6511628" cy="690942"/>
          </a:xfrm>
          <a:prstGeom prst="homePlate">
            <a:avLst/>
          </a:prstGeom>
          <a:solidFill>
            <a:schemeClr val="accent1">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371405" tIns="146283" rIns="182854" bIns="146283" numCol="1" spcCol="0" rtlCol="0" fromWordArt="0" anchor="t" anchorCtr="0" forceAA="0" compatLnSpc="1">
            <a:prstTxWarp prst="textNoShape">
              <a:avLst/>
            </a:prstTxWarp>
            <a:spAutoFit/>
          </a:bodyPr>
          <a:lstStyle/>
          <a:p>
            <a:pPr defTabSz="932293" fontAlgn="base">
              <a:lnSpc>
                <a:spcPct val="90000"/>
              </a:lnSpc>
              <a:spcBef>
                <a:spcPct val="0"/>
              </a:spcBef>
              <a:spcAft>
                <a:spcPct val="0"/>
              </a:spcAft>
              <a:defRPr/>
            </a:pPr>
            <a:r>
              <a:rPr lang="en-US" sz="2800" i="1" kern="0" dirty="0" smtClean="0">
                <a:ln w="3175">
                  <a:noFill/>
                </a:ln>
                <a:gradFill>
                  <a:gsLst>
                    <a:gs pos="83810">
                      <a:srgbClr val="FFFFFF"/>
                    </a:gs>
                    <a:gs pos="0">
                      <a:srgbClr val="FFFFFF"/>
                    </a:gs>
                  </a:gsLst>
                  <a:lin ang="5400000" scaled="0"/>
                </a:gradFill>
                <a:latin typeface="Segoe UI Light"/>
                <a:cs typeface="Segoe UI" pitchFamily="34" charset="0"/>
              </a:rPr>
              <a:t>Spotlight capabilities</a:t>
            </a:r>
          </a:p>
        </p:txBody>
      </p:sp>
      <p:sp>
        <p:nvSpPr>
          <p:cNvPr id="263" name="Rectangle 262"/>
          <p:cNvSpPr/>
          <p:nvPr/>
        </p:nvSpPr>
        <p:spPr bwMode="auto">
          <a:xfrm>
            <a:off x="471536" y="1377679"/>
            <a:ext cx="685017" cy="683167"/>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64" name="Group 263"/>
          <p:cNvGrpSpPr/>
          <p:nvPr/>
        </p:nvGrpSpPr>
        <p:grpSpPr>
          <a:xfrm>
            <a:off x="7501655" y="928981"/>
            <a:ext cx="4859314" cy="4991429"/>
            <a:chOff x="7303881" y="1584826"/>
            <a:chExt cx="4860003" cy="4992137"/>
          </a:xfrm>
        </p:grpSpPr>
        <p:sp>
          <p:nvSpPr>
            <p:cNvPr id="265" name="Freeform 5"/>
            <p:cNvSpPr>
              <a:spLocks/>
            </p:cNvSpPr>
            <p:nvPr/>
          </p:nvSpPr>
          <p:spPr bwMode="auto">
            <a:xfrm flipH="1">
              <a:off x="9570781" y="4577801"/>
              <a:ext cx="2593103" cy="1990248"/>
            </a:xfrm>
            <a:custGeom>
              <a:avLst/>
              <a:gdLst>
                <a:gd name="T0" fmla="*/ 251 w 628"/>
                <a:gd name="T1" fmla="*/ 66 h 629"/>
                <a:gd name="T2" fmla="*/ 251 w 628"/>
                <a:gd name="T3" fmla="*/ 0 h 629"/>
                <a:gd name="T4" fmla="*/ 89 w 628"/>
                <a:gd name="T5" fmla="*/ 0 h 629"/>
                <a:gd name="T6" fmla="*/ 89 w 628"/>
                <a:gd name="T7" fmla="*/ 66 h 629"/>
                <a:gd name="T8" fmla="*/ 0 w 628"/>
                <a:gd name="T9" fmla="*/ 66 h 629"/>
                <a:gd name="T10" fmla="*/ 0 w 628"/>
                <a:gd name="T11" fmla="*/ 83 h 629"/>
                <a:gd name="T12" fmla="*/ 21 w 628"/>
                <a:gd name="T13" fmla="*/ 83 h 629"/>
                <a:gd name="T14" fmla="*/ 21 w 628"/>
                <a:gd name="T15" fmla="*/ 629 h 629"/>
                <a:gd name="T16" fmla="*/ 607 w 628"/>
                <a:gd name="T17" fmla="*/ 629 h 629"/>
                <a:gd name="T18" fmla="*/ 607 w 628"/>
                <a:gd name="T19" fmla="*/ 83 h 629"/>
                <a:gd name="T20" fmla="*/ 628 w 628"/>
                <a:gd name="T21" fmla="*/ 83 h 629"/>
                <a:gd name="T22" fmla="*/ 628 w 628"/>
                <a:gd name="T23" fmla="*/ 66 h 629"/>
                <a:gd name="T24" fmla="*/ 251 w 628"/>
                <a:gd name="T25"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8" h="629">
                  <a:moveTo>
                    <a:pt x="251" y="66"/>
                  </a:moveTo>
                  <a:lnTo>
                    <a:pt x="251" y="0"/>
                  </a:lnTo>
                  <a:lnTo>
                    <a:pt x="89" y="0"/>
                  </a:lnTo>
                  <a:lnTo>
                    <a:pt x="89" y="66"/>
                  </a:lnTo>
                  <a:lnTo>
                    <a:pt x="0" y="66"/>
                  </a:lnTo>
                  <a:lnTo>
                    <a:pt x="0" y="83"/>
                  </a:lnTo>
                  <a:lnTo>
                    <a:pt x="21" y="83"/>
                  </a:lnTo>
                  <a:lnTo>
                    <a:pt x="21" y="629"/>
                  </a:lnTo>
                  <a:lnTo>
                    <a:pt x="607" y="629"/>
                  </a:lnTo>
                  <a:lnTo>
                    <a:pt x="607" y="83"/>
                  </a:lnTo>
                  <a:lnTo>
                    <a:pt x="628" y="83"/>
                  </a:lnTo>
                  <a:lnTo>
                    <a:pt x="628" y="66"/>
                  </a:lnTo>
                  <a:lnTo>
                    <a:pt x="251" y="66"/>
                  </a:lnTo>
                  <a:close/>
                </a:path>
              </a:pathLst>
            </a:custGeom>
            <a:solidFill>
              <a:srgbClr val="E8E8E8"/>
            </a:solidFill>
            <a:ln>
              <a:noFill/>
            </a:ln>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66" name="Freeform 5"/>
            <p:cNvSpPr>
              <a:spLocks/>
            </p:cNvSpPr>
            <p:nvPr/>
          </p:nvSpPr>
          <p:spPr bwMode="auto">
            <a:xfrm>
              <a:off x="7303881" y="4578455"/>
              <a:ext cx="2593103" cy="1990248"/>
            </a:xfrm>
            <a:custGeom>
              <a:avLst/>
              <a:gdLst>
                <a:gd name="T0" fmla="*/ 251 w 628"/>
                <a:gd name="T1" fmla="*/ 66 h 629"/>
                <a:gd name="T2" fmla="*/ 251 w 628"/>
                <a:gd name="T3" fmla="*/ 0 h 629"/>
                <a:gd name="T4" fmla="*/ 89 w 628"/>
                <a:gd name="T5" fmla="*/ 0 h 629"/>
                <a:gd name="T6" fmla="*/ 89 w 628"/>
                <a:gd name="T7" fmla="*/ 66 h 629"/>
                <a:gd name="T8" fmla="*/ 0 w 628"/>
                <a:gd name="T9" fmla="*/ 66 h 629"/>
                <a:gd name="T10" fmla="*/ 0 w 628"/>
                <a:gd name="T11" fmla="*/ 83 h 629"/>
                <a:gd name="T12" fmla="*/ 21 w 628"/>
                <a:gd name="T13" fmla="*/ 83 h 629"/>
                <a:gd name="T14" fmla="*/ 21 w 628"/>
                <a:gd name="T15" fmla="*/ 629 h 629"/>
                <a:gd name="T16" fmla="*/ 607 w 628"/>
                <a:gd name="T17" fmla="*/ 629 h 629"/>
                <a:gd name="T18" fmla="*/ 607 w 628"/>
                <a:gd name="T19" fmla="*/ 83 h 629"/>
                <a:gd name="T20" fmla="*/ 628 w 628"/>
                <a:gd name="T21" fmla="*/ 83 h 629"/>
                <a:gd name="T22" fmla="*/ 628 w 628"/>
                <a:gd name="T23" fmla="*/ 66 h 629"/>
                <a:gd name="T24" fmla="*/ 251 w 628"/>
                <a:gd name="T25"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8" h="629">
                  <a:moveTo>
                    <a:pt x="251" y="66"/>
                  </a:moveTo>
                  <a:lnTo>
                    <a:pt x="251" y="0"/>
                  </a:lnTo>
                  <a:lnTo>
                    <a:pt x="89" y="0"/>
                  </a:lnTo>
                  <a:lnTo>
                    <a:pt x="89" y="66"/>
                  </a:lnTo>
                  <a:lnTo>
                    <a:pt x="0" y="66"/>
                  </a:lnTo>
                  <a:lnTo>
                    <a:pt x="0" y="83"/>
                  </a:lnTo>
                  <a:lnTo>
                    <a:pt x="21" y="83"/>
                  </a:lnTo>
                  <a:lnTo>
                    <a:pt x="21" y="629"/>
                  </a:lnTo>
                  <a:lnTo>
                    <a:pt x="607" y="629"/>
                  </a:lnTo>
                  <a:lnTo>
                    <a:pt x="607" y="83"/>
                  </a:lnTo>
                  <a:lnTo>
                    <a:pt x="628" y="83"/>
                  </a:lnTo>
                  <a:lnTo>
                    <a:pt x="628" y="66"/>
                  </a:lnTo>
                  <a:lnTo>
                    <a:pt x="251" y="66"/>
                  </a:lnTo>
                  <a:close/>
                </a:path>
              </a:pathLst>
            </a:custGeom>
            <a:solidFill>
              <a:srgbClr val="E8E8E8"/>
            </a:solidFill>
            <a:ln>
              <a:noFill/>
            </a:ln>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67" name="Freeform 5"/>
            <p:cNvSpPr>
              <a:spLocks/>
            </p:cNvSpPr>
            <p:nvPr/>
          </p:nvSpPr>
          <p:spPr bwMode="auto">
            <a:xfrm>
              <a:off x="8344426" y="3979730"/>
              <a:ext cx="2593103" cy="2597233"/>
            </a:xfrm>
            <a:custGeom>
              <a:avLst/>
              <a:gdLst>
                <a:gd name="T0" fmla="*/ 251 w 628"/>
                <a:gd name="T1" fmla="*/ 66 h 629"/>
                <a:gd name="T2" fmla="*/ 251 w 628"/>
                <a:gd name="T3" fmla="*/ 0 h 629"/>
                <a:gd name="T4" fmla="*/ 89 w 628"/>
                <a:gd name="T5" fmla="*/ 0 h 629"/>
                <a:gd name="T6" fmla="*/ 89 w 628"/>
                <a:gd name="T7" fmla="*/ 66 h 629"/>
                <a:gd name="T8" fmla="*/ 0 w 628"/>
                <a:gd name="T9" fmla="*/ 66 h 629"/>
                <a:gd name="T10" fmla="*/ 0 w 628"/>
                <a:gd name="T11" fmla="*/ 83 h 629"/>
                <a:gd name="T12" fmla="*/ 21 w 628"/>
                <a:gd name="T13" fmla="*/ 83 h 629"/>
                <a:gd name="T14" fmla="*/ 21 w 628"/>
                <a:gd name="T15" fmla="*/ 629 h 629"/>
                <a:gd name="T16" fmla="*/ 607 w 628"/>
                <a:gd name="T17" fmla="*/ 629 h 629"/>
                <a:gd name="T18" fmla="*/ 607 w 628"/>
                <a:gd name="T19" fmla="*/ 83 h 629"/>
                <a:gd name="T20" fmla="*/ 628 w 628"/>
                <a:gd name="T21" fmla="*/ 83 h 629"/>
                <a:gd name="T22" fmla="*/ 628 w 628"/>
                <a:gd name="T23" fmla="*/ 66 h 629"/>
                <a:gd name="T24" fmla="*/ 251 w 628"/>
                <a:gd name="T25"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8" h="629">
                  <a:moveTo>
                    <a:pt x="251" y="66"/>
                  </a:moveTo>
                  <a:lnTo>
                    <a:pt x="251" y="0"/>
                  </a:lnTo>
                  <a:lnTo>
                    <a:pt x="89" y="0"/>
                  </a:lnTo>
                  <a:lnTo>
                    <a:pt x="89" y="66"/>
                  </a:lnTo>
                  <a:lnTo>
                    <a:pt x="0" y="66"/>
                  </a:lnTo>
                  <a:lnTo>
                    <a:pt x="0" y="83"/>
                  </a:lnTo>
                  <a:lnTo>
                    <a:pt x="21" y="83"/>
                  </a:lnTo>
                  <a:lnTo>
                    <a:pt x="21" y="629"/>
                  </a:lnTo>
                  <a:lnTo>
                    <a:pt x="607" y="629"/>
                  </a:lnTo>
                  <a:lnTo>
                    <a:pt x="607" y="83"/>
                  </a:lnTo>
                  <a:lnTo>
                    <a:pt x="628" y="83"/>
                  </a:lnTo>
                  <a:lnTo>
                    <a:pt x="628" y="66"/>
                  </a:lnTo>
                  <a:lnTo>
                    <a:pt x="251" y="66"/>
                  </a:lnTo>
                  <a:close/>
                </a:path>
              </a:pathLst>
            </a:custGeom>
            <a:solidFill>
              <a:srgbClr val="E8E8E8"/>
            </a:solidFill>
            <a:ln>
              <a:noFill/>
            </a:ln>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68" name="Freeform 6"/>
            <p:cNvSpPr>
              <a:spLocks/>
            </p:cNvSpPr>
            <p:nvPr/>
          </p:nvSpPr>
          <p:spPr bwMode="auto">
            <a:xfrm>
              <a:off x="8344426" y="3979730"/>
              <a:ext cx="2593103" cy="2597233"/>
            </a:xfrm>
            <a:custGeom>
              <a:avLst/>
              <a:gdLst>
                <a:gd name="T0" fmla="*/ 251 w 628"/>
                <a:gd name="T1" fmla="*/ 66 h 629"/>
                <a:gd name="T2" fmla="*/ 251 w 628"/>
                <a:gd name="T3" fmla="*/ 0 h 629"/>
                <a:gd name="T4" fmla="*/ 89 w 628"/>
                <a:gd name="T5" fmla="*/ 0 h 629"/>
                <a:gd name="T6" fmla="*/ 89 w 628"/>
                <a:gd name="T7" fmla="*/ 66 h 629"/>
                <a:gd name="T8" fmla="*/ 0 w 628"/>
                <a:gd name="T9" fmla="*/ 66 h 629"/>
                <a:gd name="T10" fmla="*/ 0 w 628"/>
                <a:gd name="T11" fmla="*/ 83 h 629"/>
                <a:gd name="T12" fmla="*/ 21 w 628"/>
                <a:gd name="T13" fmla="*/ 83 h 629"/>
                <a:gd name="T14" fmla="*/ 21 w 628"/>
                <a:gd name="T15" fmla="*/ 629 h 629"/>
                <a:gd name="T16" fmla="*/ 607 w 628"/>
                <a:gd name="T17" fmla="*/ 629 h 629"/>
                <a:gd name="T18" fmla="*/ 607 w 628"/>
                <a:gd name="T19" fmla="*/ 83 h 629"/>
                <a:gd name="T20" fmla="*/ 628 w 628"/>
                <a:gd name="T21" fmla="*/ 83 h 629"/>
                <a:gd name="T22" fmla="*/ 628 w 628"/>
                <a:gd name="T23" fmla="*/ 66 h 629"/>
                <a:gd name="T24" fmla="*/ 251 w 628"/>
                <a:gd name="T25"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8" h="629">
                  <a:moveTo>
                    <a:pt x="251" y="66"/>
                  </a:moveTo>
                  <a:lnTo>
                    <a:pt x="251" y="0"/>
                  </a:lnTo>
                  <a:lnTo>
                    <a:pt x="89" y="0"/>
                  </a:lnTo>
                  <a:lnTo>
                    <a:pt x="89" y="66"/>
                  </a:lnTo>
                  <a:lnTo>
                    <a:pt x="0" y="66"/>
                  </a:lnTo>
                  <a:lnTo>
                    <a:pt x="0" y="83"/>
                  </a:lnTo>
                  <a:lnTo>
                    <a:pt x="21" y="83"/>
                  </a:lnTo>
                  <a:lnTo>
                    <a:pt x="21" y="629"/>
                  </a:lnTo>
                  <a:lnTo>
                    <a:pt x="607" y="629"/>
                  </a:lnTo>
                  <a:lnTo>
                    <a:pt x="607" y="83"/>
                  </a:lnTo>
                  <a:lnTo>
                    <a:pt x="628" y="83"/>
                  </a:lnTo>
                  <a:lnTo>
                    <a:pt x="628" y="66"/>
                  </a:lnTo>
                  <a:lnTo>
                    <a:pt x="251"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69" name="Freeform 7"/>
            <p:cNvSpPr>
              <a:spLocks/>
            </p:cNvSpPr>
            <p:nvPr/>
          </p:nvSpPr>
          <p:spPr bwMode="auto">
            <a:xfrm>
              <a:off x="8910119" y="1584826"/>
              <a:ext cx="1416297" cy="929057"/>
            </a:xfrm>
            <a:custGeom>
              <a:avLst/>
              <a:gdLst>
                <a:gd name="T0" fmla="*/ 206 w 245"/>
                <a:gd name="T1" fmla="*/ 71 h 161"/>
                <a:gd name="T2" fmla="*/ 206 w 245"/>
                <a:gd name="T3" fmla="*/ 67 h 161"/>
                <a:gd name="T4" fmla="*/ 139 w 245"/>
                <a:gd name="T5" fmla="*/ 0 h 161"/>
                <a:gd name="T6" fmla="*/ 82 w 245"/>
                <a:gd name="T7" fmla="*/ 30 h 161"/>
                <a:gd name="T8" fmla="*/ 64 w 245"/>
                <a:gd name="T9" fmla="*/ 25 h 161"/>
                <a:gd name="T10" fmla="*/ 42 w 245"/>
                <a:gd name="T11" fmla="*/ 32 h 161"/>
                <a:gd name="T12" fmla="*/ 25 w 245"/>
                <a:gd name="T13" fmla="*/ 63 h 161"/>
                <a:gd name="T14" fmla="*/ 0 w 245"/>
                <a:gd name="T15" fmla="*/ 108 h 161"/>
                <a:gd name="T16" fmla="*/ 48 w 245"/>
                <a:gd name="T17" fmla="*/ 161 h 161"/>
                <a:gd name="T18" fmla="*/ 54 w 245"/>
                <a:gd name="T19" fmla="*/ 161 h 161"/>
                <a:gd name="T20" fmla="*/ 59 w 245"/>
                <a:gd name="T21" fmla="*/ 161 h 161"/>
                <a:gd name="T22" fmla="*/ 169 w 245"/>
                <a:gd name="T23" fmla="*/ 161 h 161"/>
                <a:gd name="T24" fmla="*/ 171 w 245"/>
                <a:gd name="T25" fmla="*/ 161 h 161"/>
                <a:gd name="T26" fmla="*/ 174 w 245"/>
                <a:gd name="T27" fmla="*/ 161 h 161"/>
                <a:gd name="T28" fmla="*/ 182 w 245"/>
                <a:gd name="T29" fmla="*/ 161 h 161"/>
                <a:gd name="T30" fmla="*/ 200 w 245"/>
                <a:gd name="T31" fmla="*/ 161 h 161"/>
                <a:gd name="T32" fmla="*/ 245 w 245"/>
                <a:gd name="T33" fmla="*/ 116 h 161"/>
                <a:gd name="T34" fmla="*/ 206 w 245"/>
                <a:gd name="T35" fmla="*/ 7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161">
                  <a:moveTo>
                    <a:pt x="206" y="71"/>
                  </a:moveTo>
                  <a:cubicBezTo>
                    <a:pt x="206" y="70"/>
                    <a:pt x="206" y="68"/>
                    <a:pt x="206" y="67"/>
                  </a:cubicBezTo>
                  <a:cubicBezTo>
                    <a:pt x="206" y="30"/>
                    <a:pt x="176" y="0"/>
                    <a:pt x="139" y="0"/>
                  </a:cubicBezTo>
                  <a:cubicBezTo>
                    <a:pt x="115" y="0"/>
                    <a:pt x="95" y="12"/>
                    <a:pt x="82" y="30"/>
                  </a:cubicBezTo>
                  <a:cubicBezTo>
                    <a:pt x="77" y="27"/>
                    <a:pt x="71" y="25"/>
                    <a:pt x="64" y="25"/>
                  </a:cubicBezTo>
                  <a:cubicBezTo>
                    <a:pt x="56" y="25"/>
                    <a:pt x="48" y="28"/>
                    <a:pt x="42" y="32"/>
                  </a:cubicBezTo>
                  <a:cubicBezTo>
                    <a:pt x="32" y="39"/>
                    <a:pt x="25" y="50"/>
                    <a:pt x="25" y="63"/>
                  </a:cubicBezTo>
                  <a:cubicBezTo>
                    <a:pt x="10" y="73"/>
                    <a:pt x="0" y="90"/>
                    <a:pt x="0" y="108"/>
                  </a:cubicBezTo>
                  <a:cubicBezTo>
                    <a:pt x="0" y="135"/>
                    <a:pt x="21" y="158"/>
                    <a:pt x="48" y="161"/>
                  </a:cubicBezTo>
                  <a:cubicBezTo>
                    <a:pt x="50" y="161"/>
                    <a:pt x="52" y="161"/>
                    <a:pt x="54" y="161"/>
                  </a:cubicBezTo>
                  <a:cubicBezTo>
                    <a:pt x="55" y="161"/>
                    <a:pt x="57" y="161"/>
                    <a:pt x="59" y="161"/>
                  </a:cubicBezTo>
                  <a:cubicBezTo>
                    <a:pt x="84" y="161"/>
                    <a:pt x="142" y="161"/>
                    <a:pt x="169" y="161"/>
                  </a:cubicBezTo>
                  <a:cubicBezTo>
                    <a:pt x="170" y="161"/>
                    <a:pt x="171" y="161"/>
                    <a:pt x="171" y="161"/>
                  </a:cubicBezTo>
                  <a:cubicBezTo>
                    <a:pt x="174" y="161"/>
                    <a:pt x="174" y="161"/>
                    <a:pt x="174" y="161"/>
                  </a:cubicBezTo>
                  <a:cubicBezTo>
                    <a:pt x="176" y="161"/>
                    <a:pt x="180" y="161"/>
                    <a:pt x="182" y="161"/>
                  </a:cubicBezTo>
                  <a:cubicBezTo>
                    <a:pt x="200" y="161"/>
                    <a:pt x="200" y="161"/>
                    <a:pt x="200" y="161"/>
                  </a:cubicBezTo>
                  <a:cubicBezTo>
                    <a:pt x="225" y="161"/>
                    <a:pt x="245" y="140"/>
                    <a:pt x="245" y="116"/>
                  </a:cubicBezTo>
                  <a:cubicBezTo>
                    <a:pt x="245" y="93"/>
                    <a:pt x="228" y="74"/>
                    <a:pt x="206" y="71"/>
                  </a:cubicBezTo>
                  <a:close/>
                </a:path>
              </a:pathLst>
            </a:custGeom>
            <a:solidFill>
              <a:srgbClr val="E8E8E8"/>
            </a:solidFill>
            <a:ln>
              <a:noFill/>
            </a:ln>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70" name="Freeform 8"/>
            <p:cNvSpPr>
              <a:spLocks/>
            </p:cNvSpPr>
            <p:nvPr/>
          </p:nvSpPr>
          <p:spPr bwMode="auto">
            <a:xfrm>
              <a:off x="10508098" y="2282651"/>
              <a:ext cx="507884" cy="330332"/>
            </a:xfrm>
            <a:custGeom>
              <a:avLst/>
              <a:gdLst>
                <a:gd name="T0" fmla="*/ 74 w 88"/>
                <a:gd name="T1" fmla="*/ 25 h 57"/>
                <a:gd name="T2" fmla="*/ 74 w 88"/>
                <a:gd name="T3" fmla="*/ 24 h 57"/>
                <a:gd name="T4" fmla="*/ 50 w 88"/>
                <a:gd name="T5" fmla="*/ 0 h 57"/>
                <a:gd name="T6" fmla="*/ 29 w 88"/>
                <a:gd name="T7" fmla="*/ 10 h 57"/>
                <a:gd name="T8" fmla="*/ 23 w 88"/>
                <a:gd name="T9" fmla="*/ 9 h 57"/>
                <a:gd name="T10" fmla="*/ 15 w 88"/>
                <a:gd name="T11" fmla="*/ 11 h 57"/>
                <a:gd name="T12" fmla="*/ 9 w 88"/>
                <a:gd name="T13" fmla="*/ 22 h 57"/>
                <a:gd name="T14" fmla="*/ 0 w 88"/>
                <a:gd name="T15" fmla="*/ 38 h 57"/>
                <a:gd name="T16" fmla="*/ 17 w 88"/>
                <a:gd name="T17" fmla="*/ 57 h 57"/>
                <a:gd name="T18" fmla="*/ 19 w 88"/>
                <a:gd name="T19" fmla="*/ 57 h 57"/>
                <a:gd name="T20" fmla="*/ 21 w 88"/>
                <a:gd name="T21" fmla="*/ 57 h 57"/>
                <a:gd name="T22" fmla="*/ 61 w 88"/>
                <a:gd name="T23" fmla="*/ 57 h 57"/>
                <a:gd name="T24" fmla="*/ 61 w 88"/>
                <a:gd name="T25" fmla="*/ 57 h 57"/>
                <a:gd name="T26" fmla="*/ 62 w 88"/>
                <a:gd name="T27" fmla="*/ 57 h 57"/>
                <a:gd name="T28" fmla="*/ 65 w 88"/>
                <a:gd name="T29" fmla="*/ 57 h 57"/>
                <a:gd name="T30" fmla="*/ 72 w 88"/>
                <a:gd name="T31" fmla="*/ 57 h 57"/>
                <a:gd name="T32" fmla="*/ 88 w 88"/>
                <a:gd name="T33" fmla="*/ 41 h 57"/>
                <a:gd name="T34" fmla="*/ 74 w 88"/>
                <a:gd name="T35"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57">
                  <a:moveTo>
                    <a:pt x="74" y="25"/>
                  </a:moveTo>
                  <a:cubicBezTo>
                    <a:pt x="74" y="24"/>
                    <a:pt x="74" y="24"/>
                    <a:pt x="74" y="24"/>
                  </a:cubicBezTo>
                  <a:cubicBezTo>
                    <a:pt x="74" y="10"/>
                    <a:pt x="63" y="0"/>
                    <a:pt x="50" y="0"/>
                  </a:cubicBezTo>
                  <a:cubicBezTo>
                    <a:pt x="41" y="0"/>
                    <a:pt x="34" y="4"/>
                    <a:pt x="29" y="10"/>
                  </a:cubicBezTo>
                  <a:cubicBezTo>
                    <a:pt x="28" y="9"/>
                    <a:pt x="25" y="9"/>
                    <a:pt x="23" y="9"/>
                  </a:cubicBezTo>
                  <a:cubicBezTo>
                    <a:pt x="20" y="9"/>
                    <a:pt x="17" y="10"/>
                    <a:pt x="15" y="11"/>
                  </a:cubicBezTo>
                  <a:cubicBezTo>
                    <a:pt x="11" y="13"/>
                    <a:pt x="9" y="18"/>
                    <a:pt x="9" y="22"/>
                  </a:cubicBezTo>
                  <a:cubicBezTo>
                    <a:pt x="4" y="26"/>
                    <a:pt x="0" y="32"/>
                    <a:pt x="0" y="38"/>
                  </a:cubicBezTo>
                  <a:cubicBezTo>
                    <a:pt x="0" y="48"/>
                    <a:pt x="7" y="56"/>
                    <a:pt x="17" y="57"/>
                  </a:cubicBezTo>
                  <a:cubicBezTo>
                    <a:pt x="18" y="57"/>
                    <a:pt x="18" y="57"/>
                    <a:pt x="19" y="57"/>
                  </a:cubicBezTo>
                  <a:cubicBezTo>
                    <a:pt x="20" y="57"/>
                    <a:pt x="20" y="57"/>
                    <a:pt x="21" y="57"/>
                  </a:cubicBezTo>
                  <a:cubicBezTo>
                    <a:pt x="30" y="57"/>
                    <a:pt x="51" y="57"/>
                    <a:pt x="61" y="57"/>
                  </a:cubicBezTo>
                  <a:cubicBezTo>
                    <a:pt x="61" y="57"/>
                    <a:pt x="61" y="57"/>
                    <a:pt x="61" y="57"/>
                  </a:cubicBezTo>
                  <a:cubicBezTo>
                    <a:pt x="62" y="57"/>
                    <a:pt x="62" y="57"/>
                    <a:pt x="62" y="57"/>
                  </a:cubicBezTo>
                  <a:cubicBezTo>
                    <a:pt x="63" y="57"/>
                    <a:pt x="64" y="57"/>
                    <a:pt x="65" y="57"/>
                  </a:cubicBezTo>
                  <a:cubicBezTo>
                    <a:pt x="72" y="57"/>
                    <a:pt x="72" y="57"/>
                    <a:pt x="72" y="57"/>
                  </a:cubicBezTo>
                  <a:cubicBezTo>
                    <a:pt x="81" y="57"/>
                    <a:pt x="88" y="50"/>
                    <a:pt x="88" y="41"/>
                  </a:cubicBezTo>
                  <a:cubicBezTo>
                    <a:pt x="88" y="33"/>
                    <a:pt x="82" y="26"/>
                    <a:pt x="74" y="25"/>
                  </a:cubicBezTo>
                  <a:close/>
                </a:path>
              </a:pathLst>
            </a:custGeom>
            <a:solidFill>
              <a:srgbClr val="E8E8E8"/>
            </a:solidFill>
            <a:ln>
              <a:noFill/>
            </a:ln>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71" name="Freeform 9"/>
            <p:cNvSpPr>
              <a:spLocks/>
            </p:cNvSpPr>
            <p:nvPr/>
          </p:nvSpPr>
          <p:spPr bwMode="auto">
            <a:xfrm>
              <a:off x="8249455" y="2451947"/>
              <a:ext cx="788667" cy="512014"/>
            </a:xfrm>
            <a:custGeom>
              <a:avLst/>
              <a:gdLst>
                <a:gd name="T0" fmla="*/ 114 w 136"/>
                <a:gd name="T1" fmla="*/ 39 h 89"/>
                <a:gd name="T2" fmla="*/ 114 w 136"/>
                <a:gd name="T3" fmla="*/ 37 h 89"/>
                <a:gd name="T4" fmla="*/ 76 w 136"/>
                <a:gd name="T5" fmla="*/ 0 h 89"/>
                <a:gd name="T6" fmla="*/ 45 w 136"/>
                <a:gd name="T7" fmla="*/ 16 h 89"/>
                <a:gd name="T8" fmla="*/ 35 w 136"/>
                <a:gd name="T9" fmla="*/ 14 h 89"/>
                <a:gd name="T10" fmla="*/ 23 w 136"/>
                <a:gd name="T11" fmla="*/ 17 h 89"/>
                <a:gd name="T12" fmla="*/ 13 w 136"/>
                <a:gd name="T13" fmla="*/ 35 h 89"/>
                <a:gd name="T14" fmla="*/ 0 w 136"/>
                <a:gd name="T15" fmla="*/ 60 h 89"/>
                <a:gd name="T16" fmla="*/ 26 w 136"/>
                <a:gd name="T17" fmla="*/ 89 h 89"/>
                <a:gd name="T18" fmla="*/ 29 w 136"/>
                <a:gd name="T19" fmla="*/ 89 h 89"/>
                <a:gd name="T20" fmla="*/ 32 w 136"/>
                <a:gd name="T21" fmla="*/ 89 h 89"/>
                <a:gd name="T22" fmla="*/ 93 w 136"/>
                <a:gd name="T23" fmla="*/ 89 h 89"/>
                <a:gd name="T24" fmla="*/ 95 w 136"/>
                <a:gd name="T25" fmla="*/ 89 h 89"/>
                <a:gd name="T26" fmla="*/ 96 w 136"/>
                <a:gd name="T27" fmla="*/ 89 h 89"/>
                <a:gd name="T28" fmla="*/ 101 w 136"/>
                <a:gd name="T29" fmla="*/ 89 h 89"/>
                <a:gd name="T30" fmla="*/ 110 w 136"/>
                <a:gd name="T31" fmla="*/ 89 h 89"/>
                <a:gd name="T32" fmla="*/ 136 w 136"/>
                <a:gd name="T33" fmla="*/ 64 h 89"/>
                <a:gd name="T34" fmla="*/ 114 w 136"/>
                <a:gd name="T35" fmla="*/ 3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89">
                  <a:moveTo>
                    <a:pt x="114" y="39"/>
                  </a:moveTo>
                  <a:cubicBezTo>
                    <a:pt x="114" y="38"/>
                    <a:pt x="114" y="38"/>
                    <a:pt x="114" y="37"/>
                  </a:cubicBezTo>
                  <a:cubicBezTo>
                    <a:pt x="114" y="16"/>
                    <a:pt x="97" y="0"/>
                    <a:pt x="76" y="0"/>
                  </a:cubicBezTo>
                  <a:cubicBezTo>
                    <a:pt x="63" y="0"/>
                    <a:pt x="52" y="6"/>
                    <a:pt x="45" y="16"/>
                  </a:cubicBezTo>
                  <a:cubicBezTo>
                    <a:pt x="42" y="15"/>
                    <a:pt x="39" y="14"/>
                    <a:pt x="35" y="14"/>
                  </a:cubicBezTo>
                  <a:cubicBezTo>
                    <a:pt x="30" y="14"/>
                    <a:pt x="26" y="15"/>
                    <a:pt x="23" y="17"/>
                  </a:cubicBezTo>
                  <a:cubicBezTo>
                    <a:pt x="17" y="21"/>
                    <a:pt x="13" y="27"/>
                    <a:pt x="13" y="35"/>
                  </a:cubicBezTo>
                  <a:cubicBezTo>
                    <a:pt x="5" y="40"/>
                    <a:pt x="0" y="49"/>
                    <a:pt x="0" y="60"/>
                  </a:cubicBezTo>
                  <a:cubicBezTo>
                    <a:pt x="0" y="75"/>
                    <a:pt x="11" y="87"/>
                    <a:pt x="26" y="89"/>
                  </a:cubicBezTo>
                  <a:cubicBezTo>
                    <a:pt x="27" y="89"/>
                    <a:pt x="28" y="89"/>
                    <a:pt x="29" y="89"/>
                  </a:cubicBezTo>
                  <a:cubicBezTo>
                    <a:pt x="30" y="89"/>
                    <a:pt x="31" y="89"/>
                    <a:pt x="32" y="89"/>
                  </a:cubicBezTo>
                  <a:cubicBezTo>
                    <a:pt x="46" y="89"/>
                    <a:pt x="78" y="89"/>
                    <a:pt x="93" y="89"/>
                  </a:cubicBezTo>
                  <a:cubicBezTo>
                    <a:pt x="94" y="89"/>
                    <a:pt x="94" y="89"/>
                    <a:pt x="95" y="89"/>
                  </a:cubicBezTo>
                  <a:cubicBezTo>
                    <a:pt x="96" y="89"/>
                    <a:pt x="96" y="89"/>
                    <a:pt x="96" y="89"/>
                  </a:cubicBezTo>
                  <a:cubicBezTo>
                    <a:pt x="97" y="89"/>
                    <a:pt x="99" y="89"/>
                    <a:pt x="101" y="89"/>
                  </a:cubicBezTo>
                  <a:cubicBezTo>
                    <a:pt x="110" y="89"/>
                    <a:pt x="110" y="89"/>
                    <a:pt x="110" y="89"/>
                  </a:cubicBezTo>
                  <a:cubicBezTo>
                    <a:pt x="124" y="89"/>
                    <a:pt x="136" y="78"/>
                    <a:pt x="136" y="64"/>
                  </a:cubicBezTo>
                  <a:cubicBezTo>
                    <a:pt x="136" y="51"/>
                    <a:pt x="126" y="41"/>
                    <a:pt x="114" y="39"/>
                  </a:cubicBezTo>
                  <a:close/>
                </a:path>
              </a:pathLst>
            </a:custGeom>
            <a:solidFill>
              <a:srgbClr val="E8E8E8"/>
            </a:solidFill>
            <a:ln>
              <a:noFill/>
            </a:ln>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72" name="Rectangle 10"/>
            <p:cNvSpPr>
              <a:spLocks noChangeArrowheads="1"/>
            </p:cNvSpPr>
            <p:nvPr/>
          </p:nvSpPr>
          <p:spPr bwMode="auto">
            <a:xfrm>
              <a:off x="9314774" y="2935056"/>
              <a:ext cx="1730112" cy="1441072"/>
            </a:xfrm>
            <a:prstGeom prst="rect">
              <a:avLst/>
            </a:prstGeom>
            <a:solidFill>
              <a:srgbClr val="505050"/>
            </a:solidFill>
            <a:ln>
              <a:noFill/>
            </a:ln>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73" name="Rectangle 11"/>
            <p:cNvSpPr>
              <a:spLocks noChangeArrowheads="1"/>
            </p:cNvSpPr>
            <p:nvPr/>
          </p:nvSpPr>
          <p:spPr bwMode="auto">
            <a:xfrm>
              <a:off x="9314774" y="2935056"/>
              <a:ext cx="1730112" cy="144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74" name="Rectangle 13"/>
            <p:cNvSpPr>
              <a:spLocks noChangeArrowheads="1"/>
            </p:cNvSpPr>
            <p:nvPr/>
          </p:nvSpPr>
          <p:spPr bwMode="auto">
            <a:xfrm>
              <a:off x="9228063" y="2864861"/>
              <a:ext cx="1903536" cy="7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75" name="Rectangle 15"/>
            <p:cNvSpPr>
              <a:spLocks noChangeArrowheads="1"/>
            </p:cNvSpPr>
            <p:nvPr/>
          </p:nvSpPr>
          <p:spPr bwMode="auto">
            <a:xfrm>
              <a:off x="9488199" y="3124997"/>
              <a:ext cx="1395652" cy="22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76" name="Rectangle 17"/>
            <p:cNvSpPr>
              <a:spLocks noChangeArrowheads="1"/>
            </p:cNvSpPr>
            <p:nvPr/>
          </p:nvSpPr>
          <p:spPr bwMode="auto">
            <a:xfrm>
              <a:off x="9488199" y="3517266"/>
              <a:ext cx="1395652" cy="22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77" name="Rectangle 22"/>
            <p:cNvSpPr>
              <a:spLocks noChangeArrowheads="1"/>
            </p:cNvSpPr>
            <p:nvPr/>
          </p:nvSpPr>
          <p:spPr bwMode="auto">
            <a:xfrm>
              <a:off x="9488199" y="3905406"/>
              <a:ext cx="1395652" cy="22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78" name="Rectangle 23"/>
            <p:cNvSpPr>
              <a:spLocks noChangeArrowheads="1"/>
            </p:cNvSpPr>
            <p:nvPr/>
          </p:nvSpPr>
          <p:spPr bwMode="auto">
            <a:xfrm>
              <a:off x="9314774" y="4376129"/>
              <a:ext cx="1730112" cy="2200834"/>
            </a:xfrm>
            <a:prstGeom prst="rect">
              <a:avLst/>
            </a:prstGeom>
            <a:solidFill>
              <a:srgbClr val="505050"/>
            </a:solidFill>
            <a:ln>
              <a:noFill/>
            </a:ln>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79" name="Rectangle 24"/>
            <p:cNvSpPr>
              <a:spLocks noChangeArrowheads="1"/>
            </p:cNvSpPr>
            <p:nvPr/>
          </p:nvSpPr>
          <p:spPr bwMode="auto">
            <a:xfrm>
              <a:off x="9314774" y="4376129"/>
              <a:ext cx="1730112" cy="220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80" name="Rectangle 26"/>
            <p:cNvSpPr>
              <a:spLocks noChangeArrowheads="1"/>
            </p:cNvSpPr>
            <p:nvPr/>
          </p:nvSpPr>
          <p:spPr bwMode="auto">
            <a:xfrm>
              <a:off x="9228063" y="4338966"/>
              <a:ext cx="1903536" cy="7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81" name="Rectangle 29"/>
            <p:cNvSpPr>
              <a:spLocks noChangeArrowheads="1"/>
            </p:cNvSpPr>
            <p:nvPr/>
          </p:nvSpPr>
          <p:spPr bwMode="auto">
            <a:xfrm>
              <a:off x="9872209" y="6135144"/>
              <a:ext cx="227103" cy="43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82" name="Rectangle 31"/>
            <p:cNvSpPr>
              <a:spLocks noChangeArrowheads="1"/>
            </p:cNvSpPr>
            <p:nvPr/>
          </p:nvSpPr>
          <p:spPr bwMode="auto">
            <a:xfrm>
              <a:off x="9488199" y="4607361"/>
              <a:ext cx="1395652" cy="22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83" name="Rectangle 33"/>
            <p:cNvSpPr>
              <a:spLocks noChangeArrowheads="1"/>
            </p:cNvSpPr>
            <p:nvPr/>
          </p:nvSpPr>
          <p:spPr bwMode="auto">
            <a:xfrm>
              <a:off x="9488199" y="4991371"/>
              <a:ext cx="1395652" cy="22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84" name="Rectangle 35"/>
            <p:cNvSpPr>
              <a:spLocks noChangeArrowheads="1"/>
            </p:cNvSpPr>
            <p:nvPr/>
          </p:nvSpPr>
          <p:spPr bwMode="auto">
            <a:xfrm>
              <a:off x="9488199" y="5379511"/>
              <a:ext cx="1395652" cy="22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85" name="Rectangle 12"/>
            <p:cNvSpPr>
              <a:spLocks noChangeArrowheads="1"/>
            </p:cNvSpPr>
            <p:nvPr/>
          </p:nvSpPr>
          <p:spPr bwMode="auto">
            <a:xfrm>
              <a:off x="9228063" y="2864861"/>
              <a:ext cx="1903536" cy="70195"/>
            </a:xfrm>
            <a:prstGeom prst="rect">
              <a:avLst/>
            </a:prstGeom>
            <a:solidFill>
              <a:srgbClr val="686868"/>
            </a:solidFill>
            <a:ln>
              <a:noFill/>
            </a:ln>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86" name="Rectangle 14"/>
            <p:cNvSpPr>
              <a:spLocks noChangeArrowheads="1"/>
            </p:cNvSpPr>
            <p:nvPr/>
          </p:nvSpPr>
          <p:spPr bwMode="auto">
            <a:xfrm>
              <a:off x="9488199" y="3124997"/>
              <a:ext cx="1395652" cy="227103"/>
            </a:xfrm>
            <a:prstGeom prst="rect">
              <a:avLst/>
            </a:prstGeom>
            <a:solidFill>
              <a:srgbClr val="686868"/>
            </a:solidFill>
            <a:ln>
              <a:noFill/>
            </a:ln>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87" name="Rectangle 16"/>
            <p:cNvSpPr>
              <a:spLocks noChangeArrowheads="1"/>
            </p:cNvSpPr>
            <p:nvPr/>
          </p:nvSpPr>
          <p:spPr bwMode="auto">
            <a:xfrm>
              <a:off x="9488199" y="3517266"/>
              <a:ext cx="1395652" cy="227103"/>
            </a:xfrm>
            <a:prstGeom prst="rect">
              <a:avLst/>
            </a:prstGeom>
            <a:solidFill>
              <a:srgbClr val="686868"/>
            </a:solidFill>
            <a:ln>
              <a:noFill/>
            </a:ln>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88" name="Rectangle 21"/>
            <p:cNvSpPr>
              <a:spLocks noChangeArrowheads="1"/>
            </p:cNvSpPr>
            <p:nvPr/>
          </p:nvSpPr>
          <p:spPr bwMode="auto">
            <a:xfrm>
              <a:off x="9488199" y="3905406"/>
              <a:ext cx="1395652" cy="227103"/>
            </a:xfrm>
            <a:prstGeom prst="rect">
              <a:avLst/>
            </a:prstGeom>
            <a:solidFill>
              <a:srgbClr val="686868"/>
            </a:solidFill>
            <a:ln>
              <a:noFill/>
            </a:ln>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89" name="Rectangle 25"/>
            <p:cNvSpPr>
              <a:spLocks noChangeArrowheads="1"/>
            </p:cNvSpPr>
            <p:nvPr/>
          </p:nvSpPr>
          <p:spPr bwMode="auto">
            <a:xfrm>
              <a:off x="9228063" y="4338966"/>
              <a:ext cx="1903536" cy="70195"/>
            </a:xfrm>
            <a:prstGeom prst="rect">
              <a:avLst/>
            </a:prstGeom>
            <a:solidFill>
              <a:srgbClr val="686868"/>
            </a:solidFill>
            <a:ln>
              <a:noFill/>
            </a:ln>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90" name="Rectangle 27"/>
            <p:cNvSpPr>
              <a:spLocks noChangeArrowheads="1"/>
            </p:cNvSpPr>
            <p:nvPr/>
          </p:nvSpPr>
          <p:spPr bwMode="auto">
            <a:xfrm>
              <a:off x="10268607" y="6135144"/>
              <a:ext cx="222974" cy="433560"/>
            </a:xfrm>
            <a:prstGeom prst="rect">
              <a:avLst/>
            </a:prstGeom>
            <a:solidFill>
              <a:srgbClr val="686868"/>
            </a:solidFill>
            <a:ln>
              <a:noFill/>
            </a:ln>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91" name="Rectangle 28"/>
            <p:cNvSpPr>
              <a:spLocks noChangeArrowheads="1"/>
            </p:cNvSpPr>
            <p:nvPr/>
          </p:nvSpPr>
          <p:spPr bwMode="auto">
            <a:xfrm>
              <a:off x="9872209" y="6135144"/>
              <a:ext cx="227103" cy="433560"/>
            </a:xfrm>
            <a:prstGeom prst="rect">
              <a:avLst/>
            </a:prstGeom>
            <a:solidFill>
              <a:srgbClr val="686868"/>
            </a:solidFill>
            <a:ln>
              <a:noFill/>
            </a:ln>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92" name="Rectangle 30"/>
            <p:cNvSpPr>
              <a:spLocks noChangeArrowheads="1"/>
            </p:cNvSpPr>
            <p:nvPr/>
          </p:nvSpPr>
          <p:spPr bwMode="auto">
            <a:xfrm>
              <a:off x="9488199" y="4607361"/>
              <a:ext cx="1395652" cy="222974"/>
            </a:xfrm>
            <a:prstGeom prst="rect">
              <a:avLst/>
            </a:prstGeom>
            <a:solidFill>
              <a:srgbClr val="686868"/>
            </a:solidFill>
            <a:ln>
              <a:noFill/>
            </a:ln>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93" name="Rectangle 32"/>
            <p:cNvSpPr>
              <a:spLocks noChangeArrowheads="1"/>
            </p:cNvSpPr>
            <p:nvPr/>
          </p:nvSpPr>
          <p:spPr bwMode="auto">
            <a:xfrm>
              <a:off x="9488199" y="4991371"/>
              <a:ext cx="1395652" cy="227103"/>
            </a:xfrm>
            <a:prstGeom prst="rect">
              <a:avLst/>
            </a:prstGeom>
            <a:solidFill>
              <a:srgbClr val="686868"/>
            </a:solidFill>
            <a:ln>
              <a:noFill/>
            </a:ln>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94" name="Rectangle 34"/>
            <p:cNvSpPr>
              <a:spLocks noChangeArrowheads="1"/>
            </p:cNvSpPr>
            <p:nvPr/>
          </p:nvSpPr>
          <p:spPr bwMode="auto">
            <a:xfrm>
              <a:off x="9488199" y="5379511"/>
              <a:ext cx="1395652" cy="227103"/>
            </a:xfrm>
            <a:prstGeom prst="rect">
              <a:avLst/>
            </a:prstGeom>
            <a:solidFill>
              <a:srgbClr val="686868"/>
            </a:solidFill>
            <a:ln>
              <a:noFill/>
            </a:ln>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95" name="Rectangle 36"/>
            <p:cNvSpPr>
              <a:spLocks noChangeArrowheads="1"/>
            </p:cNvSpPr>
            <p:nvPr/>
          </p:nvSpPr>
          <p:spPr bwMode="auto">
            <a:xfrm>
              <a:off x="9488199" y="5771779"/>
              <a:ext cx="1395652" cy="227103"/>
            </a:xfrm>
            <a:prstGeom prst="rect">
              <a:avLst/>
            </a:prstGeom>
            <a:solidFill>
              <a:srgbClr val="686868"/>
            </a:solidFill>
            <a:ln>
              <a:noFill/>
            </a:ln>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96" name="Rectangle 37"/>
            <p:cNvSpPr>
              <a:spLocks noChangeArrowheads="1"/>
            </p:cNvSpPr>
            <p:nvPr/>
          </p:nvSpPr>
          <p:spPr bwMode="auto">
            <a:xfrm>
              <a:off x="9488199" y="5771779"/>
              <a:ext cx="1395652" cy="22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97" name="Rectangle 38"/>
            <p:cNvSpPr>
              <a:spLocks noChangeArrowheads="1"/>
            </p:cNvSpPr>
            <p:nvPr/>
          </p:nvSpPr>
          <p:spPr bwMode="auto">
            <a:xfrm>
              <a:off x="8930765" y="6230114"/>
              <a:ext cx="94970" cy="34684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98" name="Oval 39"/>
            <p:cNvSpPr>
              <a:spLocks noChangeArrowheads="1"/>
            </p:cNvSpPr>
            <p:nvPr/>
          </p:nvSpPr>
          <p:spPr bwMode="auto">
            <a:xfrm>
              <a:off x="8749082" y="5928687"/>
              <a:ext cx="454206" cy="458335"/>
            </a:xfrm>
            <a:prstGeom prst="ellipse">
              <a:avLst/>
            </a:pr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299" name="Oval 40"/>
            <p:cNvSpPr>
              <a:spLocks noChangeArrowheads="1"/>
            </p:cNvSpPr>
            <p:nvPr/>
          </p:nvSpPr>
          <p:spPr bwMode="auto">
            <a:xfrm>
              <a:off x="8806890" y="5693326"/>
              <a:ext cx="334461" cy="334461"/>
            </a:xfrm>
            <a:prstGeom prst="ellipse">
              <a:avLst/>
            </a:pr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300" name="Rectangle 41"/>
            <p:cNvSpPr>
              <a:spLocks noChangeArrowheads="1"/>
            </p:cNvSpPr>
            <p:nvPr/>
          </p:nvSpPr>
          <p:spPr bwMode="auto">
            <a:xfrm>
              <a:off x="8373330" y="6230114"/>
              <a:ext cx="90841" cy="34684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301" name="Oval 42"/>
            <p:cNvSpPr>
              <a:spLocks noChangeArrowheads="1"/>
            </p:cNvSpPr>
            <p:nvPr/>
          </p:nvSpPr>
          <p:spPr bwMode="auto">
            <a:xfrm>
              <a:off x="8187518" y="5928687"/>
              <a:ext cx="454206" cy="458335"/>
            </a:xfrm>
            <a:prstGeom prst="ellipse">
              <a:avLst/>
            </a:pr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302" name="Oval 43"/>
            <p:cNvSpPr>
              <a:spLocks noChangeArrowheads="1"/>
            </p:cNvSpPr>
            <p:nvPr/>
          </p:nvSpPr>
          <p:spPr bwMode="auto">
            <a:xfrm>
              <a:off x="8245326" y="5693326"/>
              <a:ext cx="334461" cy="334461"/>
            </a:xfrm>
            <a:prstGeom prst="ellipse">
              <a:avLst/>
            </a:pr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303" name="Freeform 44"/>
            <p:cNvSpPr>
              <a:spLocks noEditPoints="1"/>
            </p:cNvSpPr>
            <p:nvPr/>
          </p:nvSpPr>
          <p:spPr bwMode="auto">
            <a:xfrm>
              <a:off x="9075284" y="2703824"/>
              <a:ext cx="565693" cy="478981"/>
            </a:xfrm>
            <a:custGeom>
              <a:avLst/>
              <a:gdLst>
                <a:gd name="T0" fmla="*/ 93 w 98"/>
                <a:gd name="T1" fmla="*/ 78 h 83"/>
                <a:gd name="T2" fmla="*/ 0 w 98"/>
                <a:gd name="T3" fmla="*/ 15 h 83"/>
                <a:gd name="T4" fmla="*/ 0 w 98"/>
                <a:gd name="T5" fmla="*/ 83 h 83"/>
                <a:gd name="T6" fmla="*/ 98 w 98"/>
                <a:gd name="T7" fmla="*/ 0 h 83"/>
                <a:gd name="T8" fmla="*/ 0 w 98"/>
                <a:gd name="T9" fmla="*/ 0 h 83"/>
                <a:gd name="T10" fmla="*/ 57 w 98"/>
                <a:gd name="T11" fmla="*/ 47 h 83"/>
                <a:gd name="T12" fmla="*/ 54 w 98"/>
                <a:gd name="T13" fmla="*/ 42 h 83"/>
                <a:gd name="T14" fmla="*/ 51 w 98"/>
                <a:gd name="T15" fmla="*/ 40 h 83"/>
                <a:gd name="T16" fmla="*/ 46 w 98"/>
                <a:gd name="T17" fmla="*/ 37 h 83"/>
                <a:gd name="T18" fmla="*/ 41 w 98"/>
                <a:gd name="T19" fmla="*/ 37 h 83"/>
                <a:gd name="T20" fmla="*/ 36 w 98"/>
                <a:gd name="T21" fmla="*/ 40 h 83"/>
                <a:gd name="T22" fmla="*/ 33 w 98"/>
                <a:gd name="T23" fmla="*/ 42 h 83"/>
                <a:gd name="T24" fmla="*/ 30 w 98"/>
                <a:gd name="T25" fmla="*/ 47 h 83"/>
                <a:gd name="T26" fmla="*/ 29 w 98"/>
                <a:gd name="T27" fmla="*/ 51 h 83"/>
                <a:gd name="T28" fmla="*/ 30 w 98"/>
                <a:gd name="T29" fmla="*/ 57 h 83"/>
                <a:gd name="T30" fmla="*/ 32 w 98"/>
                <a:gd name="T31" fmla="*/ 60 h 83"/>
                <a:gd name="T32" fmla="*/ 37 w 98"/>
                <a:gd name="T33" fmla="*/ 64 h 83"/>
                <a:gd name="T34" fmla="*/ 41 w 98"/>
                <a:gd name="T35" fmla="*/ 66 h 83"/>
                <a:gd name="T36" fmla="*/ 44 w 98"/>
                <a:gd name="T37" fmla="*/ 62 h 83"/>
                <a:gd name="T38" fmla="*/ 50 w 98"/>
                <a:gd name="T39" fmla="*/ 65 h 83"/>
                <a:gd name="T40" fmla="*/ 51 w 98"/>
                <a:gd name="T41" fmla="*/ 59 h 83"/>
                <a:gd name="T42" fmla="*/ 57 w 98"/>
                <a:gd name="T43" fmla="*/ 58 h 83"/>
                <a:gd name="T44" fmla="*/ 54 w 98"/>
                <a:gd name="T45" fmla="*/ 53 h 83"/>
                <a:gd name="T46" fmla="*/ 49 w 98"/>
                <a:gd name="T47" fmla="*/ 52 h 83"/>
                <a:gd name="T48" fmla="*/ 40 w 98"/>
                <a:gd name="T49" fmla="*/ 56 h 83"/>
                <a:gd name="T50" fmla="*/ 44 w 98"/>
                <a:gd name="T51" fmla="*/ 46 h 83"/>
                <a:gd name="T52" fmla="*/ 41 w 98"/>
                <a:gd name="T53" fmla="*/ 52 h 83"/>
                <a:gd name="T54" fmla="*/ 44 w 98"/>
                <a:gd name="T55" fmla="*/ 54 h 83"/>
                <a:gd name="T56" fmla="*/ 67 w 98"/>
                <a:gd name="T57" fmla="*/ 41 h 83"/>
                <a:gd name="T58" fmla="*/ 69 w 98"/>
                <a:gd name="T59" fmla="*/ 38 h 83"/>
                <a:gd name="T60" fmla="*/ 67 w 98"/>
                <a:gd name="T61" fmla="*/ 36 h 83"/>
                <a:gd name="T62" fmla="*/ 63 w 98"/>
                <a:gd name="T63" fmla="*/ 36 h 83"/>
                <a:gd name="T64" fmla="*/ 61 w 98"/>
                <a:gd name="T65" fmla="*/ 33 h 83"/>
                <a:gd name="T66" fmla="*/ 58 w 98"/>
                <a:gd name="T67" fmla="*/ 37 h 83"/>
                <a:gd name="T68" fmla="*/ 55 w 98"/>
                <a:gd name="T69" fmla="*/ 37 h 83"/>
                <a:gd name="T70" fmla="*/ 54 w 98"/>
                <a:gd name="T71" fmla="*/ 39 h 83"/>
                <a:gd name="T72" fmla="*/ 56 w 98"/>
                <a:gd name="T73" fmla="*/ 42 h 83"/>
                <a:gd name="T74" fmla="*/ 54 w 98"/>
                <a:gd name="T75" fmla="*/ 45 h 83"/>
                <a:gd name="T76" fmla="*/ 56 w 98"/>
                <a:gd name="T77" fmla="*/ 46 h 83"/>
                <a:gd name="T78" fmla="*/ 60 w 98"/>
                <a:gd name="T79" fmla="*/ 49 h 83"/>
                <a:gd name="T80" fmla="*/ 63 w 98"/>
                <a:gd name="T81" fmla="*/ 49 h 83"/>
                <a:gd name="T82" fmla="*/ 67 w 98"/>
                <a:gd name="T83" fmla="*/ 46 h 83"/>
                <a:gd name="T84" fmla="*/ 69 w 98"/>
                <a:gd name="T85" fmla="*/ 45 h 83"/>
                <a:gd name="T86" fmla="*/ 67 w 98"/>
                <a:gd name="T87" fmla="*/ 42 h 83"/>
                <a:gd name="T88" fmla="*/ 59 w 98"/>
                <a:gd name="T89"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83">
                  <a:moveTo>
                    <a:pt x="5" y="20"/>
                  </a:moveTo>
                  <a:cubicBezTo>
                    <a:pt x="5" y="78"/>
                    <a:pt x="5" y="78"/>
                    <a:pt x="5" y="78"/>
                  </a:cubicBezTo>
                  <a:cubicBezTo>
                    <a:pt x="93" y="78"/>
                    <a:pt x="93" y="78"/>
                    <a:pt x="93" y="78"/>
                  </a:cubicBezTo>
                  <a:cubicBezTo>
                    <a:pt x="93" y="20"/>
                    <a:pt x="93" y="20"/>
                    <a:pt x="93" y="20"/>
                  </a:cubicBezTo>
                  <a:cubicBezTo>
                    <a:pt x="5" y="20"/>
                    <a:pt x="5" y="20"/>
                    <a:pt x="5" y="20"/>
                  </a:cubicBezTo>
                  <a:close/>
                  <a:moveTo>
                    <a:pt x="0" y="15"/>
                  </a:moveTo>
                  <a:cubicBezTo>
                    <a:pt x="98" y="15"/>
                    <a:pt x="98" y="15"/>
                    <a:pt x="98" y="15"/>
                  </a:cubicBezTo>
                  <a:cubicBezTo>
                    <a:pt x="98" y="83"/>
                    <a:pt x="98" y="83"/>
                    <a:pt x="98" y="83"/>
                  </a:cubicBezTo>
                  <a:cubicBezTo>
                    <a:pt x="0" y="83"/>
                    <a:pt x="0" y="83"/>
                    <a:pt x="0" y="83"/>
                  </a:cubicBezTo>
                  <a:cubicBezTo>
                    <a:pt x="0" y="15"/>
                    <a:pt x="0" y="15"/>
                    <a:pt x="0" y="15"/>
                  </a:cubicBezTo>
                  <a:close/>
                  <a:moveTo>
                    <a:pt x="0" y="0"/>
                  </a:moveTo>
                  <a:cubicBezTo>
                    <a:pt x="98" y="0"/>
                    <a:pt x="98" y="0"/>
                    <a:pt x="98" y="0"/>
                  </a:cubicBezTo>
                  <a:cubicBezTo>
                    <a:pt x="98" y="10"/>
                    <a:pt x="98" y="10"/>
                    <a:pt x="98" y="10"/>
                  </a:cubicBezTo>
                  <a:cubicBezTo>
                    <a:pt x="0" y="10"/>
                    <a:pt x="0" y="10"/>
                    <a:pt x="0" y="10"/>
                  </a:cubicBezTo>
                  <a:cubicBezTo>
                    <a:pt x="0" y="0"/>
                    <a:pt x="0" y="0"/>
                    <a:pt x="0" y="0"/>
                  </a:cubicBezTo>
                  <a:close/>
                  <a:moveTo>
                    <a:pt x="58" y="50"/>
                  </a:moveTo>
                  <a:cubicBezTo>
                    <a:pt x="58" y="48"/>
                    <a:pt x="58" y="48"/>
                    <a:pt x="58" y="48"/>
                  </a:cubicBezTo>
                  <a:cubicBezTo>
                    <a:pt x="58" y="48"/>
                    <a:pt x="57" y="47"/>
                    <a:pt x="57" y="47"/>
                  </a:cubicBezTo>
                  <a:cubicBezTo>
                    <a:pt x="53" y="47"/>
                    <a:pt x="53" y="47"/>
                    <a:pt x="53" y="47"/>
                  </a:cubicBezTo>
                  <a:cubicBezTo>
                    <a:pt x="52" y="46"/>
                    <a:pt x="52" y="46"/>
                    <a:pt x="52" y="46"/>
                  </a:cubicBezTo>
                  <a:cubicBezTo>
                    <a:pt x="54" y="42"/>
                    <a:pt x="54" y="42"/>
                    <a:pt x="54" y="42"/>
                  </a:cubicBezTo>
                  <a:cubicBezTo>
                    <a:pt x="54" y="41"/>
                    <a:pt x="54" y="41"/>
                    <a:pt x="54" y="41"/>
                  </a:cubicBezTo>
                  <a:cubicBezTo>
                    <a:pt x="52" y="40"/>
                    <a:pt x="52" y="40"/>
                    <a:pt x="52" y="40"/>
                  </a:cubicBezTo>
                  <a:cubicBezTo>
                    <a:pt x="51" y="40"/>
                    <a:pt x="51" y="40"/>
                    <a:pt x="51" y="40"/>
                  </a:cubicBezTo>
                  <a:cubicBezTo>
                    <a:pt x="48" y="42"/>
                    <a:pt x="48" y="42"/>
                    <a:pt x="48" y="42"/>
                  </a:cubicBezTo>
                  <a:cubicBezTo>
                    <a:pt x="47" y="42"/>
                    <a:pt x="47" y="42"/>
                    <a:pt x="47" y="42"/>
                  </a:cubicBezTo>
                  <a:cubicBezTo>
                    <a:pt x="46" y="37"/>
                    <a:pt x="46" y="37"/>
                    <a:pt x="46" y="37"/>
                  </a:cubicBezTo>
                  <a:cubicBezTo>
                    <a:pt x="45" y="37"/>
                    <a:pt x="45" y="37"/>
                    <a:pt x="45" y="37"/>
                  </a:cubicBezTo>
                  <a:cubicBezTo>
                    <a:pt x="42" y="37"/>
                    <a:pt x="42" y="37"/>
                    <a:pt x="42" y="37"/>
                  </a:cubicBezTo>
                  <a:cubicBezTo>
                    <a:pt x="41" y="37"/>
                    <a:pt x="41" y="37"/>
                    <a:pt x="41" y="37"/>
                  </a:cubicBezTo>
                  <a:cubicBezTo>
                    <a:pt x="41" y="42"/>
                    <a:pt x="41" y="42"/>
                    <a:pt x="41" y="42"/>
                  </a:cubicBezTo>
                  <a:cubicBezTo>
                    <a:pt x="40" y="42"/>
                    <a:pt x="40" y="42"/>
                    <a:pt x="40" y="42"/>
                  </a:cubicBezTo>
                  <a:cubicBezTo>
                    <a:pt x="36" y="40"/>
                    <a:pt x="36" y="40"/>
                    <a:pt x="36" y="40"/>
                  </a:cubicBezTo>
                  <a:cubicBezTo>
                    <a:pt x="35" y="40"/>
                    <a:pt x="35" y="40"/>
                    <a:pt x="35" y="40"/>
                  </a:cubicBezTo>
                  <a:cubicBezTo>
                    <a:pt x="33" y="41"/>
                    <a:pt x="33" y="41"/>
                    <a:pt x="33" y="41"/>
                  </a:cubicBezTo>
                  <a:cubicBezTo>
                    <a:pt x="33" y="42"/>
                    <a:pt x="33" y="42"/>
                    <a:pt x="33" y="42"/>
                  </a:cubicBezTo>
                  <a:cubicBezTo>
                    <a:pt x="35" y="46"/>
                    <a:pt x="35" y="46"/>
                    <a:pt x="35" y="46"/>
                  </a:cubicBezTo>
                  <a:cubicBezTo>
                    <a:pt x="34" y="47"/>
                    <a:pt x="34" y="47"/>
                    <a:pt x="34" y="47"/>
                  </a:cubicBezTo>
                  <a:cubicBezTo>
                    <a:pt x="30" y="47"/>
                    <a:pt x="30" y="47"/>
                    <a:pt x="30" y="47"/>
                  </a:cubicBezTo>
                  <a:cubicBezTo>
                    <a:pt x="30" y="47"/>
                    <a:pt x="30" y="48"/>
                    <a:pt x="29" y="48"/>
                  </a:cubicBezTo>
                  <a:cubicBezTo>
                    <a:pt x="29" y="50"/>
                    <a:pt x="29" y="50"/>
                    <a:pt x="29" y="50"/>
                  </a:cubicBezTo>
                  <a:cubicBezTo>
                    <a:pt x="29" y="51"/>
                    <a:pt x="29" y="51"/>
                    <a:pt x="29" y="51"/>
                  </a:cubicBezTo>
                  <a:cubicBezTo>
                    <a:pt x="33" y="53"/>
                    <a:pt x="33" y="53"/>
                    <a:pt x="33" y="53"/>
                  </a:cubicBezTo>
                  <a:cubicBezTo>
                    <a:pt x="33" y="53"/>
                    <a:pt x="33" y="54"/>
                    <a:pt x="33" y="54"/>
                  </a:cubicBezTo>
                  <a:cubicBezTo>
                    <a:pt x="30" y="57"/>
                    <a:pt x="30" y="57"/>
                    <a:pt x="30" y="57"/>
                  </a:cubicBezTo>
                  <a:cubicBezTo>
                    <a:pt x="30" y="58"/>
                    <a:pt x="30" y="58"/>
                    <a:pt x="30" y="58"/>
                  </a:cubicBezTo>
                  <a:cubicBezTo>
                    <a:pt x="32" y="60"/>
                    <a:pt x="32" y="60"/>
                    <a:pt x="32" y="60"/>
                  </a:cubicBezTo>
                  <a:cubicBezTo>
                    <a:pt x="32" y="60"/>
                    <a:pt x="32" y="60"/>
                    <a:pt x="32" y="60"/>
                  </a:cubicBezTo>
                  <a:cubicBezTo>
                    <a:pt x="36" y="59"/>
                    <a:pt x="36" y="59"/>
                    <a:pt x="36" y="59"/>
                  </a:cubicBezTo>
                  <a:cubicBezTo>
                    <a:pt x="37" y="60"/>
                    <a:pt x="37" y="60"/>
                    <a:pt x="37" y="60"/>
                  </a:cubicBezTo>
                  <a:cubicBezTo>
                    <a:pt x="37" y="64"/>
                    <a:pt x="37" y="64"/>
                    <a:pt x="37" y="64"/>
                  </a:cubicBezTo>
                  <a:cubicBezTo>
                    <a:pt x="37" y="65"/>
                    <a:pt x="37" y="65"/>
                    <a:pt x="37" y="65"/>
                  </a:cubicBezTo>
                  <a:cubicBezTo>
                    <a:pt x="40" y="66"/>
                    <a:pt x="40" y="66"/>
                    <a:pt x="40" y="66"/>
                  </a:cubicBezTo>
                  <a:cubicBezTo>
                    <a:pt x="41" y="66"/>
                    <a:pt x="41" y="66"/>
                    <a:pt x="41" y="66"/>
                  </a:cubicBezTo>
                  <a:cubicBezTo>
                    <a:pt x="43" y="62"/>
                    <a:pt x="43" y="62"/>
                    <a:pt x="43" y="62"/>
                  </a:cubicBezTo>
                  <a:cubicBezTo>
                    <a:pt x="44" y="62"/>
                    <a:pt x="44" y="62"/>
                    <a:pt x="44" y="62"/>
                  </a:cubicBezTo>
                  <a:cubicBezTo>
                    <a:pt x="44" y="62"/>
                    <a:pt x="44" y="62"/>
                    <a:pt x="44" y="62"/>
                  </a:cubicBezTo>
                  <a:cubicBezTo>
                    <a:pt x="46" y="66"/>
                    <a:pt x="46" y="66"/>
                    <a:pt x="46" y="66"/>
                  </a:cubicBezTo>
                  <a:cubicBezTo>
                    <a:pt x="47" y="66"/>
                    <a:pt x="47" y="66"/>
                    <a:pt x="47" y="66"/>
                  </a:cubicBezTo>
                  <a:cubicBezTo>
                    <a:pt x="50" y="65"/>
                    <a:pt x="50" y="65"/>
                    <a:pt x="50" y="65"/>
                  </a:cubicBezTo>
                  <a:cubicBezTo>
                    <a:pt x="50" y="64"/>
                    <a:pt x="50" y="64"/>
                    <a:pt x="50" y="64"/>
                  </a:cubicBezTo>
                  <a:cubicBezTo>
                    <a:pt x="50" y="60"/>
                    <a:pt x="50" y="60"/>
                    <a:pt x="50" y="60"/>
                  </a:cubicBezTo>
                  <a:cubicBezTo>
                    <a:pt x="51" y="59"/>
                    <a:pt x="51" y="59"/>
                    <a:pt x="51" y="59"/>
                  </a:cubicBezTo>
                  <a:cubicBezTo>
                    <a:pt x="55" y="60"/>
                    <a:pt x="55" y="60"/>
                    <a:pt x="55" y="60"/>
                  </a:cubicBezTo>
                  <a:cubicBezTo>
                    <a:pt x="55" y="60"/>
                    <a:pt x="55" y="60"/>
                    <a:pt x="55" y="60"/>
                  </a:cubicBezTo>
                  <a:cubicBezTo>
                    <a:pt x="57" y="58"/>
                    <a:pt x="57" y="58"/>
                    <a:pt x="57" y="58"/>
                  </a:cubicBezTo>
                  <a:cubicBezTo>
                    <a:pt x="57" y="57"/>
                    <a:pt x="57" y="57"/>
                    <a:pt x="57" y="57"/>
                  </a:cubicBezTo>
                  <a:cubicBezTo>
                    <a:pt x="54" y="54"/>
                    <a:pt x="54" y="54"/>
                    <a:pt x="54" y="54"/>
                  </a:cubicBezTo>
                  <a:cubicBezTo>
                    <a:pt x="54" y="54"/>
                    <a:pt x="54" y="53"/>
                    <a:pt x="54" y="53"/>
                  </a:cubicBezTo>
                  <a:cubicBezTo>
                    <a:pt x="58" y="51"/>
                    <a:pt x="58" y="51"/>
                    <a:pt x="58" y="51"/>
                  </a:cubicBezTo>
                  <a:cubicBezTo>
                    <a:pt x="58" y="51"/>
                    <a:pt x="58" y="51"/>
                    <a:pt x="58" y="50"/>
                  </a:cubicBezTo>
                  <a:close/>
                  <a:moveTo>
                    <a:pt x="49" y="52"/>
                  </a:moveTo>
                  <a:cubicBezTo>
                    <a:pt x="49" y="53"/>
                    <a:pt x="49" y="55"/>
                    <a:pt x="48" y="56"/>
                  </a:cubicBezTo>
                  <a:cubicBezTo>
                    <a:pt x="47" y="57"/>
                    <a:pt x="45" y="58"/>
                    <a:pt x="44" y="58"/>
                  </a:cubicBezTo>
                  <a:cubicBezTo>
                    <a:pt x="42" y="58"/>
                    <a:pt x="41" y="57"/>
                    <a:pt x="40" y="56"/>
                  </a:cubicBezTo>
                  <a:cubicBezTo>
                    <a:pt x="39" y="55"/>
                    <a:pt x="38" y="53"/>
                    <a:pt x="38" y="52"/>
                  </a:cubicBezTo>
                  <a:cubicBezTo>
                    <a:pt x="38" y="50"/>
                    <a:pt x="39" y="49"/>
                    <a:pt x="40" y="48"/>
                  </a:cubicBezTo>
                  <a:cubicBezTo>
                    <a:pt x="41" y="47"/>
                    <a:pt x="42" y="46"/>
                    <a:pt x="44" y="46"/>
                  </a:cubicBezTo>
                  <a:cubicBezTo>
                    <a:pt x="45" y="46"/>
                    <a:pt x="47" y="47"/>
                    <a:pt x="48" y="48"/>
                  </a:cubicBezTo>
                  <a:cubicBezTo>
                    <a:pt x="49" y="49"/>
                    <a:pt x="49" y="50"/>
                    <a:pt x="49" y="52"/>
                  </a:cubicBezTo>
                  <a:close/>
                  <a:moveTo>
                    <a:pt x="41" y="52"/>
                  </a:moveTo>
                  <a:cubicBezTo>
                    <a:pt x="41" y="50"/>
                    <a:pt x="42" y="49"/>
                    <a:pt x="44" y="49"/>
                  </a:cubicBezTo>
                  <a:cubicBezTo>
                    <a:pt x="45" y="49"/>
                    <a:pt x="46" y="50"/>
                    <a:pt x="46" y="52"/>
                  </a:cubicBezTo>
                  <a:cubicBezTo>
                    <a:pt x="46" y="53"/>
                    <a:pt x="45" y="54"/>
                    <a:pt x="44" y="54"/>
                  </a:cubicBezTo>
                  <a:cubicBezTo>
                    <a:pt x="42" y="54"/>
                    <a:pt x="41" y="53"/>
                    <a:pt x="41" y="52"/>
                  </a:cubicBezTo>
                  <a:close/>
                  <a:moveTo>
                    <a:pt x="67" y="42"/>
                  </a:moveTo>
                  <a:cubicBezTo>
                    <a:pt x="67" y="41"/>
                    <a:pt x="67" y="41"/>
                    <a:pt x="67" y="41"/>
                  </a:cubicBezTo>
                  <a:cubicBezTo>
                    <a:pt x="67" y="40"/>
                    <a:pt x="67" y="40"/>
                    <a:pt x="67" y="40"/>
                  </a:cubicBezTo>
                  <a:cubicBezTo>
                    <a:pt x="69" y="39"/>
                    <a:pt x="69" y="39"/>
                    <a:pt x="69" y="39"/>
                  </a:cubicBezTo>
                  <a:cubicBezTo>
                    <a:pt x="69" y="38"/>
                    <a:pt x="69" y="38"/>
                    <a:pt x="69" y="38"/>
                  </a:cubicBezTo>
                  <a:cubicBezTo>
                    <a:pt x="69" y="38"/>
                    <a:pt x="69" y="38"/>
                    <a:pt x="69" y="38"/>
                  </a:cubicBezTo>
                  <a:cubicBezTo>
                    <a:pt x="68" y="37"/>
                    <a:pt x="68" y="37"/>
                    <a:pt x="68" y="37"/>
                  </a:cubicBezTo>
                  <a:cubicBezTo>
                    <a:pt x="67" y="36"/>
                    <a:pt x="67" y="36"/>
                    <a:pt x="67" y="36"/>
                  </a:cubicBezTo>
                  <a:cubicBezTo>
                    <a:pt x="67" y="36"/>
                    <a:pt x="67" y="36"/>
                    <a:pt x="67" y="36"/>
                  </a:cubicBezTo>
                  <a:cubicBezTo>
                    <a:pt x="65" y="37"/>
                    <a:pt x="65" y="37"/>
                    <a:pt x="65" y="37"/>
                  </a:cubicBezTo>
                  <a:cubicBezTo>
                    <a:pt x="65" y="37"/>
                    <a:pt x="64" y="36"/>
                    <a:pt x="63" y="36"/>
                  </a:cubicBezTo>
                  <a:cubicBezTo>
                    <a:pt x="63" y="34"/>
                    <a:pt x="63" y="34"/>
                    <a:pt x="63" y="34"/>
                  </a:cubicBezTo>
                  <a:cubicBezTo>
                    <a:pt x="62" y="33"/>
                    <a:pt x="62" y="33"/>
                    <a:pt x="62" y="33"/>
                  </a:cubicBezTo>
                  <a:cubicBezTo>
                    <a:pt x="61" y="33"/>
                    <a:pt x="61" y="33"/>
                    <a:pt x="61" y="33"/>
                  </a:cubicBezTo>
                  <a:cubicBezTo>
                    <a:pt x="60" y="34"/>
                    <a:pt x="60" y="34"/>
                    <a:pt x="60" y="34"/>
                  </a:cubicBezTo>
                  <a:cubicBezTo>
                    <a:pt x="60" y="36"/>
                    <a:pt x="60" y="36"/>
                    <a:pt x="60" y="36"/>
                  </a:cubicBezTo>
                  <a:cubicBezTo>
                    <a:pt x="59" y="36"/>
                    <a:pt x="58" y="37"/>
                    <a:pt x="58" y="37"/>
                  </a:cubicBezTo>
                  <a:cubicBezTo>
                    <a:pt x="56" y="36"/>
                    <a:pt x="56" y="36"/>
                    <a:pt x="56" y="36"/>
                  </a:cubicBezTo>
                  <a:cubicBezTo>
                    <a:pt x="56" y="36"/>
                    <a:pt x="56" y="36"/>
                    <a:pt x="56" y="36"/>
                  </a:cubicBezTo>
                  <a:cubicBezTo>
                    <a:pt x="55" y="37"/>
                    <a:pt x="55" y="37"/>
                    <a:pt x="55" y="37"/>
                  </a:cubicBezTo>
                  <a:cubicBezTo>
                    <a:pt x="54" y="38"/>
                    <a:pt x="54" y="38"/>
                    <a:pt x="54" y="38"/>
                  </a:cubicBezTo>
                  <a:cubicBezTo>
                    <a:pt x="54" y="38"/>
                    <a:pt x="54" y="38"/>
                    <a:pt x="54" y="38"/>
                  </a:cubicBezTo>
                  <a:cubicBezTo>
                    <a:pt x="54" y="39"/>
                    <a:pt x="54" y="39"/>
                    <a:pt x="54" y="39"/>
                  </a:cubicBezTo>
                  <a:cubicBezTo>
                    <a:pt x="56" y="40"/>
                    <a:pt x="56" y="40"/>
                    <a:pt x="56" y="40"/>
                  </a:cubicBezTo>
                  <a:cubicBezTo>
                    <a:pt x="56" y="41"/>
                    <a:pt x="56" y="41"/>
                    <a:pt x="56" y="41"/>
                  </a:cubicBezTo>
                  <a:cubicBezTo>
                    <a:pt x="56" y="42"/>
                    <a:pt x="56" y="42"/>
                    <a:pt x="56" y="42"/>
                  </a:cubicBezTo>
                  <a:cubicBezTo>
                    <a:pt x="54" y="44"/>
                    <a:pt x="54" y="44"/>
                    <a:pt x="54" y="44"/>
                  </a:cubicBezTo>
                  <a:cubicBezTo>
                    <a:pt x="54" y="44"/>
                    <a:pt x="54" y="44"/>
                    <a:pt x="54" y="44"/>
                  </a:cubicBezTo>
                  <a:cubicBezTo>
                    <a:pt x="54" y="45"/>
                    <a:pt x="54" y="45"/>
                    <a:pt x="54" y="45"/>
                  </a:cubicBezTo>
                  <a:cubicBezTo>
                    <a:pt x="55" y="46"/>
                    <a:pt x="55" y="46"/>
                    <a:pt x="55" y="46"/>
                  </a:cubicBezTo>
                  <a:cubicBezTo>
                    <a:pt x="56" y="46"/>
                    <a:pt x="56" y="46"/>
                    <a:pt x="56" y="46"/>
                  </a:cubicBezTo>
                  <a:cubicBezTo>
                    <a:pt x="56" y="46"/>
                    <a:pt x="56" y="46"/>
                    <a:pt x="56" y="46"/>
                  </a:cubicBezTo>
                  <a:cubicBezTo>
                    <a:pt x="58" y="46"/>
                    <a:pt x="58" y="46"/>
                    <a:pt x="58" y="46"/>
                  </a:cubicBezTo>
                  <a:cubicBezTo>
                    <a:pt x="58" y="46"/>
                    <a:pt x="59" y="46"/>
                    <a:pt x="60" y="47"/>
                  </a:cubicBezTo>
                  <a:cubicBezTo>
                    <a:pt x="60" y="49"/>
                    <a:pt x="60" y="49"/>
                    <a:pt x="60" y="49"/>
                  </a:cubicBezTo>
                  <a:cubicBezTo>
                    <a:pt x="61" y="49"/>
                    <a:pt x="61" y="49"/>
                    <a:pt x="61" y="49"/>
                  </a:cubicBezTo>
                  <a:cubicBezTo>
                    <a:pt x="62" y="49"/>
                    <a:pt x="62" y="49"/>
                    <a:pt x="62" y="49"/>
                  </a:cubicBezTo>
                  <a:cubicBezTo>
                    <a:pt x="63" y="49"/>
                    <a:pt x="63" y="49"/>
                    <a:pt x="63" y="49"/>
                  </a:cubicBezTo>
                  <a:cubicBezTo>
                    <a:pt x="63" y="47"/>
                    <a:pt x="63" y="47"/>
                    <a:pt x="63" y="47"/>
                  </a:cubicBezTo>
                  <a:cubicBezTo>
                    <a:pt x="64" y="46"/>
                    <a:pt x="65" y="46"/>
                    <a:pt x="65" y="46"/>
                  </a:cubicBezTo>
                  <a:cubicBezTo>
                    <a:pt x="67" y="46"/>
                    <a:pt x="67" y="46"/>
                    <a:pt x="67" y="46"/>
                  </a:cubicBezTo>
                  <a:cubicBezTo>
                    <a:pt x="67" y="46"/>
                    <a:pt x="67" y="46"/>
                    <a:pt x="67" y="46"/>
                  </a:cubicBezTo>
                  <a:cubicBezTo>
                    <a:pt x="68" y="46"/>
                    <a:pt x="68" y="46"/>
                    <a:pt x="68" y="46"/>
                  </a:cubicBezTo>
                  <a:cubicBezTo>
                    <a:pt x="69" y="45"/>
                    <a:pt x="69" y="45"/>
                    <a:pt x="69" y="45"/>
                  </a:cubicBezTo>
                  <a:cubicBezTo>
                    <a:pt x="69" y="44"/>
                    <a:pt x="69" y="44"/>
                    <a:pt x="69" y="44"/>
                  </a:cubicBezTo>
                  <a:cubicBezTo>
                    <a:pt x="69" y="44"/>
                    <a:pt x="69" y="44"/>
                    <a:pt x="69" y="44"/>
                  </a:cubicBezTo>
                  <a:cubicBezTo>
                    <a:pt x="67" y="42"/>
                    <a:pt x="67" y="42"/>
                    <a:pt x="67" y="42"/>
                  </a:cubicBezTo>
                  <a:close/>
                  <a:moveTo>
                    <a:pt x="64" y="41"/>
                  </a:moveTo>
                  <a:cubicBezTo>
                    <a:pt x="64" y="42"/>
                    <a:pt x="63" y="43"/>
                    <a:pt x="62" y="43"/>
                  </a:cubicBezTo>
                  <a:cubicBezTo>
                    <a:pt x="60" y="43"/>
                    <a:pt x="59" y="42"/>
                    <a:pt x="59" y="41"/>
                  </a:cubicBezTo>
                  <a:cubicBezTo>
                    <a:pt x="59" y="40"/>
                    <a:pt x="60" y="39"/>
                    <a:pt x="62" y="39"/>
                  </a:cubicBezTo>
                  <a:cubicBezTo>
                    <a:pt x="63" y="39"/>
                    <a:pt x="64" y="40"/>
                    <a:pt x="64" y="4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304" name="Freeform 48"/>
            <p:cNvSpPr>
              <a:spLocks/>
            </p:cNvSpPr>
            <p:nvPr/>
          </p:nvSpPr>
          <p:spPr bwMode="auto">
            <a:xfrm>
              <a:off x="9768981" y="4363741"/>
              <a:ext cx="359236" cy="45420"/>
            </a:xfrm>
            <a:custGeom>
              <a:avLst/>
              <a:gdLst>
                <a:gd name="T0" fmla="*/ 31 w 62"/>
                <a:gd name="T1" fmla="*/ 0 h 8"/>
                <a:gd name="T2" fmla="*/ 0 w 62"/>
                <a:gd name="T3" fmla="*/ 8 h 8"/>
                <a:gd name="T4" fmla="*/ 62 w 62"/>
                <a:gd name="T5" fmla="*/ 8 h 8"/>
                <a:gd name="T6" fmla="*/ 31 w 62"/>
                <a:gd name="T7" fmla="*/ 0 h 8"/>
              </a:gdLst>
              <a:ahLst/>
              <a:cxnLst>
                <a:cxn ang="0">
                  <a:pos x="T0" y="T1"/>
                </a:cxn>
                <a:cxn ang="0">
                  <a:pos x="T2" y="T3"/>
                </a:cxn>
                <a:cxn ang="0">
                  <a:pos x="T4" y="T5"/>
                </a:cxn>
                <a:cxn ang="0">
                  <a:pos x="T6" y="T7"/>
                </a:cxn>
              </a:cxnLst>
              <a:rect l="0" t="0" r="r" b="b"/>
              <a:pathLst>
                <a:path w="62" h="8">
                  <a:moveTo>
                    <a:pt x="31" y="0"/>
                  </a:moveTo>
                  <a:cubicBezTo>
                    <a:pt x="19" y="0"/>
                    <a:pt x="9" y="3"/>
                    <a:pt x="0" y="8"/>
                  </a:cubicBezTo>
                  <a:cubicBezTo>
                    <a:pt x="62" y="8"/>
                    <a:pt x="62" y="8"/>
                    <a:pt x="62" y="8"/>
                  </a:cubicBezTo>
                  <a:cubicBezTo>
                    <a:pt x="53" y="3"/>
                    <a:pt x="42" y="0"/>
                    <a:pt x="31" y="0"/>
                  </a:cubicBezTo>
                </a:path>
              </a:pathLst>
            </a:custGeom>
            <a:solidFill>
              <a:srgbClr val="7C3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305" name="Freeform 56"/>
            <p:cNvSpPr>
              <a:spLocks/>
            </p:cNvSpPr>
            <p:nvPr/>
          </p:nvSpPr>
          <p:spPr bwMode="auto">
            <a:xfrm>
              <a:off x="10491581" y="4991371"/>
              <a:ext cx="392269" cy="227103"/>
            </a:xfrm>
            <a:custGeom>
              <a:avLst/>
              <a:gdLst>
                <a:gd name="T0" fmla="*/ 42 w 68"/>
                <a:gd name="T1" fmla="*/ 0 h 39"/>
                <a:gd name="T2" fmla="*/ 0 w 68"/>
                <a:gd name="T3" fmla="*/ 39 h 39"/>
                <a:gd name="T4" fmla="*/ 68 w 68"/>
                <a:gd name="T5" fmla="*/ 39 h 39"/>
                <a:gd name="T6" fmla="*/ 68 w 68"/>
                <a:gd name="T7" fmla="*/ 9 h 39"/>
                <a:gd name="T8" fmla="*/ 42 w 68"/>
                <a:gd name="T9" fmla="*/ 0 h 39"/>
              </a:gdLst>
              <a:ahLst/>
              <a:cxnLst>
                <a:cxn ang="0">
                  <a:pos x="T0" y="T1"/>
                </a:cxn>
                <a:cxn ang="0">
                  <a:pos x="T2" y="T3"/>
                </a:cxn>
                <a:cxn ang="0">
                  <a:pos x="T4" y="T5"/>
                </a:cxn>
                <a:cxn ang="0">
                  <a:pos x="T6" y="T7"/>
                </a:cxn>
                <a:cxn ang="0">
                  <a:pos x="T8" y="T9"/>
                </a:cxn>
              </a:cxnLst>
              <a:rect l="0" t="0" r="r" b="b"/>
              <a:pathLst>
                <a:path w="68" h="39">
                  <a:moveTo>
                    <a:pt x="42" y="0"/>
                  </a:moveTo>
                  <a:cubicBezTo>
                    <a:pt x="20" y="0"/>
                    <a:pt x="2" y="17"/>
                    <a:pt x="0" y="39"/>
                  </a:cubicBezTo>
                  <a:cubicBezTo>
                    <a:pt x="68" y="39"/>
                    <a:pt x="68" y="39"/>
                    <a:pt x="68" y="39"/>
                  </a:cubicBezTo>
                  <a:cubicBezTo>
                    <a:pt x="68" y="9"/>
                    <a:pt x="68" y="9"/>
                    <a:pt x="68" y="9"/>
                  </a:cubicBezTo>
                  <a:cubicBezTo>
                    <a:pt x="61" y="4"/>
                    <a:pt x="52" y="0"/>
                    <a:pt x="42" y="0"/>
                  </a:cubicBezTo>
                </a:path>
              </a:pathLst>
            </a:custGeom>
            <a:solidFill>
              <a:srgbClr val="7C3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306" name="Freeform 66"/>
            <p:cNvSpPr>
              <a:spLocks/>
            </p:cNvSpPr>
            <p:nvPr/>
          </p:nvSpPr>
          <p:spPr bwMode="auto">
            <a:xfrm>
              <a:off x="9921759" y="5598355"/>
              <a:ext cx="148650" cy="8258"/>
            </a:xfrm>
            <a:custGeom>
              <a:avLst/>
              <a:gdLst>
                <a:gd name="T0" fmla="*/ 13 w 26"/>
                <a:gd name="T1" fmla="*/ 0 h 1"/>
                <a:gd name="T2" fmla="*/ 0 w 26"/>
                <a:gd name="T3" fmla="*/ 1 h 1"/>
                <a:gd name="T4" fmla="*/ 26 w 26"/>
                <a:gd name="T5" fmla="*/ 1 h 1"/>
                <a:gd name="T6" fmla="*/ 13 w 26"/>
                <a:gd name="T7" fmla="*/ 0 h 1"/>
              </a:gdLst>
              <a:ahLst/>
              <a:cxnLst>
                <a:cxn ang="0">
                  <a:pos x="T0" y="T1"/>
                </a:cxn>
                <a:cxn ang="0">
                  <a:pos x="T2" y="T3"/>
                </a:cxn>
                <a:cxn ang="0">
                  <a:pos x="T4" y="T5"/>
                </a:cxn>
                <a:cxn ang="0">
                  <a:pos x="T6" y="T7"/>
                </a:cxn>
              </a:cxnLst>
              <a:rect l="0" t="0" r="r" b="b"/>
              <a:pathLst>
                <a:path w="26" h="1">
                  <a:moveTo>
                    <a:pt x="13" y="0"/>
                  </a:moveTo>
                  <a:cubicBezTo>
                    <a:pt x="8" y="0"/>
                    <a:pt x="4" y="0"/>
                    <a:pt x="0" y="1"/>
                  </a:cubicBezTo>
                  <a:cubicBezTo>
                    <a:pt x="26" y="1"/>
                    <a:pt x="26" y="1"/>
                    <a:pt x="26" y="1"/>
                  </a:cubicBezTo>
                  <a:cubicBezTo>
                    <a:pt x="22" y="0"/>
                    <a:pt x="17" y="0"/>
                    <a:pt x="13" y="0"/>
                  </a:cubicBezTo>
                </a:path>
              </a:pathLst>
            </a:custGeom>
            <a:solidFill>
              <a:srgbClr val="7C3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307" name="Freeform 306"/>
            <p:cNvSpPr>
              <a:spLocks noChangeArrowheads="1"/>
            </p:cNvSpPr>
            <p:nvPr/>
          </p:nvSpPr>
          <p:spPr bwMode="auto">
            <a:xfrm>
              <a:off x="9314774" y="2341467"/>
              <a:ext cx="608788" cy="1127258"/>
            </a:xfrm>
            <a:custGeom>
              <a:avLst/>
              <a:gdLst>
                <a:gd name="connsiteX0" fmla="*/ 0 w 672920"/>
                <a:gd name="connsiteY0" fmla="*/ 573965 h 1246008"/>
                <a:gd name="connsiteX1" fmla="*/ 667958 w 672920"/>
                <a:gd name="connsiteY1" fmla="*/ 573965 h 1246008"/>
                <a:gd name="connsiteX2" fmla="*/ 672920 w 672920"/>
                <a:gd name="connsiteY2" fmla="*/ 623004 h 1246008"/>
                <a:gd name="connsiteX3" fmla="*/ 47634 w 672920"/>
                <a:gd name="connsiteY3" fmla="*/ 1246008 h 1246008"/>
                <a:gd name="connsiteX4" fmla="*/ 0 w 672920"/>
                <a:gd name="connsiteY4" fmla="*/ 1241224 h 1246008"/>
                <a:gd name="connsiteX5" fmla="*/ 47634 w 672920"/>
                <a:gd name="connsiteY5" fmla="*/ 0 h 1246008"/>
                <a:gd name="connsiteX6" fmla="*/ 59253 w 672920"/>
                <a:gd name="connsiteY6" fmla="*/ 1167 h 1246008"/>
                <a:gd name="connsiteX7" fmla="*/ 36015 w 672920"/>
                <a:gd name="connsiteY7" fmla="*/ 1167 h 124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920" h="1246008">
                  <a:moveTo>
                    <a:pt x="0" y="573965"/>
                  </a:moveTo>
                  <a:lnTo>
                    <a:pt x="667958" y="573965"/>
                  </a:lnTo>
                  <a:lnTo>
                    <a:pt x="672920" y="623004"/>
                  </a:lnTo>
                  <a:cubicBezTo>
                    <a:pt x="672920" y="967080"/>
                    <a:pt x="392970" y="1246008"/>
                    <a:pt x="47634" y="1246008"/>
                  </a:cubicBezTo>
                  <a:lnTo>
                    <a:pt x="0" y="1241224"/>
                  </a:lnTo>
                  <a:close/>
                  <a:moveTo>
                    <a:pt x="47634" y="0"/>
                  </a:moveTo>
                  <a:lnTo>
                    <a:pt x="59253" y="1167"/>
                  </a:lnTo>
                  <a:lnTo>
                    <a:pt x="36015" y="1167"/>
                  </a:lnTo>
                  <a:close/>
                </a:path>
              </a:pathLst>
            </a:custGeom>
            <a:solidFill>
              <a:srgbClr val="151515">
                <a:alpha val="50196"/>
              </a:srgbClr>
            </a:solidFill>
            <a:ln>
              <a:noFill/>
            </a:ln>
            <a:extLst/>
          </p:spPr>
          <p:txBody>
            <a:bodyPr vert="horz" wrap="square" lIns="124330" tIns="62165" rIns="124330" bIns="62165" numCol="1" anchor="t" anchorCtr="0" compatLnSpc="1">
              <a:prstTxWarp prst="textNoShape">
                <a:avLst/>
              </a:prstTxWarp>
              <a:noAutofit/>
            </a:bodyPr>
            <a:lstStyle/>
            <a:p>
              <a:pPr defTabSz="932563">
                <a:defRPr/>
              </a:pPr>
              <a:endParaRPr lang="en-US" sz="2448" kern="0" smtClean="0">
                <a:solidFill>
                  <a:srgbClr val="505050"/>
                </a:solidFill>
              </a:endParaRPr>
            </a:p>
          </p:txBody>
        </p:sp>
        <p:sp>
          <p:nvSpPr>
            <p:cNvPr id="308" name="Oval 45"/>
            <p:cNvSpPr>
              <a:spLocks noChangeArrowheads="1"/>
            </p:cNvSpPr>
            <p:nvPr/>
          </p:nvSpPr>
          <p:spPr bwMode="auto">
            <a:xfrm>
              <a:off x="9897284" y="3590844"/>
              <a:ext cx="515906" cy="514023"/>
            </a:xfrm>
            <a:prstGeom prst="ellipse">
              <a:avLst/>
            </a:prstGeom>
            <a:solidFill>
              <a:srgbClr val="151515">
                <a:alpha val="50196"/>
              </a:srgbClr>
            </a:solidFill>
            <a:ln>
              <a:noFill/>
            </a:ln>
            <a:extLst/>
          </p:spPr>
          <p:txBody>
            <a:bodyPr vert="horz" wrap="square" lIns="124330" tIns="62165" rIns="124330" bIns="62165" numCol="1" anchor="t" anchorCtr="0" compatLnSpc="1">
              <a:prstTxWarp prst="textNoShape">
                <a:avLst/>
              </a:prstTxWarp>
              <a:noAutofit/>
            </a:bodyPr>
            <a:lstStyle/>
            <a:p>
              <a:pPr defTabSz="932563">
                <a:defRPr/>
              </a:pPr>
              <a:endParaRPr lang="en-US" sz="2448" kern="0" smtClean="0">
                <a:solidFill>
                  <a:srgbClr val="505050"/>
                </a:solidFill>
              </a:endParaRPr>
            </a:p>
          </p:txBody>
        </p:sp>
        <p:sp>
          <p:nvSpPr>
            <p:cNvPr id="309" name="Oval 45"/>
            <p:cNvSpPr>
              <a:spLocks noChangeArrowheads="1"/>
            </p:cNvSpPr>
            <p:nvPr/>
          </p:nvSpPr>
          <p:spPr bwMode="auto">
            <a:xfrm>
              <a:off x="9610165" y="4388711"/>
              <a:ext cx="738042" cy="735348"/>
            </a:xfrm>
            <a:prstGeom prst="ellipse">
              <a:avLst/>
            </a:prstGeom>
            <a:solidFill>
              <a:srgbClr val="151515">
                <a:alpha val="50196"/>
              </a:srgbClr>
            </a:solidFill>
            <a:ln>
              <a:noFill/>
            </a:ln>
            <a:extLst/>
          </p:spPr>
          <p:txBody>
            <a:bodyPr vert="horz" wrap="square" lIns="124330" tIns="62165" rIns="124330" bIns="62165" numCol="1" anchor="t" anchorCtr="0" compatLnSpc="1">
              <a:prstTxWarp prst="textNoShape">
                <a:avLst/>
              </a:prstTxWarp>
              <a:noAutofit/>
            </a:bodyPr>
            <a:lstStyle/>
            <a:p>
              <a:pPr defTabSz="932563">
                <a:defRPr/>
              </a:pPr>
              <a:endParaRPr lang="en-US" sz="2448" kern="0" smtClean="0">
                <a:solidFill>
                  <a:srgbClr val="505050"/>
                </a:solidFill>
              </a:endParaRPr>
            </a:p>
          </p:txBody>
        </p:sp>
        <p:sp>
          <p:nvSpPr>
            <p:cNvPr id="310" name="Oval 45"/>
            <p:cNvSpPr>
              <a:spLocks noChangeArrowheads="1"/>
            </p:cNvSpPr>
            <p:nvPr/>
          </p:nvSpPr>
          <p:spPr bwMode="auto">
            <a:xfrm>
              <a:off x="10478536" y="4992382"/>
              <a:ext cx="512166" cy="510297"/>
            </a:xfrm>
            <a:prstGeom prst="ellipse">
              <a:avLst/>
            </a:prstGeom>
            <a:solidFill>
              <a:srgbClr val="151515">
                <a:alpha val="50196"/>
              </a:srgbClr>
            </a:solidFill>
            <a:ln>
              <a:noFill/>
            </a:ln>
            <a:extLst/>
          </p:spPr>
          <p:txBody>
            <a:bodyPr vert="horz" wrap="square" lIns="124330" tIns="62165" rIns="124330" bIns="62165" numCol="1" anchor="t" anchorCtr="0" compatLnSpc="1">
              <a:prstTxWarp prst="textNoShape">
                <a:avLst/>
              </a:prstTxWarp>
              <a:noAutofit/>
            </a:bodyPr>
            <a:lstStyle/>
            <a:p>
              <a:pPr defTabSz="932563">
                <a:defRPr/>
              </a:pPr>
              <a:endParaRPr lang="en-US" sz="2448" kern="0" smtClean="0">
                <a:solidFill>
                  <a:srgbClr val="505050"/>
                </a:solidFill>
              </a:endParaRPr>
            </a:p>
          </p:txBody>
        </p:sp>
        <p:sp>
          <p:nvSpPr>
            <p:cNvPr id="311" name="Oval 45"/>
            <p:cNvSpPr>
              <a:spLocks noChangeArrowheads="1"/>
            </p:cNvSpPr>
            <p:nvPr/>
          </p:nvSpPr>
          <p:spPr bwMode="auto">
            <a:xfrm>
              <a:off x="9597534" y="5528980"/>
              <a:ext cx="655173" cy="652783"/>
            </a:xfrm>
            <a:prstGeom prst="ellipse">
              <a:avLst/>
            </a:prstGeom>
            <a:solidFill>
              <a:srgbClr val="151515">
                <a:alpha val="50196"/>
              </a:srgbClr>
            </a:solidFill>
            <a:ln>
              <a:noFill/>
            </a:ln>
            <a:extLst/>
          </p:spPr>
          <p:txBody>
            <a:bodyPr vert="horz" wrap="square" lIns="124330" tIns="62165" rIns="124330" bIns="62165" numCol="1" anchor="t" anchorCtr="0" compatLnSpc="1">
              <a:prstTxWarp prst="textNoShape">
                <a:avLst/>
              </a:prstTxWarp>
              <a:noAutofit/>
            </a:bodyPr>
            <a:lstStyle/>
            <a:p>
              <a:pPr defTabSz="932563">
                <a:defRPr/>
              </a:pPr>
              <a:endParaRPr lang="en-US" sz="2448" kern="0" smtClean="0">
                <a:solidFill>
                  <a:srgbClr val="505050"/>
                </a:solidFill>
              </a:endParaRPr>
            </a:p>
          </p:txBody>
        </p:sp>
        <p:sp>
          <p:nvSpPr>
            <p:cNvPr id="312" name="Oval 45"/>
            <p:cNvSpPr>
              <a:spLocks noChangeArrowheads="1"/>
            </p:cNvSpPr>
            <p:nvPr/>
          </p:nvSpPr>
          <p:spPr bwMode="auto">
            <a:xfrm>
              <a:off x="8695403" y="2282651"/>
              <a:ext cx="1131386" cy="1127257"/>
            </a:xfrm>
            <a:prstGeom prst="ellipse">
              <a:avLst/>
            </a:pr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313" name="Oval 51"/>
            <p:cNvSpPr>
              <a:spLocks noChangeArrowheads="1"/>
            </p:cNvSpPr>
            <p:nvPr/>
          </p:nvSpPr>
          <p:spPr bwMode="auto">
            <a:xfrm>
              <a:off x="9525361" y="4318321"/>
              <a:ext cx="751505" cy="747375"/>
            </a:xfrm>
            <a:prstGeom prst="ellipse">
              <a:avLst/>
            </a:pr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314" name="Oval 58"/>
            <p:cNvSpPr>
              <a:spLocks noChangeArrowheads="1"/>
            </p:cNvSpPr>
            <p:nvPr/>
          </p:nvSpPr>
          <p:spPr bwMode="auto">
            <a:xfrm>
              <a:off x="10442032" y="4945950"/>
              <a:ext cx="487239" cy="491368"/>
            </a:xfrm>
            <a:prstGeom prst="ellipse">
              <a:avLst/>
            </a:pr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315" name="Oval 63"/>
            <p:cNvSpPr>
              <a:spLocks noChangeArrowheads="1"/>
            </p:cNvSpPr>
            <p:nvPr/>
          </p:nvSpPr>
          <p:spPr bwMode="auto">
            <a:xfrm>
              <a:off x="9851564" y="3558557"/>
              <a:ext cx="491368" cy="491368"/>
            </a:xfrm>
            <a:prstGeom prst="ellipse">
              <a:avLst/>
            </a:pr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316" name="Freeform 64"/>
            <p:cNvSpPr>
              <a:spLocks noEditPoints="1"/>
            </p:cNvSpPr>
            <p:nvPr/>
          </p:nvSpPr>
          <p:spPr bwMode="auto">
            <a:xfrm>
              <a:off x="9971309" y="3698949"/>
              <a:ext cx="247749" cy="206457"/>
            </a:xfrm>
            <a:custGeom>
              <a:avLst/>
              <a:gdLst>
                <a:gd name="T0" fmla="*/ 41 w 43"/>
                <a:gd name="T1" fmla="*/ 34 h 36"/>
                <a:gd name="T2" fmla="*/ 0 w 43"/>
                <a:gd name="T3" fmla="*/ 6 h 36"/>
                <a:gd name="T4" fmla="*/ 0 w 43"/>
                <a:gd name="T5" fmla="*/ 36 h 36"/>
                <a:gd name="T6" fmla="*/ 43 w 43"/>
                <a:gd name="T7" fmla="*/ 0 h 36"/>
                <a:gd name="T8" fmla="*/ 0 w 43"/>
                <a:gd name="T9" fmla="*/ 0 h 36"/>
                <a:gd name="T10" fmla="*/ 25 w 43"/>
                <a:gd name="T11" fmla="*/ 20 h 36"/>
                <a:gd name="T12" fmla="*/ 24 w 43"/>
                <a:gd name="T13" fmla="*/ 18 h 36"/>
                <a:gd name="T14" fmla="*/ 22 w 43"/>
                <a:gd name="T15" fmla="*/ 17 h 36"/>
                <a:gd name="T16" fmla="*/ 20 w 43"/>
                <a:gd name="T17" fmla="*/ 16 h 36"/>
                <a:gd name="T18" fmla="*/ 18 w 43"/>
                <a:gd name="T19" fmla="*/ 16 h 36"/>
                <a:gd name="T20" fmla="*/ 16 w 43"/>
                <a:gd name="T21" fmla="*/ 17 h 36"/>
                <a:gd name="T22" fmla="*/ 15 w 43"/>
                <a:gd name="T23" fmla="*/ 18 h 36"/>
                <a:gd name="T24" fmla="*/ 13 w 43"/>
                <a:gd name="T25" fmla="*/ 20 h 36"/>
                <a:gd name="T26" fmla="*/ 13 w 43"/>
                <a:gd name="T27" fmla="*/ 22 h 36"/>
                <a:gd name="T28" fmla="*/ 14 w 43"/>
                <a:gd name="T29" fmla="*/ 25 h 36"/>
                <a:gd name="T30" fmla="*/ 14 w 43"/>
                <a:gd name="T31" fmla="*/ 26 h 36"/>
                <a:gd name="T32" fmla="*/ 16 w 43"/>
                <a:gd name="T33" fmla="*/ 28 h 36"/>
                <a:gd name="T34" fmla="*/ 18 w 43"/>
                <a:gd name="T35" fmla="*/ 29 h 36"/>
                <a:gd name="T36" fmla="*/ 19 w 43"/>
                <a:gd name="T37" fmla="*/ 27 h 36"/>
                <a:gd name="T38" fmla="*/ 22 w 43"/>
                <a:gd name="T39" fmla="*/ 28 h 36"/>
                <a:gd name="T40" fmla="*/ 22 w 43"/>
                <a:gd name="T41" fmla="*/ 26 h 36"/>
                <a:gd name="T42" fmla="*/ 25 w 43"/>
                <a:gd name="T43" fmla="*/ 25 h 36"/>
                <a:gd name="T44" fmla="*/ 24 w 43"/>
                <a:gd name="T45" fmla="*/ 23 h 36"/>
                <a:gd name="T46" fmla="*/ 22 w 43"/>
                <a:gd name="T47" fmla="*/ 22 h 36"/>
                <a:gd name="T48" fmla="*/ 17 w 43"/>
                <a:gd name="T49" fmla="*/ 24 h 36"/>
                <a:gd name="T50" fmla="*/ 19 w 43"/>
                <a:gd name="T51" fmla="*/ 20 h 36"/>
                <a:gd name="T52" fmla="*/ 18 w 43"/>
                <a:gd name="T53" fmla="*/ 22 h 36"/>
                <a:gd name="T54" fmla="*/ 19 w 43"/>
                <a:gd name="T55" fmla="*/ 24 h 36"/>
                <a:gd name="T56" fmla="*/ 30 w 43"/>
                <a:gd name="T57" fmla="*/ 18 h 36"/>
                <a:gd name="T58" fmla="*/ 30 w 43"/>
                <a:gd name="T59" fmla="*/ 17 h 36"/>
                <a:gd name="T60" fmla="*/ 30 w 43"/>
                <a:gd name="T61" fmla="*/ 16 h 36"/>
                <a:gd name="T62" fmla="*/ 28 w 43"/>
                <a:gd name="T63" fmla="*/ 16 h 36"/>
                <a:gd name="T64" fmla="*/ 27 w 43"/>
                <a:gd name="T65" fmla="*/ 14 h 36"/>
                <a:gd name="T66" fmla="*/ 25 w 43"/>
                <a:gd name="T67" fmla="*/ 16 h 36"/>
                <a:gd name="T68" fmla="*/ 24 w 43"/>
                <a:gd name="T69" fmla="*/ 16 h 36"/>
                <a:gd name="T70" fmla="*/ 24 w 43"/>
                <a:gd name="T71" fmla="*/ 17 h 36"/>
                <a:gd name="T72" fmla="*/ 25 w 43"/>
                <a:gd name="T73" fmla="*/ 18 h 36"/>
                <a:gd name="T74" fmla="*/ 24 w 43"/>
                <a:gd name="T75" fmla="*/ 19 h 36"/>
                <a:gd name="T76" fmla="*/ 25 w 43"/>
                <a:gd name="T77" fmla="*/ 20 h 36"/>
                <a:gd name="T78" fmla="*/ 26 w 43"/>
                <a:gd name="T79" fmla="*/ 21 h 36"/>
                <a:gd name="T80" fmla="*/ 28 w 43"/>
                <a:gd name="T81" fmla="*/ 21 h 36"/>
                <a:gd name="T82" fmla="*/ 30 w 43"/>
                <a:gd name="T83" fmla="*/ 20 h 36"/>
                <a:gd name="T84" fmla="*/ 30 w 43"/>
                <a:gd name="T85" fmla="*/ 19 h 36"/>
                <a:gd name="T86" fmla="*/ 29 w 43"/>
                <a:gd name="T87" fmla="*/ 18 h 36"/>
                <a:gd name="T88" fmla="*/ 26 w 43"/>
                <a:gd name="T8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 h="36">
                  <a:moveTo>
                    <a:pt x="2" y="9"/>
                  </a:moveTo>
                  <a:cubicBezTo>
                    <a:pt x="2" y="34"/>
                    <a:pt x="2" y="34"/>
                    <a:pt x="2" y="34"/>
                  </a:cubicBezTo>
                  <a:cubicBezTo>
                    <a:pt x="41" y="34"/>
                    <a:pt x="41" y="34"/>
                    <a:pt x="41" y="34"/>
                  </a:cubicBezTo>
                  <a:cubicBezTo>
                    <a:pt x="41" y="9"/>
                    <a:pt x="41" y="9"/>
                    <a:pt x="41" y="9"/>
                  </a:cubicBezTo>
                  <a:cubicBezTo>
                    <a:pt x="2" y="9"/>
                    <a:pt x="2" y="9"/>
                    <a:pt x="2" y="9"/>
                  </a:cubicBezTo>
                  <a:close/>
                  <a:moveTo>
                    <a:pt x="0" y="6"/>
                  </a:moveTo>
                  <a:cubicBezTo>
                    <a:pt x="43" y="6"/>
                    <a:pt x="43" y="6"/>
                    <a:pt x="43" y="6"/>
                  </a:cubicBezTo>
                  <a:cubicBezTo>
                    <a:pt x="43" y="36"/>
                    <a:pt x="43" y="36"/>
                    <a:pt x="43" y="36"/>
                  </a:cubicBezTo>
                  <a:cubicBezTo>
                    <a:pt x="0" y="36"/>
                    <a:pt x="0" y="36"/>
                    <a:pt x="0" y="36"/>
                  </a:cubicBezTo>
                  <a:cubicBezTo>
                    <a:pt x="0" y="6"/>
                    <a:pt x="0" y="6"/>
                    <a:pt x="0" y="6"/>
                  </a:cubicBezTo>
                  <a:close/>
                  <a:moveTo>
                    <a:pt x="0" y="0"/>
                  </a:moveTo>
                  <a:cubicBezTo>
                    <a:pt x="43" y="0"/>
                    <a:pt x="43" y="0"/>
                    <a:pt x="43" y="0"/>
                  </a:cubicBezTo>
                  <a:cubicBezTo>
                    <a:pt x="43" y="4"/>
                    <a:pt x="43" y="4"/>
                    <a:pt x="43" y="4"/>
                  </a:cubicBezTo>
                  <a:cubicBezTo>
                    <a:pt x="0" y="4"/>
                    <a:pt x="0" y="4"/>
                    <a:pt x="0" y="4"/>
                  </a:cubicBezTo>
                  <a:cubicBezTo>
                    <a:pt x="0" y="0"/>
                    <a:pt x="0" y="0"/>
                    <a:pt x="0" y="0"/>
                  </a:cubicBezTo>
                  <a:close/>
                  <a:moveTo>
                    <a:pt x="26" y="22"/>
                  </a:moveTo>
                  <a:cubicBezTo>
                    <a:pt x="25" y="21"/>
                    <a:pt x="25" y="21"/>
                    <a:pt x="25" y="21"/>
                  </a:cubicBezTo>
                  <a:cubicBezTo>
                    <a:pt x="25" y="20"/>
                    <a:pt x="25" y="20"/>
                    <a:pt x="25" y="20"/>
                  </a:cubicBezTo>
                  <a:cubicBezTo>
                    <a:pt x="23" y="20"/>
                    <a:pt x="23" y="20"/>
                    <a:pt x="23" y="20"/>
                  </a:cubicBezTo>
                  <a:cubicBezTo>
                    <a:pt x="23" y="20"/>
                    <a:pt x="23" y="20"/>
                    <a:pt x="23" y="20"/>
                  </a:cubicBezTo>
                  <a:cubicBezTo>
                    <a:pt x="24" y="18"/>
                    <a:pt x="24" y="18"/>
                    <a:pt x="24" y="18"/>
                  </a:cubicBezTo>
                  <a:cubicBezTo>
                    <a:pt x="24" y="18"/>
                    <a:pt x="24" y="18"/>
                    <a:pt x="24" y="18"/>
                  </a:cubicBezTo>
                  <a:cubicBezTo>
                    <a:pt x="23" y="17"/>
                    <a:pt x="23" y="17"/>
                    <a:pt x="23" y="17"/>
                  </a:cubicBezTo>
                  <a:cubicBezTo>
                    <a:pt x="22" y="17"/>
                    <a:pt x="22" y="17"/>
                    <a:pt x="22" y="17"/>
                  </a:cubicBezTo>
                  <a:cubicBezTo>
                    <a:pt x="21" y="18"/>
                    <a:pt x="21" y="18"/>
                    <a:pt x="21" y="18"/>
                  </a:cubicBezTo>
                  <a:cubicBezTo>
                    <a:pt x="21" y="18"/>
                    <a:pt x="21" y="18"/>
                    <a:pt x="21" y="18"/>
                  </a:cubicBezTo>
                  <a:cubicBezTo>
                    <a:pt x="20" y="16"/>
                    <a:pt x="20" y="16"/>
                    <a:pt x="20" y="16"/>
                  </a:cubicBezTo>
                  <a:cubicBezTo>
                    <a:pt x="20" y="16"/>
                    <a:pt x="20" y="16"/>
                    <a:pt x="20" y="16"/>
                  </a:cubicBezTo>
                  <a:cubicBezTo>
                    <a:pt x="19" y="16"/>
                    <a:pt x="19" y="16"/>
                    <a:pt x="19" y="16"/>
                  </a:cubicBezTo>
                  <a:cubicBezTo>
                    <a:pt x="18" y="16"/>
                    <a:pt x="18" y="16"/>
                    <a:pt x="18" y="16"/>
                  </a:cubicBezTo>
                  <a:cubicBezTo>
                    <a:pt x="18" y="18"/>
                    <a:pt x="18" y="18"/>
                    <a:pt x="18" y="18"/>
                  </a:cubicBezTo>
                  <a:cubicBezTo>
                    <a:pt x="17" y="18"/>
                    <a:pt x="17" y="18"/>
                    <a:pt x="17" y="18"/>
                  </a:cubicBezTo>
                  <a:cubicBezTo>
                    <a:pt x="16" y="17"/>
                    <a:pt x="16" y="17"/>
                    <a:pt x="16" y="17"/>
                  </a:cubicBezTo>
                  <a:cubicBezTo>
                    <a:pt x="16" y="17"/>
                    <a:pt x="16" y="17"/>
                    <a:pt x="16" y="17"/>
                  </a:cubicBezTo>
                  <a:cubicBezTo>
                    <a:pt x="15" y="18"/>
                    <a:pt x="15" y="18"/>
                    <a:pt x="15" y="18"/>
                  </a:cubicBezTo>
                  <a:cubicBezTo>
                    <a:pt x="15" y="18"/>
                    <a:pt x="15" y="18"/>
                    <a:pt x="15" y="18"/>
                  </a:cubicBezTo>
                  <a:cubicBezTo>
                    <a:pt x="15" y="20"/>
                    <a:pt x="15" y="20"/>
                    <a:pt x="15" y="20"/>
                  </a:cubicBezTo>
                  <a:cubicBezTo>
                    <a:pt x="15" y="20"/>
                    <a:pt x="15" y="20"/>
                    <a:pt x="15" y="20"/>
                  </a:cubicBezTo>
                  <a:cubicBezTo>
                    <a:pt x="13" y="20"/>
                    <a:pt x="13" y="20"/>
                    <a:pt x="13" y="20"/>
                  </a:cubicBezTo>
                  <a:cubicBezTo>
                    <a:pt x="13" y="21"/>
                    <a:pt x="13" y="21"/>
                    <a:pt x="13" y="21"/>
                  </a:cubicBezTo>
                  <a:cubicBezTo>
                    <a:pt x="13" y="22"/>
                    <a:pt x="13" y="22"/>
                    <a:pt x="13" y="22"/>
                  </a:cubicBezTo>
                  <a:cubicBezTo>
                    <a:pt x="13" y="22"/>
                    <a:pt x="13" y="22"/>
                    <a:pt x="13" y="22"/>
                  </a:cubicBezTo>
                  <a:cubicBezTo>
                    <a:pt x="15" y="23"/>
                    <a:pt x="15" y="23"/>
                    <a:pt x="15" y="23"/>
                  </a:cubicBezTo>
                  <a:cubicBezTo>
                    <a:pt x="15" y="23"/>
                    <a:pt x="15" y="23"/>
                    <a:pt x="15" y="23"/>
                  </a:cubicBezTo>
                  <a:cubicBezTo>
                    <a:pt x="14" y="25"/>
                    <a:pt x="14" y="25"/>
                    <a:pt x="14" y="25"/>
                  </a:cubicBezTo>
                  <a:cubicBezTo>
                    <a:pt x="13" y="25"/>
                    <a:pt x="13" y="25"/>
                    <a:pt x="13" y="25"/>
                  </a:cubicBezTo>
                  <a:cubicBezTo>
                    <a:pt x="14" y="26"/>
                    <a:pt x="14" y="26"/>
                    <a:pt x="14" y="26"/>
                  </a:cubicBezTo>
                  <a:cubicBezTo>
                    <a:pt x="14" y="26"/>
                    <a:pt x="14" y="26"/>
                    <a:pt x="14" y="26"/>
                  </a:cubicBezTo>
                  <a:cubicBezTo>
                    <a:pt x="16" y="26"/>
                    <a:pt x="16" y="26"/>
                    <a:pt x="16" y="26"/>
                  </a:cubicBezTo>
                  <a:cubicBezTo>
                    <a:pt x="17" y="26"/>
                    <a:pt x="17" y="26"/>
                    <a:pt x="17" y="26"/>
                  </a:cubicBezTo>
                  <a:cubicBezTo>
                    <a:pt x="16" y="28"/>
                    <a:pt x="16" y="28"/>
                    <a:pt x="16" y="28"/>
                  </a:cubicBezTo>
                  <a:cubicBezTo>
                    <a:pt x="17" y="28"/>
                    <a:pt x="17" y="28"/>
                    <a:pt x="17" y="28"/>
                  </a:cubicBezTo>
                  <a:cubicBezTo>
                    <a:pt x="18" y="29"/>
                    <a:pt x="18" y="29"/>
                    <a:pt x="18" y="29"/>
                  </a:cubicBezTo>
                  <a:cubicBezTo>
                    <a:pt x="18" y="29"/>
                    <a:pt x="18" y="29"/>
                    <a:pt x="18" y="29"/>
                  </a:cubicBezTo>
                  <a:cubicBezTo>
                    <a:pt x="19" y="27"/>
                    <a:pt x="19" y="27"/>
                    <a:pt x="19" y="27"/>
                  </a:cubicBezTo>
                  <a:cubicBezTo>
                    <a:pt x="19" y="27"/>
                    <a:pt x="19" y="27"/>
                    <a:pt x="19" y="27"/>
                  </a:cubicBezTo>
                  <a:cubicBezTo>
                    <a:pt x="19" y="27"/>
                    <a:pt x="19" y="27"/>
                    <a:pt x="19" y="27"/>
                  </a:cubicBezTo>
                  <a:cubicBezTo>
                    <a:pt x="20" y="29"/>
                    <a:pt x="20" y="29"/>
                    <a:pt x="20" y="29"/>
                  </a:cubicBezTo>
                  <a:cubicBezTo>
                    <a:pt x="21" y="29"/>
                    <a:pt x="21" y="29"/>
                    <a:pt x="21" y="29"/>
                  </a:cubicBezTo>
                  <a:cubicBezTo>
                    <a:pt x="22" y="28"/>
                    <a:pt x="22" y="28"/>
                    <a:pt x="22" y="28"/>
                  </a:cubicBezTo>
                  <a:cubicBezTo>
                    <a:pt x="22" y="28"/>
                    <a:pt x="22" y="28"/>
                    <a:pt x="22" y="28"/>
                  </a:cubicBezTo>
                  <a:cubicBezTo>
                    <a:pt x="22" y="26"/>
                    <a:pt x="22" y="26"/>
                    <a:pt x="22" y="26"/>
                  </a:cubicBezTo>
                  <a:cubicBezTo>
                    <a:pt x="22" y="26"/>
                    <a:pt x="22" y="26"/>
                    <a:pt x="22" y="26"/>
                  </a:cubicBezTo>
                  <a:cubicBezTo>
                    <a:pt x="24" y="26"/>
                    <a:pt x="24" y="26"/>
                    <a:pt x="24" y="26"/>
                  </a:cubicBezTo>
                  <a:cubicBezTo>
                    <a:pt x="24" y="26"/>
                    <a:pt x="24" y="26"/>
                    <a:pt x="24" y="26"/>
                  </a:cubicBezTo>
                  <a:cubicBezTo>
                    <a:pt x="25" y="25"/>
                    <a:pt x="25" y="25"/>
                    <a:pt x="25" y="25"/>
                  </a:cubicBezTo>
                  <a:cubicBezTo>
                    <a:pt x="25" y="25"/>
                    <a:pt x="25" y="25"/>
                    <a:pt x="25" y="25"/>
                  </a:cubicBezTo>
                  <a:cubicBezTo>
                    <a:pt x="24" y="23"/>
                    <a:pt x="24" y="23"/>
                    <a:pt x="24" y="23"/>
                  </a:cubicBezTo>
                  <a:cubicBezTo>
                    <a:pt x="24" y="23"/>
                    <a:pt x="24" y="23"/>
                    <a:pt x="24" y="23"/>
                  </a:cubicBezTo>
                  <a:cubicBezTo>
                    <a:pt x="25" y="22"/>
                    <a:pt x="25" y="22"/>
                    <a:pt x="25" y="22"/>
                  </a:cubicBezTo>
                  <a:lnTo>
                    <a:pt x="26" y="22"/>
                  </a:lnTo>
                  <a:close/>
                  <a:moveTo>
                    <a:pt x="22" y="22"/>
                  </a:moveTo>
                  <a:cubicBezTo>
                    <a:pt x="22" y="23"/>
                    <a:pt x="21" y="24"/>
                    <a:pt x="21" y="24"/>
                  </a:cubicBezTo>
                  <a:cubicBezTo>
                    <a:pt x="21" y="25"/>
                    <a:pt x="20" y="25"/>
                    <a:pt x="19" y="25"/>
                  </a:cubicBezTo>
                  <a:cubicBezTo>
                    <a:pt x="19" y="25"/>
                    <a:pt x="18" y="25"/>
                    <a:pt x="17" y="24"/>
                  </a:cubicBezTo>
                  <a:cubicBezTo>
                    <a:pt x="17" y="24"/>
                    <a:pt x="17" y="23"/>
                    <a:pt x="17" y="22"/>
                  </a:cubicBezTo>
                  <a:cubicBezTo>
                    <a:pt x="17" y="22"/>
                    <a:pt x="17" y="21"/>
                    <a:pt x="17" y="21"/>
                  </a:cubicBezTo>
                  <a:cubicBezTo>
                    <a:pt x="18" y="20"/>
                    <a:pt x="19" y="20"/>
                    <a:pt x="19" y="20"/>
                  </a:cubicBezTo>
                  <a:cubicBezTo>
                    <a:pt x="20" y="20"/>
                    <a:pt x="21" y="20"/>
                    <a:pt x="21" y="21"/>
                  </a:cubicBezTo>
                  <a:cubicBezTo>
                    <a:pt x="21" y="21"/>
                    <a:pt x="22" y="22"/>
                    <a:pt x="22" y="22"/>
                  </a:cubicBezTo>
                  <a:close/>
                  <a:moveTo>
                    <a:pt x="18" y="22"/>
                  </a:moveTo>
                  <a:cubicBezTo>
                    <a:pt x="18" y="22"/>
                    <a:pt x="19" y="21"/>
                    <a:pt x="19" y="21"/>
                  </a:cubicBezTo>
                  <a:cubicBezTo>
                    <a:pt x="20" y="21"/>
                    <a:pt x="20" y="22"/>
                    <a:pt x="20" y="22"/>
                  </a:cubicBezTo>
                  <a:cubicBezTo>
                    <a:pt x="20" y="23"/>
                    <a:pt x="20" y="24"/>
                    <a:pt x="19" y="24"/>
                  </a:cubicBezTo>
                  <a:cubicBezTo>
                    <a:pt x="19" y="24"/>
                    <a:pt x="18" y="23"/>
                    <a:pt x="18" y="22"/>
                  </a:cubicBezTo>
                  <a:close/>
                  <a:moveTo>
                    <a:pt x="29" y="18"/>
                  </a:moveTo>
                  <a:cubicBezTo>
                    <a:pt x="30" y="18"/>
                    <a:pt x="30" y="18"/>
                    <a:pt x="30" y="18"/>
                  </a:cubicBezTo>
                  <a:cubicBezTo>
                    <a:pt x="29" y="17"/>
                    <a:pt x="29" y="17"/>
                    <a:pt x="29" y="17"/>
                  </a:cubicBezTo>
                  <a:cubicBezTo>
                    <a:pt x="30" y="17"/>
                    <a:pt x="30" y="17"/>
                    <a:pt x="30" y="17"/>
                  </a:cubicBezTo>
                  <a:cubicBezTo>
                    <a:pt x="30" y="17"/>
                    <a:pt x="30" y="17"/>
                    <a:pt x="30" y="17"/>
                  </a:cubicBezTo>
                  <a:cubicBezTo>
                    <a:pt x="30" y="16"/>
                    <a:pt x="30" y="16"/>
                    <a:pt x="30" y="16"/>
                  </a:cubicBezTo>
                  <a:cubicBezTo>
                    <a:pt x="30" y="16"/>
                    <a:pt x="30" y="16"/>
                    <a:pt x="30" y="16"/>
                  </a:cubicBezTo>
                  <a:cubicBezTo>
                    <a:pt x="30" y="16"/>
                    <a:pt x="30" y="16"/>
                    <a:pt x="30" y="16"/>
                  </a:cubicBezTo>
                  <a:cubicBezTo>
                    <a:pt x="30" y="16"/>
                    <a:pt x="30" y="16"/>
                    <a:pt x="30" y="16"/>
                  </a:cubicBezTo>
                  <a:cubicBezTo>
                    <a:pt x="29" y="16"/>
                    <a:pt x="29" y="16"/>
                    <a:pt x="29" y="16"/>
                  </a:cubicBezTo>
                  <a:cubicBezTo>
                    <a:pt x="28" y="16"/>
                    <a:pt x="28" y="16"/>
                    <a:pt x="28" y="16"/>
                  </a:cubicBezTo>
                  <a:cubicBezTo>
                    <a:pt x="28" y="15"/>
                    <a:pt x="28" y="15"/>
                    <a:pt x="28" y="15"/>
                  </a:cubicBezTo>
                  <a:cubicBezTo>
                    <a:pt x="27" y="14"/>
                    <a:pt x="27" y="14"/>
                    <a:pt x="27" y="14"/>
                  </a:cubicBezTo>
                  <a:cubicBezTo>
                    <a:pt x="27" y="14"/>
                    <a:pt x="27" y="14"/>
                    <a:pt x="27" y="14"/>
                  </a:cubicBezTo>
                  <a:cubicBezTo>
                    <a:pt x="26" y="15"/>
                    <a:pt x="26" y="15"/>
                    <a:pt x="26" y="15"/>
                  </a:cubicBezTo>
                  <a:cubicBezTo>
                    <a:pt x="26" y="16"/>
                    <a:pt x="26" y="16"/>
                    <a:pt x="26" y="16"/>
                  </a:cubicBezTo>
                  <a:cubicBezTo>
                    <a:pt x="25" y="16"/>
                    <a:pt x="25" y="16"/>
                    <a:pt x="25" y="16"/>
                  </a:cubicBezTo>
                  <a:cubicBezTo>
                    <a:pt x="25" y="16"/>
                    <a:pt x="25" y="16"/>
                    <a:pt x="25" y="16"/>
                  </a:cubicBezTo>
                  <a:cubicBezTo>
                    <a:pt x="24" y="16"/>
                    <a:pt x="24" y="16"/>
                    <a:pt x="24" y="16"/>
                  </a:cubicBezTo>
                  <a:cubicBezTo>
                    <a:pt x="24" y="16"/>
                    <a:pt x="24" y="16"/>
                    <a:pt x="24" y="16"/>
                  </a:cubicBezTo>
                  <a:cubicBezTo>
                    <a:pt x="24" y="16"/>
                    <a:pt x="24" y="16"/>
                    <a:pt x="24" y="16"/>
                  </a:cubicBezTo>
                  <a:cubicBezTo>
                    <a:pt x="24" y="17"/>
                    <a:pt x="24" y="17"/>
                    <a:pt x="24" y="17"/>
                  </a:cubicBezTo>
                  <a:cubicBezTo>
                    <a:pt x="24" y="17"/>
                    <a:pt x="24" y="17"/>
                    <a:pt x="24" y="17"/>
                  </a:cubicBezTo>
                  <a:cubicBezTo>
                    <a:pt x="25" y="17"/>
                    <a:pt x="25" y="17"/>
                    <a:pt x="25" y="17"/>
                  </a:cubicBezTo>
                  <a:cubicBezTo>
                    <a:pt x="25" y="18"/>
                    <a:pt x="25" y="18"/>
                    <a:pt x="25" y="18"/>
                  </a:cubicBezTo>
                  <a:cubicBezTo>
                    <a:pt x="25" y="18"/>
                    <a:pt x="25" y="18"/>
                    <a:pt x="25" y="18"/>
                  </a:cubicBezTo>
                  <a:cubicBezTo>
                    <a:pt x="24" y="19"/>
                    <a:pt x="24" y="19"/>
                    <a:pt x="24" y="19"/>
                  </a:cubicBezTo>
                  <a:cubicBezTo>
                    <a:pt x="24" y="19"/>
                    <a:pt x="24" y="19"/>
                    <a:pt x="24" y="19"/>
                  </a:cubicBezTo>
                  <a:cubicBezTo>
                    <a:pt x="24" y="19"/>
                    <a:pt x="24" y="19"/>
                    <a:pt x="24" y="19"/>
                  </a:cubicBezTo>
                  <a:cubicBezTo>
                    <a:pt x="24" y="20"/>
                    <a:pt x="24" y="20"/>
                    <a:pt x="24" y="20"/>
                  </a:cubicBezTo>
                  <a:cubicBezTo>
                    <a:pt x="24" y="20"/>
                    <a:pt x="24" y="20"/>
                    <a:pt x="24" y="20"/>
                  </a:cubicBezTo>
                  <a:cubicBezTo>
                    <a:pt x="25" y="20"/>
                    <a:pt x="25" y="20"/>
                    <a:pt x="25" y="20"/>
                  </a:cubicBezTo>
                  <a:cubicBezTo>
                    <a:pt x="25" y="20"/>
                    <a:pt x="25" y="20"/>
                    <a:pt x="25" y="20"/>
                  </a:cubicBezTo>
                  <a:cubicBezTo>
                    <a:pt x="26" y="20"/>
                    <a:pt x="26" y="20"/>
                    <a:pt x="26" y="20"/>
                  </a:cubicBezTo>
                  <a:cubicBezTo>
                    <a:pt x="26" y="21"/>
                    <a:pt x="26" y="21"/>
                    <a:pt x="26" y="21"/>
                  </a:cubicBezTo>
                  <a:cubicBezTo>
                    <a:pt x="27" y="21"/>
                    <a:pt x="27" y="21"/>
                    <a:pt x="27" y="21"/>
                  </a:cubicBezTo>
                  <a:cubicBezTo>
                    <a:pt x="27" y="21"/>
                    <a:pt x="27" y="21"/>
                    <a:pt x="27" y="21"/>
                  </a:cubicBezTo>
                  <a:cubicBezTo>
                    <a:pt x="28" y="21"/>
                    <a:pt x="28" y="21"/>
                    <a:pt x="28" y="21"/>
                  </a:cubicBezTo>
                  <a:cubicBezTo>
                    <a:pt x="28" y="20"/>
                    <a:pt x="28" y="20"/>
                    <a:pt x="28" y="20"/>
                  </a:cubicBezTo>
                  <a:cubicBezTo>
                    <a:pt x="29" y="20"/>
                    <a:pt x="29" y="20"/>
                    <a:pt x="29" y="20"/>
                  </a:cubicBezTo>
                  <a:cubicBezTo>
                    <a:pt x="30" y="20"/>
                    <a:pt x="30" y="20"/>
                    <a:pt x="30" y="20"/>
                  </a:cubicBezTo>
                  <a:cubicBezTo>
                    <a:pt x="30" y="20"/>
                    <a:pt x="30" y="20"/>
                    <a:pt x="30" y="20"/>
                  </a:cubicBezTo>
                  <a:cubicBezTo>
                    <a:pt x="30" y="20"/>
                    <a:pt x="30" y="20"/>
                    <a:pt x="30" y="20"/>
                  </a:cubicBezTo>
                  <a:cubicBezTo>
                    <a:pt x="30" y="19"/>
                    <a:pt x="30" y="19"/>
                    <a:pt x="30" y="19"/>
                  </a:cubicBezTo>
                  <a:cubicBezTo>
                    <a:pt x="30" y="19"/>
                    <a:pt x="30" y="19"/>
                    <a:pt x="30" y="19"/>
                  </a:cubicBezTo>
                  <a:cubicBezTo>
                    <a:pt x="30" y="19"/>
                    <a:pt x="30" y="19"/>
                    <a:pt x="30" y="19"/>
                  </a:cubicBezTo>
                  <a:cubicBezTo>
                    <a:pt x="29" y="18"/>
                    <a:pt x="29" y="18"/>
                    <a:pt x="29" y="18"/>
                  </a:cubicBezTo>
                  <a:close/>
                  <a:moveTo>
                    <a:pt x="28" y="18"/>
                  </a:moveTo>
                  <a:cubicBezTo>
                    <a:pt x="28" y="18"/>
                    <a:pt x="28" y="19"/>
                    <a:pt x="27" y="19"/>
                  </a:cubicBezTo>
                  <a:cubicBezTo>
                    <a:pt x="27" y="19"/>
                    <a:pt x="26" y="18"/>
                    <a:pt x="26" y="18"/>
                  </a:cubicBezTo>
                  <a:cubicBezTo>
                    <a:pt x="26" y="17"/>
                    <a:pt x="27" y="17"/>
                    <a:pt x="27" y="17"/>
                  </a:cubicBezTo>
                  <a:cubicBezTo>
                    <a:pt x="28" y="17"/>
                    <a:pt x="28" y="17"/>
                    <a:pt x="28" y="18"/>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317" name="Oval 70"/>
            <p:cNvSpPr>
              <a:spLocks noChangeArrowheads="1"/>
            </p:cNvSpPr>
            <p:nvPr/>
          </p:nvSpPr>
          <p:spPr bwMode="auto">
            <a:xfrm>
              <a:off x="9562524" y="5478610"/>
              <a:ext cx="627630" cy="635888"/>
            </a:xfrm>
            <a:prstGeom prst="ellipse">
              <a:avLst/>
            </a:pr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sp>
          <p:nvSpPr>
            <p:cNvPr id="318" name="Freeform 71"/>
            <p:cNvSpPr>
              <a:spLocks noEditPoints="1"/>
            </p:cNvSpPr>
            <p:nvPr/>
          </p:nvSpPr>
          <p:spPr bwMode="auto">
            <a:xfrm>
              <a:off x="9719432" y="5664422"/>
              <a:ext cx="317944" cy="264265"/>
            </a:xfrm>
            <a:custGeom>
              <a:avLst/>
              <a:gdLst>
                <a:gd name="T0" fmla="*/ 52 w 55"/>
                <a:gd name="T1" fmla="*/ 44 h 46"/>
                <a:gd name="T2" fmla="*/ 0 w 55"/>
                <a:gd name="T3" fmla="*/ 8 h 46"/>
                <a:gd name="T4" fmla="*/ 0 w 55"/>
                <a:gd name="T5" fmla="*/ 46 h 46"/>
                <a:gd name="T6" fmla="*/ 55 w 55"/>
                <a:gd name="T7" fmla="*/ 0 h 46"/>
                <a:gd name="T8" fmla="*/ 0 w 55"/>
                <a:gd name="T9" fmla="*/ 0 h 46"/>
                <a:gd name="T10" fmla="*/ 32 w 55"/>
                <a:gd name="T11" fmla="*/ 26 h 46"/>
                <a:gd name="T12" fmla="*/ 30 w 55"/>
                <a:gd name="T13" fmla="*/ 23 h 46"/>
                <a:gd name="T14" fmla="*/ 29 w 55"/>
                <a:gd name="T15" fmla="*/ 22 h 46"/>
                <a:gd name="T16" fmla="*/ 26 w 55"/>
                <a:gd name="T17" fmla="*/ 20 h 46"/>
                <a:gd name="T18" fmla="*/ 23 w 55"/>
                <a:gd name="T19" fmla="*/ 20 h 46"/>
                <a:gd name="T20" fmla="*/ 20 w 55"/>
                <a:gd name="T21" fmla="*/ 22 h 46"/>
                <a:gd name="T22" fmla="*/ 18 w 55"/>
                <a:gd name="T23" fmla="*/ 23 h 46"/>
                <a:gd name="T24" fmla="*/ 17 w 55"/>
                <a:gd name="T25" fmla="*/ 26 h 46"/>
                <a:gd name="T26" fmla="*/ 16 w 55"/>
                <a:gd name="T27" fmla="*/ 28 h 46"/>
                <a:gd name="T28" fmla="*/ 17 w 55"/>
                <a:gd name="T29" fmla="*/ 31 h 46"/>
                <a:gd name="T30" fmla="*/ 18 w 55"/>
                <a:gd name="T31" fmla="*/ 33 h 46"/>
                <a:gd name="T32" fmla="*/ 21 w 55"/>
                <a:gd name="T33" fmla="*/ 36 h 46"/>
                <a:gd name="T34" fmla="*/ 23 w 55"/>
                <a:gd name="T35" fmla="*/ 36 h 46"/>
                <a:gd name="T36" fmla="*/ 25 w 55"/>
                <a:gd name="T37" fmla="*/ 34 h 46"/>
                <a:gd name="T38" fmla="*/ 28 w 55"/>
                <a:gd name="T39" fmla="*/ 36 h 46"/>
                <a:gd name="T40" fmla="*/ 28 w 55"/>
                <a:gd name="T41" fmla="*/ 33 h 46"/>
                <a:gd name="T42" fmla="*/ 32 w 55"/>
                <a:gd name="T43" fmla="*/ 32 h 46"/>
                <a:gd name="T44" fmla="*/ 30 w 55"/>
                <a:gd name="T45" fmla="*/ 29 h 46"/>
                <a:gd name="T46" fmla="*/ 28 w 55"/>
                <a:gd name="T47" fmla="*/ 29 h 46"/>
                <a:gd name="T48" fmla="*/ 22 w 55"/>
                <a:gd name="T49" fmla="*/ 31 h 46"/>
                <a:gd name="T50" fmla="*/ 24 w 55"/>
                <a:gd name="T51" fmla="*/ 25 h 46"/>
                <a:gd name="T52" fmla="*/ 23 w 55"/>
                <a:gd name="T53" fmla="*/ 29 h 46"/>
                <a:gd name="T54" fmla="*/ 24 w 55"/>
                <a:gd name="T55" fmla="*/ 30 h 46"/>
                <a:gd name="T56" fmla="*/ 38 w 55"/>
                <a:gd name="T57" fmla="*/ 23 h 46"/>
                <a:gd name="T58" fmla="*/ 39 w 55"/>
                <a:gd name="T59" fmla="*/ 21 h 46"/>
                <a:gd name="T60" fmla="*/ 38 w 55"/>
                <a:gd name="T61" fmla="*/ 20 h 46"/>
                <a:gd name="T62" fmla="*/ 36 w 55"/>
                <a:gd name="T63" fmla="*/ 20 h 46"/>
                <a:gd name="T64" fmla="*/ 34 w 55"/>
                <a:gd name="T65" fmla="*/ 18 h 46"/>
                <a:gd name="T66" fmla="*/ 32 w 55"/>
                <a:gd name="T67" fmla="*/ 20 h 46"/>
                <a:gd name="T68" fmla="*/ 31 w 55"/>
                <a:gd name="T69" fmla="*/ 20 h 46"/>
                <a:gd name="T70" fmla="*/ 30 w 55"/>
                <a:gd name="T71" fmla="*/ 21 h 46"/>
                <a:gd name="T72" fmla="*/ 31 w 55"/>
                <a:gd name="T73" fmla="*/ 23 h 46"/>
                <a:gd name="T74" fmla="*/ 30 w 55"/>
                <a:gd name="T75" fmla="*/ 25 h 46"/>
                <a:gd name="T76" fmla="*/ 31 w 55"/>
                <a:gd name="T77" fmla="*/ 25 h 46"/>
                <a:gd name="T78" fmla="*/ 34 w 55"/>
                <a:gd name="T79" fmla="*/ 27 h 46"/>
                <a:gd name="T80" fmla="*/ 35 w 55"/>
                <a:gd name="T81" fmla="*/ 27 h 46"/>
                <a:gd name="T82" fmla="*/ 38 w 55"/>
                <a:gd name="T83" fmla="*/ 25 h 46"/>
                <a:gd name="T84" fmla="*/ 39 w 55"/>
                <a:gd name="T85" fmla="*/ 25 h 46"/>
                <a:gd name="T86" fmla="*/ 38 w 55"/>
                <a:gd name="T87" fmla="*/ 23 h 46"/>
                <a:gd name="T88" fmla="*/ 33 w 55"/>
                <a:gd name="T89"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 h="46">
                  <a:moveTo>
                    <a:pt x="3" y="11"/>
                  </a:moveTo>
                  <a:cubicBezTo>
                    <a:pt x="3" y="44"/>
                    <a:pt x="3" y="44"/>
                    <a:pt x="3" y="44"/>
                  </a:cubicBezTo>
                  <a:cubicBezTo>
                    <a:pt x="52" y="44"/>
                    <a:pt x="52" y="44"/>
                    <a:pt x="52" y="44"/>
                  </a:cubicBezTo>
                  <a:cubicBezTo>
                    <a:pt x="52" y="11"/>
                    <a:pt x="52" y="11"/>
                    <a:pt x="52" y="11"/>
                  </a:cubicBezTo>
                  <a:cubicBezTo>
                    <a:pt x="3" y="11"/>
                    <a:pt x="3" y="11"/>
                    <a:pt x="3" y="11"/>
                  </a:cubicBezTo>
                  <a:close/>
                  <a:moveTo>
                    <a:pt x="0" y="8"/>
                  </a:moveTo>
                  <a:cubicBezTo>
                    <a:pt x="55" y="8"/>
                    <a:pt x="55" y="8"/>
                    <a:pt x="55" y="8"/>
                  </a:cubicBezTo>
                  <a:cubicBezTo>
                    <a:pt x="55" y="46"/>
                    <a:pt x="55" y="46"/>
                    <a:pt x="55" y="46"/>
                  </a:cubicBezTo>
                  <a:cubicBezTo>
                    <a:pt x="0" y="46"/>
                    <a:pt x="0" y="46"/>
                    <a:pt x="0" y="46"/>
                  </a:cubicBezTo>
                  <a:cubicBezTo>
                    <a:pt x="0" y="8"/>
                    <a:pt x="0" y="8"/>
                    <a:pt x="0" y="8"/>
                  </a:cubicBezTo>
                  <a:close/>
                  <a:moveTo>
                    <a:pt x="0" y="0"/>
                  </a:moveTo>
                  <a:cubicBezTo>
                    <a:pt x="55" y="0"/>
                    <a:pt x="55" y="0"/>
                    <a:pt x="55" y="0"/>
                  </a:cubicBezTo>
                  <a:cubicBezTo>
                    <a:pt x="55" y="5"/>
                    <a:pt x="55" y="5"/>
                    <a:pt x="55" y="5"/>
                  </a:cubicBezTo>
                  <a:cubicBezTo>
                    <a:pt x="0" y="5"/>
                    <a:pt x="0" y="5"/>
                    <a:pt x="0" y="5"/>
                  </a:cubicBezTo>
                  <a:cubicBezTo>
                    <a:pt x="0" y="0"/>
                    <a:pt x="0" y="0"/>
                    <a:pt x="0" y="0"/>
                  </a:cubicBezTo>
                  <a:close/>
                  <a:moveTo>
                    <a:pt x="33" y="28"/>
                  </a:moveTo>
                  <a:cubicBezTo>
                    <a:pt x="32" y="26"/>
                    <a:pt x="32" y="26"/>
                    <a:pt x="32" y="26"/>
                  </a:cubicBezTo>
                  <a:cubicBezTo>
                    <a:pt x="32" y="26"/>
                    <a:pt x="32" y="26"/>
                    <a:pt x="32" y="26"/>
                  </a:cubicBezTo>
                  <a:cubicBezTo>
                    <a:pt x="30" y="26"/>
                    <a:pt x="30" y="26"/>
                    <a:pt x="30" y="26"/>
                  </a:cubicBezTo>
                  <a:cubicBezTo>
                    <a:pt x="29" y="25"/>
                    <a:pt x="29" y="25"/>
                    <a:pt x="29" y="25"/>
                  </a:cubicBezTo>
                  <a:cubicBezTo>
                    <a:pt x="30" y="23"/>
                    <a:pt x="30" y="23"/>
                    <a:pt x="30" y="23"/>
                  </a:cubicBezTo>
                  <a:cubicBezTo>
                    <a:pt x="30" y="23"/>
                    <a:pt x="30" y="23"/>
                    <a:pt x="30" y="23"/>
                  </a:cubicBezTo>
                  <a:cubicBezTo>
                    <a:pt x="29" y="22"/>
                    <a:pt x="29" y="22"/>
                    <a:pt x="29" y="22"/>
                  </a:cubicBezTo>
                  <a:cubicBezTo>
                    <a:pt x="29" y="22"/>
                    <a:pt x="29" y="22"/>
                    <a:pt x="29" y="22"/>
                  </a:cubicBezTo>
                  <a:cubicBezTo>
                    <a:pt x="27" y="23"/>
                    <a:pt x="27" y="23"/>
                    <a:pt x="27" y="23"/>
                  </a:cubicBezTo>
                  <a:cubicBezTo>
                    <a:pt x="26" y="23"/>
                    <a:pt x="26" y="23"/>
                    <a:pt x="26" y="23"/>
                  </a:cubicBezTo>
                  <a:cubicBezTo>
                    <a:pt x="26" y="20"/>
                    <a:pt x="26" y="20"/>
                    <a:pt x="26" y="20"/>
                  </a:cubicBezTo>
                  <a:cubicBezTo>
                    <a:pt x="25" y="20"/>
                    <a:pt x="25" y="20"/>
                    <a:pt x="25" y="20"/>
                  </a:cubicBezTo>
                  <a:cubicBezTo>
                    <a:pt x="24" y="20"/>
                    <a:pt x="24" y="20"/>
                    <a:pt x="24" y="20"/>
                  </a:cubicBezTo>
                  <a:cubicBezTo>
                    <a:pt x="23" y="20"/>
                    <a:pt x="23" y="20"/>
                    <a:pt x="23" y="20"/>
                  </a:cubicBezTo>
                  <a:cubicBezTo>
                    <a:pt x="23" y="23"/>
                    <a:pt x="23" y="23"/>
                    <a:pt x="23" y="23"/>
                  </a:cubicBezTo>
                  <a:cubicBezTo>
                    <a:pt x="22" y="23"/>
                    <a:pt x="22" y="23"/>
                    <a:pt x="22" y="23"/>
                  </a:cubicBezTo>
                  <a:cubicBezTo>
                    <a:pt x="20" y="22"/>
                    <a:pt x="20" y="22"/>
                    <a:pt x="20" y="22"/>
                  </a:cubicBezTo>
                  <a:cubicBezTo>
                    <a:pt x="20" y="22"/>
                    <a:pt x="20" y="22"/>
                    <a:pt x="20" y="22"/>
                  </a:cubicBezTo>
                  <a:cubicBezTo>
                    <a:pt x="19" y="23"/>
                    <a:pt x="19" y="23"/>
                    <a:pt x="19" y="23"/>
                  </a:cubicBezTo>
                  <a:cubicBezTo>
                    <a:pt x="18" y="23"/>
                    <a:pt x="18" y="23"/>
                    <a:pt x="18" y="23"/>
                  </a:cubicBezTo>
                  <a:cubicBezTo>
                    <a:pt x="19" y="25"/>
                    <a:pt x="19" y="25"/>
                    <a:pt x="19" y="25"/>
                  </a:cubicBezTo>
                  <a:cubicBezTo>
                    <a:pt x="19" y="26"/>
                    <a:pt x="19" y="26"/>
                    <a:pt x="19" y="26"/>
                  </a:cubicBezTo>
                  <a:cubicBezTo>
                    <a:pt x="17" y="26"/>
                    <a:pt x="17" y="26"/>
                    <a:pt x="17" y="26"/>
                  </a:cubicBezTo>
                  <a:cubicBezTo>
                    <a:pt x="16" y="26"/>
                    <a:pt x="16" y="26"/>
                    <a:pt x="16" y="26"/>
                  </a:cubicBezTo>
                  <a:cubicBezTo>
                    <a:pt x="16" y="28"/>
                    <a:pt x="16" y="28"/>
                    <a:pt x="16" y="28"/>
                  </a:cubicBezTo>
                  <a:cubicBezTo>
                    <a:pt x="16" y="28"/>
                    <a:pt x="16" y="28"/>
                    <a:pt x="16" y="28"/>
                  </a:cubicBezTo>
                  <a:cubicBezTo>
                    <a:pt x="19" y="29"/>
                    <a:pt x="19" y="29"/>
                    <a:pt x="19" y="29"/>
                  </a:cubicBezTo>
                  <a:cubicBezTo>
                    <a:pt x="19" y="30"/>
                    <a:pt x="19" y="30"/>
                    <a:pt x="19" y="30"/>
                  </a:cubicBezTo>
                  <a:cubicBezTo>
                    <a:pt x="17" y="31"/>
                    <a:pt x="17" y="31"/>
                    <a:pt x="17" y="31"/>
                  </a:cubicBezTo>
                  <a:cubicBezTo>
                    <a:pt x="17" y="32"/>
                    <a:pt x="17" y="32"/>
                    <a:pt x="17" y="32"/>
                  </a:cubicBezTo>
                  <a:cubicBezTo>
                    <a:pt x="18" y="33"/>
                    <a:pt x="18" y="33"/>
                    <a:pt x="18" y="33"/>
                  </a:cubicBezTo>
                  <a:cubicBezTo>
                    <a:pt x="18" y="33"/>
                    <a:pt x="18" y="33"/>
                    <a:pt x="18" y="33"/>
                  </a:cubicBezTo>
                  <a:cubicBezTo>
                    <a:pt x="20" y="33"/>
                    <a:pt x="20" y="33"/>
                    <a:pt x="20" y="33"/>
                  </a:cubicBezTo>
                  <a:cubicBezTo>
                    <a:pt x="21" y="33"/>
                    <a:pt x="21" y="33"/>
                    <a:pt x="21" y="33"/>
                  </a:cubicBezTo>
                  <a:cubicBezTo>
                    <a:pt x="21" y="36"/>
                    <a:pt x="21" y="36"/>
                    <a:pt x="21" y="36"/>
                  </a:cubicBezTo>
                  <a:cubicBezTo>
                    <a:pt x="21" y="36"/>
                    <a:pt x="21" y="36"/>
                    <a:pt x="21" y="36"/>
                  </a:cubicBezTo>
                  <a:cubicBezTo>
                    <a:pt x="22" y="37"/>
                    <a:pt x="22" y="37"/>
                    <a:pt x="22" y="37"/>
                  </a:cubicBezTo>
                  <a:cubicBezTo>
                    <a:pt x="23" y="36"/>
                    <a:pt x="23" y="36"/>
                    <a:pt x="23" y="36"/>
                  </a:cubicBezTo>
                  <a:cubicBezTo>
                    <a:pt x="24" y="34"/>
                    <a:pt x="24" y="34"/>
                    <a:pt x="24" y="34"/>
                  </a:cubicBezTo>
                  <a:cubicBezTo>
                    <a:pt x="24" y="34"/>
                    <a:pt x="24" y="34"/>
                    <a:pt x="24" y="34"/>
                  </a:cubicBezTo>
                  <a:cubicBezTo>
                    <a:pt x="25" y="34"/>
                    <a:pt x="25" y="34"/>
                    <a:pt x="25" y="34"/>
                  </a:cubicBezTo>
                  <a:cubicBezTo>
                    <a:pt x="26" y="36"/>
                    <a:pt x="26" y="36"/>
                    <a:pt x="26" y="36"/>
                  </a:cubicBezTo>
                  <a:cubicBezTo>
                    <a:pt x="26" y="37"/>
                    <a:pt x="26" y="37"/>
                    <a:pt x="26" y="37"/>
                  </a:cubicBezTo>
                  <a:cubicBezTo>
                    <a:pt x="28" y="36"/>
                    <a:pt x="28" y="36"/>
                    <a:pt x="28" y="36"/>
                  </a:cubicBezTo>
                  <a:cubicBezTo>
                    <a:pt x="28" y="36"/>
                    <a:pt x="28" y="36"/>
                    <a:pt x="28" y="36"/>
                  </a:cubicBezTo>
                  <a:cubicBezTo>
                    <a:pt x="28" y="33"/>
                    <a:pt x="28" y="33"/>
                    <a:pt x="28" y="33"/>
                  </a:cubicBezTo>
                  <a:cubicBezTo>
                    <a:pt x="28" y="33"/>
                    <a:pt x="28" y="33"/>
                    <a:pt x="28" y="33"/>
                  </a:cubicBezTo>
                  <a:cubicBezTo>
                    <a:pt x="31" y="33"/>
                    <a:pt x="31" y="33"/>
                    <a:pt x="31" y="33"/>
                  </a:cubicBezTo>
                  <a:cubicBezTo>
                    <a:pt x="31" y="33"/>
                    <a:pt x="31" y="33"/>
                    <a:pt x="31" y="33"/>
                  </a:cubicBezTo>
                  <a:cubicBezTo>
                    <a:pt x="32" y="32"/>
                    <a:pt x="32" y="32"/>
                    <a:pt x="32" y="32"/>
                  </a:cubicBezTo>
                  <a:cubicBezTo>
                    <a:pt x="32" y="31"/>
                    <a:pt x="32" y="31"/>
                    <a:pt x="32" y="31"/>
                  </a:cubicBezTo>
                  <a:cubicBezTo>
                    <a:pt x="30" y="30"/>
                    <a:pt x="30" y="30"/>
                    <a:pt x="30" y="30"/>
                  </a:cubicBezTo>
                  <a:cubicBezTo>
                    <a:pt x="30" y="29"/>
                    <a:pt x="30" y="29"/>
                    <a:pt x="30" y="29"/>
                  </a:cubicBezTo>
                  <a:cubicBezTo>
                    <a:pt x="32" y="28"/>
                    <a:pt x="32" y="28"/>
                    <a:pt x="32" y="28"/>
                  </a:cubicBezTo>
                  <a:lnTo>
                    <a:pt x="33" y="28"/>
                  </a:lnTo>
                  <a:close/>
                  <a:moveTo>
                    <a:pt x="28" y="29"/>
                  </a:moveTo>
                  <a:cubicBezTo>
                    <a:pt x="28" y="29"/>
                    <a:pt x="27" y="30"/>
                    <a:pt x="27" y="31"/>
                  </a:cubicBezTo>
                  <a:cubicBezTo>
                    <a:pt x="26" y="31"/>
                    <a:pt x="25" y="32"/>
                    <a:pt x="24" y="32"/>
                  </a:cubicBezTo>
                  <a:cubicBezTo>
                    <a:pt x="23" y="32"/>
                    <a:pt x="23" y="31"/>
                    <a:pt x="22" y="31"/>
                  </a:cubicBezTo>
                  <a:cubicBezTo>
                    <a:pt x="22" y="30"/>
                    <a:pt x="21" y="29"/>
                    <a:pt x="21" y="29"/>
                  </a:cubicBezTo>
                  <a:cubicBezTo>
                    <a:pt x="21" y="28"/>
                    <a:pt x="22" y="27"/>
                    <a:pt x="22" y="26"/>
                  </a:cubicBezTo>
                  <a:cubicBezTo>
                    <a:pt x="23" y="26"/>
                    <a:pt x="23" y="25"/>
                    <a:pt x="24" y="25"/>
                  </a:cubicBezTo>
                  <a:cubicBezTo>
                    <a:pt x="25" y="25"/>
                    <a:pt x="26" y="26"/>
                    <a:pt x="27" y="26"/>
                  </a:cubicBezTo>
                  <a:cubicBezTo>
                    <a:pt x="27" y="27"/>
                    <a:pt x="28" y="28"/>
                    <a:pt x="28" y="29"/>
                  </a:cubicBezTo>
                  <a:close/>
                  <a:moveTo>
                    <a:pt x="23" y="29"/>
                  </a:moveTo>
                  <a:cubicBezTo>
                    <a:pt x="23" y="28"/>
                    <a:pt x="24" y="27"/>
                    <a:pt x="24" y="27"/>
                  </a:cubicBezTo>
                  <a:cubicBezTo>
                    <a:pt x="25" y="27"/>
                    <a:pt x="26" y="28"/>
                    <a:pt x="26" y="29"/>
                  </a:cubicBezTo>
                  <a:cubicBezTo>
                    <a:pt x="26" y="29"/>
                    <a:pt x="25" y="30"/>
                    <a:pt x="24" y="30"/>
                  </a:cubicBezTo>
                  <a:cubicBezTo>
                    <a:pt x="24" y="30"/>
                    <a:pt x="23" y="29"/>
                    <a:pt x="23" y="29"/>
                  </a:cubicBezTo>
                  <a:close/>
                  <a:moveTo>
                    <a:pt x="38" y="23"/>
                  </a:moveTo>
                  <a:cubicBezTo>
                    <a:pt x="38" y="23"/>
                    <a:pt x="38" y="23"/>
                    <a:pt x="38" y="23"/>
                  </a:cubicBezTo>
                  <a:cubicBezTo>
                    <a:pt x="38" y="22"/>
                    <a:pt x="38" y="22"/>
                    <a:pt x="38" y="22"/>
                  </a:cubicBezTo>
                  <a:cubicBezTo>
                    <a:pt x="38" y="21"/>
                    <a:pt x="38" y="21"/>
                    <a:pt x="38" y="21"/>
                  </a:cubicBezTo>
                  <a:cubicBezTo>
                    <a:pt x="39" y="21"/>
                    <a:pt x="39" y="21"/>
                    <a:pt x="39" y="21"/>
                  </a:cubicBezTo>
                  <a:cubicBezTo>
                    <a:pt x="39" y="21"/>
                    <a:pt x="39" y="21"/>
                    <a:pt x="39" y="21"/>
                  </a:cubicBezTo>
                  <a:cubicBezTo>
                    <a:pt x="38" y="20"/>
                    <a:pt x="38" y="20"/>
                    <a:pt x="38" y="20"/>
                  </a:cubicBezTo>
                  <a:cubicBezTo>
                    <a:pt x="38" y="20"/>
                    <a:pt x="38" y="20"/>
                    <a:pt x="38" y="20"/>
                  </a:cubicBezTo>
                  <a:cubicBezTo>
                    <a:pt x="38" y="20"/>
                    <a:pt x="38" y="20"/>
                    <a:pt x="38" y="20"/>
                  </a:cubicBezTo>
                  <a:cubicBezTo>
                    <a:pt x="37" y="20"/>
                    <a:pt x="37" y="20"/>
                    <a:pt x="37" y="20"/>
                  </a:cubicBezTo>
                  <a:cubicBezTo>
                    <a:pt x="36" y="20"/>
                    <a:pt x="36" y="20"/>
                    <a:pt x="36" y="20"/>
                  </a:cubicBezTo>
                  <a:cubicBezTo>
                    <a:pt x="35" y="19"/>
                    <a:pt x="35" y="19"/>
                    <a:pt x="35" y="19"/>
                  </a:cubicBezTo>
                  <a:cubicBezTo>
                    <a:pt x="35" y="18"/>
                    <a:pt x="35" y="18"/>
                    <a:pt x="35" y="18"/>
                  </a:cubicBezTo>
                  <a:cubicBezTo>
                    <a:pt x="34" y="18"/>
                    <a:pt x="34" y="18"/>
                    <a:pt x="34" y="18"/>
                  </a:cubicBezTo>
                  <a:cubicBezTo>
                    <a:pt x="34" y="19"/>
                    <a:pt x="34" y="19"/>
                    <a:pt x="34" y="19"/>
                  </a:cubicBezTo>
                  <a:cubicBezTo>
                    <a:pt x="33" y="20"/>
                    <a:pt x="33" y="20"/>
                    <a:pt x="33" y="20"/>
                  </a:cubicBezTo>
                  <a:cubicBezTo>
                    <a:pt x="33" y="20"/>
                    <a:pt x="33" y="20"/>
                    <a:pt x="32" y="20"/>
                  </a:cubicBezTo>
                  <a:cubicBezTo>
                    <a:pt x="31" y="20"/>
                    <a:pt x="31" y="20"/>
                    <a:pt x="31" y="20"/>
                  </a:cubicBezTo>
                  <a:cubicBezTo>
                    <a:pt x="31" y="20"/>
                    <a:pt x="31" y="20"/>
                    <a:pt x="31" y="20"/>
                  </a:cubicBezTo>
                  <a:cubicBezTo>
                    <a:pt x="31" y="20"/>
                    <a:pt x="31" y="20"/>
                    <a:pt x="31" y="20"/>
                  </a:cubicBezTo>
                  <a:cubicBezTo>
                    <a:pt x="30" y="21"/>
                    <a:pt x="30" y="21"/>
                    <a:pt x="30" y="21"/>
                  </a:cubicBezTo>
                  <a:cubicBezTo>
                    <a:pt x="30" y="21"/>
                    <a:pt x="30" y="21"/>
                    <a:pt x="30" y="21"/>
                  </a:cubicBezTo>
                  <a:cubicBezTo>
                    <a:pt x="30" y="21"/>
                    <a:pt x="30" y="21"/>
                    <a:pt x="30" y="21"/>
                  </a:cubicBezTo>
                  <a:cubicBezTo>
                    <a:pt x="31" y="22"/>
                    <a:pt x="31" y="22"/>
                    <a:pt x="31" y="22"/>
                  </a:cubicBezTo>
                  <a:cubicBezTo>
                    <a:pt x="31" y="23"/>
                    <a:pt x="31" y="23"/>
                    <a:pt x="31" y="23"/>
                  </a:cubicBezTo>
                  <a:cubicBezTo>
                    <a:pt x="31" y="23"/>
                    <a:pt x="31" y="23"/>
                    <a:pt x="31" y="23"/>
                  </a:cubicBezTo>
                  <a:cubicBezTo>
                    <a:pt x="30" y="24"/>
                    <a:pt x="30" y="24"/>
                    <a:pt x="30" y="24"/>
                  </a:cubicBezTo>
                  <a:cubicBezTo>
                    <a:pt x="30" y="24"/>
                    <a:pt x="30" y="24"/>
                    <a:pt x="30" y="24"/>
                  </a:cubicBezTo>
                  <a:cubicBezTo>
                    <a:pt x="30" y="25"/>
                    <a:pt x="30" y="25"/>
                    <a:pt x="30" y="25"/>
                  </a:cubicBezTo>
                  <a:cubicBezTo>
                    <a:pt x="31" y="25"/>
                    <a:pt x="31" y="25"/>
                    <a:pt x="31" y="25"/>
                  </a:cubicBezTo>
                  <a:cubicBezTo>
                    <a:pt x="31" y="25"/>
                    <a:pt x="31" y="25"/>
                    <a:pt x="31" y="25"/>
                  </a:cubicBezTo>
                  <a:cubicBezTo>
                    <a:pt x="31" y="25"/>
                    <a:pt x="31" y="25"/>
                    <a:pt x="31" y="25"/>
                  </a:cubicBezTo>
                  <a:cubicBezTo>
                    <a:pt x="32" y="25"/>
                    <a:pt x="32" y="25"/>
                    <a:pt x="32" y="25"/>
                  </a:cubicBezTo>
                  <a:cubicBezTo>
                    <a:pt x="33" y="25"/>
                    <a:pt x="33" y="26"/>
                    <a:pt x="33" y="26"/>
                  </a:cubicBezTo>
                  <a:cubicBezTo>
                    <a:pt x="34" y="27"/>
                    <a:pt x="34" y="27"/>
                    <a:pt x="34" y="27"/>
                  </a:cubicBezTo>
                  <a:cubicBezTo>
                    <a:pt x="34" y="27"/>
                    <a:pt x="34" y="27"/>
                    <a:pt x="34" y="27"/>
                  </a:cubicBezTo>
                  <a:cubicBezTo>
                    <a:pt x="35" y="27"/>
                    <a:pt x="35" y="27"/>
                    <a:pt x="35" y="27"/>
                  </a:cubicBezTo>
                  <a:cubicBezTo>
                    <a:pt x="35" y="27"/>
                    <a:pt x="35" y="27"/>
                    <a:pt x="35" y="27"/>
                  </a:cubicBezTo>
                  <a:cubicBezTo>
                    <a:pt x="36" y="26"/>
                    <a:pt x="36" y="26"/>
                    <a:pt x="36" y="26"/>
                  </a:cubicBezTo>
                  <a:cubicBezTo>
                    <a:pt x="36" y="26"/>
                    <a:pt x="36" y="25"/>
                    <a:pt x="37" y="25"/>
                  </a:cubicBezTo>
                  <a:cubicBezTo>
                    <a:pt x="38" y="25"/>
                    <a:pt x="38" y="25"/>
                    <a:pt x="38" y="25"/>
                  </a:cubicBezTo>
                  <a:cubicBezTo>
                    <a:pt x="38" y="25"/>
                    <a:pt x="38" y="25"/>
                    <a:pt x="38" y="25"/>
                  </a:cubicBezTo>
                  <a:cubicBezTo>
                    <a:pt x="38" y="25"/>
                    <a:pt x="38" y="25"/>
                    <a:pt x="38" y="25"/>
                  </a:cubicBezTo>
                  <a:cubicBezTo>
                    <a:pt x="39" y="25"/>
                    <a:pt x="39" y="25"/>
                    <a:pt x="39" y="25"/>
                  </a:cubicBezTo>
                  <a:cubicBezTo>
                    <a:pt x="39" y="24"/>
                    <a:pt x="39" y="24"/>
                    <a:pt x="39" y="24"/>
                  </a:cubicBezTo>
                  <a:cubicBezTo>
                    <a:pt x="38" y="24"/>
                    <a:pt x="38" y="24"/>
                    <a:pt x="38" y="24"/>
                  </a:cubicBezTo>
                  <a:cubicBezTo>
                    <a:pt x="38" y="23"/>
                    <a:pt x="38" y="23"/>
                    <a:pt x="38" y="23"/>
                  </a:cubicBezTo>
                  <a:close/>
                  <a:moveTo>
                    <a:pt x="36" y="23"/>
                  </a:moveTo>
                  <a:cubicBezTo>
                    <a:pt x="36" y="23"/>
                    <a:pt x="35" y="24"/>
                    <a:pt x="34" y="24"/>
                  </a:cubicBezTo>
                  <a:cubicBezTo>
                    <a:pt x="34" y="24"/>
                    <a:pt x="33" y="23"/>
                    <a:pt x="33" y="23"/>
                  </a:cubicBezTo>
                  <a:cubicBezTo>
                    <a:pt x="33" y="22"/>
                    <a:pt x="34" y="22"/>
                    <a:pt x="34" y="22"/>
                  </a:cubicBezTo>
                  <a:cubicBezTo>
                    <a:pt x="35" y="22"/>
                    <a:pt x="36" y="22"/>
                    <a:pt x="36" y="2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grpSp>
          <p:nvGrpSpPr>
            <p:cNvPr id="319" name="Group 318"/>
            <p:cNvGrpSpPr/>
            <p:nvPr/>
          </p:nvGrpSpPr>
          <p:grpSpPr>
            <a:xfrm>
              <a:off x="10485296" y="2785196"/>
              <a:ext cx="1106249" cy="1111952"/>
              <a:chOff x="10764105" y="3153901"/>
              <a:chExt cx="801054" cy="805184"/>
            </a:xfrm>
          </p:grpSpPr>
          <p:sp>
            <p:nvSpPr>
              <p:cNvPr id="323" name="Oval 53"/>
              <p:cNvSpPr>
                <a:spLocks noChangeArrowheads="1"/>
              </p:cNvSpPr>
              <p:nvPr/>
            </p:nvSpPr>
            <p:spPr bwMode="auto">
              <a:xfrm>
                <a:off x="10764105" y="3153901"/>
                <a:ext cx="801054" cy="805184"/>
              </a:xfrm>
              <a:prstGeom prst="ellipse">
                <a:avLst/>
              </a:prstGeom>
              <a:solidFill>
                <a:srgbClr val="00188F"/>
              </a:solidFill>
              <a:ln>
                <a:noFill/>
              </a:ln>
              <a:extLst/>
            </p:spPr>
            <p:txBody>
              <a:bodyPr vert="horz" wrap="square" lIns="124330" tIns="62165" rIns="124330" bIns="62165" numCol="1" anchor="t" anchorCtr="0" compatLnSpc="1">
                <a:prstTxWarp prst="textNoShape">
                  <a:avLst/>
                </a:prstTxWarp>
              </a:bodyPr>
              <a:lstStyle/>
              <a:p>
                <a:pPr defTabSz="932563">
                  <a:defRPr/>
                </a:pPr>
                <a:endParaRPr lang="en-US" sz="2448" kern="0" smtClean="0">
                  <a:solidFill>
                    <a:srgbClr val="505050"/>
                  </a:solidFill>
                </a:endParaRPr>
              </a:p>
            </p:txBody>
          </p:sp>
          <p:pic>
            <p:nvPicPr>
              <p:cNvPr id="324" name="Picture 2" descr="http://www.iconsdb.com/icons/preview/white/linux-xx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3530" y="3294114"/>
                <a:ext cx="471698" cy="471698"/>
              </a:xfrm>
              <a:prstGeom prst="rect">
                <a:avLst/>
              </a:prstGeom>
              <a:noFill/>
              <a:extLst>
                <a:ext uri="{909E8E84-426E-40DD-AFC4-6F175D3DCCD1}">
                  <a14:hiddenFill xmlns:a14="http://schemas.microsoft.com/office/drawing/2010/main">
                    <a:solidFill>
                      <a:srgbClr val="FFFFFF"/>
                    </a:solidFill>
                  </a14:hiddenFill>
                </a:ext>
              </a:extLst>
            </p:spPr>
          </p:pic>
          <p:sp>
            <p:nvSpPr>
              <p:cNvPr id="325" name="Oval 324"/>
              <p:cNvSpPr/>
              <p:nvPr/>
            </p:nvSpPr>
            <p:spPr bwMode="auto">
              <a:xfrm>
                <a:off x="11218311" y="3425906"/>
                <a:ext cx="24818" cy="41362"/>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6" name="Oval 325"/>
              <p:cNvSpPr/>
              <p:nvPr/>
            </p:nvSpPr>
            <p:spPr bwMode="auto">
              <a:xfrm>
                <a:off x="11172641" y="3300224"/>
                <a:ext cx="41362" cy="41362"/>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320" name="Picture 2" descr="http://www.iconsdb.com/icons/preview/white/linux-xx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47485" y="5039286"/>
              <a:ext cx="274429" cy="274429"/>
            </a:xfrm>
            <a:prstGeom prst="rect">
              <a:avLst/>
            </a:prstGeom>
            <a:noFill/>
            <a:extLst>
              <a:ext uri="{909E8E84-426E-40DD-AFC4-6F175D3DCCD1}">
                <a14:hiddenFill xmlns:a14="http://schemas.microsoft.com/office/drawing/2010/main">
                  <a:solidFill>
                    <a:srgbClr val="FFFFFF"/>
                  </a:solidFill>
                </a14:hiddenFill>
              </a:ext>
            </a:extLst>
          </p:spPr>
        </p:pic>
        <p:sp>
          <p:nvSpPr>
            <p:cNvPr id="321" name="Oval 320"/>
            <p:cNvSpPr/>
            <p:nvPr/>
          </p:nvSpPr>
          <p:spPr bwMode="auto">
            <a:xfrm>
              <a:off x="10713168" y="5115961"/>
              <a:ext cx="14439" cy="24064"/>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2" name="Oval 321"/>
            <p:cNvSpPr/>
            <p:nvPr/>
          </p:nvSpPr>
          <p:spPr bwMode="auto">
            <a:xfrm>
              <a:off x="10686597" y="5042841"/>
              <a:ext cx="24064" cy="24064"/>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327" name="Freeform 5"/>
          <p:cNvSpPr>
            <a:spLocks noEditPoints="1"/>
          </p:cNvSpPr>
          <p:nvPr/>
        </p:nvSpPr>
        <p:spPr bwMode="auto">
          <a:xfrm>
            <a:off x="602169" y="1512597"/>
            <a:ext cx="423750" cy="413332"/>
          </a:xfrm>
          <a:custGeom>
            <a:avLst/>
            <a:gdLst>
              <a:gd name="T0" fmla="*/ 1697 w 1739"/>
              <a:gd name="T1" fmla="*/ 541 h 1697"/>
              <a:gd name="T2" fmla="*/ 1388 w 1739"/>
              <a:gd name="T3" fmla="*/ 18 h 1697"/>
              <a:gd name="T4" fmla="*/ 1374 w 1739"/>
              <a:gd name="T5" fmla="*/ 21 h 1697"/>
              <a:gd name="T6" fmla="*/ 1374 w 1739"/>
              <a:gd name="T7" fmla="*/ 20 h 1697"/>
              <a:gd name="T8" fmla="*/ 200 w 1739"/>
              <a:gd name="T9" fmla="*/ 179 h 1697"/>
              <a:gd name="T10" fmla="*/ 42 w 1739"/>
              <a:gd name="T11" fmla="*/ 766 h 1697"/>
              <a:gd name="T12" fmla="*/ 351 w 1739"/>
              <a:gd name="T13" fmla="*/ 1289 h 1697"/>
              <a:gd name="T14" fmla="*/ 748 w 1739"/>
              <a:gd name="T15" fmla="*/ 1235 h 1697"/>
              <a:gd name="T16" fmla="*/ 748 w 1739"/>
              <a:gd name="T17" fmla="*/ 1490 h 1697"/>
              <a:gd name="T18" fmla="*/ 430 w 1739"/>
              <a:gd name="T19" fmla="*/ 1490 h 1697"/>
              <a:gd name="T20" fmla="*/ 430 w 1739"/>
              <a:gd name="T21" fmla="*/ 1697 h 1697"/>
              <a:gd name="T22" fmla="*/ 1318 w 1739"/>
              <a:gd name="T23" fmla="*/ 1697 h 1697"/>
              <a:gd name="T24" fmla="*/ 1318 w 1739"/>
              <a:gd name="T25" fmla="*/ 1490 h 1697"/>
              <a:gd name="T26" fmla="*/ 1000 w 1739"/>
              <a:gd name="T27" fmla="*/ 1490 h 1697"/>
              <a:gd name="T28" fmla="*/ 1000 w 1739"/>
              <a:gd name="T29" fmla="*/ 1201 h 1697"/>
              <a:gd name="T30" fmla="*/ 1525 w 1739"/>
              <a:gd name="T31" fmla="*/ 1130 h 1697"/>
              <a:gd name="T32" fmla="*/ 1525 w 1739"/>
              <a:gd name="T33" fmla="*/ 1129 h 1697"/>
              <a:gd name="T34" fmla="*/ 1538 w 1739"/>
              <a:gd name="T35" fmla="*/ 1128 h 1697"/>
              <a:gd name="T36" fmla="*/ 1697 w 1739"/>
              <a:gd name="T37" fmla="*/ 541 h 1697"/>
              <a:gd name="T38" fmla="*/ 1111 w 1739"/>
              <a:gd name="T39" fmla="*/ 255 h 1697"/>
              <a:gd name="T40" fmla="*/ 206 w 1739"/>
              <a:gd name="T41" fmla="*/ 378 h 1697"/>
              <a:gd name="T42" fmla="*/ 165 w 1739"/>
              <a:gd name="T43" fmla="*/ 384 h 1697"/>
              <a:gd name="T44" fmla="*/ 190 w 1739"/>
              <a:gd name="T45" fmla="*/ 297 h 1697"/>
              <a:gd name="T46" fmla="*/ 256 w 1739"/>
              <a:gd name="T47" fmla="*/ 288 h 1697"/>
              <a:gd name="T48" fmla="*/ 1135 w 1739"/>
              <a:gd name="T49" fmla="*/ 168 h 1697"/>
              <a:gd name="T50" fmla="*/ 1135 w 1739"/>
              <a:gd name="T51" fmla="*/ 171 h 1697"/>
              <a:gd name="T52" fmla="*/ 1111 w 1739"/>
              <a:gd name="T53" fmla="*/ 255 h 1697"/>
              <a:gd name="T54" fmla="*/ 1506 w 1739"/>
              <a:gd name="T55" fmla="*/ 993 h 1697"/>
              <a:gd name="T56" fmla="*/ 1312 w 1739"/>
              <a:gd name="T57" fmla="*/ 593 h 1697"/>
              <a:gd name="T58" fmla="*/ 1392 w 1739"/>
              <a:gd name="T59" fmla="*/ 156 h 1697"/>
              <a:gd name="T60" fmla="*/ 1586 w 1739"/>
              <a:gd name="T61" fmla="*/ 556 h 1697"/>
              <a:gd name="T62" fmla="*/ 1506 w 1739"/>
              <a:gd name="T63" fmla="*/ 993 h 1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39" h="1697">
                <a:moveTo>
                  <a:pt x="1697" y="541"/>
                </a:moveTo>
                <a:cubicBezTo>
                  <a:pt x="1656" y="235"/>
                  <a:pt x="1517" y="0"/>
                  <a:pt x="1388" y="18"/>
                </a:cubicBezTo>
                <a:cubicBezTo>
                  <a:pt x="1383" y="19"/>
                  <a:pt x="1378" y="20"/>
                  <a:pt x="1374" y="21"/>
                </a:cubicBezTo>
                <a:cubicBezTo>
                  <a:pt x="1374" y="20"/>
                  <a:pt x="1374" y="20"/>
                  <a:pt x="1374" y="20"/>
                </a:cubicBezTo>
                <a:cubicBezTo>
                  <a:pt x="200" y="179"/>
                  <a:pt x="200" y="179"/>
                  <a:pt x="200" y="179"/>
                </a:cubicBezTo>
                <a:cubicBezTo>
                  <a:pt x="71" y="197"/>
                  <a:pt x="0" y="460"/>
                  <a:pt x="42" y="766"/>
                </a:cubicBezTo>
                <a:cubicBezTo>
                  <a:pt x="83" y="1073"/>
                  <a:pt x="222" y="1307"/>
                  <a:pt x="351" y="1289"/>
                </a:cubicBezTo>
                <a:cubicBezTo>
                  <a:pt x="748" y="1235"/>
                  <a:pt x="748" y="1235"/>
                  <a:pt x="748" y="1235"/>
                </a:cubicBezTo>
                <a:cubicBezTo>
                  <a:pt x="748" y="1490"/>
                  <a:pt x="748" y="1490"/>
                  <a:pt x="748" y="1490"/>
                </a:cubicBezTo>
                <a:cubicBezTo>
                  <a:pt x="430" y="1490"/>
                  <a:pt x="430" y="1490"/>
                  <a:pt x="430" y="1490"/>
                </a:cubicBezTo>
                <a:cubicBezTo>
                  <a:pt x="430" y="1697"/>
                  <a:pt x="430" y="1697"/>
                  <a:pt x="430" y="1697"/>
                </a:cubicBezTo>
                <a:cubicBezTo>
                  <a:pt x="1318" y="1697"/>
                  <a:pt x="1318" y="1697"/>
                  <a:pt x="1318" y="1697"/>
                </a:cubicBezTo>
                <a:cubicBezTo>
                  <a:pt x="1318" y="1490"/>
                  <a:pt x="1318" y="1490"/>
                  <a:pt x="1318" y="1490"/>
                </a:cubicBezTo>
                <a:cubicBezTo>
                  <a:pt x="1000" y="1490"/>
                  <a:pt x="1000" y="1490"/>
                  <a:pt x="1000" y="1490"/>
                </a:cubicBezTo>
                <a:cubicBezTo>
                  <a:pt x="1000" y="1201"/>
                  <a:pt x="1000" y="1201"/>
                  <a:pt x="1000" y="1201"/>
                </a:cubicBezTo>
                <a:cubicBezTo>
                  <a:pt x="1525" y="1130"/>
                  <a:pt x="1525" y="1130"/>
                  <a:pt x="1525" y="1130"/>
                </a:cubicBezTo>
                <a:cubicBezTo>
                  <a:pt x="1525" y="1129"/>
                  <a:pt x="1525" y="1129"/>
                  <a:pt x="1525" y="1129"/>
                </a:cubicBezTo>
                <a:cubicBezTo>
                  <a:pt x="1529" y="1129"/>
                  <a:pt x="1534" y="1129"/>
                  <a:pt x="1538" y="1128"/>
                </a:cubicBezTo>
                <a:cubicBezTo>
                  <a:pt x="1668" y="1110"/>
                  <a:pt x="1739" y="848"/>
                  <a:pt x="1697" y="541"/>
                </a:cubicBezTo>
                <a:close/>
                <a:moveTo>
                  <a:pt x="1111" y="255"/>
                </a:moveTo>
                <a:cubicBezTo>
                  <a:pt x="206" y="378"/>
                  <a:pt x="206" y="378"/>
                  <a:pt x="206" y="378"/>
                </a:cubicBezTo>
                <a:cubicBezTo>
                  <a:pt x="165" y="384"/>
                  <a:pt x="165" y="384"/>
                  <a:pt x="165" y="384"/>
                </a:cubicBezTo>
                <a:cubicBezTo>
                  <a:pt x="171" y="352"/>
                  <a:pt x="180" y="323"/>
                  <a:pt x="190" y="297"/>
                </a:cubicBezTo>
                <a:cubicBezTo>
                  <a:pt x="256" y="288"/>
                  <a:pt x="256" y="288"/>
                  <a:pt x="256" y="288"/>
                </a:cubicBezTo>
                <a:cubicBezTo>
                  <a:pt x="1135" y="168"/>
                  <a:pt x="1135" y="168"/>
                  <a:pt x="1135" y="168"/>
                </a:cubicBezTo>
                <a:cubicBezTo>
                  <a:pt x="1135" y="171"/>
                  <a:pt x="1135" y="171"/>
                  <a:pt x="1135" y="171"/>
                </a:cubicBezTo>
                <a:cubicBezTo>
                  <a:pt x="1125" y="196"/>
                  <a:pt x="1117" y="224"/>
                  <a:pt x="1111" y="255"/>
                </a:cubicBezTo>
                <a:close/>
                <a:moveTo>
                  <a:pt x="1506" y="993"/>
                </a:moveTo>
                <a:cubicBezTo>
                  <a:pt x="1431" y="1004"/>
                  <a:pt x="1344" y="825"/>
                  <a:pt x="1312" y="593"/>
                </a:cubicBezTo>
                <a:cubicBezTo>
                  <a:pt x="1281" y="362"/>
                  <a:pt x="1317" y="167"/>
                  <a:pt x="1392" y="156"/>
                </a:cubicBezTo>
                <a:cubicBezTo>
                  <a:pt x="1468" y="146"/>
                  <a:pt x="1555" y="325"/>
                  <a:pt x="1586" y="556"/>
                </a:cubicBezTo>
                <a:cubicBezTo>
                  <a:pt x="1618" y="787"/>
                  <a:pt x="1582" y="983"/>
                  <a:pt x="1506" y="993"/>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pic>
        <p:nvPicPr>
          <p:cNvPr id="328" name="Picture 32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966661" y="1712106"/>
            <a:ext cx="901288" cy="969449"/>
          </a:xfrm>
          <a:prstGeom prst="rect">
            <a:avLst/>
          </a:prstGeom>
        </p:spPr>
      </p:pic>
      <p:pic>
        <p:nvPicPr>
          <p:cNvPr id="329" name="Picture 328"/>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9799374" y="3740528"/>
            <a:ext cx="540489" cy="581364"/>
          </a:xfrm>
          <a:prstGeom prst="rect">
            <a:avLst/>
          </a:prstGeom>
        </p:spPr>
      </p:pic>
      <p:grpSp>
        <p:nvGrpSpPr>
          <p:cNvPr id="23" name="Group 22"/>
          <p:cNvGrpSpPr/>
          <p:nvPr/>
        </p:nvGrpSpPr>
        <p:grpSpPr>
          <a:xfrm>
            <a:off x="0" y="6341703"/>
            <a:ext cx="12436475" cy="652822"/>
            <a:chOff x="0" y="6341703"/>
            <a:chExt cx="12436475" cy="652822"/>
          </a:xfrm>
        </p:grpSpPr>
        <p:sp>
          <p:nvSpPr>
            <p:cNvPr id="331" name="Rectangle 330"/>
            <p:cNvSpPr/>
            <p:nvPr/>
          </p:nvSpPr>
          <p:spPr bwMode="auto">
            <a:xfrm>
              <a:off x="0" y="6341703"/>
              <a:ext cx="12436475" cy="652822"/>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856" kern="0" dirty="0" smtClean="0">
                <a:gradFill>
                  <a:gsLst>
                    <a:gs pos="885">
                      <a:srgbClr val="FFFFFF"/>
                    </a:gs>
                    <a:gs pos="19048">
                      <a:srgbClr val="FFFFFF"/>
                    </a:gs>
                  </a:gsLst>
                  <a:lin ang="5400000" scaled="0"/>
                </a:gradFill>
                <a:latin typeface="Segoe UI Light"/>
                <a:ea typeface="Segoe UI" pitchFamily="34" charset="0"/>
                <a:cs typeface="Segoe UI" pitchFamily="34" charset="0"/>
              </a:endParaRPr>
            </a:p>
          </p:txBody>
        </p:sp>
        <p:grpSp>
          <p:nvGrpSpPr>
            <p:cNvPr id="22" name="Group 21"/>
            <p:cNvGrpSpPr/>
            <p:nvPr/>
          </p:nvGrpSpPr>
          <p:grpSpPr>
            <a:xfrm>
              <a:off x="2953383" y="6390969"/>
              <a:ext cx="6529709" cy="558614"/>
              <a:chOff x="2931019" y="6390969"/>
              <a:chExt cx="6529709" cy="558614"/>
            </a:xfrm>
          </p:grpSpPr>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31019" y="6399835"/>
                <a:ext cx="2190750" cy="514944"/>
              </a:xfrm>
              <a:prstGeom prst="rect">
                <a:avLst/>
              </a:prstGeom>
            </p:spPr>
          </p:pic>
          <p:sp>
            <p:nvSpPr>
              <p:cNvPr id="381" name="Freeform 380"/>
              <p:cNvSpPr>
                <a:spLocks noChangeAspect="1" noEditPoints="1"/>
              </p:cNvSpPr>
              <p:nvPr/>
            </p:nvSpPr>
            <p:spPr bwMode="black">
              <a:xfrm>
                <a:off x="7147137" y="6562247"/>
                <a:ext cx="2313591" cy="233216"/>
              </a:xfrm>
              <a:custGeom>
                <a:avLst/>
                <a:gdLst>
                  <a:gd name="T0" fmla="*/ 108 w 2844"/>
                  <a:gd name="T1" fmla="*/ 216 h 284"/>
                  <a:gd name="T2" fmla="*/ 0 w 2844"/>
                  <a:gd name="T3" fmla="*/ 216 h 284"/>
                  <a:gd name="T4" fmla="*/ 176 w 2844"/>
                  <a:gd name="T5" fmla="*/ 15 h 284"/>
                  <a:gd name="T6" fmla="*/ 244 w 2844"/>
                  <a:gd name="T7" fmla="*/ 21 h 284"/>
                  <a:gd name="T8" fmla="*/ 247 w 2844"/>
                  <a:gd name="T9" fmla="*/ 72 h 284"/>
                  <a:gd name="T10" fmla="*/ 298 w 2844"/>
                  <a:gd name="T11" fmla="*/ 148 h 284"/>
                  <a:gd name="T12" fmla="*/ 322 w 2844"/>
                  <a:gd name="T13" fmla="*/ 146 h 284"/>
                  <a:gd name="T14" fmla="*/ 466 w 2844"/>
                  <a:gd name="T15" fmla="*/ 105 h 284"/>
                  <a:gd name="T16" fmla="*/ 457 w 2844"/>
                  <a:gd name="T17" fmla="*/ 102 h 284"/>
                  <a:gd name="T18" fmla="*/ 581 w 2844"/>
                  <a:gd name="T19" fmla="*/ 220 h 284"/>
                  <a:gd name="T20" fmla="*/ 629 w 2844"/>
                  <a:gd name="T21" fmla="*/ 145 h 284"/>
                  <a:gd name="T22" fmla="*/ 617 w 2844"/>
                  <a:gd name="T23" fmla="*/ 186 h 284"/>
                  <a:gd name="T24" fmla="*/ 708 w 2844"/>
                  <a:gd name="T25" fmla="*/ 200 h 284"/>
                  <a:gd name="T26" fmla="*/ 722 w 2844"/>
                  <a:gd name="T27" fmla="*/ 69 h 284"/>
                  <a:gd name="T28" fmla="*/ 722 w 2844"/>
                  <a:gd name="T29" fmla="*/ 135 h 284"/>
                  <a:gd name="T30" fmla="*/ 774 w 2844"/>
                  <a:gd name="T31" fmla="*/ 146 h 284"/>
                  <a:gd name="T32" fmla="*/ 846 w 2844"/>
                  <a:gd name="T33" fmla="*/ 89 h 284"/>
                  <a:gd name="T34" fmla="*/ 1010 w 2844"/>
                  <a:gd name="T35" fmla="*/ 23 h 284"/>
                  <a:gd name="T36" fmla="*/ 971 w 2844"/>
                  <a:gd name="T37" fmla="*/ 216 h 284"/>
                  <a:gd name="T38" fmla="*/ 960 w 2844"/>
                  <a:gd name="T39" fmla="*/ 14 h 284"/>
                  <a:gd name="T40" fmla="*/ 1029 w 2844"/>
                  <a:gd name="T41" fmla="*/ 92 h 284"/>
                  <a:gd name="T42" fmla="*/ 1088 w 2844"/>
                  <a:gd name="T43" fmla="*/ 72 h 284"/>
                  <a:gd name="T44" fmla="*/ 1088 w 2844"/>
                  <a:gd name="T45" fmla="*/ 215 h 284"/>
                  <a:gd name="T46" fmla="*/ 1187 w 2844"/>
                  <a:gd name="T47" fmla="*/ 193 h 284"/>
                  <a:gd name="T48" fmla="*/ 1182 w 2844"/>
                  <a:gd name="T49" fmla="*/ 26 h 284"/>
                  <a:gd name="T50" fmla="*/ 1192 w 2844"/>
                  <a:gd name="T51" fmla="*/ 79 h 284"/>
                  <a:gd name="T52" fmla="*/ 1304 w 2844"/>
                  <a:gd name="T53" fmla="*/ 284 h 284"/>
                  <a:gd name="T54" fmla="*/ 1310 w 2844"/>
                  <a:gd name="T55" fmla="*/ 72 h 284"/>
                  <a:gd name="T56" fmla="*/ 1516 w 2844"/>
                  <a:gd name="T57" fmla="*/ 178 h 284"/>
                  <a:gd name="T58" fmla="*/ 1487 w 2844"/>
                  <a:gd name="T59" fmla="*/ 167 h 284"/>
                  <a:gd name="T60" fmla="*/ 1509 w 2844"/>
                  <a:gd name="T61" fmla="*/ 99 h 284"/>
                  <a:gd name="T62" fmla="*/ 1516 w 2844"/>
                  <a:gd name="T63" fmla="*/ 178 h 284"/>
                  <a:gd name="T64" fmla="*/ 1549 w 2844"/>
                  <a:gd name="T65" fmla="*/ 72 h 284"/>
                  <a:gd name="T66" fmla="*/ 1573 w 2844"/>
                  <a:gd name="T67" fmla="*/ 173 h 284"/>
                  <a:gd name="T68" fmla="*/ 1658 w 2844"/>
                  <a:gd name="T69" fmla="*/ 187 h 284"/>
                  <a:gd name="T70" fmla="*/ 1630 w 2844"/>
                  <a:gd name="T71" fmla="*/ 106 h 284"/>
                  <a:gd name="T72" fmla="*/ 1713 w 2844"/>
                  <a:gd name="T73" fmla="*/ 100 h 284"/>
                  <a:gd name="T74" fmla="*/ 1954 w 2844"/>
                  <a:gd name="T75" fmla="*/ 134 h 284"/>
                  <a:gd name="T76" fmla="*/ 1863 w 2844"/>
                  <a:gd name="T77" fmla="*/ 131 h 284"/>
                  <a:gd name="T78" fmla="*/ 1795 w 2844"/>
                  <a:gd name="T79" fmla="*/ 72 h 284"/>
                  <a:gd name="T80" fmla="*/ 1977 w 2844"/>
                  <a:gd name="T81" fmla="*/ 128 h 284"/>
                  <a:gd name="T82" fmla="*/ 2075 w 2844"/>
                  <a:gd name="T83" fmla="*/ 64 h 284"/>
                  <a:gd name="T84" fmla="*/ 2096 w 2844"/>
                  <a:gd name="T85" fmla="*/ 73 h 284"/>
                  <a:gd name="T86" fmla="*/ 2357 w 2844"/>
                  <a:gd name="T87" fmla="*/ 150 h 284"/>
                  <a:gd name="T88" fmla="*/ 2249 w 2844"/>
                  <a:gd name="T89" fmla="*/ 200 h 284"/>
                  <a:gd name="T90" fmla="*/ 2357 w 2844"/>
                  <a:gd name="T91" fmla="*/ 150 h 284"/>
                  <a:gd name="T92" fmla="*/ 2503 w 2844"/>
                  <a:gd name="T93" fmla="*/ 216 h 284"/>
                  <a:gd name="T94" fmla="*/ 2383 w 2844"/>
                  <a:gd name="T95" fmla="*/ 216 h 284"/>
                  <a:gd name="T96" fmla="*/ 2503 w 2844"/>
                  <a:gd name="T97" fmla="*/ 128 h 284"/>
                  <a:gd name="T98" fmla="*/ 2521 w 2844"/>
                  <a:gd name="T99" fmla="*/ 72 h 284"/>
                  <a:gd name="T100" fmla="*/ 2569 w 2844"/>
                  <a:gd name="T101" fmla="*/ 92 h 284"/>
                  <a:gd name="T102" fmla="*/ 2641 w 2844"/>
                  <a:gd name="T103" fmla="*/ 150 h 284"/>
                  <a:gd name="T104" fmla="*/ 2617 w 2844"/>
                  <a:gd name="T105" fmla="*/ 145 h 284"/>
                  <a:gd name="T106" fmla="*/ 2719 w 2844"/>
                  <a:gd name="T107" fmla="*/ 131 h 284"/>
                  <a:gd name="T108" fmla="*/ 2826 w 2844"/>
                  <a:gd name="T109" fmla="*/ 91 h 284"/>
                  <a:gd name="T110" fmla="*/ 2792 w 2844"/>
                  <a:gd name="T111" fmla="*/ 10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44" h="284">
                    <a:moveTo>
                      <a:pt x="205" y="216"/>
                    </a:moveTo>
                    <a:cubicBezTo>
                      <a:pt x="182" y="216"/>
                      <a:pt x="182" y="216"/>
                      <a:pt x="182" y="216"/>
                    </a:cubicBezTo>
                    <a:cubicBezTo>
                      <a:pt x="182" y="81"/>
                      <a:pt x="182" y="81"/>
                      <a:pt x="182" y="81"/>
                    </a:cubicBezTo>
                    <a:cubicBezTo>
                      <a:pt x="182" y="70"/>
                      <a:pt x="182" y="57"/>
                      <a:pt x="184" y="42"/>
                    </a:cubicBezTo>
                    <a:cubicBezTo>
                      <a:pt x="183" y="42"/>
                      <a:pt x="183" y="42"/>
                      <a:pt x="183" y="42"/>
                    </a:cubicBezTo>
                    <a:cubicBezTo>
                      <a:pt x="181" y="51"/>
                      <a:pt x="179" y="57"/>
                      <a:pt x="177" y="61"/>
                    </a:cubicBezTo>
                    <a:cubicBezTo>
                      <a:pt x="108" y="216"/>
                      <a:pt x="108" y="216"/>
                      <a:pt x="108" y="216"/>
                    </a:cubicBezTo>
                    <a:cubicBezTo>
                      <a:pt x="97" y="216"/>
                      <a:pt x="97" y="216"/>
                      <a:pt x="97" y="216"/>
                    </a:cubicBezTo>
                    <a:cubicBezTo>
                      <a:pt x="28" y="63"/>
                      <a:pt x="28" y="63"/>
                      <a:pt x="28" y="63"/>
                    </a:cubicBezTo>
                    <a:cubicBezTo>
                      <a:pt x="26" y="58"/>
                      <a:pt x="24" y="51"/>
                      <a:pt x="22" y="42"/>
                    </a:cubicBezTo>
                    <a:cubicBezTo>
                      <a:pt x="21" y="42"/>
                      <a:pt x="21" y="42"/>
                      <a:pt x="21" y="42"/>
                    </a:cubicBezTo>
                    <a:cubicBezTo>
                      <a:pt x="22" y="50"/>
                      <a:pt x="22" y="63"/>
                      <a:pt x="22" y="81"/>
                    </a:cubicBezTo>
                    <a:cubicBezTo>
                      <a:pt x="22" y="216"/>
                      <a:pt x="22" y="216"/>
                      <a:pt x="22" y="216"/>
                    </a:cubicBezTo>
                    <a:cubicBezTo>
                      <a:pt x="0" y="216"/>
                      <a:pt x="0" y="216"/>
                      <a:pt x="0" y="216"/>
                    </a:cubicBezTo>
                    <a:cubicBezTo>
                      <a:pt x="0" y="15"/>
                      <a:pt x="0" y="15"/>
                      <a:pt x="0" y="15"/>
                    </a:cubicBezTo>
                    <a:cubicBezTo>
                      <a:pt x="31" y="15"/>
                      <a:pt x="31" y="15"/>
                      <a:pt x="31" y="15"/>
                    </a:cubicBezTo>
                    <a:cubicBezTo>
                      <a:pt x="93" y="155"/>
                      <a:pt x="93" y="155"/>
                      <a:pt x="93" y="155"/>
                    </a:cubicBezTo>
                    <a:cubicBezTo>
                      <a:pt x="97" y="166"/>
                      <a:pt x="100" y="174"/>
                      <a:pt x="102" y="180"/>
                    </a:cubicBezTo>
                    <a:cubicBezTo>
                      <a:pt x="103" y="180"/>
                      <a:pt x="103" y="180"/>
                      <a:pt x="103" y="180"/>
                    </a:cubicBezTo>
                    <a:cubicBezTo>
                      <a:pt x="108" y="167"/>
                      <a:pt x="111" y="158"/>
                      <a:pt x="113" y="155"/>
                    </a:cubicBezTo>
                    <a:cubicBezTo>
                      <a:pt x="176" y="15"/>
                      <a:pt x="176" y="15"/>
                      <a:pt x="176" y="15"/>
                    </a:cubicBezTo>
                    <a:cubicBezTo>
                      <a:pt x="205" y="15"/>
                      <a:pt x="205" y="15"/>
                      <a:pt x="205" y="15"/>
                    </a:cubicBezTo>
                    <a:lnTo>
                      <a:pt x="205" y="216"/>
                    </a:lnTo>
                    <a:close/>
                    <a:moveTo>
                      <a:pt x="274" y="21"/>
                    </a:moveTo>
                    <a:cubicBezTo>
                      <a:pt x="274" y="25"/>
                      <a:pt x="273" y="29"/>
                      <a:pt x="270" y="32"/>
                    </a:cubicBezTo>
                    <a:cubicBezTo>
                      <a:pt x="267" y="34"/>
                      <a:pt x="263" y="36"/>
                      <a:pt x="259" y="36"/>
                    </a:cubicBezTo>
                    <a:cubicBezTo>
                      <a:pt x="255" y="36"/>
                      <a:pt x="251" y="34"/>
                      <a:pt x="248" y="32"/>
                    </a:cubicBezTo>
                    <a:cubicBezTo>
                      <a:pt x="246" y="29"/>
                      <a:pt x="244" y="25"/>
                      <a:pt x="244" y="21"/>
                    </a:cubicBezTo>
                    <a:cubicBezTo>
                      <a:pt x="244" y="17"/>
                      <a:pt x="246" y="13"/>
                      <a:pt x="248" y="10"/>
                    </a:cubicBezTo>
                    <a:cubicBezTo>
                      <a:pt x="251" y="7"/>
                      <a:pt x="255" y="6"/>
                      <a:pt x="259" y="6"/>
                    </a:cubicBezTo>
                    <a:cubicBezTo>
                      <a:pt x="263" y="6"/>
                      <a:pt x="267" y="7"/>
                      <a:pt x="270" y="10"/>
                    </a:cubicBezTo>
                    <a:cubicBezTo>
                      <a:pt x="273" y="13"/>
                      <a:pt x="274" y="17"/>
                      <a:pt x="274" y="21"/>
                    </a:cubicBezTo>
                    <a:close/>
                    <a:moveTo>
                      <a:pt x="270" y="216"/>
                    </a:moveTo>
                    <a:cubicBezTo>
                      <a:pt x="247" y="216"/>
                      <a:pt x="247" y="216"/>
                      <a:pt x="247" y="216"/>
                    </a:cubicBezTo>
                    <a:cubicBezTo>
                      <a:pt x="247" y="72"/>
                      <a:pt x="247" y="72"/>
                      <a:pt x="247" y="72"/>
                    </a:cubicBezTo>
                    <a:cubicBezTo>
                      <a:pt x="270" y="72"/>
                      <a:pt x="270" y="72"/>
                      <a:pt x="270" y="72"/>
                    </a:cubicBezTo>
                    <a:lnTo>
                      <a:pt x="270" y="216"/>
                    </a:lnTo>
                    <a:close/>
                    <a:moveTo>
                      <a:pt x="406" y="210"/>
                    </a:moveTo>
                    <a:cubicBezTo>
                      <a:pt x="395" y="216"/>
                      <a:pt x="382" y="220"/>
                      <a:pt x="367" y="220"/>
                    </a:cubicBezTo>
                    <a:cubicBezTo>
                      <a:pt x="354" y="220"/>
                      <a:pt x="342" y="217"/>
                      <a:pt x="331" y="211"/>
                    </a:cubicBezTo>
                    <a:cubicBezTo>
                      <a:pt x="321" y="205"/>
                      <a:pt x="313" y="196"/>
                      <a:pt x="307" y="185"/>
                    </a:cubicBezTo>
                    <a:cubicBezTo>
                      <a:pt x="301" y="174"/>
                      <a:pt x="298" y="162"/>
                      <a:pt x="298" y="148"/>
                    </a:cubicBezTo>
                    <a:cubicBezTo>
                      <a:pt x="298" y="124"/>
                      <a:pt x="305" y="105"/>
                      <a:pt x="319" y="90"/>
                    </a:cubicBezTo>
                    <a:cubicBezTo>
                      <a:pt x="332" y="76"/>
                      <a:pt x="351" y="69"/>
                      <a:pt x="373" y="69"/>
                    </a:cubicBezTo>
                    <a:cubicBezTo>
                      <a:pt x="386" y="69"/>
                      <a:pt x="397" y="71"/>
                      <a:pt x="407" y="76"/>
                    </a:cubicBezTo>
                    <a:cubicBezTo>
                      <a:pt x="407" y="100"/>
                      <a:pt x="407" y="100"/>
                      <a:pt x="407" y="100"/>
                    </a:cubicBezTo>
                    <a:cubicBezTo>
                      <a:pt x="396" y="92"/>
                      <a:pt x="384" y="89"/>
                      <a:pt x="372" y="89"/>
                    </a:cubicBezTo>
                    <a:cubicBezTo>
                      <a:pt x="357" y="89"/>
                      <a:pt x="345" y="94"/>
                      <a:pt x="336" y="104"/>
                    </a:cubicBezTo>
                    <a:cubicBezTo>
                      <a:pt x="327" y="115"/>
                      <a:pt x="322" y="129"/>
                      <a:pt x="322" y="146"/>
                    </a:cubicBezTo>
                    <a:cubicBezTo>
                      <a:pt x="322" y="163"/>
                      <a:pt x="326" y="176"/>
                      <a:pt x="335" y="186"/>
                    </a:cubicBezTo>
                    <a:cubicBezTo>
                      <a:pt x="344" y="195"/>
                      <a:pt x="356" y="200"/>
                      <a:pt x="371" y="200"/>
                    </a:cubicBezTo>
                    <a:cubicBezTo>
                      <a:pt x="383" y="200"/>
                      <a:pt x="395" y="196"/>
                      <a:pt x="406" y="188"/>
                    </a:cubicBezTo>
                    <a:lnTo>
                      <a:pt x="406" y="210"/>
                    </a:lnTo>
                    <a:close/>
                    <a:moveTo>
                      <a:pt x="509" y="96"/>
                    </a:moveTo>
                    <a:cubicBezTo>
                      <a:pt x="504" y="93"/>
                      <a:pt x="499" y="91"/>
                      <a:pt x="491" y="91"/>
                    </a:cubicBezTo>
                    <a:cubicBezTo>
                      <a:pt x="481" y="91"/>
                      <a:pt x="472" y="96"/>
                      <a:pt x="466" y="105"/>
                    </a:cubicBezTo>
                    <a:cubicBezTo>
                      <a:pt x="460" y="115"/>
                      <a:pt x="457" y="128"/>
                      <a:pt x="457" y="143"/>
                    </a:cubicBezTo>
                    <a:cubicBezTo>
                      <a:pt x="457" y="216"/>
                      <a:pt x="457" y="216"/>
                      <a:pt x="457" y="216"/>
                    </a:cubicBezTo>
                    <a:cubicBezTo>
                      <a:pt x="433" y="216"/>
                      <a:pt x="433" y="216"/>
                      <a:pt x="433" y="216"/>
                    </a:cubicBezTo>
                    <a:cubicBezTo>
                      <a:pt x="433" y="72"/>
                      <a:pt x="433" y="72"/>
                      <a:pt x="433" y="72"/>
                    </a:cubicBezTo>
                    <a:cubicBezTo>
                      <a:pt x="457" y="72"/>
                      <a:pt x="457" y="72"/>
                      <a:pt x="457" y="72"/>
                    </a:cubicBezTo>
                    <a:cubicBezTo>
                      <a:pt x="457" y="102"/>
                      <a:pt x="457" y="102"/>
                      <a:pt x="457" y="102"/>
                    </a:cubicBezTo>
                    <a:cubicBezTo>
                      <a:pt x="457" y="102"/>
                      <a:pt x="457" y="102"/>
                      <a:pt x="457" y="102"/>
                    </a:cubicBezTo>
                    <a:cubicBezTo>
                      <a:pt x="460" y="92"/>
                      <a:pt x="465" y="84"/>
                      <a:pt x="472" y="78"/>
                    </a:cubicBezTo>
                    <a:cubicBezTo>
                      <a:pt x="479" y="73"/>
                      <a:pt x="486" y="70"/>
                      <a:pt x="495" y="70"/>
                    </a:cubicBezTo>
                    <a:cubicBezTo>
                      <a:pt x="501" y="70"/>
                      <a:pt x="505" y="70"/>
                      <a:pt x="509" y="72"/>
                    </a:cubicBezTo>
                    <a:lnTo>
                      <a:pt x="509" y="96"/>
                    </a:lnTo>
                    <a:close/>
                    <a:moveTo>
                      <a:pt x="653" y="144"/>
                    </a:moveTo>
                    <a:cubicBezTo>
                      <a:pt x="653" y="167"/>
                      <a:pt x="646" y="185"/>
                      <a:pt x="633" y="199"/>
                    </a:cubicBezTo>
                    <a:cubicBezTo>
                      <a:pt x="620" y="213"/>
                      <a:pt x="603" y="220"/>
                      <a:pt x="581" y="220"/>
                    </a:cubicBezTo>
                    <a:cubicBezTo>
                      <a:pt x="560" y="220"/>
                      <a:pt x="543" y="213"/>
                      <a:pt x="530" y="200"/>
                    </a:cubicBezTo>
                    <a:cubicBezTo>
                      <a:pt x="518" y="186"/>
                      <a:pt x="511" y="168"/>
                      <a:pt x="511" y="146"/>
                    </a:cubicBezTo>
                    <a:cubicBezTo>
                      <a:pt x="511" y="122"/>
                      <a:pt x="518" y="103"/>
                      <a:pt x="531" y="90"/>
                    </a:cubicBezTo>
                    <a:cubicBezTo>
                      <a:pt x="544" y="76"/>
                      <a:pt x="562" y="69"/>
                      <a:pt x="585" y="69"/>
                    </a:cubicBezTo>
                    <a:cubicBezTo>
                      <a:pt x="606" y="69"/>
                      <a:pt x="623" y="76"/>
                      <a:pt x="635" y="89"/>
                    </a:cubicBezTo>
                    <a:cubicBezTo>
                      <a:pt x="647" y="102"/>
                      <a:pt x="653" y="121"/>
                      <a:pt x="653" y="144"/>
                    </a:cubicBezTo>
                    <a:close/>
                    <a:moveTo>
                      <a:pt x="629" y="145"/>
                    </a:moveTo>
                    <a:cubicBezTo>
                      <a:pt x="629" y="127"/>
                      <a:pt x="625" y="113"/>
                      <a:pt x="617" y="103"/>
                    </a:cubicBezTo>
                    <a:cubicBezTo>
                      <a:pt x="609" y="93"/>
                      <a:pt x="598" y="89"/>
                      <a:pt x="583" y="89"/>
                    </a:cubicBezTo>
                    <a:cubicBezTo>
                      <a:pt x="568" y="89"/>
                      <a:pt x="556" y="93"/>
                      <a:pt x="548" y="103"/>
                    </a:cubicBezTo>
                    <a:cubicBezTo>
                      <a:pt x="539" y="113"/>
                      <a:pt x="535" y="127"/>
                      <a:pt x="535" y="145"/>
                    </a:cubicBezTo>
                    <a:cubicBezTo>
                      <a:pt x="535" y="162"/>
                      <a:pt x="539" y="176"/>
                      <a:pt x="548" y="186"/>
                    </a:cubicBezTo>
                    <a:cubicBezTo>
                      <a:pt x="556" y="195"/>
                      <a:pt x="568" y="200"/>
                      <a:pt x="583" y="200"/>
                    </a:cubicBezTo>
                    <a:cubicBezTo>
                      <a:pt x="598" y="200"/>
                      <a:pt x="609" y="195"/>
                      <a:pt x="617" y="186"/>
                    </a:cubicBezTo>
                    <a:cubicBezTo>
                      <a:pt x="625" y="176"/>
                      <a:pt x="629" y="163"/>
                      <a:pt x="629" y="145"/>
                    </a:cubicBezTo>
                    <a:close/>
                    <a:moveTo>
                      <a:pt x="759" y="178"/>
                    </a:moveTo>
                    <a:cubicBezTo>
                      <a:pt x="759" y="190"/>
                      <a:pt x="755" y="200"/>
                      <a:pt x="745" y="208"/>
                    </a:cubicBezTo>
                    <a:cubicBezTo>
                      <a:pt x="735" y="216"/>
                      <a:pt x="723" y="220"/>
                      <a:pt x="707" y="220"/>
                    </a:cubicBezTo>
                    <a:cubicBezTo>
                      <a:pt x="693" y="220"/>
                      <a:pt x="681" y="217"/>
                      <a:pt x="671" y="211"/>
                    </a:cubicBezTo>
                    <a:cubicBezTo>
                      <a:pt x="671" y="186"/>
                      <a:pt x="671" y="186"/>
                      <a:pt x="671" y="186"/>
                    </a:cubicBezTo>
                    <a:cubicBezTo>
                      <a:pt x="682" y="196"/>
                      <a:pt x="695" y="200"/>
                      <a:pt x="708" y="200"/>
                    </a:cubicBezTo>
                    <a:cubicBezTo>
                      <a:pt x="727" y="200"/>
                      <a:pt x="736" y="193"/>
                      <a:pt x="736" y="180"/>
                    </a:cubicBezTo>
                    <a:cubicBezTo>
                      <a:pt x="736" y="175"/>
                      <a:pt x="734" y="170"/>
                      <a:pt x="731" y="167"/>
                    </a:cubicBezTo>
                    <a:cubicBezTo>
                      <a:pt x="727" y="163"/>
                      <a:pt x="719" y="159"/>
                      <a:pt x="706" y="153"/>
                    </a:cubicBezTo>
                    <a:cubicBezTo>
                      <a:pt x="693" y="148"/>
                      <a:pt x="684" y="142"/>
                      <a:pt x="679" y="135"/>
                    </a:cubicBezTo>
                    <a:cubicBezTo>
                      <a:pt x="674" y="129"/>
                      <a:pt x="671" y="121"/>
                      <a:pt x="671" y="111"/>
                    </a:cubicBezTo>
                    <a:cubicBezTo>
                      <a:pt x="671" y="99"/>
                      <a:pt x="676" y="89"/>
                      <a:pt x="686" y="81"/>
                    </a:cubicBezTo>
                    <a:cubicBezTo>
                      <a:pt x="695" y="73"/>
                      <a:pt x="707" y="69"/>
                      <a:pt x="722" y="69"/>
                    </a:cubicBezTo>
                    <a:cubicBezTo>
                      <a:pt x="733" y="69"/>
                      <a:pt x="744" y="71"/>
                      <a:pt x="753" y="76"/>
                    </a:cubicBezTo>
                    <a:cubicBezTo>
                      <a:pt x="753" y="99"/>
                      <a:pt x="753" y="99"/>
                      <a:pt x="753" y="99"/>
                    </a:cubicBezTo>
                    <a:cubicBezTo>
                      <a:pt x="743" y="92"/>
                      <a:pt x="733" y="89"/>
                      <a:pt x="720" y="89"/>
                    </a:cubicBezTo>
                    <a:cubicBezTo>
                      <a:pt x="713" y="89"/>
                      <a:pt x="707" y="90"/>
                      <a:pt x="702" y="94"/>
                    </a:cubicBezTo>
                    <a:cubicBezTo>
                      <a:pt x="697" y="98"/>
                      <a:pt x="695" y="103"/>
                      <a:pt x="695" y="109"/>
                    </a:cubicBezTo>
                    <a:cubicBezTo>
                      <a:pt x="695" y="115"/>
                      <a:pt x="697" y="120"/>
                      <a:pt x="700" y="123"/>
                    </a:cubicBezTo>
                    <a:cubicBezTo>
                      <a:pt x="704" y="127"/>
                      <a:pt x="711" y="131"/>
                      <a:pt x="722" y="135"/>
                    </a:cubicBezTo>
                    <a:cubicBezTo>
                      <a:pt x="736" y="141"/>
                      <a:pt x="746" y="147"/>
                      <a:pt x="751" y="154"/>
                    </a:cubicBezTo>
                    <a:cubicBezTo>
                      <a:pt x="757" y="160"/>
                      <a:pt x="759" y="168"/>
                      <a:pt x="759" y="178"/>
                    </a:cubicBezTo>
                    <a:close/>
                    <a:moveTo>
                      <a:pt x="916" y="144"/>
                    </a:moveTo>
                    <a:cubicBezTo>
                      <a:pt x="916" y="167"/>
                      <a:pt x="910" y="185"/>
                      <a:pt x="897" y="199"/>
                    </a:cubicBezTo>
                    <a:cubicBezTo>
                      <a:pt x="884" y="213"/>
                      <a:pt x="866" y="220"/>
                      <a:pt x="845" y="220"/>
                    </a:cubicBezTo>
                    <a:cubicBezTo>
                      <a:pt x="823" y="220"/>
                      <a:pt x="806" y="213"/>
                      <a:pt x="794" y="200"/>
                    </a:cubicBezTo>
                    <a:cubicBezTo>
                      <a:pt x="781" y="186"/>
                      <a:pt x="774" y="168"/>
                      <a:pt x="774" y="146"/>
                    </a:cubicBezTo>
                    <a:cubicBezTo>
                      <a:pt x="774" y="122"/>
                      <a:pt x="781" y="103"/>
                      <a:pt x="794" y="90"/>
                    </a:cubicBezTo>
                    <a:cubicBezTo>
                      <a:pt x="807" y="76"/>
                      <a:pt x="825" y="69"/>
                      <a:pt x="848" y="69"/>
                    </a:cubicBezTo>
                    <a:cubicBezTo>
                      <a:pt x="869" y="69"/>
                      <a:pt x="886" y="76"/>
                      <a:pt x="898" y="89"/>
                    </a:cubicBezTo>
                    <a:cubicBezTo>
                      <a:pt x="910" y="102"/>
                      <a:pt x="916" y="121"/>
                      <a:pt x="916" y="144"/>
                    </a:cubicBezTo>
                    <a:close/>
                    <a:moveTo>
                      <a:pt x="893" y="145"/>
                    </a:moveTo>
                    <a:cubicBezTo>
                      <a:pt x="893" y="127"/>
                      <a:pt x="889" y="113"/>
                      <a:pt x="881" y="103"/>
                    </a:cubicBezTo>
                    <a:cubicBezTo>
                      <a:pt x="873" y="93"/>
                      <a:pt x="861" y="89"/>
                      <a:pt x="846" y="89"/>
                    </a:cubicBezTo>
                    <a:cubicBezTo>
                      <a:pt x="831" y="89"/>
                      <a:pt x="820" y="93"/>
                      <a:pt x="811" y="103"/>
                    </a:cubicBezTo>
                    <a:cubicBezTo>
                      <a:pt x="802" y="113"/>
                      <a:pt x="798" y="127"/>
                      <a:pt x="798" y="145"/>
                    </a:cubicBezTo>
                    <a:cubicBezTo>
                      <a:pt x="798" y="162"/>
                      <a:pt x="802" y="176"/>
                      <a:pt x="811" y="186"/>
                    </a:cubicBezTo>
                    <a:cubicBezTo>
                      <a:pt x="820" y="195"/>
                      <a:pt x="831" y="200"/>
                      <a:pt x="846" y="200"/>
                    </a:cubicBezTo>
                    <a:cubicBezTo>
                      <a:pt x="861" y="200"/>
                      <a:pt x="873" y="195"/>
                      <a:pt x="881" y="186"/>
                    </a:cubicBezTo>
                    <a:cubicBezTo>
                      <a:pt x="889" y="176"/>
                      <a:pt x="893" y="163"/>
                      <a:pt x="893" y="145"/>
                    </a:cubicBezTo>
                    <a:close/>
                    <a:moveTo>
                      <a:pt x="1010" y="23"/>
                    </a:moveTo>
                    <a:cubicBezTo>
                      <a:pt x="1006" y="21"/>
                      <a:pt x="1001" y="20"/>
                      <a:pt x="995" y="20"/>
                    </a:cubicBezTo>
                    <a:cubicBezTo>
                      <a:pt x="979" y="20"/>
                      <a:pt x="971" y="30"/>
                      <a:pt x="971" y="50"/>
                    </a:cubicBezTo>
                    <a:cubicBezTo>
                      <a:pt x="971" y="72"/>
                      <a:pt x="971" y="72"/>
                      <a:pt x="971" y="72"/>
                    </a:cubicBezTo>
                    <a:cubicBezTo>
                      <a:pt x="1004" y="72"/>
                      <a:pt x="1004" y="72"/>
                      <a:pt x="1004" y="72"/>
                    </a:cubicBezTo>
                    <a:cubicBezTo>
                      <a:pt x="1004" y="92"/>
                      <a:pt x="1004" y="92"/>
                      <a:pt x="1004" y="92"/>
                    </a:cubicBezTo>
                    <a:cubicBezTo>
                      <a:pt x="971" y="92"/>
                      <a:pt x="971" y="92"/>
                      <a:pt x="971" y="92"/>
                    </a:cubicBezTo>
                    <a:cubicBezTo>
                      <a:pt x="971" y="216"/>
                      <a:pt x="971" y="216"/>
                      <a:pt x="971" y="216"/>
                    </a:cubicBezTo>
                    <a:cubicBezTo>
                      <a:pt x="948" y="216"/>
                      <a:pt x="948" y="216"/>
                      <a:pt x="948" y="216"/>
                    </a:cubicBezTo>
                    <a:cubicBezTo>
                      <a:pt x="948" y="92"/>
                      <a:pt x="948" y="92"/>
                      <a:pt x="948" y="92"/>
                    </a:cubicBezTo>
                    <a:cubicBezTo>
                      <a:pt x="923" y="92"/>
                      <a:pt x="923" y="92"/>
                      <a:pt x="923" y="92"/>
                    </a:cubicBezTo>
                    <a:cubicBezTo>
                      <a:pt x="923" y="72"/>
                      <a:pt x="923" y="72"/>
                      <a:pt x="923" y="72"/>
                    </a:cubicBezTo>
                    <a:cubicBezTo>
                      <a:pt x="948" y="72"/>
                      <a:pt x="948" y="72"/>
                      <a:pt x="948" y="72"/>
                    </a:cubicBezTo>
                    <a:cubicBezTo>
                      <a:pt x="948" y="49"/>
                      <a:pt x="948" y="49"/>
                      <a:pt x="948" y="49"/>
                    </a:cubicBezTo>
                    <a:cubicBezTo>
                      <a:pt x="948" y="34"/>
                      <a:pt x="952" y="23"/>
                      <a:pt x="960" y="14"/>
                    </a:cubicBezTo>
                    <a:cubicBezTo>
                      <a:pt x="969" y="5"/>
                      <a:pt x="980" y="0"/>
                      <a:pt x="993" y="0"/>
                    </a:cubicBezTo>
                    <a:cubicBezTo>
                      <a:pt x="1000" y="0"/>
                      <a:pt x="1006" y="1"/>
                      <a:pt x="1010" y="3"/>
                    </a:cubicBezTo>
                    <a:lnTo>
                      <a:pt x="1010" y="23"/>
                    </a:lnTo>
                    <a:close/>
                    <a:moveTo>
                      <a:pt x="1088" y="215"/>
                    </a:moveTo>
                    <a:cubicBezTo>
                      <a:pt x="1083" y="218"/>
                      <a:pt x="1075" y="220"/>
                      <a:pt x="1066" y="220"/>
                    </a:cubicBezTo>
                    <a:cubicBezTo>
                      <a:pt x="1041" y="220"/>
                      <a:pt x="1029" y="205"/>
                      <a:pt x="1029" y="177"/>
                    </a:cubicBezTo>
                    <a:cubicBezTo>
                      <a:pt x="1029" y="92"/>
                      <a:pt x="1029" y="92"/>
                      <a:pt x="1029" y="92"/>
                    </a:cubicBezTo>
                    <a:cubicBezTo>
                      <a:pt x="1004" y="92"/>
                      <a:pt x="1004" y="92"/>
                      <a:pt x="1004" y="92"/>
                    </a:cubicBezTo>
                    <a:cubicBezTo>
                      <a:pt x="1004" y="72"/>
                      <a:pt x="1004" y="72"/>
                      <a:pt x="1004" y="72"/>
                    </a:cubicBezTo>
                    <a:cubicBezTo>
                      <a:pt x="1029" y="72"/>
                      <a:pt x="1029" y="72"/>
                      <a:pt x="1029" y="72"/>
                    </a:cubicBezTo>
                    <a:cubicBezTo>
                      <a:pt x="1029" y="37"/>
                      <a:pt x="1029" y="37"/>
                      <a:pt x="1029" y="37"/>
                    </a:cubicBezTo>
                    <a:cubicBezTo>
                      <a:pt x="1052" y="30"/>
                      <a:pt x="1052" y="30"/>
                      <a:pt x="1052" y="30"/>
                    </a:cubicBezTo>
                    <a:cubicBezTo>
                      <a:pt x="1052" y="72"/>
                      <a:pt x="1052" y="72"/>
                      <a:pt x="1052" y="72"/>
                    </a:cubicBezTo>
                    <a:cubicBezTo>
                      <a:pt x="1088" y="72"/>
                      <a:pt x="1088" y="72"/>
                      <a:pt x="1088" y="72"/>
                    </a:cubicBezTo>
                    <a:cubicBezTo>
                      <a:pt x="1088" y="92"/>
                      <a:pt x="1088" y="92"/>
                      <a:pt x="1088" y="92"/>
                    </a:cubicBezTo>
                    <a:cubicBezTo>
                      <a:pt x="1052" y="92"/>
                      <a:pt x="1052" y="92"/>
                      <a:pt x="1052" y="92"/>
                    </a:cubicBezTo>
                    <a:cubicBezTo>
                      <a:pt x="1052" y="173"/>
                      <a:pt x="1052" y="173"/>
                      <a:pt x="1052" y="173"/>
                    </a:cubicBezTo>
                    <a:cubicBezTo>
                      <a:pt x="1052" y="183"/>
                      <a:pt x="1053" y="190"/>
                      <a:pt x="1057" y="194"/>
                    </a:cubicBezTo>
                    <a:cubicBezTo>
                      <a:pt x="1060" y="198"/>
                      <a:pt x="1066" y="200"/>
                      <a:pt x="1073" y="200"/>
                    </a:cubicBezTo>
                    <a:cubicBezTo>
                      <a:pt x="1079" y="200"/>
                      <a:pt x="1084" y="198"/>
                      <a:pt x="1088" y="195"/>
                    </a:cubicBezTo>
                    <a:lnTo>
                      <a:pt x="1088" y="215"/>
                    </a:lnTo>
                    <a:close/>
                    <a:moveTo>
                      <a:pt x="1276" y="165"/>
                    </a:moveTo>
                    <a:cubicBezTo>
                      <a:pt x="1276" y="182"/>
                      <a:pt x="1270" y="196"/>
                      <a:pt x="1258" y="205"/>
                    </a:cubicBezTo>
                    <a:cubicBezTo>
                      <a:pt x="1246" y="215"/>
                      <a:pt x="1230" y="220"/>
                      <a:pt x="1210" y="220"/>
                    </a:cubicBezTo>
                    <a:cubicBezTo>
                      <a:pt x="1202" y="220"/>
                      <a:pt x="1194" y="219"/>
                      <a:pt x="1184" y="216"/>
                    </a:cubicBezTo>
                    <a:cubicBezTo>
                      <a:pt x="1175" y="214"/>
                      <a:pt x="1168" y="211"/>
                      <a:pt x="1164" y="208"/>
                    </a:cubicBezTo>
                    <a:cubicBezTo>
                      <a:pt x="1164" y="180"/>
                      <a:pt x="1164" y="180"/>
                      <a:pt x="1164" y="180"/>
                    </a:cubicBezTo>
                    <a:cubicBezTo>
                      <a:pt x="1170" y="186"/>
                      <a:pt x="1177" y="190"/>
                      <a:pt x="1187" y="193"/>
                    </a:cubicBezTo>
                    <a:cubicBezTo>
                      <a:pt x="1196" y="197"/>
                      <a:pt x="1205" y="198"/>
                      <a:pt x="1213" y="198"/>
                    </a:cubicBezTo>
                    <a:cubicBezTo>
                      <a:pt x="1239" y="198"/>
                      <a:pt x="1252" y="188"/>
                      <a:pt x="1252" y="168"/>
                    </a:cubicBezTo>
                    <a:cubicBezTo>
                      <a:pt x="1252" y="160"/>
                      <a:pt x="1249" y="153"/>
                      <a:pt x="1243" y="147"/>
                    </a:cubicBezTo>
                    <a:cubicBezTo>
                      <a:pt x="1238" y="140"/>
                      <a:pt x="1226" y="133"/>
                      <a:pt x="1209" y="123"/>
                    </a:cubicBezTo>
                    <a:cubicBezTo>
                      <a:pt x="1193" y="113"/>
                      <a:pt x="1181" y="104"/>
                      <a:pt x="1174" y="96"/>
                    </a:cubicBezTo>
                    <a:cubicBezTo>
                      <a:pt x="1168" y="88"/>
                      <a:pt x="1164" y="77"/>
                      <a:pt x="1164" y="65"/>
                    </a:cubicBezTo>
                    <a:cubicBezTo>
                      <a:pt x="1164" y="49"/>
                      <a:pt x="1170" y="36"/>
                      <a:pt x="1182" y="26"/>
                    </a:cubicBezTo>
                    <a:cubicBezTo>
                      <a:pt x="1194" y="16"/>
                      <a:pt x="1210" y="11"/>
                      <a:pt x="1228" y="11"/>
                    </a:cubicBezTo>
                    <a:cubicBezTo>
                      <a:pt x="1246" y="11"/>
                      <a:pt x="1260" y="14"/>
                      <a:pt x="1268" y="18"/>
                    </a:cubicBezTo>
                    <a:cubicBezTo>
                      <a:pt x="1268" y="45"/>
                      <a:pt x="1268" y="45"/>
                      <a:pt x="1268" y="45"/>
                    </a:cubicBezTo>
                    <a:cubicBezTo>
                      <a:pt x="1258" y="37"/>
                      <a:pt x="1244" y="33"/>
                      <a:pt x="1227" y="33"/>
                    </a:cubicBezTo>
                    <a:cubicBezTo>
                      <a:pt x="1216" y="33"/>
                      <a:pt x="1207" y="35"/>
                      <a:pt x="1200" y="41"/>
                    </a:cubicBezTo>
                    <a:cubicBezTo>
                      <a:pt x="1193" y="47"/>
                      <a:pt x="1189" y="54"/>
                      <a:pt x="1189" y="63"/>
                    </a:cubicBezTo>
                    <a:cubicBezTo>
                      <a:pt x="1189" y="70"/>
                      <a:pt x="1190" y="75"/>
                      <a:pt x="1192" y="79"/>
                    </a:cubicBezTo>
                    <a:cubicBezTo>
                      <a:pt x="1194" y="83"/>
                      <a:pt x="1198" y="87"/>
                      <a:pt x="1203" y="91"/>
                    </a:cubicBezTo>
                    <a:cubicBezTo>
                      <a:pt x="1208" y="95"/>
                      <a:pt x="1216" y="100"/>
                      <a:pt x="1228" y="107"/>
                    </a:cubicBezTo>
                    <a:cubicBezTo>
                      <a:pt x="1246" y="117"/>
                      <a:pt x="1259" y="126"/>
                      <a:pt x="1266" y="135"/>
                    </a:cubicBezTo>
                    <a:cubicBezTo>
                      <a:pt x="1273" y="144"/>
                      <a:pt x="1276" y="154"/>
                      <a:pt x="1276" y="165"/>
                    </a:cubicBezTo>
                    <a:close/>
                    <a:moveTo>
                      <a:pt x="1420" y="72"/>
                    </a:moveTo>
                    <a:cubicBezTo>
                      <a:pt x="1354" y="239"/>
                      <a:pt x="1354" y="239"/>
                      <a:pt x="1354" y="239"/>
                    </a:cubicBezTo>
                    <a:cubicBezTo>
                      <a:pt x="1342" y="269"/>
                      <a:pt x="1326" y="284"/>
                      <a:pt x="1304" y="284"/>
                    </a:cubicBezTo>
                    <a:cubicBezTo>
                      <a:pt x="1298" y="284"/>
                      <a:pt x="1293" y="283"/>
                      <a:pt x="1289" y="282"/>
                    </a:cubicBezTo>
                    <a:cubicBezTo>
                      <a:pt x="1289" y="262"/>
                      <a:pt x="1289" y="262"/>
                      <a:pt x="1289" y="262"/>
                    </a:cubicBezTo>
                    <a:cubicBezTo>
                      <a:pt x="1294" y="263"/>
                      <a:pt x="1299" y="264"/>
                      <a:pt x="1303" y="264"/>
                    </a:cubicBezTo>
                    <a:cubicBezTo>
                      <a:pt x="1315" y="264"/>
                      <a:pt x="1323" y="257"/>
                      <a:pt x="1329" y="243"/>
                    </a:cubicBezTo>
                    <a:cubicBezTo>
                      <a:pt x="1341" y="216"/>
                      <a:pt x="1341" y="216"/>
                      <a:pt x="1341" y="216"/>
                    </a:cubicBezTo>
                    <a:cubicBezTo>
                      <a:pt x="1284" y="72"/>
                      <a:pt x="1284" y="72"/>
                      <a:pt x="1284" y="72"/>
                    </a:cubicBezTo>
                    <a:cubicBezTo>
                      <a:pt x="1310" y="72"/>
                      <a:pt x="1310" y="72"/>
                      <a:pt x="1310" y="72"/>
                    </a:cubicBezTo>
                    <a:cubicBezTo>
                      <a:pt x="1349" y="183"/>
                      <a:pt x="1349" y="183"/>
                      <a:pt x="1349" y="183"/>
                    </a:cubicBezTo>
                    <a:cubicBezTo>
                      <a:pt x="1352" y="194"/>
                      <a:pt x="1352" y="194"/>
                      <a:pt x="1352" y="194"/>
                    </a:cubicBezTo>
                    <a:cubicBezTo>
                      <a:pt x="1353" y="194"/>
                      <a:pt x="1353" y="194"/>
                      <a:pt x="1353" y="194"/>
                    </a:cubicBezTo>
                    <a:cubicBezTo>
                      <a:pt x="1353" y="192"/>
                      <a:pt x="1354" y="189"/>
                      <a:pt x="1356" y="184"/>
                    </a:cubicBezTo>
                    <a:cubicBezTo>
                      <a:pt x="1397" y="72"/>
                      <a:pt x="1397" y="72"/>
                      <a:pt x="1397" y="72"/>
                    </a:cubicBezTo>
                    <a:lnTo>
                      <a:pt x="1420" y="72"/>
                    </a:lnTo>
                    <a:close/>
                    <a:moveTo>
                      <a:pt x="1516" y="178"/>
                    </a:moveTo>
                    <a:cubicBezTo>
                      <a:pt x="1516" y="190"/>
                      <a:pt x="1511" y="200"/>
                      <a:pt x="1502" y="208"/>
                    </a:cubicBezTo>
                    <a:cubicBezTo>
                      <a:pt x="1492" y="216"/>
                      <a:pt x="1479" y="220"/>
                      <a:pt x="1463" y="220"/>
                    </a:cubicBezTo>
                    <a:cubicBezTo>
                      <a:pt x="1450" y="220"/>
                      <a:pt x="1438" y="217"/>
                      <a:pt x="1428" y="211"/>
                    </a:cubicBezTo>
                    <a:cubicBezTo>
                      <a:pt x="1428" y="186"/>
                      <a:pt x="1428" y="186"/>
                      <a:pt x="1428" y="186"/>
                    </a:cubicBezTo>
                    <a:cubicBezTo>
                      <a:pt x="1439" y="196"/>
                      <a:pt x="1451" y="200"/>
                      <a:pt x="1465" y="200"/>
                    </a:cubicBezTo>
                    <a:cubicBezTo>
                      <a:pt x="1483" y="200"/>
                      <a:pt x="1492" y="193"/>
                      <a:pt x="1492" y="180"/>
                    </a:cubicBezTo>
                    <a:cubicBezTo>
                      <a:pt x="1492" y="175"/>
                      <a:pt x="1491" y="170"/>
                      <a:pt x="1487" y="167"/>
                    </a:cubicBezTo>
                    <a:cubicBezTo>
                      <a:pt x="1484" y="163"/>
                      <a:pt x="1475" y="159"/>
                      <a:pt x="1463" y="153"/>
                    </a:cubicBezTo>
                    <a:cubicBezTo>
                      <a:pt x="1450" y="148"/>
                      <a:pt x="1441" y="142"/>
                      <a:pt x="1436" y="135"/>
                    </a:cubicBezTo>
                    <a:cubicBezTo>
                      <a:pt x="1430" y="129"/>
                      <a:pt x="1428" y="121"/>
                      <a:pt x="1428" y="111"/>
                    </a:cubicBezTo>
                    <a:cubicBezTo>
                      <a:pt x="1428" y="99"/>
                      <a:pt x="1433" y="89"/>
                      <a:pt x="1442" y="81"/>
                    </a:cubicBezTo>
                    <a:cubicBezTo>
                      <a:pt x="1452" y="73"/>
                      <a:pt x="1464" y="69"/>
                      <a:pt x="1479" y="69"/>
                    </a:cubicBezTo>
                    <a:cubicBezTo>
                      <a:pt x="1490" y="69"/>
                      <a:pt x="1500" y="71"/>
                      <a:pt x="1509" y="76"/>
                    </a:cubicBezTo>
                    <a:cubicBezTo>
                      <a:pt x="1509" y="99"/>
                      <a:pt x="1509" y="99"/>
                      <a:pt x="1509" y="99"/>
                    </a:cubicBezTo>
                    <a:cubicBezTo>
                      <a:pt x="1500" y="92"/>
                      <a:pt x="1489" y="89"/>
                      <a:pt x="1477" y="89"/>
                    </a:cubicBezTo>
                    <a:cubicBezTo>
                      <a:pt x="1469" y="89"/>
                      <a:pt x="1463" y="90"/>
                      <a:pt x="1458" y="94"/>
                    </a:cubicBezTo>
                    <a:cubicBezTo>
                      <a:pt x="1454" y="98"/>
                      <a:pt x="1451" y="103"/>
                      <a:pt x="1451" y="109"/>
                    </a:cubicBezTo>
                    <a:cubicBezTo>
                      <a:pt x="1451" y="115"/>
                      <a:pt x="1453" y="120"/>
                      <a:pt x="1457" y="123"/>
                    </a:cubicBezTo>
                    <a:cubicBezTo>
                      <a:pt x="1460" y="127"/>
                      <a:pt x="1468" y="131"/>
                      <a:pt x="1479" y="135"/>
                    </a:cubicBezTo>
                    <a:cubicBezTo>
                      <a:pt x="1493" y="141"/>
                      <a:pt x="1502" y="147"/>
                      <a:pt x="1508" y="154"/>
                    </a:cubicBezTo>
                    <a:cubicBezTo>
                      <a:pt x="1513" y="160"/>
                      <a:pt x="1516" y="168"/>
                      <a:pt x="1516" y="178"/>
                    </a:cubicBezTo>
                    <a:close/>
                    <a:moveTo>
                      <a:pt x="1609" y="215"/>
                    </a:moveTo>
                    <a:cubicBezTo>
                      <a:pt x="1603" y="218"/>
                      <a:pt x="1596" y="220"/>
                      <a:pt x="1587" y="220"/>
                    </a:cubicBezTo>
                    <a:cubicBezTo>
                      <a:pt x="1562" y="220"/>
                      <a:pt x="1549" y="205"/>
                      <a:pt x="1549" y="177"/>
                    </a:cubicBezTo>
                    <a:cubicBezTo>
                      <a:pt x="1549" y="92"/>
                      <a:pt x="1549" y="92"/>
                      <a:pt x="1549" y="92"/>
                    </a:cubicBezTo>
                    <a:cubicBezTo>
                      <a:pt x="1525" y="92"/>
                      <a:pt x="1525" y="92"/>
                      <a:pt x="1525" y="92"/>
                    </a:cubicBezTo>
                    <a:cubicBezTo>
                      <a:pt x="1525" y="72"/>
                      <a:pt x="1525" y="72"/>
                      <a:pt x="1525" y="72"/>
                    </a:cubicBezTo>
                    <a:cubicBezTo>
                      <a:pt x="1549" y="72"/>
                      <a:pt x="1549" y="72"/>
                      <a:pt x="1549" y="72"/>
                    </a:cubicBezTo>
                    <a:cubicBezTo>
                      <a:pt x="1549" y="37"/>
                      <a:pt x="1549" y="37"/>
                      <a:pt x="1549" y="37"/>
                    </a:cubicBezTo>
                    <a:cubicBezTo>
                      <a:pt x="1573" y="30"/>
                      <a:pt x="1573" y="30"/>
                      <a:pt x="1573" y="30"/>
                    </a:cubicBezTo>
                    <a:cubicBezTo>
                      <a:pt x="1573" y="72"/>
                      <a:pt x="1573" y="72"/>
                      <a:pt x="1573" y="72"/>
                    </a:cubicBezTo>
                    <a:cubicBezTo>
                      <a:pt x="1609" y="72"/>
                      <a:pt x="1609" y="72"/>
                      <a:pt x="1609" y="72"/>
                    </a:cubicBezTo>
                    <a:cubicBezTo>
                      <a:pt x="1609" y="92"/>
                      <a:pt x="1609" y="92"/>
                      <a:pt x="1609" y="92"/>
                    </a:cubicBezTo>
                    <a:cubicBezTo>
                      <a:pt x="1573" y="92"/>
                      <a:pt x="1573" y="92"/>
                      <a:pt x="1573" y="92"/>
                    </a:cubicBezTo>
                    <a:cubicBezTo>
                      <a:pt x="1573" y="173"/>
                      <a:pt x="1573" y="173"/>
                      <a:pt x="1573" y="173"/>
                    </a:cubicBezTo>
                    <a:cubicBezTo>
                      <a:pt x="1573" y="183"/>
                      <a:pt x="1574" y="190"/>
                      <a:pt x="1577" y="194"/>
                    </a:cubicBezTo>
                    <a:cubicBezTo>
                      <a:pt x="1581" y="198"/>
                      <a:pt x="1586" y="200"/>
                      <a:pt x="1594" y="200"/>
                    </a:cubicBezTo>
                    <a:cubicBezTo>
                      <a:pt x="1600" y="200"/>
                      <a:pt x="1605" y="198"/>
                      <a:pt x="1609" y="195"/>
                    </a:cubicBezTo>
                    <a:lnTo>
                      <a:pt x="1609" y="215"/>
                    </a:lnTo>
                    <a:close/>
                    <a:moveTo>
                      <a:pt x="1746" y="150"/>
                    </a:moveTo>
                    <a:cubicBezTo>
                      <a:pt x="1645" y="150"/>
                      <a:pt x="1645" y="150"/>
                      <a:pt x="1645" y="150"/>
                    </a:cubicBezTo>
                    <a:cubicBezTo>
                      <a:pt x="1645" y="166"/>
                      <a:pt x="1649" y="179"/>
                      <a:pt x="1658" y="187"/>
                    </a:cubicBezTo>
                    <a:cubicBezTo>
                      <a:pt x="1666" y="196"/>
                      <a:pt x="1677" y="200"/>
                      <a:pt x="1692" y="200"/>
                    </a:cubicBezTo>
                    <a:cubicBezTo>
                      <a:pt x="1708" y="200"/>
                      <a:pt x="1723" y="195"/>
                      <a:pt x="1736" y="184"/>
                    </a:cubicBezTo>
                    <a:cubicBezTo>
                      <a:pt x="1736" y="206"/>
                      <a:pt x="1736" y="206"/>
                      <a:pt x="1736" y="206"/>
                    </a:cubicBezTo>
                    <a:cubicBezTo>
                      <a:pt x="1724" y="215"/>
                      <a:pt x="1707" y="220"/>
                      <a:pt x="1686" y="220"/>
                    </a:cubicBezTo>
                    <a:cubicBezTo>
                      <a:pt x="1666" y="220"/>
                      <a:pt x="1650" y="213"/>
                      <a:pt x="1638" y="200"/>
                    </a:cubicBezTo>
                    <a:cubicBezTo>
                      <a:pt x="1627" y="187"/>
                      <a:pt x="1621" y="168"/>
                      <a:pt x="1621" y="145"/>
                    </a:cubicBezTo>
                    <a:cubicBezTo>
                      <a:pt x="1621" y="131"/>
                      <a:pt x="1624" y="118"/>
                      <a:pt x="1630" y="106"/>
                    </a:cubicBezTo>
                    <a:cubicBezTo>
                      <a:pt x="1635" y="94"/>
                      <a:pt x="1643" y="85"/>
                      <a:pt x="1653" y="79"/>
                    </a:cubicBezTo>
                    <a:cubicBezTo>
                      <a:pt x="1663" y="72"/>
                      <a:pt x="1675" y="69"/>
                      <a:pt x="1687" y="69"/>
                    </a:cubicBezTo>
                    <a:cubicBezTo>
                      <a:pt x="1706" y="69"/>
                      <a:pt x="1720" y="75"/>
                      <a:pt x="1731" y="87"/>
                    </a:cubicBezTo>
                    <a:cubicBezTo>
                      <a:pt x="1741" y="99"/>
                      <a:pt x="1746" y="116"/>
                      <a:pt x="1746" y="138"/>
                    </a:cubicBezTo>
                    <a:lnTo>
                      <a:pt x="1746" y="150"/>
                    </a:lnTo>
                    <a:close/>
                    <a:moveTo>
                      <a:pt x="1723" y="131"/>
                    </a:moveTo>
                    <a:cubicBezTo>
                      <a:pt x="1723" y="117"/>
                      <a:pt x="1719" y="107"/>
                      <a:pt x="1713" y="100"/>
                    </a:cubicBezTo>
                    <a:cubicBezTo>
                      <a:pt x="1707" y="92"/>
                      <a:pt x="1698" y="89"/>
                      <a:pt x="1687" y="89"/>
                    </a:cubicBezTo>
                    <a:cubicBezTo>
                      <a:pt x="1676" y="89"/>
                      <a:pt x="1667" y="92"/>
                      <a:pt x="1659" y="100"/>
                    </a:cubicBezTo>
                    <a:cubicBezTo>
                      <a:pt x="1652" y="108"/>
                      <a:pt x="1647" y="118"/>
                      <a:pt x="1645" y="131"/>
                    </a:cubicBezTo>
                    <a:lnTo>
                      <a:pt x="1723" y="131"/>
                    </a:lnTo>
                    <a:close/>
                    <a:moveTo>
                      <a:pt x="1977" y="216"/>
                    </a:moveTo>
                    <a:cubicBezTo>
                      <a:pt x="1954" y="216"/>
                      <a:pt x="1954" y="216"/>
                      <a:pt x="1954" y="216"/>
                    </a:cubicBezTo>
                    <a:cubicBezTo>
                      <a:pt x="1954" y="134"/>
                      <a:pt x="1954" y="134"/>
                      <a:pt x="1954" y="134"/>
                    </a:cubicBezTo>
                    <a:cubicBezTo>
                      <a:pt x="1954" y="118"/>
                      <a:pt x="1951" y="106"/>
                      <a:pt x="1946" y="99"/>
                    </a:cubicBezTo>
                    <a:cubicBezTo>
                      <a:pt x="1942" y="92"/>
                      <a:pt x="1933" y="89"/>
                      <a:pt x="1922" y="89"/>
                    </a:cubicBezTo>
                    <a:cubicBezTo>
                      <a:pt x="1912" y="89"/>
                      <a:pt x="1903" y="93"/>
                      <a:pt x="1897" y="102"/>
                    </a:cubicBezTo>
                    <a:cubicBezTo>
                      <a:pt x="1890" y="111"/>
                      <a:pt x="1886" y="122"/>
                      <a:pt x="1886" y="134"/>
                    </a:cubicBezTo>
                    <a:cubicBezTo>
                      <a:pt x="1886" y="216"/>
                      <a:pt x="1886" y="216"/>
                      <a:pt x="1886" y="216"/>
                    </a:cubicBezTo>
                    <a:cubicBezTo>
                      <a:pt x="1863" y="216"/>
                      <a:pt x="1863" y="216"/>
                      <a:pt x="1863" y="216"/>
                    </a:cubicBezTo>
                    <a:cubicBezTo>
                      <a:pt x="1863" y="131"/>
                      <a:pt x="1863" y="131"/>
                      <a:pt x="1863" y="131"/>
                    </a:cubicBezTo>
                    <a:cubicBezTo>
                      <a:pt x="1863" y="103"/>
                      <a:pt x="1852" y="89"/>
                      <a:pt x="1830" y="89"/>
                    </a:cubicBezTo>
                    <a:cubicBezTo>
                      <a:pt x="1820" y="89"/>
                      <a:pt x="1812" y="93"/>
                      <a:pt x="1805" y="101"/>
                    </a:cubicBezTo>
                    <a:cubicBezTo>
                      <a:pt x="1799" y="110"/>
                      <a:pt x="1795" y="121"/>
                      <a:pt x="1795" y="134"/>
                    </a:cubicBezTo>
                    <a:cubicBezTo>
                      <a:pt x="1795" y="216"/>
                      <a:pt x="1795" y="216"/>
                      <a:pt x="1795" y="216"/>
                    </a:cubicBezTo>
                    <a:cubicBezTo>
                      <a:pt x="1772" y="216"/>
                      <a:pt x="1772" y="216"/>
                      <a:pt x="1772" y="216"/>
                    </a:cubicBezTo>
                    <a:cubicBezTo>
                      <a:pt x="1772" y="72"/>
                      <a:pt x="1772" y="72"/>
                      <a:pt x="1772" y="72"/>
                    </a:cubicBezTo>
                    <a:cubicBezTo>
                      <a:pt x="1795" y="72"/>
                      <a:pt x="1795" y="72"/>
                      <a:pt x="1795" y="72"/>
                    </a:cubicBezTo>
                    <a:cubicBezTo>
                      <a:pt x="1795" y="95"/>
                      <a:pt x="1795" y="95"/>
                      <a:pt x="1795" y="95"/>
                    </a:cubicBezTo>
                    <a:cubicBezTo>
                      <a:pt x="1796" y="95"/>
                      <a:pt x="1796" y="95"/>
                      <a:pt x="1796" y="95"/>
                    </a:cubicBezTo>
                    <a:cubicBezTo>
                      <a:pt x="1806" y="78"/>
                      <a:pt x="1821" y="69"/>
                      <a:pt x="1841" y="69"/>
                    </a:cubicBezTo>
                    <a:cubicBezTo>
                      <a:pt x="1850" y="69"/>
                      <a:pt x="1858" y="71"/>
                      <a:pt x="1866" y="77"/>
                    </a:cubicBezTo>
                    <a:cubicBezTo>
                      <a:pt x="1873" y="82"/>
                      <a:pt x="1879" y="89"/>
                      <a:pt x="1882" y="99"/>
                    </a:cubicBezTo>
                    <a:cubicBezTo>
                      <a:pt x="1892" y="79"/>
                      <a:pt x="1908" y="69"/>
                      <a:pt x="1929" y="69"/>
                    </a:cubicBezTo>
                    <a:cubicBezTo>
                      <a:pt x="1961" y="69"/>
                      <a:pt x="1977" y="88"/>
                      <a:pt x="1977" y="128"/>
                    </a:cubicBezTo>
                    <a:lnTo>
                      <a:pt x="1977" y="216"/>
                    </a:lnTo>
                    <a:close/>
                    <a:moveTo>
                      <a:pt x="2212" y="208"/>
                    </a:moveTo>
                    <a:cubicBezTo>
                      <a:pt x="2197" y="216"/>
                      <a:pt x="2179" y="220"/>
                      <a:pt x="2157" y="220"/>
                    </a:cubicBezTo>
                    <a:cubicBezTo>
                      <a:pt x="2138" y="220"/>
                      <a:pt x="2121" y="216"/>
                      <a:pt x="2107" y="207"/>
                    </a:cubicBezTo>
                    <a:cubicBezTo>
                      <a:pt x="2092" y="199"/>
                      <a:pt x="2081" y="187"/>
                      <a:pt x="2073" y="172"/>
                    </a:cubicBezTo>
                    <a:cubicBezTo>
                      <a:pt x="2066" y="157"/>
                      <a:pt x="2062" y="139"/>
                      <a:pt x="2062" y="119"/>
                    </a:cubicBezTo>
                    <a:cubicBezTo>
                      <a:pt x="2062" y="99"/>
                      <a:pt x="2066" y="80"/>
                      <a:pt x="2075" y="64"/>
                    </a:cubicBezTo>
                    <a:cubicBezTo>
                      <a:pt x="2084" y="47"/>
                      <a:pt x="2096" y="34"/>
                      <a:pt x="2112" y="25"/>
                    </a:cubicBezTo>
                    <a:cubicBezTo>
                      <a:pt x="2127" y="16"/>
                      <a:pt x="2145" y="11"/>
                      <a:pt x="2165" y="11"/>
                    </a:cubicBezTo>
                    <a:cubicBezTo>
                      <a:pt x="2184" y="11"/>
                      <a:pt x="2199" y="14"/>
                      <a:pt x="2212" y="20"/>
                    </a:cubicBezTo>
                    <a:cubicBezTo>
                      <a:pt x="2212" y="45"/>
                      <a:pt x="2212" y="45"/>
                      <a:pt x="2212" y="45"/>
                    </a:cubicBezTo>
                    <a:cubicBezTo>
                      <a:pt x="2198" y="37"/>
                      <a:pt x="2182" y="33"/>
                      <a:pt x="2164" y="33"/>
                    </a:cubicBezTo>
                    <a:cubicBezTo>
                      <a:pt x="2149" y="33"/>
                      <a:pt x="2136" y="36"/>
                      <a:pt x="2124" y="43"/>
                    </a:cubicBezTo>
                    <a:cubicBezTo>
                      <a:pt x="2112" y="50"/>
                      <a:pt x="2103" y="60"/>
                      <a:pt x="2096" y="73"/>
                    </a:cubicBezTo>
                    <a:cubicBezTo>
                      <a:pt x="2090" y="86"/>
                      <a:pt x="2086" y="101"/>
                      <a:pt x="2086" y="118"/>
                    </a:cubicBezTo>
                    <a:cubicBezTo>
                      <a:pt x="2086" y="134"/>
                      <a:pt x="2090" y="148"/>
                      <a:pt x="2096" y="160"/>
                    </a:cubicBezTo>
                    <a:cubicBezTo>
                      <a:pt x="2102" y="173"/>
                      <a:pt x="2110" y="182"/>
                      <a:pt x="2121" y="189"/>
                    </a:cubicBezTo>
                    <a:cubicBezTo>
                      <a:pt x="2133" y="195"/>
                      <a:pt x="2145" y="198"/>
                      <a:pt x="2160" y="198"/>
                    </a:cubicBezTo>
                    <a:cubicBezTo>
                      <a:pt x="2180" y="198"/>
                      <a:pt x="2197" y="194"/>
                      <a:pt x="2212" y="185"/>
                    </a:cubicBezTo>
                    <a:lnTo>
                      <a:pt x="2212" y="208"/>
                    </a:lnTo>
                    <a:close/>
                    <a:moveTo>
                      <a:pt x="2357" y="150"/>
                    </a:moveTo>
                    <a:cubicBezTo>
                      <a:pt x="2255" y="150"/>
                      <a:pt x="2255" y="150"/>
                      <a:pt x="2255" y="150"/>
                    </a:cubicBezTo>
                    <a:cubicBezTo>
                      <a:pt x="2256" y="166"/>
                      <a:pt x="2260" y="179"/>
                      <a:pt x="2268" y="187"/>
                    </a:cubicBezTo>
                    <a:cubicBezTo>
                      <a:pt x="2276" y="196"/>
                      <a:pt x="2288" y="200"/>
                      <a:pt x="2302" y="200"/>
                    </a:cubicBezTo>
                    <a:cubicBezTo>
                      <a:pt x="2319" y="200"/>
                      <a:pt x="2333" y="195"/>
                      <a:pt x="2347" y="184"/>
                    </a:cubicBezTo>
                    <a:cubicBezTo>
                      <a:pt x="2347" y="206"/>
                      <a:pt x="2347" y="206"/>
                      <a:pt x="2347" y="206"/>
                    </a:cubicBezTo>
                    <a:cubicBezTo>
                      <a:pt x="2334" y="215"/>
                      <a:pt x="2318" y="220"/>
                      <a:pt x="2297" y="220"/>
                    </a:cubicBezTo>
                    <a:cubicBezTo>
                      <a:pt x="2276" y="220"/>
                      <a:pt x="2260" y="213"/>
                      <a:pt x="2249" y="200"/>
                    </a:cubicBezTo>
                    <a:cubicBezTo>
                      <a:pt x="2237" y="187"/>
                      <a:pt x="2231" y="168"/>
                      <a:pt x="2231" y="145"/>
                    </a:cubicBezTo>
                    <a:cubicBezTo>
                      <a:pt x="2231" y="131"/>
                      <a:pt x="2234" y="118"/>
                      <a:pt x="2240" y="106"/>
                    </a:cubicBezTo>
                    <a:cubicBezTo>
                      <a:pt x="2246" y="94"/>
                      <a:pt x="2254" y="85"/>
                      <a:pt x="2264" y="79"/>
                    </a:cubicBezTo>
                    <a:cubicBezTo>
                      <a:pt x="2274" y="72"/>
                      <a:pt x="2285" y="69"/>
                      <a:pt x="2298" y="69"/>
                    </a:cubicBezTo>
                    <a:cubicBezTo>
                      <a:pt x="2316" y="69"/>
                      <a:pt x="2331" y="75"/>
                      <a:pt x="2341" y="87"/>
                    </a:cubicBezTo>
                    <a:cubicBezTo>
                      <a:pt x="2352" y="99"/>
                      <a:pt x="2357" y="116"/>
                      <a:pt x="2357" y="138"/>
                    </a:cubicBezTo>
                    <a:lnTo>
                      <a:pt x="2357" y="150"/>
                    </a:lnTo>
                    <a:close/>
                    <a:moveTo>
                      <a:pt x="2333" y="131"/>
                    </a:moveTo>
                    <a:cubicBezTo>
                      <a:pt x="2333" y="117"/>
                      <a:pt x="2330" y="107"/>
                      <a:pt x="2324" y="100"/>
                    </a:cubicBezTo>
                    <a:cubicBezTo>
                      <a:pt x="2318" y="92"/>
                      <a:pt x="2309" y="89"/>
                      <a:pt x="2297" y="89"/>
                    </a:cubicBezTo>
                    <a:cubicBezTo>
                      <a:pt x="2287" y="89"/>
                      <a:pt x="2278" y="92"/>
                      <a:pt x="2270" y="100"/>
                    </a:cubicBezTo>
                    <a:cubicBezTo>
                      <a:pt x="2262" y="108"/>
                      <a:pt x="2258" y="118"/>
                      <a:pt x="2256" y="131"/>
                    </a:cubicBezTo>
                    <a:lnTo>
                      <a:pt x="2333" y="131"/>
                    </a:lnTo>
                    <a:close/>
                    <a:moveTo>
                      <a:pt x="2503" y="216"/>
                    </a:moveTo>
                    <a:cubicBezTo>
                      <a:pt x="2479" y="216"/>
                      <a:pt x="2479" y="216"/>
                      <a:pt x="2479" y="216"/>
                    </a:cubicBezTo>
                    <a:cubicBezTo>
                      <a:pt x="2479" y="134"/>
                      <a:pt x="2479" y="134"/>
                      <a:pt x="2479" y="134"/>
                    </a:cubicBezTo>
                    <a:cubicBezTo>
                      <a:pt x="2479" y="104"/>
                      <a:pt x="2468" y="89"/>
                      <a:pt x="2446" y="89"/>
                    </a:cubicBezTo>
                    <a:cubicBezTo>
                      <a:pt x="2435" y="89"/>
                      <a:pt x="2425" y="93"/>
                      <a:pt x="2417" y="101"/>
                    </a:cubicBezTo>
                    <a:cubicBezTo>
                      <a:pt x="2410" y="110"/>
                      <a:pt x="2406" y="121"/>
                      <a:pt x="2406" y="134"/>
                    </a:cubicBezTo>
                    <a:cubicBezTo>
                      <a:pt x="2406" y="216"/>
                      <a:pt x="2406" y="216"/>
                      <a:pt x="2406" y="216"/>
                    </a:cubicBezTo>
                    <a:cubicBezTo>
                      <a:pt x="2383" y="216"/>
                      <a:pt x="2383" y="216"/>
                      <a:pt x="2383" y="216"/>
                    </a:cubicBezTo>
                    <a:cubicBezTo>
                      <a:pt x="2383" y="72"/>
                      <a:pt x="2383" y="72"/>
                      <a:pt x="2383" y="72"/>
                    </a:cubicBezTo>
                    <a:cubicBezTo>
                      <a:pt x="2406" y="72"/>
                      <a:pt x="2406" y="72"/>
                      <a:pt x="2406" y="72"/>
                    </a:cubicBezTo>
                    <a:cubicBezTo>
                      <a:pt x="2406" y="96"/>
                      <a:pt x="2406" y="96"/>
                      <a:pt x="2406" y="96"/>
                    </a:cubicBezTo>
                    <a:cubicBezTo>
                      <a:pt x="2407" y="96"/>
                      <a:pt x="2407" y="96"/>
                      <a:pt x="2407" y="96"/>
                    </a:cubicBezTo>
                    <a:cubicBezTo>
                      <a:pt x="2417" y="78"/>
                      <a:pt x="2433" y="69"/>
                      <a:pt x="2454" y="69"/>
                    </a:cubicBezTo>
                    <a:cubicBezTo>
                      <a:pt x="2470" y="69"/>
                      <a:pt x="2482" y="74"/>
                      <a:pt x="2490" y="84"/>
                    </a:cubicBezTo>
                    <a:cubicBezTo>
                      <a:pt x="2498" y="95"/>
                      <a:pt x="2503" y="109"/>
                      <a:pt x="2503" y="128"/>
                    </a:cubicBezTo>
                    <a:lnTo>
                      <a:pt x="2503" y="216"/>
                    </a:lnTo>
                    <a:close/>
                    <a:moveTo>
                      <a:pt x="2605" y="215"/>
                    </a:moveTo>
                    <a:cubicBezTo>
                      <a:pt x="2599" y="218"/>
                      <a:pt x="2592" y="220"/>
                      <a:pt x="2583" y="220"/>
                    </a:cubicBezTo>
                    <a:cubicBezTo>
                      <a:pt x="2558" y="220"/>
                      <a:pt x="2546" y="205"/>
                      <a:pt x="2546" y="177"/>
                    </a:cubicBezTo>
                    <a:cubicBezTo>
                      <a:pt x="2546" y="92"/>
                      <a:pt x="2546" y="92"/>
                      <a:pt x="2546" y="92"/>
                    </a:cubicBezTo>
                    <a:cubicBezTo>
                      <a:pt x="2521" y="92"/>
                      <a:pt x="2521" y="92"/>
                      <a:pt x="2521" y="92"/>
                    </a:cubicBezTo>
                    <a:cubicBezTo>
                      <a:pt x="2521" y="72"/>
                      <a:pt x="2521" y="72"/>
                      <a:pt x="2521" y="72"/>
                    </a:cubicBezTo>
                    <a:cubicBezTo>
                      <a:pt x="2546" y="72"/>
                      <a:pt x="2546" y="72"/>
                      <a:pt x="2546" y="72"/>
                    </a:cubicBezTo>
                    <a:cubicBezTo>
                      <a:pt x="2546" y="37"/>
                      <a:pt x="2546" y="37"/>
                      <a:pt x="2546" y="37"/>
                    </a:cubicBezTo>
                    <a:cubicBezTo>
                      <a:pt x="2569" y="30"/>
                      <a:pt x="2569" y="30"/>
                      <a:pt x="2569" y="30"/>
                    </a:cubicBezTo>
                    <a:cubicBezTo>
                      <a:pt x="2569" y="72"/>
                      <a:pt x="2569" y="72"/>
                      <a:pt x="2569" y="72"/>
                    </a:cubicBezTo>
                    <a:cubicBezTo>
                      <a:pt x="2605" y="72"/>
                      <a:pt x="2605" y="72"/>
                      <a:pt x="2605" y="72"/>
                    </a:cubicBezTo>
                    <a:cubicBezTo>
                      <a:pt x="2605" y="92"/>
                      <a:pt x="2605" y="92"/>
                      <a:pt x="2605" y="92"/>
                    </a:cubicBezTo>
                    <a:cubicBezTo>
                      <a:pt x="2569" y="92"/>
                      <a:pt x="2569" y="92"/>
                      <a:pt x="2569" y="92"/>
                    </a:cubicBezTo>
                    <a:cubicBezTo>
                      <a:pt x="2569" y="173"/>
                      <a:pt x="2569" y="173"/>
                      <a:pt x="2569" y="173"/>
                    </a:cubicBezTo>
                    <a:cubicBezTo>
                      <a:pt x="2569" y="183"/>
                      <a:pt x="2570" y="190"/>
                      <a:pt x="2574" y="194"/>
                    </a:cubicBezTo>
                    <a:cubicBezTo>
                      <a:pt x="2577" y="198"/>
                      <a:pt x="2582" y="200"/>
                      <a:pt x="2590" y="200"/>
                    </a:cubicBezTo>
                    <a:cubicBezTo>
                      <a:pt x="2596" y="200"/>
                      <a:pt x="2601" y="198"/>
                      <a:pt x="2605" y="195"/>
                    </a:cubicBezTo>
                    <a:lnTo>
                      <a:pt x="2605" y="215"/>
                    </a:lnTo>
                    <a:close/>
                    <a:moveTo>
                      <a:pt x="2743" y="150"/>
                    </a:moveTo>
                    <a:cubicBezTo>
                      <a:pt x="2641" y="150"/>
                      <a:pt x="2641" y="150"/>
                      <a:pt x="2641" y="150"/>
                    </a:cubicBezTo>
                    <a:cubicBezTo>
                      <a:pt x="2641" y="166"/>
                      <a:pt x="2646" y="179"/>
                      <a:pt x="2654" y="187"/>
                    </a:cubicBezTo>
                    <a:cubicBezTo>
                      <a:pt x="2662" y="196"/>
                      <a:pt x="2673" y="200"/>
                      <a:pt x="2688" y="200"/>
                    </a:cubicBezTo>
                    <a:cubicBezTo>
                      <a:pt x="2704" y="200"/>
                      <a:pt x="2719" y="195"/>
                      <a:pt x="2732" y="184"/>
                    </a:cubicBezTo>
                    <a:cubicBezTo>
                      <a:pt x="2732" y="206"/>
                      <a:pt x="2732" y="206"/>
                      <a:pt x="2732" y="206"/>
                    </a:cubicBezTo>
                    <a:cubicBezTo>
                      <a:pt x="2720" y="215"/>
                      <a:pt x="2703" y="220"/>
                      <a:pt x="2682" y="220"/>
                    </a:cubicBezTo>
                    <a:cubicBezTo>
                      <a:pt x="2662" y="220"/>
                      <a:pt x="2646" y="213"/>
                      <a:pt x="2634" y="200"/>
                    </a:cubicBezTo>
                    <a:cubicBezTo>
                      <a:pt x="2623" y="187"/>
                      <a:pt x="2617" y="168"/>
                      <a:pt x="2617" y="145"/>
                    </a:cubicBezTo>
                    <a:cubicBezTo>
                      <a:pt x="2617" y="131"/>
                      <a:pt x="2620" y="118"/>
                      <a:pt x="2626" y="106"/>
                    </a:cubicBezTo>
                    <a:cubicBezTo>
                      <a:pt x="2631" y="94"/>
                      <a:pt x="2639" y="85"/>
                      <a:pt x="2650" y="79"/>
                    </a:cubicBezTo>
                    <a:cubicBezTo>
                      <a:pt x="2660" y="72"/>
                      <a:pt x="2671" y="69"/>
                      <a:pt x="2683" y="69"/>
                    </a:cubicBezTo>
                    <a:cubicBezTo>
                      <a:pt x="2702" y="69"/>
                      <a:pt x="2716" y="75"/>
                      <a:pt x="2727" y="87"/>
                    </a:cubicBezTo>
                    <a:cubicBezTo>
                      <a:pt x="2737" y="99"/>
                      <a:pt x="2743" y="116"/>
                      <a:pt x="2743" y="138"/>
                    </a:cubicBezTo>
                    <a:lnTo>
                      <a:pt x="2743" y="150"/>
                    </a:lnTo>
                    <a:close/>
                    <a:moveTo>
                      <a:pt x="2719" y="131"/>
                    </a:moveTo>
                    <a:cubicBezTo>
                      <a:pt x="2719" y="117"/>
                      <a:pt x="2716" y="107"/>
                      <a:pt x="2709" y="100"/>
                    </a:cubicBezTo>
                    <a:cubicBezTo>
                      <a:pt x="2703" y="92"/>
                      <a:pt x="2694" y="89"/>
                      <a:pt x="2683" y="89"/>
                    </a:cubicBezTo>
                    <a:cubicBezTo>
                      <a:pt x="2672" y="89"/>
                      <a:pt x="2663" y="92"/>
                      <a:pt x="2656" y="100"/>
                    </a:cubicBezTo>
                    <a:cubicBezTo>
                      <a:pt x="2648" y="108"/>
                      <a:pt x="2643" y="118"/>
                      <a:pt x="2641" y="131"/>
                    </a:cubicBezTo>
                    <a:lnTo>
                      <a:pt x="2719" y="131"/>
                    </a:lnTo>
                    <a:close/>
                    <a:moveTo>
                      <a:pt x="2844" y="96"/>
                    </a:moveTo>
                    <a:cubicBezTo>
                      <a:pt x="2840" y="93"/>
                      <a:pt x="2834" y="91"/>
                      <a:pt x="2826" y="91"/>
                    </a:cubicBezTo>
                    <a:cubicBezTo>
                      <a:pt x="2816" y="91"/>
                      <a:pt x="2808" y="96"/>
                      <a:pt x="2801" y="105"/>
                    </a:cubicBezTo>
                    <a:cubicBezTo>
                      <a:pt x="2795" y="115"/>
                      <a:pt x="2792" y="128"/>
                      <a:pt x="2792" y="143"/>
                    </a:cubicBezTo>
                    <a:cubicBezTo>
                      <a:pt x="2792" y="216"/>
                      <a:pt x="2792" y="216"/>
                      <a:pt x="2792" y="216"/>
                    </a:cubicBezTo>
                    <a:cubicBezTo>
                      <a:pt x="2769" y="216"/>
                      <a:pt x="2769" y="216"/>
                      <a:pt x="2769" y="216"/>
                    </a:cubicBezTo>
                    <a:cubicBezTo>
                      <a:pt x="2769" y="72"/>
                      <a:pt x="2769" y="72"/>
                      <a:pt x="2769" y="72"/>
                    </a:cubicBezTo>
                    <a:cubicBezTo>
                      <a:pt x="2792" y="72"/>
                      <a:pt x="2792" y="72"/>
                      <a:pt x="2792" y="72"/>
                    </a:cubicBezTo>
                    <a:cubicBezTo>
                      <a:pt x="2792" y="102"/>
                      <a:pt x="2792" y="102"/>
                      <a:pt x="2792" y="102"/>
                    </a:cubicBezTo>
                    <a:cubicBezTo>
                      <a:pt x="2792" y="102"/>
                      <a:pt x="2792" y="102"/>
                      <a:pt x="2792" y="102"/>
                    </a:cubicBezTo>
                    <a:cubicBezTo>
                      <a:pt x="2795" y="92"/>
                      <a:pt x="2800" y="84"/>
                      <a:pt x="2807" y="78"/>
                    </a:cubicBezTo>
                    <a:cubicBezTo>
                      <a:pt x="2814" y="73"/>
                      <a:pt x="2821" y="70"/>
                      <a:pt x="2830" y="70"/>
                    </a:cubicBezTo>
                    <a:cubicBezTo>
                      <a:pt x="2836" y="70"/>
                      <a:pt x="2840" y="70"/>
                      <a:pt x="2844" y="72"/>
                    </a:cubicBezTo>
                    <a:lnTo>
                      <a:pt x="2844" y="96"/>
                    </a:lnTo>
                    <a:close/>
                  </a:path>
                </a:pathLst>
              </a:custGeom>
              <a:solidFill>
                <a:srgbClr val="00188F"/>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7" name="TextBox 6"/>
              <p:cNvSpPr txBox="1"/>
              <p:nvPr/>
            </p:nvSpPr>
            <p:spPr>
              <a:xfrm>
                <a:off x="5432762" y="6390969"/>
                <a:ext cx="1263808" cy="558614"/>
              </a:xfrm>
              <a:prstGeom prst="rect">
                <a:avLst/>
              </a:prstGeom>
              <a:noFill/>
            </p:spPr>
            <p:txBody>
              <a:bodyPr wrap="none" lIns="182880" tIns="146304" rIns="182880" bIns="146304" rtlCol="0">
                <a:spAutoFit/>
              </a:bodyPr>
              <a:lstStyle/>
              <a:p>
                <a:pPr defTabSz="932688">
                  <a:lnSpc>
                    <a:spcPct val="90000"/>
                  </a:lnSpc>
                  <a:spcAft>
                    <a:spcPts val="600"/>
                  </a:spcAft>
                </a:pPr>
                <a:r>
                  <a:rPr lang="en-US" sz="1900" dirty="0" smtClean="0">
                    <a:gradFill>
                      <a:gsLst>
                        <a:gs pos="2917">
                          <a:srgbClr val="00188F"/>
                        </a:gs>
                        <a:gs pos="30000">
                          <a:srgbClr val="00188F"/>
                        </a:gs>
                      </a:gsLst>
                      <a:lin ang="5400000" scaled="0"/>
                    </a:gradFill>
                  </a:rPr>
                  <a:t>Hyper-V</a:t>
                </a:r>
              </a:p>
            </p:txBody>
          </p:sp>
        </p:grpSp>
      </p:grpSp>
    </p:spTree>
    <p:extLst>
      <p:ext uri="{BB962C8B-B14F-4D97-AF65-F5344CB8AC3E}">
        <p14:creationId xmlns:p14="http://schemas.microsoft.com/office/powerpoint/2010/main" val="62251684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Optimize workload availability and performance </a:t>
            </a:r>
            <a:endParaRPr lang="en-US" dirty="0"/>
          </a:p>
        </p:txBody>
      </p:sp>
      <p:sp>
        <p:nvSpPr>
          <p:cNvPr id="177" name="TextBox 176"/>
          <p:cNvSpPr txBox="1"/>
          <p:nvPr/>
        </p:nvSpPr>
        <p:spPr>
          <a:xfrm>
            <a:off x="287269" y="1246798"/>
            <a:ext cx="6451030" cy="4385880"/>
          </a:xfrm>
          <a:prstGeom prst="rect">
            <a:avLst/>
          </a:prstGeom>
          <a:noFill/>
          <a:ln w="34925" cap="rnd">
            <a:noFill/>
            <a:round/>
            <a:headEnd/>
            <a:tailEnd/>
          </a:ln>
          <a:effectLst/>
        </p:spPr>
        <p:txBody>
          <a:bodyPr vert="horz" wrap="square" lIns="146283" tIns="146283" rIns="91427" bIns="146283" numCol="1" anchor="t" anchorCtr="0" compatLnSpc="1">
            <a:prstTxWarp prst="textNoShape">
              <a:avLst/>
            </a:prstTxWarp>
          </a:bodyPr>
          <a:lstStyle>
            <a:defPPr>
              <a:defRPr lang="en-US"/>
            </a:defPPr>
            <a:lvl1pPr>
              <a:lnSpc>
                <a:spcPct val="90000"/>
              </a:lnSpc>
              <a:defRPr sz="2400">
                <a:gradFill>
                  <a:gsLst>
                    <a:gs pos="21368">
                      <a:schemeClr val="bg1"/>
                    </a:gs>
                    <a:gs pos="51000">
                      <a:schemeClr val="bg1"/>
                    </a:gs>
                  </a:gsLst>
                  <a:lin ang="5400000" scaled="1"/>
                </a:gradFill>
                <a:latin typeface="Segoe UI Semilight" panose="020B0402040204020203" pitchFamily="34" charset="0"/>
                <a:cs typeface="Segoe UI Semilight" panose="020B0402040204020203" pitchFamily="34" charset="0"/>
              </a:defRPr>
            </a:lvl1pPr>
          </a:lstStyle>
          <a:p>
            <a:pPr defTabSz="932563">
              <a:lnSpc>
                <a:spcPct val="100000"/>
              </a:lnSpc>
              <a:spcBef>
                <a:spcPts val="612"/>
              </a:spcBef>
              <a:defRPr/>
            </a:pPr>
            <a:r>
              <a:rPr lang="en-US" sz="1800" b="1" dirty="0">
                <a:gradFill>
                  <a:gsLst>
                    <a:gs pos="7619">
                      <a:srgbClr val="0078D7">
                        <a:lumMod val="75000"/>
                      </a:srgbClr>
                    </a:gs>
                    <a:gs pos="53000">
                      <a:srgbClr val="0078D7">
                        <a:lumMod val="75000"/>
                      </a:srgbClr>
                    </a:gs>
                  </a:gsLst>
                  <a:lin ang="5400000" scaled="0"/>
                </a:gradFill>
                <a:latin typeface="Segoe UI"/>
                <a:cs typeface="Segoe UI" pitchFamily="34" charset="0"/>
              </a:rPr>
              <a:t>Resilience to transient </a:t>
            </a:r>
            <a:r>
              <a:rPr lang="en-US" sz="1800" b="1" dirty="0" smtClean="0">
                <a:gradFill>
                  <a:gsLst>
                    <a:gs pos="7619">
                      <a:srgbClr val="0078D7">
                        <a:lumMod val="75000"/>
                      </a:srgbClr>
                    </a:gs>
                    <a:gs pos="53000">
                      <a:srgbClr val="0078D7">
                        <a:lumMod val="75000"/>
                      </a:srgbClr>
                    </a:gs>
                  </a:gsLst>
                  <a:lin ang="5400000" scaled="0"/>
                </a:gradFill>
                <a:latin typeface="Segoe UI"/>
                <a:cs typeface="Segoe UI" pitchFamily="34" charset="0"/>
              </a:rPr>
              <a:t>storage/network </a:t>
            </a:r>
            <a:r>
              <a:rPr lang="en-US" sz="1800" b="1" dirty="0">
                <a:gradFill>
                  <a:gsLst>
                    <a:gs pos="7619">
                      <a:srgbClr val="0078D7">
                        <a:lumMod val="75000"/>
                      </a:srgbClr>
                    </a:gs>
                    <a:gs pos="53000">
                      <a:srgbClr val="0078D7">
                        <a:lumMod val="75000"/>
                      </a:srgbClr>
                    </a:gs>
                  </a:gsLst>
                  <a:lin ang="5400000" scaled="0"/>
                </a:gradFill>
                <a:latin typeface="Segoe UI"/>
                <a:cs typeface="Segoe UI" pitchFamily="34" charset="0"/>
              </a:rPr>
              <a:t>failures</a:t>
            </a:r>
          </a:p>
          <a:p>
            <a:pPr defTabSz="932563">
              <a:lnSpc>
                <a:spcPct val="100000"/>
              </a:lnSpc>
            </a:pPr>
            <a:r>
              <a:rPr lang="en-US" sz="1800" dirty="0">
                <a:gradFill>
                  <a:gsLst>
                    <a:gs pos="2917">
                      <a:srgbClr val="505050"/>
                    </a:gs>
                    <a:gs pos="100000">
                      <a:srgbClr val="505050"/>
                    </a:gs>
                  </a:gsLst>
                  <a:lin ang="5400000" scaled="0"/>
                </a:gradFill>
                <a:latin typeface="Segoe UI"/>
              </a:rPr>
              <a:t>Designed for cloud-scale environments, this helps </a:t>
            </a:r>
            <a:r>
              <a:rPr lang="en-US" sz="1800" dirty="0" smtClean="0">
                <a:gradFill>
                  <a:gsLst>
                    <a:gs pos="2917">
                      <a:srgbClr val="505050"/>
                    </a:gs>
                    <a:gs pos="100000">
                      <a:srgbClr val="505050"/>
                    </a:gs>
                  </a:gsLst>
                  <a:lin ang="5400000" scaled="0"/>
                </a:gradFill>
                <a:latin typeface="Segoe UI"/>
              </a:rPr>
              <a:t/>
            </a:r>
            <a:br>
              <a:rPr lang="en-US" sz="1800" dirty="0" smtClean="0">
                <a:gradFill>
                  <a:gsLst>
                    <a:gs pos="2917">
                      <a:srgbClr val="505050"/>
                    </a:gs>
                    <a:gs pos="100000">
                      <a:srgbClr val="505050"/>
                    </a:gs>
                  </a:gsLst>
                  <a:lin ang="5400000" scaled="0"/>
                </a:gradFill>
                <a:latin typeface="Segoe UI"/>
              </a:rPr>
            </a:br>
            <a:r>
              <a:rPr lang="en-US" sz="1800" dirty="0" smtClean="0">
                <a:gradFill>
                  <a:gsLst>
                    <a:gs pos="2917">
                      <a:srgbClr val="505050"/>
                    </a:gs>
                    <a:gs pos="100000">
                      <a:srgbClr val="505050"/>
                    </a:gs>
                  </a:gsLst>
                  <a:lin ang="5400000" scaled="0"/>
                </a:gradFill>
                <a:latin typeface="Segoe UI"/>
              </a:rPr>
              <a:t>preserve </a:t>
            </a:r>
            <a:r>
              <a:rPr lang="en-US" sz="1800" dirty="0">
                <a:gradFill>
                  <a:gsLst>
                    <a:gs pos="2917">
                      <a:srgbClr val="505050"/>
                    </a:gs>
                    <a:gs pos="100000">
                      <a:srgbClr val="505050"/>
                    </a:gs>
                  </a:gsLst>
                  <a:lin ang="5400000" scaled="0"/>
                </a:gradFill>
                <a:latin typeface="Segoe UI"/>
              </a:rPr>
              <a:t>VM session state in the event of transient </a:t>
            </a:r>
            <a:r>
              <a:rPr lang="en-US" sz="1800" dirty="0" smtClean="0">
                <a:gradFill>
                  <a:gsLst>
                    <a:gs pos="2917">
                      <a:srgbClr val="505050"/>
                    </a:gs>
                    <a:gs pos="100000">
                      <a:srgbClr val="505050"/>
                    </a:gs>
                  </a:gsLst>
                  <a:lin ang="5400000" scaled="0"/>
                </a:gradFill>
                <a:latin typeface="Segoe UI"/>
              </a:rPr>
              <a:t/>
            </a:r>
            <a:br>
              <a:rPr lang="en-US" sz="1800" dirty="0" smtClean="0">
                <a:gradFill>
                  <a:gsLst>
                    <a:gs pos="2917">
                      <a:srgbClr val="505050"/>
                    </a:gs>
                    <a:gs pos="100000">
                      <a:srgbClr val="505050"/>
                    </a:gs>
                  </a:gsLst>
                  <a:lin ang="5400000" scaled="0"/>
                </a:gradFill>
                <a:latin typeface="Segoe UI"/>
              </a:rPr>
            </a:br>
            <a:r>
              <a:rPr lang="en-US" sz="1800" dirty="0" smtClean="0">
                <a:gradFill>
                  <a:gsLst>
                    <a:gs pos="2917">
                      <a:srgbClr val="505050"/>
                    </a:gs>
                    <a:gs pos="100000">
                      <a:srgbClr val="505050"/>
                    </a:gs>
                  </a:gsLst>
                  <a:lin ang="5400000" scaled="0"/>
                </a:gradFill>
                <a:latin typeface="Segoe UI"/>
              </a:rPr>
              <a:t>storage </a:t>
            </a:r>
            <a:r>
              <a:rPr lang="en-US" sz="1800" dirty="0">
                <a:gradFill>
                  <a:gsLst>
                    <a:gs pos="2917">
                      <a:srgbClr val="505050"/>
                    </a:gs>
                    <a:gs pos="100000">
                      <a:srgbClr val="505050"/>
                    </a:gs>
                  </a:gsLst>
                  <a:lin ang="5400000" scaled="0"/>
                </a:gradFill>
                <a:latin typeface="Segoe UI"/>
              </a:rPr>
              <a:t>or network disruptions. </a:t>
            </a:r>
          </a:p>
          <a:p>
            <a:pPr defTabSz="932563">
              <a:lnSpc>
                <a:spcPct val="100000"/>
              </a:lnSpc>
            </a:pPr>
            <a:endParaRPr lang="en-US" sz="1800" b="1" dirty="0">
              <a:gradFill>
                <a:gsLst>
                  <a:gs pos="7619">
                    <a:srgbClr val="00188F"/>
                  </a:gs>
                  <a:gs pos="53000">
                    <a:srgbClr val="00188F"/>
                  </a:gs>
                </a:gsLst>
                <a:lin ang="5400000" scaled="0"/>
              </a:gradFill>
              <a:latin typeface="Segoe UI"/>
              <a:cs typeface="Segoe UI" pitchFamily="34" charset="0"/>
            </a:endParaRPr>
          </a:p>
          <a:p>
            <a:pPr defTabSz="932563">
              <a:lnSpc>
                <a:spcPct val="100000"/>
              </a:lnSpc>
              <a:spcBef>
                <a:spcPts val="612"/>
              </a:spcBef>
              <a:defRPr/>
            </a:pPr>
            <a:r>
              <a:rPr lang="en-US" sz="1800" b="1" dirty="0">
                <a:gradFill>
                  <a:gsLst>
                    <a:gs pos="7619">
                      <a:srgbClr val="0078D7">
                        <a:lumMod val="75000"/>
                      </a:srgbClr>
                    </a:gs>
                    <a:gs pos="53000">
                      <a:srgbClr val="0078D7">
                        <a:lumMod val="75000"/>
                      </a:srgbClr>
                    </a:gs>
                  </a:gsLst>
                  <a:lin ang="5400000" scaled="0"/>
                </a:gradFill>
                <a:latin typeface="Segoe UI"/>
                <a:cs typeface="Segoe UI" pitchFamily="34" charset="0"/>
              </a:rPr>
              <a:t>Guest cluster availability enhancements</a:t>
            </a:r>
          </a:p>
          <a:p>
            <a:pPr defTabSz="932137">
              <a:lnSpc>
                <a:spcPct val="100000"/>
              </a:lnSpc>
              <a:spcBef>
                <a:spcPts val="612"/>
              </a:spcBef>
              <a:defRPr/>
            </a:pPr>
            <a:r>
              <a:rPr lang="en-US" sz="1800" dirty="0">
                <a:gradFill>
                  <a:gsLst>
                    <a:gs pos="2917">
                      <a:srgbClr val="505050"/>
                    </a:gs>
                    <a:gs pos="100000">
                      <a:srgbClr val="505050"/>
                    </a:gs>
                  </a:gsLst>
                  <a:lin ang="5400000" scaled="0"/>
                </a:gradFill>
                <a:latin typeface="Segoe UI"/>
              </a:rPr>
              <a:t>Online resizing, host-level backups, and Hyper-V </a:t>
            </a:r>
            <a:r>
              <a:rPr lang="en-US" sz="1800" dirty="0" smtClean="0">
                <a:gradFill>
                  <a:gsLst>
                    <a:gs pos="2917">
                      <a:srgbClr val="505050"/>
                    </a:gs>
                    <a:gs pos="100000">
                      <a:srgbClr val="505050"/>
                    </a:gs>
                  </a:gsLst>
                  <a:lin ang="5400000" scaled="0"/>
                </a:gradFill>
                <a:latin typeface="Segoe UI"/>
              </a:rPr>
              <a:t/>
            </a:r>
            <a:br>
              <a:rPr lang="en-US" sz="1800" dirty="0" smtClean="0">
                <a:gradFill>
                  <a:gsLst>
                    <a:gs pos="2917">
                      <a:srgbClr val="505050"/>
                    </a:gs>
                    <a:gs pos="100000">
                      <a:srgbClr val="505050"/>
                    </a:gs>
                  </a:gsLst>
                  <a:lin ang="5400000" scaled="0"/>
                </a:gradFill>
                <a:latin typeface="Segoe UI"/>
              </a:rPr>
            </a:br>
            <a:r>
              <a:rPr lang="en-US" sz="1800" dirty="0" smtClean="0">
                <a:gradFill>
                  <a:gsLst>
                    <a:gs pos="2917">
                      <a:srgbClr val="505050"/>
                    </a:gs>
                    <a:gs pos="100000">
                      <a:srgbClr val="505050"/>
                    </a:gs>
                  </a:gsLst>
                  <a:lin ang="5400000" scaled="0"/>
                </a:gradFill>
                <a:latin typeface="Segoe UI"/>
              </a:rPr>
              <a:t>Replica </a:t>
            </a:r>
            <a:r>
              <a:rPr lang="en-US" sz="1800" dirty="0">
                <a:gradFill>
                  <a:gsLst>
                    <a:gs pos="2917">
                      <a:srgbClr val="505050"/>
                    </a:gs>
                    <a:gs pos="100000">
                      <a:srgbClr val="505050"/>
                    </a:gs>
                  </a:gsLst>
                  <a:lin ang="5400000" scaled="0"/>
                </a:gradFill>
                <a:latin typeface="Segoe UI"/>
              </a:rPr>
              <a:t>support  </a:t>
            </a:r>
          </a:p>
          <a:p>
            <a:pPr defTabSz="932137">
              <a:lnSpc>
                <a:spcPct val="100000"/>
              </a:lnSpc>
              <a:defRPr/>
            </a:pPr>
            <a:endParaRPr lang="en-US" sz="1800" dirty="0">
              <a:solidFill>
                <a:srgbClr val="505050"/>
              </a:solidFill>
              <a:latin typeface="Segoe UI Light" panose="020B0502040204020203" pitchFamily="34" charset="0"/>
            </a:endParaRPr>
          </a:p>
          <a:p>
            <a:pPr defTabSz="932563">
              <a:lnSpc>
                <a:spcPct val="100000"/>
              </a:lnSpc>
              <a:spcBef>
                <a:spcPts val="612"/>
              </a:spcBef>
              <a:defRPr/>
            </a:pPr>
            <a:r>
              <a:rPr lang="en-US" sz="1800" b="1" dirty="0">
                <a:gradFill>
                  <a:gsLst>
                    <a:gs pos="7619">
                      <a:srgbClr val="0078D7">
                        <a:lumMod val="75000"/>
                      </a:srgbClr>
                    </a:gs>
                    <a:gs pos="53000">
                      <a:srgbClr val="0078D7">
                        <a:lumMod val="75000"/>
                      </a:srgbClr>
                    </a:gs>
                  </a:gsLst>
                  <a:lin ang="5400000" scaled="0"/>
                </a:gradFill>
                <a:latin typeface="Segoe UI"/>
                <a:cs typeface="Segoe UI" pitchFamily="34" charset="0"/>
              </a:rPr>
              <a:t>Effectively control workload performance with </a:t>
            </a:r>
            <a:r>
              <a:rPr lang="en-US" sz="1800" b="1" dirty="0" smtClean="0">
                <a:gradFill>
                  <a:gsLst>
                    <a:gs pos="7619">
                      <a:srgbClr val="0078D7">
                        <a:lumMod val="75000"/>
                      </a:srgbClr>
                    </a:gs>
                    <a:gs pos="53000">
                      <a:srgbClr val="0078D7">
                        <a:lumMod val="75000"/>
                      </a:srgbClr>
                    </a:gs>
                  </a:gsLst>
                  <a:lin ang="5400000" scaled="0"/>
                </a:gradFill>
                <a:latin typeface="Segoe UI"/>
                <a:cs typeface="Segoe UI" pitchFamily="34" charset="0"/>
              </a:rPr>
              <a:t/>
            </a:r>
            <a:br>
              <a:rPr lang="en-US" sz="1800" b="1" dirty="0" smtClean="0">
                <a:gradFill>
                  <a:gsLst>
                    <a:gs pos="7619">
                      <a:srgbClr val="0078D7">
                        <a:lumMod val="75000"/>
                      </a:srgbClr>
                    </a:gs>
                    <a:gs pos="53000">
                      <a:srgbClr val="0078D7">
                        <a:lumMod val="75000"/>
                      </a:srgbClr>
                    </a:gs>
                  </a:gsLst>
                  <a:lin ang="5400000" scaled="0"/>
                </a:gradFill>
                <a:latin typeface="Segoe UI"/>
                <a:cs typeface="Segoe UI" pitchFamily="34" charset="0"/>
              </a:rPr>
            </a:br>
            <a:r>
              <a:rPr lang="en-US" sz="1800" b="1" dirty="0" smtClean="0">
                <a:gradFill>
                  <a:gsLst>
                    <a:gs pos="7619">
                      <a:srgbClr val="0078D7">
                        <a:lumMod val="75000"/>
                      </a:srgbClr>
                    </a:gs>
                    <a:gs pos="53000">
                      <a:srgbClr val="0078D7">
                        <a:lumMod val="75000"/>
                      </a:srgbClr>
                    </a:gs>
                  </a:gsLst>
                  <a:lin ang="5400000" scaled="0"/>
                </a:gradFill>
                <a:latin typeface="Segoe UI"/>
                <a:cs typeface="Segoe UI" pitchFamily="34" charset="0"/>
              </a:rPr>
              <a:t>built-in </a:t>
            </a:r>
            <a:r>
              <a:rPr lang="en-US" sz="1800" b="1" dirty="0">
                <a:gradFill>
                  <a:gsLst>
                    <a:gs pos="7619">
                      <a:srgbClr val="0078D7">
                        <a:lumMod val="75000"/>
                      </a:srgbClr>
                    </a:gs>
                    <a:gs pos="53000">
                      <a:srgbClr val="0078D7">
                        <a:lumMod val="75000"/>
                      </a:srgbClr>
                    </a:gs>
                  </a:gsLst>
                  <a:lin ang="5400000" scaled="0"/>
                </a:gradFill>
                <a:latin typeface="Segoe UI"/>
                <a:cs typeface="Segoe UI" pitchFamily="34" charset="0"/>
              </a:rPr>
              <a:t>Storage </a:t>
            </a:r>
            <a:r>
              <a:rPr lang="en-US" sz="1800" b="1" dirty="0" err="1">
                <a:gradFill>
                  <a:gsLst>
                    <a:gs pos="7619">
                      <a:srgbClr val="0078D7">
                        <a:lumMod val="75000"/>
                      </a:srgbClr>
                    </a:gs>
                    <a:gs pos="53000">
                      <a:srgbClr val="0078D7">
                        <a:lumMod val="75000"/>
                      </a:srgbClr>
                    </a:gs>
                  </a:gsLst>
                  <a:lin ang="5400000" scaled="0"/>
                </a:gradFill>
                <a:latin typeface="Segoe UI"/>
                <a:cs typeface="Segoe UI" pitchFamily="34" charset="0"/>
              </a:rPr>
              <a:t>QoS</a:t>
            </a:r>
            <a:endParaRPr lang="en-US" sz="1800" b="1" dirty="0">
              <a:gradFill>
                <a:gsLst>
                  <a:gs pos="7619">
                    <a:srgbClr val="0078D7">
                      <a:lumMod val="75000"/>
                    </a:srgbClr>
                  </a:gs>
                  <a:gs pos="53000">
                    <a:srgbClr val="0078D7">
                      <a:lumMod val="75000"/>
                    </a:srgbClr>
                  </a:gs>
                </a:gsLst>
                <a:lin ang="5400000" scaled="0"/>
              </a:gradFill>
              <a:latin typeface="Segoe UI"/>
              <a:cs typeface="Segoe UI" pitchFamily="34" charset="0"/>
            </a:endParaRPr>
          </a:p>
          <a:p>
            <a:pPr defTabSz="932563">
              <a:lnSpc>
                <a:spcPct val="100000"/>
              </a:lnSpc>
              <a:spcBef>
                <a:spcPts val="612"/>
              </a:spcBef>
              <a:defRPr/>
            </a:pPr>
            <a:r>
              <a:rPr lang="en-US" sz="1800" dirty="0">
                <a:gradFill>
                  <a:gsLst>
                    <a:gs pos="2917">
                      <a:srgbClr val="505050"/>
                    </a:gs>
                    <a:gs pos="100000">
                      <a:srgbClr val="505050"/>
                    </a:gs>
                  </a:gsLst>
                  <a:lin ang="5400000" scaled="0"/>
                </a:gradFill>
                <a:latin typeface="Segoe UI"/>
              </a:rPr>
              <a:t>Simple out-of-the-box behavior that mitigates “noisy neighbor” issues. Highly customizable via policy, deliver granular performance guarantees on a per-VM or per-tenant basis</a:t>
            </a:r>
            <a:r>
              <a:rPr lang="en-US" sz="1800" dirty="0" smtClean="0">
                <a:gradFill>
                  <a:gsLst>
                    <a:gs pos="2917">
                      <a:srgbClr val="505050"/>
                    </a:gs>
                    <a:gs pos="100000">
                      <a:srgbClr val="505050"/>
                    </a:gs>
                  </a:gsLst>
                  <a:lin ang="5400000" scaled="0"/>
                </a:gradFill>
                <a:latin typeface="Segoe UI"/>
              </a:rPr>
              <a:t>. </a:t>
            </a:r>
            <a:r>
              <a:rPr lang="en-US" sz="1800" dirty="0">
                <a:gradFill>
                  <a:gsLst>
                    <a:gs pos="2917">
                      <a:srgbClr val="505050"/>
                    </a:gs>
                    <a:gs pos="100000">
                      <a:srgbClr val="505050"/>
                    </a:gs>
                  </a:gsLst>
                  <a:lin ang="5400000" scaled="0"/>
                </a:gradFill>
                <a:latin typeface="Segoe UI"/>
              </a:rPr>
              <a:t>Fully automated via System Center/ PowerShell.</a:t>
            </a:r>
          </a:p>
          <a:p>
            <a:pPr defTabSz="932563">
              <a:lnSpc>
                <a:spcPct val="100000"/>
              </a:lnSpc>
              <a:spcBef>
                <a:spcPts val="612"/>
              </a:spcBef>
              <a:defRPr/>
            </a:pPr>
            <a:endParaRPr lang="en-US" sz="1800" b="1" dirty="0">
              <a:gradFill>
                <a:gsLst>
                  <a:gs pos="7619">
                    <a:srgbClr val="00188F"/>
                  </a:gs>
                  <a:gs pos="53000">
                    <a:srgbClr val="00188F"/>
                  </a:gs>
                </a:gsLst>
                <a:lin ang="5400000" scaled="0"/>
              </a:gradFill>
              <a:latin typeface="Segoe UI"/>
              <a:cs typeface="Segoe UI" pitchFamily="34" charset="0"/>
            </a:endParaRPr>
          </a:p>
        </p:txBody>
      </p:sp>
      <p:grpSp>
        <p:nvGrpSpPr>
          <p:cNvPr id="8" name="Group 7"/>
          <p:cNvGrpSpPr/>
          <p:nvPr/>
        </p:nvGrpSpPr>
        <p:grpSpPr>
          <a:xfrm>
            <a:off x="7589839" y="1409949"/>
            <a:ext cx="4381500" cy="4381500"/>
            <a:chOff x="7020263" y="1479982"/>
            <a:chExt cx="4289975" cy="4289975"/>
          </a:xfrm>
        </p:grpSpPr>
        <p:sp>
          <p:nvSpPr>
            <p:cNvPr id="178" name="TextBox 177"/>
            <p:cNvSpPr txBox="1"/>
            <p:nvPr/>
          </p:nvSpPr>
          <p:spPr>
            <a:xfrm>
              <a:off x="7020263" y="1479982"/>
              <a:ext cx="4289975" cy="4289975"/>
            </a:xfrm>
            <a:prstGeom prst="rect">
              <a:avLst/>
            </a:prstGeom>
            <a:solidFill>
              <a:srgbClr val="002060"/>
            </a:solidFill>
          </p:spPr>
          <p:txBody>
            <a:bodyPr wrap="square" lIns="186521" tIns="139891" rtlCol="0" anchor="t">
              <a:noAutofit/>
            </a:bodyPr>
            <a:lstStyle/>
            <a:p>
              <a:pPr defTabSz="932137">
                <a:defRPr/>
              </a:pPr>
              <a:r>
                <a:rPr lang="en-US" sz="2856" kern="0" dirty="0">
                  <a:solidFill>
                    <a:srgbClr val="FFFFFF"/>
                  </a:solidFill>
                  <a:latin typeface="Segoe UI Light"/>
                </a:rPr>
                <a:t>Hyper-V cluster</a:t>
              </a:r>
            </a:p>
          </p:txBody>
        </p:sp>
        <p:sp>
          <p:nvSpPr>
            <p:cNvPr id="179" name="Freeform 5"/>
            <p:cNvSpPr>
              <a:spLocks noEditPoints="1"/>
            </p:cNvSpPr>
            <p:nvPr/>
          </p:nvSpPr>
          <p:spPr bwMode="auto">
            <a:xfrm>
              <a:off x="7720628" y="2926916"/>
              <a:ext cx="573550" cy="1152510"/>
            </a:xfrm>
            <a:custGeom>
              <a:avLst/>
              <a:gdLst>
                <a:gd name="T0" fmla="*/ 347 w 356"/>
                <a:gd name="T1" fmla="*/ 0 h 719"/>
                <a:gd name="T2" fmla="*/ 10 w 356"/>
                <a:gd name="T3" fmla="*/ 0 h 719"/>
                <a:gd name="T4" fmla="*/ 0 w 356"/>
                <a:gd name="T5" fmla="*/ 10 h 719"/>
                <a:gd name="T6" fmla="*/ 0 w 356"/>
                <a:gd name="T7" fmla="*/ 150 h 719"/>
                <a:gd name="T8" fmla="*/ 0 w 356"/>
                <a:gd name="T9" fmla="*/ 159 h 719"/>
                <a:gd name="T10" fmla="*/ 0 w 356"/>
                <a:gd name="T11" fmla="*/ 709 h 719"/>
                <a:gd name="T12" fmla="*/ 10 w 356"/>
                <a:gd name="T13" fmla="*/ 719 h 719"/>
                <a:gd name="T14" fmla="*/ 347 w 356"/>
                <a:gd name="T15" fmla="*/ 719 h 719"/>
                <a:gd name="T16" fmla="*/ 356 w 356"/>
                <a:gd name="T17" fmla="*/ 709 h 719"/>
                <a:gd name="T18" fmla="*/ 356 w 356"/>
                <a:gd name="T19" fmla="*/ 159 h 719"/>
                <a:gd name="T20" fmla="*/ 356 w 356"/>
                <a:gd name="T21" fmla="*/ 150 h 719"/>
                <a:gd name="T22" fmla="*/ 356 w 356"/>
                <a:gd name="T23" fmla="*/ 10 h 719"/>
                <a:gd name="T24" fmla="*/ 347 w 356"/>
                <a:gd name="T25" fmla="*/ 0 h 719"/>
                <a:gd name="T26" fmla="*/ 43 w 356"/>
                <a:gd name="T27" fmla="*/ 110 h 719"/>
                <a:gd name="T28" fmla="*/ 43 w 356"/>
                <a:gd name="T29" fmla="*/ 76 h 719"/>
                <a:gd name="T30" fmla="*/ 52 w 356"/>
                <a:gd name="T31" fmla="*/ 67 h 719"/>
                <a:gd name="T32" fmla="*/ 304 w 356"/>
                <a:gd name="T33" fmla="*/ 67 h 719"/>
                <a:gd name="T34" fmla="*/ 313 w 356"/>
                <a:gd name="T35" fmla="*/ 76 h 719"/>
                <a:gd name="T36" fmla="*/ 313 w 356"/>
                <a:gd name="T37" fmla="*/ 110 h 719"/>
                <a:gd name="T38" fmla="*/ 304 w 356"/>
                <a:gd name="T39" fmla="*/ 119 h 719"/>
                <a:gd name="T40" fmla="*/ 52 w 356"/>
                <a:gd name="T41" fmla="*/ 119 h 719"/>
                <a:gd name="T42" fmla="*/ 43 w 356"/>
                <a:gd name="T43" fmla="*/ 110 h 719"/>
                <a:gd name="T44" fmla="*/ 284 w 356"/>
                <a:gd name="T45" fmla="*/ 339 h 719"/>
                <a:gd name="T46" fmla="*/ 260 w 356"/>
                <a:gd name="T47" fmla="*/ 315 h 719"/>
                <a:gd name="T48" fmla="*/ 284 w 356"/>
                <a:gd name="T49" fmla="*/ 291 h 719"/>
                <a:gd name="T50" fmla="*/ 309 w 356"/>
                <a:gd name="T51" fmla="*/ 315 h 719"/>
                <a:gd name="T52" fmla="*/ 284 w 356"/>
                <a:gd name="T53" fmla="*/ 339 h 719"/>
                <a:gd name="T54" fmla="*/ 284 w 356"/>
                <a:gd name="T55" fmla="*/ 259 h 719"/>
                <a:gd name="T56" fmla="*/ 252 w 356"/>
                <a:gd name="T57" fmla="*/ 227 h 719"/>
                <a:gd name="T58" fmla="*/ 284 w 356"/>
                <a:gd name="T59" fmla="*/ 195 h 719"/>
                <a:gd name="T60" fmla="*/ 317 w 356"/>
                <a:gd name="T61" fmla="*/ 227 h 719"/>
                <a:gd name="T62" fmla="*/ 284 w 356"/>
                <a:gd name="T63" fmla="*/ 259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6" h="719">
                  <a:moveTo>
                    <a:pt x="347" y="0"/>
                  </a:moveTo>
                  <a:cubicBezTo>
                    <a:pt x="10" y="0"/>
                    <a:pt x="10" y="0"/>
                    <a:pt x="10" y="0"/>
                  </a:cubicBezTo>
                  <a:cubicBezTo>
                    <a:pt x="4" y="0"/>
                    <a:pt x="0" y="4"/>
                    <a:pt x="0" y="10"/>
                  </a:cubicBezTo>
                  <a:cubicBezTo>
                    <a:pt x="0" y="150"/>
                    <a:pt x="0" y="150"/>
                    <a:pt x="0" y="150"/>
                  </a:cubicBezTo>
                  <a:cubicBezTo>
                    <a:pt x="0" y="159"/>
                    <a:pt x="0" y="159"/>
                    <a:pt x="0" y="159"/>
                  </a:cubicBezTo>
                  <a:cubicBezTo>
                    <a:pt x="0" y="709"/>
                    <a:pt x="0" y="709"/>
                    <a:pt x="0" y="709"/>
                  </a:cubicBezTo>
                  <a:cubicBezTo>
                    <a:pt x="0" y="715"/>
                    <a:pt x="4" y="719"/>
                    <a:pt x="10" y="719"/>
                  </a:cubicBezTo>
                  <a:cubicBezTo>
                    <a:pt x="347" y="719"/>
                    <a:pt x="347" y="719"/>
                    <a:pt x="347" y="719"/>
                  </a:cubicBezTo>
                  <a:cubicBezTo>
                    <a:pt x="352" y="719"/>
                    <a:pt x="356" y="715"/>
                    <a:pt x="356" y="709"/>
                  </a:cubicBezTo>
                  <a:cubicBezTo>
                    <a:pt x="356" y="159"/>
                    <a:pt x="356" y="159"/>
                    <a:pt x="356" y="159"/>
                  </a:cubicBezTo>
                  <a:cubicBezTo>
                    <a:pt x="356" y="150"/>
                    <a:pt x="356" y="150"/>
                    <a:pt x="356" y="150"/>
                  </a:cubicBezTo>
                  <a:cubicBezTo>
                    <a:pt x="356" y="10"/>
                    <a:pt x="356" y="10"/>
                    <a:pt x="356" y="10"/>
                  </a:cubicBezTo>
                  <a:cubicBezTo>
                    <a:pt x="356" y="4"/>
                    <a:pt x="352" y="0"/>
                    <a:pt x="347" y="0"/>
                  </a:cubicBezTo>
                  <a:close/>
                  <a:moveTo>
                    <a:pt x="43" y="110"/>
                  </a:moveTo>
                  <a:cubicBezTo>
                    <a:pt x="43" y="76"/>
                    <a:pt x="43" y="76"/>
                    <a:pt x="43" y="76"/>
                  </a:cubicBezTo>
                  <a:cubicBezTo>
                    <a:pt x="43" y="71"/>
                    <a:pt x="47" y="67"/>
                    <a:pt x="52" y="67"/>
                  </a:cubicBezTo>
                  <a:cubicBezTo>
                    <a:pt x="304" y="67"/>
                    <a:pt x="304" y="67"/>
                    <a:pt x="304" y="67"/>
                  </a:cubicBezTo>
                  <a:cubicBezTo>
                    <a:pt x="309" y="67"/>
                    <a:pt x="313" y="71"/>
                    <a:pt x="313" y="76"/>
                  </a:cubicBezTo>
                  <a:cubicBezTo>
                    <a:pt x="313" y="110"/>
                    <a:pt x="313" y="110"/>
                    <a:pt x="313" y="110"/>
                  </a:cubicBezTo>
                  <a:cubicBezTo>
                    <a:pt x="313" y="115"/>
                    <a:pt x="309" y="119"/>
                    <a:pt x="304" y="119"/>
                  </a:cubicBezTo>
                  <a:cubicBezTo>
                    <a:pt x="52" y="119"/>
                    <a:pt x="52" y="119"/>
                    <a:pt x="52" y="119"/>
                  </a:cubicBezTo>
                  <a:cubicBezTo>
                    <a:pt x="47" y="119"/>
                    <a:pt x="43" y="115"/>
                    <a:pt x="43" y="110"/>
                  </a:cubicBezTo>
                  <a:close/>
                  <a:moveTo>
                    <a:pt x="284" y="339"/>
                  </a:moveTo>
                  <a:cubicBezTo>
                    <a:pt x="271" y="339"/>
                    <a:pt x="260" y="329"/>
                    <a:pt x="260" y="315"/>
                  </a:cubicBezTo>
                  <a:cubicBezTo>
                    <a:pt x="260" y="302"/>
                    <a:pt x="271" y="291"/>
                    <a:pt x="284" y="291"/>
                  </a:cubicBezTo>
                  <a:cubicBezTo>
                    <a:pt x="297" y="291"/>
                    <a:pt x="309" y="302"/>
                    <a:pt x="309" y="315"/>
                  </a:cubicBezTo>
                  <a:cubicBezTo>
                    <a:pt x="309" y="329"/>
                    <a:pt x="297" y="339"/>
                    <a:pt x="284" y="339"/>
                  </a:cubicBezTo>
                  <a:close/>
                  <a:moveTo>
                    <a:pt x="284" y="259"/>
                  </a:moveTo>
                  <a:cubicBezTo>
                    <a:pt x="267" y="259"/>
                    <a:pt x="252" y="245"/>
                    <a:pt x="252" y="227"/>
                  </a:cubicBezTo>
                  <a:cubicBezTo>
                    <a:pt x="252" y="209"/>
                    <a:pt x="267" y="195"/>
                    <a:pt x="284" y="195"/>
                  </a:cubicBezTo>
                  <a:cubicBezTo>
                    <a:pt x="303" y="195"/>
                    <a:pt x="317" y="209"/>
                    <a:pt x="317" y="227"/>
                  </a:cubicBezTo>
                  <a:cubicBezTo>
                    <a:pt x="317" y="245"/>
                    <a:pt x="303" y="259"/>
                    <a:pt x="284" y="259"/>
                  </a:cubicBez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180" name="Freeform 5"/>
            <p:cNvSpPr>
              <a:spLocks noEditPoints="1"/>
            </p:cNvSpPr>
            <p:nvPr/>
          </p:nvSpPr>
          <p:spPr bwMode="auto">
            <a:xfrm>
              <a:off x="10059221" y="2926916"/>
              <a:ext cx="573550" cy="1152510"/>
            </a:xfrm>
            <a:custGeom>
              <a:avLst/>
              <a:gdLst>
                <a:gd name="T0" fmla="*/ 347 w 356"/>
                <a:gd name="T1" fmla="*/ 0 h 719"/>
                <a:gd name="T2" fmla="*/ 10 w 356"/>
                <a:gd name="T3" fmla="*/ 0 h 719"/>
                <a:gd name="T4" fmla="*/ 0 w 356"/>
                <a:gd name="T5" fmla="*/ 10 h 719"/>
                <a:gd name="T6" fmla="*/ 0 w 356"/>
                <a:gd name="T7" fmla="*/ 150 h 719"/>
                <a:gd name="T8" fmla="*/ 0 w 356"/>
                <a:gd name="T9" fmla="*/ 159 h 719"/>
                <a:gd name="T10" fmla="*/ 0 w 356"/>
                <a:gd name="T11" fmla="*/ 709 h 719"/>
                <a:gd name="T12" fmla="*/ 10 w 356"/>
                <a:gd name="T13" fmla="*/ 719 h 719"/>
                <a:gd name="T14" fmla="*/ 347 w 356"/>
                <a:gd name="T15" fmla="*/ 719 h 719"/>
                <a:gd name="T16" fmla="*/ 356 w 356"/>
                <a:gd name="T17" fmla="*/ 709 h 719"/>
                <a:gd name="T18" fmla="*/ 356 w 356"/>
                <a:gd name="T19" fmla="*/ 159 h 719"/>
                <a:gd name="T20" fmla="*/ 356 w 356"/>
                <a:gd name="T21" fmla="*/ 150 h 719"/>
                <a:gd name="T22" fmla="*/ 356 w 356"/>
                <a:gd name="T23" fmla="*/ 10 h 719"/>
                <a:gd name="T24" fmla="*/ 347 w 356"/>
                <a:gd name="T25" fmla="*/ 0 h 719"/>
                <a:gd name="T26" fmla="*/ 43 w 356"/>
                <a:gd name="T27" fmla="*/ 110 h 719"/>
                <a:gd name="T28" fmla="*/ 43 w 356"/>
                <a:gd name="T29" fmla="*/ 76 h 719"/>
                <a:gd name="T30" fmla="*/ 52 w 356"/>
                <a:gd name="T31" fmla="*/ 67 h 719"/>
                <a:gd name="T32" fmla="*/ 304 w 356"/>
                <a:gd name="T33" fmla="*/ 67 h 719"/>
                <a:gd name="T34" fmla="*/ 313 w 356"/>
                <a:gd name="T35" fmla="*/ 76 h 719"/>
                <a:gd name="T36" fmla="*/ 313 w 356"/>
                <a:gd name="T37" fmla="*/ 110 h 719"/>
                <a:gd name="T38" fmla="*/ 304 w 356"/>
                <a:gd name="T39" fmla="*/ 119 h 719"/>
                <a:gd name="T40" fmla="*/ 52 w 356"/>
                <a:gd name="T41" fmla="*/ 119 h 719"/>
                <a:gd name="T42" fmla="*/ 43 w 356"/>
                <a:gd name="T43" fmla="*/ 110 h 719"/>
                <a:gd name="T44" fmla="*/ 284 w 356"/>
                <a:gd name="T45" fmla="*/ 339 h 719"/>
                <a:gd name="T46" fmla="*/ 260 w 356"/>
                <a:gd name="T47" fmla="*/ 315 h 719"/>
                <a:gd name="T48" fmla="*/ 284 w 356"/>
                <a:gd name="T49" fmla="*/ 291 h 719"/>
                <a:gd name="T50" fmla="*/ 309 w 356"/>
                <a:gd name="T51" fmla="*/ 315 h 719"/>
                <a:gd name="T52" fmla="*/ 284 w 356"/>
                <a:gd name="T53" fmla="*/ 339 h 719"/>
                <a:gd name="T54" fmla="*/ 284 w 356"/>
                <a:gd name="T55" fmla="*/ 259 h 719"/>
                <a:gd name="T56" fmla="*/ 252 w 356"/>
                <a:gd name="T57" fmla="*/ 227 h 719"/>
                <a:gd name="T58" fmla="*/ 284 w 356"/>
                <a:gd name="T59" fmla="*/ 195 h 719"/>
                <a:gd name="T60" fmla="*/ 317 w 356"/>
                <a:gd name="T61" fmla="*/ 227 h 719"/>
                <a:gd name="T62" fmla="*/ 284 w 356"/>
                <a:gd name="T63" fmla="*/ 259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6" h="719">
                  <a:moveTo>
                    <a:pt x="347" y="0"/>
                  </a:moveTo>
                  <a:cubicBezTo>
                    <a:pt x="10" y="0"/>
                    <a:pt x="10" y="0"/>
                    <a:pt x="10" y="0"/>
                  </a:cubicBezTo>
                  <a:cubicBezTo>
                    <a:pt x="4" y="0"/>
                    <a:pt x="0" y="4"/>
                    <a:pt x="0" y="10"/>
                  </a:cubicBezTo>
                  <a:cubicBezTo>
                    <a:pt x="0" y="150"/>
                    <a:pt x="0" y="150"/>
                    <a:pt x="0" y="150"/>
                  </a:cubicBezTo>
                  <a:cubicBezTo>
                    <a:pt x="0" y="159"/>
                    <a:pt x="0" y="159"/>
                    <a:pt x="0" y="159"/>
                  </a:cubicBezTo>
                  <a:cubicBezTo>
                    <a:pt x="0" y="709"/>
                    <a:pt x="0" y="709"/>
                    <a:pt x="0" y="709"/>
                  </a:cubicBezTo>
                  <a:cubicBezTo>
                    <a:pt x="0" y="715"/>
                    <a:pt x="4" y="719"/>
                    <a:pt x="10" y="719"/>
                  </a:cubicBezTo>
                  <a:cubicBezTo>
                    <a:pt x="347" y="719"/>
                    <a:pt x="347" y="719"/>
                    <a:pt x="347" y="719"/>
                  </a:cubicBezTo>
                  <a:cubicBezTo>
                    <a:pt x="352" y="719"/>
                    <a:pt x="356" y="715"/>
                    <a:pt x="356" y="709"/>
                  </a:cubicBezTo>
                  <a:cubicBezTo>
                    <a:pt x="356" y="159"/>
                    <a:pt x="356" y="159"/>
                    <a:pt x="356" y="159"/>
                  </a:cubicBezTo>
                  <a:cubicBezTo>
                    <a:pt x="356" y="150"/>
                    <a:pt x="356" y="150"/>
                    <a:pt x="356" y="150"/>
                  </a:cubicBezTo>
                  <a:cubicBezTo>
                    <a:pt x="356" y="10"/>
                    <a:pt x="356" y="10"/>
                    <a:pt x="356" y="10"/>
                  </a:cubicBezTo>
                  <a:cubicBezTo>
                    <a:pt x="356" y="4"/>
                    <a:pt x="352" y="0"/>
                    <a:pt x="347" y="0"/>
                  </a:cubicBezTo>
                  <a:close/>
                  <a:moveTo>
                    <a:pt x="43" y="110"/>
                  </a:moveTo>
                  <a:cubicBezTo>
                    <a:pt x="43" y="76"/>
                    <a:pt x="43" y="76"/>
                    <a:pt x="43" y="76"/>
                  </a:cubicBezTo>
                  <a:cubicBezTo>
                    <a:pt x="43" y="71"/>
                    <a:pt x="47" y="67"/>
                    <a:pt x="52" y="67"/>
                  </a:cubicBezTo>
                  <a:cubicBezTo>
                    <a:pt x="304" y="67"/>
                    <a:pt x="304" y="67"/>
                    <a:pt x="304" y="67"/>
                  </a:cubicBezTo>
                  <a:cubicBezTo>
                    <a:pt x="309" y="67"/>
                    <a:pt x="313" y="71"/>
                    <a:pt x="313" y="76"/>
                  </a:cubicBezTo>
                  <a:cubicBezTo>
                    <a:pt x="313" y="110"/>
                    <a:pt x="313" y="110"/>
                    <a:pt x="313" y="110"/>
                  </a:cubicBezTo>
                  <a:cubicBezTo>
                    <a:pt x="313" y="115"/>
                    <a:pt x="309" y="119"/>
                    <a:pt x="304" y="119"/>
                  </a:cubicBezTo>
                  <a:cubicBezTo>
                    <a:pt x="52" y="119"/>
                    <a:pt x="52" y="119"/>
                    <a:pt x="52" y="119"/>
                  </a:cubicBezTo>
                  <a:cubicBezTo>
                    <a:pt x="47" y="119"/>
                    <a:pt x="43" y="115"/>
                    <a:pt x="43" y="110"/>
                  </a:cubicBezTo>
                  <a:close/>
                  <a:moveTo>
                    <a:pt x="284" y="339"/>
                  </a:moveTo>
                  <a:cubicBezTo>
                    <a:pt x="271" y="339"/>
                    <a:pt x="260" y="329"/>
                    <a:pt x="260" y="315"/>
                  </a:cubicBezTo>
                  <a:cubicBezTo>
                    <a:pt x="260" y="302"/>
                    <a:pt x="271" y="291"/>
                    <a:pt x="284" y="291"/>
                  </a:cubicBezTo>
                  <a:cubicBezTo>
                    <a:pt x="297" y="291"/>
                    <a:pt x="309" y="302"/>
                    <a:pt x="309" y="315"/>
                  </a:cubicBezTo>
                  <a:cubicBezTo>
                    <a:pt x="309" y="329"/>
                    <a:pt x="297" y="339"/>
                    <a:pt x="284" y="339"/>
                  </a:cubicBezTo>
                  <a:close/>
                  <a:moveTo>
                    <a:pt x="284" y="259"/>
                  </a:moveTo>
                  <a:cubicBezTo>
                    <a:pt x="267" y="259"/>
                    <a:pt x="252" y="245"/>
                    <a:pt x="252" y="227"/>
                  </a:cubicBezTo>
                  <a:cubicBezTo>
                    <a:pt x="252" y="209"/>
                    <a:pt x="267" y="195"/>
                    <a:pt x="284" y="195"/>
                  </a:cubicBezTo>
                  <a:cubicBezTo>
                    <a:pt x="303" y="195"/>
                    <a:pt x="317" y="209"/>
                    <a:pt x="317" y="227"/>
                  </a:cubicBezTo>
                  <a:cubicBezTo>
                    <a:pt x="317" y="245"/>
                    <a:pt x="303" y="259"/>
                    <a:pt x="284" y="259"/>
                  </a:cubicBez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181" name="Freeform 9"/>
            <p:cNvSpPr>
              <a:spLocks noEditPoints="1"/>
            </p:cNvSpPr>
            <p:nvPr/>
          </p:nvSpPr>
          <p:spPr bwMode="auto">
            <a:xfrm>
              <a:off x="8816008" y="4202968"/>
              <a:ext cx="739687" cy="875901"/>
            </a:xfrm>
            <a:custGeom>
              <a:avLst/>
              <a:gdLst>
                <a:gd name="T0" fmla="*/ 2502 w 2604"/>
                <a:gd name="T1" fmla="*/ 314 h 3084"/>
                <a:gd name="T2" fmla="*/ 2222 w 2604"/>
                <a:gd name="T3" fmla="*/ 150 h 3084"/>
                <a:gd name="T4" fmla="*/ 1807 w 2604"/>
                <a:gd name="T5" fmla="*/ 40 h 3084"/>
                <a:gd name="T6" fmla="*/ 1305 w 2604"/>
                <a:gd name="T7" fmla="*/ 0 h 3084"/>
                <a:gd name="T8" fmla="*/ 1305 w 2604"/>
                <a:gd name="T9" fmla="*/ 0 h 3084"/>
                <a:gd name="T10" fmla="*/ 1305 w 2604"/>
                <a:gd name="T11" fmla="*/ 0 h 3084"/>
                <a:gd name="T12" fmla="*/ 1302 w 2604"/>
                <a:gd name="T13" fmla="*/ 0 h 3084"/>
                <a:gd name="T14" fmla="*/ 1299 w 2604"/>
                <a:gd name="T15" fmla="*/ 0 h 3084"/>
                <a:gd name="T16" fmla="*/ 1299 w 2604"/>
                <a:gd name="T17" fmla="*/ 0 h 3084"/>
                <a:gd name="T18" fmla="*/ 1299 w 2604"/>
                <a:gd name="T19" fmla="*/ 0 h 3084"/>
                <a:gd name="T20" fmla="*/ 797 w 2604"/>
                <a:gd name="T21" fmla="*/ 40 h 3084"/>
                <a:gd name="T22" fmla="*/ 382 w 2604"/>
                <a:gd name="T23" fmla="*/ 150 h 3084"/>
                <a:gd name="T24" fmla="*/ 102 w 2604"/>
                <a:gd name="T25" fmla="*/ 314 h 3084"/>
                <a:gd name="T26" fmla="*/ 0 w 2604"/>
                <a:gd name="T27" fmla="*/ 514 h 3084"/>
                <a:gd name="T28" fmla="*/ 0 w 2604"/>
                <a:gd name="T29" fmla="*/ 2570 h 3084"/>
                <a:gd name="T30" fmla="*/ 26 w 2604"/>
                <a:gd name="T31" fmla="*/ 2673 h 3084"/>
                <a:gd name="T32" fmla="*/ 102 w 2604"/>
                <a:gd name="T33" fmla="*/ 2770 h 3084"/>
                <a:gd name="T34" fmla="*/ 382 w 2604"/>
                <a:gd name="T35" fmla="*/ 2933 h 3084"/>
                <a:gd name="T36" fmla="*/ 1299 w 2604"/>
                <a:gd name="T37" fmla="*/ 3084 h 3084"/>
                <a:gd name="T38" fmla="*/ 1299 w 2604"/>
                <a:gd name="T39" fmla="*/ 3084 h 3084"/>
                <a:gd name="T40" fmla="*/ 1299 w 2604"/>
                <a:gd name="T41" fmla="*/ 3084 h 3084"/>
                <a:gd name="T42" fmla="*/ 1302 w 2604"/>
                <a:gd name="T43" fmla="*/ 3084 h 3084"/>
                <a:gd name="T44" fmla="*/ 1305 w 2604"/>
                <a:gd name="T45" fmla="*/ 3084 h 3084"/>
                <a:gd name="T46" fmla="*/ 1305 w 2604"/>
                <a:gd name="T47" fmla="*/ 3084 h 3084"/>
                <a:gd name="T48" fmla="*/ 1305 w 2604"/>
                <a:gd name="T49" fmla="*/ 3084 h 3084"/>
                <a:gd name="T50" fmla="*/ 2222 w 2604"/>
                <a:gd name="T51" fmla="*/ 2933 h 3084"/>
                <a:gd name="T52" fmla="*/ 2502 w 2604"/>
                <a:gd name="T53" fmla="*/ 2770 h 3084"/>
                <a:gd name="T54" fmla="*/ 2578 w 2604"/>
                <a:gd name="T55" fmla="*/ 2673 h 3084"/>
                <a:gd name="T56" fmla="*/ 2604 w 2604"/>
                <a:gd name="T57" fmla="*/ 2570 h 3084"/>
                <a:gd name="T58" fmla="*/ 2604 w 2604"/>
                <a:gd name="T59" fmla="*/ 514 h 3084"/>
                <a:gd name="T60" fmla="*/ 2502 w 2604"/>
                <a:gd name="T61" fmla="*/ 314 h 3084"/>
                <a:gd name="T62" fmla="*/ 1302 w 2604"/>
                <a:gd name="T63" fmla="*/ 770 h 3084"/>
                <a:gd name="T64" fmla="*/ 229 w 2604"/>
                <a:gd name="T65" fmla="*/ 462 h 3084"/>
                <a:gd name="T66" fmla="*/ 1302 w 2604"/>
                <a:gd name="T67" fmla="*/ 154 h 3084"/>
                <a:gd name="T68" fmla="*/ 2375 w 2604"/>
                <a:gd name="T69" fmla="*/ 462 h 3084"/>
                <a:gd name="T70" fmla="*/ 1302 w 2604"/>
                <a:gd name="T71" fmla="*/ 770 h 3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04" h="3084">
                  <a:moveTo>
                    <a:pt x="2502" y="314"/>
                  </a:moveTo>
                  <a:cubicBezTo>
                    <a:pt x="2436" y="252"/>
                    <a:pt x="2340" y="197"/>
                    <a:pt x="2222" y="150"/>
                  </a:cubicBezTo>
                  <a:cubicBezTo>
                    <a:pt x="2104" y="104"/>
                    <a:pt x="1963" y="66"/>
                    <a:pt x="1807" y="40"/>
                  </a:cubicBezTo>
                  <a:cubicBezTo>
                    <a:pt x="1652" y="14"/>
                    <a:pt x="1483" y="0"/>
                    <a:pt x="1305" y="0"/>
                  </a:cubicBezTo>
                  <a:cubicBezTo>
                    <a:pt x="1305" y="0"/>
                    <a:pt x="1305" y="0"/>
                    <a:pt x="1305" y="0"/>
                  </a:cubicBezTo>
                  <a:cubicBezTo>
                    <a:pt x="1305" y="0"/>
                    <a:pt x="1305" y="0"/>
                    <a:pt x="1305" y="0"/>
                  </a:cubicBezTo>
                  <a:cubicBezTo>
                    <a:pt x="1304" y="0"/>
                    <a:pt x="1303" y="0"/>
                    <a:pt x="1302" y="0"/>
                  </a:cubicBezTo>
                  <a:cubicBezTo>
                    <a:pt x="1301" y="0"/>
                    <a:pt x="1300" y="0"/>
                    <a:pt x="1299" y="0"/>
                  </a:cubicBezTo>
                  <a:cubicBezTo>
                    <a:pt x="1299" y="0"/>
                    <a:pt x="1299" y="0"/>
                    <a:pt x="1299" y="0"/>
                  </a:cubicBezTo>
                  <a:cubicBezTo>
                    <a:pt x="1299" y="0"/>
                    <a:pt x="1299" y="0"/>
                    <a:pt x="1299" y="0"/>
                  </a:cubicBezTo>
                  <a:cubicBezTo>
                    <a:pt x="1121" y="0"/>
                    <a:pt x="951" y="14"/>
                    <a:pt x="797" y="40"/>
                  </a:cubicBezTo>
                  <a:cubicBezTo>
                    <a:pt x="641" y="66"/>
                    <a:pt x="500" y="104"/>
                    <a:pt x="382" y="150"/>
                  </a:cubicBezTo>
                  <a:cubicBezTo>
                    <a:pt x="264" y="197"/>
                    <a:pt x="168" y="252"/>
                    <a:pt x="102" y="314"/>
                  </a:cubicBezTo>
                  <a:cubicBezTo>
                    <a:pt x="36" y="375"/>
                    <a:pt x="0" y="443"/>
                    <a:pt x="0" y="514"/>
                  </a:cubicBezTo>
                  <a:cubicBezTo>
                    <a:pt x="0" y="2570"/>
                    <a:pt x="0" y="2570"/>
                    <a:pt x="0" y="2570"/>
                  </a:cubicBezTo>
                  <a:cubicBezTo>
                    <a:pt x="0" y="2605"/>
                    <a:pt x="9" y="2640"/>
                    <a:pt x="26" y="2673"/>
                  </a:cubicBezTo>
                  <a:cubicBezTo>
                    <a:pt x="44" y="2707"/>
                    <a:pt x="69" y="2739"/>
                    <a:pt x="102" y="2770"/>
                  </a:cubicBezTo>
                  <a:cubicBezTo>
                    <a:pt x="168" y="2831"/>
                    <a:pt x="264" y="2887"/>
                    <a:pt x="382" y="2933"/>
                  </a:cubicBezTo>
                  <a:cubicBezTo>
                    <a:pt x="617" y="3026"/>
                    <a:pt x="941" y="3083"/>
                    <a:pt x="1299" y="3084"/>
                  </a:cubicBezTo>
                  <a:cubicBezTo>
                    <a:pt x="1299" y="3084"/>
                    <a:pt x="1299" y="3084"/>
                    <a:pt x="1299" y="3084"/>
                  </a:cubicBezTo>
                  <a:cubicBezTo>
                    <a:pt x="1299" y="3084"/>
                    <a:pt x="1299" y="3084"/>
                    <a:pt x="1299" y="3084"/>
                  </a:cubicBezTo>
                  <a:cubicBezTo>
                    <a:pt x="1300" y="3084"/>
                    <a:pt x="1301" y="3084"/>
                    <a:pt x="1302" y="3084"/>
                  </a:cubicBezTo>
                  <a:cubicBezTo>
                    <a:pt x="1303" y="3084"/>
                    <a:pt x="1304" y="3084"/>
                    <a:pt x="1305" y="3084"/>
                  </a:cubicBezTo>
                  <a:cubicBezTo>
                    <a:pt x="1305" y="3084"/>
                    <a:pt x="1305" y="3084"/>
                    <a:pt x="1305" y="3084"/>
                  </a:cubicBezTo>
                  <a:cubicBezTo>
                    <a:pt x="1305" y="3084"/>
                    <a:pt x="1305" y="3084"/>
                    <a:pt x="1305" y="3084"/>
                  </a:cubicBezTo>
                  <a:cubicBezTo>
                    <a:pt x="1663" y="3083"/>
                    <a:pt x="1987" y="3026"/>
                    <a:pt x="2222" y="2933"/>
                  </a:cubicBezTo>
                  <a:cubicBezTo>
                    <a:pt x="2340" y="2887"/>
                    <a:pt x="2436" y="2831"/>
                    <a:pt x="2502" y="2770"/>
                  </a:cubicBezTo>
                  <a:cubicBezTo>
                    <a:pt x="2535" y="2739"/>
                    <a:pt x="2560" y="2707"/>
                    <a:pt x="2578" y="2673"/>
                  </a:cubicBezTo>
                  <a:cubicBezTo>
                    <a:pt x="2595" y="2640"/>
                    <a:pt x="2604" y="2605"/>
                    <a:pt x="2604" y="2570"/>
                  </a:cubicBezTo>
                  <a:cubicBezTo>
                    <a:pt x="2604" y="514"/>
                    <a:pt x="2604" y="514"/>
                    <a:pt x="2604" y="514"/>
                  </a:cubicBezTo>
                  <a:cubicBezTo>
                    <a:pt x="2604" y="443"/>
                    <a:pt x="2568" y="375"/>
                    <a:pt x="2502" y="314"/>
                  </a:cubicBezTo>
                  <a:close/>
                  <a:moveTo>
                    <a:pt x="1302" y="770"/>
                  </a:moveTo>
                  <a:cubicBezTo>
                    <a:pt x="708" y="769"/>
                    <a:pt x="229" y="631"/>
                    <a:pt x="229" y="462"/>
                  </a:cubicBezTo>
                  <a:cubicBezTo>
                    <a:pt x="229" y="293"/>
                    <a:pt x="708" y="155"/>
                    <a:pt x="1302" y="154"/>
                  </a:cubicBezTo>
                  <a:cubicBezTo>
                    <a:pt x="1896" y="155"/>
                    <a:pt x="2375" y="293"/>
                    <a:pt x="2375" y="462"/>
                  </a:cubicBezTo>
                  <a:cubicBezTo>
                    <a:pt x="2375" y="631"/>
                    <a:pt x="1896" y="769"/>
                    <a:pt x="1302" y="770"/>
                  </a:cubicBez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182" name="Isosceles Triangle 181"/>
            <p:cNvSpPr/>
            <p:nvPr/>
          </p:nvSpPr>
          <p:spPr bwMode="auto">
            <a:xfrm rot="8100000">
              <a:off x="8409375" y="4167126"/>
              <a:ext cx="216920" cy="187000"/>
            </a:xfrm>
            <a:prstGeom prst="triangl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3" name="Isosceles Triangle 182"/>
            <p:cNvSpPr/>
            <p:nvPr/>
          </p:nvSpPr>
          <p:spPr bwMode="auto">
            <a:xfrm rot="13500000">
              <a:off x="9712921" y="4167126"/>
              <a:ext cx="216920" cy="187000"/>
            </a:xfrm>
            <a:prstGeom prst="triangl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4" name="TextBox 183"/>
            <p:cNvSpPr txBox="1"/>
            <p:nvPr/>
          </p:nvSpPr>
          <p:spPr>
            <a:xfrm>
              <a:off x="7295912" y="4014336"/>
              <a:ext cx="1260690" cy="565942"/>
            </a:xfrm>
            <a:prstGeom prst="rect">
              <a:avLst/>
            </a:prstGeom>
            <a:noFill/>
          </p:spPr>
          <p:txBody>
            <a:bodyPr wrap="square" lIns="186521" tIns="149217" rIns="186521" bIns="149217" rtlCol="0">
              <a:spAutoFit/>
            </a:bodyPr>
            <a:lstStyle/>
            <a:p>
              <a:pPr algn="ctr" defTabSz="932688">
                <a:lnSpc>
                  <a:spcPct val="90000"/>
                </a:lnSpc>
              </a:pPr>
              <a:r>
                <a:rPr lang="en-US" sz="1873" dirty="0">
                  <a:solidFill>
                    <a:srgbClr val="FFFFFF"/>
                  </a:solidFill>
                  <a:latin typeface="Segoe UI Light"/>
                </a:rPr>
                <a:t>Node 1</a:t>
              </a:r>
            </a:p>
          </p:txBody>
        </p:sp>
        <p:sp>
          <p:nvSpPr>
            <p:cNvPr id="185" name="TextBox 184"/>
            <p:cNvSpPr txBox="1"/>
            <p:nvPr/>
          </p:nvSpPr>
          <p:spPr>
            <a:xfrm>
              <a:off x="8023946" y="5060467"/>
              <a:ext cx="2282608" cy="583862"/>
            </a:xfrm>
            <a:prstGeom prst="rect">
              <a:avLst/>
            </a:prstGeom>
            <a:noFill/>
          </p:spPr>
          <p:txBody>
            <a:bodyPr wrap="square" lIns="186521" tIns="149217" rIns="186521" bIns="149217" rtlCol="0">
              <a:spAutoFit/>
            </a:bodyPr>
            <a:lstStyle/>
            <a:p>
              <a:pPr algn="ctr" defTabSz="932688">
                <a:lnSpc>
                  <a:spcPct val="90000"/>
                </a:lnSpc>
              </a:pPr>
              <a:r>
                <a:rPr lang="en-US" sz="2040" dirty="0">
                  <a:solidFill>
                    <a:srgbClr val="FFFFFF"/>
                  </a:solidFill>
                  <a:latin typeface="Segoe UI Light"/>
                </a:rPr>
                <a:t>Storage resilience</a:t>
              </a:r>
            </a:p>
          </p:txBody>
        </p:sp>
        <p:sp>
          <p:nvSpPr>
            <p:cNvPr id="186" name="TextBox 185"/>
            <p:cNvSpPr txBox="1"/>
            <p:nvPr/>
          </p:nvSpPr>
          <p:spPr>
            <a:xfrm>
              <a:off x="9929694" y="4061743"/>
              <a:ext cx="1260690" cy="565942"/>
            </a:xfrm>
            <a:prstGeom prst="rect">
              <a:avLst/>
            </a:prstGeom>
            <a:noFill/>
          </p:spPr>
          <p:txBody>
            <a:bodyPr wrap="square" lIns="186521" tIns="149217" rIns="186521" bIns="149217" rtlCol="0">
              <a:spAutoFit/>
            </a:bodyPr>
            <a:lstStyle/>
            <a:p>
              <a:pPr algn="ctr" defTabSz="932688">
                <a:lnSpc>
                  <a:spcPct val="90000"/>
                </a:lnSpc>
              </a:pPr>
              <a:r>
                <a:rPr lang="en-US" sz="1873" dirty="0">
                  <a:solidFill>
                    <a:srgbClr val="FFFFFF"/>
                  </a:solidFill>
                  <a:latin typeface="Segoe UI Light"/>
                </a:rPr>
                <a:t>Node 2</a:t>
              </a:r>
            </a:p>
          </p:txBody>
        </p:sp>
        <p:sp>
          <p:nvSpPr>
            <p:cNvPr id="187" name="TextBox 186"/>
            <p:cNvSpPr txBox="1"/>
            <p:nvPr/>
          </p:nvSpPr>
          <p:spPr>
            <a:xfrm>
              <a:off x="8794236" y="4515747"/>
              <a:ext cx="780888" cy="499107"/>
            </a:xfrm>
            <a:prstGeom prst="rect">
              <a:avLst/>
            </a:prstGeom>
            <a:noFill/>
          </p:spPr>
          <p:txBody>
            <a:bodyPr wrap="square" lIns="186521" tIns="149217" rIns="186521" bIns="149217" rtlCol="0">
              <a:spAutoFit/>
            </a:bodyPr>
            <a:lstStyle/>
            <a:p>
              <a:pPr algn="ctr" defTabSz="914400">
                <a:lnSpc>
                  <a:spcPct val="90000"/>
                </a:lnSpc>
                <a:defRPr/>
              </a:pPr>
              <a:r>
                <a:rPr lang="en-US" sz="1428" b="1" kern="0" dirty="0" smtClean="0">
                  <a:gradFill>
                    <a:gsLst>
                      <a:gs pos="2917">
                        <a:srgbClr val="002060"/>
                      </a:gs>
                      <a:gs pos="100000">
                        <a:srgbClr val="002060"/>
                      </a:gs>
                    </a:gsLst>
                    <a:lin ang="5400000" scaled="0"/>
                  </a:gradFill>
                </a:rPr>
                <a:t>VHD</a:t>
              </a:r>
            </a:p>
          </p:txBody>
        </p:sp>
        <p:grpSp>
          <p:nvGrpSpPr>
            <p:cNvPr id="188" name="Group 187"/>
            <p:cNvGrpSpPr/>
            <p:nvPr/>
          </p:nvGrpSpPr>
          <p:grpSpPr>
            <a:xfrm>
              <a:off x="9880289" y="3511523"/>
              <a:ext cx="473090" cy="473088"/>
              <a:chOff x="10278044" y="453247"/>
              <a:chExt cx="615723" cy="615723"/>
            </a:xfrm>
          </p:grpSpPr>
          <p:sp>
            <p:nvSpPr>
              <p:cNvPr id="189" name="Oval 188"/>
              <p:cNvSpPr/>
              <p:nvPr/>
            </p:nvSpPr>
            <p:spPr bwMode="auto">
              <a:xfrm>
                <a:off x="10278044" y="453247"/>
                <a:ext cx="615723" cy="615723"/>
              </a:xfrm>
              <a:prstGeom prst="ellipse">
                <a:avLst/>
              </a:prstGeom>
              <a:solidFill>
                <a:srgbClr val="CC0000"/>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0" name="Multiply 189"/>
              <p:cNvSpPr/>
              <p:nvPr/>
            </p:nvSpPr>
            <p:spPr bwMode="auto">
              <a:xfrm>
                <a:off x="10367952" y="543155"/>
                <a:ext cx="435906" cy="435906"/>
              </a:xfrm>
              <a:prstGeom prst="mathMultiply">
                <a:avLst>
                  <a:gd name="adj1" fmla="val 14899"/>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91" name="Group 190"/>
            <p:cNvGrpSpPr/>
            <p:nvPr/>
          </p:nvGrpSpPr>
          <p:grpSpPr>
            <a:xfrm>
              <a:off x="10528994" y="3511523"/>
              <a:ext cx="380740" cy="566926"/>
              <a:chOff x="11419167" y="3898742"/>
              <a:chExt cx="373308" cy="555860"/>
            </a:xfrm>
          </p:grpSpPr>
          <p:sp>
            <p:nvSpPr>
              <p:cNvPr id="192" name="Rounded Rectangle 191"/>
              <p:cNvSpPr/>
              <p:nvPr/>
            </p:nvSpPr>
            <p:spPr bwMode="auto">
              <a:xfrm>
                <a:off x="11419167" y="3898742"/>
                <a:ext cx="373308" cy="555860"/>
              </a:xfrm>
              <a:prstGeom prst="roundRect">
                <a:avLst/>
              </a:prstGeom>
              <a:solidFill>
                <a:srgbClr val="FFC000"/>
              </a:solidFill>
              <a:ln w="10795" cap="flat" cmpd="sng" algn="ctr">
                <a:noFill/>
                <a:prstDash val="solid"/>
                <a:headEnd type="none" w="med" len="med"/>
                <a:tailEnd type="none" w="med" len="med"/>
              </a:ln>
              <a:effectLst/>
            </p:spPr>
            <p:txBody>
              <a:bodyPr vert="horz" wrap="square" lIns="93243" tIns="46621" rIns="93243" bIns="46621" numCol="1" rtlCol="0" anchor="ctr" anchorCtr="0" compatLnSpc="1">
                <a:prstTxWarp prst="textNoShape">
                  <a:avLst/>
                </a:prstTxWarp>
              </a:bodyPr>
              <a:lstStyle/>
              <a:p>
                <a:pPr algn="ctr" defTabSz="932111" fontAlgn="base">
                  <a:lnSpc>
                    <a:spcPct val="90000"/>
                  </a:lnSpc>
                  <a:spcBef>
                    <a:spcPct val="0"/>
                  </a:spcBef>
                  <a:spcAft>
                    <a:spcPct val="0"/>
                  </a:spcAft>
                  <a:defRPr/>
                </a:pPr>
                <a:endParaRPr lang="en-US" sz="2040" kern="0" spc="-51" dirty="0" smtClean="0">
                  <a:gradFill>
                    <a:gsLst>
                      <a:gs pos="0">
                        <a:srgbClr val="FFFFFF"/>
                      </a:gs>
                      <a:gs pos="100000">
                        <a:srgbClr val="FFFFFF"/>
                      </a:gs>
                    </a:gsLst>
                    <a:lin ang="5400000" scaled="0"/>
                  </a:gradFill>
                </a:endParaRPr>
              </a:p>
            </p:txBody>
          </p:sp>
          <p:sp>
            <p:nvSpPr>
              <p:cNvPr id="193" name="Freeform 37"/>
              <p:cNvSpPr>
                <a:spLocks noEditPoints="1"/>
              </p:cNvSpPr>
              <p:nvPr/>
            </p:nvSpPr>
            <p:spPr bwMode="black">
              <a:xfrm>
                <a:off x="11492717" y="4072836"/>
                <a:ext cx="226208" cy="226632"/>
              </a:xfrm>
              <a:custGeom>
                <a:avLst/>
                <a:gdLst>
                  <a:gd name="T0" fmla="*/ 55 w 150"/>
                  <a:gd name="T1" fmla="*/ 46 h 150"/>
                  <a:gd name="T2" fmla="*/ 67 w 150"/>
                  <a:gd name="T3" fmla="*/ 46 h 150"/>
                  <a:gd name="T4" fmla="*/ 67 w 150"/>
                  <a:gd name="T5" fmla="*/ 105 h 150"/>
                  <a:gd name="T6" fmla="*/ 55 w 150"/>
                  <a:gd name="T7" fmla="*/ 105 h 150"/>
                  <a:gd name="T8" fmla="*/ 55 w 150"/>
                  <a:gd name="T9" fmla="*/ 46 h 150"/>
                  <a:gd name="T10" fmla="*/ 83 w 150"/>
                  <a:gd name="T11" fmla="*/ 105 h 150"/>
                  <a:gd name="T12" fmla="*/ 95 w 150"/>
                  <a:gd name="T13" fmla="*/ 105 h 150"/>
                  <a:gd name="T14" fmla="*/ 95 w 150"/>
                  <a:gd name="T15" fmla="*/ 46 h 150"/>
                  <a:gd name="T16" fmla="*/ 83 w 150"/>
                  <a:gd name="T17" fmla="*/ 46 h 150"/>
                  <a:gd name="T18" fmla="*/ 83 w 150"/>
                  <a:gd name="T19" fmla="*/ 105 h 150"/>
                  <a:gd name="T20" fmla="*/ 150 w 150"/>
                  <a:gd name="T21" fmla="*/ 75 h 150"/>
                  <a:gd name="T22" fmla="*/ 75 w 150"/>
                  <a:gd name="T23" fmla="*/ 0 h 150"/>
                  <a:gd name="T24" fmla="*/ 0 w 150"/>
                  <a:gd name="T25" fmla="*/ 75 h 150"/>
                  <a:gd name="T26" fmla="*/ 75 w 150"/>
                  <a:gd name="T27" fmla="*/ 150 h 150"/>
                  <a:gd name="T28" fmla="*/ 150 w 150"/>
                  <a:gd name="T29" fmla="*/ 75 h 150"/>
                  <a:gd name="T30" fmla="*/ 141 w 150"/>
                  <a:gd name="T31" fmla="*/ 75 h 150"/>
                  <a:gd name="T32" fmla="*/ 75 w 150"/>
                  <a:gd name="T33" fmla="*/ 141 h 150"/>
                  <a:gd name="T34" fmla="*/ 10 w 150"/>
                  <a:gd name="T35" fmla="*/ 75 h 150"/>
                  <a:gd name="T36" fmla="*/ 75 w 150"/>
                  <a:gd name="T37" fmla="*/ 10 h 150"/>
                  <a:gd name="T38" fmla="*/ 141 w 150"/>
                  <a:gd name="T3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50">
                    <a:moveTo>
                      <a:pt x="55" y="46"/>
                    </a:moveTo>
                    <a:cubicBezTo>
                      <a:pt x="67" y="46"/>
                      <a:pt x="67" y="46"/>
                      <a:pt x="67" y="46"/>
                    </a:cubicBezTo>
                    <a:cubicBezTo>
                      <a:pt x="67" y="105"/>
                      <a:pt x="67" y="105"/>
                      <a:pt x="67" y="105"/>
                    </a:cubicBezTo>
                    <a:cubicBezTo>
                      <a:pt x="55" y="105"/>
                      <a:pt x="55" y="105"/>
                      <a:pt x="55" y="105"/>
                    </a:cubicBezTo>
                    <a:lnTo>
                      <a:pt x="55" y="46"/>
                    </a:lnTo>
                    <a:close/>
                    <a:moveTo>
                      <a:pt x="83" y="105"/>
                    </a:moveTo>
                    <a:cubicBezTo>
                      <a:pt x="95" y="105"/>
                      <a:pt x="95" y="105"/>
                      <a:pt x="95" y="105"/>
                    </a:cubicBezTo>
                    <a:cubicBezTo>
                      <a:pt x="95" y="46"/>
                      <a:pt x="95" y="46"/>
                      <a:pt x="95" y="46"/>
                    </a:cubicBezTo>
                    <a:cubicBezTo>
                      <a:pt x="83" y="46"/>
                      <a:pt x="83" y="46"/>
                      <a:pt x="83" y="46"/>
                    </a:cubicBezTo>
                    <a:lnTo>
                      <a:pt x="83" y="105"/>
                    </a:lnTo>
                    <a:close/>
                    <a:moveTo>
                      <a:pt x="150" y="75"/>
                    </a:moveTo>
                    <a:cubicBezTo>
                      <a:pt x="150" y="34"/>
                      <a:pt x="116" y="0"/>
                      <a:pt x="75" y="0"/>
                    </a:cubicBezTo>
                    <a:cubicBezTo>
                      <a:pt x="34" y="0"/>
                      <a:pt x="0" y="34"/>
                      <a:pt x="0" y="75"/>
                    </a:cubicBezTo>
                    <a:cubicBezTo>
                      <a:pt x="0" y="117"/>
                      <a:pt x="34" y="150"/>
                      <a:pt x="75" y="150"/>
                    </a:cubicBezTo>
                    <a:cubicBezTo>
                      <a:pt x="116" y="150"/>
                      <a:pt x="150" y="117"/>
                      <a:pt x="150" y="75"/>
                    </a:cubicBezTo>
                    <a:close/>
                    <a:moveTo>
                      <a:pt x="141" y="75"/>
                    </a:moveTo>
                    <a:cubicBezTo>
                      <a:pt x="141" y="112"/>
                      <a:pt x="111" y="141"/>
                      <a:pt x="75" y="141"/>
                    </a:cubicBezTo>
                    <a:cubicBezTo>
                      <a:pt x="39" y="141"/>
                      <a:pt x="10" y="112"/>
                      <a:pt x="10" y="75"/>
                    </a:cubicBezTo>
                    <a:cubicBezTo>
                      <a:pt x="10" y="39"/>
                      <a:pt x="39" y="10"/>
                      <a:pt x="75" y="10"/>
                    </a:cubicBezTo>
                    <a:cubicBezTo>
                      <a:pt x="111" y="10"/>
                      <a:pt x="141" y="39"/>
                      <a:pt x="141" y="75"/>
                    </a:cubicBezTo>
                    <a:close/>
                  </a:path>
                </a:pathLst>
              </a:custGeom>
              <a:solidFill>
                <a:srgbClr val="FFFFFF"/>
              </a:solidFill>
              <a:ln w="12700">
                <a:solidFill>
                  <a:srgbClr val="FFFFFF"/>
                </a:solidFill>
              </a:ln>
              <a:extLst/>
            </p:spPr>
            <p:txBody>
              <a:bodyPr vert="horz" wrap="square" lIns="91427" tIns="45713" rIns="91427" bIns="45713" numCol="1" anchor="t" anchorCtr="0" compatLnSpc="1">
                <a:prstTxWarp prst="textNoShape">
                  <a:avLst/>
                </a:prstTxWarp>
              </a:bodyPr>
              <a:lstStyle/>
              <a:p>
                <a:pPr defTabSz="914400">
                  <a:defRPr/>
                </a:pPr>
                <a:endParaRPr lang="en-US" kern="0" dirty="0" smtClean="0">
                  <a:solidFill>
                    <a:srgbClr val="505050"/>
                  </a:solidFill>
                </a:endParaRPr>
              </a:p>
            </p:txBody>
          </p:sp>
        </p:grpSp>
        <p:grpSp>
          <p:nvGrpSpPr>
            <p:cNvPr id="194" name="Group 193"/>
            <p:cNvGrpSpPr/>
            <p:nvPr/>
          </p:nvGrpSpPr>
          <p:grpSpPr>
            <a:xfrm>
              <a:off x="7417103" y="2389798"/>
              <a:ext cx="1182224" cy="348384"/>
              <a:chOff x="8069115" y="2767959"/>
              <a:chExt cx="1413002" cy="416392"/>
            </a:xfrm>
          </p:grpSpPr>
          <p:sp>
            <p:nvSpPr>
              <p:cNvPr id="195" name="Freeform 5"/>
              <p:cNvSpPr>
                <a:spLocks noEditPoints="1"/>
              </p:cNvSpPr>
              <p:nvPr/>
            </p:nvSpPr>
            <p:spPr bwMode="auto">
              <a:xfrm>
                <a:off x="8846204" y="2999225"/>
                <a:ext cx="635913" cy="185126"/>
              </a:xfrm>
              <a:custGeom>
                <a:avLst/>
                <a:gdLst>
                  <a:gd name="T0" fmla="*/ 239 w 255"/>
                  <a:gd name="T1" fmla="*/ 0 h 74"/>
                  <a:gd name="T2" fmla="*/ 0 w 255"/>
                  <a:gd name="T3" fmla="*/ 17 h 74"/>
                  <a:gd name="T4" fmla="*/ 17 w 255"/>
                  <a:gd name="T5" fmla="*/ 74 h 74"/>
                  <a:gd name="T6" fmla="*/ 255 w 255"/>
                  <a:gd name="T7" fmla="*/ 58 h 74"/>
                  <a:gd name="T8" fmla="*/ 27 w 255"/>
                  <a:gd name="T9" fmla="*/ 57 h 74"/>
                  <a:gd name="T10" fmla="*/ 18 w 255"/>
                  <a:gd name="T11" fmla="*/ 49 h 74"/>
                  <a:gd name="T12" fmla="*/ 27 w 255"/>
                  <a:gd name="T13" fmla="*/ 57 h 74"/>
                  <a:gd name="T14" fmla="*/ 18 w 255"/>
                  <a:gd name="T15" fmla="*/ 40 h 74"/>
                  <a:gd name="T16" fmla="*/ 27 w 255"/>
                  <a:gd name="T17" fmla="*/ 31 h 74"/>
                  <a:gd name="T18" fmla="*/ 27 w 255"/>
                  <a:gd name="T19" fmla="*/ 23 h 74"/>
                  <a:gd name="T20" fmla="*/ 18 w 255"/>
                  <a:gd name="T21" fmla="*/ 14 h 74"/>
                  <a:gd name="T22" fmla="*/ 27 w 255"/>
                  <a:gd name="T23" fmla="*/ 23 h 74"/>
                  <a:gd name="T24" fmla="*/ 37 w 255"/>
                  <a:gd name="T25" fmla="*/ 57 h 74"/>
                  <a:gd name="T26" fmla="*/ 46 w 255"/>
                  <a:gd name="T27" fmla="*/ 49 h 74"/>
                  <a:gd name="T28" fmla="*/ 46 w 255"/>
                  <a:gd name="T29" fmla="*/ 40 h 74"/>
                  <a:gd name="T30" fmla="*/ 37 w 255"/>
                  <a:gd name="T31" fmla="*/ 31 h 74"/>
                  <a:gd name="T32" fmla="*/ 46 w 255"/>
                  <a:gd name="T33" fmla="*/ 40 h 74"/>
                  <a:gd name="T34" fmla="*/ 37 w 255"/>
                  <a:gd name="T35" fmla="*/ 23 h 74"/>
                  <a:gd name="T36" fmla="*/ 46 w 255"/>
                  <a:gd name="T37" fmla="*/ 14 h 74"/>
                  <a:gd name="T38" fmla="*/ 65 w 255"/>
                  <a:gd name="T39" fmla="*/ 57 h 74"/>
                  <a:gd name="T40" fmla="*/ 56 w 255"/>
                  <a:gd name="T41" fmla="*/ 49 h 74"/>
                  <a:gd name="T42" fmla="*/ 65 w 255"/>
                  <a:gd name="T43" fmla="*/ 57 h 74"/>
                  <a:gd name="T44" fmla="*/ 56 w 255"/>
                  <a:gd name="T45" fmla="*/ 40 h 74"/>
                  <a:gd name="T46" fmla="*/ 65 w 255"/>
                  <a:gd name="T47" fmla="*/ 31 h 74"/>
                  <a:gd name="T48" fmla="*/ 65 w 255"/>
                  <a:gd name="T49" fmla="*/ 23 h 74"/>
                  <a:gd name="T50" fmla="*/ 56 w 255"/>
                  <a:gd name="T51" fmla="*/ 14 h 74"/>
                  <a:gd name="T52" fmla="*/ 65 w 255"/>
                  <a:gd name="T53" fmla="*/ 23 h 74"/>
                  <a:gd name="T54" fmla="*/ 75 w 255"/>
                  <a:gd name="T55" fmla="*/ 57 h 74"/>
                  <a:gd name="T56" fmla="*/ 83 w 255"/>
                  <a:gd name="T57" fmla="*/ 49 h 74"/>
                  <a:gd name="T58" fmla="*/ 83 w 255"/>
                  <a:gd name="T59" fmla="*/ 40 h 74"/>
                  <a:gd name="T60" fmla="*/ 75 w 255"/>
                  <a:gd name="T61" fmla="*/ 31 h 74"/>
                  <a:gd name="T62" fmla="*/ 83 w 255"/>
                  <a:gd name="T63" fmla="*/ 40 h 74"/>
                  <a:gd name="T64" fmla="*/ 75 w 255"/>
                  <a:gd name="T65" fmla="*/ 23 h 74"/>
                  <a:gd name="T66" fmla="*/ 83 w 255"/>
                  <a:gd name="T67" fmla="*/ 14 h 74"/>
                  <a:gd name="T68" fmla="*/ 102 w 255"/>
                  <a:gd name="T69" fmla="*/ 57 h 74"/>
                  <a:gd name="T70" fmla="*/ 94 w 255"/>
                  <a:gd name="T71" fmla="*/ 49 h 74"/>
                  <a:gd name="T72" fmla="*/ 102 w 255"/>
                  <a:gd name="T73" fmla="*/ 57 h 74"/>
                  <a:gd name="T74" fmla="*/ 94 w 255"/>
                  <a:gd name="T75" fmla="*/ 40 h 74"/>
                  <a:gd name="T76" fmla="*/ 102 w 255"/>
                  <a:gd name="T77" fmla="*/ 31 h 74"/>
                  <a:gd name="T78" fmla="*/ 102 w 255"/>
                  <a:gd name="T79" fmla="*/ 23 h 74"/>
                  <a:gd name="T80" fmla="*/ 94 w 255"/>
                  <a:gd name="T81" fmla="*/ 14 h 74"/>
                  <a:gd name="T82" fmla="*/ 102 w 255"/>
                  <a:gd name="T83" fmla="*/ 23 h 74"/>
                  <a:gd name="T84" fmla="*/ 112 w 255"/>
                  <a:gd name="T85" fmla="*/ 57 h 74"/>
                  <a:gd name="T86" fmla="*/ 121 w 255"/>
                  <a:gd name="T87" fmla="*/ 49 h 74"/>
                  <a:gd name="T88" fmla="*/ 121 w 255"/>
                  <a:gd name="T89" fmla="*/ 40 h 74"/>
                  <a:gd name="T90" fmla="*/ 112 w 255"/>
                  <a:gd name="T91" fmla="*/ 31 h 74"/>
                  <a:gd name="T92" fmla="*/ 121 w 255"/>
                  <a:gd name="T93" fmla="*/ 40 h 74"/>
                  <a:gd name="T94" fmla="*/ 112 w 255"/>
                  <a:gd name="T95" fmla="*/ 23 h 74"/>
                  <a:gd name="T96" fmla="*/ 121 w 255"/>
                  <a:gd name="T97" fmla="*/ 14 h 74"/>
                  <a:gd name="T98" fmla="*/ 140 w 255"/>
                  <a:gd name="T99" fmla="*/ 57 h 74"/>
                  <a:gd name="T100" fmla="*/ 131 w 255"/>
                  <a:gd name="T101" fmla="*/ 49 h 74"/>
                  <a:gd name="T102" fmla="*/ 140 w 255"/>
                  <a:gd name="T103" fmla="*/ 57 h 74"/>
                  <a:gd name="T104" fmla="*/ 131 w 255"/>
                  <a:gd name="T105" fmla="*/ 40 h 74"/>
                  <a:gd name="T106" fmla="*/ 140 w 255"/>
                  <a:gd name="T107" fmla="*/ 31 h 74"/>
                  <a:gd name="T108" fmla="*/ 140 w 255"/>
                  <a:gd name="T109" fmla="*/ 23 h 74"/>
                  <a:gd name="T110" fmla="*/ 131 w 255"/>
                  <a:gd name="T111" fmla="*/ 14 h 74"/>
                  <a:gd name="T112" fmla="*/ 140 w 255"/>
                  <a:gd name="T113" fmla="*/ 23 h 74"/>
                  <a:gd name="T114" fmla="*/ 197 w 255"/>
                  <a:gd name="T115" fmla="*/ 36 h 74"/>
                  <a:gd name="T116" fmla="*/ 232 w 255"/>
                  <a:gd name="T1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74">
                    <a:moveTo>
                      <a:pt x="255" y="17"/>
                    </a:moveTo>
                    <a:cubicBezTo>
                      <a:pt x="255" y="7"/>
                      <a:pt x="248" y="0"/>
                      <a:pt x="239" y="0"/>
                    </a:cubicBezTo>
                    <a:cubicBezTo>
                      <a:pt x="17" y="0"/>
                      <a:pt x="17" y="0"/>
                      <a:pt x="17" y="0"/>
                    </a:cubicBezTo>
                    <a:cubicBezTo>
                      <a:pt x="8" y="0"/>
                      <a:pt x="0" y="7"/>
                      <a:pt x="0" y="17"/>
                    </a:cubicBezTo>
                    <a:cubicBezTo>
                      <a:pt x="0" y="58"/>
                      <a:pt x="0" y="58"/>
                      <a:pt x="0" y="58"/>
                    </a:cubicBezTo>
                    <a:cubicBezTo>
                      <a:pt x="0" y="67"/>
                      <a:pt x="8" y="74"/>
                      <a:pt x="17" y="74"/>
                    </a:cubicBezTo>
                    <a:cubicBezTo>
                      <a:pt x="239" y="74"/>
                      <a:pt x="239" y="74"/>
                      <a:pt x="239" y="74"/>
                    </a:cubicBezTo>
                    <a:cubicBezTo>
                      <a:pt x="248" y="74"/>
                      <a:pt x="255" y="67"/>
                      <a:pt x="255" y="58"/>
                    </a:cubicBezTo>
                    <a:lnTo>
                      <a:pt x="255" y="17"/>
                    </a:lnTo>
                    <a:close/>
                    <a:moveTo>
                      <a:pt x="27" y="57"/>
                    </a:moveTo>
                    <a:cubicBezTo>
                      <a:pt x="18" y="57"/>
                      <a:pt x="18" y="57"/>
                      <a:pt x="18" y="57"/>
                    </a:cubicBezTo>
                    <a:cubicBezTo>
                      <a:pt x="18" y="49"/>
                      <a:pt x="18" y="49"/>
                      <a:pt x="18" y="49"/>
                    </a:cubicBezTo>
                    <a:cubicBezTo>
                      <a:pt x="27" y="49"/>
                      <a:pt x="27" y="49"/>
                      <a:pt x="27" y="49"/>
                    </a:cubicBezTo>
                    <a:lnTo>
                      <a:pt x="27" y="57"/>
                    </a:lnTo>
                    <a:close/>
                    <a:moveTo>
                      <a:pt x="27" y="40"/>
                    </a:moveTo>
                    <a:cubicBezTo>
                      <a:pt x="18" y="40"/>
                      <a:pt x="18" y="40"/>
                      <a:pt x="18" y="40"/>
                    </a:cubicBezTo>
                    <a:cubicBezTo>
                      <a:pt x="18" y="31"/>
                      <a:pt x="18" y="31"/>
                      <a:pt x="18" y="31"/>
                    </a:cubicBezTo>
                    <a:cubicBezTo>
                      <a:pt x="27" y="31"/>
                      <a:pt x="27" y="31"/>
                      <a:pt x="27" y="31"/>
                    </a:cubicBezTo>
                    <a:lnTo>
                      <a:pt x="27" y="40"/>
                    </a:lnTo>
                    <a:close/>
                    <a:moveTo>
                      <a:pt x="27" y="23"/>
                    </a:moveTo>
                    <a:cubicBezTo>
                      <a:pt x="18" y="23"/>
                      <a:pt x="18" y="23"/>
                      <a:pt x="18" y="23"/>
                    </a:cubicBezTo>
                    <a:cubicBezTo>
                      <a:pt x="18" y="14"/>
                      <a:pt x="18" y="14"/>
                      <a:pt x="18" y="14"/>
                    </a:cubicBezTo>
                    <a:cubicBezTo>
                      <a:pt x="27" y="14"/>
                      <a:pt x="27" y="14"/>
                      <a:pt x="27" y="14"/>
                    </a:cubicBezTo>
                    <a:lnTo>
                      <a:pt x="27" y="23"/>
                    </a:lnTo>
                    <a:close/>
                    <a:moveTo>
                      <a:pt x="46" y="57"/>
                    </a:moveTo>
                    <a:cubicBezTo>
                      <a:pt x="37" y="57"/>
                      <a:pt x="37" y="57"/>
                      <a:pt x="37" y="57"/>
                    </a:cubicBezTo>
                    <a:cubicBezTo>
                      <a:pt x="37" y="49"/>
                      <a:pt x="37" y="49"/>
                      <a:pt x="37" y="49"/>
                    </a:cubicBezTo>
                    <a:cubicBezTo>
                      <a:pt x="46" y="49"/>
                      <a:pt x="46" y="49"/>
                      <a:pt x="46" y="49"/>
                    </a:cubicBezTo>
                    <a:lnTo>
                      <a:pt x="46" y="57"/>
                    </a:lnTo>
                    <a:close/>
                    <a:moveTo>
                      <a:pt x="46" y="40"/>
                    </a:moveTo>
                    <a:cubicBezTo>
                      <a:pt x="37" y="40"/>
                      <a:pt x="37" y="40"/>
                      <a:pt x="37" y="40"/>
                    </a:cubicBezTo>
                    <a:cubicBezTo>
                      <a:pt x="37" y="31"/>
                      <a:pt x="37" y="31"/>
                      <a:pt x="37" y="31"/>
                    </a:cubicBezTo>
                    <a:cubicBezTo>
                      <a:pt x="46" y="31"/>
                      <a:pt x="46" y="31"/>
                      <a:pt x="46" y="31"/>
                    </a:cubicBezTo>
                    <a:lnTo>
                      <a:pt x="46" y="40"/>
                    </a:lnTo>
                    <a:close/>
                    <a:moveTo>
                      <a:pt x="46" y="23"/>
                    </a:moveTo>
                    <a:cubicBezTo>
                      <a:pt x="37" y="23"/>
                      <a:pt x="37" y="23"/>
                      <a:pt x="37" y="23"/>
                    </a:cubicBezTo>
                    <a:cubicBezTo>
                      <a:pt x="37" y="14"/>
                      <a:pt x="37" y="14"/>
                      <a:pt x="37" y="14"/>
                    </a:cubicBezTo>
                    <a:cubicBezTo>
                      <a:pt x="46" y="14"/>
                      <a:pt x="46" y="14"/>
                      <a:pt x="46" y="14"/>
                    </a:cubicBezTo>
                    <a:lnTo>
                      <a:pt x="46" y="23"/>
                    </a:lnTo>
                    <a:close/>
                    <a:moveTo>
                      <a:pt x="65" y="57"/>
                    </a:moveTo>
                    <a:cubicBezTo>
                      <a:pt x="56" y="57"/>
                      <a:pt x="56" y="57"/>
                      <a:pt x="56" y="57"/>
                    </a:cubicBezTo>
                    <a:cubicBezTo>
                      <a:pt x="56" y="49"/>
                      <a:pt x="56" y="49"/>
                      <a:pt x="56" y="49"/>
                    </a:cubicBezTo>
                    <a:cubicBezTo>
                      <a:pt x="65" y="49"/>
                      <a:pt x="65" y="49"/>
                      <a:pt x="65" y="49"/>
                    </a:cubicBezTo>
                    <a:lnTo>
                      <a:pt x="65" y="57"/>
                    </a:lnTo>
                    <a:close/>
                    <a:moveTo>
                      <a:pt x="65" y="40"/>
                    </a:moveTo>
                    <a:cubicBezTo>
                      <a:pt x="56" y="40"/>
                      <a:pt x="56" y="40"/>
                      <a:pt x="56" y="40"/>
                    </a:cubicBezTo>
                    <a:cubicBezTo>
                      <a:pt x="56" y="31"/>
                      <a:pt x="56" y="31"/>
                      <a:pt x="56" y="31"/>
                    </a:cubicBezTo>
                    <a:cubicBezTo>
                      <a:pt x="65" y="31"/>
                      <a:pt x="65" y="31"/>
                      <a:pt x="65" y="31"/>
                    </a:cubicBezTo>
                    <a:lnTo>
                      <a:pt x="65" y="40"/>
                    </a:lnTo>
                    <a:close/>
                    <a:moveTo>
                      <a:pt x="65" y="23"/>
                    </a:moveTo>
                    <a:cubicBezTo>
                      <a:pt x="56" y="23"/>
                      <a:pt x="56" y="23"/>
                      <a:pt x="56" y="23"/>
                    </a:cubicBezTo>
                    <a:cubicBezTo>
                      <a:pt x="56" y="14"/>
                      <a:pt x="56" y="14"/>
                      <a:pt x="56" y="14"/>
                    </a:cubicBezTo>
                    <a:cubicBezTo>
                      <a:pt x="65" y="14"/>
                      <a:pt x="65" y="14"/>
                      <a:pt x="65" y="14"/>
                    </a:cubicBezTo>
                    <a:lnTo>
                      <a:pt x="65" y="23"/>
                    </a:lnTo>
                    <a:close/>
                    <a:moveTo>
                      <a:pt x="83" y="57"/>
                    </a:moveTo>
                    <a:cubicBezTo>
                      <a:pt x="75" y="57"/>
                      <a:pt x="75" y="57"/>
                      <a:pt x="75" y="57"/>
                    </a:cubicBezTo>
                    <a:cubicBezTo>
                      <a:pt x="75" y="49"/>
                      <a:pt x="75" y="49"/>
                      <a:pt x="75" y="49"/>
                    </a:cubicBezTo>
                    <a:cubicBezTo>
                      <a:pt x="83" y="49"/>
                      <a:pt x="83" y="49"/>
                      <a:pt x="83" y="49"/>
                    </a:cubicBezTo>
                    <a:lnTo>
                      <a:pt x="83" y="57"/>
                    </a:lnTo>
                    <a:close/>
                    <a:moveTo>
                      <a:pt x="83" y="40"/>
                    </a:moveTo>
                    <a:cubicBezTo>
                      <a:pt x="75" y="40"/>
                      <a:pt x="75" y="40"/>
                      <a:pt x="75" y="40"/>
                    </a:cubicBezTo>
                    <a:cubicBezTo>
                      <a:pt x="75" y="31"/>
                      <a:pt x="75" y="31"/>
                      <a:pt x="75" y="31"/>
                    </a:cubicBezTo>
                    <a:cubicBezTo>
                      <a:pt x="83" y="31"/>
                      <a:pt x="83" y="31"/>
                      <a:pt x="83" y="31"/>
                    </a:cubicBezTo>
                    <a:lnTo>
                      <a:pt x="83" y="40"/>
                    </a:lnTo>
                    <a:close/>
                    <a:moveTo>
                      <a:pt x="83" y="23"/>
                    </a:moveTo>
                    <a:cubicBezTo>
                      <a:pt x="75" y="23"/>
                      <a:pt x="75" y="23"/>
                      <a:pt x="75" y="23"/>
                    </a:cubicBezTo>
                    <a:cubicBezTo>
                      <a:pt x="75" y="14"/>
                      <a:pt x="75" y="14"/>
                      <a:pt x="75" y="14"/>
                    </a:cubicBezTo>
                    <a:cubicBezTo>
                      <a:pt x="83" y="14"/>
                      <a:pt x="83" y="14"/>
                      <a:pt x="83" y="14"/>
                    </a:cubicBezTo>
                    <a:lnTo>
                      <a:pt x="83" y="23"/>
                    </a:lnTo>
                    <a:close/>
                    <a:moveTo>
                      <a:pt x="102" y="57"/>
                    </a:moveTo>
                    <a:cubicBezTo>
                      <a:pt x="94" y="57"/>
                      <a:pt x="94" y="57"/>
                      <a:pt x="94" y="57"/>
                    </a:cubicBezTo>
                    <a:cubicBezTo>
                      <a:pt x="94" y="49"/>
                      <a:pt x="94" y="49"/>
                      <a:pt x="94" y="49"/>
                    </a:cubicBezTo>
                    <a:cubicBezTo>
                      <a:pt x="102" y="49"/>
                      <a:pt x="102" y="49"/>
                      <a:pt x="102" y="49"/>
                    </a:cubicBezTo>
                    <a:lnTo>
                      <a:pt x="102" y="57"/>
                    </a:lnTo>
                    <a:close/>
                    <a:moveTo>
                      <a:pt x="102" y="40"/>
                    </a:moveTo>
                    <a:cubicBezTo>
                      <a:pt x="94" y="40"/>
                      <a:pt x="94" y="40"/>
                      <a:pt x="94" y="40"/>
                    </a:cubicBezTo>
                    <a:cubicBezTo>
                      <a:pt x="94" y="31"/>
                      <a:pt x="94" y="31"/>
                      <a:pt x="94" y="31"/>
                    </a:cubicBezTo>
                    <a:cubicBezTo>
                      <a:pt x="102" y="31"/>
                      <a:pt x="102" y="31"/>
                      <a:pt x="102" y="31"/>
                    </a:cubicBezTo>
                    <a:lnTo>
                      <a:pt x="102" y="40"/>
                    </a:lnTo>
                    <a:close/>
                    <a:moveTo>
                      <a:pt x="102" y="23"/>
                    </a:moveTo>
                    <a:cubicBezTo>
                      <a:pt x="94" y="23"/>
                      <a:pt x="94" y="23"/>
                      <a:pt x="94" y="23"/>
                    </a:cubicBezTo>
                    <a:cubicBezTo>
                      <a:pt x="94" y="14"/>
                      <a:pt x="94" y="14"/>
                      <a:pt x="94" y="14"/>
                    </a:cubicBezTo>
                    <a:cubicBezTo>
                      <a:pt x="102" y="14"/>
                      <a:pt x="102" y="14"/>
                      <a:pt x="102" y="14"/>
                    </a:cubicBezTo>
                    <a:lnTo>
                      <a:pt x="102" y="23"/>
                    </a:lnTo>
                    <a:close/>
                    <a:moveTo>
                      <a:pt x="121" y="57"/>
                    </a:moveTo>
                    <a:cubicBezTo>
                      <a:pt x="112" y="57"/>
                      <a:pt x="112" y="57"/>
                      <a:pt x="112" y="57"/>
                    </a:cubicBezTo>
                    <a:cubicBezTo>
                      <a:pt x="112" y="49"/>
                      <a:pt x="112" y="49"/>
                      <a:pt x="112" y="49"/>
                    </a:cubicBezTo>
                    <a:cubicBezTo>
                      <a:pt x="121" y="49"/>
                      <a:pt x="121" y="49"/>
                      <a:pt x="121" y="49"/>
                    </a:cubicBezTo>
                    <a:lnTo>
                      <a:pt x="121" y="57"/>
                    </a:lnTo>
                    <a:close/>
                    <a:moveTo>
                      <a:pt x="121" y="40"/>
                    </a:moveTo>
                    <a:cubicBezTo>
                      <a:pt x="112" y="40"/>
                      <a:pt x="112" y="40"/>
                      <a:pt x="112" y="40"/>
                    </a:cubicBezTo>
                    <a:cubicBezTo>
                      <a:pt x="112" y="31"/>
                      <a:pt x="112" y="31"/>
                      <a:pt x="112" y="31"/>
                    </a:cubicBezTo>
                    <a:cubicBezTo>
                      <a:pt x="121" y="31"/>
                      <a:pt x="121" y="31"/>
                      <a:pt x="121" y="31"/>
                    </a:cubicBezTo>
                    <a:lnTo>
                      <a:pt x="121" y="40"/>
                    </a:lnTo>
                    <a:close/>
                    <a:moveTo>
                      <a:pt x="121" y="23"/>
                    </a:moveTo>
                    <a:cubicBezTo>
                      <a:pt x="112" y="23"/>
                      <a:pt x="112" y="23"/>
                      <a:pt x="112" y="23"/>
                    </a:cubicBezTo>
                    <a:cubicBezTo>
                      <a:pt x="112" y="14"/>
                      <a:pt x="112" y="14"/>
                      <a:pt x="112" y="14"/>
                    </a:cubicBezTo>
                    <a:cubicBezTo>
                      <a:pt x="121" y="14"/>
                      <a:pt x="121" y="14"/>
                      <a:pt x="121" y="14"/>
                    </a:cubicBezTo>
                    <a:lnTo>
                      <a:pt x="121" y="23"/>
                    </a:lnTo>
                    <a:close/>
                    <a:moveTo>
                      <a:pt x="140" y="57"/>
                    </a:moveTo>
                    <a:cubicBezTo>
                      <a:pt x="131" y="57"/>
                      <a:pt x="131" y="57"/>
                      <a:pt x="131" y="57"/>
                    </a:cubicBezTo>
                    <a:cubicBezTo>
                      <a:pt x="131" y="49"/>
                      <a:pt x="131" y="49"/>
                      <a:pt x="131" y="49"/>
                    </a:cubicBezTo>
                    <a:cubicBezTo>
                      <a:pt x="140" y="49"/>
                      <a:pt x="140" y="49"/>
                      <a:pt x="140" y="49"/>
                    </a:cubicBezTo>
                    <a:lnTo>
                      <a:pt x="140" y="57"/>
                    </a:lnTo>
                    <a:close/>
                    <a:moveTo>
                      <a:pt x="140" y="40"/>
                    </a:moveTo>
                    <a:cubicBezTo>
                      <a:pt x="131" y="40"/>
                      <a:pt x="131" y="40"/>
                      <a:pt x="131" y="40"/>
                    </a:cubicBezTo>
                    <a:cubicBezTo>
                      <a:pt x="131" y="31"/>
                      <a:pt x="131" y="31"/>
                      <a:pt x="131" y="31"/>
                    </a:cubicBezTo>
                    <a:cubicBezTo>
                      <a:pt x="140" y="31"/>
                      <a:pt x="140" y="31"/>
                      <a:pt x="140" y="31"/>
                    </a:cubicBezTo>
                    <a:lnTo>
                      <a:pt x="140" y="40"/>
                    </a:lnTo>
                    <a:close/>
                    <a:moveTo>
                      <a:pt x="140" y="23"/>
                    </a:moveTo>
                    <a:cubicBezTo>
                      <a:pt x="131" y="23"/>
                      <a:pt x="131" y="23"/>
                      <a:pt x="131" y="23"/>
                    </a:cubicBezTo>
                    <a:cubicBezTo>
                      <a:pt x="131" y="14"/>
                      <a:pt x="131" y="14"/>
                      <a:pt x="131" y="14"/>
                    </a:cubicBezTo>
                    <a:cubicBezTo>
                      <a:pt x="140" y="14"/>
                      <a:pt x="140" y="14"/>
                      <a:pt x="140" y="14"/>
                    </a:cubicBezTo>
                    <a:lnTo>
                      <a:pt x="140" y="23"/>
                    </a:lnTo>
                    <a:close/>
                    <a:moveTo>
                      <a:pt x="215" y="53"/>
                    </a:moveTo>
                    <a:cubicBezTo>
                      <a:pt x="205" y="53"/>
                      <a:pt x="197" y="45"/>
                      <a:pt x="197" y="36"/>
                    </a:cubicBezTo>
                    <a:cubicBezTo>
                      <a:pt x="197" y="26"/>
                      <a:pt x="205" y="18"/>
                      <a:pt x="215" y="18"/>
                    </a:cubicBezTo>
                    <a:cubicBezTo>
                      <a:pt x="224" y="18"/>
                      <a:pt x="232" y="26"/>
                      <a:pt x="232" y="36"/>
                    </a:cubicBezTo>
                    <a:cubicBezTo>
                      <a:pt x="232" y="45"/>
                      <a:pt x="224" y="53"/>
                      <a:pt x="215" y="53"/>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196" name="Freeform 6"/>
              <p:cNvSpPr>
                <a:spLocks noEditPoints="1"/>
              </p:cNvSpPr>
              <p:nvPr/>
            </p:nvSpPr>
            <p:spPr bwMode="auto">
              <a:xfrm>
                <a:off x="8069115" y="2997808"/>
                <a:ext cx="635913" cy="184080"/>
              </a:xfrm>
              <a:custGeom>
                <a:avLst/>
                <a:gdLst>
                  <a:gd name="T0" fmla="*/ 239 w 255"/>
                  <a:gd name="T1" fmla="*/ 0 h 74"/>
                  <a:gd name="T2" fmla="*/ 0 w 255"/>
                  <a:gd name="T3" fmla="*/ 17 h 74"/>
                  <a:gd name="T4" fmla="*/ 17 w 255"/>
                  <a:gd name="T5" fmla="*/ 74 h 74"/>
                  <a:gd name="T6" fmla="*/ 255 w 255"/>
                  <a:gd name="T7" fmla="*/ 57 h 74"/>
                  <a:gd name="T8" fmla="*/ 27 w 255"/>
                  <a:gd name="T9" fmla="*/ 58 h 74"/>
                  <a:gd name="T10" fmla="*/ 18 w 255"/>
                  <a:gd name="T11" fmla="*/ 49 h 74"/>
                  <a:gd name="T12" fmla="*/ 27 w 255"/>
                  <a:gd name="T13" fmla="*/ 58 h 74"/>
                  <a:gd name="T14" fmla="*/ 18 w 255"/>
                  <a:gd name="T15" fmla="*/ 41 h 74"/>
                  <a:gd name="T16" fmla="*/ 27 w 255"/>
                  <a:gd name="T17" fmla="*/ 32 h 74"/>
                  <a:gd name="T18" fmla="*/ 27 w 255"/>
                  <a:gd name="T19" fmla="*/ 23 h 74"/>
                  <a:gd name="T20" fmla="*/ 18 w 255"/>
                  <a:gd name="T21" fmla="*/ 15 h 74"/>
                  <a:gd name="T22" fmla="*/ 27 w 255"/>
                  <a:gd name="T23" fmla="*/ 23 h 74"/>
                  <a:gd name="T24" fmla="*/ 37 w 255"/>
                  <a:gd name="T25" fmla="*/ 58 h 74"/>
                  <a:gd name="T26" fmla="*/ 46 w 255"/>
                  <a:gd name="T27" fmla="*/ 49 h 74"/>
                  <a:gd name="T28" fmla="*/ 46 w 255"/>
                  <a:gd name="T29" fmla="*/ 41 h 74"/>
                  <a:gd name="T30" fmla="*/ 37 w 255"/>
                  <a:gd name="T31" fmla="*/ 32 h 74"/>
                  <a:gd name="T32" fmla="*/ 46 w 255"/>
                  <a:gd name="T33" fmla="*/ 41 h 74"/>
                  <a:gd name="T34" fmla="*/ 37 w 255"/>
                  <a:gd name="T35" fmla="*/ 23 h 74"/>
                  <a:gd name="T36" fmla="*/ 46 w 255"/>
                  <a:gd name="T37" fmla="*/ 15 h 74"/>
                  <a:gd name="T38" fmla="*/ 65 w 255"/>
                  <a:gd name="T39" fmla="*/ 58 h 74"/>
                  <a:gd name="T40" fmla="*/ 56 w 255"/>
                  <a:gd name="T41" fmla="*/ 49 h 74"/>
                  <a:gd name="T42" fmla="*/ 65 w 255"/>
                  <a:gd name="T43" fmla="*/ 58 h 74"/>
                  <a:gd name="T44" fmla="*/ 56 w 255"/>
                  <a:gd name="T45" fmla="*/ 41 h 74"/>
                  <a:gd name="T46" fmla="*/ 65 w 255"/>
                  <a:gd name="T47" fmla="*/ 32 h 74"/>
                  <a:gd name="T48" fmla="*/ 65 w 255"/>
                  <a:gd name="T49" fmla="*/ 23 h 74"/>
                  <a:gd name="T50" fmla="*/ 56 w 255"/>
                  <a:gd name="T51" fmla="*/ 15 h 74"/>
                  <a:gd name="T52" fmla="*/ 65 w 255"/>
                  <a:gd name="T53" fmla="*/ 23 h 74"/>
                  <a:gd name="T54" fmla="*/ 75 w 255"/>
                  <a:gd name="T55" fmla="*/ 58 h 74"/>
                  <a:gd name="T56" fmla="*/ 83 w 255"/>
                  <a:gd name="T57" fmla="*/ 49 h 74"/>
                  <a:gd name="T58" fmla="*/ 83 w 255"/>
                  <a:gd name="T59" fmla="*/ 41 h 74"/>
                  <a:gd name="T60" fmla="*/ 75 w 255"/>
                  <a:gd name="T61" fmla="*/ 32 h 74"/>
                  <a:gd name="T62" fmla="*/ 83 w 255"/>
                  <a:gd name="T63" fmla="*/ 41 h 74"/>
                  <a:gd name="T64" fmla="*/ 75 w 255"/>
                  <a:gd name="T65" fmla="*/ 23 h 74"/>
                  <a:gd name="T66" fmla="*/ 83 w 255"/>
                  <a:gd name="T67" fmla="*/ 15 h 74"/>
                  <a:gd name="T68" fmla="*/ 102 w 255"/>
                  <a:gd name="T69" fmla="*/ 58 h 74"/>
                  <a:gd name="T70" fmla="*/ 94 w 255"/>
                  <a:gd name="T71" fmla="*/ 49 h 74"/>
                  <a:gd name="T72" fmla="*/ 102 w 255"/>
                  <a:gd name="T73" fmla="*/ 58 h 74"/>
                  <a:gd name="T74" fmla="*/ 94 w 255"/>
                  <a:gd name="T75" fmla="*/ 41 h 74"/>
                  <a:gd name="T76" fmla="*/ 102 w 255"/>
                  <a:gd name="T77" fmla="*/ 32 h 74"/>
                  <a:gd name="T78" fmla="*/ 102 w 255"/>
                  <a:gd name="T79" fmla="*/ 23 h 74"/>
                  <a:gd name="T80" fmla="*/ 94 w 255"/>
                  <a:gd name="T81" fmla="*/ 15 h 74"/>
                  <a:gd name="T82" fmla="*/ 102 w 255"/>
                  <a:gd name="T83" fmla="*/ 23 h 74"/>
                  <a:gd name="T84" fmla="*/ 112 w 255"/>
                  <a:gd name="T85" fmla="*/ 58 h 74"/>
                  <a:gd name="T86" fmla="*/ 121 w 255"/>
                  <a:gd name="T87" fmla="*/ 49 h 74"/>
                  <a:gd name="T88" fmla="*/ 121 w 255"/>
                  <a:gd name="T89" fmla="*/ 41 h 74"/>
                  <a:gd name="T90" fmla="*/ 112 w 255"/>
                  <a:gd name="T91" fmla="*/ 32 h 74"/>
                  <a:gd name="T92" fmla="*/ 121 w 255"/>
                  <a:gd name="T93" fmla="*/ 41 h 74"/>
                  <a:gd name="T94" fmla="*/ 112 w 255"/>
                  <a:gd name="T95" fmla="*/ 23 h 74"/>
                  <a:gd name="T96" fmla="*/ 121 w 255"/>
                  <a:gd name="T97" fmla="*/ 15 h 74"/>
                  <a:gd name="T98" fmla="*/ 140 w 255"/>
                  <a:gd name="T99" fmla="*/ 58 h 74"/>
                  <a:gd name="T100" fmla="*/ 131 w 255"/>
                  <a:gd name="T101" fmla="*/ 49 h 74"/>
                  <a:gd name="T102" fmla="*/ 140 w 255"/>
                  <a:gd name="T103" fmla="*/ 58 h 74"/>
                  <a:gd name="T104" fmla="*/ 131 w 255"/>
                  <a:gd name="T105" fmla="*/ 41 h 74"/>
                  <a:gd name="T106" fmla="*/ 140 w 255"/>
                  <a:gd name="T107" fmla="*/ 32 h 74"/>
                  <a:gd name="T108" fmla="*/ 140 w 255"/>
                  <a:gd name="T109" fmla="*/ 23 h 74"/>
                  <a:gd name="T110" fmla="*/ 131 w 255"/>
                  <a:gd name="T111" fmla="*/ 15 h 74"/>
                  <a:gd name="T112" fmla="*/ 140 w 255"/>
                  <a:gd name="T113" fmla="*/ 23 h 74"/>
                  <a:gd name="T114" fmla="*/ 197 w 255"/>
                  <a:gd name="T115" fmla="*/ 36 h 74"/>
                  <a:gd name="T116" fmla="*/ 232 w 255"/>
                  <a:gd name="T1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74">
                    <a:moveTo>
                      <a:pt x="255" y="17"/>
                    </a:moveTo>
                    <a:cubicBezTo>
                      <a:pt x="255" y="7"/>
                      <a:pt x="248" y="0"/>
                      <a:pt x="239" y="0"/>
                    </a:cubicBezTo>
                    <a:cubicBezTo>
                      <a:pt x="17" y="0"/>
                      <a:pt x="17" y="0"/>
                      <a:pt x="17" y="0"/>
                    </a:cubicBezTo>
                    <a:cubicBezTo>
                      <a:pt x="8" y="0"/>
                      <a:pt x="0" y="7"/>
                      <a:pt x="0" y="17"/>
                    </a:cubicBezTo>
                    <a:cubicBezTo>
                      <a:pt x="0" y="57"/>
                      <a:pt x="0" y="57"/>
                      <a:pt x="0" y="57"/>
                    </a:cubicBezTo>
                    <a:cubicBezTo>
                      <a:pt x="0" y="67"/>
                      <a:pt x="8" y="74"/>
                      <a:pt x="17" y="74"/>
                    </a:cubicBezTo>
                    <a:cubicBezTo>
                      <a:pt x="239" y="74"/>
                      <a:pt x="239" y="74"/>
                      <a:pt x="239" y="74"/>
                    </a:cubicBezTo>
                    <a:cubicBezTo>
                      <a:pt x="248" y="74"/>
                      <a:pt x="255" y="67"/>
                      <a:pt x="255" y="57"/>
                    </a:cubicBezTo>
                    <a:lnTo>
                      <a:pt x="255" y="17"/>
                    </a:lnTo>
                    <a:close/>
                    <a:moveTo>
                      <a:pt x="27" y="58"/>
                    </a:moveTo>
                    <a:cubicBezTo>
                      <a:pt x="18" y="58"/>
                      <a:pt x="18" y="58"/>
                      <a:pt x="18" y="58"/>
                    </a:cubicBezTo>
                    <a:cubicBezTo>
                      <a:pt x="18" y="49"/>
                      <a:pt x="18" y="49"/>
                      <a:pt x="18" y="49"/>
                    </a:cubicBezTo>
                    <a:cubicBezTo>
                      <a:pt x="27" y="49"/>
                      <a:pt x="27" y="49"/>
                      <a:pt x="27" y="49"/>
                    </a:cubicBezTo>
                    <a:lnTo>
                      <a:pt x="27" y="58"/>
                    </a:lnTo>
                    <a:close/>
                    <a:moveTo>
                      <a:pt x="27" y="41"/>
                    </a:moveTo>
                    <a:cubicBezTo>
                      <a:pt x="18" y="41"/>
                      <a:pt x="18" y="41"/>
                      <a:pt x="18" y="41"/>
                    </a:cubicBezTo>
                    <a:cubicBezTo>
                      <a:pt x="18" y="32"/>
                      <a:pt x="18" y="32"/>
                      <a:pt x="18" y="32"/>
                    </a:cubicBezTo>
                    <a:cubicBezTo>
                      <a:pt x="27" y="32"/>
                      <a:pt x="27" y="32"/>
                      <a:pt x="27" y="32"/>
                    </a:cubicBezTo>
                    <a:lnTo>
                      <a:pt x="27" y="41"/>
                    </a:lnTo>
                    <a:close/>
                    <a:moveTo>
                      <a:pt x="27" y="23"/>
                    </a:moveTo>
                    <a:cubicBezTo>
                      <a:pt x="18" y="23"/>
                      <a:pt x="18" y="23"/>
                      <a:pt x="18" y="23"/>
                    </a:cubicBezTo>
                    <a:cubicBezTo>
                      <a:pt x="18" y="15"/>
                      <a:pt x="18" y="15"/>
                      <a:pt x="18" y="15"/>
                    </a:cubicBezTo>
                    <a:cubicBezTo>
                      <a:pt x="27" y="15"/>
                      <a:pt x="27" y="15"/>
                      <a:pt x="27" y="15"/>
                    </a:cubicBezTo>
                    <a:lnTo>
                      <a:pt x="27" y="23"/>
                    </a:lnTo>
                    <a:close/>
                    <a:moveTo>
                      <a:pt x="46" y="58"/>
                    </a:moveTo>
                    <a:cubicBezTo>
                      <a:pt x="37" y="58"/>
                      <a:pt x="37" y="58"/>
                      <a:pt x="37" y="58"/>
                    </a:cubicBezTo>
                    <a:cubicBezTo>
                      <a:pt x="37" y="49"/>
                      <a:pt x="37" y="49"/>
                      <a:pt x="37" y="49"/>
                    </a:cubicBezTo>
                    <a:cubicBezTo>
                      <a:pt x="46" y="49"/>
                      <a:pt x="46" y="49"/>
                      <a:pt x="46" y="49"/>
                    </a:cubicBezTo>
                    <a:lnTo>
                      <a:pt x="46" y="58"/>
                    </a:lnTo>
                    <a:close/>
                    <a:moveTo>
                      <a:pt x="46" y="41"/>
                    </a:moveTo>
                    <a:cubicBezTo>
                      <a:pt x="37" y="41"/>
                      <a:pt x="37" y="41"/>
                      <a:pt x="37" y="41"/>
                    </a:cubicBezTo>
                    <a:cubicBezTo>
                      <a:pt x="37" y="32"/>
                      <a:pt x="37" y="32"/>
                      <a:pt x="37" y="32"/>
                    </a:cubicBezTo>
                    <a:cubicBezTo>
                      <a:pt x="46" y="32"/>
                      <a:pt x="46" y="32"/>
                      <a:pt x="46" y="32"/>
                    </a:cubicBezTo>
                    <a:lnTo>
                      <a:pt x="46" y="41"/>
                    </a:lnTo>
                    <a:close/>
                    <a:moveTo>
                      <a:pt x="46" y="23"/>
                    </a:moveTo>
                    <a:cubicBezTo>
                      <a:pt x="37" y="23"/>
                      <a:pt x="37" y="23"/>
                      <a:pt x="37" y="23"/>
                    </a:cubicBezTo>
                    <a:cubicBezTo>
                      <a:pt x="37" y="15"/>
                      <a:pt x="37" y="15"/>
                      <a:pt x="37" y="15"/>
                    </a:cubicBezTo>
                    <a:cubicBezTo>
                      <a:pt x="46" y="15"/>
                      <a:pt x="46" y="15"/>
                      <a:pt x="46" y="15"/>
                    </a:cubicBezTo>
                    <a:lnTo>
                      <a:pt x="46" y="23"/>
                    </a:lnTo>
                    <a:close/>
                    <a:moveTo>
                      <a:pt x="65" y="58"/>
                    </a:moveTo>
                    <a:cubicBezTo>
                      <a:pt x="56" y="58"/>
                      <a:pt x="56" y="58"/>
                      <a:pt x="56" y="58"/>
                    </a:cubicBezTo>
                    <a:cubicBezTo>
                      <a:pt x="56" y="49"/>
                      <a:pt x="56" y="49"/>
                      <a:pt x="56" y="49"/>
                    </a:cubicBezTo>
                    <a:cubicBezTo>
                      <a:pt x="65" y="49"/>
                      <a:pt x="65" y="49"/>
                      <a:pt x="65" y="49"/>
                    </a:cubicBezTo>
                    <a:lnTo>
                      <a:pt x="65" y="58"/>
                    </a:lnTo>
                    <a:close/>
                    <a:moveTo>
                      <a:pt x="65" y="41"/>
                    </a:moveTo>
                    <a:cubicBezTo>
                      <a:pt x="56" y="41"/>
                      <a:pt x="56" y="41"/>
                      <a:pt x="56" y="41"/>
                    </a:cubicBezTo>
                    <a:cubicBezTo>
                      <a:pt x="56" y="32"/>
                      <a:pt x="56" y="32"/>
                      <a:pt x="56" y="32"/>
                    </a:cubicBezTo>
                    <a:cubicBezTo>
                      <a:pt x="65" y="32"/>
                      <a:pt x="65" y="32"/>
                      <a:pt x="65" y="32"/>
                    </a:cubicBezTo>
                    <a:lnTo>
                      <a:pt x="65" y="41"/>
                    </a:lnTo>
                    <a:close/>
                    <a:moveTo>
                      <a:pt x="65" y="23"/>
                    </a:moveTo>
                    <a:cubicBezTo>
                      <a:pt x="56" y="23"/>
                      <a:pt x="56" y="23"/>
                      <a:pt x="56" y="23"/>
                    </a:cubicBezTo>
                    <a:cubicBezTo>
                      <a:pt x="56" y="15"/>
                      <a:pt x="56" y="15"/>
                      <a:pt x="56" y="15"/>
                    </a:cubicBezTo>
                    <a:cubicBezTo>
                      <a:pt x="65" y="15"/>
                      <a:pt x="65" y="15"/>
                      <a:pt x="65" y="15"/>
                    </a:cubicBezTo>
                    <a:lnTo>
                      <a:pt x="65" y="23"/>
                    </a:lnTo>
                    <a:close/>
                    <a:moveTo>
                      <a:pt x="83" y="58"/>
                    </a:moveTo>
                    <a:cubicBezTo>
                      <a:pt x="75" y="58"/>
                      <a:pt x="75" y="58"/>
                      <a:pt x="75" y="58"/>
                    </a:cubicBezTo>
                    <a:cubicBezTo>
                      <a:pt x="75" y="49"/>
                      <a:pt x="75" y="49"/>
                      <a:pt x="75" y="49"/>
                    </a:cubicBezTo>
                    <a:cubicBezTo>
                      <a:pt x="83" y="49"/>
                      <a:pt x="83" y="49"/>
                      <a:pt x="83" y="49"/>
                    </a:cubicBezTo>
                    <a:lnTo>
                      <a:pt x="83" y="58"/>
                    </a:lnTo>
                    <a:close/>
                    <a:moveTo>
                      <a:pt x="83" y="41"/>
                    </a:moveTo>
                    <a:cubicBezTo>
                      <a:pt x="75" y="41"/>
                      <a:pt x="75" y="41"/>
                      <a:pt x="75" y="41"/>
                    </a:cubicBezTo>
                    <a:cubicBezTo>
                      <a:pt x="75" y="32"/>
                      <a:pt x="75" y="32"/>
                      <a:pt x="75" y="32"/>
                    </a:cubicBezTo>
                    <a:cubicBezTo>
                      <a:pt x="83" y="32"/>
                      <a:pt x="83" y="32"/>
                      <a:pt x="83" y="32"/>
                    </a:cubicBezTo>
                    <a:lnTo>
                      <a:pt x="83" y="41"/>
                    </a:lnTo>
                    <a:close/>
                    <a:moveTo>
                      <a:pt x="83" y="23"/>
                    </a:moveTo>
                    <a:cubicBezTo>
                      <a:pt x="75" y="23"/>
                      <a:pt x="75" y="23"/>
                      <a:pt x="75" y="23"/>
                    </a:cubicBezTo>
                    <a:cubicBezTo>
                      <a:pt x="75" y="15"/>
                      <a:pt x="75" y="15"/>
                      <a:pt x="75" y="15"/>
                    </a:cubicBezTo>
                    <a:cubicBezTo>
                      <a:pt x="83" y="15"/>
                      <a:pt x="83" y="15"/>
                      <a:pt x="83" y="15"/>
                    </a:cubicBezTo>
                    <a:lnTo>
                      <a:pt x="83" y="23"/>
                    </a:lnTo>
                    <a:close/>
                    <a:moveTo>
                      <a:pt x="102" y="58"/>
                    </a:moveTo>
                    <a:cubicBezTo>
                      <a:pt x="94" y="58"/>
                      <a:pt x="94" y="58"/>
                      <a:pt x="94" y="58"/>
                    </a:cubicBezTo>
                    <a:cubicBezTo>
                      <a:pt x="94" y="49"/>
                      <a:pt x="94" y="49"/>
                      <a:pt x="94" y="49"/>
                    </a:cubicBezTo>
                    <a:cubicBezTo>
                      <a:pt x="102" y="49"/>
                      <a:pt x="102" y="49"/>
                      <a:pt x="102" y="49"/>
                    </a:cubicBezTo>
                    <a:lnTo>
                      <a:pt x="102" y="58"/>
                    </a:lnTo>
                    <a:close/>
                    <a:moveTo>
                      <a:pt x="102" y="41"/>
                    </a:moveTo>
                    <a:cubicBezTo>
                      <a:pt x="94" y="41"/>
                      <a:pt x="94" y="41"/>
                      <a:pt x="94" y="41"/>
                    </a:cubicBezTo>
                    <a:cubicBezTo>
                      <a:pt x="94" y="32"/>
                      <a:pt x="94" y="32"/>
                      <a:pt x="94" y="32"/>
                    </a:cubicBezTo>
                    <a:cubicBezTo>
                      <a:pt x="102" y="32"/>
                      <a:pt x="102" y="32"/>
                      <a:pt x="102" y="32"/>
                    </a:cubicBezTo>
                    <a:lnTo>
                      <a:pt x="102" y="41"/>
                    </a:lnTo>
                    <a:close/>
                    <a:moveTo>
                      <a:pt x="102" y="23"/>
                    </a:moveTo>
                    <a:cubicBezTo>
                      <a:pt x="94" y="23"/>
                      <a:pt x="94" y="23"/>
                      <a:pt x="94" y="23"/>
                    </a:cubicBezTo>
                    <a:cubicBezTo>
                      <a:pt x="94" y="15"/>
                      <a:pt x="94" y="15"/>
                      <a:pt x="94" y="15"/>
                    </a:cubicBezTo>
                    <a:cubicBezTo>
                      <a:pt x="102" y="15"/>
                      <a:pt x="102" y="15"/>
                      <a:pt x="102" y="15"/>
                    </a:cubicBezTo>
                    <a:lnTo>
                      <a:pt x="102" y="23"/>
                    </a:lnTo>
                    <a:close/>
                    <a:moveTo>
                      <a:pt x="121" y="58"/>
                    </a:moveTo>
                    <a:cubicBezTo>
                      <a:pt x="112" y="58"/>
                      <a:pt x="112" y="58"/>
                      <a:pt x="112" y="58"/>
                    </a:cubicBezTo>
                    <a:cubicBezTo>
                      <a:pt x="112" y="49"/>
                      <a:pt x="112" y="49"/>
                      <a:pt x="112" y="49"/>
                    </a:cubicBezTo>
                    <a:cubicBezTo>
                      <a:pt x="121" y="49"/>
                      <a:pt x="121" y="49"/>
                      <a:pt x="121" y="49"/>
                    </a:cubicBezTo>
                    <a:lnTo>
                      <a:pt x="121" y="58"/>
                    </a:lnTo>
                    <a:close/>
                    <a:moveTo>
                      <a:pt x="121" y="41"/>
                    </a:moveTo>
                    <a:cubicBezTo>
                      <a:pt x="112" y="41"/>
                      <a:pt x="112" y="41"/>
                      <a:pt x="112" y="41"/>
                    </a:cubicBezTo>
                    <a:cubicBezTo>
                      <a:pt x="112" y="32"/>
                      <a:pt x="112" y="32"/>
                      <a:pt x="112" y="32"/>
                    </a:cubicBezTo>
                    <a:cubicBezTo>
                      <a:pt x="121" y="32"/>
                      <a:pt x="121" y="32"/>
                      <a:pt x="121" y="32"/>
                    </a:cubicBezTo>
                    <a:lnTo>
                      <a:pt x="121" y="41"/>
                    </a:lnTo>
                    <a:close/>
                    <a:moveTo>
                      <a:pt x="121" y="23"/>
                    </a:moveTo>
                    <a:cubicBezTo>
                      <a:pt x="112" y="23"/>
                      <a:pt x="112" y="23"/>
                      <a:pt x="112" y="23"/>
                    </a:cubicBezTo>
                    <a:cubicBezTo>
                      <a:pt x="112" y="15"/>
                      <a:pt x="112" y="15"/>
                      <a:pt x="112" y="15"/>
                    </a:cubicBezTo>
                    <a:cubicBezTo>
                      <a:pt x="121" y="15"/>
                      <a:pt x="121" y="15"/>
                      <a:pt x="121" y="15"/>
                    </a:cubicBezTo>
                    <a:lnTo>
                      <a:pt x="121" y="23"/>
                    </a:lnTo>
                    <a:close/>
                    <a:moveTo>
                      <a:pt x="140" y="58"/>
                    </a:moveTo>
                    <a:cubicBezTo>
                      <a:pt x="131" y="58"/>
                      <a:pt x="131" y="58"/>
                      <a:pt x="131" y="58"/>
                    </a:cubicBezTo>
                    <a:cubicBezTo>
                      <a:pt x="131" y="49"/>
                      <a:pt x="131" y="49"/>
                      <a:pt x="131" y="49"/>
                    </a:cubicBezTo>
                    <a:cubicBezTo>
                      <a:pt x="140" y="49"/>
                      <a:pt x="140" y="49"/>
                      <a:pt x="140" y="49"/>
                    </a:cubicBezTo>
                    <a:lnTo>
                      <a:pt x="140" y="58"/>
                    </a:lnTo>
                    <a:close/>
                    <a:moveTo>
                      <a:pt x="140" y="41"/>
                    </a:moveTo>
                    <a:cubicBezTo>
                      <a:pt x="131" y="41"/>
                      <a:pt x="131" y="41"/>
                      <a:pt x="131" y="41"/>
                    </a:cubicBezTo>
                    <a:cubicBezTo>
                      <a:pt x="131" y="32"/>
                      <a:pt x="131" y="32"/>
                      <a:pt x="131" y="32"/>
                    </a:cubicBezTo>
                    <a:cubicBezTo>
                      <a:pt x="140" y="32"/>
                      <a:pt x="140" y="32"/>
                      <a:pt x="140" y="32"/>
                    </a:cubicBezTo>
                    <a:lnTo>
                      <a:pt x="140" y="41"/>
                    </a:lnTo>
                    <a:close/>
                    <a:moveTo>
                      <a:pt x="140" y="23"/>
                    </a:moveTo>
                    <a:cubicBezTo>
                      <a:pt x="131" y="23"/>
                      <a:pt x="131" y="23"/>
                      <a:pt x="131" y="23"/>
                    </a:cubicBezTo>
                    <a:cubicBezTo>
                      <a:pt x="131" y="15"/>
                      <a:pt x="131" y="15"/>
                      <a:pt x="131" y="15"/>
                    </a:cubicBezTo>
                    <a:cubicBezTo>
                      <a:pt x="140" y="15"/>
                      <a:pt x="140" y="15"/>
                      <a:pt x="140" y="15"/>
                    </a:cubicBezTo>
                    <a:lnTo>
                      <a:pt x="140" y="23"/>
                    </a:lnTo>
                    <a:close/>
                    <a:moveTo>
                      <a:pt x="215" y="53"/>
                    </a:moveTo>
                    <a:cubicBezTo>
                      <a:pt x="205" y="53"/>
                      <a:pt x="197" y="46"/>
                      <a:pt x="197" y="36"/>
                    </a:cubicBezTo>
                    <a:cubicBezTo>
                      <a:pt x="197" y="27"/>
                      <a:pt x="205" y="19"/>
                      <a:pt x="215" y="19"/>
                    </a:cubicBezTo>
                    <a:cubicBezTo>
                      <a:pt x="224" y="19"/>
                      <a:pt x="232" y="27"/>
                      <a:pt x="232" y="36"/>
                    </a:cubicBezTo>
                    <a:cubicBezTo>
                      <a:pt x="232" y="46"/>
                      <a:pt x="224" y="53"/>
                      <a:pt x="215" y="53"/>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197" name="Freeform 5"/>
              <p:cNvSpPr>
                <a:spLocks noEditPoints="1"/>
              </p:cNvSpPr>
              <p:nvPr/>
            </p:nvSpPr>
            <p:spPr bwMode="auto">
              <a:xfrm>
                <a:off x="8846204" y="2769376"/>
                <a:ext cx="635913" cy="185126"/>
              </a:xfrm>
              <a:custGeom>
                <a:avLst/>
                <a:gdLst>
                  <a:gd name="T0" fmla="*/ 239 w 255"/>
                  <a:gd name="T1" fmla="*/ 0 h 74"/>
                  <a:gd name="T2" fmla="*/ 0 w 255"/>
                  <a:gd name="T3" fmla="*/ 17 h 74"/>
                  <a:gd name="T4" fmla="*/ 17 w 255"/>
                  <a:gd name="T5" fmla="*/ 74 h 74"/>
                  <a:gd name="T6" fmla="*/ 255 w 255"/>
                  <a:gd name="T7" fmla="*/ 58 h 74"/>
                  <a:gd name="T8" fmla="*/ 27 w 255"/>
                  <a:gd name="T9" fmla="*/ 57 h 74"/>
                  <a:gd name="T10" fmla="*/ 18 w 255"/>
                  <a:gd name="T11" fmla="*/ 49 h 74"/>
                  <a:gd name="T12" fmla="*/ 27 w 255"/>
                  <a:gd name="T13" fmla="*/ 57 h 74"/>
                  <a:gd name="T14" fmla="*/ 18 w 255"/>
                  <a:gd name="T15" fmla="*/ 40 h 74"/>
                  <a:gd name="T16" fmla="*/ 27 w 255"/>
                  <a:gd name="T17" fmla="*/ 31 h 74"/>
                  <a:gd name="T18" fmla="*/ 27 w 255"/>
                  <a:gd name="T19" fmla="*/ 23 h 74"/>
                  <a:gd name="T20" fmla="*/ 18 w 255"/>
                  <a:gd name="T21" fmla="*/ 14 h 74"/>
                  <a:gd name="T22" fmla="*/ 27 w 255"/>
                  <a:gd name="T23" fmla="*/ 23 h 74"/>
                  <a:gd name="T24" fmla="*/ 37 w 255"/>
                  <a:gd name="T25" fmla="*/ 57 h 74"/>
                  <a:gd name="T26" fmla="*/ 46 w 255"/>
                  <a:gd name="T27" fmla="*/ 49 h 74"/>
                  <a:gd name="T28" fmla="*/ 46 w 255"/>
                  <a:gd name="T29" fmla="*/ 40 h 74"/>
                  <a:gd name="T30" fmla="*/ 37 w 255"/>
                  <a:gd name="T31" fmla="*/ 31 h 74"/>
                  <a:gd name="T32" fmla="*/ 46 w 255"/>
                  <a:gd name="T33" fmla="*/ 40 h 74"/>
                  <a:gd name="T34" fmla="*/ 37 w 255"/>
                  <a:gd name="T35" fmla="*/ 23 h 74"/>
                  <a:gd name="T36" fmla="*/ 46 w 255"/>
                  <a:gd name="T37" fmla="*/ 14 h 74"/>
                  <a:gd name="T38" fmla="*/ 65 w 255"/>
                  <a:gd name="T39" fmla="*/ 57 h 74"/>
                  <a:gd name="T40" fmla="*/ 56 w 255"/>
                  <a:gd name="T41" fmla="*/ 49 h 74"/>
                  <a:gd name="T42" fmla="*/ 65 w 255"/>
                  <a:gd name="T43" fmla="*/ 57 h 74"/>
                  <a:gd name="T44" fmla="*/ 56 w 255"/>
                  <a:gd name="T45" fmla="*/ 40 h 74"/>
                  <a:gd name="T46" fmla="*/ 65 w 255"/>
                  <a:gd name="T47" fmla="*/ 31 h 74"/>
                  <a:gd name="T48" fmla="*/ 65 w 255"/>
                  <a:gd name="T49" fmla="*/ 23 h 74"/>
                  <a:gd name="T50" fmla="*/ 56 w 255"/>
                  <a:gd name="T51" fmla="*/ 14 h 74"/>
                  <a:gd name="T52" fmla="*/ 65 w 255"/>
                  <a:gd name="T53" fmla="*/ 23 h 74"/>
                  <a:gd name="T54" fmla="*/ 75 w 255"/>
                  <a:gd name="T55" fmla="*/ 57 h 74"/>
                  <a:gd name="T56" fmla="*/ 83 w 255"/>
                  <a:gd name="T57" fmla="*/ 49 h 74"/>
                  <a:gd name="T58" fmla="*/ 83 w 255"/>
                  <a:gd name="T59" fmla="*/ 40 h 74"/>
                  <a:gd name="T60" fmla="*/ 75 w 255"/>
                  <a:gd name="T61" fmla="*/ 31 h 74"/>
                  <a:gd name="T62" fmla="*/ 83 w 255"/>
                  <a:gd name="T63" fmla="*/ 40 h 74"/>
                  <a:gd name="T64" fmla="*/ 75 w 255"/>
                  <a:gd name="T65" fmla="*/ 23 h 74"/>
                  <a:gd name="T66" fmla="*/ 83 w 255"/>
                  <a:gd name="T67" fmla="*/ 14 h 74"/>
                  <a:gd name="T68" fmla="*/ 102 w 255"/>
                  <a:gd name="T69" fmla="*/ 57 h 74"/>
                  <a:gd name="T70" fmla="*/ 94 w 255"/>
                  <a:gd name="T71" fmla="*/ 49 h 74"/>
                  <a:gd name="T72" fmla="*/ 102 w 255"/>
                  <a:gd name="T73" fmla="*/ 57 h 74"/>
                  <a:gd name="T74" fmla="*/ 94 w 255"/>
                  <a:gd name="T75" fmla="*/ 40 h 74"/>
                  <a:gd name="T76" fmla="*/ 102 w 255"/>
                  <a:gd name="T77" fmla="*/ 31 h 74"/>
                  <a:gd name="T78" fmla="*/ 102 w 255"/>
                  <a:gd name="T79" fmla="*/ 23 h 74"/>
                  <a:gd name="T80" fmla="*/ 94 w 255"/>
                  <a:gd name="T81" fmla="*/ 14 h 74"/>
                  <a:gd name="T82" fmla="*/ 102 w 255"/>
                  <a:gd name="T83" fmla="*/ 23 h 74"/>
                  <a:gd name="T84" fmla="*/ 112 w 255"/>
                  <a:gd name="T85" fmla="*/ 57 h 74"/>
                  <a:gd name="T86" fmla="*/ 121 w 255"/>
                  <a:gd name="T87" fmla="*/ 49 h 74"/>
                  <a:gd name="T88" fmla="*/ 121 w 255"/>
                  <a:gd name="T89" fmla="*/ 40 h 74"/>
                  <a:gd name="T90" fmla="*/ 112 w 255"/>
                  <a:gd name="T91" fmla="*/ 31 h 74"/>
                  <a:gd name="T92" fmla="*/ 121 w 255"/>
                  <a:gd name="T93" fmla="*/ 40 h 74"/>
                  <a:gd name="T94" fmla="*/ 112 w 255"/>
                  <a:gd name="T95" fmla="*/ 23 h 74"/>
                  <a:gd name="T96" fmla="*/ 121 w 255"/>
                  <a:gd name="T97" fmla="*/ 14 h 74"/>
                  <a:gd name="T98" fmla="*/ 140 w 255"/>
                  <a:gd name="T99" fmla="*/ 57 h 74"/>
                  <a:gd name="T100" fmla="*/ 131 w 255"/>
                  <a:gd name="T101" fmla="*/ 49 h 74"/>
                  <a:gd name="T102" fmla="*/ 140 w 255"/>
                  <a:gd name="T103" fmla="*/ 57 h 74"/>
                  <a:gd name="T104" fmla="*/ 131 w 255"/>
                  <a:gd name="T105" fmla="*/ 40 h 74"/>
                  <a:gd name="T106" fmla="*/ 140 w 255"/>
                  <a:gd name="T107" fmla="*/ 31 h 74"/>
                  <a:gd name="T108" fmla="*/ 140 w 255"/>
                  <a:gd name="T109" fmla="*/ 23 h 74"/>
                  <a:gd name="T110" fmla="*/ 131 w 255"/>
                  <a:gd name="T111" fmla="*/ 14 h 74"/>
                  <a:gd name="T112" fmla="*/ 140 w 255"/>
                  <a:gd name="T113" fmla="*/ 23 h 74"/>
                  <a:gd name="T114" fmla="*/ 197 w 255"/>
                  <a:gd name="T115" fmla="*/ 36 h 74"/>
                  <a:gd name="T116" fmla="*/ 232 w 255"/>
                  <a:gd name="T1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74">
                    <a:moveTo>
                      <a:pt x="255" y="17"/>
                    </a:moveTo>
                    <a:cubicBezTo>
                      <a:pt x="255" y="7"/>
                      <a:pt x="248" y="0"/>
                      <a:pt x="239" y="0"/>
                    </a:cubicBezTo>
                    <a:cubicBezTo>
                      <a:pt x="17" y="0"/>
                      <a:pt x="17" y="0"/>
                      <a:pt x="17" y="0"/>
                    </a:cubicBezTo>
                    <a:cubicBezTo>
                      <a:pt x="8" y="0"/>
                      <a:pt x="0" y="7"/>
                      <a:pt x="0" y="17"/>
                    </a:cubicBezTo>
                    <a:cubicBezTo>
                      <a:pt x="0" y="58"/>
                      <a:pt x="0" y="58"/>
                      <a:pt x="0" y="58"/>
                    </a:cubicBezTo>
                    <a:cubicBezTo>
                      <a:pt x="0" y="67"/>
                      <a:pt x="8" y="74"/>
                      <a:pt x="17" y="74"/>
                    </a:cubicBezTo>
                    <a:cubicBezTo>
                      <a:pt x="239" y="74"/>
                      <a:pt x="239" y="74"/>
                      <a:pt x="239" y="74"/>
                    </a:cubicBezTo>
                    <a:cubicBezTo>
                      <a:pt x="248" y="74"/>
                      <a:pt x="255" y="67"/>
                      <a:pt x="255" y="58"/>
                    </a:cubicBezTo>
                    <a:lnTo>
                      <a:pt x="255" y="17"/>
                    </a:lnTo>
                    <a:close/>
                    <a:moveTo>
                      <a:pt x="27" y="57"/>
                    </a:moveTo>
                    <a:cubicBezTo>
                      <a:pt x="18" y="57"/>
                      <a:pt x="18" y="57"/>
                      <a:pt x="18" y="57"/>
                    </a:cubicBezTo>
                    <a:cubicBezTo>
                      <a:pt x="18" y="49"/>
                      <a:pt x="18" y="49"/>
                      <a:pt x="18" y="49"/>
                    </a:cubicBezTo>
                    <a:cubicBezTo>
                      <a:pt x="27" y="49"/>
                      <a:pt x="27" y="49"/>
                      <a:pt x="27" y="49"/>
                    </a:cubicBezTo>
                    <a:lnTo>
                      <a:pt x="27" y="57"/>
                    </a:lnTo>
                    <a:close/>
                    <a:moveTo>
                      <a:pt x="27" y="40"/>
                    </a:moveTo>
                    <a:cubicBezTo>
                      <a:pt x="18" y="40"/>
                      <a:pt x="18" y="40"/>
                      <a:pt x="18" y="40"/>
                    </a:cubicBezTo>
                    <a:cubicBezTo>
                      <a:pt x="18" y="31"/>
                      <a:pt x="18" y="31"/>
                      <a:pt x="18" y="31"/>
                    </a:cubicBezTo>
                    <a:cubicBezTo>
                      <a:pt x="27" y="31"/>
                      <a:pt x="27" y="31"/>
                      <a:pt x="27" y="31"/>
                    </a:cubicBezTo>
                    <a:lnTo>
                      <a:pt x="27" y="40"/>
                    </a:lnTo>
                    <a:close/>
                    <a:moveTo>
                      <a:pt x="27" y="23"/>
                    </a:moveTo>
                    <a:cubicBezTo>
                      <a:pt x="18" y="23"/>
                      <a:pt x="18" y="23"/>
                      <a:pt x="18" y="23"/>
                    </a:cubicBezTo>
                    <a:cubicBezTo>
                      <a:pt x="18" y="14"/>
                      <a:pt x="18" y="14"/>
                      <a:pt x="18" y="14"/>
                    </a:cubicBezTo>
                    <a:cubicBezTo>
                      <a:pt x="27" y="14"/>
                      <a:pt x="27" y="14"/>
                      <a:pt x="27" y="14"/>
                    </a:cubicBezTo>
                    <a:lnTo>
                      <a:pt x="27" y="23"/>
                    </a:lnTo>
                    <a:close/>
                    <a:moveTo>
                      <a:pt x="46" y="57"/>
                    </a:moveTo>
                    <a:cubicBezTo>
                      <a:pt x="37" y="57"/>
                      <a:pt x="37" y="57"/>
                      <a:pt x="37" y="57"/>
                    </a:cubicBezTo>
                    <a:cubicBezTo>
                      <a:pt x="37" y="49"/>
                      <a:pt x="37" y="49"/>
                      <a:pt x="37" y="49"/>
                    </a:cubicBezTo>
                    <a:cubicBezTo>
                      <a:pt x="46" y="49"/>
                      <a:pt x="46" y="49"/>
                      <a:pt x="46" y="49"/>
                    </a:cubicBezTo>
                    <a:lnTo>
                      <a:pt x="46" y="57"/>
                    </a:lnTo>
                    <a:close/>
                    <a:moveTo>
                      <a:pt x="46" y="40"/>
                    </a:moveTo>
                    <a:cubicBezTo>
                      <a:pt x="37" y="40"/>
                      <a:pt x="37" y="40"/>
                      <a:pt x="37" y="40"/>
                    </a:cubicBezTo>
                    <a:cubicBezTo>
                      <a:pt x="37" y="31"/>
                      <a:pt x="37" y="31"/>
                      <a:pt x="37" y="31"/>
                    </a:cubicBezTo>
                    <a:cubicBezTo>
                      <a:pt x="46" y="31"/>
                      <a:pt x="46" y="31"/>
                      <a:pt x="46" y="31"/>
                    </a:cubicBezTo>
                    <a:lnTo>
                      <a:pt x="46" y="40"/>
                    </a:lnTo>
                    <a:close/>
                    <a:moveTo>
                      <a:pt x="46" y="23"/>
                    </a:moveTo>
                    <a:cubicBezTo>
                      <a:pt x="37" y="23"/>
                      <a:pt x="37" y="23"/>
                      <a:pt x="37" y="23"/>
                    </a:cubicBezTo>
                    <a:cubicBezTo>
                      <a:pt x="37" y="14"/>
                      <a:pt x="37" y="14"/>
                      <a:pt x="37" y="14"/>
                    </a:cubicBezTo>
                    <a:cubicBezTo>
                      <a:pt x="46" y="14"/>
                      <a:pt x="46" y="14"/>
                      <a:pt x="46" y="14"/>
                    </a:cubicBezTo>
                    <a:lnTo>
                      <a:pt x="46" y="23"/>
                    </a:lnTo>
                    <a:close/>
                    <a:moveTo>
                      <a:pt x="65" y="57"/>
                    </a:moveTo>
                    <a:cubicBezTo>
                      <a:pt x="56" y="57"/>
                      <a:pt x="56" y="57"/>
                      <a:pt x="56" y="57"/>
                    </a:cubicBezTo>
                    <a:cubicBezTo>
                      <a:pt x="56" y="49"/>
                      <a:pt x="56" y="49"/>
                      <a:pt x="56" y="49"/>
                    </a:cubicBezTo>
                    <a:cubicBezTo>
                      <a:pt x="65" y="49"/>
                      <a:pt x="65" y="49"/>
                      <a:pt x="65" y="49"/>
                    </a:cubicBezTo>
                    <a:lnTo>
                      <a:pt x="65" y="57"/>
                    </a:lnTo>
                    <a:close/>
                    <a:moveTo>
                      <a:pt x="65" y="40"/>
                    </a:moveTo>
                    <a:cubicBezTo>
                      <a:pt x="56" y="40"/>
                      <a:pt x="56" y="40"/>
                      <a:pt x="56" y="40"/>
                    </a:cubicBezTo>
                    <a:cubicBezTo>
                      <a:pt x="56" y="31"/>
                      <a:pt x="56" y="31"/>
                      <a:pt x="56" y="31"/>
                    </a:cubicBezTo>
                    <a:cubicBezTo>
                      <a:pt x="65" y="31"/>
                      <a:pt x="65" y="31"/>
                      <a:pt x="65" y="31"/>
                    </a:cubicBezTo>
                    <a:lnTo>
                      <a:pt x="65" y="40"/>
                    </a:lnTo>
                    <a:close/>
                    <a:moveTo>
                      <a:pt x="65" y="23"/>
                    </a:moveTo>
                    <a:cubicBezTo>
                      <a:pt x="56" y="23"/>
                      <a:pt x="56" y="23"/>
                      <a:pt x="56" y="23"/>
                    </a:cubicBezTo>
                    <a:cubicBezTo>
                      <a:pt x="56" y="14"/>
                      <a:pt x="56" y="14"/>
                      <a:pt x="56" y="14"/>
                    </a:cubicBezTo>
                    <a:cubicBezTo>
                      <a:pt x="65" y="14"/>
                      <a:pt x="65" y="14"/>
                      <a:pt x="65" y="14"/>
                    </a:cubicBezTo>
                    <a:lnTo>
                      <a:pt x="65" y="23"/>
                    </a:lnTo>
                    <a:close/>
                    <a:moveTo>
                      <a:pt x="83" y="57"/>
                    </a:moveTo>
                    <a:cubicBezTo>
                      <a:pt x="75" y="57"/>
                      <a:pt x="75" y="57"/>
                      <a:pt x="75" y="57"/>
                    </a:cubicBezTo>
                    <a:cubicBezTo>
                      <a:pt x="75" y="49"/>
                      <a:pt x="75" y="49"/>
                      <a:pt x="75" y="49"/>
                    </a:cubicBezTo>
                    <a:cubicBezTo>
                      <a:pt x="83" y="49"/>
                      <a:pt x="83" y="49"/>
                      <a:pt x="83" y="49"/>
                    </a:cubicBezTo>
                    <a:lnTo>
                      <a:pt x="83" y="57"/>
                    </a:lnTo>
                    <a:close/>
                    <a:moveTo>
                      <a:pt x="83" y="40"/>
                    </a:moveTo>
                    <a:cubicBezTo>
                      <a:pt x="75" y="40"/>
                      <a:pt x="75" y="40"/>
                      <a:pt x="75" y="40"/>
                    </a:cubicBezTo>
                    <a:cubicBezTo>
                      <a:pt x="75" y="31"/>
                      <a:pt x="75" y="31"/>
                      <a:pt x="75" y="31"/>
                    </a:cubicBezTo>
                    <a:cubicBezTo>
                      <a:pt x="83" y="31"/>
                      <a:pt x="83" y="31"/>
                      <a:pt x="83" y="31"/>
                    </a:cubicBezTo>
                    <a:lnTo>
                      <a:pt x="83" y="40"/>
                    </a:lnTo>
                    <a:close/>
                    <a:moveTo>
                      <a:pt x="83" y="23"/>
                    </a:moveTo>
                    <a:cubicBezTo>
                      <a:pt x="75" y="23"/>
                      <a:pt x="75" y="23"/>
                      <a:pt x="75" y="23"/>
                    </a:cubicBezTo>
                    <a:cubicBezTo>
                      <a:pt x="75" y="14"/>
                      <a:pt x="75" y="14"/>
                      <a:pt x="75" y="14"/>
                    </a:cubicBezTo>
                    <a:cubicBezTo>
                      <a:pt x="83" y="14"/>
                      <a:pt x="83" y="14"/>
                      <a:pt x="83" y="14"/>
                    </a:cubicBezTo>
                    <a:lnTo>
                      <a:pt x="83" y="23"/>
                    </a:lnTo>
                    <a:close/>
                    <a:moveTo>
                      <a:pt x="102" y="57"/>
                    </a:moveTo>
                    <a:cubicBezTo>
                      <a:pt x="94" y="57"/>
                      <a:pt x="94" y="57"/>
                      <a:pt x="94" y="57"/>
                    </a:cubicBezTo>
                    <a:cubicBezTo>
                      <a:pt x="94" y="49"/>
                      <a:pt x="94" y="49"/>
                      <a:pt x="94" y="49"/>
                    </a:cubicBezTo>
                    <a:cubicBezTo>
                      <a:pt x="102" y="49"/>
                      <a:pt x="102" y="49"/>
                      <a:pt x="102" y="49"/>
                    </a:cubicBezTo>
                    <a:lnTo>
                      <a:pt x="102" y="57"/>
                    </a:lnTo>
                    <a:close/>
                    <a:moveTo>
                      <a:pt x="102" y="40"/>
                    </a:moveTo>
                    <a:cubicBezTo>
                      <a:pt x="94" y="40"/>
                      <a:pt x="94" y="40"/>
                      <a:pt x="94" y="40"/>
                    </a:cubicBezTo>
                    <a:cubicBezTo>
                      <a:pt x="94" y="31"/>
                      <a:pt x="94" y="31"/>
                      <a:pt x="94" y="31"/>
                    </a:cubicBezTo>
                    <a:cubicBezTo>
                      <a:pt x="102" y="31"/>
                      <a:pt x="102" y="31"/>
                      <a:pt x="102" y="31"/>
                    </a:cubicBezTo>
                    <a:lnTo>
                      <a:pt x="102" y="40"/>
                    </a:lnTo>
                    <a:close/>
                    <a:moveTo>
                      <a:pt x="102" y="23"/>
                    </a:moveTo>
                    <a:cubicBezTo>
                      <a:pt x="94" y="23"/>
                      <a:pt x="94" y="23"/>
                      <a:pt x="94" y="23"/>
                    </a:cubicBezTo>
                    <a:cubicBezTo>
                      <a:pt x="94" y="14"/>
                      <a:pt x="94" y="14"/>
                      <a:pt x="94" y="14"/>
                    </a:cubicBezTo>
                    <a:cubicBezTo>
                      <a:pt x="102" y="14"/>
                      <a:pt x="102" y="14"/>
                      <a:pt x="102" y="14"/>
                    </a:cubicBezTo>
                    <a:lnTo>
                      <a:pt x="102" y="23"/>
                    </a:lnTo>
                    <a:close/>
                    <a:moveTo>
                      <a:pt x="121" y="57"/>
                    </a:moveTo>
                    <a:cubicBezTo>
                      <a:pt x="112" y="57"/>
                      <a:pt x="112" y="57"/>
                      <a:pt x="112" y="57"/>
                    </a:cubicBezTo>
                    <a:cubicBezTo>
                      <a:pt x="112" y="49"/>
                      <a:pt x="112" y="49"/>
                      <a:pt x="112" y="49"/>
                    </a:cubicBezTo>
                    <a:cubicBezTo>
                      <a:pt x="121" y="49"/>
                      <a:pt x="121" y="49"/>
                      <a:pt x="121" y="49"/>
                    </a:cubicBezTo>
                    <a:lnTo>
                      <a:pt x="121" y="57"/>
                    </a:lnTo>
                    <a:close/>
                    <a:moveTo>
                      <a:pt x="121" y="40"/>
                    </a:moveTo>
                    <a:cubicBezTo>
                      <a:pt x="112" y="40"/>
                      <a:pt x="112" y="40"/>
                      <a:pt x="112" y="40"/>
                    </a:cubicBezTo>
                    <a:cubicBezTo>
                      <a:pt x="112" y="31"/>
                      <a:pt x="112" y="31"/>
                      <a:pt x="112" y="31"/>
                    </a:cubicBezTo>
                    <a:cubicBezTo>
                      <a:pt x="121" y="31"/>
                      <a:pt x="121" y="31"/>
                      <a:pt x="121" y="31"/>
                    </a:cubicBezTo>
                    <a:lnTo>
                      <a:pt x="121" y="40"/>
                    </a:lnTo>
                    <a:close/>
                    <a:moveTo>
                      <a:pt x="121" y="23"/>
                    </a:moveTo>
                    <a:cubicBezTo>
                      <a:pt x="112" y="23"/>
                      <a:pt x="112" y="23"/>
                      <a:pt x="112" y="23"/>
                    </a:cubicBezTo>
                    <a:cubicBezTo>
                      <a:pt x="112" y="14"/>
                      <a:pt x="112" y="14"/>
                      <a:pt x="112" y="14"/>
                    </a:cubicBezTo>
                    <a:cubicBezTo>
                      <a:pt x="121" y="14"/>
                      <a:pt x="121" y="14"/>
                      <a:pt x="121" y="14"/>
                    </a:cubicBezTo>
                    <a:lnTo>
                      <a:pt x="121" y="23"/>
                    </a:lnTo>
                    <a:close/>
                    <a:moveTo>
                      <a:pt x="140" y="57"/>
                    </a:moveTo>
                    <a:cubicBezTo>
                      <a:pt x="131" y="57"/>
                      <a:pt x="131" y="57"/>
                      <a:pt x="131" y="57"/>
                    </a:cubicBezTo>
                    <a:cubicBezTo>
                      <a:pt x="131" y="49"/>
                      <a:pt x="131" y="49"/>
                      <a:pt x="131" y="49"/>
                    </a:cubicBezTo>
                    <a:cubicBezTo>
                      <a:pt x="140" y="49"/>
                      <a:pt x="140" y="49"/>
                      <a:pt x="140" y="49"/>
                    </a:cubicBezTo>
                    <a:lnTo>
                      <a:pt x="140" y="57"/>
                    </a:lnTo>
                    <a:close/>
                    <a:moveTo>
                      <a:pt x="140" y="40"/>
                    </a:moveTo>
                    <a:cubicBezTo>
                      <a:pt x="131" y="40"/>
                      <a:pt x="131" y="40"/>
                      <a:pt x="131" y="40"/>
                    </a:cubicBezTo>
                    <a:cubicBezTo>
                      <a:pt x="131" y="31"/>
                      <a:pt x="131" y="31"/>
                      <a:pt x="131" y="31"/>
                    </a:cubicBezTo>
                    <a:cubicBezTo>
                      <a:pt x="140" y="31"/>
                      <a:pt x="140" y="31"/>
                      <a:pt x="140" y="31"/>
                    </a:cubicBezTo>
                    <a:lnTo>
                      <a:pt x="140" y="40"/>
                    </a:lnTo>
                    <a:close/>
                    <a:moveTo>
                      <a:pt x="140" y="23"/>
                    </a:moveTo>
                    <a:cubicBezTo>
                      <a:pt x="131" y="23"/>
                      <a:pt x="131" y="23"/>
                      <a:pt x="131" y="23"/>
                    </a:cubicBezTo>
                    <a:cubicBezTo>
                      <a:pt x="131" y="14"/>
                      <a:pt x="131" y="14"/>
                      <a:pt x="131" y="14"/>
                    </a:cubicBezTo>
                    <a:cubicBezTo>
                      <a:pt x="140" y="14"/>
                      <a:pt x="140" y="14"/>
                      <a:pt x="140" y="14"/>
                    </a:cubicBezTo>
                    <a:lnTo>
                      <a:pt x="140" y="23"/>
                    </a:lnTo>
                    <a:close/>
                    <a:moveTo>
                      <a:pt x="215" y="53"/>
                    </a:moveTo>
                    <a:cubicBezTo>
                      <a:pt x="205" y="53"/>
                      <a:pt x="197" y="45"/>
                      <a:pt x="197" y="36"/>
                    </a:cubicBezTo>
                    <a:cubicBezTo>
                      <a:pt x="197" y="26"/>
                      <a:pt x="205" y="18"/>
                      <a:pt x="215" y="18"/>
                    </a:cubicBezTo>
                    <a:cubicBezTo>
                      <a:pt x="224" y="18"/>
                      <a:pt x="232" y="26"/>
                      <a:pt x="232" y="36"/>
                    </a:cubicBezTo>
                    <a:cubicBezTo>
                      <a:pt x="232" y="45"/>
                      <a:pt x="224" y="53"/>
                      <a:pt x="215" y="53"/>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198" name="Freeform 6"/>
              <p:cNvSpPr>
                <a:spLocks noEditPoints="1"/>
              </p:cNvSpPr>
              <p:nvPr/>
            </p:nvSpPr>
            <p:spPr bwMode="auto">
              <a:xfrm>
                <a:off x="8069115" y="2767959"/>
                <a:ext cx="635913" cy="184080"/>
              </a:xfrm>
              <a:custGeom>
                <a:avLst/>
                <a:gdLst>
                  <a:gd name="T0" fmla="*/ 239 w 255"/>
                  <a:gd name="T1" fmla="*/ 0 h 74"/>
                  <a:gd name="T2" fmla="*/ 0 w 255"/>
                  <a:gd name="T3" fmla="*/ 17 h 74"/>
                  <a:gd name="T4" fmla="*/ 17 w 255"/>
                  <a:gd name="T5" fmla="*/ 74 h 74"/>
                  <a:gd name="T6" fmla="*/ 255 w 255"/>
                  <a:gd name="T7" fmla="*/ 57 h 74"/>
                  <a:gd name="T8" fmla="*/ 27 w 255"/>
                  <a:gd name="T9" fmla="*/ 58 h 74"/>
                  <a:gd name="T10" fmla="*/ 18 w 255"/>
                  <a:gd name="T11" fmla="*/ 49 h 74"/>
                  <a:gd name="T12" fmla="*/ 27 w 255"/>
                  <a:gd name="T13" fmla="*/ 58 h 74"/>
                  <a:gd name="T14" fmla="*/ 18 w 255"/>
                  <a:gd name="T15" fmla="*/ 41 h 74"/>
                  <a:gd name="T16" fmla="*/ 27 w 255"/>
                  <a:gd name="T17" fmla="*/ 32 h 74"/>
                  <a:gd name="T18" fmla="*/ 27 w 255"/>
                  <a:gd name="T19" fmla="*/ 23 h 74"/>
                  <a:gd name="T20" fmla="*/ 18 w 255"/>
                  <a:gd name="T21" fmla="*/ 15 h 74"/>
                  <a:gd name="T22" fmla="*/ 27 w 255"/>
                  <a:gd name="T23" fmla="*/ 23 h 74"/>
                  <a:gd name="T24" fmla="*/ 37 w 255"/>
                  <a:gd name="T25" fmla="*/ 58 h 74"/>
                  <a:gd name="T26" fmla="*/ 46 w 255"/>
                  <a:gd name="T27" fmla="*/ 49 h 74"/>
                  <a:gd name="T28" fmla="*/ 46 w 255"/>
                  <a:gd name="T29" fmla="*/ 41 h 74"/>
                  <a:gd name="T30" fmla="*/ 37 w 255"/>
                  <a:gd name="T31" fmla="*/ 32 h 74"/>
                  <a:gd name="T32" fmla="*/ 46 w 255"/>
                  <a:gd name="T33" fmla="*/ 41 h 74"/>
                  <a:gd name="T34" fmla="*/ 37 w 255"/>
                  <a:gd name="T35" fmla="*/ 23 h 74"/>
                  <a:gd name="T36" fmla="*/ 46 w 255"/>
                  <a:gd name="T37" fmla="*/ 15 h 74"/>
                  <a:gd name="T38" fmla="*/ 65 w 255"/>
                  <a:gd name="T39" fmla="*/ 58 h 74"/>
                  <a:gd name="T40" fmla="*/ 56 w 255"/>
                  <a:gd name="T41" fmla="*/ 49 h 74"/>
                  <a:gd name="T42" fmla="*/ 65 w 255"/>
                  <a:gd name="T43" fmla="*/ 58 h 74"/>
                  <a:gd name="T44" fmla="*/ 56 w 255"/>
                  <a:gd name="T45" fmla="*/ 41 h 74"/>
                  <a:gd name="T46" fmla="*/ 65 w 255"/>
                  <a:gd name="T47" fmla="*/ 32 h 74"/>
                  <a:gd name="T48" fmla="*/ 65 w 255"/>
                  <a:gd name="T49" fmla="*/ 23 h 74"/>
                  <a:gd name="T50" fmla="*/ 56 w 255"/>
                  <a:gd name="T51" fmla="*/ 15 h 74"/>
                  <a:gd name="T52" fmla="*/ 65 w 255"/>
                  <a:gd name="T53" fmla="*/ 23 h 74"/>
                  <a:gd name="T54" fmla="*/ 75 w 255"/>
                  <a:gd name="T55" fmla="*/ 58 h 74"/>
                  <a:gd name="T56" fmla="*/ 83 w 255"/>
                  <a:gd name="T57" fmla="*/ 49 h 74"/>
                  <a:gd name="T58" fmla="*/ 83 w 255"/>
                  <a:gd name="T59" fmla="*/ 41 h 74"/>
                  <a:gd name="T60" fmla="*/ 75 w 255"/>
                  <a:gd name="T61" fmla="*/ 32 h 74"/>
                  <a:gd name="T62" fmla="*/ 83 w 255"/>
                  <a:gd name="T63" fmla="*/ 41 h 74"/>
                  <a:gd name="T64" fmla="*/ 75 w 255"/>
                  <a:gd name="T65" fmla="*/ 23 h 74"/>
                  <a:gd name="T66" fmla="*/ 83 w 255"/>
                  <a:gd name="T67" fmla="*/ 15 h 74"/>
                  <a:gd name="T68" fmla="*/ 102 w 255"/>
                  <a:gd name="T69" fmla="*/ 58 h 74"/>
                  <a:gd name="T70" fmla="*/ 94 w 255"/>
                  <a:gd name="T71" fmla="*/ 49 h 74"/>
                  <a:gd name="T72" fmla="*/ 102 w 255"/>
                  <a:gd name="T73" fmla="*/ 58 h 74"/>
                  <a:gd name="T74" fmla="*/ 94 w 255"/>
                  <a:gd name="T75" fmla="*/ 41 h 74"/>
                  <a:gd name="T76" fmla="*/ 102 w 255"/>
                  <a:gd name="T77" fmla="*/ 32 h 74"/>
                  <a:gd name="T78" fmla="*/ 102 w 255"/>
                  <a:gd name="T79" fmla="*/ 23 h 74"/>
                  <a:gd name="T80" fmla="*/ 94 w 255"/>
                  <a:gd name="T81" fmla="*/ 15 h 74"/>
                  <a:gd name="T82" fmla="*/ 102 w 255"/>
                  <a:gd name="T83" fmla="*/ 23 h 74"/>
                  <a:gd name="T84" fmla="*/ 112 w 255"/>
                  <a:gd name="T85" fmla="*/ 58 h 74"/>
                  <a:gd name="T86" fmla="*/ 121 w 255"/>
                  <a:gd name="T87" fmla="*/ 49 h 74"/>
                  <a:gd name="T88" fmla="*/ 121 w 255"/>
                  <a:gd name="T89" fmla="*/ 41 h 74"/>
                  <a:gd name="T90" fmla="*/ 112 w 255"/>
                  <a:gd name="T91" fmla="*/ 32 h 74"/>
                  <a:gd name="T92" fmla="*/ 121 w 255"/>
                  <a:gd name="T93" fmla="*/ 41 h 74"/>
                  <a:gd name="T94" fmla="*/ 112 w 255"/>
                  <a:gd name="T95" fmla="*/ 23 h 74"/>
                  <a:gd name="T96" fmla="*/ 121 w 255"/>
                  <a:gd name="T97" fmla="*/ 15 h 74"/>
                  <a:gd name="T98" fmla="*/ 140 w 255"/>
                  <a:gd name="T99" fmla="*/ 58 h 74"/>
                  <a:gd name="T100" fmla="*/ 131 w 255"/>
                  <a:gd name="T101" fmla="*/ 49 h 74"/>
                  <a:gd name="T102" fmla="*/ 140 w 255"/>
                  <a:gd name="T103" fmla="*/ 58 h 74"/>
                  <a:gd name="T104" fmla="*/ 131 w 255"/>
                  <a:gd name="T105" fmla="*/ 41 h 74"/>
                  <a:gd name="T106" fmla="*/ 140 w 255"/>
                  <a:gd name="T107" fmla="*/ 32 h 74"/>
                  <a:gd name="T108" fmla="*/ 140 w 255"/>
                  <a:gd name="T109" fmla="*/ 23 h 74"/>
                  <a:gd name="T110" fmla="*/ 131 w 255"/>
                  <a:gd name="T111" fmla="*/ 15 h 74"/>
                  <a:gd name="T112" fmla="*/ 140 w 255"/>
                  <a:gd name="T113" fmla="*/ 23 h 74"/>
                  <a:gd name="T114" fmla="*/ 197 w 255"/>
                  <a:gd name="T115" fmla="*/ 36 h 74"/>
                  <a:gd name="T116" fmla="*/ 232 w 255"/>
                  <a:gd name="T1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74">
                    <a:moveTo>
                      <a:pt x="255" y="17"/>
                    </a:moveTo>
                    <a:cubicBezTo>
                      <a:pt x="255" y="7"/>
                      <a:pt x="248" y="0"/>
                      <a:pt x="239" y="0"/>
                    </a:cubicBezTo>
                    <a:cubicBezTo>
                      <a:pt x="17" y="0"/>
                      <a:pt x="17" y="0"/>
                      <a:pt x="17" y="0"/>
                    </a:cubicBezTo>
                    <a:cubicBezTo>
                      <a:pt x="8" y="0"/>
                      <a:pt x="0" y="7"/>
                      <a:pt x="0" y="17"/>
                    </a:cubicBezTo>
                    <a:cubicBezTo>
                      <a:pt x="0" y="57"/>
                      <a:pt x="0" y="57"/>
                      <a:pt x="0" y="57"/>
                    </a:cubicBezTo>
                    <a:cubicBezTo>
                      <a:pt x="0" y="67"/>
                      <a:pt x="8" y="74"/>
                      <a:pt x="17" y="74"/>
                    </a:cubicBezTo>
                    <a:cubicBezTo>
                      <a:pt x="239" y="74"/>
                      <a:pt x="239" y="74"/>
                      <a:pt x="239" y="74"/>
                    </a:cubicBezTo>
                    <a:cubicBezTo>
                      <a:pt x="248" y="74"/>
                      <a:pt x="255" y="67"/>
                      <a:pt x="255" y="57"/>
                    </a:cubicBezTo>
                    <a:lnTo>
                      <a:pt x="255" y="17"/>
                    </a:lnTo>
                    <a:close/>
                    <a:moveTo>
                      <a:pt x="27" y="58"/>
                    </a:moveTo>
                    <a:cubicBezTo>
                      <a:pt x="18" y="58"/>
                      <a:pt x="18" y="58"/>
                      <a:pt x="18" y="58"/>
                    </a:cubicBezTo>
                    <a:cubicBezTo>
                      <a:pt x="18" y="49"/>
                      <a:pt x="18" y="49"/>
                      <a:pt x="18" y="49"/>
                    </a:cubicBezTo>
                    <a:cubicBezTo>
                      <a:pt x="27" y="49"/>
                      <a:pt x="27" y="49"/>
                      <a:pt x="27" y="49"/>
                    </a:cubicBezTo>
                    <a:lnTo>
                      <a:pt x="27" y="58"/>
                    </a:lnTo>
                    <a:close/>
                    <a:moveTo>
                      <a:pt x="27" y="41"/>
                    </a:moveTo>
                    <a:cubicBezTo>
                      <a:pt x="18" y="41"/>
                      <a:pt x="18" y="41"/>
                      <a:pt x="18" y="41"/>
                    </a:cubicBezTo>
                    <a:cubicBezTo>
                      <a:pt x="18" y="32"/>
                      <a:pt x="18" y="32"/>
                      <a:pt x="18" y="32"/>
                    </a:cubicBezTo>
                    <a:cubicBezTo>
                      <a:pt x="27" y="32"/>
                      <a:pt x="27" y="32"/>
                      <a:pt x="27" y="32"/>
                    </a:cubicBezTo>
                    <a:lnTo>
                      <a:pt x="27" y="41"/>
                    </a:lnTo>
                    <a:close/>
                    <a:moveTo>
                      <a:pt x="27" y="23"/>
                    </a:moveTo>
                    <a:cubicBezTo>
                      <a:pt x="18" y="23"/>
                      <a:pt x="18" y="23"/>
                      <a:pt x="18" y="23"/>
                    </a:cubicBezTo>
                    <a:cubicBezTo>
                      <a:pt x="18" y="15"/>
                      <a:pt x="18" y="15"/>
                      <a:pt x="18" y="15"/>
                    </a:cubicBezTo>
                    <a:cubicBezTo>
                      <a:pt x="27" y="15"/>
                      <a:pt x="27" y="15"/>
                      <a:pt x="27" y="15"/>
                    </a:cubicBezTo>
                    <a:lnTo>
                      <a:pt x="27" y="23"/>
                    </a:lnTo>
                    <a:close/>
                    <a:moveTo>
                      <a:pt x="46" y="58"/>
                    </a:moveTo>
                    <a:cubicBezTo>
                      <a:pt x="37" y="58"/>
                      <a:pt x="37" y="58"/>
                      <a:pt x="37" y="58"/>
                    </a:cubicBezTo>
                    <a:cubicBezTo>
                      <a:pt x="37" y="49"/>
                      <a:pt x="37" y="49"/>
                      <a:pt x="37" y="49"/>
                    </a:cubicBezTo>
                    <a:cubicBezTo>
                      <a:pt x="46" y="49"/>
                      <a:pt x="46" y="49"/>
                      <a:pt x="46" y="49"/>
                    </a:cubicBezTo>
                    <a:lnTo>
                      <a:pt x="46" y="58"/>
                    </a:lnTo>
                    <a:close/>
                    <a:moveTo>
                      <a:pt x="46" y="41"/>
                    </a:moveTo>
                    <a:cubicBezTo>
                      <a:pt x="37" y="41"/>
                      <a:pt x="37" y="41"/>
                      <a:pt x="37" y="41"/>
                    </a:cubicBezTo>
                    <a:cubicBezTo>
                      <a:pt x="37" y="32"/>
                      <a:pt x="37" y="32"/>
                      <a:pt x="37" y="32"/>
                    </a:cubicBezTo>
                    <a:cubicBezTo>
                      <a:pt x="46" y="32"/>
                      <a:pt x="46" y="32"/>
                      <a:pt x="46" y="32"/>
                    </a:cubicBezTo>
                    <a:lnTo>
                      <a:pt x="46" y="41"/>
                    </a:lnTo>
                    <a:close/>
                    <a:moveTo>
                      <a:pt x="46" y="23"/>
                    </a:moveTo>
                    <a:cubicBezTo>
                      <a:pt x="37" y="23"/>
                      <a:pt x="37" y="23"/>
                      <a:pt x="37" y="23"/>
                    </a:cubicBezTo>
                    <a:cubicBezTo>
                      <a:pt x="37" y="15"/>
                      <a:pt x="37" y="15"/>
                      <a:pt x="37" y="15"/>
                    </a:cubicBezTo>
                    <a:cubicBezTo>
                      <a:pt x="46" y="15"/>
                      <a:pt x="46" y="15"/>
                      <a:pt x="46" y="15"/>
                    </a:cubicBezTo>
                    <a:lnTo>
                      <a:pt x="46" y="23"/>
                    </a:lnTo>
                    <a:close/>
                    <a:moveTo>
                      <a:pt x="65" y="58"/>
                    </a:moveTo>
                    <a:cubicBezTo>
                      <a:pt x="56" y="58"/>
                      <a:pt x="56" y="58"/>
                      <a:pt x="56" y="58"/>
                    </a:cubicBezTo>
                    <a:cubicBezTo>
                      <a:pt x="56" y="49"/>
                      <a:pt x="56" y="49"/>
                      <a:pt x="56" y="49"/>
                    </a:cubicBezTo>
                    <a:cubicBezTo>
                      <a:pt x="65" y="49"/>
                      <a:pt x="65" y="49"/>
                      <a:pt x="65" y="49"/>
                    </a:cubicBezTo>
                    <a:lnTo>
                      <a:pt x="65" y="58"/>
                    </a:lnTo>
                    <a:close/>
                    <a:moveTo>
                      <a:pt x="65" y="41"/>
                    </a:moveTo>
                    <a:cubicBezTo>
                      <a:pt x="56" y="41"/>
                      <a:pt x="56" y="41"/>
                      <a:pt x="56" y="41"/>
                    </a:cubicBezTo>
                    <a:cubicBezTo>
                      <a:pt x="56" y="32"/>
                      <a:pt x="56" y="32"/>
                      <a:pt x="56" y="32"/>
                    </a:cubicBezTo>
                    <a:cubicBezTo>
                      <a:pt x="65" y="32"/>
                      <a:pt x="65" y="32"/>
                      <a:pt x="65" y="32"/>
                    </a:cubicBezTo>
                    <a:lnTo>
                      <a:pt x="65" y="41"/>
                    </a:lnTo>
                    <a:close/>
                    <a:moveTo>
                      <a:pt x="65" y="23"/>
                    </a:moveTo>
                    <a:cubicBezTo>
                      <a:pt x="56" y="23"/>
                      <a:pt x="56" y="23"/>
                      <a:pt x="56" y="23"/>
                    </a:cubicBezTo>
                    <a:cubicBezTo>
                      <a:pt x="56" y="15"/>
                      <a:pt x="56" y="15"/>
                      <a:pt x="56" y="15"/>
                    </a:cubicBezTo>
                    <a:cubicBezTo>
                      <a:pt x="65" y="15"/>
                      <a:pt x="65" y="15"/>
                      <a:pt x="65" y="15"/>
                    </a:cubicBezTo>
                    <a:lnTo>
                      <a:pt x="65" y="23"/>
                    </a:lnTo>
                    <a:close/>
                    <a:moveTo>
                      <a:pt x="83" y="58"/>
                    </a:moveTo>
                    <a:cubicBezTo>
                      <a:pt x="75" y="58"/>
                      <a:pt x="75" y="58"/>
                      <a:pt x="75" y="58"/>
                    </a:cubicBezTo>
                    <a:cubicBezTo>
                      <a:pt x="75" y="49"/>
                      <a:pt x="75" y="49"/>
                      <a:pt x="75" y="49"/>
                    </a:cubicBezTo>
                    <a:cubicBezTo>
                      <a:pt x="83" y="49"/>
                      <a:pt x="83" y="49"/>
                      <a:pt x="83" y="49"/>
                    </a:cubicBezTo>
                    <a:lnTo>
                      <a:pt x="83" y="58"/>
                    </a:lnTo>
                    <a:close/>
                    <a:moveTo>
                      <a:pt x="83" y="41"/>
                    </a:moveTo>
                    <a:cubicBezTo>
                      <a:pt x="75" y="41"/>
                      <a:pt x="75" y="41"/>
                      <a:pt x="75" y="41"/>
                    </a:cubicBezTo>
                    <a:cubicBezTo>
                      <a:pt x="75" y="32"/>
                      <a:pt x="75" y="32"/>
                      <a:pt x="75" y="32"/>
                    </a:cubicBezTo>
                    <a:cubicBezTo>
                      <a:pt x="83" y="32"/>
                      <a:pt x="83" y="32"/>
                      <a:pt x="83" y="32"/>
                    </a:cubicBezTo>
                    <a:lnTo>
                      <a:pt x="83" y="41"/>
                    </a:lnTo>
                    <a:close/>
                    <a:moveTo>
                      <a:pt x="83" y="23"/>
                    </a:moveTo>
                    <a:cubicBezTo>
                      <a:pt x="75" y="23"/>
                      <a:pt x="75" y="23"/>
                      <a:pt x="75" y="23"/>
                    </a:cubicBezTo>
                    <a:cubicBezTo>
                      <a:pt x="75" y="15"/>
                      <a:pt x="75" y="15"/>
                      <a:pt x="75" y="15"/>
                    </a:cubicBezTo>
                    <a:cubicBezTo>
                      <a:pt x="83" y="15"/>
                      <a:pt x="83" y="15"/>
                      <a:pt x="83" y="15"/>
                    </a:cubicBezTo>
                    <a:lnTo>
                      <a:pt x="83" y="23"/>
                    </a:lnTo>
                    <a:close/>
                    <a:moveTo>
                      <a:pt x="102" y="58"/>
                    </a:moveTo>
                    <a:cubicBezTo>
                      <a:pt x="94" y="58"/>
                      <a:pt x="94" y="58"/>
                      <a:pt x="94" y="58"/>
                    </a:cubicBezTo>
                    <a:cubicBezTo>
                      <a:pt x="94" y="49"/>
                      <a:pt x="94" y="49"/>
                      <a:pt x="94" y="49"/>
                    </a:cubicBezTo>
                    <a:cubicBezTo>
                      <a:pt x="102" y="49"/>
                      <a:pt x="102" y="49"/>
                      <a:pt x="102" y="49"/>
                    </a:cubicBezTo>
                    <a:lnTo>
                      <a:pt x="102" y="58"/>
                    </a:lnTo>
                    <a:close/>
                    <a:moveTo>
                      <a:pt x="102" y="41"/>
                    </a:moveTo>
                    <a:cubicBezTo>
                      <a:pt x="94" y="41"/>
                      <a:pt x="94" y="41"/>
                      <a:pt x="94" y="41"/>
                    </a:cubicBezTo>
                    <a:cubicBezTo>
                      <a:pt x="94" y="32"/>
                      <a:pt x="94" y="32"/>
                      <a:pt x="94" y="32"/>
                    </a:cubicBezTo>
                    <a:cubicBezTo>
                      <a:pt x="102" y="32"/>
                      <a:pt x="102" y="32"/>
                      <a:pt x="102" y="32"/>
                    </a:cubicBezTo>
                    <a:lnTo>
                      <a:pt x="102" y="41"/>
                    </a:lnTo>
                    <a:close/>
                    <a:moveTo>
                      <a:pt x="102" y="23"/>
                    </a:moveTo>
                    <a:cubicBezTo>
                      <a:pt x="94" y="23"/>
                      <a:pt x="94" y="23"/>
                      <a:pt x="94" y="23"/>
                    </a:cubicBezTo>
                    <a:cubicBezTo>
                      <a:pt x="94" y="15"/>
                      <a:pt x="94" y="15"/>
                      <a:pt x="94" y="15"/>
                    </a:cubicBezTo>
                    <a:cubicBezTo>
                      <a:pt x="102" y="15"/>
                      <a:pt x="102" y="15"/>
                      <a:pt x="102" y="15"/>
                    </a:cubicBezTo>
                    <a:lnTo>
                      <a:pt x="102" y="23"/>
                    </a:lnTo>
                    <a:close/>
                    <a:moveTo>
                      <a:pt x="121" y="58"/>
                    </a:moveTo>
                    <a:cubicBezTo>
                      <a:pt x="112" y="58"/>
                      <a:pt x="112" y="58"/>
                      <a:pt x="112" y="58"/>
                    </a:cubicBezTo>
                    <a:cubicBezTo>
                      <a:pt x="112" y="49"/>
                      <a:pt x="112" y="49"/>
                      <a:pt x="112" y="49"/>
                    </a:cubicBezTo>
                    <a:cubicBezTo>
                      <a:pt x="121" y="49"/>
                      <a:pt x="121" y="49"/>
                      <a:pt x="121" y="49"/>
                    </a:cubicBezTo>
                    <a:lnTo>
                      <a:pt x="121" y="58"/>
                    </a:lnTo>
                    <a:close/>
                    <a:moveTo>
                      <a:pt x="121" y="41"/>
                    </a:moveTo>
                    <a:cubicBezTo>
                      <a:pt x="112" y="41"/>
                      <a:pt x="112" y="41"/>
                      <a:pt x="112" y="41"/>
                    </a:cubicBezTo>
                    <a:cubicBezTo>
                      <a:pt x="112" y="32"/>
                      <a:pt x="112" y="32"/>
                      <a:pt x="112" y="32"/>
                    </a:cubicBezTo>
                    <a:cubicBezTo>
                      <a:pt x="121" y="32"/>
                      <a:pt x="121" y="32"/>
                      <a:pt x="121" y="32"/>
                    </a:cubicBezTo>
                    <a:lnTo>
                      <a:pt x="121" y="41"/>
                    </a:lnTo>
                    <a:close/>
                    <a:moveTo>
                      <a:pt x="121" y="23"/>
                    </a:moveTo>
                    <a:cubicBezTo>
                      <a:pt x="112" y="23"/>
                      <a:pt x="112" y="23"/>
                      <a:pt x="112" y="23"/>
                    </a:cubicBezTo>
                    <a:cubicBezTo>
                      <a:pt x="112" y="15"/>
                      <a:pt x="112" y="15"/>
                      <a:pt x="112" y="15"/>
                    </a:cubicBezTo>
                    <a:cubicBezTo>
                      <a:pt x="121" y="15"/>
                      <a:pt x="121" y="15"/>
                      <a:pt x="121" y="15"/>
                    </a:cubicBezTo>
                    <a:lnTo>
                      <a:pt x="121" y="23"/>
                    </a:lnTo>
                    <a:close/>
                    <a:moveTo>
                      <a:pt x="140" y="58"/>
                    </a:moveTo>
                    <a:cubicBezTo>
                      <a:pt x="131" y="58"/>
                      <a:pt x="131" y="58"/>
                      <a:pt x="131" y="58"/>
                    </a:cubicBezTo>
                    <a:cubicBezTo>
                      <a:pt x="131" y="49"/>
                      <a:pt x="131" y="49"/>
                      <a:pt x="131" y="49"/>
                    </a:cubicBezTo>
                    <a:cubicBezTo>
                      <a:pt x="140" y="49"/>
                      <a:pt x="140" y="49"/>
                      <a:pt x="140" y="49"/>
                    </a:cubicBezTo>
                    <a:lnTo>
                      <a:pt x="140" y="58"/>
                    </a:lnTo>
                    <a:close/>
                    <a:moveTo>
                      <a:pt x="140" y="41"/>
                    </a:moveTo>
                    <a:cubicBezTo>
                      <a:pt x="131" y="41"/>
                      <a:pt x="131" y="41"/>
                      <a:pt x="131" y="41"/>
                    </a:cubicBezTo>
                    <a:cubicBezTo>
                      <a:pt x="131" y="32"/>
                      <a:pt x="131" y="32"/>
                      <a:pt x="131" y="32"/>
                    </a:cubicBezTo>
                    <a:cubicBezTo>
                      <a:pt x="140" y="32"/>
                      <a:pt x="140" y="32"/>
                      <a:pt x="140" y="32"/>
                    </a:cubicBezTo>
                    <a:lnTo>
                      <a:pt x="140" y="41"/>
                    </a:lnTo>
                    <a:close/>
                    <a:moveTo>
                      <a:pt x="140" y="23"/>
                    </a:moveTo>
                    <a:cubicBezTo>
                      <a:pt x="131" y="23"/>
                      <a:pt x="131" y="23"/>
                      <a:pt x="131" y="23"/>
                    </a:cubicBezTo>
                    <a:cubicBezTo>
                      <a:pt x="131" y="15"/>
                      <a:pt x="131" y="15"/>
                      <a:pt x="131" y="15"/>
                    </a:cubicBezTo>
                    <a:cubicBezTo>
                      <a:pt x="140" y="15"/>
                      <a:pt x="140" y="15"/>
                      <a:pt x="140" y="15"/>
                    </a:cubicBezTo>
                    <a:lnTo>
                      <a:pt x="140" y="23"/>
                    </a:lnTo>
                    <a:close/>
                    <a:moveTo>
                      <a:pt x="215" y="53"/>
                    </a:moveTo>
                    <a:cubicBezTo>
                      <a:pt x="205" y="53"/>
                      <a:pt x="197" y="46"/>
                      <a:pt x="197" y="36"/>
                    </a:cubicBezTo>
                    <a:cubicBezTo>
                      <a:pt x="197" y="27"/>
                      <a:pt x="205" y="19"/>
                      <a:pt x="215" y="19"/>
                    </a:cubicBezTo>
                    <a:cubicBezTo>
                      <a:pt x="224" y="19"/>
                      <a:pt x="232" y="27"/>
                      <a:pt x="232" y="36"/>
                    </a:cubicBezTo>
                    <a:cubicBezTo>
                      <a:pt x="232" y="46"/>
                      <a:pt x="224" y="53"/>
                      <a:pt x="215" y="53"/>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grpSp>
        <p:grpSp>
          <p:nvGrpSpPr>
            <p:cNvPr id="199" name="Group 198"/>
            <p:cNvGrpSpPr/>
            <p:nvPr/>
          </p:nvGrpSpPr>
          <p:grpSpPr>
            <a:xfrm>
              <a:off x="9733986" y="2420310"/>
              <a:ext cx="1182224" cy="348384"/>
              <a:chOff x="10340775" y="2797876"/>
              <a:chExt cx="1413002" cy="416392"/>
            </a:xfrm>
          </p:grpSpPr>
          <p:sp>
            <p:nvSpPr>
              <p:cNvPr id="200" name="Freeform 5"/>
              <p:cNvSpPr>
                <a:spLocks noEditPoints="1"/>
              </p:cNvSpPr>
              <p:nvPr/>
            </p:nvSpPr>
            <p:spPr bwMode="auto">
              <a:xfrm>
                <a:off x="11117864" y="3029142"/>
                <a:ext cx="635913" cy="185126"/>
              </a:xfrm>
              <a:custGeom>
                <a:avLst/>
                <a:gdLst>
                  <a:gd name="T0" fmla="*/ 239 w 255"/>
                  <a:gd name="T1" fmla="*/ 0 h 74"/>
                  <a:gd name="T2" fmla="*/ 0 w 255"/>
                  <a:gd name="T3" fmla="*/ 17 h 74"/>
                  <a:gd name="T4" fmla="*/ 17 w 255"/>
                  <a:gd name="T5" fmla="*/ 74 h 74"/>
                  <a:gd name="T6" fmla="*/ 255 w 255"/>
                  <a:gd name="T7" fmla="*/ 58 h 74"/>
                  <a:gd name="T8" fmla="*/ 27 w 255"/>
                  <a:gd name="T9" fmla="*/ 57 h 74"/>
                  <a:gd name="T10" fmla="*/ 18 w 255"/>
                  <a:gd name="T11" fmla="*/ 49 h 74"/>
                  <a:gd name="T12" fmla="*/ 27 w 255"/>
                  <a:gd name="T13" fmla="*/ 57 h 74"/>
                  <a:gd name="T14" fmla="*/ 18 w 255"/>
                  <a:gd name="T15" fmla="*/ 40 h 74"/>
                  <a:gd name="T16" fmla="*/ 27 w 255"/>
                  <a:gd name="T17" fmla="*/ 31 h 74"/>
                  <a:gd name="T18" fmla="*/ 27 w 255"/>
                  <a:gd name="T19" fmla="*/ 23 h 74"/>
                  <a:gd name="T20" fmla="*/ 18 w 255"/>
                  <a:gd name="T21" fmla="*/ 14 h 74"/>
                  <a:gd name="T22" fmla="*/ 27 w 255"/>
                  <a:gd name="T23" fmla="*/ 23 h 74"/>
                  <a:gd name="T24" fmla="*/ 37 w 255"/>
                  <a:gd name="T25" fmla="*/ 57 h 74"/>
                  <a:gd name="T26" fmla="*/ 46 w 255"/>
                  <a:gd name="T27" fmla="*/ 49 h 74"/>
                  <a:gd name="T28" fmla="*/ 46 w 255"/>
                  <a:gd name="T29" fmla="*/ 40 h 74"/>
                  <a:gd name="T30" fmla="*/ 37 w 255"/>
                  <a:gd name="T31" fmla="*/ 31 h 74"/>
                  <a:gd name="T32" fmla="*/ 46 w 255"/>
                  <a:gd name="T33" fmla="*/ 40 h 74"/>
                  <a:gd name="T34" fmla="*/ 37 w 255"/>
                  <a:gd name="T35" fmla="*/ 23 h 74"/>
                  <a:gd name="T36" fmla="*/ 46 w 255"/>
                  <a:gd name="T37" fmla="*/ 14 h 74"/>
                  <a:gd name="T38" fmla="*/ 65 w 255"/>
                  <a:gd name="T39" fmla="*/ 57 h 74"/>
                  <a:gd name="T40" fmla="*/ 56 w 255"/>
                  <a:gd name="T41" fmla="*/ 49 h 74"/>
                  <a:gd name="T42" fmla="*/ 65 w 255"/>
                  <a:gd name="T43" fmla="*/ 57 h 74"/>
                  <a:gd name="T44" fmla="*/ 56 w 255"/>
                  <a:gd name="T45" fmla="*/ 40 h 74"/>
                  <a:gd name="T46" fmla="*/ 65 w 255"/>
                  <a:gd name="T47" fmla="*/ 31 h 74"/>
                  <a:gd name="T48" fmla="*/ 65 w 255"/>
                  <a:gd name="T49" fmla="*/ 23 h 74"/>
                  <a:gd name="T50" fmla="*/ 56 w 255"/>
                  <a:gd name="T51" fmla="*/ 14 h 74"/>
                  <a:gd name="T52" fmla="*/ 65 w 255"/>
                  <a:gd name="T53" fmla="*/ 23 h 74"/>
                  <a:gd name="T54" fmla="*/ 75 w 255"/>
                  <a:gd name="T55" fmla="*/ 57 h 74"/>
                  <a:gd name="T56" fmla="*/ 83 w 255"/>
                  <a:gd name="T57" fmla="*/ 49 h 74"/>
                  <a:gd name="T58" fmla="*/ 83 w 255"/>
                  <a:gd name="T59" fmla="*/ 40 h 74"/>
                  <a:gd name="T60" fmla="*/ 75 w 255"/>
                  <a:gd name="T61" fmla="*/ 31 h 74"/>
                  <a:gd name="T62" fmla="*/ 83 w 255"/>
                  <a:gd name="T63" fmla="*/ 40 h 74"/>
                  <a:gd name="T64" fmla="*/ 75 w 255"/>
                  <a:gd name="T65" fmla="*/ 23 h 74"/>
                  <a:gd name="T66" fmla="*/ 83 w 255"/>
                  <a:gd name="T67" fmla="*/ 14 h 74"/>
                  <a:gd name="T68" fmla="*/ 102 w 255"/>
                  <a:gd name="T69" fmla="*/ 57 h 74"/>
                  <a:gd name="T70" fmla="*/ 94 w 255"/>
                  <a:gd name="T71" fmla="*/ 49 h 74"/>
                  <a:gd name="T72" fmla="*/ 102 w 255"/>
                  <a:gd name="T73" fmla="*/ 57 h 74"/>
                  <a:gd name="T74" fmla="*/ 94 w 255"/>
                  <a:gd name="T75" fmla="*/ 40 h 74"/>
                  <a:gd name="T76" fmla="*/ 102 w 255"/>
                  <a:gd name="T77" fmla="*/ 31 h 74"/>
                  <a:gd name="T78" fmla="*/ 102 w 255"/>
                  <a:gd name="T79" fmla="*/ 23 h 74"/>
                  <a:gd name="T80" fmla="*/ 94 w 255"/>
                  <a:gd name="T81" fmla="*/ 14 h 74"/>
                  <a:gd name="T82" fmla="*/ 102 w 255"/>
                  <a:gd name="T83" fmla="*/ 23 h 74"/>
                  <a:gd name="T84" fmla="*/ 112 w 255"/>
                  <a:gd name="T85" fmla="*/ 57 h 74"/>
                  <a:gd name="T86" fmla="*/ 121 w 255"/>
                  <a:gd name="T87" fmla="*/ 49 h 74"/>
                  <a:gd name="T88" fmla="*/ 121 w 255"/>
                  <a:gd name="T89" fmla="*/ 40 h 74"/>
                  <a:gd name="T90" fmla="*/ 112 w 255"/>
                  <a:gd name="T91" fmla="*/ 31 h 74"/>
                  <a:gd name="T92" fmla="*/ 121 w 255"/>
                  <a:gd name="T93" fmla="*/ 40 h 74"/>
                  <a:gd name="T94" fmla="*/ 112 w 255"/>
                  <a:gd name="T95" fmla="*/ 23 h 74"/>
                  <a:gd name="T96" fmla="*/ 121 w 255"/>
                  <a:gd name="T97" fmla="*/ 14 h 74"/>
                  <a:gd name="T98" fmla="*/ 140 w 255"/>
                  <a:gd name="T99" fmla="*/ 57 h 74"/>
                  <a:gd name="T100" fmla="*/ 131 w 255"/>
                  <a:gd name="T101" fmla="*/ 49 h 74"/>
                  <a:gd name="T102" fmla="*/ 140 w 255"/>
                  <a:gd name="T103" fmla="*/ 57 h 74"/>
                  <a:gd name="T104" fmla="*/ 131 w 255"/>
                  <a:gd name="T105" fmla="*/ 40 h 74"/>
                  <a:gd name="T106" fmla="*/ 140 w 255"/>
                  <a:gd name="T107" fmla="*/ 31 h 74"/>
                  <a:gd name="T108" fmla="*/ 140 w 255"/>
                  <a:gd name="T109" fmla="*/ 23 h 74"/>
                  <a:gd name="T110" fmla="*/ 131 w 255"/>
                  <a:gd name="T111" fmla="*/ 14 h 74"/>
                  <a:gd name="T112" fmla="*/ 140 w 255"/>
                  <a:gd name="T113" fmla="*/ 23 h 74"/>
                  <a:gd name="T114" fmla="*/ 197 w 255"/>
                  <a:gd name="T115" fmla="*/ 36 h 74"/>
                  <a:gd name="T116" fmla="*/ 232 w 255"/>
                  <a:gd name="T1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74">
                    <a:moveTo>
                      <a:pt x="255" y="17"/>
                    </a:moveTo>
                    <a:cubicBezTo>
                      <a:pt x="255" y="7"/>
                      <a:pt x="248" y="0"/>
                      <a:pt x="239" y="0"/>
                    </a:cubicBezTo>
                    <a:cubicBezTo>
                      <a:pt x="17" y="0"/>
                      <a:pt x="17" y="0"/>
                      <a:pt x="17" y="0"/>
                    </a:cubicBezTo>
                    <a:cubicBezTo>
                      <a:pt x="8" y="0"/>
                      <a:pt x="0" y="7"/>
                      <a:pt x="0" y="17"/>
                    </a:cubicBezTo>
                    <a:cubicBezTo>
                      <a:pt x="0" y="58"/>
                      <a:pt x="0" y="58"/>
                      <a:pt x="0" y="58"/>
                    </a:cubicBezTo>
                    <a:cubicBezTo>
                      <a:pt x="0" y="67"/>
                      <a:pt x="8" y="74"/>
                      <a:pt x="17" y="74"/>
                    </a:cubicBezTo>
                    <a:cubicBezTo>
                      <a:pt x="239" y="74"/>
                      <a:pt x="239" y="74"/>
                      <a:pt x="239" y="74"/>
                    </a:cubicBezTo>
                    <a:cubicBezTo>
                      <a:pt x="248" y="74"/>
                      <a:pt x="255" y="67"/>
                      <a:pt x="255" y="58"/>
                    </a:cubicBezTo>
                    <a:lnTo>
                      <a:pt x="255" y="17"/>
                    </a:lnTo>
                    <a:close/>
                    <a:moveTo>
                      <a:pt x="27" y="57"/>
                    </a:moveTo>
                    <a:cubicBezTo>
                      <a:pt x="18" y="57"/>
                      <a:pt x="18" y="57"/>
                      <a:pt x="18" y="57"/>
                    </a:cubicBezTo>
                    <a:cubicBezTo>
                      <a:pt x="18" y="49"/>
                      <a:pt x="18" y="49"/>
                      <a:pt x="18" y="49"/>
                    </a:cubicBezTo>
                    <a:cubicBezTo>
                      <a:pt x="27" y="49"/>
                      <a:pt x="27" y="49"/>
                      <a:pt x="27" y="49"/>
                    </a:cubicBezTo>
                    <a:lnTo>
                      <a:pt x="27" y="57"/>
                    </a:lnTo>
                    <a:close/>
                    <a:moveTo>
                      <a:pt x="27" y="40"/>
                    </a:moveTo>
                    <a:cubicBezTo>
                      <a:pt x="18" y="40"/>
                      <a:pt x="18" y="40"/>
                      <a:pt x="18" y="40"/>
                    </a:cubicBezTo>
                    <a:cubicBezTo>
                      <a:pt x="18" y="31"/>
                      <a:pt x="18" y="31"/>
                      <a:pt x="18" y="31"/>
                    </a:cubicBezTo>
                    <a:cubicBezTo>
                      <a:pt x="27" y="31"/>
                      <a:pt x="27" y="31"/>
                      <a:pt x="27" y="31"/>
                    </a:cubicBezTo>
                    <a:lnTo>
                      <a:pt x="27" y="40"/>
                    </a:lnTo>
                    <a:close/>
                    <a:moveTo>
                      <a:pt x="27" y="23"/>
                    </a:moveTo>
                    <a:cubicBezTo>
                      <a:pt x="18" y="23"/>
                      <a:pt x="18" y="23"/>
                      <a:pt x="18" y="23"/>
                    </a:cubicBezTo>
                    <a:cubicBezTo>
                      <a:pt x="18" y="14"/>
                      <a:pt x="18" y="14"/>
                      <a:pt x="18" y="14"/>
                    </a:cubicBezTo>
                    <a:cubicBezTo>
                      <a:pt x="27" y="14"/>
                      <a:pt x="27" y="14"/>
                      <a:pt x="27" y="14"/>
                    </a:cubicBezTo>
                    <a:lnTo>
                      <a:pt x="27" y="23"/>
                    </a:lnTo>
                    <a:close/>
                    <a:moveTo>
                      <a:pt x="46" y="57"/>
                    </a:moveTo>
                    <a:cubicBezTo>
                      <a:pt x="37" y="57"/>
                      <a:pt x="37" y="57"/>
                      <a:pt x="37" y="57"/>
                    </a:cubicBezTo>
                    <a:cubicBezTo>
                      <a:pt x="37" y="49"/>
                      <a:pt x="37" y="49"/>
                      <a:pt x="37" y="49"/>
                    </a:cubicBezTo>
                    <a:cubicBezTo>
                      <a:pt x="46" y="49"/>
                      <a:pt x="46" y="49"/>
                      <a:pt x="46" y="49"/>
                    </a:cubicBezTo>
                    <a:lnTo>
                      <a:pt x="46" y="57"/>
                    </a:lnTo>
                    <a:close/>
                    <a:moveTo>
                      <a:pt x="46" y="40"/>
                    </a:moveTo>
                    <a:cubicBezTo>
                      <a:pt x="37" y="40"/>
                      <a:pt x="37" y="40"/>
                      <a:pt x="37" y="40"/>
                    </a:cubicBezTo>
                    <a:cubicBezTo>
                      <a:pt x="37" y="31"/>
                      <a:pt x="37" y="31"/>
                      <a:pt x="37" y="31"/>
                    </a:cubicBezTo>
                    <a:cubicBezTo>
                      <a:pt x="46" y="31"/>
                      <a:pt x="46" y="31"/>
                      <a:pt x="46" y="31"/>
                    </a:cubicBezTo>
                    <a:lnTo>
                      <a:pt x="46" y="40"/>
                    </a:lnTo>
                    <a:close/>
                    <a:moveTo>
                      <a:pt x="46" y="23"/>
                    </a:moveTo>
                    <a:cubicBezTo>
                      <a:pt x="37" y="23"/>
                      <a:pt x="37" y="23"/>
                      <a:pt x="37" y="23"/>
                    </a:cubicBezTo>
                    <a:cubicBezTo>
                      <a:pt x="37" y="14"/>
                      <a:pt x="37" y="14"/>
                      <a:pt x="37" y="14"/>
                    </a:cubicBezTo>
                    <a:cubicBezTo>
                      <a:pt x="46" y="14"/>
                      <a:pt x="46" y="14"/>
                      <a:pt x="46" y="14"/>
                    </a:cubicBezTo>
                    <a:lnTo>
                      <a:pt x="46" y="23"/>
                    </a:lnTo>
                    <a:close/>
                    <a:moveTo>
                      <a:pt x="65" y="57"/>
                    </a:moveTo>
                    <a:cubicBezTo>
                      <a:pt x="56" y="57"/>
                      <a:pt x="56" y="57"/>
                      <a:pt x="56" y="57"/>
                    </a:cubicBezTo>
                    <a:cubicBezTo>
                      <a:pt x="56" y="49"/>
                      <a:pt x="56" y="49"/>
                      <a:pt x="56" y="49"/>
                    </a:cubicBezTo>
                    <a:cubicBezTo>
                      <a:pt x="65" y="49"/>
                      <a:pt x="65" y="49"/>
                      <a:pt x="65" y="49"/>
                    </a:cubicBezTo>
                    <a:lnTo>
                      <a:pt x="65" y="57"/>
                    </a:lnTo>
                    <a:close/>
                    <a:moveTo>
                      <a:pt x="65" y="40"/>
                    </a:moveTo>
                    <a:cubicBezTo>
                      <a:pt x="56" y="40"/>
                      <a:pt x="56" y="40"/>
                      <a:pt x="56" y="40"/>
                    </a:cubicBezTo>
                    <a:cubicBezTo>
                      <a:pt x="56" y="31"/>
                      <a:pt x="56" y="31"/>
                      <a:pt x="56" y="31"/>
                    </a:cubicBezTo>
                    <a:cubicBezTo>
                      <a:pt x="65" y="31"/>
                      <a:pt x="65" y="31"/>
                      <a:pt x="65" y="31"/>
                    </a:cubicBezTo>
                    <a:lnTo>
                      <a:pt x="65" y="40"/>
                    </a:lnTo>
                    <a:close/>
                    <a:moveTo>
                      <a:pt x="65" y="23"/>
                    </a:moveTo>
                    <a:cubicBezTo>
                      <a:pt x="56" y="23"/>
                      <a:pt x="56" y="23"/>
                      <a:pt x="56" y="23"/>
                    </a:cubicBezTo>
                    <a:cubicBezTo>
                      <a:pt x="56" y="14"/>
                      <a:pt x="56" y="14"/>
                      <a:pt x="56" y="14"/>
                    </a:cubicBezTo>
                    <a:cubicBezTo>
                      <a:pt x="65" y="14"/>
                      <a:pt x="65" y="14"/>
                      <a:pt x="65" y="14"/>
                    </a:cubicBezTo>
                    <a:lnTo>
                      <a:pt x="65" y="23"/>
                    </a:lnTo>
                    <a:close/>
                    <a:moveTo>
                      <a:pt x="83" y="57"/>
                    </a:moveTo>
                    <a:cubicBezTo>
                      <a:pt x="75" y="57"/>
                      <a:pt x="75" y="57"/>
                      <a:pt x="75" y="57"/>
                    </a:cubicBezTo>
                    <a:cubicBezTo>
                      <a:pt x="75" y="49"/>
                      <a:pt x="75" y="49"/>
                      <a:pt x="75" y="49"/>
                    </a:cubicBezTo>
                    <a:cubicBezTo>
                      <a:pt x="83" y="49"/>
                      <a:pt x="83" y="49"/>
                      <a:pt x="83" y="49"/>
                    </a:cubicBezTo>
                    <a:lnTo>
                      <a:pt x="83" y="57"/>
                    </a:lnTo>
                    <a:close/>
                    <a:moveTo>
                      <a:pt x="83" y="40"/>
                    </a:moveTo>
                    <a:cubicBezTo>
                      <a:pt x="75" y="40"/>
                      <a:pt x="75" y="40"/>
                      <a:pt x="75" y="40"/>
                    </a:cubicBezTo>
                    <a:cubicBezTo>
                      <a:pt x="75" y="31"/>
                      <a:pt x="75" y="31"/>
                      <a:pt x="75" y="31"/>
                    </a:cubicBezTo>
                    <a:cubicBezTo>
                      <a:pt x="83" y="31"/>
                      <a:pt x="83" y="31"/>
                      <a:pt x="83" y="31"/>
                    </a:cubicBezTo>
                    <a:lnTo>
                      <a:pt x="83" y="40"/>
                    </a:lnTo>
                    <a:close/>
                    <a:moveTo>
                      <a:pt x="83" y="23"/>
                    </a:moveTo>
                    <a:cubicBezTo>
                      <a:pt x="75" y="23"/>
                      <a:pt x="75" y="23"/>
                      <a:pt x="75" y="23"/>
                    </a:cubicBezTo>
                    <a:cubicBezTo>
                      <a:pt x="75" y="14"/>
                      <a:pt x="75" y="14"/>
                      <a:pt x="75" y="14"/>
                    </a:cubicBezTo>
                    <a:cubicBezTo>
                      <a:pt x="83" y="14"/>
                      <a:pt x="83" y="14"/>
                      <a:pt x="83" y="14"/>
                    </a:cubicBezTo>
                    <a:lnTo>
                      <a:pt x="83" y="23"/>
                    </a:lnTo>
                    <a:close/>
                    <a:moveTo>
                      <a:pt x="102" y="57"/>
                    </a:moveTo>
                    <a:cubicBezTo>
                      <a:pt x="94" y="57"/>
                      <a:pt x="94" y="57"/>
                      <a:pt x="94" y="57"/>
                    </a:cubicBezTo>
                    <a:cubicBezTo>
                      <a:pt x="94" y="49"/>
                      <a:pt x="94" y="49"/>
                      <a:pt x="94" y="49"/>
                    </a:cubicBezTo>
                    <a:cubicBezTo>
                      <a:pt x="102" y="49"/>
                      <a:pt x="102" y="49"/>
                      <a:pt x="102" y="49"/>
                    </a:cubicBezTo>
                    <a:lnTo>
                      <a:pt x="102" y="57"/>
                    </a:lnTo>
                    <a:close/>
                    <a:moveTo>
                      <a:pt x="102" y="40"/>
                    </a:moveTo>
                    <a:cubicBezTo>
                      <a:pt x="94" y="40"/>
                      <a:pt x="94" y="40"/>
                      <a:pt x="94" y="40"/>
                    </a:cubicBezTo>
                    <a:cubicBezTo>
                      <a:pt x="94" y="31"/>
                      <a:pt x="94" y="31"/>
                      <a:pt x="94" y="31"/>
                    </a:cubicBezTo>
                    <a:cubicBezTo>
                      <a:pt x="102" y="31"/>
                      <a:pt x="102" y="31"/>
                      <a:pt x="102" y="31"/>
                    </a:cubicBezTo>
                    <a:lnTo>
                      <a:pt x="102" y="40"/>
                    </a:lnTo>
                    <a:close/>
                    <a:moveTo>
                      <a:pt x="102" y="23"/>
                    </a:moveTo>
                    <a:cubicBezTo>
                      <a:pt x="94" y="23"/>
                      <a:pt x="94" y="23"/>
                      <a:pt x="94" y="23"/>
                    </a:cubicBezTo>
                    <a:cubicBezTo>
                      <a:pt x="94" y="14"/>
                      <a:pt x="94" y="14"/>
                      <a:pt x="94" y="14"/>
                    </a:cubicBezTo>
                    <a:cubicBezTo>
                      <a:pt x="102" y="14"/>
                      <a:pt x="102" y="14"/>
                      <a:pt x="102" y="14"/>
                    </a:cubicBezTo>
                    <a:lnTo>
                      <a:pt x="102" y="23"/>
                    </a:lnTo>
                    <a:close/>
                    <a:moveTo>
                      <a:pt x="121" y="57"/>
                    </a:moveTo>
                    <a:cubicBezTo>
                      <a:pt x="112" y="57"/>
                      <a:pt x="112" y="57"/>
                      <a:pt x="112" y="57"/>
                    </a:cubicBezTo>
                    <a:cubicBezTo>
                      <a:pt x="112" y="49"/>
                      <a:pt x="112" y="49"/>
                      <a:pt x="112" y="49"/>
                    </a:cubicBezTo>
                    <a:cubicBezTo>
                      <a:pt x="121" y="49"/>
                      <a:pt x="121" y="49"/>
                      <a:pt x="121" y="49"/>
                    </a:cubicBezTo>
                    <a:lnTo>
                      <a:pt x="121" y="57"/>
                    </a:lnTo>
                    <a:close/>
                    <a:moveTo>
                      <a:pt x="121" y="40"/>
                    </a:moveTo>
                    <a:cubicBezTo>
                      <a:pt x="112" y="40"/>
                      <a:pt x="112" y="40"/>
                      <a:pt x="112" y="40"/>
                    </a:cubicBezTo>
                    <a:cubicBezTo>
                      <a:pt x="112" y="31"/>
                      <a:pt x="112" y="31"/>
                      <a:pt x="112" y="31"/>
                    </a:cubicBezTo>
                    <a:cubicBezTo>
                      <a:pt x="121" y="31"/>
                      <a:pt x="121" y="31"/>
                      <a:pt x="121" y="31"/>
                    </a:cubicBezTo>
                    <a:lnTo>
                      <a:pt x="121" y="40"/>
                    </a:lnTo>
                    <a:close/>
                    <a:moveTo>
                      <a:pt x="121" y="23"/>
                    </a:moveTo>
                    <a:cubicBezTo>
                      <a:pt x="112" y="23"/>
                      <a:pt x="112" y="23"/>
                      <a:pt x="112" y="23"/>
                    </a:cubicBezTo>
                    <a:cubicBezTo>
                      <a:pt x="112" y="14"/>
                      <a:pt x="112" y="14"/>
                      <a:pt x="112" y="14"/>
                    </a:cubicBezTo>
                    <a:cubicBezTo>
                      <a:pt x="121" y="14"/>
                      <a:pt x="121" y="14"/>
                      <a:pt x="121" y="14"/>
                    </a:cubicBezTo>
                    <a:lnTo>
                      <a:pt x="121" y="23"/>
                    </a:lnTo>
                    <a:close/>
                    <a:moveTo>
                      <a:pt x="140" y="57"/>
                    </a:moveTo>
                    <a:cubicBezTo>
                      <a:pt x="131" y="57"/>
                      <a:pt x="131" y="57"/>
                      <a:pt x="131" y="57"/>
                    </a:cubicBezTo>
                    <a:cubicBezTo>
                      <a:pt x="131" y="49"/>
                      <a:pt x="131" y="49"/>
                      <a:pt x="131" y="49"/>
                    </a:cubicBezTo>
                    <a:cubicBezTo>
                      <a:pt x="140" y="49"/>
                      <a:pt x="140" y="49"/>
                      <a:pt x="140" y="49"/>
                    </a:cubicBezTo>
                    <a:lnTo>
                      <a:pt x="140" y="57"/>
                    </a:lnTo>
                    <a:close/>
                    <a:moveTo>
                      <a:pt x="140" y="40"/>
                    </a:moveTo>
                    <a:cubicBezTo>
                      <a:pt x="131" y="40"/>
                      <a:pt x="131" y="40"/>
                      <a:pt x="131" y="40"/>
                    </a:cubicBezTo>
                    <a:cubicBezTo>
                      <a:pt x="131" y="31"/>
                      <a:pt x="131" y="31"/>
                      <a:pt x="131" y="31"/>
                    </a:cubicBezTo>
                    <a:cubicBezTo>
                      <a:pt x="140" y="31"/>
                      <a:pt x="140" y="31"/>
                      <a:pt x="140" y="31"/>
                    </a:cubicBezTo>
                    <a:lnTo>
                      <a:pt x="140" y="40"/>
                    </a:lnTo>
                    <a:close/>
                    <a:moveTo>
                      <a:pt x="140" y="23"/>
                    </a:moveTo>
                    <a:cubicBezTo>
                      <a:pt x="131" y="23"/>
                      <a:pt x="131" y="23"/>
                      <a:pt x="131" y="23"/>
                    </a:cubicBezTo>
                    <a:cubicBezTo>
                      <a:pt x="131" y="14"/>
                      <a:pt x="131" y="14"/>
                      <a:pt x="131" y="14"/>
                    </a:cubicBezTo>
                    <a:cubicBezTo>
                      <a:pt x="140" y="14"/>
                      <a:pt x="140" y="14"/>
                      <a:pt x="140" y="14"/>
                    </a:cubicBezTo>
                    <a:lnTo>
                      <a:pt x="140" y="23"/>
                    </a:lnTo>
                    <a:close/>
                    <a:moveTo>
                      <a:pt x="215" y="53"/>
                    </a:moveTo>
                    <a:cubicBezTo>
                      <a:pt x="205" y="53"/>
                      <a:pt x="197" y="45"/>
                      <a:pt x="197" y="36"/>
                    </a:cubicBezTo>
                    <a:cubicBezTo>
                      <a:pt x="197" y="26"/>
                      <a:pt x="205" y="18"/>
                      <a:pt x="215" y="18"/>
                    </a:cubicBezTo>
                    <a:cubicBezTo>
                      <a:pt x="224" y="18"/>
                      <a:pt x="232" y="26"/>
                      <a:pt x="232" y="36"/>
                    </a:cubicBezTo>
                    <a:cubicBezTo>
                      <a:pt x="232" y="45"/>
                      <a:pt x="224" y="53"/>
                      <a:pt x="215" y="53"/>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201" name="Freeform 6"/>
              <p:cNvSpPr>
                <a:spLocks noEditPoints="1"/>
              </p:cNvSpPr>
              <p:nvPr/>
            </p:nvSpPr>
            <p:spPr bwMode="auto">
              <a:xfrm>
                <a:off x="10340775" y="3027725"/>
                <a:ext cx="635913" cy="184080"/>
              </a:xfrm>
              <a:custGeom>
                <a:avLst/>
                <a:gdLst>
                  <a:gd name="T0" fmla="*/ 239 w 255"/>
                  <a:gd name="T1" fmla="*/ 0 h 74"/>
                  <a:gd name="T2" fmla="*/ 0 w 255"/>
                  <a:gd name="T3" fmla="*/ 17 h 74"/>
                  <a:gd name="T4" fmla="*/ 17 w 255"/>
                  <a:gd name="T5" fmla="*/ 74 h 74"/>
                  <a:gd name="T6" fmla="*/ 255 w 255"/>
                  <a:gd name="T7" fmla="*/ 57 h 74"/>
                  <a:gd name="T8" fmla="*/ 27 w 255"/>
                  <a:gd name="T9" fmla="*/ 58 h 74"/>
                  <a:gd name="T10" fmla="*/ 18 w 255"/>
                  <a:gd name="T11" fmla="*/ 49 h 74"/>
                  <a:gd name="T12" fmla="*/ 27 w 255"/>
                  <a:gd name="T13" fmla="*/ 58 h 74"/>
                  <a:gd name="T14" fmla="*/ 18 w 255"/>
                  <a:gd name="T15" fmla="*/ 41 h 74"/>
                  <a:gd name="T16" fmla="*/ 27 w 255"/>
                  <a:gd name="T17" fmla="*/ 32 h 74"/>
                  <a:gd name="T18" fmla="*/ 27 w 255"/>
                  <a:gd name="T19" fmla="*/ 23 h 74"/>
                  <a:gd name="T20" fmla="*/ 18 w 255"/>
                  <a:gd name="T21" fmla="*/ 15 h 74"/>
                  <a:gd name="T22" fmla="*/ 27 w 255"/>
                  <a:gd name="T23" fmla="*/ 23 h 74"/>
                  <a:gd name="T24" fmla="*/ 37 w 255"/>
                  <a:gd name="T25" fmla="*/ 58 h 74"/>
                  <a:gd name="T26" fmla="*/ 46 w 255"/>
                  <a:gd name="T27" fmla="*/ 49 h 74"/>
                  <a:gd name="T28" fmla="*/ 46 w 255"/>
                  <a:gd name="T29" fmla="*/ 41 h 74"/>
                  <a:gd name="T30" fmla="*/ 37 w 255"/>
                  <a:gd name="T31" fmla="*/ 32 h 74"/>
                  <a:gd name="T32" fmla="*/ 46 w 255"/>
                  <a:gd name="T33" fmla="*/ 41 h 74"/>
                  <a:gd name="T34" fmla="*/ 37 w 255"/>
                  <a:gd name="T35" fmla="*/ 23 h 74"/>
                  <a:gd name="T36" fmla="*/ 46 w 255"/>
                  <a:gd name="T37" fmla="*/ 15 h 74"/>
                  <a:gd name="T38" fmla="*/ 65 w 255"/>
                  <a:gd name="T39" fmla="*/ 58 h 74"/>
                  <a:gd name="T40" fmla="*/ 56 w 255"/>
                  <a:gd name="T41" fmla="*/ 49 h 74"/>
                  <a:gd name="T42" fmla="*/ 65 w 255"/>
                  <a:gd name="T43" fmla="*/ 58 h 74"/>
                  <a:gd name="T44" fmla="*/ 56 w 255"/>
                  <a:gd name="T45" fmla="*/ 41 h 74"/>
                  <a:gd name="T46" fmla="*/ 65 w 255"/>
                  <a:gd name="T47" fmla="*/ 32 h 74"/>
                  <a:gd name="T48" fmla="*/ 65 w 255"/>
                  <a:gd name="T49" fmla="*/ 23 h 74"/>
                  <a:gd name="T50" fmla="*/ 56 w 255"/>
                  <a:gd name="T51" fmla="*/ 15 h 74"/>
                  <a:gd name="T52" fmla="*/ 65 w 255"/>
                  <a:gd name="T53" fmla="*/ 23 h 74"/>
                  <a:gd name="T54" fmla="*/ 75 w 255"/>
                  <a:gd name="T55" fmla="*/ 58 h 74"/>
                  <a:gd name="T56" fmla="*/ 83 w 255"/>
                  <a:gd name="T57" fmla="*/ 49 h 74"/>
                  <a:gd name="T58" fmla="*/ 83 w 255"/>
                  <a:gd name="T59" fmla="*/ 41 h 74"/>
                  <a:gd name="T60" fmla="*/ 75 w 255"/>
                  <a:gd name="T61" fmla="*/ 32 h 74"/>
                  <a:gd name="T62" fmla="*/ 83 w 255"/>
                  <a:gd name="T63" fmla="*/ 41 h 74"/>
                  <a:gd name="T64" fmla="*/ 75 w 255"/>
                  <a:gd name="T65" fmla="*/ 23 h 74"/>
                  <a:gd name="T66" fmla="*/ 83 w 255"/>
                  <a:gd name="T67" fmla="*/ 15 h 74"/>
                  <a:gd name="T68" fmla="*/ 102 w 255"/>
                  <a:gd name="T69" fmla="*/ 58 h 74"/>
                  <a:gd name="T70" fmla="*/ 94 w 255"/>
                  <a:gd name="T71" fmla="*/ 49 h 74"/>
                  <a:gd name="T72" fmla="*/ 102 w 255"/>
                  <a:gd name="T73" fmla="*/ 58 h 74"/>
                  <a:gd name="T74" fmla="*/ 94 w 255"/>
                  <a:gd name="T75" fmla="*/ 41 h 74"/>
                  <a:gd name="T76" fmla="*/ 102 w 255"/>
                  <a:gd name="T77" fmla="*/ 32 h 74"/>
                  <a:gd name="T78" fmla="*/ 102 w 255"/>
                  <a:gd name="T79" fmla="*/ 23 h 74"/>
                  <a:gd name="T80" fmla="*/ 94 w 255"/>
                  <a:gd name="T81" fmla="*/ 15 h 74"/>
                  <a:gd name="T82" fmla="*/ 102 w 255"/>
                  <a:gd name="T83" fmla="*/ 23 h 74"/>
                  <a:gd name="T84" fmla="*/ 112 w 255"/>
                  <a:gd name="T85" fmla="*/ 58 h 74"/>
                  <a:gd name="T86" fmla="*/ 121 w 255"/>
                  <a:gd name="T87" fmla="*/ 49 h 74"/>
                  <a:gd name="T88" fmla="*/ 121 w 255"/>
                  <a:gd name="T89" fmla="*/ 41 h 74"/>
                  <a:gd name="T90" fmla="*/ 112 w 255"/>
                  <a:gd name="T91" fmla="*/ 32 h 74"/>
                  <a:gd name="T92" fmla="*/ 121 w 255"/>
                  <a:gd name="T93" fmla="*/ 41 h 74"/>
                  <a:gd name="T94" fmla="*/ 112 w 255"/>
                  <a:gd name="T95" fmla="*/ 23 h 74"/>
                  <a:gd name="T96" fmla="*/ 121 w 255"/>
                  <a:gd name="T97" fmla="*/ 15 h 74"/>
                  <a:gd name="T98" fmla="*/ 140 w 255"/>
                  <a:gd name="T99" fmla="*/ 58 h 74"/>
                  <a:gd name="T100" fmla="*/ 131 w 255"/>
                  <a:gd name="T101" fmla="*/ 49 h 74"/>
                  <a:gd name="T102" fmla="*/ 140 w 255"/>
                  <a:gd name="T103" fmla="*/ 58 h 74"/>
                  <a:gd name="T104" fmla="*/ 131 w 255"/>
                  <a:gd name="T105" fmla="*/ 41 h 74"/>
                  <a:gd name="T106" fmla="*/ 140 w 255"/>
                  <a:gd name="T107" fmla="*/ 32 h 74"/>
                  <a:gd name="T108" fmla="*/ 140 w 255"/>
                  <a:gd name="T109" fmla="*/ 23 h 74"/>
                  <a:gd name="T110" fmla="*/ 131 w 255"/>
                  <a:gd name="T111" fmla="*/ 15 h 74"/>
                  <a:gd name="T112" fmla="*/ 140 w 255"/>
                  <a:gd name="T113" fmla="*/ 23 h 74"/>
                  <a:gd name="T114" fmla="*/ 197 w 255"/>
                  <a:gd name="T115" fmla="*/ 36 h 74"/>
                  <a:gd name="T116" fmla="*/ 232 w 255"/>
                  <a:gd name="T1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74">
                    <a:moveTo>
                      <a:pt x="255" y="17"/>
                    </a:moveTo>
                    <a:cubicBezTo>
                      <a:pt x="255" y="7"/>
                      <a:pt x="248" y="0"/>
                      <a:pt x="239" y="0"/>
                    </a:cubicBezTo>
                    <a:cubicBezTo>
                      <a:pt x="17" y="0"/>
                      <a:pt x="17" y="0"/>
                      <a:pt x="17" y="0"/>
                    </a:cubicBezTo>
                    <a:cubicBezTo>
                      <a:pt x="8" y="0"/>
                      <a:pt x="0" y="7"/>
                      <a:pt x="0" y="17"/>
                    </a:cubicBezTo>
                    <a:cubicBezTo>
                      <a:pt x="0" y="57"/>
                      <a:pt x="0" y="57"/>
                      <a:pt x="0" y="57"/>
                    </a:cubicBezTo>
                    <a:cubicBezTo>
                      <a:pt x="0" y="67"/>
                      <a:pt x="8" y="74"/>
                      <a:pt x="17" y="74"/>
                    </a:cubicBezTo>
                    <a:cubicBezTo>
                      <a:pt x="239" y="74"/>
                      <a:pt x="239" y="74"/>
                      <a:pt x="239" y="74"/>
                    </a:cubicBezTo>
                    <a:cubicBezTo>
                      <a:pt x="248" y="74"/>
                      <a:pt x="255" y="67"/>
                      <a:pt x="255" y="57"/>
                    </a:cubicBezTo>
                    <a:lnTo>
                      <a:pt x="255" y="17"/>
                    </a:lnTo>
                    <a:close/>
                    <a:moveTo>
                      <a:pt x="27" y="58"/>
                    </a:moveTo>
                    <a:cubicBezTo>
                      <a:pt x="18" y="58"/>
                      <a:pt x="18" y="58"/>
                      <a:pt x="18" y="58"/>
                    </a:cubicBezTo>
                    <a:cubicBezTo>
                      <a:pt x="18" y="49"/>
                      <a:pt x="18" y="49"/>
                      <a:pt x="18" y="49"/>
                    </a:cubicBezTo>
                    <a:cubicBezTo>
                      <a:pt x="27" y="49"/>
                      <a:pt x="27" y="49"/>
                      <a:pt x="27" y="49"/>
                    </a:cubicBezTo>
                    <a:lnTo>
                      <a:pt x="27" y="58"/>
                    </a:lnTo>
                    <a:close/>
                    <a:moveTo>
                      <a:pt x="27" y="41"/>
                    </a:moveTo>
                    <a:cubicBezTo>
                      <a:pt x="18" y="41"/>
                      <a:pt x="18" y="41"/>
                      <a:pt x="18" y="41"/>
                    </a:cubicBezTo>
                    <a:cubicBezTo>
                      <a:pt x="18" y="32"/>
                      <a:pt x="18" y="32"/>
                      <a:pt x="18" y="32"/>
                    </a:cubicBezTo>
                    <a:cubicBezTo>
                      <a:pt x="27" y="32"/>
                      <a:pt x="27" y="32"/>
                      <a:pt x="27" y="32"/>
                    </a:cubicBezTo>
                    <a:lnTo>
                      <a:pt x="27" y="41"/>
                    </a:lnTo>
                    <a:close/>
                    <a:moveTo>
                      <a:pt x="27" y="23"/>
                    </a:moveTo>
                    <a:cubicBezTo>
                      <a:pt x="18" y="23"/>
                      <a:pt x="18" y="23"/>
                      <a:pt x="18" y="23"/>
                    </a:cubicBezTo>
                    <a:cubicBezTo>
                      <a:pt x="18" y="15"/>
                      <a:pt x="18" y="15"/>
                      <a:pt x="18" y="15"/>
                    </a:cubicBezTo>
                    <a:cubicBezTo>
                      <a:pt x="27" y="15"/>
                      <a:pt x="27" y="15"/>
                      <a:pt x="27" y="15"/>
                    </a:cubicBezTo>
                    <a:lnTo>
                      <a:pt x="27" y="23"/>
                    </a:lnTo>
                    <a:close/>
                    <a:moveTo>
                      <a:pt x="46" y="58"/>
                    </a:moveTo>
                    <a:cubicBezTo>
                      <a:pt x="37" y="58"/>
                      <a:pt x="37" y="58"/>
                      <a:pt x="37" y="58"/>
                    </a:cubicBezTo>
                    <a:cubicBezTo>
                      <a:pt x="37" y="49"/>
                      <a:pt x="37" y="49"/>
                      <a:pt x="37" y="49"/>
                    </a:cubicBezTo>
                    <a:cubicBezTo>
                      <a:pt x="46" y="49"/>
                      <a:pt x="46" y="49"/>
                      <a:pt x="46" y="49"/>
                    </a:cubicBezTo>
                    <a:lnTo>
                      <a:pt x="46" y="58"/>
                    </a:lnTo>
                    <a:close/>
                    <a:moveTo>
                      <a:pt x="46" y="41"/>
                    </a:moveTo>
                    <a:cubicBezTo>
                      <a:pt x="37" y="41"/>
                      <a:pt x="37" y="41"/>
                      <a:pt x="37" y="41"/>
                    </a:cubicBezTo>
                    <a:cubicBezTo>
                      <a:pt x="37" y="32"/>
                      <a:pt x="37" y="32"/>
                      <a:pt x="37" y="32"/>
                    </a:cubicBezTo>
                    <a:cubicBezTo>
                      <a:pt x="46" y="32"/>
                      <a:pt x="46" y="32"/>
                      <a:pt x="46" y="32"/>
                    </a:cubicBezTo>
                    <a:lnTo>
                      <a:pt x="46" y="41"/>
                    </a:lnTo>
                    <a:close/>
                    <a:moveTo>
                      <a:pt x="46" y="23"/>
                    </a:moveTo>
                    <a:cubicBezTo>
                      <a:pt x="37" y="23"/>
                      <a:pt x="37" y="23"/>
                      <a:pt x="37" y="23"/>
                    </a:cubicBezTo>
                    <a:cubicBezTo>
                      <a:pt x="37" y="15"/>
                      <a:pt x="37" y="15"/>
                      <a:pt x="37" y="15"/>
                    </a:cubicBezTo>
                    <a:cubicBezTo>
                      <a:pt x="46" y="15"/>
                      <a:pt x="46" y="15"/>
                      <a:pt x="46" y="15"/>
                    </a:cubicBezTo>
                    <a:lnTo>
                      <a:pt x="46" y="23"/>
                    </a:lnTo>
                    <a:close/>
                    <a:moveTo>
                      <a:pt x="65" y="58"/>
                    </a:moveTo>
                    <a:cubicBezTo>
                      <a:pt x="56" y="58"/>
                      <a:pt x="56" y="58"/>
                      <a:pt x="56" y="58"/>
                    </a:cubicBezTo>
                    <a:cubicBezTo>
                      <a:pt x="56" y="49"/>
                      <a:pt x="56" y="49"/>
                      <a:pt x="56" y="49"/>
                    </a:cubicBezTo>
                    <a:cubicBezTo>
                      <a:pt x="65" y="49"/>
                      <a:pt x="65" y="49"/>
                      <a:pt x="65" y="49"/>
                    </a:cubicBezTo>
                    <a:lnTo>
                      <a:pt x="65" y="58"/>
                    </a:lnTo>
                    <a:close/>
                    <a:moveTo>
                      <a:pt x="65" y="41"/>
                    </a:moveTo>
                    <a:cubicBezTo>
                      <a:pt x="56" y="41"/>
                      <a:pt x="56" y="41"/>
                      <a:pt x="56" y="41"/>
                    </a:cubicBezTo>
                    <a:cubicBezTo>
                      <a:pt x="56" y="32"/>
                      <a:pt x="56" y="32"/>
                      <a:pt x="56" y="32"/>
                    </a:cubicBezTo>
                    <a:cubicBezTo>
                      <a:pt x="65" y="32"/>
                      <a:pt x="65" y="32"/>
                      <a:pt x="65" y="32"/>
                    </a:cubicBezTo>
                    <a:lnTo>
                      <a:pt x="65" y="41"/>
                    </a:lnTo>
                    <a:close/>
                    <a:moveTo>
                      <a:pt x="65" y="23"/>
                    </a:moveTo>
                    <a:cubicBezTo>
                      <a:pt x="56" y="23"/>
                      <a:pt x="56" y="23"/>
                      <a:pt x="56" y="23"/>
                    </a:cubicBezTo>
                    <a:cubicBezTo>
                      <a:pt x="56" y="15"/>
                      <a:pt x="56" y="15"/>
                      <a:pt x="56" y="15"/>
                    </a:cubicBezTo>
                    <a:cubicBezTo>
                      <a:pt x="65" y="15"/>
                      <a:pt x="65" y="15"/>
                      <a:pt x="65" y="15"/>
                    </a:cubicBezTo>
                    <a:lnTo>
                      <a:pt x="65" y="23"/>
                    </a:lnTo>
                    <a:close/>
                    <a:moveTo>
                      <a:pt x="83" y="58"/>
                    </a:moveTo>
                    <a:cubicBezTo>
                      <a:pt x="75" y="58"/>
                      <a:pt x="75" y="58"/>
                      <a:pt x="75" y="58"/>
                    </a:cubicBezTo>
                    <a:cubicBezTo>
                      <a:pt x="75" y="49"/>
                      <a:pt x="75" y="49"/>
                      <a:pt x="75" y="49"/>
                    </a:cubicBezTo>
                    <a:cubicBezTo>
                      <a:pt x="83" y="49"/>
                      <a:pt x="83" y="49"/>
                      <a:pt x="83" y="49"/>
                    </a:cubicBezTo>
                    <a:lnTo>
                      <a:pt x="83" y="58"/>
                    </a:lnTo>
                    <a:close/>
                    <a:moveTo>
                      <a:pt x="83" y="41"/>
                    </a:moveTo>
                    <a:cubicBezTo>
                      <a:pt x="75" y="41"/>
                      <a:pt x="75" y="41"/>
                      <a:pt x="75" y="41"/>
                    </a:cubicBezTo>
                    <a:cubicBezTo>
                      <a:pt x="75" y="32"/>
                      <a:pt x="75" y="32"/>
                      <a:pt x="75" y="32"/>
                    </a:cubicBezTo>
                    <a:cubicBezTo>
                      <a:pt x="83" y="32"/>
                      <a:pt x="83" y="32"/>
                      <a:pt x="83" y="32"/>
                    </a:cubicBezTo>
                    <a:lnTo>
                      <a:pt x="83" y="41"/>
                    </a:lnTo>
                    <a:close/>
                    <a:moveTo>
                      <a:pt x="83" y="23"/>
                    </a:moveTo>
                    <a:cubicBezTo>
                      <a:pt x="75" y="23"/>
                      <a:pt x="75" y="23"/>
                      <a:pt x="75" y="23"/>
                    </a:cubicBezTo>
                    <a:cubicBezTo>
                      <a:pt x="75" y="15"/>
                      <a:pt x="75" y="15"/>
                      <a:pt x="75" y="15"/>
                    </a:cubicBezTo>
                    <a:cubicBezTo>
                      <a:pt x="83" y="15"/>
                      <a:pt x="83" y="15"/>
                      <a:pt x="83" y="15"/>
                    </a:cubicBezTo>
                    <a:lnTo>
                      <a:pt x="83" y="23"/>
                    </a:lnTo>
                    <a:close/>
                    <a:moveTo>
                      <a:pt x="102" y="58"/>
                    </a:moveTo>
                    <a:cubicBezTo>
                      <a:pt x="94" y="58"/>
                      <a:pt x="94" y="58"/>
                      <a:pt x="94" y="58"/>
                    </a:cubicBezTo>
                    <a:cubicBezTo>
                      <a:pt x="94" y="49"/>
                      <a:pt x="94" y="49"/>
                      <a:pt x="94" y="49"/>
                    </a:cubicBezTo>
                    <a:cubicBezTo>
                      <a:pt x="102" y="49"/>
                      <a:pt x="102" y="49"/>
                      <a:pt x="102" y="49"/>
                    </a:cubicBezTo>
                    <a:lnTo>
                      <a:pt x="102" y="58"/>
                    </a:lnTo>
                    <a:close/>
                    <a:moveTo>
                      <a:pt x="102" y="41"/>
                    </a:moveTo>
                    <a:cubicBezTo>
                      <a:pt x="94" y="41"/>
                      <a:pt x="94" y="41"/>
                      <a:pt x="94" y="41"/>
                    </a:cubicBezTo>
                    <a:cubicBezTo>
                      <a:pt x="94" y="32"/>
                      <a:pt x="94" y="32"/>
                      <a:pt x="94" y="32"/>
                    </a:cubicBezTo>
                    <a:cubicBezTo>
                      <a:pt x="102" y="32"/>
                      <a:pt x="102" y="32"/>
                      <a:pt x="102" y="32"/>
                    </a:cubicBezTo>
                    <a:lnTo>
                      <a:pt x="102" y="41"/>
                    </a:lnTo>
                    <a:close/>
                    <a:moveTo>
                      <a:pt x="102" y="23"/>
                    </a:moveTo>
                    <a:cubicBezTo>
                      <a:pt x="94" y="23"/>
                      <a:pt x="94" y="23"/>
                      <a:pt x="94" y="23"/>
                    </a:cubicBezTo>
                    <a:cubicBezTo>
                      <a:pt x="94" y="15"/>
                      <a:pt x="94" y="15"/>
                      <a:pt x="94" y="15"/>
                    </a:cubicBezTo>
                    <a:cubicBezTo>
                      <a:pt x="102" y="15"/>
                      <a:pt x="102" y="15"/>
                      <a:pt x="102" y="15"/>
                    </a:cubicBezTo>
                    <a:lnTo>
                      <a:pt x="102" y="23"/>
                    </a:lnTo>
                    <a:close/>
                    <a:moveTo>
                      <a:pt x="121" y="58"/>
                    </a:moveTo>
                    <a:cubicBezTo>
                      <a:pt x="112" y="58"/>
                      <a:pt x="112" y="58"/>
                      <a:pt x="112" y="58"/>
                    </a:cubicBezTo>
                    <a:cubicBezTo>
                      <a:pt x="112" y="49"/>
                      <a:pt x="112" y="49"/>
                      <a:pt x="112" y="49"/>
                    </a:cubicBezTo>
                    <a:cubicBezTo>
                      <a:pt x="121" y="49"/>
                      <a:pt x="121" y="49"/>
                      <a:pt x="121" y="49"/>
                    </a:cubicBezTo>
                    <a:lnTo>
                      <a:pt x="121" y="58"/>
                    </a:lnTo>
                    <a:close/>
                    <a:moveTo>
                      <a:pt x="121" y="41"/>
                    </a:moveTo>
                    <a:cubicBezTo>
                      <a:pt x="112" y="41"/>
                      <a:pt x="112" y="41"/>
                      <a:pt x="112" y="41"/>
                    </a:cubicBezTo>
                    <a:cubicBezTo>
                      <a:pt x="112" y="32"/>
                      <a:pt x="112" y="32"/>
                      <a:pt x="112" y="32"/>
                    </a:cubicBezTo>
                    <a:cubicBezTo>
                      <a:pt x="121" y="32"/>
                      <a:pt x="121" y="32"/>
                      <a:pt x="121" y="32"/>
                    </a:cubicBezTo>
                    <a:lnTo>
                      <a:pt x="121" y="41"/>
                    </a:lnTo>
                    <a:close/>
                    <a:moveTo>
                      <a:pt x="121" y="23"/>
                    </a:moveTo>
                    <a:cubicBezTo>
                      <a:pt x="112" y="23"/>
                      <a:pt x="112" y="23"/>
                      <a:pt x="112" y="23"/>
                    </a:cubicBezTo>
                    <a:cubicBezTo>
                      <a:pt x="112" y="15"/>
                      <a:pt x="112" y="15"/>
                      <a:pt x="112" y="15"/>
                    </a:cubicBezTo>
                    <a:cubicBezTo>
                      <a:pt x="121" y="15"/>
                      <a:pt x="121" y="15"/>
                      <a:pt x="121" y="15"/>
                    </a:cubicBezTo>
                    <a:lnTo>
                      <a:pt x="121" y="23"/>
                    </a:lnTo>
                    <a:close/>
                    <a:moveTo>
                      <a:pt x="140" y="58"/>
                    </a:moveTo>
                    <a:cubicBezTo>
                      <a:pt x="131" y="58"/>
                      <a:pt x="131" y="58"/>
                      <a:pt x="131" y="58"/>
                    </a:cubicBezTo>
                    <a:cubicBezTo>
                      <a:pt x="131" y="49"/>
                      <a:pt x="131" y="49"/>
                      <a:pt x="131" y="49"/>
                    </a:cubicBezTo>
                    <a:cubicBezTo>
                      <a:pt x="140" y="49"/>
                      <a:pt x="140" y="49"/>
                      <a:pt x="140" y="49"/>
                    </a:cubicBezTo>
                    <a:lnTo>
                      <a:pt x="140" y="58"/>
                    </a:lnTo>
                    <a:close/>
                    <a:moveTo>
                      <a:pt x="140" y="41"/>
                    </a:moveTo>
                    <a:cubicBezTo>
                      <a:pt x="131" y="41"/>
                      <a:pt x="131" y="41"/>
                      <a:pt x="131" y="41"/>
                    </a:cubicBezTo>
                    <a:cubicBezTo>
                      <a:pt x="131" y="32"/>
                      <a:pt x="131" y="32"/>
                      <a:pt x="131" y="32"/>
                    </a:cubicBezTo>
                    <a:cubicBezTo>
                      <a:pt x="140" y="32"/>
                      <a:pt x="140" y="32"/>
                      <a:pt x="140" y="32"/>
                    </a:cubicBezTo>
                    <a:lnTo>
                      <a:pt x="140" y="41"/>
                    </a:lnTo>
                    <a:close/>
                    <a:moveTo>
                      <a:pt x="140" y="23"/>
                    </a:moveTo>
                    <a:cubicBezTo>
                      <a:pt x="131" y="23"/>
                      <a:pt x="131" y="23"/>
                      <a:pt x="131" y="23"/>
                    </a:cubicBezTo>
                    <a:cubicBezTo>
                      <a:pt x="131" y="15"/>
                      <a:pt x="131" y="15"/>
                      <a:pt x="131" y="15"/>
                    </a:cubicBezTo>
                    <a:cubicBezTo>
                      <a:pt x="140" y="15"/>
                      <a:pt x="140" y="15"/>
                      <a:pt x="140" y="15"/>
                    </a:cubicBezTo>
                    <a:lnTo>
                      <a:pt x="140" y="23"/>
                    </a:lnTo>
                    <a:close/>
                    <a:moveTo>
                      <a:pt x="215" y="53"/>
                    </a:moveTo>
                    <a:cubicBezTo>
                      <a:pt x="205" y="53"/>
                      <a:pt x="197" y="46"/>
                      <a:pt x="197" y="36"/>
                    </a:cubicBezTo>
                    <a:cubicBezTo>
                      <a:pt x="197" y="27"/>
                      <a:pt x="205" y="19"/>
                      <a:pt x="215" y="19"/>
                    </a:cubicBezTo>
                    <a:cubicBezTo>
                      <a:pt x="224" y="19"/>
                      <a:pt x="232" y="27"/>
                      <a:pt x="232" y="36"/>
                    </a:cubicBezTo>
                    <a:cubicBezTo>
                      <a:pt x="232" y="46"/>
                      <a:pt x="224" y="53"/>
                      <a:pt x="215" y="53"/>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202" name="Freeform 5"/>
              <p:cNvSpPr>
                <a:spLocks noEditPoints="1"/>
              </p:cNvSpPr>
              <p:nvPr/>
            </p:nvSpPr>
            <p:spPr bwMode="auto">
              <a:xfrm>
                <a:off x="11117864" y="2799293"/>
                <a:ext cx="635913" cy="185126"/>
              </a:xfrm>
              <a:custGeom>
                <a:avLst/>
                <a:gdLst>
                  <a:gd name="T0" fmla="*/ 239 w 255"/>
                  <a:gd name="T1" fmla="*/ 0 h 74"/>
                  <a:gd name="T2" fmla="*/ 0 w 255"/>
                  <a:gd name="T3" fmla="*/ 17 h 74"/>
                  <a:gd name="T4" fmla="*/ 17 w 255"/>
                  <a:gd name="T5" fmla="*/ 74 h 74"/>
                  <a:gd name="T6" fmla="*/ 255 w 255"/>
                  <a:gd name="T7" fmla="*/ 58 h 74"/>
                  <a:gd name="T8" fmla="*/ 27 w 255"/>
                  <a:gd name="T9" fmla="*/ 57 h 74"/>
                  <a:gd name="T10" fmla="*/ 18 w 255"/>
                  <a:gd name="T11" fmla="*/ 49 h 74"/>
                  <a:gd name="T12" fmla="*/ 27 w 255"/>
                  <a:gd name="T13" fmla="*/ 57 h 74"/>
                  <a:gd name="T14" fmla="*/ 18 w 255"/>
                  <a:gd name="T15" fmla="*/ 40 h 74"/>
                  <a:gd name="T16" fmla="*/ 27 w 255"/>
                  <a:gd name="T17" fmla="*/ 31 h 74"/>
                  <a:gd name="T18" fmla="*/ 27 w 255"/>
                  <a:gd name="T19" fmla="*/ 23 h 74"/>
                  <a:gd name="T20" fmla="*/ 18 w 255"/>
                  <a:gd name="T21" fmla="*/ 14 h 74"/>
                  <a:gd name="T22" fmla="*/ 27 w 255"/>
                  <a:gd name="T23" fmla="*/ 23 h 74"/>
                  <a:gd name="T24" fmla="*/ 37 w 255"/>
                  <a:gd name="T25" fmla="*/ 57 h 74"/>
                  <a:gd name="T26" fmla="*/ 46 w 255"/>
                  <a:gd name="T27" fmla="*/ 49 h 74"/>
                  <a:gd name="T28" fmla="*/ 46 w 255"/>
                  <a:gd name="T29" fmla="*/ 40 h 74"/>
                  <a:gd name="T30" fmla="*/ 37 w 255"/>
                  <a:gd name="T31" fmla="*/ 31 h 74"/>
                  <a:gd name="T32" fmla="*/ 46 w 255"/>
                  <a:gd name="T33" fmla="*/ 40 h 74"/>
                  <a:gd name="T34" fmla="*/ 37 w 255"/>
                  <a:gd name="T35" fmla="*/ 23 h 74"/>
                  <a:gd name="T36" fmla="*/ 46 w 255"/>
                  <a:gd name="T37" fmla="*/ 14 h 74"/>
                  <a:gd name="T38" fmla="*/ 65 w 255"/>
                  <a:gd name="T39" fmla="*/ 57 h 74"/>
                  <a:gd name="T40" fmla="*/ 56 w 255"/>
                  <a:gd name="T41" fmla="*/ 49 h 74"/>
                  <a:gd name="T42" fmla="*/ 65 w 255"/>
                  <a:gd name="T43" fmla="*/ 57 h 74"/>
                  <a:gd name="T44" fmla="*/ 56 w 255"/>
                  <a:gd name="T45" fmla="*/ 40 h 74"/>
                  <a:gd name="T46" fmla="*/ 65 w 255"/>
                  <a:gd name="T47" fmla="*/ 31 h 74"/>
                  <a:gd name="T48" fmla="*/ 65 w 255"/>
                  <a:gd name="T49" fmla="*/ 23 h 74"/>
                  <a:gd name="T50" fmla="*/ 56 w 255"/>
                  <a:gd name="T51" fmla="*/ 14 h 74"/>
                  <a:gd name="T52" fmla="*/ 65 w 255"/>
                  <a:gd name="T53" fmla="*/ 23 h 74"/>
                  <a:gd name="T54" fmla="*/ 75 w 255"/>
                  <a:gd name="T55" fmla="*/ 57 h 74"/>
                  <a:gd name="T56" fmla="*/ 83 w 255"/>
                  <a:gd name="T57" fmla="*/ 49 h 74"/>
                  <a:gd name="T58" fmla="*/ 83 w 255"/>
                  <a:gd name="T59" fmla="*/ 40 h 74"/>
                  <a:gd name="T60" fmla="*/ 75 w 255"/>
                  <a:gd name="T61" fmla="*/ 31 h 74"/>
                  <a:gd name="T62" fmla="*/ 83 w 255"/>
                  <a:gd name="T63" fmla="*/ 40 h 74"/>
                  <a:gd name="T64" fmla="*/ 75 w 255"/>
                  <a:gd name="T65" fmla="*/ 23 h 74"/>
                  <a:gd name="T66" fmla="*/ 83 w 255"/>
                  <a:gd name="T67" fmla="*/ 14 h 74"/>
                  <a:gd name="T68" fmla="*/ 102 w 255"/>
                  <a:gd name="T69" fmla="*/ 57 h 74"/>
                  <a:gd name="T70" fmla="*/ 94 w 255"/>
                  <a:gd name="T71" fmla="*/ 49 h 74"/>
                  <a:gd name="T72" fmla="*/ 102 w 255"/>
                  <a:gd name="T73" fmla="*/ 57 h 74"/>
                  <a:gd name="T74" fmla="*/ 94 w 255"/>
                  <a:gd name="T75" fmla="*/ 40 h 74"/>
                  <a:gd name="T76" fmla="*/ 102 w 255"/>
                  <a:gd name="T77" fmla="*/ 31 h 74"/>
                  <a:gd name="T78" fmla="*/ 102 w 255"/>
                  <a:gd name="T79" fmla="*/ 23 h 74"/>
                  <a:gd name="T80" fmla="*/ 94 w 255"/>
                  <a:gd name="T81" fmla="*/ 14 h 74"/>
                  <a:gd name="T82" fmla="*/ 102 w 255"/>
                  <a:gd name="T83" fmla="*/ 23 h 74"/>
                  <a:gd name="T84" fmla="*/ 112 w 255"/>
                  <a:gd name="T85" fmla="*/ 57 h 74"/>
                  <a:gd name="T86" fmla="*/ 121 w 255"/>
                  <a:gd name="T87" fmla="*/ 49 h 74"/>
                  <a:gd name="T88" fmla="*/ 121 w 255"/>
                  <a:gd name="T89" fmla="*/ 40 h 74"/>
                  <a:gd name="T90" fmla="*/ 112 w 255"/>
                  <a:gd name="T91" fmla="*/ 31 h 74"/>
                  <a:gd name="T92" fmla="*/ 121 w 255"/>
                  <a:gd name="T93" fmla="*/ 40 h 74"/>
                  <a:gd name="T94" fmla="*/ 112 w 255"/>
                  <a:gd name="T95" fmla="*/ 23 h 74"/>
                  <a:gd name="T96" fmla="*/ 121 w 255"/>
                  <a:gd name="T97" fmla="*/ 14 h 74"/>
                  <a:gd name="T98" fmla="*/ 140 w 255"/>
                  <a:gd name="T99" fmla="*/ 57 h 74"/>
                  <a:gd name="T100" fmla="*/ 131 w 255"/>
                  <a:gd name="T101" fmla="*/ 49 h 74"/>
                  <a:gd name="T102" fmla="*/ 140 w 255"/>
                  <a:gd name="T103" fmla="*/ 57 h 74"/>
                  <a:gd name="T104" fmla="*/ 131 w 255"/>
                  <a:gd name="T105" fmla="*/ 40 h 74"/>
                  <a:gd name="T106" fmla="*/ 140 w 255"/>
                  <a:gd name="T107" fmla="*/ 31 h 74"/>
                  <a:gd name="T108" fmla="*/ 140 w 255"/>
                  <a:gd name="T109" fmla="*/ 23 h 74"/>
                  <a:gd name="T110" fmla="*/ 131 w 255"/>
                  <a:gd name="T111" fmla="*/ 14 h 74"/>
                  <a:gd name="T112" fmla="*/ 140 w 255"/>
                  <a:gd name="T113" fmla="*/ 23 h 74"/>
                  <a:gd name="T114" fmla="*/ 197 w 255"/>
                  <a:gd name="T115" fmla="*/ 36 h 74"/>
                  <a:gd name="T116" fmla="*/ 232 w 255"/>
                  <a:gd name="T1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74">
                    <a:moveTo>
                      <a:pt x="255" y="17"/>
                    </a:moveTo>
                    <a:cubicBezTo>
                      <a:pt x="255" y="7"/>
                      <a:pt x="248" y="0"/>
                      <a:pt x="239" y="0"/>
                    </a:cubicBezTo>
                    <a:cubicBezTo>
                      <a:pt x="17" y="0"/>
                      <a:pt x="17" y="0"/>
                      <a:pt x="17" y="0"/>
                    </a:cubicBezTo>
                    <a:cubicBezTo>
                      <a:pt x="8" y="0"/>
                      <a:pt x="0" y="7"/>
                      <a:pt x="0" y="17"/>
                    </a:cubicBezTo>
                    <a:cubicBezTo>
                      <a:pt x="0" y="58"/>
                      <a:pt x="0" y="58"/>
                      <a:pt x="0" y="58"/>
                    </a:cubicBezTo>
                    <a:cubicBezTo>
                      <a:pt x="0" y="67"/>
                      <a:pt x="8" y="74"/>
                      <a:pt x="17" y="74"/>
                    </a:cubicBezTo>
                    <a:cubicBezTo>
                      <a:pt x="239" y="74"/>
                      <a:pt x="239" y="74"/>
                      <a:pt x="239" y="74"/>
                    </a:cubicBezTo>
                    <a:cubicBezTo>
                      <a:pt x="248" y="74"/>
                      <a:pt x="255" y="67"/>
                      <a:pt x="255" y="58"/>
                    </a:cubicBezTo>
                    <a:lnTo>
                      <a:pt x="255" y="17"/>
                    </a:lnTo>
                    <a:close/>
                    <a:moveTo>
                      <a:pt x="27" y="57"/>
                    </a:moveTo>
                    <a:cubicBezTo>
                      <a:pt x="18" y="57"/>
                      <a:pt x="18" y="57"/>
                      <a:pt x="18" y="57"/>
                    </a:cubicBezTo>
                    <a:cubicBezTo>
                      <a:pt x="18" y="49"/>
                      <a:pt x="18" y="49"/>
                      <a:pt x="18" y="49"/>
                    </a:cubicBezTo>
                    <a:cubicBezTo>
                      <a:pt x="27" y="49"/>
                      <a:pt x="27" y="49"/>
                      <a:pt x="27" y="49"/>
                    </a:cubicBezTo>
                    <a:lnTo>
                      <a:pt x="27" y="57"/>
                    </a:lnTo>
                    <a:close/>
                    <a:moveTo>
                      <a:pt x="27" y="40"/>
                    </a:moveTo>
                    <a:cubicBezTo>
                      <a:pt x="18" y="40"/>
                      <a:pt x="18" y="40"/>
                      <a:pt x="18" y="40"/>
                    </a:cubicBezTo>
                    <a:cubicBezTo>
                      <a:pt x="18" y="31"/>
                      <a:pt x="18" y="31"/>
                      <a:pt x="18" y="31"/>
                    </a:cubicBezTo>
                    <a:cubicBezTo>
                      <a:pt x="27" y="31"/>
                      <a:pt x="27" y="31"/>
                      <a:pt x="27" y="31"/>
                    </a:cubicBezTo>
                    <a:lnTo>
                      <a:pt x="27" y="40"/>
                    </a:lnTo>
                    <a:close/>
                    <a:moveTo>
                      <a:pt x="27" y="23"/>
                    </a:moveTo>
                    <a:cubicBezTo>
                      <a:pt x="18" y="23"/>
                      <a:pt x="18" y="23"/>
                      <a:pt x="18" y="23"/>
                    </a:cubicBezTo>
                    <a:cubicBezTo>
                      <a:pt x="18" y="14"/>
                      <a:pt x="18" y="14"/>
                      <a:pt x="18" y="14"/>
                    </a:cubicBezTo>
                    <a:cubicBezTo>
                      <a:pt x="27" y="14"/>
                      <a:pt x="27" y="14"/>
                      <a:pt x="27" y="14"/>
                    </a:cubicBezTo>
                    <a:lnTo>
                      <a:pt x="27" y="23"/>
                    </a:lnTo>
                    <a:close/>
                    <a:moveTo>
                      <a:pt x="46" y="57"/>
                    </a:moveTo>
                    <a:cubicBezTo>
                      <a:pt x="37" y="57"/>
                      <a:pt x="37" y="57"/>
                      <a:pt x="37" y="57"/>
                    </a:cubicBezTo>
                    <a:cubicBezTo>
                      <a:pt x="37" y="49"/>
                      <a:pt x="37" y="49"/>
                      <a:pt x="37" y="49"/>
                    </a:cubicBezTo>
                    <a:cubicBezTo>
                      <a:pt x="46" y="49"/>
                      <a:pt x="46" y="49"/>
                      <a:pt x="46" y="49"/>
                    </a:cubicBezTo>
                    <a:lnTo>
                      <a:pt x="46" y="57"/>
                    </a:lnTo>
                    <a:close/>
                    <a:moveTo>
                      <a:pt x="46" y="40"/>
                    </a:moveTo>
                    <a:cubicBezTo>
                      <a:pt x="37" y="40"/>
                      <a:pt x="37" y="40"/>
                      <a:pt x="37" y="40"/>
                    </a:cubicBezTo>
                    <a:cubicBezTo>
                      <a:pt x="37" y="31"/>
                      <a:pt x="37" y="31"/>
                      <a:pt x="37" y="31"/>
                    </a:cubicBezTo>
                    <a:cubicBezTo>
                      <a:pt x="46" y="31"/>
                      <a:pt x="46" y="31"/>
                      <a:pt x="46" y="31"/>
                    </a:cubicBezTo>
                    <a:lnTo>
                      <a:pt x="46" y="40"/>
                    </a:lnTo>
                    <a:close/>
                    <a:moveTo>
                      <a:pt x="46" y="23"/>
                    </a:moveTo>
                    <a:cubicBezTo>
                      <a:pt x="37" y="23"/>
                      <a:pt x="37" y="23"/>
                      <a:pt x="37" y="23"/>
                    </a:cubicBezTo>
                    <a:cubicBezTo>
                      <a:pt x="37" y="14"/>
                      <a:pt x="37" y="14"/>
                      <a:pt x="37" y="14"/>
                    </a:cubicBezTo>
                    <a:cubicBezTo>
                      <a:pt x="46" y="14"/>
                      <a:pt x="46" y="14"/>
                      <a:pt x="46" y="14"/>
                    </a:cubicBezTo>
                    <a:lnTo>
                      <a:pt x="46" y="23"/>
                    </a:lnTo>
                    <a:close/>
                    <a:moveTo>
                      <a:pt x="65" y="57"/>
                    </a:moveTo>
                    <a:cubicBezTo>
                      <a:pt x="56" y="57"/>
                      <a:pt x="56" y="57"/>
                      <a:pt x="56" y="57"/>
                    </a:cubicBezTo>
                    <a:cubicBezTo>
                      <a:pt x="56" y="49"/>
                      <a:pt x="56" y="49"/>
                      <a:pt x="56" y="49"/>
                    </a:cubicBezTo>
                    <a:cubicBezTo>
                      <a:pt x="65" y="49"/>
                      <a:pt x="65" y="49"/>
                      <a:pt x="65" y="49"/>
                    </a:cubicBezTo>
                    <a:lnTo>
                      <a:pt x="65" y="57"/>
                    </a:lnTo>
                    <a:close/>
                    <a:moveTo>
                      <a:pt x="65" y="40"/>
                    </a:moveTo>
                    <a:cubicBezTo>
                      <a:pt x="56" y="40"/>
                      <a:pt x="56" y="40"/>
                      <a:pt x="56" y="40"/>
                    </a:cubicBezTo>
                    <a:cubicBezTo>
                      <a:pt x="56" y="31"/>
                      <a:pt x="56" y="31"/>
                      <a:pt x="56" y="31"/>
                    </a:cubicBezTo>
                    <a:cubicBezTo>
                      <a:pt x="65" y="31"/>
                      <a:pt x="65" y="31"/>
                      <a:pt x="65" y="31"/>
                    </a:cubicBezTo>
                    <a:lnTo>
                      <a:pt x="65" y="40"/>
                    </a:lnTo>
                    <a:close/>
                    <a:moveTo>
                      <a:pt x="65" y="23"/>
                    </a:moveTo>
                    <a:cubicBezTo>
                      <a:pt x="56" y="23"/>
                      <a:pt x="56" y="23"/>
                      <a:pt x="56" y="23"/>
                    </a:cubicBezTo>
                    <a:cubicBezTo>
                      <a:pt x="56" y="14"/>
                      <a:pt x="56" y="14"/>
                      <a:pt x="56" y="14"/>
                    </a:cubicBezTo>
                    <a:cubicBezTo>
                      <a:pt x="65" y="14"/>
                      <a:pt x="65" y="14"/>
                      <a:pt x="65" y="14"/>
                    </a:cubicBezTo>
                    <a:lnTo>
                      <a:pt x="65" y="23"/>
                    </a:lnTo>
                    <a:close/>
                    <a:moveTo>
                      <a:pt x="83" y="57"/>
                    </a:moveTo>
                    <a:cubicBezTo>
                      <a:pt x="75" y="57"/>
                      <a:pt x="75" y="57"/>
                      <a:pt x="75" y="57"/>
                    </a:cubicBezTo>
                    <a:cubicBezTo>
                      <a:pt x="75" y="49"/>
                      <a:pt x="75" y="49"/>
                      <a:pt x="75" y="49"/>
                    </a:cubicBezTo>
                    <a:cubicBezTo>
                      <a:pt x="83" y="49"/>
                      <a:pt x="83" y="49"/>
                      <a:pt x="83" y="49"/>
                    </a:cubicBezTo>
                    <a:lnTo>
                      <a:pt x="83" y="57"/>
                    </a:lnTo>
                    <a:close/>
                    <a:moveTo>
                      <a:pt x="83" y="40"/>
                    </a:moveTo>
                    <a:cubicBezTo>
                      <a:pt x="75" y="40"/>
                      <a:pt x="75" y="40"/>
                      <a:pt x="75" y="40"/>
                    </a:cubicBezTo>
                    <a:cubicBezTo>
                      <a:pt x="75" y="31"/>
                      <a:pt x="75" y="31"/>
                      <a:pt x="75" y="31"/>
                    </a:cubicBezTo>
                    <a:cubicBezTo>
                      <a:pt x="83" y="31"/>
                      <a:pt x="83" y="31"/>
                      <a:pt x="83" y="31"/>
                    </a:cubicBezTo>
                    <a:lnTo>
                      <a:pt x="83" y="40"/>
                    </a:lnTo>
                    <a:close/>
                    <a:moveTo>
                      <a:pt x="83" y="23"/>
                    </a:moveTo>
                    <a:cubicBezTo>
                      <a:pt x="75" y="23"/>
                      <a:pt x="75" y="23"/>
                      <a:pt x="75" y="23"/>
                    </a:cubicBezTo>
                    <a:cubicBezTo>
                      <a:pt x="75" y="14"/>
                      <a:pt x="75" y="14"/>
                      <a:pt x="75" y="14"/>
                    </a:cubicBezTo>
                    <a:cubicBezTo>
                      <a:pt x="83" y="14"/>
                      <a:pt x="83" y="14"/>
                      <a:pt x="83" y="14"/>
                    </a:cubicBezTo>
                    <a:lnTo>
                      <a:pt x="83" y="23"/>
                    </a:lnTo>
                    <a:close/>
                    <a:moveTo>
                      <a:pt x="102" y="57"/>
                    </a:moveTo>
                    <a:cubicBezTo>
                      <a:pt x="94" y="57"/>
                      <a:pt x="94" y="57"/>
                      <a:pt x="94" y="57"/>
                    </a:cubicBezTo>
                    <a:cubicBezTo>
                      <a:pt x="94" y="49"/>
                      <a:pt x="94" y="49"/>
                      <a:pt x="94" y="49"/>
                    </a:cubicBezTo>
                    <a:cubicBezTo>
                      <a:pt x="102" y="49"/>
                      <a:pt x="102" y="49"/>
                      <a:pt x="102" y="49"/>
                    </a:cubicBezTo>
                    <a:lnTo>
                      <a:pt x="102" y="57"/>
                    </a:lnTo>
                    <a:close/>
                    <a:moveTo>
                      <a:pt x="102" y="40"/>
                    </a:moveTo>
                    <a:cubicBezTo>
                      <a:pt x="94" y="40"/>
                      <a:pt x="94" y="40"/>
                      <a:pt x="94" y="40"/>
                    </a:cubicBezTo>
                    <a:cubicBezTo>
                      <a:pt x="94" y="31"/>
                      <a:pt x="94" y="31"/>
                      <a:pt x="94" y="31"/>
                    </a:cubicBezTo>
                    <a:cubicBezTo>
                      <a:pt x="102" y="31"/>
                      <a:pt x="102" y="31"/>
                      <a:pt x="102" y="31"/>
                    </a:cubicBezTo>
                    <a:lnTo>
                      <a:pt x="102" y="40"/>
                    </a:lnTo>
                    <a:close/>
                    <a:moveTo>
                      <a:pt x="102" y="23"/>
                    </a:moveTo>
                    <a:cubicBezTo>
                      <a:pt x="94" y="23"/>
                      <a:pt x="94" y="23"/>
                      <a:pt x="94" y="23"/>
                    </a:cubicBezTo>
                    <a:cubicBezTo>
                      <a:pt x="94" y="14"/>
                      <a:pt x="94" y="14"/>
                      <a:pt x="94" y="14"/>
                    </a:cubicBezTo>
                    <a:cubicBezTo>
                      <a:pt x="102" y="14"/>
                      <a:pt x="102" y="14"/>
                      <a:pt x="102" y="14"/>
                    </a:cubicBezTo>
                    <a:lnTo>
                      <a:pt x="102" y="23"/>
                    </a:lnTo>
                    <a:close/>
                    <a:moveTo>
                      <a:pt x="121" y="57"/>
                    </a:moveTo>
                    <a:cubicBezTo>
                      <a:pt x="112" y="57"/>
                      <a:pt x="112" y="57"/>
                      <a:pt x="112" y="57"/>
                    </a:cubicBezTo>
                    <a:cubicBezTo>
                      <a:pt x="112" y="49"/>
                      <a:pt x="112" y="49"/>
                      <a:pt x="112" y="49"/>
                    </a:cubicBezTo>
                    <a:cubicBezTo>
                      <a:pt x="121" y="49"/>
                      <a:pt x="121" y="49"/>
                      <a:pt x="121" y="49"/>
                    </a:cubicBezTo>
                    <a:lnTo>
                      <a:pt x="121" y="57"/>
                    </a:lnTo>
                    <a:close/>
                    <a:moveTo>
                      <a:pt x="121" y="40"/>
                    </a:moveTo>
                    <a:cubicBezTo>
                      <a:pt x="112" y="40"/>
                      <a:pt x="112" y="40"/>
                      <a:pt x="112" y="40"/>
                    </a:cubicBezTo>
                    <a:cubicBezTo>
                      <a:pt x="112" y="31"/>
                      <a:pt x="112" y="31"/>
                      <a:pt x="112" y="31"/>
                    </a:cubicBezTo>
                    <a:cubicBezTo>
                      <a:pt x="121" y="31"/>
                      <a:pt x="121" y="31"/>
                      <a:pt x="121" y="31"/>
                    </a:cubicBezTo>
                    <a:lnTo>
                      <a:pt x="121" y="40"/>
                    </a:lnTo>
                    <a:close/>
                    <a:moveTo>
                      <a:pt x="121" y="23"/>
                    </a:moveTo>
                    <a:cubicBezTo>
                      <a:pt x="112" y="23"/>
                      <a:pt x="112" y="23"/>
                      <a:pt x="112" y="23"/>
                    </a:cubicBezTo>
                    <a:cubicBezTo>
                      <a:pt x="112" y="14"/>
                      <a:pt x="112" y="14"/>
                      <a:pt x="112" y="14"/>
                    </a:cubicBezTo>
                    <a:cubicBezTo>
                      <a:pt x="121" y="14"/>
                      <a:pt x="121" y="14"/>
                      <a:pt x="121" y="14"/>
                    </a:cubicBezTo>
                    <a:lnTo>
                      <a:pt x="121" y="23"/>
                    </a:lnTo>
                    <a:close/>
                    <a:moveTo>
                      <a:pt x="140" y="57"/>
                    </a:moveTo>
                    <a:cubicBezTo>
                      <a:pt x="131" y="57"/>
                      <a:pt x="131" y="57"/>
                      <a:pt x="131" y="57"/>
                    </a:cubicBezTo>
                    <a:cubicBezTo>
                      <a:pt x="131" y="49"/>
                      <a:pt x="131" y="49"/>
                      <a:pt x="131" y="49"/>
                    </a:cubicBezTo>
                    <a:cubicBezTo>
                      <a:pt x="140" y="49"/>
                      <a:pt x="140" y="49"/>
                      <a:pt x="140" y="49"/>
                    </a:cubicBezTo>
                    <a:lnTo>
                      <a:pt x="140" y="57"/>
                    </a:lnTo>
                    <a:close/>
                    <a:moveTo>
                      <a:pt x="140" y="40"/>
                    </a:moveTo>
                    <a:cubicBezTo>
                      <a:pt x="131" y="40"/>
                      <a:pt x="131" y="40"/>
                      <a:pt x="131" y="40"/>
                    </a:cubicBezTo>
                    <a:cubicBezTo>
                      <a:pt x="131" y="31"/>
                      <a:pt x="131" y="31"/>
                      <a:pt x="131" y="31"/>
                    </a:cubicBezTo>
                    <a:cubicBezTo>
                      <a:pt x="140" y="31"/>
                      <a:pt x="140" y="31"/>
                      <a:pt x="140" y="31"/>
                    </a:cubicBezTo>
                    <a:lnTo>
                      <a:pt x="140" y="40"/>
                    </a:lnTo>
                    <a:close/>
                    <a:moveTo>
                      <a:pt x="140" y="23"/>
                    </a:moveTo>
                    <a:cubicBezTo>
                      <a:pt x="131" y="23"/>
                      <a:pt x="131" y="23"/>
                      <a:pt x="131" y="23"/>
                    </a:cubicBezTo>
                    <a:cubicBezTo>
                      <a:pt x="131" y="14"/>
                      <a:pt x="131" y="14"/>
                      <a:pt x="131" y="14"/>
                    </a:cubicBezTo>
                    <a:cubicBezTo>
                      <a:pt x="140" y="14"/>
                      <a:pt x="140" y="14"/>
                      <a:pt x="140" y="14"/>
                    </a:cubicBezTo>
                    <a:lnTo>
                      <a:pt x="140" y="23"/>
                    </a:lnTo>
                    <a:close/>
                    <a:moveTo>
                      <a:pt x="215" y="53"/>
                    </a:moveTo>
                    <a:cubicBezTo>
                      <a:pt x="205" y="53"/>
                      <a:pt x="197" y="45"/>
                      <a:pt x="197" y="36"/>
                    </a:cubicBezTo>
                    <a:cubicBezTo>
                      <a:pt x="197" y="26"/>
                      <a:pt x="205" y="18"/>
                      <a:pt x="215" y="18"/>
                    </a:cubicBezTo>
                    <a:cubicBezTo>
                      <a:pt x="224" y="18"/>
                      <a:pt x="232" y="26"/>
                      <a:pt x="232" y="36"/>
                    </a:cubicBezTo>
                    <a:cubicBezTo>
                      <a:pt x="232" y="45"/>
                      <a:pt x="224" y="53"/>
                      <a:pt x="215" y="53"/>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203" name="Freeform 6"/>
              <p:cNvSpPr>
                <a:spLocks noEditPoints="1"/>
              </p:cNvSpPr>
              <p:nvPr/>
            </p:nvSpPr>
            <p:spPr bwMode="auto">
              <a:xfrm>
                <a:off x="10340775" y="2797876"/>
                <a:ext cx="635913" cy="184080"/>
              </a:xfrm>
              <a:custGeom>
                <a:avLst/>
                <a:gdLst>
                  <a:gd name="T0" fmla="*/ 239 w 255"/>
                  <a:gd name="T1" fmla="*/ 0 h 74"/>
                  <a:gd name="T2" fmla="*/ 0 w 255"/>
                  <a:gd name="T3" fmla="*/ 17 h 74"/>
                  <a:gd name="T4" fmla="*/ 17 w 255"/>
                  <a:gd name="T5" fmla="*/ 74 h 74"/>
                  <a:gd name="T6" fmla="*/ 255 w 255"/>
                  <a:gd name="T7" fmla="*/ 57 h 74"/>
                  <a:gd name="T8" fmla="*/ 27 w 255"/>
                  <a:gd name="T9" fmla="*/ 58 h 74"/>
                  <a:gd name="T10" fmla="*/ 18 w 255"/>
                  <a:gd name="T11" fmla="*/ 49 h 74"/>
                  <a:gd name="T12" fmla="*/ 27 w 255"/>
                  <a:gd name="T13" fmla="*/ 58 h 74"/>
                  <a:gd name="T14" fmla="*/ 18 w 255"/>
                  <a:gd name="T15" fmla="*/ 41 h 74"/>
                  <a:gd name="T16" fmla="*/ 27 w 255"/>
                  <a:gd name="T17" fmla="*/ 32 h 74"/>
                  <a:gd name="T18" fmla="*/ 27 w 255"/>
                  <a:gd name="T19" fmla="*/ 23 h 74"/>
                  <a:gd name="T20" fmla="*/ 18 w 255"/>
                  <a:gd name="T21" fmla="*/ 15 h 74"/>
                  <a:gd name="T22" fmla="*/ 27 w 255"/>
                  <a:gd name="T23" fmla="*/ 23 h 74"/>
                  <a:gd name="T24" fmla="*/ 37 w 255"/>
                  <a:gd name="T25" fmla="*/ 58 h 74"/>
                  <a:gd name="T26" fmla="*/ 46 w 255"/>
                  <a:gd name="T27" fmla="*/ 49 h 74"/>
                  <a:gd name="T28" fmla="*/ 46 w 255"/>
                  <a:gd name="T29" fmla="*/ 41 h 74"/>
                  <a:gd name="T30" fmla="*/ 37 w 255"/>
                  <a:gd name="T31" fmla="*/ 32 h 74"/>
                  <a:gd name="T32" fmla="*/ 46 w 255"/>
                  <a:gd name="T33" fmla="*/ 41 h 74"/>
                  <a:gd name="T34" fmla="*/ 37 w 255"/>
                  <a:gd name="T35" fmla="*/ 23 h 74"/>
                  <a:gd name="T36" fmla="*/ 46 w 255"/>
                  <a:gd name="T37" fmla="*/ 15 h 74"/>
                  <a:gd name="T38" fmla="*/ 65 w 255"/>
                  <a:gd name="T39" fmla="*/ 58 h 74"/>
                  <a:gd name="T40" fmla="*/ 56 w 255"/>
                  <a:gd name="T41" fmla="*/ 49 h 74"/>
                  <a:gd name="T42" fmla="*/ 65 w 255"/>
                  <a:gd name="T43" fmla="*/ 58 h 74"/>
                  <a:gd name="T44" fmla="*/ 56 w 255"/>
                  <a:gd name="T45" fmla="*/ 41 h 74"/>
                  <a:gd name="T46" fmla="*/ 65 w 255"/>
                  <a:gd name="T47" fmla="*/ 32 h 74"/>
                  <a:gd name="T48" fmla="*/ 65 w 255"/>
                  <a:gd name="T49" fmla="*/ 23 h 74"/>
                  <a:gd name="T50" fmla="*/ 56 w 255"/>
                  <a:gd name="T51" fmla="*/ 15 h 74"/>
                  <a:gd name="T52" fmla="*/ 65 w 255"/>
                  <a:gd name="T53" fmla="*/ 23 h 74"/>
                  <a:gd name="T54" fmla="*/ 75 w 255"/>
                  <a:gd name="T55" fmla="*/ 58 h 74"/>
                  <a:gd name="T56" fmla="*/ 83 w 255"/>
                  <a:gd name="T57" fmla="*/ 49 h 74"/>
                  <a:gd name="T58" fmla="*/ 83 w 255"/>
                  <a:gd name="T59" fmla="*/ 41 h 74"/>
                  <a:gd name="T60" fmla="*/ 75 w 255"/>
                  <a:gd name="T61" fmla="*/ 32 h 74"/>
                  <a:gd name="T62" fmla="*/ 83 w 255"/>
                  <a:gd name="T63" fmla="*/ 41 h 74"/>
                  <a:gd name="T64" fmla="*/ 75 w 255"/>
                  <a:gd name="T65" fmla="*/ 23 h 74"/>
                  <a:gd name="T66" fmla="*/ 83 w 255"/>
                  <a:gd name="T67" fmla="*/ 15 h 74"/>
                  <a:gd name="T68" fmla="*/ 102 w 255"/>
                  <a:gd name="T69" fmla="*/ 58 h 74"/>
                  <a:gd name="T70" fmla="*/ 94 w 255"/>
                  <a:gd name="T71" fmla="*/ 49 h 74"/>
                  <a:gd name="T72" fmla="*/ 102 w 255"/>
                  <a:gd name="T73" fmla="*/ 58 h 74"/>
                  <a:gd name="T74" fmla="*/ 94 w 255"/>
                  <a:gd name="T75" fmla="*/ 41 h 74"/>
                  <a:gd name="T76" fmla="*/ 102 w 255"/>
                  <a:gd name="T77" fmla="*/ 32 h 74"/>
                  <a:gd name="T78" fmla="*/ 102 w 255"/>
                  <a:gd name="T79" fmla="*/ 23 h 74"/>
                  <a:gd name="T80" fmla="*/ 94 w 255"/>
                  <a:gd name="T81" fmla="*/ 15 h 74"/>
                  <a:gd name="T82" fmla="*/ 102 w 255"/>
                  <a:gd name="T83" fmla="*/ 23 h 74"/>
                  <a:gd name="T84" fmla="*/ 112 w 255"/>
                  <a:gd name="T85" fmla="*/ 58 h 74"/>
                  <a:gd name="T86" fmla="*/ 121 w 255"/>
                  <a:gd name="T87" fmla="*/ 49 h 74"/>
                  <a:gd name="T88" fmla="*/ 121 w 255"/>
                  <a:gd name="T89" fmla="*/ 41 h 74"/>
                  <a:gd name="T90" fmla="*/ 112 w 255"/>
                  <a:gd name="T91" fmla="*/ 32 h 74"/>
                  <a:gd name="T92" fmla="*/ 121 w 255"/>
                  <a:gd name="T93" fmla="*/ 41 h 74"/>
                  <a:gd name="T94" fmla="*/ 112 w 255"/>
                  <a:gd name="T95" fmla="*/ 23 h 74"/>
                  <a:gd name="T96" fmla="*/ 121 w 255"/>
                  <a:gd name="T97" fmla="*/ 15 h 74"/>
                  <a:gd name="T98" fmla="*/ 140 w 255"/>
                  <a:gd name="T99" fmla="*/ 58 h 74"/>
                  <a:gd name="T100" fmla="*/ 131 w 255"/>
                  <a:gd name="T101" fmla="*/ 49 h 74"/>
                  <a:gd name="T102" fmla="*/ 140 w 255"/>
                  <a:gd name="T103" fmla="*/ 58 h 74"/>
                  <a:gd name="T104" fmla="*/ 131 w 255"/>
                  <a:gd name="T105" fmla="*/ 41 h 74"/>
                  <a:gd name="T106" fmla="*/ 140 w 255"/>
                  <a:gd name="T107" fmla="*/ 32 h 74"/>
                  <a:gd name="T108" fmla="*/ 140 w 255"/>
                  <a:gd name="T109" fmla="*/ 23 h 74"/>
                  <a:gd name="T110" fmla="*/ 131 w 255"/>
                  <a:gd name="T111" fmla="*/ 15 h 74"/>
                  <a:gd name="T112" fmla="*/ 140 w 255"/>
                  <a:gd name="T113" fmla="*/ 23 h 74"/>
                  <a:gd name="T114" fmla="*/ 197 w 255"/>
                  <a:gd name="T115" fmla="*/ 36 h 74"/>
                  <a:gd name="T116" fmla="*/ 232 w 255"/>
                  <a:gd name="T1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74">
                    <a:moveTo>
                      <a:pt x="255" y="17"/>
                    </a:moveTo>
                    <a:cubicBezTo>
                      <a:pt x="255" y="7"/>
                      <a:pt x="248" y="0"/>
                      <a:pt x="239" y="0"/>
                    </a:cubicBezTo>
                    <a:cubicBezTo>
                      <a:pt x="17" y="0"/>
                      <a:pt x="17" y="0"/>
                      <a:pt x="17" y="0"/>
                    </a:cubicBezTo>
                    <a:cubicBezTo>
                      <a:pt x="8" y="0"/>
                      <a:pt x="0" y="7"/>
                      <a:pt x="0" y="17"/>
                    </a:cubicBezTo>
                    <a:cubicBezTo>
                      <a:pt x="0" y="57"/>
                      <a:pt x="0" y="57"/>
                      <a:pt x="0" y="57"/>
                    </a:cubicBezTo>
                    <a:cubicBezTo>
                      <a:pt x="0" y="67"/>
                      <a:pt x="8" y="74"/>
                      <a:pt x="17" y="74"/>
                    </a:cubicBezTo>
                    <a:cubicBezTo>
                      <a:pt x="239" y="74"/>
                      <a:pt x="239" y="74"/>
                      <a:pt x="239" y="74"/>
                    </a:cubicBezTo>
                    <a:cubicBezTo>
                      <a:pt x="248" y="74"/>
                      <a:pt x="255" y="67"/>
                      <a:pt x="255" y="57"/>
                    </a:cubicBezTo>
                    <a:lnTo>
                      <a:pt x="255" y="17"/>
                    </a:lnTo>
                    <a:close/>
                    <a:moveTo>
                      <a:pt x="27" y="58"/>
                    </a:moveTo>
                    <a:cubicBezTo>
                      <a:pt x="18" y="58"/>
                      <a:pt x="18" y="58"/>
                      <a:pt x="18" y="58"/>
                    </a:cubicBezTo>
                    <a:cubicBezTo>
                      <a:pt x="18" y="49"/>
                      <a:pt x="18" y="49"/>
                      <a:pt x="18" y="49"/>
                    </a:cubicBezTo>
                    <a:cubicBezTo>
                      <a:pt x="27" y="49"/>
                      <a:pt x="27" y="49"/>
                      <a:pt x="27" y="49"/>
                    </a:cubicBezTo>
                    <a:lnTo>
                      <a:pt x="27" y="58"/>
                    </a:lnTo>
                    <a:close/>
                    <a:moveTo>
                      <a:pt x="27" y="41"/>
                    </a:moveTo>
                    <a:cubicBezTo>
                      <a:pt x="18" y="41"/>
                      <a:pt x="18" y="41"/>
                      <a:pt x="18" y="41"/>
                    </a:cubicBezTo>
                    <a:cubicBezTo>
                      <a:pt x="18" y="32"/>
                      <a:pt x="18" y="32"/>
                      <a:pt x="18" y="32"/>
                    </a:cubicBezTo>
                    <a:cubicBezTo>
                      <a:pt x="27" y="32"/>
                      <a:pt x="27" y="32"/>
                      <a:pt x="27" y="32"/>
                    </a:cubicBezTo>
                    <a:lnTo>
                      <a:pt x="27" y="41"/>
                    </a:lnTo>
                    <a:close/>
                    <a:moveTo>
                      <a:pt x="27" y="23"/>
                    </a:moveTo>
                    <a:cubicBezTo>
                      <a:pt x="18" y="23"/>
                      <a:pt x="18" y="23"/>
                      <a:pt x="18" y="23"/>
                    </a:cubicBezTo>
                    <a:cubicBezTo>
                      <a:pt x="18" y="15"/>
                      <a:pt x="18" y="15"/>
                      <a:pt x="18" y="15"/>
                    </a:cubicBezTo>
                    <a:cubicBezTo>
                      <a:pt x="27" y="15"/>
                      <a:pt x="27" y="15"/>
                      <a:pt x="27" y="15"/>
                    </a:cubicBezTo>
                    <a:lnTo>
                      <a:pt x="27" y="23"/>
                    </a:lnTo>
                    <a:close/>
                    <a:moveTo>
                      <a:pt x="46" y="58"/>
                    </a:moveTo>
                    <a:cubicBezTo>
                      <a:pt x="37" y="58"/>
                      <a:pt x="37" y="58"/>
                      <a:pt x="37" y="58"/>
                    </a:cubicBezTo>
                    <a:cubicBezTo>
                      <a:pt x="37" y="49"/>
                      <a:pt x="37" y="49"/>
                      <a:pt x="37" y="49"/>
                    </a:cubicBezTo>
                    <a:cubicBezTo>
                      <a:pt x="46" y="49"/>
                      <a:pt x="46" y="49"/>
                      <a:pt x="46" y="49"/>
                    </a:cubicBezTo>
                    <a:lnTo>
                      <a:pt x="46" y="58"/>
                    </a:lnTo>
                    <a:close/>
                    <a:moveTo>
                      <a:pt x="46" y="41"/>
                    </a:moveTo>
                    <a:cubicBezTo>
                      <a:pt x="37" y="41"/>
                      <a:pt x="37" y="41"/>
                      <a:pt x="37" y="41"/>
                    </a:cubicBezTo>
                    <a:cubicBezTo>
                      <a:pt x="37" y="32"/>
                      <a:pt x="37" y="32"/>
                      <a:pt x="37" y="32"/>
                    </a:cubicBezTo>
                    <a:cubicBezTo>
                      <a:pt x="46" y="32"/>
                      <a:pt x="46" y="32"/>
                      <a:pt x="46" y="32"/>
                    </a:cubicBezTo>
                    <a:lnTo>
                      <a:pt x="46" y="41"/>
                    </a:lnTo>
                    <a:close/>
                    <a:moveTo>
                      <a:pt x="46" y="23"/>
                    </a:moveTo>
                    <a:cubicBezTo>
                      <a:pt x="37" y="23"/>
                      <a:pt x="37" y="23"/>
                      <a:pt x="37" y="23"/>
                    </a:cubicBezTo>
                    <a:cubicBezTo>
                      <a:pt x="37" y="15"/>
                      <a:pt x="37" y="15"/>
                      <a:pt x="37" y="15"/>
                    </a:cubicBezTo>
                    <a:cubicBezTo>
                      <a:pt x="46" y="15"/>
                      <a:pt x="46" y="15"/>
                      <a:pt x="46" y="15"/>
                    </a:cubicBezTo>
                    <a:lnTo>
                      <a:pt x="46" y="23"/>
                    </a:lnTo>
                    <a:close/>
                    <a:moveTo>
                      <a:pt x="65" y="58"/>
                    </a:moveTo>
                    <a:cubicBezTo>
                      <a:pt x="56" y="58"/>
                      <a:pt x="56" y="58"/>
                      <a:pt x="56" y="58"/>
                    </a:cubicBezTo>
                    <a:cubicBezTo>
                      <a:pt x="56" y="49"/>
                      <a:pt x="56" y="49"/>
                      <a:pt x="56" y="49"/>
                    </a:cubicBezTo>
                    <a:cubicBezTo>
                      <a:pt x="65" y="49"/>
                      <a:pt x="65" y="49"/>
                      <a:pt x="65" y="49"/>
                    </a:cubicBezTo>
                    <a:lnTo>
                      <a:pt x="65" y="58"/>
                    </a:lnTo>
                    <a:close/>
                    <a:moveTo>
                      <a:pt x="65" y="41"/>
                    </a:moveTo>
                    <a:cubicBezTo>
                      <a:pt x="56" y="41"/>
                      <a:pt x="56" y="41"/>
                      <a:pt x="56" y="41"/>
                    </a:cubicBezTo>
                    <a:cubicBezTo>
                      <a:pt x="56" y="32"/>
                      <a:pt x="56" y="32"/>
                      <a:pt x="56" y="32"/>
                    </a:cubicBezTo>
                    <a:cubicBezTo>
                      <a:pt x="65" y="32"/>
                      <a:pt x="65" y="32"/>
                      <a:pt x="65" y="32"/>
                    </a:cubicBezTo>
                    <a:lnTo>
                      <a:pt x="65" y="41"/>
                    </a:lnTo>
                    <a:close/>
                    <a:moveTo>
                      <a:pt x="65" y="23"/>
                    </a:moveTo>
                    <a:cubicBezTo>
                      <a:pt x="56" y="23"/>
                      <a:pt x="56" y="23"/>
                      <a:pt x="56" y="23"/>
                    </a:cubicBezTo>
                    <a:cubicBezTo>
                      <a:pt x="56" y="15"/>
                      <a:pt x="56" y="15"/>
                      <a:pt x="56" y="15"/>
                    </a:cubicBezTo>
                    <a:cubicBezTo>
                      <a:pt x="65" y="15"/>
                      <a:pt x="65" y="15"/>
                      <a:pt x="65" y="15"/>
                    </a:cubicBezTo>
                    <a:lnTo>
                      <a:pt x="65" y="23"/>
                    </a:lnTo>
                    <a:close/>
                    <a:moveTo>
                      <a:pt x="83" y="58"/>
                    </a:moveTo>
                    <a:cubicBezTo>
                      <a:pt x="75" y="58"/>
                      <a:pt x="75" y="58"/>
                      <a:pt x="75" y="58"/>
                    </a:cubicBezTo>
                    <a:cubicBezTo>
                      <a:pt x="75" y="49"/>
                      <a:pt x="75" y="49"/>
                      <a:pt x="75" y="49"/>
                    </a:cubicBezTo>
                    <a:cubicBezTo>
                      <a:pt x="83" y="49"/>
                      <a:pt x="83" y="49"/>
                      <a:pt x="83" y="49"/>
                    </a:cubicBezTo>
                    <a:lnTo>
                      <a:pt x="83" y="58"/>
                    </a:lnTo>
                    <a:close/>
                    <a:moveTo>
                      <a:pt x="83" y="41"/>
                    </a:moveTo>
                    <a:cubicBezTo>
                      <a:pt x="75" y="41"/>
                      <a:pt x="75" y="41"/>
                      <a:pt x="75" y="41"/>
                    </a:cubicBezTo>
                    <a:cubicBezTo>
                      <a:pt x="75" y="32"/>
                      <a:pt x="75" y="32"/>
                      <a:pt x="75" y="32"/>
                    </a:cubicBezTo>
                    <a:cubicBezTo>
                      <a:pt x="83" y="32"/>
                      <a:pt x="83" y="32"/>
                      <a:pt x="83" y="32"/>
                    </a:cubicBezTo>
                    <a:lnTo>
                      <a:pt x="83" y="41"/>
                    </a:lnTo>
                    <a:close/>
                    <a:moveTo>
                      <a:pt x="83" y="23"/>
                    </a:moveTo>
                    <a:cubicBezTo>
                      <a:pt x="75" y="23"/>
                      <a:pt x="75" y="23"/>
                      <a:pt x="75" y="23"/>
                    </a:cubicBezTo>
                    <a:cubicBezTo>
                      <a:pt x="75" y="15"/>
                      <a:pt x="75" y="15"/>
                      <a:pt x="75" y="15"/>
                    </a:cubicBezTo>
                    <a:cubicBezTo>
                      <a:pt x="83" y="15"/>
                      <a:pt x="83" y="15"/>
                      <a:pt x="83" y="15"/>
                    </a:cubicBezTo>
                    <a:lnTo>
                      <a:pt x="83" y="23"/>
                    </a:lnTo>
                    <a:close/>
                    <a:moveTo>
                      <a:pt x="102" y="58"/>
                    </a:moveTo>
                    <a:cubicBezTo>
                      <a:pt x="94" y="58"/>
                      <a:pt x="94" y="58"/>
                      <a:pt x="94" y="58"/>
                    </a:cubicBezTo>
                    <a:cubicBezTo>
                      <a:pt x="94" y="49"/>
                      <a:pt x="94" y="49"/>
                      <a:pt x="94" y="49"/>
                    </a:cubicBezTo>
                    <a:cubicBezTo>
                      <a:pt x="102" y="49"/>
                      <a:pt x="102" y="49"/>
                      <a:pt x="102" y="49"/>
                    </a:cubicBezTo>
                    <a:lnTo>
                      <a:pt x="102" y="58"/>
                    </a:lnTo>
                    <a:close/>
                    <a:moveTo>
                      <a:pt x="102" y="41"/>
                    </a:moveTo>
                    <a:cubicBezTo>
                      <a:pt x="94" y="41"/>
                      <a:pt x="94" y="41"/>
                      <a:pt x="94" y="41"/>
                    </a:cubicBezTo>
                    <a:cubicBezTo>
                      <a:pt x="94" y="32"/>
                      <a:pt x="94" y="32"/>
                      <a:pt x="94" y="32"/>
                    </a:cubicBezTo>
                    <a:cubicBezTo>
                      <a:pt x="102" y="32"/>
                      <a:pt x="102" y="32"/>
                      <a:pt x="102" y="32"/>
                    </a:cubicBezTo>
                    <a:lnTo>
                      <a:pt x="102" y="41"/>
                    </a:lnTo>
                    <a:close/>
                    <a:moveTo>
                      <a:pt x="102" y="23"/>
                    </a:moveTo>
                    <a:cubicBezTo>
                      <a:pt x="94" y="23"/>
                      <a:pt x="94" y="23"/>
                      <a:pt x="94" y="23"/>
                    </a:cubicBezTo>
                    <a:cubicBezTo>
                      <a:pt x="94" y="15"/>
                      <a:pt x="94" y="15"/>
                      <a:pt x="94" y="15"/>
                    </a:cubicBezTo>
                    <a:cubicBezTo>
                      <a:pt x="102" y="15"/>
                      <a:pt x="102" y="15"/>
                      <a:pt x="102" y="15"/>
                    </a:cubicBezTo>
                    <a:lnTo>
                      <a:pt x="102" y="23"/>
                    </a:lnTo>
                    <a:close/>
                    <a:moveTo>
                      <a:pt x="121" y="58"/>
                    </a:moveTo>
                    <a:cubicBezTo>
                      <a:pt x="112" y="58"/>
                      <a:pt x="112" y="58"/>
                      <a:pt x="112" y="58"/>
                    </a:cubicBezTo>
                    <a:cubicBezTo>
                      <a:pt x="112" y="49"/>
                      <a:pt x="112" y="49"/>
                      <a:pt x="112" y="49"/>
                    </a:cubicBezTo>
                    <a:cubicBezTo>
                      <a:pt x="121" y="49"/>
                      <a:pt x="121" y="49"/>
                      <a:pt x="121" y="49"/>
                    </a:cubicBezTo>
                    <a:lnTo>
                      <a:pt x="121" y="58"/>
                    </a:lnTo>
                    <a:close/>
                    <a:moveTo>
                      <a:pt x="121" y="41"/>
                    </a:moveTo>
                    <a:cubicBezTo>
                      <a:pt x="112" y="41"/>
                      <a:pt x="112" y="41"/>
                      <a:pt x="112" y="41"/>
                    </a:cubicBezTo>
                    <a:cubicBezTo>
                      <a:pt x="112" y="32"/>
                      <a:pt x="112" y="32"/>
                      <a:pt x="112" y="32"/>
                    </a:cubicBezTo>
                    <a:cubicBezTo>
                      <a:pt x="121" y="32"/>
                      <a:pt x="121" y="32"/>
                      <a:pt x="121" y="32"/>
                    </a:cubicBezTo>
                    <a:lnTo>
                      <a:pt x="121" y="41"/>
                    </a:lnTo>
                    <a:close/>
                    <a:moveTo>
                      <a:pt x="121" y="23"/>
                    </a:moveTo>
                    <a:cubicBezTo>
                      <a:pt x="112" y="23"/>
                      <a:pt x="112" y="23"/>
                      <a:pt x="112" y="23"/>
                    </a:cubicBezTo>
                    <a:cubicBezTo>
                      <a:pt x="112" y="15"/>
                      <a:pt x="112" y="15"/>
                      <a:pt x="112" y="15"/>
                    </a:cubicBezTo>
                    <a:cubicBezTo>
                      <a:pt x="121" y="15"/>
                      <a:pt x="121" y="15"/>
                      <a:pt x="121" y="15"/>
                    </a:cubicBezTo>
                    <a:lnTo>
                      <a:pt x="121" y="23"/>
                    </a:lnTo>
                    <a:close/>
                    <a:moveTo>
                      <a:pt x="140" y="58"/>
                    </a:moveTo>
                    <a:cubicBezTo>
                      <a:pt x="131" y="58"/>
                      <a:pt x="131" y="58"/>
                      <a:pt x="131" y="58"/>
                    </a:cubicBezTo>
                    <a:cubicBezTo>
                      <a:pt x="131" y="49"/>
                      <a:pt x="131" y="49"/>
                      <a:pt x="131" y="49"/>
                    </a:cubicBezTo>
                    <a:cubicBezTo>
                      <a:pt x="140" y="49"/>
                      <a:pt x="140" y="49"/>
                      <a:pt x="140" y="49"/>
                    </a:cubicBezTo>
                    <a:lnTo>
                      <a:pt x="140" y="58"/>
                    </a:lnTo>
                    <a:close/>
                    <a:moveTo>
                      <a:pt x="140" y="41"/>
                    </a:moveTo>
                    <a:cubicBezTo>
                      <a:pt x="131" y="41"/>
                      <a:pt x="131" y="41"/>
                      <a:pt x="131" y="41"/>
                    </a:cubicBezTo>
                    <a:cubicBezTo>
                      <a:pt x="131" y="32"/>
                      <a:pt x="131" y="32"/>
                      <a:pt x="131" y="32"/>
                    </a:cubicBezTo>
                    <a:cubicBezTo>
                      <a:pt x="140" y="32"/>
                      <a:pt x="140" y="32"/>
                      <a:pt x="140" y="32"/>
                    </a:cubicBezTo>
                    <a:lnTo>
                      <a:pt x="140" y="41"/>
                    </a:lnTo>
                    <a:close/>
                    <a:moveTo>
                      <a:pt x="140" y="23"/>
                    </a:moveTo>
                    <a:cubicBezTo>
                      <a:pt x="131" y="23"/>
                      <a:pt x="131" y="23"/>
                      <a:pt x="131" y="23"/>
                    </a:cubicBezTo>
                    <a:cubicBezTo>
                      <a:pt x="131" y="15"/>
                      <a:pt x="131" y="15"/>
                      <a:pt x="131" y="15"/>
                    </a:cubicBezTo>
                    <a:cubicBezTo>
                      <a:pt x="140" y="15"/>
                      <a:pt x="140" y="15"/>
                      <a:pt x="140" y="15"/>
                    </a:cubicBezTo>
                    <a:lnTo>
                      <a:pt x="140" y="23"/>
                    </a:lnTo>
                    <a:close/>
                    <a:moveTo>
                      <a:pt x="215" y="53"/>
                    </a:moveTo>
                    <a:cubicBezTo>
                      <a:pt x="205" y="53"/>
                      <a:pt x="197" y="46"/>
                      <a:pt x="197" y="36"/>
                    </a:cubicBezTo>
                    <a:cubicBezTo>
                      <a:pt x="197" y="27"/>
                      <a:pt x="205" y="19"/>
                      <a:pt x="215" y="19"/>
                    </a:cubicBezTo>
                    <a:cubicBezTo>
                      <a:pt x="224" y="19"/>
                      <a:pt x="232" y="27"/>
                      <a:pt x="232" y="36"/>
                    </a:cubicBezTo>
                    <a:cubicBezTo>
                      <a:pt x="232" y="46"/>
                      <a:pt x="224" y="53"/>
                      <a:pt x="215" y="53"/>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grpSp>
      </p:grpSp>
      <p:grpSp>
        <p:nvGrpSpPr>
          <p:cNvPr id="256" name="Group 255"/>
          <p:cNvGrpSpPr/>
          <p:nvPr/>
        </p:nvGrpSpPr>
        <p:grpSpPr>
          <a:xfrm>
            <a:off x="0" y="6341703"/>
            <a:ext cx="12436475" cy="652822"/>
            <a:chOff x="0" y="6341703"/>
            <a:chExt cx="12436475" cy="652822"/>
          </a:xfrm>
        </p:grpSpPr>
        <p:sp>
          <p:nvSpPr>
            <p:cNvPr id="257" name="Rectangle 256"/>
            <p:cNvSpPr/>
            <p:nvPr/>
          </p:nvSpPr>
          <p:spPr bwMode="auto">
            <a:xfrm>
              <a:off x="0" y="6341703"/>
              <a:ext cx="12436475" cy="652822"/>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856" kern="0" dirty="0" smtClean="0">
                <a:gradFill>
                  <a:gsLst>
                    <a:gs pos="885">
                      <a:srgbClr val="FFFFFF"/>
                    </a:gs>
                    <a:gs pos="19048">
                      <a:srgbClr val="FFFFFF"/>
                    </a:gs>
                  </a:gsLst>
                  <a:lin ang="5400000" scaled="0"/>
                </a:gradFill>
                <a:latin typeface="Segoe UI Light"/>
                <a:ea typeface="Segoe UI" pitchFamily="34" charset="0"/>
                <a:cs typeface="Segoe UI" pitchFamily="34" charset="0"/>
              </a:endParaRPr>
            </a:p>
          </p:txBody>
        </p:sp>
        <p:grpSp>
          <p:nvGrpSpPr>
            <p:cNvPr id="258" name="Group 257"/>
            <p:cNvGrpSpPr/>
            <p:nvPr/>
          </p:nvGrpSpPr>
          <p:grpSpPr>
            <a:xfrm>
              <a:off x="2953383" y="6390969"/>
              <a:ext cx="6529709" cy="558614"/>
              <a:chOff x="2931019" y="6390969"/>
              <a:chExt cx="6529709" cy="558614"/>
            </a:xfrm>
          </p:grpSpPr>
          <p:pic>
            <p:nvPicPr>
              <p:cNvPr id="259" name="Picture 2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1019" y="6399835"/>
                <a:ext cx="2190750" cy="514944"/>
              </a:xfrm>
              <a:prstGeom prst="rect">
                <a:avLst/>
              </a:prstGeom>
            </p:spPr>
          </p:pic>
          <p:sp>
            <p:nvSpPr>
              <p:cNvPr id="260" name="Freeform 259"/>
              <p:cNvSpPr>
                <a:spLocks noChangeAspect="1" noEditPoints="1"/>
              </p:cNvSpPr>
              <p:nvPr/>
            </p:nvSpPr>
            <p:spPr bwMode="black">
              <a:xfrm>
                <a:off x="7147137" y="6562247"/>
                <a:ext cx="2313591" cy="233216"/>
              </a:xfrm>
              <a:custGeom>
                <a:avLst/>
                <a:gdLst>
                  <a:gd name="T0" fmla="*/ 108 w 2844"/>
                  <a:gd name="T1" fmla="*/ 216 h 284"/>
                  <a:gd name="T2" fmla="*/ 0 w 2844"/>
                  <a:gd name="T3" fmla="*/ 216 h 284"/>
                  <a:gd name="T4" fmla="*/ 176 w 2844"/>
                  <a:gd name="T5" fmla="*/ 15 h 284"/>
                  <a:gd name="T6" fmla="*/ 244 w 2844"/>
                  <a:gd name="T7" fmla="*/ 21 h 284"/>
                  <a:gd name="T8" fmla="*/ 247 w 2844"/>
                  <a:gd name="T9" fmla="*/ 72 h 284"/>
                  <a:gd name="T10" fmla="*/ 298 w 2844"/>
                  <a:gd name="T11" fmla="*/ 148 h 284"/>
                  <a:gd name="T12" fmla="*/ 322 w 2844"/>
                  <a:gd name="T13" fmla="*/ 146 h 284"/>
                  <a:gd name="T14" fmla="*/ 466 w 2844"/>
                  <a:gd name="T15" fmla="*/ 105 h 284"/>
                  <a:gd name="T16" fmla="*/ 457 w 2844"/>
                  <a:gd name="T17" fmla="*/ 102 h 284"/>
                  <a:gd name="T18" fmla="*/ 581 w 2844"/>
                  <a:gd name="T19" fmla="*/ 220 h 284"/>
                  <a:gd name="T20" fmla="*/ 629 w 2844"/>
                  <a:gd name="T21" fmla="*/ 145 h 284"/>
                  <a:gd name="T22" fmla="*/ 617 w 2844"/>
                  <a:gd name="T23" fmla="*/ 186 h 284"/>
                  <a:gd name="T24" fmla="*/ 708 w 2844"/>
                  <a:gd name="T25" fmla="*/ 200 h 284"/>
                  <a:gd name="T26" fmla="*/ 722 w 2844"/>
                  <a:gd name="T27" fmla="*/ 69 h 284"/>
                  <a:gd name="T28" fmla="*/ 722 w 2844"/>
                  <a:gd name="T29" fmla="*/ 135 h 284"/>
                  <a:gd name="T30" fmla="*/ 774 w 2844"/>
                  <a:gd name="T31" fmla="*/ 146 h 284"/>
                  <a:gd name="T32" fmla="*/ 846 w 2844"/>
                  <a:gd name="T33" fmla="*/ 89 h 284"/>
                  <a:gd name="T34" fmla="*/ 1010 w 2844"/>
                  <a:gd name="T35" fmla="*/ 23 h 284"/>
                  <a:gd name="T36" fmla="*/ 971 w 2844"/>
                  <a:gd name="T37" fmla="*/ 216 h 284"/>
                  <a:gd name="T38" fmla="*/ 960 w 2844"/>
                  <a:gd name="T39" fmla="*/ 14 h 284"/>
                  <a:gd name="T40" fmla="*/ 1029 w 2844"/>
                  <a:gd name="T41" fmla="*/ 92 h 284"/>
                  <a:gd name="T42" fmla="*/ 1088 w 2844"/>
                  <a:gd name="T43" fmla="*/ 72 h 284"/>
                  <a:gd name="T44" fmla="*/ 1088 w 2844"/>
                  <a:gd name="T45" fmla="*/ 215 h 284"/>
                  <a:gd name="T46" fmla="*/ 1187 w 2844"/>
                  <a:gd name="T47" fmla="*/ 193 h 284"/>
                  <a:gd name="T48" fmla="*/ 1182 w 2844"/>
                  <a:gd name="T49" fmla="*/ 26 h 284"/>
                  <a:gd name="T50" fmla="*/ 1192 w 2844"/>
                  <a:gd name="T51" fmla="*/ 79 h 284"/>
                  <a:gd name="T52" fmla="*/ 1304 w 2844"/>
                  <a:gd name="T53" fmla="*/ 284 h 284"/>
                  <a:gd name="T54" fmla="*/ 1310 w 2844"/>
                  <a:gd name="T55" fmla="*/ 72 h 284"/>
                  <a:gd name="T56" fmla="*/ 1516 w 2844"/>
                  <a:gd name="T57" fmla="*/ 178 h 284"/>
                  <a:gd name="T58" fmla="*/ 1487 w 2844"/>
                  <a:gd name="T59" fmla="*/ 167 h 284"/>
                  <a:gd name="T60" fmla="*/ 1509 w 2844"/>
                  <a:gd name="T61" fmla="*/ 99 h 284"/>
                  <a:gd name="T62" fmla="*/ 1516 w 2844"/>
                  <a:gd name="T63" fmla="*/ 178 h 284"/>
                  <a:gd name="T64" fmla="*/ 1549 w 2844"/>
                  <a:gd name="T65" fmla="*/ 72 h 284"/>
                  <a:gd name="T66" fmla="*/ 1573 w 2844"/>
                  <a:gd name="T67" fmla="*/ 173 h 284"/>
                  <a:gd name="T68" fmla="*/ 1658 w 2844"/>
                  <a:gd name="T69" fmla="*/ 187 h 284"/>
                  <a:gd name="T70" fmla="*/ 1630 w 2844"/>
                  <a:gd name="T71" fmla="*/ 106 h 284"/>
                  <a:gd name="T72" fmla="*/ 1713 w 2844"/>
                  <a:gd name="T73" fmla="*/ 100 h 284"/>
                  <a:gd name="T74" fmla="*/ 1954 w 2844"/>
                  <a:gd name="T75" fmla="*/ 134 h 284"/>
                  <a:gd name="T76" fmla="*/ 1863 w 2844"/>
                  <a:gd name="T77" fmla="*/ 131 h 284"/>
                  <a:gd name="T78" fmla="*/ 1795 w 2844"/>
                  <a:gd name="T79" fmla="*/ 72 h 284"/>
                  <a:gd name="T80" fmla="*/ 1977 w 2844"/>
                  <a:gd name="T81" fmla="*/ 128 h 284"/>
                  <a:gd name="T82" fmla="*/ 2075 w 2844"/>
                  <a:gd name="T83" fmla="*/ 64 h 284"/>
                  <a:gd name="T84" fmla="*/ 2096 w 2844"/>
                  <a:gd name="T85" fmla="*/ 73 h 284"/>
                  <a:gd name="T86" fmla="*/ 2357 w 2844"/>
                  <a:gd name="T87" fmla="*/ 150 h 284"/>
                  <a:gd name="T88" fmla="*/ 2249 w 2844"/>
                  <a:gd name="T89" fmla="*/ 200 h 284"/>
                  <a:gd name="T90" fmla="*/ 2357 w 2844"/>
                  <a:gd name="T91" fmla="*/ 150 h 284"/>
                  <a:gd name="T92" fmla="*/ 2503 w 2844"/>
                  <a:gd name="T93" fmla="*/ 216 h 284"/>
                  <a:gd name="T94" fmla="*/ 2383 w 2844"/>
                  <a:gd name="T95" fmla="*/ 216 h 284"/>
                  <a:gd name="T96" fmla="*/ 2503 w 2844"/>
                  <a:gd name="T97" fmla="*/ 128 h 284"/>
                  <a:gd name="T98" fmla="*/ 2521 w 2844"/>
                  <a:gd name="T99" fmla="*/ 72 h 284"/>
                  <a:gd name="T100" fmla="*/ 2569 w 2844"/>
                  <a:gd name="T101" fmla="*/ 92 h 284"/>
                  <a:gd name="T102" fmla="*/ 2641 w 2844"/>
                  <a:gd name="T103" fmla="*/ 150 h 284"/>
                  <a:gd name="T104" fmla="*/ 2617 w 2844"/>
                  <a:gd name="T105" fmla="*/ 145 h 284"/>
                  <a:gd name="T106" fmla="*/ 2719 w 2844"/>
                  <a:gd name="T107" fmla="*/ 131 h 284"/>
                  <a:gd name="T108" fmla="*/ 2826 w 2844"/>
                  <a:gd name="T109" fmla="*/ 91 h 284"/>
                  <a:gd name="T110" fmla="*/ 2792 w 2844"/>
                  <a:gd name="T111" fmla="*/ 10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44" h="284">
                    <a:moveTo>
                      <a:pt x="205" y="216"/>
                    </a:moveTo>
                    <a:cubicBezTo>
                      <a:pt x="182" y="216"/>
                      <a:pt x="182" y="216"/>
                      <a:pt x="182" y="216"/>
                    </a:cubicBezTo>
                    <a:cubicBezTo>
                      <a:pt x="182" y="81"/>
                      <a:pt x="182" y="81"/>
                      <a:pt x="182" y="81"/>
                    </a:cubicBezTo>
                    <a:cubicBezTo>
                      <a:pt x="182" y="70"/>
                      <a:pt x="182" y="57"/>
                      <a:pt x="184" y="42"/>
                    </a:cubicBezTo>
                    <a:cubicBezTo>
                      <a:pt x="183" y="42"/>
                      <a:pt x="183" y="42"/>
                      <a:pt x="183" y="42"/>
                    </a:cubicBezTo>
                    <a:cubicBezTo>
                      <a:pt x="181" y="51"/>
                      <a:pt x="179" y="57"/>
                      <a:pt x="177" y="61"/>
                    </a:cubicBezTo>
                    <a:cubicBezTo>
                      <a:pt x="108" y="216"/>
                      <a:pt x="108" y="216"/>
                      <a:pt x="108" y="216"/>
                    </a:cubicBezTo>
                    <a:cubicBezTo>
                      <a:pt x="97" y="216"/>
                      <a:pt x="97" y="216"/>
                      <a:pt x="97" y="216"/>
                    </a:cubicBezTo>
                    <a:cubicBezTo>
                      <a:pt x="28" y="63"/>
                      <a:pt x="28" y="63"/>
                      <a:pt x="28" y="63"/>
                    </a:cubicBezTo>
                    <a:cubicBezTo>
                      <a:pt x="26" y="58"/>
                      <a:pt x="24" y="51"/>
                      <a:pt x="22" y="42"/>
                    </a:cubicBezTo>
                    <a:cubicBezTo>
                      <a:pt x="21" y="42"/>
                      <a:pt x="21" y="42"/>
                      <a:pt x="21" y="42"/>
                    </a:cubicBezTo>
                    <a:cubicBezTo>
                      <a:pt x="22" y="50"/>
                      <a:pt x="22" y="63"/>
                      <a:pt x="22" y="81"/>
                    </a:cubicBezTo>
                    <a:cubicBezTo>
                      <a:pt x="22" y="216"/>
                      <a:pt x="22" y="216"/>
                      <a:pt x="22" y="216"/>
                    </a:cubicBezTo>
                    <a:cubicBezTo>
                      <a:pt x="0" y="216"/>
                      <a:pt x="0" y="216"/>
                      <a:pt x="0" y="216"/>
                    </a:cubicBezTo>
                    <a:cubicBezTo>
                      <a:pt x="0" y="15"/>
                      <a:pt x="0" y="15"/>
                      <a:pt x="0" y="15"/>
                    </a:cubicBezTo>
                    <a:cubicBezTo>
                      <a:pt x="31" y="15"/>
                      <a:pt x="31" y="15"/>
                      <a:pt x="31" y="15"/>
                    </a:cubicBezTo>
                    <a:cubicBezTo>
                      <a:pt x="93" y="155"/>
                      <a:pt x="93" y="155"/>
                      <a:pt x="93" y="155"/>
                    </a:cubicBezTo>
                    <a:cubicBezTo>
                      <a:pt x="97" y="166"/>
                      <a:pt x="100" y="174"/>
                      <a:pt x="102" y="180"/>
                    </a:cubicBezTo>
                    <a:cubicBezTo>
                      <a:pt x="103" y="180"/>
                      <a:pt x="103" y="180"/>
                      <a:pt x="103" y="180"/>
                    </a:cubicBezTo>
                    <a:cubicBezTo>
                      <a:pt x="108" y="167"/>
                      <a:pt x="111" y="158"/>
                      <a:pt x="113" y="155"/>
                    </a:cubicBezTo>
                    <a:cubicBezTo>
                      <a:pt x="176" y="15"/>
                      <a:pt x="176" y="15"/>
                      <a:pt x="176" y="15"/>
                    </a:cubicBezTo>
                    <a:cubicBezTo>
                      <a:pt x="205" y="15"/>
                      <a:pt x="205" y="15"/>
                      <a:pt x="205" y="15"/>
                    </a:cubicBezTo>
                    <a:lnTo>
                      <a:pt x="205" y="216"/>
                    </a:lnTo>
                    <a:close/>
                    <a:moveTo>
                      <a:pt x="274" y="21"/>
                    </a:moveTo>
                    <a:cubicBezTo>
                      <a:pt x="274" y="25"/>
                      <a:pt x="273" y="29"/>
                      <a:pt x="270" y="32"/>
                    </a:cubicBezTo>
                    <a:cubicBezTo>
                      <a:pt x="267" y="34"/>
                      <a:pt x="263" y="36"/>
                      <a:pt x="259" y="36"/>
                    </a:cubicBezTo>
                    <a:cubicBezTo>
                      <a:pt x="255" y="36"/>
                      <a:pt x="251" y="34"/>
                      <a:pt x="248" y="32"/>
                    </a:cubicBezTo>
                    <a:cubicBezTo>
                      <a:pt x="246" y="29"/>
                      <a:pt x="244" y="25"/>
                      <a:pt x="244" y="21"/>
                    </a:cubicBezTo>
                    <a:cubicBezTo>
                      <a:pt x="244" y="17"/>
                      <a:pt x="246" y="13"/>
                      <a:pt x="248" y="10"/>
                    </a:cubicBezTo>
                    <a:cubicBezTo>
                      <a:pt x="251" y="7"/>
                      <a:pt x="255" y="6"/>
                      <a:pt x="259" y="6"/>
                    </a:cubicBezTo>
                    <a:cubicBezTo>
                      <a:pt x="263" y="6"/>
                      <a:pt x="267" y="7"/>
                      <a:pt x="270" y="10"/>
                    </a:cubicBezTo>
                    <a:cubicBezTo>
                      <a:pt x="273" y="13"/>
                      <a:pt x="274" y="17"/>
                      <a:pt x="274" y="21"/>
                    </a:cubicBezTo>
                    <a:close/>
                    <a:moveTo>
                      <a:pt x="270" y="216"/>
                    </a:moveTo>
                    <a:cubicBezTo>
                      <a:pt x="247" y="216"/>
                      <a:pt x="247" y="216"/>
                      <a:pt x="247" y="216"/>
                    </a:cubicBezTo>
                    <a:cubicBezTo>
                      <a:pt x="247" y="72"/>
                      <a:pt x="247" y="72"/>
                      <a:pt x="247" y="72"/>
                    </a:cubicBezTo>
                    <a:cubicBezTo>
                      <a:pt x="270" y="72"/>
                      <a:pt x="270" y="72"/>
                      <a:pt x="270" y="72"/>
                    </a:cubicBezTo>
                    <a:lnTo>
                      <a:pt x="270" y="216"/>
                    </a:lnTo>
                    <a:close/>
                    <a:moveTo>
                      <a:pt x="406" y="210"/>
                    </a:moveTo>
                    <a:cubicBezTo>
                      <a:pt x="395" y="216"/>
                      <a:pt x="382" y="220"/>
                      <a:pt x="367" y="220"/>
                    </a:cubicBezTo>
                    <a:cubicBezTo>
                      <a:pt x="354" y="220"/>
                      <a:pt x="342" y="217"/>
                      <a:pt x="331" y="211"/>
                    </a:cubicBezTo>
                    <a:cubicBezTo>
                      <a:pt x="321" y="205"/>
                      <a:pt x="313" y="196"/>
                      <a:pt x="307" y="185"/>
                    </a:cubicBezTo>
                    <a:cubicBezTo>
                      <a:pt x="301" y="174"/>
                      <a:pt x="298" y="162"/>
                      <a:pt x="298" y="148"/>
                    </a:cubicBezTo>
                    <a:cubicBezTo>
                      <a:pt x="298" y="124"/>
                      <a:pt x="305" y="105"/>
                      <a:pt x="319" y="90"/>
                    </a:cubicBezTo>
                    <a:cubicBezTo>
                      <a:pt x="332" y="76"/>
                      <a:pt x="351" y="69"/>
                      <a:pt x="373" y="69"/>
                    </a:cubicBezTo>
                    <a:cubicBezTo>
                      <a:pt x="386" y="69"/>
                      <a:pt x="397" y="71"/>
                      <a:pt x="407" y="76"/>
                    </a:cubicBezTo>
                    <a:cubicBezTo>
                      <a:pt x="407" y="100"/>
                      <a:pt x="407" y="100"/>
                      <a:pt x="407" y="100"/>
                    </a:cubicBezTo>
                    <a:cubicBezTo>
                      <a:pt x="396" y="92"/>
                      <a:pt x="384" y="89"/>
                      <a:pt x="372" y="89"/>
                    </a:cubicBezTo>
                    <a:cubicBezTo>
                      <a:pt x="357" y="89"/>
                      <a:pt x="345" y="94"/>
                      <a:pt x="336" y="104"/>
                    </a:cubicBezTo>
                    <a:cubicBezTo>
                      <a:pt x="327" y="115"/>
                      <a:pt x="322" y="129"/>
                      <a:pt x="322" y="146"/>
                    </a:cubicBezTo>
                    <a:cubicBezTo>
                      <a:pt x="322" y="163"/>
                      <a:pt x="326" y="176"/>
                      <a:pt x="335" y="186"/>
                    </a:cubicBezTo>
                    <a:cubicBezTo>
                      <a:pt x="344" y="195"/>
                      <a:pt x="356" y="200"/>
                      <a:pt x="371" y="200"/>
                    </a:cubicBezTo>
                    <a:cubicBezTo>
                      <a:pt x="383" y="200"/>
                      <a:pt x="395" y="196"/>
                      <a:pt x="406" y="188"/>
                    </a:cubicBezTo>
                    <a:lnTo>
                      <a:pt x="406" y="210"/>
                    </a:lnTo>
                    <a:close/>
                    <a:moveTo>
                      <a:pt x="509" y="96"/>
                    </a:moveTo>
                    <a:cubicBezTo>
                      <a:pt x="504" y="93"/>
                      <a:pt x="499" y="91"/>
                      <a:pt x="491" y="91"/>
                    </a:cubicBezTo>
                    <a:cubicBezTo>
                      <a:pt x="481" y="91"/>
                      <a:pt x="472" y="96"/>
                      <a:pt x="466" y="105"/>
                    </a:cubicBezTo>
                    <a:cubicBezTo>
                      <a:pt x="460" y="115"/>
                      <a:pt x="457" y="128"/>
                      <a:pt x="457" y="143"/>
                    </a:cubicBezTo>
                    <a:cubicBezTo>
                      <a:pt x="457" y="216"/>
                      <a:pt x="457" y="216"/>
                      <a:pt x="457" y="216"/>
                    </a:cubicBezTo>
                    <a:cubicBezTo>
                      <a:pt x="433" y="216"/>
                      <a:pt x="433" y="216"/>
                      <a:pt x="433" y="216"/>
                    </a:cubicBezTo>
                    <a:cubicBezTo>
                      <a:pt x="433" y="72"/>
                      <a:pt x="433" y="72"/>
                      <a:pt x="433" y="72"/>
                    </a:cubicBezTo>
                    <a:cubicBezTo>
                      <a:pt x="457" y="72"/>
                      <a:pt x="457" y="72"/>
                      <a:pt x="457" y="72"/>
                    </a:cubicBezTo>
                    <a:cubicBezTo>
                      <a:pt x="457" y="102"/>
                      <a:pt x="457" y="102"/>
                      <a:pt x="457" y="102"/>
                    </a:cubicBezTo>
                    <a:cubicBezTo>
                      <a:pt x="457" y="102"/>
                      <a:pt x="457" y="102"/>
                      <a:pt x="457" y="102"/>
                    </a:cubicBezTo>
                    <a:cubicBezTo>
                      <a:pt x="460" y="92"/>
                      <a:pt x="465" y="84"/>
                      <a:pt x="472" y="78"/>
                    </a:cubicBezTo>
                    <a:cubicBezTo>
                      <a:pt x="479" y="73"/>
                      <a:pt x="486" y="70"/>
                      <a:pt x="495" y="70"/>
                    </a:cubicBezTo>
                    <a:cubicBezTo>
                      <a:pt x="501" y="70"/>
                      <a:pt x="505" y="70"/>
                      <a:pt x="509" y="72"/>
                    </a:cubicBezTo>
                    <a:lnTo>
                      <a:pt x="509" y="96"/>
                    </a:lnTo>
                    <a:close/>
                    <a:moveTo>
                      <a:pt x="653" y="144"/>
                    </a:moveTo>
                    <a:cubicBezTo>
                      <a:pt x="653" y="167"/>
                      <a:pt x="646" y="185"/>
                      <a:pt x="633" y="199"/>
                    </a:cubicBezTo>
                    <a:cubicBezTo>
                      <a:pt x="620" y="213"/>
                      <a:pt x="603" y="220"/>
                      <a:pt x="581" y="220"/>
                    </a:cubicBezTo>
                    <a:cubicBezTo>
                      <a:pt x="560" y="220"/>
                      <a:pt x="543" y="213"/>
                      <a:pt x="530" y="200"/>
                    </a:cubicBezTo>
                    <a:cubicBezTo>
                      <a:pt x="518" y="186"/>
                      <a:pt x="511" y="168"/>
                      <a:pt x="511" y="146"/>
                    </a:cubicBezTo>
                    <a:cubicBezTo>
                      <a:pt x="511" y="122"/>
                      <a:pt x="518" y="103"/>
                      <a:pt x="531" y="90"/>
                    </a:cubicBezTo>
                    <a:cubicBezTo>
                      <a:pt x="544" y="76"/>
                      <a:pt x="562" y="69"/>
                      <a:pt x="585" y="69"/>
                    </a:cubicBezTo>
                    <a:cubicBezTo>
                      <a:pt x="606" y="69"/>
                      <a:pt x="623" y="76"/>
                      <a:pt x="635" y="89"/>
                    </a:cubicBezTo>
                    <a:cubicBezTo>
                      <a:pt x="647" y="102"/>
                      <a:pt x="653" y="121"/>
                      <a:pt x="653" y="144"/>
                    </a:cubicBezTo>
                    <a:close/>
                    <a:moveTo>
                      <a:pt x="629" y="145"/>
                    </a:moveTo>
                    <a:cubicBezTo>
                      <a:pt x="629" y="127"/>
                      <a:pt x="625" y="113"/>
                      <a:pt x="617" y="103"/>
                    </a:cubicBezTo>
                    <a:cubicBezTo>
                      <a:pt x="609" y="93"/>
                      <a:pt x="598" y="89"/>
                      <a:pt x="583" y="89"/>
                    </a:cubicBezTo>
                    <a:cubicBezTo>
                      <a:pt x="568" y="89"/>
                      <a:pt x="556" y="93"/>
                      <a:pt x="548" y="103"/>
                    </a:cubicBezTo>
                    <a:cubicBezTo>
                      <a:pt x="539" y="113"/>
                      <a:pt x="535" y="127"/>
                      <a:pt x="535" y="145"/>
                    </a:cubicBezTo>
                    <a:cubicBezTo>
                      <a:pt x="535" y="162"/>
                      <a:pt x="539" y="176"/>
                      <a:pt x="548" y="186"/>
                    </a:cubicBezTo>
                    <a:cubicBezTo>
                      <a:pt x="556" y="195"/>
                      <a:pt x="568" y="200"/>
                      <a:pt x="583" y="200"/>
                    </a:cubicBezTo>
                    <a:cubicBezTo>
                      <a:pt x="598" y="200"/>
                      <a:pt x="609" y="195"/>
                      <a:pt x="617" y="186"/>
                    </a:cubicBezTo>
                    <a:cubicBezTo>
                      <a:pt x="625" y="176"/>
                      <a:pt x="629" y="163"/>
                      <a:pt x="629" y="145"/>
                    </a:cubicBezTo>
                    <a:close/>
                    <a:moveTo>
                      <a:pt x="759" y="178"/>
                    </a:moveTo>
                    <a:cubicBezTo>
                      <a:pt x="759" y="190"/>
                      <a:pt x="755" y="200"/>
                      <a:pt x="745" y="208"/>
                    </a:cubicBezTo>
                    <a:cubicBezTo>
                      <a:pt x="735" y="216"/>
                      <a:pt x="723" y="220"/>
                      <a:pt x="707" y="220"/>
                    </a:cubicBezTo>
                    <a:cubicBezTo>
                      <a:pt x="693" y="220"/>
                      <a:pt x="681" y="217"/>
                      <a:pt x="671" y="211"/>
                    </a:cubicBezTo>
                    <a:cubicBezTo>
                      <a:pt x="671" y="186"/>
                      <a:pt x="671" y="186"/>
                      <a:pt x="671" y="186"/>
                    </a:cubicBezTo>
                    <a:cubicBezTo>
                      <a:pt x="682" y="196"/>
                      <a:pt x="695" y="200"/>
                      <a:pt x="708" y="200"/>
                    </a:cubicBezTo>
                    <a:cubicBezTo>
                      <a:pt x="727" y="200"/>
                      <a:pt x="736" y="193"/>
                      <a:pt x="736" y="180"/>
                    </a:cubicBezTo>
                    <a:cubicBezTo>
                      <a:pt x="736" y="175"/>
                      <a:pt x="734" y="170"/>
                      <a:pt x="731" y="167"/>
                    </a:cubicBezTo>
                    <a:cubicBezTo>
                      <a:pt x="727" y="163"/>
                      <a:pt x="719" y="159"/>
                      <a:pt x="706" y="153"/>
                    </a:cubicBezTo>
                    <a:cubicBezTo>
                      <a:pt x="693" y="148"/>
                      <a:pt x="684" y="142"/>
                      <a:pt x="679" y="135"/>
                    </a:cubicBezTo>
                    <a:cubicBezTo>
                      <a:pt x="674" y="129"/>
                      <a:pt x="671" y="121"/>
                      <a:pt x="671" y="111"/>
                    </a:cubicBezTo>
                    <a:cubicBezTo>
                      <a:pt x="671" y="99"/>
                      <a:pt x="676" y="89"/>
                      <a:pt x="686" y="81"/>
                    </a:cubicBezTo>
                    <a:cubicBezTo>
                      <a:pt x="695" y="73"/>
                      <a:pt x="707" y="69"/>
                      <a:pt x="722" y="69"/>
                    </a:cubicBezTo>
                    <a:cubicBezTo>
                      <a:pt x="733" y="69"/>
                      <a:pt x="744" y="71"/>
                      <a:pt x="753" y="76"/>
                    </a:cubicBezTo>
                    <a:cubicBezTo>
                      <a:pt x="753" y="99"/>
                      <a:pt x="753" y="99"/>
                      <a:pt x="753" y="99"/>
                    </a:cubicBezTo>
                    <a:cubicBezTo>
                      <a:pt x="743" y="92"/>
                      <a:pt x="733" y="89"/>
                      <a:pt x="720" y="89"/>
                    </a:cubicBezTo>
                    <a:cubicBezTo>
                      <a:pt x="713" y="89"/>
                      <a:pt x="707" y="90"/>
                      <a:pt x="702" y="94"/>
                    </a:cubicBezTo>
                    <a:cubicBezTo>
                      <a:pt x="697" y="98"/>
                      <a:pt x="695" y="103"/>
                      <a:pt x="695" y="109"/>
                    </a:cubicBezTo>
                    <a:cubicBezTo>
                      <a:pt x="695" y="115"/>
                      <a:pt x="697" y="120"/>
                      <a:pt x="700" y="123"/>
                    </a:cubicBezTo>
                    <a:cubicBezTo>
                      <a:pt x="704" y="127"/>
                      <a:pt x="711" y="131"/>
                      <a:pt x="722" y="135"/>
                    </a:cubicBezTo>
                    <a:cubicBezTo>
                      <a:pt x="736" y="141"/>
                      <a:pt x="746" y="147"/>
                      <a:pt x="751" y="154"/>
                    </a:cubicBezTo>
                    <a:cubicBezTo>
                      <a:pt x="757" y="160"/>
                      <a:pt x="759" y="168"/>
                      <a:pt x="759" y="178"/>
                    </a:cubicBezTo>
                    <a:close/>
                    <a:moveTo>
                      <a:pt x="916" y="144"/>
                    </a:moveTo>
                    <a:cubicBezTo>
                      <a:pt x="916" y="167"/>
                      <a:pt x="910" y="185"/>
                      <a:pt x="897" y="199"/>
                    </a:cubicBezTo>
                    <a:cubicBezTo>
                      <a:pt x="884" y="213"/>
                      <a:pt x="866" y="220"/>
                      <a:pt x="845" y="220"/>
                    </a:cubicBezTo>
                    <a:cubicBezTo>
                      <a:pt x="823" y="220"/>
                      <a:pt x="806" y="213"/>
                      <a:pt x="794" y="200"/>
                    </a:cubicBezTo>
                    <a:cubicBezTo>
                      <a:pt x="781" y="186"/>
                      <a:pt x="774" y="168"/>
                      <a:pt x="774" y="146"/>
                    </a:cubicBezTo>
                    <a:cubicBezTo>
                      <a:pt x="774" y="122"/>
                      <a:pt x="781" y="103"/>
                      <a:pt x="794" y="90"/>
                    </a:cubicBezTo>
                    <a:cubicBezTo>
                      <a:pt x="807" y="76"/>
                      <a:pt x="825" y="69"/>
                      <a:pt x="848" y="69"/>
                    </a:cubicBezTo>
                    <a:cubicBezTo>
                      <a:pt x="869" y="69"/>
                      <a:pt x="886" y="76"/>
                      <a:pt x="898" y="89"/>
                    </a:cubicBezTo>
                    <a:cubicBezTo>
                      <a:pt x="910" y="102"/>
                      <a:pt x="916" y="121"/>
                      <a:pt x="916" y="144"/>
                    </a:cubicBezTo>
                    <a:close/>
                    <a:moveTo>
                      <a:pt x="893" y="145"/>
                    </a:moveTo>
                    <a:cubicBezTo>
                      <a:pt x="893" y="127"/>
                      <a:pt x="889" y="113"/>
                      <a:pt x="881" y="103"/>
                    </a:cubicBezTo>
                    <a:cubicBezTo>
                      <a:pt x="873" y="93"/>
                      <a:pt x="861" y="89"/>
                      <a:pt x="846" y="89"/>
                    </a:cubicBezTo>
                    <a:cubicBezTo>
                      <a:pt x="831" y="89"/>
                      <a:pt x="820" y="93"/>
                      <a:pt x="811" y="103"/>
                    </a:cubicBezTo>
                    <a:cubicBezTo>
                      <a:pt x="802" y="113"/>
                      <a:pt x="798" y="127"/>
                      <a:pt x="798" y="145"/>
                    </a:cubicBezTo>
                    <a:cubicBezTo>
                      <a:pt x="798" y="162"/>
                      <a:pt x="802" y="176"/>
                      <a:pt x="811" y="186"/>
                    </a:cubicBezTo>
                    <a:cubicBezTo>
                      <a:pt x="820" y="195"/>
                      <a:pt x="831" y="200"/>
                      <a:pt x="846" y="200"/>
                    </a:cubicBezTo>
                    <a:cubicBezTo>
                      <a:pt x="861" y="200"/>
                      <a:pt x="873" y="195"/>
                      <a:pt x="881" y="186"/>
                    </a:cubicBezTo>
                    <a:cubicBezTo>
                      <a:pt x="889" y="176"/>
                      <a:pt x="893" y="163"/>
                      <a:pt x="893" y="145"/>
                    </a:cubicBezTo>
                    <a:close/>
                    <a:moveTo>
                      <a:pt x="1010" y="23"/>
                    </a:moveTo>
                    <a:cubicBezTo>
                      <a:pt x="1006" y="21"/>
                      <a:pt x="1001" y="20"/>
                      <a:pt x="995" y="20"/>
                    </a:cubicBezTo>
                    <a:cubicBezTo>
                      <a:pt x="979" y="20"/>
                      <a:pt x="971" y="30"/>
                      <a:pt x="971" y="50"/>
                    </a:cubicBezTo>
                    <a:cubicBezTo>
                      <a:pt x="971" y="72"/>
                      <a:pt x="971" y="72"/>
                      <a:pt x="971" y="72"/>
                    </a:cubicBezTo>
                    <a:cubicBezTo>
                      <a:pt x="1004" y="72"/>
                      <a:pt x="1004" y="72"/>
                      <a:pt x="1004" y="72"/>
                    </a:cubicBezTo>
                    <a:cubicBezTo>
                      <a:pt x="1004" y="92"/>
                      <a:pt x="1004" y="92"/>
                      <a:pt x="1004" y="92"/>
                    </a:cubicBezTo>
                    <a:cubicBezTo>
                      <a:pt x="971" y="92"/>
                      <a:pt x="971" y="92"/>
                      <a:pt x="971" y="92"/>
                    </a:cubicBezTo>
                    <a:cubicBezTo>
                      <a:pt x="971" y="216"/>
                      <a:pt x="971" y="216"/>
                      <a:pt x="971" y="216"/>
                    </a:cubicBezTo>
                    <a:cubicBezTo>
                      <a:pt x="948" y="216"/>
                      <a:pt x="948" y="216"/>
                      <a:pt x="948" y="216"/>
                    </a:cubicBezTo>
                    <a:cubicBezTo>
                      <a:pt x="948" y="92"/>
                      <a:pt x="948" y="92"/>
                      <a:pt x="948" y="92"/>
                    </a:cubicBezTo>
                    <a:cubicBezTo>
                      <a:pt x="923" y="92"/>
                      <a:pt x="923" y="92"/>
                      <a:pt x="923" y="92"/>
                    </a:cubicBezTo>
                    <a:cubicBezTo>
                      <a:pt x="923" y="72"/>
                      <a:pt x="923" y="72"/>
                      <a:pt x="923" y="72"/>
                    </a:cubicBezTo>
                    <a:cubicBezTo>
                      <a:pt x="948" y="72"/>
                      <a:pt x="948" y="72"/>
                      <a:pt x="948" y="72"/>
                    </a:cubicBezTo>
                    <a:cubicBezTo>
                      <a:pt x="948" y="49"/>
                      <a:pt x="948" y="49"/>
                      <a:pt x="948" y="49"/>
                    </a:cubicBezTo>
                    <a:cubicBezTo>
                      <a:pt x="948" y="34"/>
                      <a:pt x="952" y="23"/>
                      <a:pt x="960" y="14"/>
                    </a:cubicBezTo>
                    <a:cubicBezTo>
                      <a:pt x="969" y="5"/>
                      <a:pt x="980" y="0"/>
                      <a:pt x="993" y="0"/>
                    </a:cubicBezTo>
                    <a:cubicBezTo>
                      <a:pt x="1000" y="0"/>
                      <a:pt x="1006" y="1"/>
                      <a:pt x="1010" y="3"/>
                    </a:cubicBezTo>
                    <a:lnTo>
                      <a:pt x="1010" y="23"/>
                    </a:lnTo>
                    <a:close/>
                    <a:moveTo>
                      <a:pt x="1088" y="215"/>
                    </a:moveTo>
                    <a:cubicBezTo>
                      <a:pt x="1083" y="218"/>
                      <a:pt x="1075" y="220"/>
                      <a:pt x="1066" y="220"/>
                    </a:cubicBezTo>
                    <a:cubicBezTo>
                      <a:pt x="1041" y="220"/>
                      <a:pt x="1029" y="205"/>
                      <a:pt x="1029" y="177"/>
                    </a:cubicBezTo>
                    <a:cubicBezTo>
                      <a:pt x="1029" y="92"/>
                      <a:pt x="1029" y="92"/>
                      <a:pt x="1029" y="92"/>
                    </a:cubicBezTo>
                    <a:cubicBezTo>
                      <a:pt x="1004" y="92"/>
                      <a:pt x="1004" y="92"/>
                      <a:pt x="1004" y="92"/>
                    </a:cubicBezTo>
                    <a:cubicBezTo>
                      <a:pt x="1004" y="72"/>
                      <a:pt x="1004" y="72"/>
                      <a:pt x="1004" y="72"/>
                    </a:cubicBezTo>
                    <a:cubicBezTo>
                      <a:pt x="1029" y="72"/>
                      <a:pt x="1029" y="72"/>
                      <a:pt x="1029" y="72"/>
                    </a:cubicBezTo>
                    <a:cubicBezTo>
                      <a:pt x="1029" y="37"/>
                      <a:pt x="1029" y="37"/>
                      <a:pt x="1029" y="37"/>
                    </a:cubicBezTo>
                    <a:cubicBezTo>
                      <a:pt x="1052" y="30"/>
                      <a:pt x="1052" y="30"/>
                      <a:pt x="1052" y="30"/>
                    </a:cubicBezTo>
                    <a:cubicBezTo>
                      <a:pt x="1052" y="72"/>
                      <a:pt x="1052" y="72"/>
                      <a:pt x="1052" y="72"/>
                    </a:cubicBezTo>
                    <a:cubicBezTo>
                      <a:pt x="1088" y="72"/>
                      <a:pt x="1088" y="72"/>
                      <a:pt x="1088" y="72"/>
                    </a:cubicBezTo>
                    <a:cubicBezTo>
                      <a:pt x="1088" y="92"/>
                      <a:pt x="1088" y="92"/>
                      <a:pt x="1088" y="92"/>
                    </a:cubicBezTo>
                    <a:cubicBezTo>
                      <a:pt x="1052" y="92"/>
                      <a:pt x="1052" y="92"/>
                      <a:pt x="1052" y="92"/>
                    </a:cubicBezTo>
                    <a:cubicBezTo>
                      <a:pt x="1052" y="173"/>
                      <a:pt x="1052" y="173"/>
                      <a:pt x="1052" y="173"/>
                    </a:cubicBezTo>
                    <a:cubicBezTo>
                      <a:pt x="1052" y="183"/>
                      <a:pt x="1053" y="190"/>
                      <a:pt x="1057" y="194"/>
                    </a:cubicBezTo>
                    <a:cubicBezTo>
                      <a:pt x="1060" y="198"/>
                      <a:pt x="1066" y="200"/>
                      <a:pt x="1073" y="200"/>
                    </a:cubicBezTo>
                    <a:cubicBezTo>
                      <a:pt x="1079" y="200"/>
                      <a:pt x="1084" y="198"/>
                      <a:pt x="1088" y="195"/>
                    </a:cubicBezTo>
                    <a:lnTo>
                      <a:pt x="1088" y="215"/>
                    </a:lnTo>
                    <a:close/>
                    <a:moveTo>
                      <a:pt x="1276" y="165"/>
                    </a:moveTo>
                    <a:cubicBezTo>
                      <a:pt x="1276" y="182"/>
                      <a:pt x="1270" y="196"/>
                      <a:pt x="1258" y="205"/>
                    </a:cubicBezTo>
                    <a:cubicBezTo>
                      <a:pt x="1246" y="215"/>
                      <a:pt x="1230" y="220"/>
                      <a:pt x="1210" y="220"/>
                    </a:cubicBezTo>
                    <a:cubicBezTo>
                      <a:pt x="1202" y="220"/>
                      <a:pt x="1194" y="219"/>
                      <a:pt x="1184" y="216"/>
                    </a:cubicBezTo>
                    <a:cubicBezTo>
                      <a:pt x="1175" y="214"/>
                      <a:pt x="1168" y="211"/>
                      <a:pt x="1164" y="208"/>
                    </a:cubicBezTo>
                    <a:cubicBezTo>
                      <a:pt x="1164" y="180"/>
                      <a:pt x="1164" y="180"/>
                      <a:pt x="1164" y="180"/>
                    </a:cubicBezTo>
                    <a:cubicBezTo>
                      <a:pt x="1170" y="186"/>
                      <a:pt x="1177" y="190"/>
                      <a:pt x="1187" y="193"/>
                    </a:cubicBezTo>
                    <a:cubicBezTo>
                      <a:pt x="1196" y="197"/>
                      <a:pt x="1205" y="198"/>
                      <a:pt x="1213" y="198"/>
                    </a:cubicBezTo>
                    <a:cubicBezTo>
                      <a:pt x="1239" y="198"/>
                      <a:pt x="1252" y="188"/>
                      <a:pt x="1252" y="168"/>
                    </a:cubicBezTo>
                    <a:cubicBezTo>
                      <a:pt x="1252" y="160"/>
                      <a:pt x="1249" y="153"/>
                      <a:pt x="1243" y="147"/>
                    </a:cubicBezTo>
                    <a:cubicBezTo>
                      <a:pt x="1238" y="140"/>
                      <a:pt x="1226" y="133"/>
                      <a:pt x="1209" y="123"/>
                    </a:cubicBezTo>
                    <a:cubicBezTo>
                      <a:pt x="1193" y="113"/>
                      <a:pt x="1181" y="104"/>
                      <a:pt x="1174" y="96"/>
                    </a:cubicBezTo>
                    <a:cubicBezTo>
                      <a:pt x="1168" y="88"/>
                      <a:pt x="1164" y="77"/>
                      <a:pt x="1164" y="65"/>
                    </a:cubicBezTo>
                    <a:cubicBezTo>
                      <a:pt x="1164" y="49"/>
                      <a:pt x="1170" y="36"/>
                      <a:pt x="1182" y="26"/>
                    </a:cubicBezTo>
                    <a:cubicBezTo>
                      <a:pt x="1194" y="16"/>
                      <a:pt x="1210" y="11"/>
                      <a:pt x="1228" y="11"/>
                    </a:cubicBezTo>
                    <a:cubicBezTo>
                      <a:pt x="1246" y="11"/>
                      <a:pt x="1260" y="14"/>
                      <a:pt x="1268" y="18"/>
                    </a:cubicBezTo>
                    <a:cubicBezTo>
                      <a:pt x="1268" y="45"/>
                      <a:pt x="1268" y="45"/>
                      <a:pt x="1268" y="45"/>
                    </a:cubicBezTo>
                    <a:cubicBezTo>
                      <a:pt x="1258" y="37"/>
                      <a:pt x="1244" y="33"/>
                      <a:pt x="1227" y="33"/>
                    </a:cubicBezTo>
                    <a:cubicBezTo>
                      <a:pt x="1216" y="33"/>
                      <a:pt x="1207" y="35"/>
                      <a:pt x="1200" y="41"/>
                    </a:cubicBezTo>
                    <a:cubicBezTo>
                      <a:pt x="1193" y="47"/>
                      <a:pt x="1189" y="54"/>
                      <a:pt x="1189" y="63"/>
                    </a:cubicBezTo>
                    <a:cubicBezTo>
                      <a:pt x="1189" y="70"/>
                      <a:pt x="1190" y="75"/>
                      <a:pt x="1192" y="79"/>
                    </a:cubicBezTo>
                    <a:cubicBezTo>
                      <a:pt x="1194" y="83"/>
                      <a:pt x="1198" y="87"/>
                      <a:pt x="1203" y="91"/>
                    </a:cubicBezTo>
                    <a:cubicBezTo>
                      <a:pt x="1208" y="95"/>
                      <a:pt x="1216" y="100"/>
                      <a:pt x="1228" y="107"/>
                    </a:cubicBezTo>
                    <a:cubicBezTo>
                      <a:pt x="1246" y="117"/>
                      <a:pt x="1259" y="126"/>
                      <a:pt x="1266" y="135"/>
                    </a:cubicBezTo>
                    <a:cubicBezTo>
                      <a:pt x="1273" y="144"/>
                      <a:pt x="1276" y="154"/>
                      <a:pt x="1276" y="165"/>
                    </a:cubicBezTo>
                    <a:close/>
                    <a:moveTo>
                      <a:pt x="1420" y="72"/>
                    </a:moveTo>
                    <a:cubicBezTo>
                      <a:pt x="1354" y="239"/>
                      <a:pt x="1354" y="239"/>
                      <a:pt x="1354" y="239"/>
                    </a:cubicBezTo>
                    <a:cubicBezTo>
                      <a:pt x="1342" y="269"/>
                      <a:pt x="1326" y="284"/>
                      <a:pt x="1304" y="284"/>
                    </a:cubicBezTo>
                    <a:cubicBezTo>
                      <a:pt x="1298" y="284"/>
                      <a:pt x="1293" y="283"/>
                      <a:pt x="1289" y="282"/>
                    </a:cubicBezTo>
                    <a:cubicBezTo>
                      <a:pt x="1289" y="262"/>
                      <a:pt x="1289" y="262"/>
                      <a:pt x="1289" y="262"/>
                    </a:cubicBezTo>
                    <a:cubicBezTo>
                      <a:pt x="1294" y="263"/>
                      <a:pt x="1299" y="264"/>
                      <a:pt x="1303" y="264"/>
                    </a:cubicBezTo>
                    <a:cubicBezTo>
                      <a:pt x="1315" y="264"/>
                      <a:pt x="1323" y="257"/>
                      <a:pt x="1329" y="243"/>
                    </a:cubicBezTo>
                    <a:cubicBezTo>
                      <a:pt x="1341" y="216"/>
                      <a:pt x="1341" y="216"/>
                      <a:pt x="1341" y="216"/>
                    </a:cubicBezTo>
                    <a:cubicBezTo>
                      <a:pt x="1284" y="72"/>
                      <a:pt x="1284" y="72"/>
                      <a:pt x="1284" y="72"/>
                    </a:cubicBezTo>
                    <a:cubicBezTo>
                      <a:pt x="1310" y="72"/>
                      <a:pt x="1310" y="72"/>
                      <a:pt x="1310" y="72"/>
                    </a:cubicBezTo>
                    <a:cubicBezTo>
                      <a:pt x="1349" y="183"/>
                      <a:pt x="1349" y="183"/>
                      <a:pt x="1349" y="183"/>
                    </a:cubicBezTo>
                    <a:cubicBezTo>
                      <a:pt x="1352" y="194"/>
                      <a:pt x="1352" y="194"/>
                      <a:pt x="1352" y="194"/>
                    </a:cubicBezTo>
                    <a:cubicBezTo>
                      <a:pt x="1353" y="194"/>
                      <a:pt x="1353" y="194"/>
                      <a:pt x="1353" y="194"/>
                    </a:cubicBezTo>
                    <a:cubicBezTo>
                      <a:pt x="1353" y="192"/>
                      <a:pt x="1354" y="189"/>
                      <a:pt x="1356" y="184"/>
                    </a:cubicBezTo>
                    <a:cubicBezTo>
                      <a:pt x="1397" y="72"/>
                      <a:pt x="1397" y="72"/>
                      <a:pt x="1397" y="72"/>
                    </a:cubicBezTo>
                    <a:lnTo>
                      <a:pt x="1420" y="72"/>
                    </a:lnTo>
                    <a:close/>
                    <a:moveTo>
                      <a:pt x="1516" y="178"/>
                    </a:moveTo>
                    <a:cubicBezTo>
                      <a:pt x="1516" y="190"/>
                      <a:pt x="1511" y="200"/>
                      <a:pt x="1502" y="208"/>
                    </a:cubicBezTo>
                    <a:cubicBezTo>
                      <a:pt x="1492" y="216"/>
                      <a:pt x="1479" y="220"/>
                      <a:pt x="1463" y="220"/>
                    </a:cubicBezTo>
                    <a:cubicBezTo>
                      <a:pt x="1450" y="220"/>
                      <a:pt x="1438" y="217"/>
                      <a:pt x="1428" y="211"/>
                    </a:cubicBezTo>
                    <a:cubicBezTo>
                      <a:pt x="1428" y="186"/>
                      <a:pt x="1428" y="186"/>
                      <a:pt x="1428" y="186"/>
                    </a:cubicBezTo>
                    <a:cubicBezTo>
                      <a:pt x="1439" y="196"/>
                      <a:pt x="1451" y="200"/>
                      <a:pt x="1465" y="200"/>
                    </a:cubicBezTo>
                    <a:cubicBezTo>
                      <a:pt x="1483" y="200"/>
                      <a:pt x="1492" y="193"/>
                      <a:pt x="1492" y="180"/>
                    </a:cubicBezTo>
                    <a:cubicBezTo>
                      <a:pt x="1492" y="175"/>
                      <a:pt x="1491" y="170"/>
                      <a:pt x="1487" y="167"/>
                    </a:cubicBezTo>
                    <a:cubicBezTo>
                      <a:pt x="1484" y="163"/>
                      <a:pt x="1475" y="159"/>
                      <a:pt x="1463" y="153"/>
                    </a:cubicBezTo>
                    <a:cubicBezTo>
                      <a:pt x="1450" y="148"/>
                      <a:pt x="1441" y="142"/>
                      <a:pt x="1436" y="135"/>
                    </a:cubicBezTo>
                    <a:cubicBezTo>
                      <a:pt x="1430" y="129"/>
                      <a:pt x="1428" y="121"/>
                      <a:pt x="1428" y="111"/>
                    </a:cubicBezTo>
                    <a:cubicBezTo>
                      <a:pt x="1428" y="99"/>
                      <a:pt x="1433" y="89"/>
                      <a:pt x="1442" y="81"/>
                    </a:cubicBezTo>
                    <a:cubicBezTo>
                      <a:pt x="1452" y="73"/>
                      <a:pt x="1464" y="69"/>
                      <a:pt x="1479" y="69"/>
                    </a:cubicBezTo>
                    <a:cubicBezTo>
                      <a:pt x="1490" y="69"/>
                      <a:pt x="1500" y="71"/>
                      <a:pt x="1509" y="76"/>
                    </a:cubicBezTo>
                    <a:cubicBezTo>
                      <a:pt x="1509" y="99"/>
                      <a:pt x="1509" y="99"/>
                      <a:pt x="1509" y="99"/>
                    </a:cubicBezTo>
                    <a:cubicBezTo>
                      <a:pt x="1500" y="92"/>
                      <a:pt x="1489" y="89"/>
                      <a:pt x="1477" y="89"/>
                    </a:cubicBezTo>
                    <a:cubicBezTo>
                      <a:pt x="1469" y="89"/>
                      <a:pt x="1463" y="90"/>
                      <a:pt x="1458" y="94"/>
                    </a:cubicBezTo>
                    <a:cubicBezTo>
                      <a:pt x="1454" y="98"/>
                      <a:pt x="1451" y="103"/>
                      <a:pt x="1451" y="109"/>
                    </a:cubicBezTo>
                    <a:cubicBezTo>
                      <a:pt x="1451" y="115"/>
                      <a:pt x="1453" y="120"/>
                      <a:pt x="1457" y="123"/>
                    </a:cubicBezTo>
                    <a:cubicBezTo>
                      <a:pt x="1460" y="127"/>
                      <a:pt x="1468" y="131"/>
                      <a:pt x="1479" y="135"/>
                    </a:cubicBezTo>
                    <a:cubicBezTo>
                      <a:pt x="1493" y="141"/>
                      <a:pt x="1502" y="147"/>
                      <a:pt x="1508" y="154"/>
                    </a:cubicBezTo>
                    <a:cubicBezTo>
                      <a:pt x="1513" y="160"/>
                      <a:pt x="1516" y="168"/>
                      <a:pt x="1516" y="178"/>
                    </a:cubicBezTo>
                    <a:close/>
                    <a:moveTo>
                      <a:pt x="1609" y="215"/>
                    </a:moveTo>
                    <a:cubicBezTo>
                      <a:pt x="1603" y="218"/>
                      <a:pt x="1596" y="220"/>
                      <a:pt x="1587" y="220"/>
                    </a:cubicBezTo>
                    <a:cubicBezTo>
                      <a:pt x="1562" y="220"/>
                      <a:pt x="1549" y="205"/>
                      <a:pt x="1549" y="177"/>
                    </a:cubicBezTo>
                    <a:cubicBezTo>
                      <a:pt x="1549" y="92"/>
                      <a:pt x="1549" y="92"/>
                      <a:pt x="1549" y="92"/>
                    </a:cubicBezTo>
                    <a:cubicBezTo>
                      <a:pt x="1525" y="92"/>
                      <a:pt x="1525" y="92"/>
                      <a:pt x="1525" y="92"/>
                    </a:cubicBezTo>
                    <a:cubicBezTo>
                      <a:pt x="1525" y="72"/>
                      <a:pt x="1525" y="72"/>
                      <a:pt x="1525" y="72"/>
                    </a:cubicBezTo>
                    <a:cubicBezTo>
                      <a:pt x="1549" y="72"/>
                      <a:pt x="1549" y="72"/>
                      <a:pt x="1549" y="72"/>
                    </a:cubicBezTo>
                    <a:cubicBezTo>
                      <a:pt x="1549" y="37"/>
                      <a:pt x="1549" y="37"/>
                      <a:pt x="1549" y="37"/>
                    </a:cubicBezTo>
                    <a:cubicBezTo>
                      <a:pt x="1573" y="30"/>
                      <a:pt x="1573" y="30"/>
                      <a:pt x="1573" y="30"/>
                    </a:cubicBezTo>
                    <a:cubicBezTo>
                      <a:pt x="1573" y="72"/>
                      <a:pt x="1573" y="72"/>
                      <a:pt x="1573" y="72"/>
                    </a:cubicBezTo>
                    <a:cubicBezTo>
                      <a:pt x="1609" y="72"/>
                      <a:pt x="1609" y="72"/>
                      <a:pt x="1609" y="72"/>
                    </a:cubicBezTo>
                    <a:cubicBezTo>
                      <a:pt x="1609" y="92"/>
                      <a:pt x="1609" y="92"/>
                      <a:pt x="1609" y="92"/>
                    </a:cubicBezTo>
                    <a:cubicBezTo>
                      <a:pt x="1573" y="92"/>
                      <a:pt x="1573" y="92"/>
                      <a:pt x="1573" y="92"/>
                    </a:cubicBezTo>
                    <a:cubicBezTo>
                      <a:pt x="1573" y="173"/>
                      <a:pt x="1573" y="173"/>
                      <a:pt x="1573" y="173"/>
                    </a:cubicBezTo>
                    <a:cubicBezTo>
                      <a:pt x="1573" y="183"/>
                      <a:pt x="1574" y="190"/>
                      <a:pt x="1577" y="194"/>
                    </a:cubicBezTo>
                    <a:cubicBezTo>
                      <a:pt x="1581" y="198"/>
                      <a:pt x="1586" y="200"/>
                      <a:pt x="1594" y="200"/>
                    </a:cubicBezTo>
                    <a:cubicBezTo>
                      <a:pt x="1600" y="200"/>
                      <a:pt x="1605" y="198"/>
                      <a:pt x="1609" y="195"/>
                    </a:cubicBezTo>
                    <a:lnTo>
                      <a:pt x="1609" y="215"/>
                    </a:lnTo>
                    <a:close/>
                    <a:moveTo>
                      <a:pt x="1746" y="150"/>
                    </a:moveTo>
                    <a:cubicBezTo>
                      <a:pt x="1645" y="150"/>
                      <a:pt x="1645" y="150"/>
                      <a:pt x="1645" y="150"/>
                    </a:cubicBezTo>
                    <a:cubicBezTo>
                      <a:pt x="1645" y="166"/>
                      <a:pt x="1649" y="179"/>
                      <a:pt x="1658" y="187"/>
                    </a:cubicBezTo>
                    <a:cubicBezTo>
                      <a:pt x="1666" y="196"/>
                      <a:pt x="1677" y="200"/>
                      <a:pt x="1692" y="200"/>
                    </a:cubicBezTo>
                    <a:cubicBezTo>
                      <a:pt x="1708" y="200"/>
                      <a:pt x="1723" y="195"/>
                      <a:pt x="1736" y="184"/>
                    </a:cubicBezTo>
                    <a:cubicBezTo>
                      <a:pt x="1736" y="206"/>
                      <a:pt x="1736" y="206"/>
                      <a:pt x="1736" y="206"/>
                    </a:cubicBezTo>
                    <a:cubicBezTo>
                      <a:pt x="1724" y="215"/>
                      <a:pt x="1707" y="220"/>
                      <a:pt x="1686" y="220"/>
                    </a:cubicBezTo>
                    <a:cubicBezTo>
                      <a:pt x="1666" y="220"/>
                      <a:pt x="1650" y="213"/>
                      <a:pt x="1638" y="200"/>
                    </a:cubicBezTo>
                    <a:cubicBezTo>
                      <a:pt x="1627" y="187"/>
                      <a:pt x="1621" y="168"/>
                      <a:pt x="1621" y="145"/>
                    </a:cubicBezTo>
                    <a:cubicBezTo>
                      <a:pt x="1621" y="131"/>
                      <a:pt x="1624" y="118"/>
                      <a:pt x="1630" y="106"/>
                    </a:cubicBezTo>
                    <a:cubicBezTo>
                      <a:pt x="1635" y="94"/>
                      <a:pt x="1643" y="85"/>
                      <a:pt x="1653" y="79"/>
                    </a:cubicBezTo>
                    <a:cubicBezTo>
                      <a:pt x="1663" y="72"/>
                      <a:pt x="1675" y="69"/>
                      <a:pt x="1687" y="69"/>
                    </a:cubicBezTo>
                    <a:cubicBezTo>
                      <a:pt x="1706" y="69"/>
                      <a:pt x="1720" y="75"/>
                      <a:pt x="1731" y="87"/>
                    </a:cubicBezTo>
                    <a:cubicBezTo>
                      <a:pt x="1741" y="99"/>
                      <a:pt x="1746" y="116"/>
                      <a:pt x="1746" y="138"/>
                    </a:cubicBezTo>
                    <a:lnTo>
                      <a:pt x="1746" y="150"/>
                    </a:lnTo>
                    <a:close/>
                    <a:moveTo>
                      <a:pt x="1723" y="131"/>
                    </a:moveTo>
                    <a:cubicBezTo>
                      <a:pt x="1723" y="117"/>
                      <a:pt x="1719" y="107"/>
                      <a:pt x="1713" y="100"/>
                    </a:cubicBezTo>
                    <a:cubicBezTo>
                      <a:pt x="1707" y="92"/>
                      <a:pt x="1698" y="89"/>
                      <a:pt x="1687" y="89"/>
                    </a:cubicBezTo>
                    <a:cubicBezTo>
                      <a:pt x="1676" y="89"/>
                      <a:pt x="1667" y="92"/>
                      <a:pt x="1659" y="100"/>
                    </a:cubicBezTo>
                    <a:cubicBezTo>
                      <a:pt x="1652" y="108"/>
                      <a:pt x="1647" y="118"/>
                      <a:pt x="1645" y="131"/>
                    </a:cubicBezTo>
                    <a:lnTo>
                      <a:pt x="1723" y="131"/>
                    </a:lnTo>
                    <a:close/>
                    <a:moveTo>
                      <a:pt x="1977" y="216"/>
                    </a:moveTo>
                    <a:cubicBezTo>
                      <a:pt x="1954" y="216"/>
                      <a:pt x="1954" y="216"/>
                      <a:pt x="1954" y="216"/>
                    </a:cubicBezTo>
                    <a:cubicBezTo>
                      <a:pt x="1954" y="134"/>
                      <a:pt x="1954" y="134"/>
                      <a:pt x="1954" y="134"/>
                    </a:cubicBezTo>
                    <a:cubicBezTo>
                      <a:pt x="1954" y="118"/>
                      <a:pt x="1951" y="106"/>
                      <a:pt x="1946" y="99"/>
                    </a:cubicBezTo>
                    <a:cubicBezTo>
                      <a:pt x="1942" y="92"/>
                      <a:pt x="1933" y="89"/>
                      <a:pt x="1922" y="89"/>
                    </a:cubicBezTo>
                    <a:cubicBezTo>
                      <a:pt x="1912" y="89"/>
                      <a:pt x="1903" y="93"/>
                      <a:pt x="1897" y="102"/>
                    </a:cubicBezTo>
                    <a:cubicBezTo>
                      <a:pt x="1890" y="111"/>
                      <a:pt x="1886" y="122"/>
                      <a:pt x="1886" y="134"/>
                    </a:cubicBezTo>
                    <a:cubicBezTo>
                      <a:pt x="1886" y="216"/>
                      <a:pt x="1886" y="216"/>
                      <a:pt x="1886" y="216"/>
                    </a:cubicBezTo>
                    <a:cubicBezTo>
                      <a:pt x="1863" y="216"/>
                      <a:pt x="1863" y="216"/>
                      <a:pt x="1863" y="216"/>
                    </a:cubicBezTo>
                    <a:cubicBezTo>
                      <a:pt x="1863" y="131"/>
                      <a:pt x="1863" y="131"/>
                      <a:pt x="1863" y="131"/>
                    </a:cubicBezTo>
                    <a:cubicBezTo>
                      <a:pt x="1863" y="103"/>
                      <a:pt x="1852" y="89"/>
                      <a:pt x="1830" y="89"/>
                    </a:cubicBezTo>
                    <a:cubicBezTo>
                      <a:pt x="1820" y="89"/>
                      <a:pt x="1812" y="93"/>
                      <a:pt x="1805" y="101"/>
                    </a:cubicBezTo>
                    <a:cubicBezTo>
                      <a:pt x="1799" y="110"/>
                      <a:pt x="1795" y="121"/>
                      <a:pt x="1795" y="134"/>
                    </a:cubicBezTo>
                    <a:cubicBezTo>
                      <a:pt x="1795" y="216"/>
                      <a:pt x="1795" y="216"/>
                      <a:pt x="1795" y="216"/>
                    </a:cubicBezTo>
                    <a:cubicBezTo>
                      <a:pt x="1772" y="216"/>
                      <a:pt x="1772" y="216"/>
                      <a:pt x="1772" y="216"/>
                    </a:cubicBezTo>
                    <a:cubicBezTo>
                      <a:pt x="1772" y="72"/>
                      <a:pt x="1772" y="72"/>
                      <a:pt x="1772" y="72"/>
                    </a:cubicBezTo>
                    <a:cubicBezTo>
                      <a:pt x="1795" y="72"/>
                      <a:pt x="1795" y="72"/>
                      <a:pt x="1795" y="72"/>
                    </a:cubicBezTo>
                    <a:cubicBezTo>
                      <a:pt x="1795" y="95"/>
                      <a:pt x="1795" y="95"/>
                      <a:pt x="1795" y="95"/>
                    </a:cubicBezTo>
                    <a:cubicBezTo>
                      <a:pt x="1796" y="95"/>
                      <a:pt x="1796" y="95"/>
                      <a:pt x="1796" y="95"/>
                    </a:cubicBezTo>
                    <a:cubicBezTo>
                      <a:pt x="1806" y="78"/>
                      <a:pt x="1821" y="69"/>
                      <a:pt x="1841" y="69"/>
                    </a:cubicBezTo>
                    <a:cubicBezTo>
                      <a:pt x="1850" y="69"/>
                      <a:pt x="1858" y="71"/>
                      <a:pt x="1866" y="77"/>
                    </a:cubicBezTo>
                    <a:cubicBezTo>
                      <a:pt x="1873" y="82"/>
                      <a:pt x="1879" y="89"/>
                      <a:pt x="1882" y="99"/>
                    </a:cubicBezTo>
                    <a:cubicBezTo>
                      <a:pt x="1892" y="79"/>
                      <a:pt x="1908" y="69"/>
                      <a:pt x="1929" y="69"/>
                    </a:cubicBezTo>
                    <a:cubicBezTo>
                      <a:pt x="1961" y="69"/>
                      <a:pt x="1977" y="88"/>
                      <a:pt x="1977" y="128"/>
                    </a:cubicBezTo>
                    <a:lnTo>
                      <a:pt x="1977" y="216"/>
                    </a:lnTo>
                    <a:close/>
                    <a:moveTo>
                      <a:pt x="2212" y="208"/>
                    </a:moveTo>
                    <a:cubicBezTo>
                      <a:pt x="2197" y="216"/>
                      <a:pt x="2179" y="220"/>
                      <a:pt x="2157" y="220"/>
                    </a:cubicBezTo>
                    <a:cubicBezTo>
                      <a:pt x="2138" y="220"/>
                      <a:pt x="2121" y="216"/>
                      <a:pt x="2107" y="207"/>
                    </a:cubicBezTo>
                    <a:cubicBezTo>
                      <a:pt x="2092" y="199"/>
                      <a:pt x="2081" y="187"/>
                      <a:pt x="2073" y="172"/>
                    </a:cubicBezTo>
                    <a:cubicBezTo>
                      <a:pt x="2066" y="157"/>
                      <a:pt x="2062" y="139"/>
                      <a:pt x="2062" y="119"/>
                    </a:cubicBezTo>
                    <a:cubicBezTo>
                      <a:pt x="2062" y="99"/>
                      <a:pt x="2066" y="80"/>
                      <a:pt x="2075" y="64"/>
                    </a:cubicBezTo>
                    <a:cubicBezTo>
                      <a:pt x="2084" y="47"/>
                      <a:pt x="2096" y="34"/>
                      <a:pt x="2112" y="25"/>
                    </a:cubicBezTo>
                    <a:cubicBezTo>
                      <a:pt x="2127" y="16"/>
                      <a:pt x="2145" y="11"/>
                      <a:pt x="2165" y="11"/>
                    </a:cubicBezTo>
                    <a:cubicBezTo>
                      <a:pt x="2184" y="11"/>
                      <a:pt x="2199" y="14"/>
                      <a:pt x="2212" y="20"/>
                    </a:cubicBezTo>
                    <a:cubicBezTo>
                      <a:pt x="2212" y="45"/>
                      <a:pt x="2212" y="45"/>
                      <a:pt x="2212" y="45"/>
                    </a:cubicBezTo>
                    <a:cubicBezTo>
                      <a:pt x="2198" y="37"/>
                      <a:pt x="2182" y="33"/>
                      <a:pt x="2164" y="33"/>
                    </a:cubicBezTo>
                    <a:cubicBezTo>
                      <a:pt x="2149" y="33"/>
                      <a:pt x="2136" y="36"/>
                      <a:pt x="2124" y="43"/>
                    </a:cubicBezTo>
                    <a:cubicBezTo>
                      <a:pt x="2112" y="50"/>
                      <a:pt x="2103" y="60"/>
                      <a:pt x="2096" y="73"/>
                    </a:cubicBezTo>
                    <a:cubicBezTo>
                      <a:pt x="2090" y="86"/>
                      <a:pt x="2086" y="101"/>
                      <a:pt x="2086" y="118"/>
                    </a:cubicBezTo>
                    <a:cubicBezTo>
                      <a:pt x="2086" y="134"/>
                      <a:pt x="2090" y="148"/>
                      <a:pt x="2096" y="160"/>
                    </a:cubicBezTo>
                    <a:cubicBezTo>
                      <a:pt x="2102" y="173"/>
                      <a:pt x="2110" y="182"/>
                      <a:pt x="2121" y="189"/>
                    </a:cubicBezTo>
                    <a:cubicBezTo>
                      <a:pt x="2133" y="195"/>
                      <a:pt x="2145" y="198"/>
                      <a:pt x="2160" y="198"/>
                    </a:cubicBezTo>
                    <a:cubicBezTo>
                      <a:pt x="2180" y="198"/>
                      <a:pt x="2197" y="194"/>
                      <a:pt x="2212" y="185"/>
                    </a:cubicBezTo>
                    <a:lnTo>
                      <a:pt x="2212" y="208"/>
                    </a:lnTo>
                    <a:close/>
                    <a:moveTo>
                      <a:pt x="2357" y="150"/>
                    </a:moveTo>
                    <a:cubicBezTo>
                      <a:pt x="2255" y="150"/>
                      <a:pt x="2255" y="150"/>
                      <a:pt x="2255" y="150"/>
                    </a:cubicBezTo>
                    <a:cubicBezTo>
                      <a:pt x="2256" y="166"/>
                      <a:pt x="2260" y="179"/>
                      <a:pt x="2268" y="187"/>
                    </a:cubicBezTo>
                    <a:cubicBezTo>
                      <a:pt x="2276" y="196"/>
                      <a:pt x="2288" y="200"/>
                      <a:pt x="2302" y="200"/>
                    </a:cubicBezTo>
                    <a:cubicBezTo>
                      <a:pt x="2319" y="200"/>
                      <a:pt x="2333" y="195"/>
                      <a:pt x="2347" y="184"/>
                    </a:cubicBezTo>
                    <a:cubicBezTo>
                      <a:pt x="2347" y="206"/>
                      <a:pt x="2347" y="206"/>
                      <a:pt x="2347" y="206"/>
                    </a:cubicBezTo>
                    <a:cubicBezTo>
                      <a:pt x="2334" y="215"/>
                      <a:pt x="2318" y="220"/>
                      <a:pt x="2297" y="220"/>
                    </a:cubicBezTo>
                    <a:cubicBezTo>
                      <a:pt x="2276" y="220"/>
                      <a:pt x="2260" y="213"/>
                      <a:pt x="2249" y="200"/>
                    </a:cubicBezTo>
                    <a:cubicBezTo>
                      <a:pt x="2237" y="187"/>
                      <a:pt x="2231" y="168"/>
                      <a:pt x="2231" y="145"/>
                    </a:cubicBezTo>
                    <a:cubicBezTo>
                      <a:pt x="2231" y="131"/>
                      <a:pt x="2234" y="118"/>
                      <a:pt x="2240" y="106"/>
                    </a:cubicBezTo>
                    <a:cubicBezTo>
                      <a:pt x="2246" y="94"/>
                      <a:pt x="2254" y="85"/>
                      <a:pt x="2264" y="79"/>
                    </a:cubicBezTo>
                    <a:cubicBezTo>
                      <a:pt x="2274" y="72"/>
                      <a:pt x="2285" y="69"/>
                      <a:pt x="2298" y="69"/>
                    </a:cubicBezTo>
                    <a:cubicBezTo>
                      <a:pt x="2316" y="69"/>
                      <a:pt x="2331" y="75"/>
                      <a:pt x="2341" y="87"/>
                    </a:cubicBezTo>
                    <a:cubicBezTo>
                      <a:pt x="2352" y="99"/>
                      <a:pt x="2357" y="116"/>
                      <a:pt x="2357" y="138"/>
                    </a:cubicBezTo>
                    <a:lnTo>
                      <a:pt x="2357" y="150"/>
                    </a:lnTo>
                    <a:close/>
                    <a:moveTo>
                      <a:pt x="2333" y="131"/>
                    </a:moveTo>
                    <a:cubicBezTo>
                      <a:pt x="2333" y="117"/>
                      <a:pt x="2330" y="107"/>
                      <a:pt x="2324" y="100"/>
                    </a:cubicBezTo>
                    <a:cubicBezTo>
                      <a:pt x="2318" y="92"/>
                      <a:pt x="2309" y="89"/>
                      <a:pt x="2297" y="89"/>
                    </a:cubicBezTo>
                    <a:cubicBezTo>
                      <a:pt x="2287" y="89"/>
                      <a:pt x="2278" y="92"/>
                      <a:pt x="2270" y="100"/>
                    </a:cubicBezTo>
                    <a:cubicBezTo>
                      <a:pt x="2262" y="108"/>
                      <a:pt x="2258" y="118"/>
                      <a:pt x="2256" y="131"/>
                    </a:cubicBezTo>
                    <a:lnTo>
                      <a:pt x="2333" y="131"/>
                    </a:lnTo>
                    <a:close/>
                    <a:moveTo>
                      <a:pt x="2503" y="216"/>
                    </a:moveTo>
                    <a:cubicBezTo>
                      <a:pt x="2479" y="216"/>
                      <a:pt x="2479" y="216"/>
                      <a:pt x="2479" y="216"/>
                    </a:cubicBezTo>
                    <a:cubicBezTo>
                      <a:pt x="2479" y="134"/>
                      <a:pt x="2479" y="134"/>
                      <a:pt x="2479" y="134"/>
                    </a:cubicBezTo>
                    <a:cubicBezTo>
                      <a:pt x="2479" y="104"/>
                      <a:pt x="2468" y="89"/>
                      <a:pt x="2446" y="89"/>
                    </a:cubicBezTo>
                    <a:cubicBezTo>
                      <a:pt x="2435" y="89"/>
                      <a:pt x="2425" y="93"/>
                      <a:pt x="2417" y="101"/>
                    </a:cubicBezTo>
                    <a:cubicBezTo>
                      <a:pt x="2410" y="110"/>
                      <a:pt x="2406" y="121"/>
                      <a:pt x="2406" y="134"/>
                    </a:cubicBezTo>
                    <a:cubicBezTo>
                      <a:pt x="2406" y="216"/>
                      <a:pt x="2406" y="216"/>
                      <a:pt x="2406" y="216"/>
                    </a:cubicBezTo>
                    <a:cubicBezTo>
                      <a:pt x="2383" y="216"/>
                      <a:pt x="2383" y="216"/>
                      <a:pt x="2383" y="216"/>
                    </a:cubicBezTo>
                    <a:cubicBezTo>
                      <a:pt x="2383" y="72"/>
                      <a:pt x="2383" y="72"/>
                      <a:pt x="2383" y="72"/>
                    </a:cubicBezTo>
                    <a:cubicBezTo>
                      <a:pt x="2406" y="72"/>
                      <a:pt x="2406" y="72"/>
                      <a:pt x="2406" y="72"/>
                    </a:cubicBezTo>
                    <a:cubicBezTo>
                      <a:pt x="2406" y="96"/>
                      <a:pt x="2406" y="96"/>
                      <a:pt x="2406" y="96"/>
                    </a:cubicBezTo>
                    <a:cubicBezTo>
                      <a:pt x="2407" y="96"/>
                      <a:pt x="2407" y="96"/>
                      <a:pt x="2407" y="96"/>
                    </a:cubicBezTo>
                    <a:cubicBezTo>
                      <a:pt x="2417" y="78"/>
                      <a:pt x="2433" y="69"/>
                      <a:pt x="2454" y="69"/>
                    </a:cubicBezTo>
                    <a:cubicBezTo>
                      <a:pt x="2470" y="69"/>
                      <a:pt x="2482" y="74"/>
                      <a:pt x="2490" y="84"/>
                    </a:cubicBezTo>
                    <a:cubicBezTo>
                      <a:pt x="2498" y="95"/>
                      <a:pt x="2503" y="109"/>
                      <a:pt x="2503" y="128"/>
                    </a:cubicBezTo>
                    <a:lnTo>
                      <a:pt x="2503" y="216"/>
                    </a:lnTo>
                    <a:close/>
                    <a:moveTo>
                      <a:pt x="2605" y="215"/>
                    </a:moveTo>
                    <a:cubicBezTo>
                      <a:pt x="2599" y="218"/>
                      <a:pt x="2592" y="220"/>
                      <a:pt x="2583" y="220"/>
                    </a:cubicBezTo>
                    <a:cubicBezTo>
                      <a:pt x="2558" y="220"/>
                      <a:pt x="2546" y="205"/>
                      <a:pt x="2546" y="177"/>
                    </a:cubicBezTo>
                    <a:cubicBezTo>
                      <a:pt x="2546" y="92"/>
                      <a:pt x="2546" y="92"/>
                      <a:pt x="2546" y="92"/>
                    </a:cubicBezTo>
                    <a:cubicBezTo>
                      <a:pt x="2521" y="92"/>
                      <a:pt x="2521" y="92"/>
                      <a:pt x="2521" y="92"/>
                    </a:cubicBezTo>
                    <a:cubicBezTo>
                      <a:pt x="2521" y="72"/>
                      <a:pt x="2521" y="72"/>
                      <a:pt x="2521" y="72"/>
                    </a:cubicBezTo>
                    <a:cubicBezTo>
                      <a:pt x="2546" y="72"/>
                      <a:pt x="2546" y="72"/>
                      <a:pt x="2546" y="72"/>
                    </a:cubicBezTo>
                    <a:cubicBezTo>
                      <a:pt x="2546" y="37"/>
                      <a:pt x="2546" y="37"/>
                      <a:pt x="2546" y="37"/>
                    </a:cubicBezTo>
                    <a:cubicBezTo>
                      <a:pt x="2569" y="30"/>
                      <a:pt x="2569" y="30"/>
                      <a:pt x="2569" y="30"/>
                    </a:cubicBezTo>
                    <a:cubicBezTo>
                      <a:pt x="2569" y="72"/>
                      <a:pt x="2569" y="72"/>
                      <a:pt x="2569" y="72"/>
                    </a:cubicBezTo>
                    <a:cubicBezTo>
                      <a:pt x="2605" y="72"/>
                      <a:pt x="2605" y="72"/>
                      <a:pt x="2605" y="72"/>
                    </a:cubicBezTo>
                    <a:cubicBezTo>
                      <a:pt x="2605" y="92"/>
                      <a:pt x="2605" y="92"/>
                      <a:pt x="2605" y="92"/>
                    </a:cubicBezTo>
                    <a:cubicBezTo>
                      <a:pt x="2569" y="92"/>
                      <a:pt x="2569" y="92"/>
                      <a:pt x="2569" y="92"/>
                    </a:cubicBezTo>
                    <a:cubicBezTo>
                      <a:pt x="2569" y="173"/>
                      <a:pt x="2569" y="173"/>
                      <a:pt x="2569" y="173"/>
                    </a:cubicBezTo>
                    <a:cubicBezTo>
                      <a:pt x="2569" y="183"/>
                      <a:pt x="2570" y="190"/>
                      <a:pt x="2574" y="194"/>
                    </a:cubicBezTo>
                    <a:cubicBezTo>
                      <a:pt x="2577" y="198"/>
                      <a:pt x="2582" y="200"/>
                      <a:pt x="2590" y="200"/>
                    </a:cubicBezTo>
                    <a:cubicBezTo>
                      <a:pt x="2596" y="200"/>
                      <a:pt x="2601" y="198"/>
                      <a:pt x="2605" y="195"/>
                    </a:cubicBezTo>
                    <a:lnTo>
                      <a:pt x="2605" y="215"/>
                    </a:lnTo>
                    <a:close/>
                    <a:moveTo>
                      <a:pt x="2743" y="150"/>
                    </a:moveTo>
                    <a:cubicBezTo>
                      <a:pt x="2641" y="150"/>
                      <a:pt x="2641" y="150"/>
                      <a:pt x="2641" y="150"/>
                    </a:cubicBezTo>
                    <a:cubicBezTo>
                      <a:pt x="2641" y="166"/>
                      <a:pt x="2646" y="179"/>
                      <a:pt x="2654" y="187"/>
                    </a:cubicBezTo>
                    <a:cubicBezTo>
                      <a:pt x="2662" y="196"/>
                      <a:pt x="2673" y="200"/>
                      <a:pt x="2688" y="200"/>
                    </a:cubicBezTo>
                    <a:cubicBezTo>
                      <a:pt x="2704" y="200"/>
                      <a:pt x="2719" y="195"/>
                      <a:pt x="2732" y="184"/>
                    </a:cubicBezTo>
                    <a:cubicBezTo>
                      <a:pt x="2732" y="206"/>
                      <a:pt x="2732" y="206"/>
                      <a:pt x="2732" y="206"/>
                    </a:cubicBezTo>
                    <a:cubicBezTo>
                      <a:pt x="2720" y="215"/>
                      <a:pt x="2703" y="220"/>
                      <a:pt x="2682" y="220"/>
                    </a:cubicBezTo>
                    <a:cubicBezTo>
                      <a:pt x="2662" y="220"/>
                      <a:pt x="2646" y="213"/>
                      <a:pt x="2634" y="200"/>
                    </a:cubicBezTo>
                    <a:cubicBezTo>
                      <a:pt x="2623" y="187"/>
                      <a:pt x="2617" y="168"/>
                      <a:pt x="2617" y="145"/>
                    </a:cubicBezTo>
                    <a:cubicBezTo>
                      <a:pt x="2617" y="131"/>
                      <a:pt x="2620" y="118"/>
                      <a:pt x="2626" y="106"/>
                    </a:cubicBezTo>
                    <a:cubicBezTo>
                      <a:pt x="2631" y="94"/>
                      <a:pt x="2639" y="85"/>
                      <a:pt x="2650" y="79"/>
                    </a:cubicBezTo>
                    <a:cubicBezTo>
                      <a:pt x="2660" y="72"/>
                      <a:pt x="2671" y="69"/>
                      <a:pt x="2683" y="69"/>
                    </a:cubicBezTo>
                    <a:cubicBezTo>
                      <a:pt x="2702" y="69"/>
                      <a:pt x="2716" y="75"/>
                      <a:pt x="2727" y="87"/>
                    </a:cubicBezTo>
                    <a:cubicBezTo>
                      <a:pt x="2737" y="99"/>
                      <a:pt x="2743" y="116"/>
                      <a:pt x="2743" y="138"/>
                    </a:cubicBezTo>
                    <a:lnTo>
                      <a:pt x="2743" y="150"/>
                    </a:lnTo>
                    <a:close/>
                    <a:moveTo>
                      <a:pt x="2719" y="131"/>
                    </a:moveTo>
                    <a:cubicBezTo>
                      <a:pt x="2719" y="117"/>
                      <a:pt x="2716" y="107"/>
                      <a:pt x="2709" y="100"/>
                    </a:cubicBezTo>
                    <a:cubicBezTo>
                      <a:pt x="2703" y="92"/>
                      <a:pt x="2694" y="89"/>
                      <a:pt x="2683" y="89"/>
                    </a:cubicBezTo>
                    <a:cubicBezTo>
                      <a:pt x="2672" y="89"/>
                      <a:pt x="2663" y="92"/>
                      <a:pt x="2656" y="100"/>
                    </a:cubicBezTo>
                    <a:cubicBezTo>
                      <a:pt x="2648" y="108"/>
                      <a:pt x="2643" y="118"/>
                      <a:pt x="2641" y="131"/>
                    </a:cubicBezTo>
                    <a:lnTo>
                      <a:pt x="2719" y="131"/>
                    </a:lnTo>
                    <a:close/>
                    <a:moveTo>
                      <a:pt x="2844" y="96"/>
                    </a:moveTo>
                    <a:cubicBezTo>
                      <a:pt x="2840" y="93"/>
                      <a:pt x="2834" y="91"/>
                      <a:pt x="2826" y="91"/>
                    </a:cubicBezTo>
                    <a:cubicBezTo>
                      <a:pt x="2816" y="91"/>
                      <a:pt x="2808" y="96"/>
                      <a:pt x="2801" y="105"/>
                    </a:cubicBezTo>
                    <a:cubicBezTo>
                      <a:pt x="2795" y="115"/>
                      <a:pt x="2792" y="128"/>
                      <a:pt x="2792" y="143"/>
                    </a:cubicBezTo>
                    <a:cubicBezTo>
                      <a:pt x="2792" y="216"/>
                      <a:pt x="2792" y="216"/>
                      <a:pt x="2792" y="216"/>
                    </a:cubicBezTo>
                    <a:cubicBezTo>
                      <a:pt x="2769" y="216"/>
                      <a:pt x="2769" y="216"/>
                      <a:pt x="2769" y="216"/>
                    </a:cubicBezTo>
                    <a:cubicBezTo>
                      <a:pt x="2769" y="72"/>
                      <a:pt x="2769" y="72"/>
                      <a:pt x="2769" y="72"/>
                    </a:cubicBezTo>
                    <a:cubicBezTo>
                      <a:pt x="2792" y="72"/>
                      <a:pt x="2792" y="72"/>
                      <a:pt x="2792" y="72"/>
                    </a:cubicBezTo>
                    <a:cubicBezTo>
                      <a:pt x="2792" y="102"/>
                      <a:pt x="2792" y="102"/>
                      <a:pt x="2792" y="102"/>
                    </a:cubicBezTo>
                    <a:cubicBezTo>
                      <a:pt x="2792" y="102"/>
                      <a:pt x="2792" y="102"/>
                      <a:pt x="2792" y="102"/>
                    </a:cubicBezTo>
                    <a:cubicBezTo>
                      <a:pt x="2795" y="92"/>
                      <a:pt x="2800" y="84"/>
                      <a:pt x="2807" y="78"/>
                    </a:cubicBezTo>
                    <a:cubicBezTo>
                      <a:pt x="2814" y="73"/>
                      <a:pt x="2821" y="70"/>
                      <a:pt x="2830" y="70"/>
                    </a:cubicBezTo>
                    <a:cubicBezTo>
                      <a:pt x="2836" y="70"/>
                      <a:pt x="2840" y="70"/>
                      <a:pt x="2844" y="72"/>
                    </a:cubicBezTo>
                    <a:lnTo>
                      <a:pt x="2844" y="96"/>
                    </a:lnTo>
                    <a:close/>
                  </a:path>
                </a:pathLst>
              </a:custGeom>
              <a:solidFill>
                <a:srgbClr val="00188F"/>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261" name="TextBox 260"/>
              <p:cNvSpPr txBox="1"/>
              <p:nvPr/>
            </p:nvSpPr>
            <p:spPr>
              <a:xfrm>
                <a:off x="5432762" y="6390969"/>
                <a:ext cx="1263808" cy="558614"/>
              </a:xfrm>
              <a:prstGeom prst="rect">
                <a:avLst/>
              </a:prstGeom>
              <a:noFill/>
            </p:spPr>
            <p:txBody>
              <a:bodyPr wrap="none" lIns="182880" tIns="146304" rIns="182880" bIns="146304" rtlCol="0">
                <a:spAutoFit/>
              </a:bodyPr>
              <a:lstStyle/>
              <a:p>
                <a:pPr defTabSz="932688">
                  <a:lnSpc>
                    <a:spcPct val="90000"/>
                  </a:lnSpc>
                  <a:spcAft>
                    <a:spcPts val="600"/>
                  </a:spcAft>
                </a:pPr>
                <a:r>
                  <a:rPr lang="en-US" sz="1900" dirty="0" smtClean="0">
                    <a:gradFill>
                      <a:gsLst>
                        <a:gs pos="2917">
                          <a:srgbClr val="00188F"/>
                        </a:gs>
                        <a:gs pos="30000">
                          <a:srgbClr val="00188F"/>
                        </a:gs>
                      </a:gsLst>
                      <a:lin ang="5400000" scaled="0"/>
                    </a:gradFill>
                  </a:rPr>
                  <a:t>Hyper-V</a:t>
                </a:r>
              </a:p>
            </p:txBody>
          </p:sp>
        </p:grpSp>
      </p:grpSp>
    </p:spTree>
    <p:extLst>
      <p:ext uri="{BB962C8B-B14F-4D97-AF65-F5344CB8AC3E}">
        <p14:creationId xmlns:p14="http://schemas.microsoft.com/office/powerpoint/2010/main" val="26386051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 y="1608305"/>
            <a:ext cx="12436475" cy="4174958"/>
          </a:xfrm>
          <a:prstGeom prst="rect">
            <a:avLst/>
          </a:prstGeom>
          <a:solidFill>
            <a:schemeClr val="tx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itle 1"/>
          <p:cNvSpPr>
            <a:spLocks noGrp="1"/>
          </p:cNvSpPr>
          <p:nvPr>
            <p:ph type="title"/>
          </p:nvPr>
        </p:nvSpPr>
        <p:spPr/>
        <p:txBody>
          <a:bodyPr/>
          <a:lstStyle/>
          <a:p>
            <a:r>
              <a:rPr lang="en-US"/>
              <a:t>Azure </a:t>
            </a:r>
            <a:r>
              <a:rPr lang="en-US" err="1"/>
              <a:t>IaaS</a:t>
            </a:r>
            <a:r>
              <a:rPr lang="en-US"/>
              <a:t> </a:t>
            </a:r>
            <a:r>
              <a:rPr lang="en-US" smtClean="0"/>
              <a:t>scale-up </a:t>
            </a:r>
            <a:r>
              <a:rPr lang="en-US"/>
              <a:t>options</a:t>
            </a:r>
            <a:endParaRPr lang="en-US" dirty="0"/>
          </a:p>
        </p:txBody>
      </p:sp>
      <p:pic>
        <p:nvPicPr>
          <p:cNvPr id="6" name="Picture 5"/>
          <p:cNvPicPr>
            <a:picLocks noChangeAspect="1"/>
          </p:cNvPicPr>
          <p:nvPr/>
        </p:nvPicPr>
        <p:blipFill>
          <a:blip r:embed="rId3"/>
          <a:stretch>
            <a:fillRect/>
          </a:stretch>
        </p:blipFill>
        <p:spPr>
          <a:xfrm>
            <a:off x="9387725" y="2682624"/>
            <a:ext cx="2161973" cy="2812037"/>
          </a:xfrm>
          <a:prstGeom prst="rect">
            <a:avLst/>
          </a:prstGeom>
        </p:spPr>
      </p:pic>
      <p:pic>
        <p:nvPicPr>
          <p:cNvPr id="7" name="Picture 6"/>
          <p:cNvPicPr>
            <a:picLocks noChangeAspect="1"/>
          </p:cNvPicPr>
          <p:nvPr/>
        </p:nvPicPr>
        <p:blipFill>
          <a:blip r:embed="rId4"/>
          <a:stretch>
            <a:fillRect/>
          </a:stretch>
        </p:blipFill>
        <p:spPr>
          <a:xfrm>
            <a:off x="697511" y="2682624"/>
            <a:ext cx="2101180" cy="2732964"/>
          </a:xfrm>
          <a:prstGeom prst="rect">
            <a:avLst/>
          </a:prstGeom>
        </p:spPr>
      </p:pic>
      <p:sp>
        <p:nvSpPr>
          <p:cNvPr id="3" name="Rectangle 2"/>
          <p:cNvSpPr/>
          <p:nvPr/>
        </p:nvSpPr>
        <p:spPr bwMode="auto">
          <a:xfrm>
            <a:off x="9276480" y="1803770"/>
            <a:ext cx="2477662" cy="7522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48" dirty="0">
                <a:solidFill>
                  <a:srgbClr val="000000"/>
                </a:solidFill>
                <a:ea typeface="Segoe UI" pitchFamily="34" charset="0"/>
                <a:cs typeface="Segoe UI" pitchFamily="34" charset="0"/>
              </a:rPr>
              <a:t>Most Memory</a:t>
            </a:r>
          </a:p>
          <a:p>
            <a:pPr algn="ctr" defTabSz="951028" fontAlgn="base">
              <a:lnSpc>
                <a:spcPct val="90000"/>
              </a:lnSpc>
              <a:spcBef>
                <a:spcPct val="0"/>
              </a:spcBef>
              <a:spcAft>
                <a:spcPct val="0"/>
              </a:spcAft>
            </a:pPr>
            <a:r>
              <a:rPr lang="en-US" sz="2448" dirty="0">
                <a:solidFill>
                  <a:srgbClr val="000000"/>
                </a:solidFill>
                <a:ea typeface="Segoe UI" pitchFamily="34" charset="0"/>
                <a:cs typeface="Segoe UI" pitchFamily="34" charset="0"/>
              </a:rPr>
              <a:t>Fastest CPUs</a:t>
            </a:r>
          </a:p>
        </p:txBody>
      </p:sp>
      <p:sp>
        <p:nvSpPr>
          <p:cNvPr id="10" name="Rectangle 9"/>
          <p:cNvSpPr/>
          <p:nvPr/>
        </p:nvSpPr>
        <p:spPr bwMode="auto">
          <a:xfrm>
            <a:off x="3662757" y="1803770"/>
            <a:ext cx="2065606" cy="7522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48" dirty="0">
                <a:solidFill>
                  <a:srgbClr val="000000"/>
                </a:solidFill>
                <a:ea typeface="Segoe UI" pitchFamily="34" charset="0"/>
                <a:cs typeface="Segoe UI" pitchFamily="34" charset="0"/>
              </a:rPr>
              <a:t>SSD Storage</a:t>
            </a:r>
          </a:p>
          <a:p>
            <a:pPr algn="ctr" defTabSz="951028" fontAlgn="base">
              <a:lnSpc>
                <a:spcPct val="90000"/>
              </a:lnSpc>
              <a:spcBef>
                <a:spcPct val="0"/>
              </a:spcBef>
              <a:spcAft>
                <a:spcPct val="0"/>
              </a:spcAft>
            </a:pPr>
            <a:r>
              <a:rPr lang="en-US" sz="2448" dirty="0">
                <a:solidFill>
                  <a:srgbClr val="000000"/>
                </a:solidFill>
                <a:ea typeface="Segoe UI" pitchFamily="34" charset="0"/>
                <a:cs typeface="Segoe UI" pitchFamily="34" charset="0"/>
              </a:rPr>
              <a:t>Faster CPUs</a:t>
            </a:r>
          </a:p>
        </p:txBody>
      </p:sp>
      <p:pic>
        <p:nvPicPr>
          <p:cNvPr id="5" name="Picture 4"/>
          <p:cNvPicPr>
            <a:picLocks noChangeAspect="1"/>
          </p:cNvPicPr>
          <p:nvPr/>
        </p:nvPicPr>
        <p:blipFill>
          <a:blip r:embed="rId5"/>
          <a:stretch>
            <a:fillRect/>
          </a:stretch>
        </p:blipFill>
        <p:spPr>
          <a:xfrm>
            <a:off x="3543538" y="2553596"/>
            <a:ext cx="2188699" cy="2941064"/>
          </a:xfrm>
          <a:prstGeom prst="rect">
            <a:avLst/>
          </a:prstGeom>
        </p:spPr>
      </p:pic>
      <p:cxnSp>
        <p:nvCxnSpPr>
          <p:cNvPr id="14" name="Straight Arrow Connector 13"/>
          <p:cNvCxnSpPr/>
          <p:nvPr/>
        </p:nvCxnSpPr>
        <p:spPr>
          <a:xfrm flipV="1">
            <a:off x="727163" y="6026654"/>
            <a:ext cx="10982150" cy="27838"/>
          </a:xfrm>
          <a:prstGeom prst="straightConnector1">
            <a:avLst/>
          </a:prstGeom>
          <a:ln w="5715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bwMode="auto">
          <a:xfrm>
            <a:off x="727163" y="6059369"/>
            <a:ext cx="2282491" cy="44542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48" dirty="0">
                <a:gradFill>
                  <a:gsLst>
                    <a:gs pos="0">
                      <a:srgbClr val="505050"/>
                    </a:gs>
                    <a:gs pos="100000">
                      <a:srgbClr val="505050"/>
                    </a:gs>
                  </a:gsLst>
                  <a:lin ang="5400000" scaled="0"/>
                </a:gradFill>
                <a:ea typeface="Segoe UI" pitchFamily="34" charset="0"/>
                <a:cs typeface="Segoe UI" pitchFamily="34" charset="0"/>
              </a:rPr>
              <a:t>Highest Value</a:t>
            </a:r>
          </a:p>
        </p:txBody>
      </p:sp>
      <p:sp>
        <p:nvSpPr>
          <p:cNvPr id="17" name="Rectangle 16"/>
          <p:cNvSpPr/>
          <p:nvPr/>
        </p:nvSpPr>
        <p:spPr bwMode="auto">
          <a:xfrm>
            <a:off x="8992092" y="6059369"/>
            <a:ext cx="2781271" cy="44542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48" dirty="0">
                <a:gradFill>
                  <a:gsLst>
                    <a:gs pos="0">
                      <a:srgbClr val="505050"/>
                    </a:gs>
                    <a:gs pos="100000">
                      <a:srgbClr val="505050"/>
                    </a:gs>
                  </a:gsLst>
                  <a:lin ang="5400000" scaled="0"/>
                </a:gradFill>
                <a:ea typeface="Segoe UI" pitchFamily="34" charset="0"/>
                <a:cs typeface="Segoe UI" pitchFamily="34" charset="0"/>
              </a:rPr>
              <a:t>Largest Scale-up</a:t>
            </a:r>
          </a:p>
        </p:txBody>
      </p:sp>
      <p:sp>
        <p:nvSpPr>
          <p:cNvPr id="18" name="Rectangle 17"/>
          <p:cNvSpPr/>
          <p:nvPr/>
        </p:nvSpPr>
        <p:spPr bwMode="auto">
          <a:xfrm>
            <a:off x="578290" y="1957453"/>
            <a:ext cx="2339620" cy="7522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48" dirty="0">
                <a:solidFill>
                  <a:srgbClr val="000000"/>
                </a:solidFill>
                <a:ea typeface="Segoe UI" pitchFamily="34" charset="0"/>
                <a:cs typeface="Segoe UI" pitchFamily="34" charset="0"/>
              </a:rPr>
              <a:t>Highest Value</a:t>
            </a:r>
          </a:p>
        </p:txBody>
      </p:sp>
      <p:pic>
        <p:nvPicPr>
          <p:cNvPr id="16" name="Picture 15"/>
          <p:cNvPicPr>
            <a:picLocks noChangeAspect="1"/>
          </p:cNvPicPr>
          <p:nvPr/>
        </p:nvPicPr>
        <p:blipFill>
          <a:blip r:embed="rId6"/>
          <a:stretch>
            <a:fillRect/>
          </a:stretch>
        </p:blipFill>
        <p:spPr>
          <a:xfrm>
            <a:off x="6296383" y="2553596"/>
            <a:ext cx="2412075" cy="2499964"/>
          </a:xfrm>
          <a:prstGeom prst="rect">
            <a:avLst/>
          </a:prstGeom>
          <a:noFill/>
        </p:spPr>
      </p:pic>
      <p:sp>
        <p:nvSpPr>
          <p:cNvPr id="38" name="Rectangle 37"/>
          <p:cNvSpPr/>
          <p:nvPr/>
        </p:nvSpPr>
        <p:spPr bwMode="auto">
          <a:xfrm>
            <a:off x="6477085" y="3336376"/>
            <a:ext cx="2065606" cy="7522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48" b="1" dirty="0">
                <a:gradFill>
                  <a:gsLst>
                    <a:gs pos="0">
                      <a:srgbClr val="FFFFFF"/>
                    </a:gs>
                    <a:gs pos="100000">
                      <a:srgbClr val="FFFFFF"/>
                    </a:gs>
                  </a:gsLst>
                  <a:lin ang="5400000" scaled="0"/>
                </a:gradFill>
                <a:effectLst>
                  <a:outerShdw blurRad="50800" dist="38100" dir="2700000" algn="tl" rotWithShape="0">
                    <a:prstClr val="black">
                      <a:alpha val="40000"/>
                    </a:prstClr>
                  </a:outerShdw>
                </a:effectLst>
                <a:ea typeface="Segoe UI" pitchFamily="34" charset="0"/>
                <a:cs typeface="Segoe UI" pitchFamily="34" charset="0"/>
              </a:rPr>
              <a:t>Premium Storage</a:t>
            </a:r>
          </a:p>
        </p:txBody>
      </p:sp>
      <p:sp>
        <p:nvSpPr>
          <p:cNvPr id="39" name="Rectangle 38"/>
          <p:cNvSpPr/>
          <p:nvPr/>
        </p:nvSpPr>
        <p:spPr bwMode="auto">
          <a:xfrm>
            <a:off x="6081672" y="1932222"/>
            <a:ext cx="2856431" cy="7522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48" dirty="0">
                <a:solidFill>
                  <a:srgbClr val="000000"/>
                </a:solidFill>
                <a:ea typeface="Segoe UI" pitchFamily="34" charset="0"/>
                <a:cs typeface="Segoe UI" pitchFamily="34" charset="0"/>
              </a:rPr>
              <a:t>&gt;50,000s of IOPS</a:t>
            </a:r>
          </a:p>
        </p:txBody>
      </p:sp>
    </p:spTree>
    <p:extLst>
      <p:ext uri="{BB962C8B-B14F-4D97-AF65-F5344CB8AC3E}">
        <p14:creationId xmlns:p14="http://schemas.microsoft.com/office/powerpoint/2010/main" val="4196367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30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P spid="10" grpId="0"/>
      <p:bldP spid="15" grpId="0"/>
      <p:bldP spid="17" grpId="0"/>
      <p:bldP spid="18" grpId="0"/>
      <p:bldP spid="38" grpId="0"/>
      <p:bldP spid="3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7"/>
            <a:ext cx="12161836" cy="1696939"/>
          </a:xfrm>
        </p:spPr>
        <p:txBody>
          <a:bodyPr/>
          <a:lstStyle/>
          <a:p>
            <a:r>
              <a:rPr lang="en-US" sz="6119" dirty="0" smtClean="0"/>
              <a:t>Demo</a:t>
            </a:r>
            <a:br>
              <a:rPr lang="en-US" sz="6119" dirty="0" smtClean="0"/>
            </a:br>
            <a:r>
              <a:rPr lang="en-US" sz="4800" dirty="0"/>
              <a:t>Scale-up Azure </a:t>
            </a:r>
            <a:r>
              <a:rPr lang="en-US" sz="4800" dirty="0" smtClean="0"/>
              <a:t>VM for SQL Server </a:t>
            </a:r>
            <a:endParaRPr lang="en-US" sz="4800" dirty="0"/>
          </a:p>
        </p:txBody>
      </p:sp>
      <p:sp>
        <p:nvSpPr>
          <p:cNvPr id="2" name="Text Placeholder 1"/>
          <p:cNvSpPr>
            <a:spLocks noGrp="1"/>
          </p:cNvSpPr>
          <p:nvPr>
            <p:ph type="body" sz="quarter" idx="12"/>
          </p:nvPr>
        </p:nvSpPr>
        <p:spPr/>
        <p:txBody>
          <a:bodyPr/>
          <a:lstStyle/>
          <a:p>
            <a:r>
              <a:rPr lang="en-US" smtClean="0"/>
              <a:t>Madhan Ramakrishnan</a:t>
            </a:r>
            <a:endParaRPr lang="en-US"/>
          </a:p>
        </p:txBody>
      </p:sp>
    </p:spTree>
    <p:extLst>
      <p:ext uri="{BB962C8B-B14F-4D97-AF65-F5344CB8AC3E}">
        <p14:creationId xmlns:p14="http://schemas.microsoft.com/office/powerpoint/2010/main" val="28205053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9544797" y="-2164752"/>
            <a:ext cx="975012" cy="86352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2" name="Group 1"/>
          <p:cNvGrpSpPr/>
          <p:nvPr/>
        </p:nvGrpSpPr>
        <p:grpSpPr>
          <a:xfrm>
            <a:off x="8617999" y="1779337"/>
            <a:ext cx="3456432" cy="3803904"/>
            <a:chOff x="288191" y="1780673"/>
            <a:chExt cx="3456432" cy="3803904"/>
          </a:xfrm>
        </p:grpSpPr>
        <p:grpSp>
          <p:nvGrpSpPr>
            <p:cNvPr id="11" name="Group 10"/>
            <p:cNvGrpSpPr/>
            <p:nvPr/>
          </p:nvGrpSpPr>
          <p:grpSpPr>
            <a:xfrm>
              <a:off x="288191" y="1780673"/>
              <a:ext cx="3456432" cy="3803904"/>
              <a:chOff x="8182536" y="1548855"/>
              <a:chExt cx="3751026" cy="4128113"/>
            </a:xfrm>
          </p:grpSpPr>
          <p:sp>
            <p:nvSpPr>
              <p:cNvPr id="7" name="Rectangle 6"/>
              <p:cNvSpPr/>
              <p:nvPr/>
            </p:nvSpPr>
            <p:spPr bwMode="auto">
              <a:xfrm>
                <a:off x="8182536" y="1548855"/>
                <a:ext cx="3751026" cy="412811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defTabSz="932114" fontAlgn="base">
                  <a:lnSpc>
                    <a:spcPct val="90000"/>
                  </a:lnSpc>
                  <a:spcBef>
                    <a:spcPct val="0"/>
                  </a:spcBef>
                  <a:spcAft>
                    <a:spcPct val="0"/>
                  </a:spcAft>
                  <a:defRPr/>
                </a:pPr>
                <a:r>
                  <a:rPr lang="en-US" sz="2800" kern="0" dirty="0">
                    <a:gradFill>
                      <a:gsLst>
                        <a:gs pos="0">
                          <a:srgbClr val="FFFFFF"/>
                        </a:gs>
                        <a:gs pos="100000">
                          <a:srgbClr val="FFFFFF"/>
                        </a:gs>
                      </a:gsLst>
                      <a:lin ang="5400000" scaled="0"/>
                    </a:gradFill>
                    <a:latin typeface="Segoe UI Light"/>
                    <a:ea typeface="Segoe UI" pitchFamily="34" charset="0"/>
                    <a:cs typeface="Segoe UI" pitchFamily="34" charset="0"/>
                  </a:rPr>
                  <a:t>How can I empower next-gen apps/services for my app owners?</a:t>
                </a:r>
              </a:p>
            </p:txBody>
          </p:sp>
          <p:pic>
            <p:nvPicPr>
              <p:cNvPr id="10" name="Picture 9"/>
              <p:cNvPicPr>
                <a:picLocks noChangeAspect="1"/>
              </p:cNvPicPr>
              <p:nvPr/>
            </p:nvPicPr>
            <p:blipFill>
              <a:blip r:embed="rId3"/>
              <a:stretch>
                <a:fillRect/>
              </a:stretch>
            </p:blipFill>
            <p:spPr>
              <a:xfrm>
                <a:off x="8849645" y="3940060"/>
                <a:ext cx="2416810" cy="1333412"/>
              </a:xfrm>
              <a:prstGeom prst="rect">
                <a:avLst/>
              </a:prstGeom>
            </p:spPr>
          </p:pic>
        </p:grpSp>
        <p:sp>
          <p:nvSpPr>
            <p:cNvPr id="16" name="Rectangle 15"/>
            <p:cNvSpPr/>
            <p:nvPr/>
          </p:nvSpPr>
          <p:spPr bwMode="auto">
            <a:xfrm>
              <a:off x="1588972" y="4356597"/>
              <a:ext cx="908143" cy="75168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Freeform 25"/>
            <p:cNvSpPr>
              <a:spLocks noEditPoints="1"/>
            </p:cNvSpPr>
            <p:nvPr/>
          </p:nvSpPr>
          <p:spPr bwMode="black">
            <a:xfrm>
              <a:off x="1596937" y="4327171"/>
              <a:ext cx="838939" cy="714335"/>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chemeClr val="accent2"/>
            </a:solidFill>
            <a:ln>
              <a:noFill/>
            </a:ln>
          </p:spPr>
          <p:txBody>
            <a:bodyPr vert="horz" wrap="square" lIns="0" tIns="41147" rIns="82293" bIns="41147" numCol="1" anchor="t" anchorCtr="0" compatLnSpc="1">
              <a:prstTxWarp prst="textNoShape">
                <a:avLst/>
              </a:prstTxWarp>
            </a:bodyPr>
            <a:lstStyle/>
            <a:p>
              <a:pPr algn="ctr" defTabSz="914187"/>
              <a:endParaRPr lang="en-US" sz="1599">
                <a:gradFill>
                  <a:gsLst>
                    <a:gs pos="0">
                      <a:srgbClr val="FFFFFF"/>
                    </a:gs>
                    <a:gs pos="100000">
                      <a:srgbClr val="FFFFFF"/>
                    </a:gs>
                  </a:gsLst>
                  <a:lin ang="5400000" scaled="0"/>
                </a:gradFill>
              </a:endParaRPr>
            </a:p>
          </p:txBody>
        </p:sp>
      </p:grpSp>
      <p:sp>
        <p:nvSpPr>
          <p:cNvPr id="23" name="Title 1"/>
          <p:cNvSpPr>
            <a:spLocks noGrp="1"/>
          </p:cNvSpPr>
          <p:nvPr>
            <p:ph type="title"/>
          </p:nvPr>
        </p:nvSpPr>
        <p:spPr/>
        <p:txBody>
          <a:bodyPr/>
          <a:lstStyle/>
          <a:p>
            <a:r>
              <a:rPr lang="en-US" sz="4488" dirty="0"/>
              <a:t>What’s on your mind today?</a:t>
            </a:r>
            <a:endParaRPr lang="en-US" sz="3672" dirty="0">
              <a:gradFill>
                <a:gsLst>
                  <a:gs pos="1250">
                    <a:schemeClr val="tx2"/>
                  </a:gs>
                  <a:gs pos="100000">
                    <a:schemeClr val="tx2"/>
                  </a:gs>
                </a:gsLst>
                <a:lin ang="5400000" scaled="0"/>
              </a:gradFill>
            </a:endParaRPr>
          </a:p>
        </p:txBody>
      </p:sp>
      <p:grpSp>
        <p:nvGrpSpPr>
          <p:cNvPr id="17" name="Group 16"/>
          <p:cNvGrpSpPr/>
          <p:nvPr/>
        </p:nvGrpSpPr>
        <p:grpSpPr>
          <a:xfrm>
            <a:off x="4168826" y="1473013"/>
            <a:ext cx="4015216" cy="4416552"/>
            <a:chOff x="4681983" y="1778001"/>
            <a:chExt cx="3454680" cy="3799989"/>
          </a:xfrm>
        </p:grpSpPr>
        <p:sp>
          <p:nvSpPr>
            <p:cNvPr id="19" name="Rectangle 18"/>
            <p:cNvSpPr/>
            <p:nvPr/>
          </p:nvSpPr>
          <p:spPr bwMode="auto">
            <a:xfrm>
              <a:off x="4681983" y="1778001"/>
              <a:ext cx="3454680" cy="3799989"/>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defTabSz="932114" fontAlgn="base">
                <a:lnSpc>
                  <a:spcPct val="90000"/>
                </a:lnSpc>
                <a:spcBef>
                  <a:spcPct val="0"/>
                </a:spcBef>
                <a:spcAft>
                  <a:spcPct val="0"/>
                </a:spcAft>
              </a:pPr>
              <a:r>
                <a:rPr lang="en-US" sz="3264" dirty="0">
                  <a:gradFill>
                    <a:gsLst>
                      <a:gs pos="0">
                        <a:srgbClr val="FFFFFF"/>
                      </a:gs>
                      <a:gs pos="100000">
                        <a:srgbClr val="FFFFFF"/>
                      </a:gs>
                    </a:gsLst>
                    <a:lin ang="5400000" scaled="0"/>
                  </a:gradFill>
                  <a:latin typeface="Segoe UI Light"/>
                  <a:ea typeface="Segoe UI" pitchFamily="34" charset="0"/>
                  <a:cs typeface="Segoe UI" pitchFamily="34" charset="0"/>
                </a:rPr>
                <a:t>How can I protect my datacenter </a:t>
              </a:r>
              <a:br>
                <a:rPr lang="en-US" sz="3264" dirty="0">
                  <a:gradFill>
                    <a:gsLst>
                      <a:gs pos="0">
                        <a:srgbClr val="FFFFFF"/>
                      </a:gs>
                      <a:gs pos="100000">
                        <a:srgbClr val="FFFFFF"/>
                      </a:gs>
                    </a:gsLst>
                    <a:lin ang="5400000" scaled="0"/>
                  </a:gradFill>
                  <a:latin typeface="Segoe UI Light"/>
                  <a:ea typeface="Segoe UI" pitchFamily="34" charset="0"/>
                  <a:cs typeface="Segoe UI" pitchFamily="34" charset="0"/>
                </a:rPr>
              </a:br>
              <a:r>
                <a:rPr lang="en-US" sz="3264" dirty="0">
                  <a:gradFill>
                    <a:gsLst>
                      <a:gs pos="0">
                        <a:srgbClr val="FFFFFF"/>
                      </a:gs>
                      <a:gs pos="100000">
                        <a:srgbClr val="FFFFFF"/>
                      </a:gs>
                    </a:gsLst>
                    <a:lin ang="5400000" scaled="0"/>
                  </a:gradFill>
                  <a:latin typeface="Segoe UI Light"/>
                  <a:ea typeface="Segoe UI" pitchFamily="34" charset="0"/>
                  <a:cs typeface="Segoe UI" pitchFamily="34" charset="0"/>
                </a:rPr>
                <a:t>assets from emerging threats?</a:t>
              </a:r>
            </a:p>
          </p:txBody>
        </p:sp>
        <p:sp>
          <p:nvSpPr>
            <p:cNvPr id="20" name="Rectangle 19"/>
            <p:cNvSpPr/>
            <p:nvPr/>
          </p:nvSpPr>
          <p:spPr bwMode="auto">
            <a:xfrm>
              <a:off x="5921817" y="4318305"/>
              <a:ext cx="975012" cy="863523"/>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1" name="Picture 20"/>
            <p:cNvPicPr>
              <a:picLocks noChangeAspect="1"/>
            </p:cNvPicPr>
            <p:nvPr/>
          </p:nvPicPr>
          <p:blipFill>
            <a:blip r:embed="rId4"/>
            <a:stretch>
              <a:fillRect/>
            </a:stretch>
          </p:blipFill>
          <p:spPr>
            <a:xfrm>
              <a:off x="5293172" y="3986650"/>
              <a:ext cx="2232300" cy="1231614"/>
            </a:xfrm>
            <a:prstGeom prst="rect">
              <a:avLst/>
            </a:prstGeom>
          </p:spPr>
        </p:pic>
        <p:sp>
          <p:nvSpPr>
            <p:cNvPr id="24" name="Freeform 29"/>
            <p:cNvSpPr>
              <a:spLocks noEditPoints="1"/>
            </p:cNvSpPr>
            <p:nvPr/>
          </p:nvSpPr>
          <p:spPr bwMode="auto">
            <a:xfrm>
              <a:off x="6123700" y="4362467"/>
              <a:ext cx="571245" cy="677112"/>
            </a:xfrm>
            <a:custGeom>
              <a:avLst/>
              <a:gdLst>
                <a:gd name="T0" fmla="*/ 140 w 160"/>
                <a:gd name="T1" fmla="*/ 77 h 190"/>
                <a:gd name="T2" fmla="*/ 142 w 160"/>
                <a:gd name="T3" fmla="*/ 77 h 190"/>
                <a:gd name="T4" fmla="*/ 142 w 160"/>
                <a:gd name="T5" fmla="*/ 50 h 190"/>
                <a:gd name="T6" fmla="*/ 91 w 160"/>
                <a:gd name="T7" fmla="*/ 0 h 190"/>
                <a:gd name="T8" fmla="*/ 75 w 160"/>
                <a:gd name="T9" fmla="*/ 0 h 190"/>
                <a:gd name="T10" fmla="*/ 24 w 160"/>
                <a:gd name="T11" fmla="*/ 50 h 190"/>
                <a:gd name="T12" fmla="*/ 24 w 160"/>
                <a:gd name="T13" fmla="*/ 77 h 190"/>
                <a:gd name="T14" fmla="*/ 20 w 160"/>
                <a:gd name="T15" fmla="*/ 77 h 190"/>
                <a:gd name="T16" fmla="*/ 0 w 160"/>
                <a:gd name="T17" fmla="*/ 98 h 190"/>
                <a:gd name="T18" fmla="*/ 0 w 160"/>
                <a:gd name="T19" fmla="*/ 170 h 190"/>
                <a:gd name="T20" fmla="*/ 20 w 160"/>
                <a:gd name="T21" fmla="*/ 190 h 190"/>
                <a:gd name="T22" fmla="*/ 140 w 160"/>
                <a:gd name="T23" fmla="*/ 190 h 190"/>
                <a:gd name="T24" fmla="*/ 160 w 160"/>
                <a:gd name="T25" fmla="*/ 170 h 190"/>
                <a:gd name="T26" fmla="*/ 160 w 160"/>
                <a:gd name="T27" fmla="*/ 98 h 190"/>
                <a:gd name="T28" fmla="*/ 140 w 160"/>
                <a:gd name="T29" fmla="*/ 77 h 190"/>
                <a:gd name="T30" fmla="*/ 75 w 160"/>
                <a:gd name="T31" fmla="*/ 21 h 190"/>
                <a:gd name="T32" fmla="*/ 91 w 160"/>
                <a:gd name="T33" fmla="*/ 21 h 190"/>
                <a:gd name="T34" fmla="*/ 121 w 160"/>
                <a:gd name="T35" fmla="*/ 50 h 190"/>
                <a:gd name="T36" fmla="*/ 121 w 160"/>
                <a:gd name="T37" fmla="*/ 77 h 190"/>
                <a:gd name="T38" fmla="*/ 45 w 160"/>
                <a:gd name="T39" fmla="*/ 77 h 190"/>
                <a:gd name="T40" fmla="*/ 45 w 160"/>
                <a:gd name="T41" fmla="*/ 50 h 190"/>
                <a:gd name="T42" fmla="*/ 75 w 160"/>
                <a:gd name="T43" fmla="*/ 21 h 190"/>
                <a:gd name="T44" fmla="*/ 94 w 160"/>
                <a:gd name="T45" fmla="*/ 156 h 190"/>
                <a:gd name="T46" fmla="*/ 89 w 160"/>
                <a:gd name="T47" fmla="*/ 161 h 190"/>
                <a:gd name="T48" fmla="*/ 72 w 160"/>
                <a:gd name="T49" fmla="*/ 161 h 190"/>
                <a:gd name="T50" fmla="*/ 67 w 160"/>
                <a:gd name="T51" fmla="*/ 156 h 190"/>
                <a:gd name="T52" fmla="*/ 67 w 160"/>
                <a:gd name="T53" fmla="*/ 142 h 190"/>
                <a:gd name="T54" fmla="*/ 59 w 160"/>
                <a:gd name="T55" fmla="*/ 125 h 190"/>
                <a:gd name="T56" fmla="*/ 80 w 160"/>
                <a:gd name="T57" fmla="*/ 104 h 190"/>
                <a:gd name="T58" fmla="*/ 101 w 160"/>
                <a:gd name="T59" fmla="*/ 125 h 190"/>
                <a:gd name="T60" fmla="*/ 94 w 160"/>
                <a:gd name="T61" fmla="*/ 141 h 190"/>
                <a:gd name="T62" fmla="*/ 94 w 160"/>
                <a:gd name="T63" fmla="*/ 15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190">
                  <a:moveTo>
                    <a:pt x="140" y="77"/>
                  </a:moveTo>
                  <a:cubicBezTo>
                    <a:pt x="142" y="77"/>
                    <a:pt x="142" y="77"/>
                    <a:pt x="142" y="77"/>
                  </a:cubicBezTo>
                  <a:cubicBezTo>
                    <a:pt x="142" y="50"/>
                    <a:pt x="142" y="50"/>
                    <a:pt x="142" y="50"/>
                  </a:cubicBezTo>
                  <a:cubicBezTo>
                    <a:pt x="142" y="22"/>
                    <a:pt x="119" y="0"/>
                    <a:pt x="91" y="0"/>
                  </a:cubicBezTo>
                  <a:cubicBezTo>
                    <a:pt x="75" y="0"/>
                    <a:pt x="75" y="0"/>
                    <a:pt x="75" y="0"/>
                  </a:cubicBezTo>
                  <a:cubicBezTo>
                    <a:pt x="47" y="0"/>
                    <a:pt x="24" y="22"/>
                    <a:pt x="24" y="50"/>
                  </a:cubicBezTo>
                  <a:cubicBezTo>
                    <a:pt x="24" y="77"/>
                    <a:pt x="24" y="77"/>
                    <a:pt x="24" y="77"/>
                  </a:cubicBezTo>
                  <a:cubicBezTo>
                    <a:pt x="20" y="77"/>
                    <a:pt x="20" y="77"/>
                    <a:pt x="20" y="77"/>
                  </a:cubicBezTo>
                  <a:cubicBezTo>
                    <a:pt x="9" y="77"/>
                    <a:pt x="0" y="87"/>
                    <a:pt x="0" y="98"/>
                  </a:cubicBezTo>
                  <a:cubicBezTo>
                    <a:pt x="0" y="170"/>
                    <a:pt x="0" y="170"/>
                    <a:pt x="0" y="170"/>
                  </a:cubicBezTo>
                  <a:cubicBezTo>
                    <a:pt x="0" y="181"/>
                    <a:pt x="9" y="190"/>
                    <a:pt x="20" y="190"/>
                  </a:cubicBezTo>
                  <a:cubicBezTo>
                    <a:pt x="140" y="190"/>
                    <a:pt x="140" y="190"/>
                    <a:pt x="140" y="190"/>
                  </a:cubicBezTo>
                  <a:cubicBezTo>
                    <a:pt x="151" y="190"/>
                    <a:pt x="160" y="181"/>
                    <a:pt x="160" y="170"/>
                  </a:cubicBezTo>
                  <a:cubicBezTo>
                    <a:pt x="160" y="98"/>
                    <a:pt x="160" y="98"/>
                    <a:pt x="160" y="98"/>
                  </a:cubicBezTo>
                  <a:cubicBezTo>
                    <a:pt x="160" y="87"/>
                    <a:pt x="151" y="77"/>
                    <a:pt x="140" y="77"/>
                  </a:cubicBezTo>
                  <a:close/>
                  <a:moveTo>
                    <a:pt x="75" y="21"/>
                  </a:moveTo>
                  <a:cubicBezTo>
                    <a:pt x="91" y="21"/>
                    <a:pt x="91" y="21"/>
                    <a:pt x="91" y="21"/>
                  </a:cubicBezTo>
                  <a:cubicBezTo>
                    <a:pt x="107" y="21"/>
                    <a:pt x="121" y="34"/>
                    <a:pt x="121" y="50"/>
                  </a:cubicBezTo>
                  <a:cubicBezTo>
                    <a:pt x="121" y="77"/>
                    <a:pt x="121" y="77"/>
                    <a:pt x="121" y="77"/>
                  </a:cubicBezTo>
                  <a:cubicBezTo>
                    <a:pt x="45" y="77"/>
                    <a:pt x="45" y="77"/>
                    <a:pt x="45" y="77"/>
                  </a:cubicBezTo>
                  <a:cubicBezTo>
                    <a:pt x="45" y="50"/>
                    <a:pt x="45" y="50"/>
                    <a:pt x="45" y="50"/>
                  </a:cubicBezTo>
                  <a:cubicBezTo>
                    <a:pt x="45" y="34"/>
                    <a:pt x="58" y="21"/>
                    <a:pt x="75" y="21"/>
                  </a:cubicBezTo>
                  <a:close/>
                  <a:moveTo>
                    <a:pt x="94" y="156"/>
                  </a:moveTo>
                  <a:cubicBezTo>
                    <a:pt x="94" y="159"/>
                    <a:pt x="92" y="161"/>
                    <a:pt x="89" y="161"/>
                  </a:cubicBezTo>
                  <a:cubicBezTo>
                    <a:pt x="72" y="161"/>
                    <a:pt x="72" y="161"/>
                    <a:pt x="72" y="161"/>
                  </a:cubicBezTo>
                  <a:cubicBezTo>
                    <a:pt x="70" y="161"/>
                    <a:pt x="67" y="159"/>
                    <a:pt x="67" y="156"/>
                  </a:cubicBezTo>
                  <a:cubicBezTo>
                    <a:pt x="67" y="142"/>
                    <a:pt x="67" y="142"/>
                    <a:pt x="67" y="142"/>
                  </a:cubicBezTo>
                  <a:cubicBezTo>
                    <a:pt x="62" y="138"/>
                    <a:pt x="59" y="132"/>
                    <a:pt x="59" y="125"/>
                  </a:cubicBezTo>
                  <a:cubicBezTo>
                    <a:pt x="59" y="114"/>
                    <a:pt x="68" y="104"/>
                    <a:pt x="80" y="104"/>
                  </a:cubicBezTo>
                  <a:cubicBezTo>
                    <a:pt x="92" y="104"/>
                    <a:pt x="101" y="114"/>
                    <a:pt x="101" y="125"/>
                  </a:cubicBezTo>
                  <a:cubicBezTo>
                    <a:pt x="101" y="131"/>
                    <a:pt x="98" y="137"/>
                    <a:pt x="94" y="141"/>
                  </a:cubicBezTo>
                  <a:lnTo>
                    <a:pt x="94" y="156"/>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defTabSz="914009">
                <a:defRPr/>
              </a:pPr>
              <a:endParaRPr lang="en-US" sz="1700" kern="0" dirty="0" smtClean="0">
                <a:solidFill>
                  <a:srgbClr val="000000"/>
                </a:solidFill>
              </a:endParaRPr>
            </a:p>
          </p:txBody>
        </p:sp>
      </p:grpSp>
      <p:grpSp>
        <p:nvGrpSpPr>
          <p:cNvPr id="18" name="Group 17"/>
          <p:cNvGrpSpPr/>
          <p:nvPr/>
        </p:nvGrpSpPr>
        <p:grpSpPr>
          <a:xfrm>
            <a:off x="280188" y="1778001"/>
            <a:ext cx="3454680" cy="3806576"/>
            <a:chOff x="8529792" y="1778001"/>
            <a:chExt cx="3454680" cy="3806576"/>
          </a:xfrm>
        </p:grpSpPr>
        <p:sp>
          <p:nvSpPr>
            <p:cNvPr id="28" name="Rectangle 27"/>
            <p:cNvSpPr/>
            <p:nvPr/>
          </p:nvSpPr>
          <p:spPr bwMode="auto">
            <a:xfrm>
              <a:off x="8529792" y="1778001"/>
              <a:ext cx="3454680" cy="3806576"/>
            </a:xfrm>
            <a:prstGeom prst="rect">
              <a:avLst/>
            </a:prstGeom>
            <a:solidFill>
              <a:schemeClr val="accent5">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defTabSz="932114" fontAlgn="base">
                <a:lnSpc>
                  <a:spcPct val="90000"/>
                </a:lnSpc>
                <a:spcBef>
                  <a:spcPct val="0"/>
                </a:spcBef>
                <a:spcAft>
                  <a:spcPct val="0"/>
                </a:spcAft>
                <a:defRPr/>
              </a:pPr>
              <a:r>
                <a:rPr lang="en-US" sz="2800" kern="0" dirty="0">
                  <a:gradFill>
                    <a:gsLst>
                      <a:gs pos="0">
                        <a:srgbClr val="FFFFFF"/>
                      </a:gs>
                      <a:gs pos="100000">
                        <a:srgbClr val="FFFFFF"/>
                      </a:gs>
                    </a:gsLst>
                    <a:lin ang="5400000" scaled="0"/>
                  </a:gradFill>
                  <a:latin typeface="Segoe UI Light"/>
                  <a:ea typeface="Segoe UI" pitchFamily="34" charset="0"/>
                  <a:cs typeface="Segoe UI" pitchFamily="34" charset="0"/>
                </a:rPr>
                <a:t>How can I deliver on what my mission-critical apps need?</a:t>
              </a:r>
            </a:p>
          </p:txBody>
        </p:sp>
        <p:pic>
          <p:nvPicPr>
            <p:cNvPr id="29" name="Picture 28"/>
            <p:cNvPicPr>
              <a:picLocks noChangeAspect="1"/>
            </p:cNvPicPr>
            <p:nvPr/>
          </p:nvPicPr>
          <p:blipFill>
            <a:blip r:embed="rId5"/>
            <a:stretch>
              <a:fillRect/>
            </a:stretch>
          </p:blipFill>
          <p:spPr>
            <a:xfrm>
              <a:off x="9123376" y="3986650"/>
              <a:ext cx="2232300" cy="1231614"/>
            </a:xfrm>
            <a:prstGeom prst="rect">
              <a:avLst/>
            </a:prstGeom>
          </p:spPr>
        </p:pic>
      </p:grpSp>
    </p:spTree>
    <p:extLst>
      <p:ext uri="{BB962C8B-B14F-4D97-AF65-F5344CB8AC3E}">
        <p14:creationId xmlns:p14="http://schemas.microsoft.com/office/powerpoint/2010/main" val="322923161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bwMode="auto">
          <a:xfrm>
            <a:off x="4129599" y="1473013"/>
            <a:ext cx="4015216" cy="4416552"/>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defTabSz="932114" fontAlgn="base">
              <a:lnSpc>
                <a:spcPct val="90000"/>
              </a:lnSpc>
              <a:spcBef>
                <a:spcPct val="0"/>
              </a:spcBef>
              <a:spcAft>
                <a:spcPct val="0"/>
              </a:spcAft>
            </a:pPr>
            <a:endParaRPr lang="en-US" sz="3264"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67" name="Rectangle 66"/>
          <p:cNvSpPr/>
          <p:nvPr/>
        </p:nvSpPr>
        <p:spPr bwMode="auto">
          <a:xfrm>
            <a:off x="5570601" y="4425491"/>
            <a:ext cx="1133212" cy="1003633"/>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8" name="Picture 67"/>
          <p:cNvPicPr>
            <a:picLocks noChangeAspect="1"/>
          </p:cNvPicPr>
          <p:nvPr/>
        </p:nvPicPr>
        <p:blipFill>
          <a:blip r:embed="rId3"/>
          <a:stretch>
            <a:fillRect/>
          </a:stretch>
        </p:blipFill>
        <p:spPr>
          <a:xfrm>
            <a:off x="4839956" y="4040024"/>
            <a:ext cx="2594500" cy="1431448"/>
          </a:xfrm>
          <a:prstGeom prst="rect">
            <a:avLst/>
          </a:prstGeom>
        </p:spPr>
      </p:pic>
      <p:sp>
        <p:nvSpPr>
          <p:cNvPr id="69" name="Freeform 29"/>
          <p:cNvSpPr>
            <a:spLocks noEditPoints="1"/>
          </p:cNvSpPr>
          <p:nvPr/>
        </p:nvSpPr>
        <p:spPr bwMode="auto">
          <a:xfrm>
            <a:off x="5805240" y="4476819"/>
            <a:ext cx="663932" cy="786976"/>
          </a:xfrm>
          <a:custGeom>
            <a:avLst/>
            <a:gdLst>
              <a:gd name="T0" fmla="*/ 140 w 160"/>
              <a:gd name="T1" fmla="*/ 77 h 190"/>
              <a:gd name="T2" fmla="*/ 142 w 160"/>
              <a:gd name="T3" fmla="*/ 77 h 190"/>
              <a:gd name="T4" fmla="*/ 142 w 160"/>
              <a:gd name="T5" fmla="*/ 50 h 190"/>
              <a:gd name="T6" fmla="*/ 91 w 160"/>
              <a:gd name="T7" fmla="*/ 0 h 190"/>
              <a:gd name="T8" fmla="*/ 75 w 160"/>
              <a:gd name="T9" fmla="*/ 0 h 190"/>
              <a:gd name="T10" fmla="*/ 24 w 160"/>
              <a:gd name="T11" fmla="*/ 50 h 190"/>
              <a:gd name="T12" fmla="*/ 24 w 160"/>
              <a:gd name="T13" fmla="*/ 77 h 190"/>
              <a:gd name="T14" fmla="*/ 20 w 160"/>
              <a:gd name="T15" fmla="*/ 77 h 190"/>
              <a:gd name="T16" fmla="*/ 0 w 160"/>
              <a:gd name="T17" fmla="*/ 98 h 190"/>
              <a:gd name="T18" fmla="*/ 0 w 160"/>
              <a:gd name="T19" fmla="*/ 170 h 190"/>
              <a:gd name="T20" fmla="*/ 20 w 160"/>
              <a:gd name="T21" fmla="*/ 190 h 190"/>
              <a:gd name="T22" fmla="*/ 140 w 160"/>
              <a:gd name="T23" fmla="*/ 190 h 190"/>
              <a:gd name="T24" fmla="*/ 160 w 160"/>
              <a:gd name="T25" fmla="*/ 170 h 190"/>
              <a:gd name="T26" fmla="*/ 160 w 160"/>
              <a:gd name="T27" fmla="*/ 98 h 190"/>
              <a:gd name="T28" fmla="*/ 140 w 160"/>
              <a:gd name="T29" fmla="*/ 77 h 190"/>
              <a:gd name="T30" fmla="*/ 75 w 160"/>
              <a:gd name="T31" fmla="*/ 21 h 190"/>
              <a:gd name="T32" fmla="*/ 91 w 160"/>
              <a:gd name="T33" fmla="*/ 21 h 190"/>
              <a:gd name="T34" fmla="*/ 121 w 160"/>
              <a:gd name="T35" fmla="*/ 50 h 190"/>
              <a:gd name="T36" fmla="*/ 121 w 160"/>
              <a:gd name="T37" fmla="*/ 77 h 190"/>
              <a:gd name="T38" fmla="*/ 45 w 160"/>
              <a:gd name="T39" fmla="*/ 77 h 190"/>
              <a:gd name="T40" fmla="*/ 45 w 160"/>
              <a:gd name="T41" fmla="*/ 50 h 190"/>
              <a:gd name="T42" fmla="*/ 75 w 160"/>
              <a:gd name="T43" fmla="*/ 21 h 190"/>
              <a:gd name="T44" fmla="*/ 94 w 160"/>
              <a:gd name="T45" fmla="*/ 156 h 190"/>
              <a:gd name="T46" fmla="*/ 89 w 160"/>
              <a:gd name="T47" fmla="*/ 161 h 190"/>
              <a:gd name="T48" fmla="*/ 72 w 160"/>
              <a:gd name="T49" fmla="*/ 161 h 190"/>
              <a:gd name="T50" fmla="*/ 67 w 160"/>
              <a:gd name="T51" fmla="*/ 156 h 190"/>
              <a:gd name="T52" fmla="*/ 67 w 160"/>
              <a:gd name="T53" fmla="*/ 142 h 190"/>
              <a:gd name="T54" fmla="*/ 59 w 160"/>
              <a:gd name="T55" fmla="*/ 125 h 190"/>
              <a:gd name="T56" fmla="*/ 80 w 160"/>
              <a:gd name="T57" fmla="*/ 104 h 190"/>
              <a:gd name="T58" fmla="*/ 101 w 160"/>
              <a:gd name="T59" fmla="*/ 125 h 190"/>
              <a:gd name="T60" fmla="*/ 94 w 160"/>
              <a:gd name="T61" fmla="*/ 141 h 190"/>
              <a:gd name="T62" fmla="*/ 94 w 160"/>
              <a:gd name="T63" fmla="*/ 15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190">
                <a:moveTo>
                  <a:pt x="140" y="77"/>
                </a:moveTo>
                <a:cubicBezTo>
                  <a:pt x="142" y="77"/>
                  <a:pt x="142" y="77"/>
                  <a:pt x="142" y="77"/>
                </a:cubicBezTo>
                <a:cubicBezTo>
                  <a:pt x="142" y="50"/>
                  <a:pt x="142" y="50"/>
                  <a:pt x="142" y="50"/>
                </a:cubicBezTo>
                <a:cubicBezTo>
                  <a:pt x="142" y="22"/>
                  <a:pt x="119" y="0"/>
                  <a:pt x="91" y="0"/>
                </a:cubicBezTo>
                <a:cubicBezTo>
                  <a:pt x="75" y="0"/>
                  <a:pt x="75" y="0"/>
                  <a:pt x="75" y="0"/>
                </a:cubicBezTo>
                <a:cubicBezTo>
                  <a:pt x="47" y="0"/>
                  <a:pt x="24" y="22"/>
                  <a:pt x="24" y="50"/>
                </a:cubicBezTo>
                <a:cubicBezTo>
                  <a:pt x="24" y="77"/>
                  <a:pt x="24" y="77"/>
                  <a:pt x="24" y="77"/>
                </a:cubicBezTo>
                <a:cubicBezTo>
                  <a:pt x="20" y="77"/>
                  <a:pt x="20" y="77"/>
                  <a:pt x="20" y="77"/>
                </a:cubicBezTo>
                <a:cubicBezTo>
                  <a:pt x="9" y="77"/>
                  <a:pt x="0" y="87"/>
                  <a:pt x="0" y="98"/>
                </a:cubicBezTo>
                <a:cubicBezTo>
                  <a:pt x="0" y="170"/>
                  <a:pt x="0" y="170"/>
                  <a:pt x="0" y="170"/>
                </a:cubicBezTo>
                <a:cubicBezTo>
                  <a:pt x="0" y="181"/>
                  <a:pt x="9" y="190"/>
                  <a:pt x="20" y="190"/>
                </a:cubicBezTo>
                <a:cubicBezTo>
                  <a:pt x="140" y="190"/>
                  <a:pt x="140" y="190"/>
                  <a:pt x="140" y="190"/>
                </a:cubicBezTo>
                <a:cubicBezTo>
                  <a:pt x="151" y="190"/>
                  <a:pt x="160" y="181"/>
                  <a:pt x="160" y="170"/>
                </a:cubicBezTo>
                <a:cubicBezTo>
                  <a:pt x="160" y="98"/>
                  <a:pt x="160" y="98"/>
                  <a:pt x="160" y="98"/>
                </a:cubicBezTo>
                <a:cubicBezTo>
                  <a:pt x="160" y="87"/>
                  <a:pt x="151" y="77"/>
                  <a:pt x="140" y="77"/>
                </a:cubicBezTo>
                <a:close/>
                <a:moveTo>
                  <a:pt x="75" y="21"/>
                </a:moveTo>
                <a:cubicBezTo>
                  <a:pt x="91" y="21"/>
                  <a:pt x="91" y="21"/>
                  <a:pt x="91" y="21"/>
                </a:cubicBezTo>
                <a:cubicBezTo>
                  <a:pt x="107" y="21"/>
                  <a:pt x="121" y="34"/>
                  <a:pt x="121" y="50"/>
                </a:cubicBezTo>
                <a:cubicBezTo>
                  <a:pt x="121" y="77"/>
                  <a:pt x="121" y="77"/>
                  <a:pt x="121" y="77"/>
                </a:cubicBezTo>
                <a:cubicBezTo>
                  <a:pt x="45" y="77"/>
                  <a:pt x="45" y="77"/>
                  <a:pt x="45" y="77"/>
                </a:cubicBezTo>
                <a:cubicBezTo>
                  <a:pt x="45" y="50"/>
                  <a:pt x="45" y="50"/>
                  <a:pt x="45" y="50"/>
                </a:cubicBezTo>
                <a:cubicBezTo>
                  <a:pt x="45" y="34"/>
                  <a:pt x="58" y="21"/>
                  <a:pt x="75" y="21"/>
                </a:cubicBezTo>
                <a:close/>
                <a:moveTo>
                  <a:pt x="94" y="156"/>
                </a:moveTo>
                <a:cubicBezTo>
                  <a:pt x="94" y="159"/>
                  <a:pt x="92" y="161"/>
                  <a:pt x="89" y="161"/>
                </a:cubicBezTo>
                <a:cubicBezTo>
                  <a:pt x="72" y="161"/>
                  <a:pt x="72" y="161"/>
                  <a:pt x="72" y="161"/>
                </a:cubicBezTo>
                <a:cubicBezTo>
                  <a:pt x="70" y="161"/>
                  <a:pt x="67" y="159"/>
                  <a:pt x="67" y="156"/>
                </a:cubicBezTo>
                <a:cubicBezTo>
                  <a:pt x="67" y="142"/>
                  <a:pt x="67" y="142"/>
                  <a:pt x="67" y="142"/>
                </a:cubicBezTo>
                <a:cubicBezTo>
                  <a:pt x="62" y="138"/>
                  <a:pt x="59" y="132"/>
                  <a:pt x="59" y="125"/>
                </a:cubicBezTo>
                <a:cubicBezTo>
                  <a:pt x="59" y="114"/>
                  <a:pt x="68" y="104"/>
                  <a:pt x="80" y="104"/>
                </a:cubicBezTo>
                <a:cubicBezTo>
                  <a:pt x="92" y="104"/>
                  <a:pt x="101" y="114"/>
                  <a:pt x="101" y="125"/>
                </a:cubicBezTo>
                <a:cubicBezTo>
                  <a:pt x="101" y="131"/>
                  <a:pt x="98" y="137"/>
                  <a:pt x="94" y="141"/>
                </a:cubicBezTo>
                <a:lnTo>
                  <a:pt x="94" y="156"/>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defTabSz="914009">
              <a:defRPr/>
            </a:pPr>
            <a:endParaRPr lang="en-US" sz="1700" kern="0" dirty="0" smtClean="0">
              <a:solidFill>
                <a:srgbClr val="000000"/>
              </a:solidFill>
            </a:endParaRPr>
          </a:p>
        </p:txBody>
      </p:sp>
      <p:grpSp>
        <p:nvGrpSpPr>
          <p:cNvPr id="46" name="Group 45"/>
          <p:cNvGrpSpPr/>
          <p:nvPr/>
        </p:nvGrpSpPr>
        <p:grpSpPr>
          <a:xfrm>
            <a:off x="288191" y="1780673"/>
            <a:ext cx="3456432" cy="3803904"/>
            <a:chOff x="8182536" y="1548855"/>
            <a:chExt cx="3751026" cy="4128113"/>
          </a:xfrm>
        </p:grpSpPr>
        <p:sp>
          <p:nvSpPr>
            <p:cNvPr id="47" name="Rectangle 46"/>
            <p:cNvSpPr/>
            <p:nvPr/>
          </p:nvSpPr>
          <p:spPr bwMode="auto">
            <a:xfrm>
              <a:off x="8182536" y="1548855"/>
              <a:ext cx="3751026" cy="412811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defTabSz="932114" fontAlgn="base">
                <a:lnSpc>
                  <a:spcPct val="90000"/>
                </a:lnSpc>
                <a:spcBef>
                  <a:spcPct val="0"/>
                </a:spcBef>
                <a:spcAft>
                  <a:spcPct val="0"/>
                </a:spcAft>
                <a:defRPr/>
              </a:pPr>
              <a:r>
                <a:rPr lang="en-US" sz="2800" kern="0" dirty="0">
                  <a:gradFill>
                    <a:gsLst>
                      <a:gs pos="0">
                        <a:srgbClr val="FFFFFF"/>
                      </a:gs>
                      <a:gs pos="100000">
                        <a:srgbClr val="FFFFFF"/>
                      </a:gs>
                    </a:gsLst>
                    <a:lin ang="5400000" scaled="0"/>
                  </a:gradFill>
                  <a:latin typeface="Segoe UI Light"/>
                  <a:ea typeface="Segoe UI" pitchFamily="34" charset="0"/>
                  <a:cs typeface="Segoe UI" pitchFamily="34" charset="0"/>
                </a:rPr>
                <a:t>How can I empower next-gen apps/services for my app owners?</a:t>
              </a:r>
            </a:p>
          </p:txBody>
        </p:sp>
        <p:pic>
          <p:nvPicPr>
            <p:cNvPr id="48" name="Picture 47"/>
            <p:cNvPicPr>
              <a:picLocks noChangeAspect="1"/>
            </p:cNvPicPr>
            <p:nvPr/>
          </p:nvPicPr>
          <p:blipFill>
            <a:blip r:embed="rId4"/>
            <a:stretch>
              <a:fillRect/>
            </a:stretch>
          </p:blipFill>
          <p:spPr>
            <a:xfrm>
              <a:off x="8849645" y="3940060"/>
              <a:ext cx="2416810" cy="1333412"/>
            </a:xfrm>
            <a:prstGeom prst="rect">
              <a:avLst/>
            </a:prstGeom>
          </p:spPr>
        </p:pic>
      </p:grpSp>
      <p:sp>
        <p:nvSpPr>
          <p:cNvPr id="49" name="Rectangle 48"/>
          <p:cNvSpPr/>
          <p:nvPr/>
        </p:nvSpPr>
        <p:spPr bwMode="auto">
          <a:xfrm>
            <a:off x="1588972" y="4356597"/>
            <a:ext cx="908143" cy="75168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0" name="Freeform 25"/>
          <p:cNvSpPr>
            <a:spLocks noEditPoints="1"/>
          </p:cNvSpPr>
          <p:nvPr/>
        </p:nvSpPr>
        <p:spPr bwMode="black">
          <a:xfrm>
            <a:off x="1596937" y="4327171"/>
            <a:ext cx="838939" cy="714335"/>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chemeClr val="accent2"/>
          </a:solidFill>
          <a:ln>
            <a:noFill/>
          </a:ln>
        </p:spPr>
        <p:txBody>
          <a:bodyPr vert="horz" wrap="square" lIns="0" tIns="41147" rIns="82293" bIns="41147" numCol="1" anchor="t" anchorCtr="0" compatLnSpc="1">
            <a:prstTxWarp prst="textNoShape">
              <a:avLst/>
            </a:prstTxWarp>
          </a:bodyPr>
          <a:lstStyle/>
          <a:p>
            <a:pPr algn="ctr" defTabSz="914187"/>
            <a:endParaRPr lang="en-US" sz="1599">
              <a:gradFill>
                <a:gsLst>
                  <a:gs pos="0">
                    <a:srgbClr val="FFFFFF"/>
                  </a:gs>
                  <a:gs pos="100000">
                    <a:srgbClr val="FFFFFF"/>
                  </a:gs>
                </a:gsLst>
                <a:lin ang="5400000" scaled="0"/>
              </a:gradFill>
            </a:endParaRPr>
          </a:p>
        </p:txBody>
      </p:sp>
      <p:grpSp>
        <p:nvGrpSpPr>
          <p:cNvPr id="61" name="Group 60"/>
          <p:cNvGrpSpPr/>
          <p:nvPr/>
        </p:nvGrpSpPr>
        <p:grpSpPr>
          <a:xfrm>
            <a:off x="8529792" y="1778001"/>
            <a:ext cx="3454680" cy="3806576"/>
            <a:chOff x="8529792" y="1778001"/>
            <a:chExt cx="3454680" cy="3806576"/>
          </a:xfrm>
        </p:grpSpPr>
        <p:sp>
          <p:nvSpPr>
            <p:cNvPr id="62" name="Rectangle 61"/>
            <p:cNvSpPr/>
            <p:nvPr/>
          </p:nvSpPr>
          <p:spPr bwMode="auto">
            <a:xfrm>
              <a:off x="8529792" y="1778001"/>
              <a:ext cx="3454680" cy="3806576"/>
            </a:xfrm>
            <a:prstGeom prst="rect">
              <a:avLst/>
            </a:prstGeom>
            <a:solidFill>
              <a:schemeClr val="accent5">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defTabSz="932114" fontAlgn="base">
                <a:lnSpc>
                  <a:spcPct val="90000"/>
                </a:lnSpc>
                <a:spcBef>
                  <a:spcPct val="0"/>
                </a:spcBef>
                <a:spcAft>
                  <a:spcPct val="0"/>
                </a:spcAft>
                <a:defRPr/>
              </a:pPr>
              <a:r>
                <a:rPr lang="en-US" sz="2800" kern="0" dirty="0">
                  <a:gradFill>
                    <a:gsLst>
                      <a:gs pos="0">
                        <a:srgbClr val="FFFFFF"/>
                      </a:gs>
                      <a:gs pos="100000">
                        <a:srgbClr val="FFFFFF"/>
                      </a:gs>
                    </a:gsLst>
                    <a:lin ang="5400000" scaled="0"/>
                  </a:gradFill>
                  <a:latin typeface="Segoe UI Light"/>
                  <a:ea typeface="Segoe UI" pitchFamily="34" charset="0"/>
                  <a:cs typeface="Segoe UI" pitchFamily="34" charset="0"/>
                </a:rPr>
                <a:t>How can I deliver on what my mission-critical apps need?</a:t>
              </a:r>
            </a:p>
          </p:txBody>
        </p:sp>
        <p:pic>
          <p:nvPicPr>
            <p:cNvPr id="63" name="Picture 62"/>
            <p:cNvPicPr>
              <a:picLocks noChangeAspect="1"/>
            </p:cNvPicPr>
            <p:nvPr/>
          </p:nvPicPr>
          <p:blipFill>
            <a:blip r:embed="rId5"/>
            <a:stretch>
              <a:fillRect/>
            </a:stretch>
          </p:blipFill>
          <p:spPr>
            <a:xfrm>
              <a:off x="9123376" y="3986650"/>
              <a:ext cx="2232300" cy="1231614"/>
            </a:xfrm>
            <a:prstGeom prst="rect">
              <a:avLst/>
            </a:prstGeom>
          </p:spPr>
        </p:pic>
      </p:grpSp>
      <p:sp>
        <p:nvSpPr>
          <p:cNvPr id="4" name="Rectangle 3"/>
          <p:cNvSpPr/>
          <p:nvPr/>
        </p:nvSpPr>
        <p:spPr>
          <a:xfrm>
            <a:off x="4220704" y="1573858"/>
            <a:ext cx="3368772" cy="1900777"/>
          </a:xfrm>
          <a:prstGeom prst="rect">
            <a:avLst/>
          </a:prstGeom>
        </p:spPr>
        <p:txBody>
          <a:bodyPr wrap="square">
            <a:spAutoFit/>
          </a:bodyPr>
          <a:lstStyle/>
          <a:p>
            <a:pPr defTabSz="932114" fontAlgn="base">
              <a:lnSpc>
                <a:spcPct val="90000"/>
              </a:lnSpc>
              <a:spcBef>
                <a:spcPct val="0"/>
              </a:spcBef>
              <a:spcAft>
                <a:spcPct val="0"/>
              </a:spcAft>
            </a:pPr>
            <a:r>
              <a:rPr lang="en-US" sz="3264" dirty="0">
                <a:gradFill>
                  <a:gsLst>
                    <a:gs pos="0">
                      <a:srgbClr val="FFFFFF"/>
                    </a:gs>
                    <a:gs pos="100000">
                      <a:srgbClr val="FFFFFF"/>
                    </a:gs>
                  </a:gsLst>
                  <a:lin ang="5400000" scaled="0"/>
                </a:gradFill>
                <a:latin typeface="Segoe UI Light"/>
                <a:ea typeface="Segoe UI" pitchFamily="34" charset="0"/>
                <a:cs typeface="Segoe UI" pitchFamily="34" charset="0"/>
              </a:rPr>
              <a:t>How can I protect my datacenter </a:t>
            </a:r>
            <a:br>
              <a:rPr lang="en-US" sz="3264" dirty="0">
                <a:gradFill>
                  <a:gsLst>
                    <a:gs pos="0">
                      <a:srgbClr val="FFFFFF"/>
                    </a:gs>
                    <a:gs pos="100000">
                      <a:srgbClr val="FFFFFF"/>
                    </a:gs>
                  </a:gsLst>
                  <a:lin ang="5400000" scaled="0"/>
                </a:gradFill>
                <a:latin typeface="Segoe UI Light"/>
                <a:ea typeface="Segoe UI" pitchFamily="34" charset="0"/>
                <a:cs typeface="Segoe UI" pitchFamily="34" charset="0"/>
              </a:rPr>
            </a:br>
            <a:r>
              <a:rPr lang="en-US" sz="3264" dirty="0">
                <a:gradFill>
                  <a:gsLst>
                    <a:gs pos="0">
                      <a:srgbClr val="FFFFFF"/>
                    </a:gs>
                    <a:gs pos="100000">
                      <a:srgbClr val="FFFFFF"/>
                    </a:gs>
                  </a:gsLst>
                  <a:lin ang="5400000" scaled="0"/>
                </a:gradFill>
                <a:latin typeface="Segoe UI Light"/>
                <a:ea typeface="Segoe UI" pitchFamily="34" charset="0"/>
                <a:cs typeface="Segoe UI" pitchFamily="34" charset="0"/>
              </a:rPr>
              <a:t>assets from emerging threats?</a:t>
            </a:r>
          </a:p>
        </p:txBody>
      </p:sp>
      <p:grpSp>
        <p:nvGrpSpPr>
          <p:cNvPr id="3" name="Group 2"/>
          <p:cNvGrpSpPr/>
          <p:nvPr/>
        </p:nvGrpSpPr>
        <p:grpSpPr>
          <a:xfrm>
            <a:off x="1764" y="994"/>
            <a:ext cx="12432948" cy="6992541"/>
            <a:chOff x="-1" y="-1"/>
            <a:chExt cx="12436475" cy="6994525"/>
          </a:xfrm>
        </p:grpSpPr>
        <p:sp>
          <p:nvSpPr>
            <p:cNvPr id="10" name="Title 3"/>
            <p:cNvSpPr txBox="1">
              <a:spLocks/>
            </p:cNvSpPr>
            <p:nvPr/>
          </p:nvSpPr>
          <p:spPr>
            <a:xfrm>
              <a:off x="-1" y="-1"/>
              <a:ext cx="12436475" cy="6994525"/>
            </a:xfrm>
            <a:prstGeom prst="rect">
              <a:avLst/>
            </a:prstGeom>
            <a:solidFill>
              <a:schemeClr val="accent1"/>
            </a:solidFill>
          </p:spPr>
          <p:txBody>
            <a:bodyPr vert="horz" wrap="square" lIns="182828" tIns="146262" rIns="182828" bIns="146262"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914049" indent="-914049"/>
              <a:endParaRPr sz="5998">
                <a:gradFill>
                  <a:gsLst>
                    <a:gs pos="42373">
                      <a:srgbClr val="FFFFFF"/>
                    </a:gs>
                    <a:gs pos="68000">
                      <a:srgbClr val="FFFFFF"/>
                    </a:gs>
                  </a:gsLst>
                  <a:lin ang="5400000" scaled="0"/>
                </a:gradFill>
              </a:endParaRPr>
            </a:p>
          </p:txBody>
        </p:sp>
        <p:sp>
          <p:nvSpPr>
            <p:cNvPr id="2" name="Rectangle 1"/>
            <p:cNvSpPr/>
            <p:nvPr/>
          </p:nvSpPr>
          <p:spPr>
            <a:xfrm>
              <a:off x="283061" y="4207644"/>
              <a:ext cx="4610130" cy="1932805"/>
            </a:xfrm>
            <a:prstGeom prst="rect">
              <a:avLst/>
            </a:prstGeom>
          </p:spPr>
          <p:txBody>
            <a:bodyPr wrap="square" lIns="182828" tIns="146262" rIns="182828" bIns="146262">
              <a:spAutoFit/>
            </a:bodyPr>
            <a:lstStyle/>
            <a:p>
              <a:pPr defTabSz="932418">
                <a:lnSpc>
                  <a:spcPct val="90000"/>
                </a:lnSpc>
                <a:spcBef>
                  <a:spcPts val="600"/>
                </a:spcBef>
              </a:pPr>
              <a:r>
                <a:rPr lang="en-US" sz="1873" dirty="0">
                  <a:gradFill>
                    <a:gsLst>
                      <a:gs pos="42373">
                        <a:srgbClr val="FFFFFF"/>
                      </a:gs>
                      <a:gs pos="68000">
                        <a:srgbClr val="FFFFFF"/>
                      </a:gs>
                    </a:gsLst>
                    <a:lin ang="5400000" scaled="0"/>
                  </a:gradFill>
                </a:rPr>
                <a:t>Host Guardian Service</a:t>
              </a:r>
            </a:p>
            <a:p>
              <a:pPr defTabSz="932418">
                <a:lnSpc>
                  <a:spcPct val="90000"/>
                </a:lnSpc>
                <a:spcBef>
                  <a:spcPts val="600"/>
                </a:spcBef>
              </a:pPr>
              <a:r>
                <a:rPr lang="en-US" sz="1873" dirty="0">
                  <a:gradFill>
                    <a:gsLst>
                      <a:gs pos="42373">
                        <a:srgbClr val="FFFFFF"/>
                      </a:gs>
                      <a:gs pos="68000">
                        <a:srgbClr val="FFFFFF"/>
                      </a:gs>
                    </a:gsLst>
                    <a:lin ang="5400000" scaled="0"/>
                  </a:gradFill>
                </a:rPr>
                <a:t>Guarded Hosts</a:t>
              </a:r>
            </a:p>
            <a:p>
              <a:pPr defTabSz="932418">
                <a:lnSpc>
                  <a:spcPct val="90000"/>
                </a:lnSpc>
                <a:spcBef>
                  <a:spcPts val="600"/>
                </a:spcBef>
              </a:pPr>
              <a:r>
                <a:rPr lang="en-US" sz="1873" dirty="0">
                  <a:gradFill>
                    <a:gsLst>
                      <a:gs pos="42373">
                        <a:srgbClr val="FFFFFF"/>
                      </a:gs>
                      <a:gs pos="68000">
                        <a:srgbClr val="FFFFFF"/>
                      </a:gs>
                    </a:gsLst>
                    <a:lin ang="5400000" scaled="0"/>
                  </a:gradFill>
                </a:rPr>
                <a:t>Shielded VM</a:t>
              </a:r>
            </a:p>
            <a:p>
              <a:pPr defTabSz="932418">
                <a:lnSpc>
                  <a:spcPct val="90000"/>
                </a:lnSpc>
                <a:spcBef>
                  <a:spcPts val="600"/>
                </a:spcBef>
              </a:pPr>
              <a:r>
                <a:rPr lang="en-US" sz="1873" dirty="0">
                  <a:gradFill>
                    <a:gsLst>
                      <a:gs pos="42373">
                        <a:srgbClr val="FFFFFF"/>
                      </a:gs>
                      <a:gs pos="68000">
                        <a:srgbClr val="FFFFFF"/>
                      </a:gs>
                    </a:gsLst>
                    <a:lin ang="5400000" scaled="0"/>
                  </a:gradFill>
                </a:rPr>
                <a:t>Virtual secure mode</a:t>
              </a:r>
            </a:p>
            <a:p>
              <a:pPr defTabSz="932418">
                <a:lnSpc>
                  <a:spcPct val="90000"/>
                </a:lnSpc>
                <a:spcBef>
                  <a:spcPts val="600"/>
                </a:spcBef>
              </a:pPr>
              <a:r>
                <a:rPr lang="en-US" sz="1873" dirty="0">
                  <a:gradFill>
                    <a:gsLst>
                      <a:gs pos="42373">
                        <a:srgbClr val="FFFFFF"/>
                      </a:gs>
                      <a:gs pos="68000">
                        <a:srgbClr val="FFFFFF"/>
                      </a:gs>
                    </a:gsLst>
                    <a:lin ang="5400000" scaled="0"/>
                  </a:gradFill>
                </a:rPr>
                <a:t> </a:t>
              </a:r>
            </a:p>
          </p:txBody>
        </p:sp>
        <p:cxnSp>
          <p:nvCxnSpPr>
            <p:cNvPr id="5" name="Straight Connector 4"/>
            <p:cNvCxnSpPr/>
            <p:nvPr/>
          </p:nvCxnSpPr>
          <p:spPr>
            <a:xfrm>
              <a:off x="252579" y="4229202"/>
              <a:ext cx="9258113" cy="0"/>
            </a:xfrm>
            <a:prstGeom prst="line">
              <a:avLst/>
            </a:prstGeom>
            <a:ln w="0">
              <a:solidFill>
                <a:schemeClr val="tx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itle"/>
            <p:cNvSpPr txBox="1">
              <a:spLocks/>
            </p:cNvSpPr>
            <p:nvPr/>
          </p:nvSpPr>
          <p:spPr>
            <a:xfrm>
              <a:off x="252579" y="2115603"/>
              <a:ext cx="11910944" cy="3076982"/>
            </a:xfrm>
            <a:prstGeom prst="rect">
              <a:avLst/>
            </a:prstGeom>
          </p:spPr>
          <p:txBody>
            <a:bodyPr vert="horz" wrap="square" lIns="182828" tIns="146262" rIns="182828" bIns="146262"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896" dirty="0">
                  <a:gradFill>
                    <a:gsLst>
                      <a:gs pos="42373">
                        <a:srgbClr val="FFFFFF"/>
                      </a:gs>
                      <a:gs pos="68000">
                        <a:srgbClr val="FFFFFF"/>
                      </a:gs>
                    </a:gsLst>
                    <a:lin ang="5400000" scaled="0"/>
                  </a:gradFill>
                </a:rPr>
                <a:t>Protect your infrastructure from </a:t>
              </a:r>
              <a:r>
                <a:rPr lang="en-US" sz="4896" dirty="0" smtClean="0">
                  <a:gradFill>
                    <a:gsLst>
                      <a:gs pos="42373">
                        <a:srgbClr val="FFFFFF"/>
                      </a:gs>
                      <a:gs pos="68000">
                        <a:srgbClr val="FFFFFF"/>
                      </a:gs>
                    </a:gsLst>
                    <a:lin ang="5400000" scaled="0"/>
                  </a:gradFill>
                </a:rPr>
                <a:t/>
              </a:r>
              <a:br>
                <a:rPr lang="en-US" sz="4896" dirty="0" smtClean="0">
                  <a:gradFill>
                    <a:gsLst>
                      <a:gs pos="42373">
                        <a:srgbClr val="FFFFFF"/>
                      </a:gs>
                      <a:gs pos="68000">
                        <a:srgbClr val="FFFFFF"/>
                      </a:gs>
                    </a:gsLst>
                    <a:lin ang="5400000" scaled="0"/>
                  </a:gradFill>
                </a:rPr>
              </a:br>
              <a:r>
                <a:rPr lang="en-US" sz="4896" dirty="0" smtClean="0">
                  <a:gradFill>
                    <a:gsLst>
                      <a:gs pos="42373">
                        <a:srgbClr val="FFFFFF"/>
                      </a:gs>
                      <a:gs pos="68000">
                        <a:srgbClr val="FFFFFF"/>
                      </a:gs>
                    </a:gsLst>
                    <a:lin ang="5400000" scaled="0"/>
                  </a:gradFill>
                </a:rPr>
                <a:t>emerging </a:t>
              </a:r>
              <a:r>
                <a:rPr lang="en-US" sz="4896" dirty="0">
                  <a:gradFill>
                    <a:gsLst>
                      <a:gs pos="42373">
                        <a:srgbClr val="FFFFFF"/>
                      </a:gs>
                      <a:gs pos="68000">
                        <a:srgbClr val="FFFFFF"/>
                      </a:gs>
                    </a:gsLst>
                    <a:lin ang="5400000" scaled="0"/>
                  </a:gradFill>
                </a:rPr>
                <a:t>threats </a:t>
              </a:r>
            </a:p>
            <a:p>
              <a:pPr marL="0" indent="0">
                <a:buFont typeface="Arial" pitchFamily="34" charset="0"/>
                <a:buNone/>
              </a:pPr>
              <a:r>
                <a:rPr lang="en-US" sz="3199" dirty="0">
                  <a:gradFill>
                    <a:gsLst>
                      <a:gs pos="42373">
                        <a:srgbClr val="FFFFFF"/>
                      </a:gs>
                      <a:gs pos="68000">
                        <a:srgbClr val="FFFFFF"/>
                      </a:gs>
                    </a:gsLst>
                    <a:lin ang="5400000" scaled="0"/>
                  </a:gradFill>
                </a:rPr>
                <a:t>Hardware-rooted security for zero-trust environments </a:t>
              </a:r>
            </a:p>
            <a:p>
              <a:pPr marL="0" indent="0">
                <a:buFont typeface="Arial" pitchFamily="34" charset="0"/>
                <a:buNone/>
              </a:pPr>
              <a:endParaRPr lang="en-US" sz="4896" dirty="0">
                <a:gradFill>
                  <a:gsLst>
                    <a:gs pos="42373">
                      <a:srgbClr val="FFFFFF"/>
                    </a:gs>
                    <a:gs pos="68000">
                      <a:srgbClr val="FFFFFF"/>
                    </a:gs>
                  </a:gsLst>
                  <a:lin ang="5400000" scaled="0"/>
                </a:gradFill>
              </a:endParaRPr>
            </a:p>
          </p:txBody>
        </p:sp>
        <p:sp>
          <p:nvSpPr>
            <p:cNvPr id="38" name="Rectangle 37"/>
            <p:cNvSpPr/>
            <p:nvPr/>
          </p:nvSpPr>
          <p:spPr>
            <a:xfrm>
              <a:off x="3120264" y="4037413"/>
              <a:ext cx="2716985" cy="560134"/>
            </a:xfrm>
            <a:prstGeom prst="rect">
              <a:avLst/>
            </a:prstGeom>
          </p:spPr>
          <p:txBody>
            <a:bodyPr wrap="square" lIns="182828" tIns="146262" rIns="182828" bIns="146262">
              <a:spAutoFit/>
            </a:bodyPr>
            <a:lstStyle/>
            <a:p>
              <a:pPr defTabSz="932418">
                <a:lnSpc>
                  <a:spcPct val="90000"/>
                </a:lnSpc>
                <a:spcBef>
                  <a:spcPts val="600"/>
                </a:spcBef>
              </a:pPr>
              <a:endParaRPr lang="en-US" sz="1873" dirty="0">
                <a:gradFill>
                  <a:gsLst>
                    <a:gs pos="42373">
                      <a:srgbClr val="FFFFFF"/>
                    </a:gs>
                    <a:gs pos="68000">
                      <a:srgbClr val="FFFFFF"/>
                    </a:gs>
                  </a:gsLst>
                  <a:lin ang="5400000" scaled="0"/>
                </a:gradFill>
              </a:endParaRPr>
            </a:p>
          </p:txBody>
        </p:sp>
      </p:grpSp>
      <p:sp>
        <p:nvSpPr>
          <p:cNvPr id="34" name="Rectangle 33"/>
          <p:cNvSpPr/>
          <p:nvPr/>
        </p:nvSpPr>
        <p:spPr>
          <a:xfrm>
            <a:off x="1216586" y="434556"/>
            <a:ext cx="2582011" cy="870623"/>
          </a:xfrm>
          <a:prstGeom prst="rect">
            <a:avLst/>
          </a:prstGeom>
        </p:spPr>
        <p:txBody>
          <a:bodyPr wrap="square">
            <a:spAutoFit/>
          </a:bodyPr>
          <a:lstStyle/>
          <a:p>
            <a:pPr defTabSz="932114" fontAlgn="base">
              <a:lnSpc>
                <a:spcPct val="90000"/>
              </a:lnSpc>
              <a:spcBef>
                <a:spcPct val="0"/>
              </a:spcBef>
              <a:spcAft>
                <a:spcPct val="0"/>
              </a:spcAft>
            </a:pPr>
            <a:r>
              <a:rPr lang="en-US" sz="1873" dirty="0" smtClean="0">
                <a:gradFill>
                  <a:gsLst>
                    <a:gs pos="0">
                      <a:srgbClr val="FFFFFF"/>
                    </a:gs>
                    <a:gs pos="100000">
                      <a:srgbClr val="FFFFFF"/>
                    </a:gs>
                  </a:gsLst>
                  <a:lin ang="5400000" scaled="0"/>
                </a:gradFill>
                <a:latin typeface="Segoe UI Light"/>
                <a:ea typeface="Segoe UI" pitchFamily="34" charset="0"/>
                <a:cs typeface="Segoe UI" pitchFamily="34" charset="0"/>
              </a:rPr>
              <a:t>How can I protect my datacenter assets from emerging threats?</a:t>
            </a:r>
            <a:endParaRPr lang="en-US" sz="1873"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35" name="Freeform 29"/>
          <p:cNvSpPr>
            <a:spLocks noEditPoints="1"/>
          </p:cNvSpPr>
          <p:nvPr/>
        </p:nvSpPr>
        <p:spPr bwMode="auto">
          <a:xfrm>
            <a:off x="558407" y="556504"/>
            <a:ext cx="489532" cy="580257"/>
          </a:xfrm>
          <a:custGeom>
            <a:avLst/>
            <a:gdLst>
              <a:gd name="T0" fmla="*/ 140 w 160"/>
              <a:gd name="T1" fmla="*/ 77 h 190"/>
              <a:gd name="T2" fmla="*/ 142 w 160"/>
              <a:gd name="T3" fmla="*/ 77 h 190"/>
              <a:gd name="T4" fmla="*/ 142 w 160"/>
              <a:gd name="T5" fmla="*/ 50 h 190"/>
              <a:gd name="T6" fmla="*/ 91 w 160"/>
              <a:gd name="T7" fmla="*/ 0 h 190"/>
              <a:gd name="T8" fmla="*/ 75 w 160"/>
              <a:gd name="T9" fmla="*/ 0 h 190"/>
              <a:gd name="T10" fmla="*/ 24 w 160"/>
              <a:gd name="T11" fmla="*/ 50 h 190"/>
              <a:gd name="T12" fmla="*/ 24 w 160"/>
              <a:gd name="T13" fmla="*/ 77 h 190"/>
              <a:gd name="T14" fmla="*/ 20 w 160"/>
              <a:gd name="T15" fmla="*/ 77 h 190"/>
              <a:gd name="T16" fmla="*/ 0 w 160"/>
              <a:gd name="T17" fmla="*/ 98 h 190"/>
              <a:gd name="T18" fmla="*/ 0 w 160"/>
              <a:gd name="T19" fmla="*/ 170 h 190"/>
              <a:gd name="T20" fmla="*/ 20 w 160"/>
              <a:gd name="T21" fmla="*/ 190 h 190"/>
              <a:gd name="T22" fmla="*/ 140 w 160"/>
              <a:gd name="T23" fmla="*/ 190 h 190"/>
              <a:gd name="T24" fmla="*/ 160 w 160"/>
              <a:gd name="T25" fmla="*/ 170 h 190"/>
              <a:gd name="T26" fmla="*/ 160 w 160"/>
              <a:gd name="T27" fmla="*/ 98 h 190"/>
              <a:gd name="T28" fmla="*/ 140 w 160"/>
              <a:gd name="T29" fmla="*/ 77 h 190"/>
              <a:gd name="T30" fmla="*/ 75 w 160"/>
              <a:gd name="T31" fmla="*/ 21 h 190"/>
              <a:gd name="T32" fmla="*/ 91 w 160"/>
              <a:gd name="T33" fmla="*/ 21 h 190"/>
              <a:gd name="T34" fmla="*/ 121 w 160"/>
              <a:gd name="T35" fmla="*/ 50 h 190"/>
              <a:gd name="T36" fmla="*/ 121 w 160"/>
              <a:gd name="T37" fmla="*/ 77 h 190"/>
              <a:gd name="T38" fmla="*/ 45 w 160"/>
              <a:gd name="T39" fmla="*/ 77 h 190"/>
              <a:gd name="T40" fmla="*/ 45 w 160"/>
              <a:gd name="T41" fmla="*/ 50 h 190"/>
              <a:gd name="T42" fmla="*/ 75 w 160"/>
              <a:gd name="T43" fmla="*/ 21 h 190"/>
              <a:gd name="T44" fmla="*/ 94 w 160"/>
              <a:gd name="T45" fmla="*/ 156 h 190"/>
              <a:gd name="T46" fmla="*/ 89 w 160"/>
              <a:gd name="T47" fmla="*/ 161 h 190"/>
              <a:gd name="T48" fmla="*/ 72 w 160"/>
              <a:gd name="T49" fmla="*/ 161 h 190"/>
              <a:gd name="T50" fmla="*/ 67 w 160"/>
              <a:gd name="T51" fmla="*/ 156 h 190"/>
              <a:gd name="T52" fmla="*/ 67 w 160"/>
              <a:gd name="T53" fmla="*/ 142 h 190"/>
              <a:gd name="T54" fmla="*/ 59 w 160"/>
              <a:gd name="T55" fmla="*/ 125 h 190"/>
              <a:gd name="T56" fmla="*/ 80 w 160"/>
              <a:gd name="T57" fmla="*/ 104 h 190"/>
              <a:gd name="T58" fmla="*/ 101 w 160"/>
              <a:gd name="T59" fmla="*/ 125 h 190"/>
              <a:gd name="T60" fmla="*/ 94 w 160"/>
              <a:gd name="T61" fmla="*/ 141 h 190"/>
              <a:gd name="T62" fmla="*/ 94 w 160"/>
              <a:gd name="T63" fmla="*/ 15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190">
                <a:moveTo>
                  <a:pt x="140" y="77"/>
                </a:moveTo>
                <a:cubicBezTo>
                  <a:pt x="142" y="77"/>
                  <a:pt x="142" y="77"/>
                  <a:pt x="142" y="77"/>
                </a:cubicBezTo>
                <a:cubicBezTo>
                  <a:pt x="142" y="50"/>
                  <a:pt x="142" y="50"/>
                  <a:pt x="142" y="50"/>
                </a:cubicBezTo>
                <a:cubicBezTo>
                  <a:pt x="142" y="22"/>
                  <a:pt x="119" y="0"/>
                  <a:pt x="91" y="0"/>
                </a:cubicBezTo>
                <a:cubicBezTo>
                  <a:pt x="75" y="0"/>
                  <a:pt x="75" y="0"/>
                  <a:pt x="75" y="0"/>
                </a:cubicBezTo>
                <a:cubicBezTo>
                  <a:pt x="47" y="0"/>
                  <a:pt x="24" y="22"/>
                  <a:pt x="24" y="50"/>
                </a:cubicBezTo>
                <a:cubicBezTo>
                  <a:pt x="24" y="77"/>
                  <a:pt x="24" y="77"/>
                  <a:pt x="24" y="77"/>
                </a:cubicBezTo>
                <a:cubicBezTo>
                  <a:pt x="20" y="77"/>
                  <a:pt x="20" y="77"/>
                  <a:pt x="20" y="77"/>
                </a:cubicBezTo>
                <a:cubicBezTo>
                  <a:pt x="9" y="77"/>
                  <a:pt x="0" y="87"/>
                  <a:pt x="0" y="98"/>
                </a:cubicBezTo>
                <a:cubicBezTo>
                  <a:pt x="0" y="170"/>
                  <a:pt x="0" y="170"/>
                  <a:pt x="0" y="170"/>
                </a:cubicBezTo>
                <a:cubicBezTo>
                  <a:pt x="0" y="181"/>
                  <a:pt x="9" y="190"/>
                  <a:pt x="20" y="190"/>
                </a:cubicBezTo>
                <a:cubicBezTo>
                  <a:pt x="140" y="190"/>
                  <a:pt x="140" y="190"/>
                  <a:pt x="140" y="190"/>
                </a:cubicBezTo>
                <a:cubicBezTo>
                  <a:pt x="151" y="190"/>
                  <a:pt x="160" y="181"/>
                  <a:pt x="160" y="170"/>
                </a:cubicBezTo>
                <a:cubicBezTo>
                  <a:pt x="160" y="98"/>
                  <a:pt x="160" y="98"/>
                  <a:pt x="160" y="98"/>
                </a:cubicBezTo>
                <a:cubicBezTo>
                  <a:pt x="160" y="87"/>
                  <a:pt x="151" y="77"/>
                  <a:pt x="140" y="77"/>
                </a:cubicBezTo>
                <a:close/>
                <a:moveTo>
                  <a:pt x="75" y="21"/>
                </a:moveTo>
                <a:cubicBezTo>
                  <a:pt x="91" y="21"/>
                  <a:pt x="91" y="21"/>
                  <a:pt x="91" y="21"/>
                </a:cubicBezTo>
                <a:cubicBezTo>
                  <a:pt x="107" y="21"/>
                  <a:pt x="121" y="34"/>
                  <a:pt x="121" y="50"/>
                </a:cubicBezTo>
                <a:cubicBezTo>
                  <a:pt x="121" y="77"/>
                  <a:pt x="121" y="77"/>
                  <a:pt x="121" y="77"/>
                </a:cubicBezTo>
                <a:cubicBezTo>
                  <a:pt x="45" y="77"/>
                  <a:pt x="45" y="77"/>
                  <a:pt x="45" y="77"/>
                </a:cubicBezTo>
                <a:cubicBezTo>
                  <a:pt x="45" y="50"/>
                  <a:pt x="45" y="50"/>
                  <a:pt x="45" y="50"/>
                </a:cubicBezTo>
                <a:cubicBezTo>
                  <a:pt x="45" y="34"/>
                  <a:pt x="58" y="21"/>
                  <a:pt x="75" y="21"/>
                </a:cubicBezTo>
                <a:close/>
                <a:moveTo>
                  <a:pt x="94" y="156"/>
                </a:moveTo>
                <a:cubicBezTo>
                  <a:pt x="94" y="159"/>
                  <a:pt x="92" y="161"/>
                  <a:pt x="89" y="161"/>
                </a:cubicBezTo>
                <a:cubicBezTo>
                  <a:pt x="72" y="161"/>
                  <a:pt x="72" y="161"/>
                  <a:pt x="72" y="161"/>
                </a:cubicBezTo>
                <a:cubicBezTo>
                  <a:pt x="70" y="161"/>
                  <a:pt x="67" y="159"/>
                  <a:pt x="67" y="156"/>
                </a:cubicBezTo>
                <a:cubicBezTo>
                  <a:pt x="67" y="142"/>
                  <a:pt x="67" y="142"/>
                  <a:pt x="67" y="142"/>
                </a:cubicBezTo>
                <a:cubicBezTo>
                  <a:pt x="62" y="138"/>
                  <a:pt x="59" y="132"/>
                  <a:pt x="59" y="125"/>
                </a:cubicBezTo>
                <a:cubicBezTo>
                  <a:pt x="59" y="114"/>
                  <a:pt x="68" y="104"/>
                  <a:pt x="80" y="104"/>
                </a:cubicBezTo>
                <a:cubicBezTo>
                  <a:pt x="92" y="104"/>
                  <a:pt x="101" y="114"/>
                  <a:pt x="101" y="125"/>
                </a:cubicBezTo>
                <a:cubicBezTo>
                  <a:pt x="101" y="131"/>
                  <a:pt x="98" y="137"/>
                  <a:pt x="94" y="141"/>
                </a:cubicBezTo>
                <a:lnTo>
                  <a:pt x="94" y="156"/>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14009"/>
            <a:endParaRPr lang="en-US" sz="1700" dirty="0">
              <a:solidFill>
                <a:srgbClr val="000000"/>
              </a:solidFill>
            </a:endParaRPr>
          </a:p>
        </p:txBody>
      </p:sp>
    </p:spTree>
    <p:extLst>
      <p:ext uri="{BB962C8B-B14F-4D97-AF65-F5344CB8AC3E}">
        <p14:creationId xmlns:p14="http://schemas.microsoft.com/office/powerpoint/2010/main" val="318084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46"/>
                                        </p:tgtEl>
                                      </p:cBhvr>
                                    </p:animEffect>
                                    <p:set>
                                      <p:cBhvr>
                                        <p:cTn id="7" dur="1" fill="hold">
                                          <p:stCondLst>
                                            <p:cond delay="499"/>
                                          </p:stCondLst>
                                        </p:cTn>
                                        <p:tgtEl>
                                          <p:spTgt spid="4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9"/>
                                        </p:tgtEl>
                                      </p:cBhvr>
                                    </p:animEffect>
                                    <p:set>
                                      <p:cBhvr>
                                        <p:cTn id="10" dur="1" fill="hold">
                                          <p:stCondLst>
                                            <p:cond delay="499"/>
                                          </p:stCondLst>
                                        </p:cTn>
                                        <p:tgtEl>
                                          <p:spTgt spid="4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50"/>
                                        </p:tgtEl>
                                      </p:cBhvr>
                                    </p:animEffect>
                                    <p:set>
                                      <p:cBhvr>
                                        <p:cTn id="13" dur="1" fill="hold">
                                          <p:stCondLst>
                                            <p:cond delay="499"/>
                                          </p:stCondLst>
                                        </p:cTn>
                                        <p:tgtEl>
                                          <p:spTgt spid="50"/>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1"/>
                                        </p:tgtEl>
                                      </p:cBhvr>
                                    </p:animEffect>
                                    <p:set>
                                      <p:cBhvr>
                                        <p:cTn id="16" dur="1" fill="hold">
                                          <p:stCondLst>
                                            <p:cond delay="499"/>
                                          </p:stCondLst>
                                        </p:cTn>
                                        <p:tgtEl>
                                          <p:spTgt spid="61"/>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67"/>
                                        </p:tgtEl>
                                      </p:cBhvr>
                                    </p:animEffect>
                                    <p:set>
                                      <p:cBhvr>
                                        <p:cTn id="22" dur="1" fill="hold">
                                          <p:stCondLst>
                                            <p:cond delay="499"/>
                                          </p:stCondLst>
                                        </p:cTn>
                                        <p:tgtEl>
                                          <p:spTgt spid="67"/>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68"/>
                                        </p:tgtEl>
                                      </p:cBhvr>
                                    </p:animEffect>
                                    <p:set>
                                      <p:cBhvr>
                                        <p:cTn id="25" dur="1" fill="hold">
                                          <p:stCondLst>
                                            <p:cond delay="499"/>
                                          </p:stCondLst>
                                        </p:cTn>
                                        <p:tgtEl>
                                          <p:spTgt spid="68"/>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69"/>
                                        </p:tgtEl>
                                      </p:cBhvr>
                                    </p:animEffect>
                                    <p:set>
                                      <p:cBhvr>
                                        <p:cTn id="28" dur="1" fill="hold">
                                          <p:stCondLst>
                                            <p:cond delay="499"/>
                                          </p:stCondLst>
                                        </p:cTn>
                                        <p:tgtEl>
                                          <p:spTgt spid="69"/>
                                        </p:tgtEl>
                                        <p:attrNameLst>
                                          <p:attrName>style.visibility</p:attrName>
                                        </p:attrNameLst>
                                      </p:cBhvr>
                                      <p:to>
                                        <p:strVal val="hidden"/>
                                      </p:to>
                                    </p:set>
                                  </p:childTnLst>
                                </p:cTn>
                              </p:par>
                            </p:childTnLst>
                          </p:cTn>
                        </p:par>
                        <p:par>
                          <p:cTn id="29" fill="hold">
                            <p:stCondLst>
                              <p:cond delay="500"/>
                            </p:stCondLst>
                            <p:childTnLst>
                              <p:par>
                                <p:cTn id="30" presetID="6" presetClass="emph" presetSubtype="0" decel="100000" fill="hold" grpId="0" nodeType="afterEffect">
                                  <p:stCondLst>
                                    <p:cond delay="0"/>
                                  </p:stCondLst>
                                  <p:childTnLst>
                                    <p:animScale>
                                      <p:cBhvr>
                                        <p:cTn id="31" dur="750" fill="hold"/>
                                        <p:tgtEl>
                                          <p:spTgt spid="66"/>
                                        </p:tgtEl>
                                      </p:cBhvr>
                                      <p:by x="315000" y="100000"/>
                                    </p:animScale>
                                  </p:childTnLst>
                                </p:cTn>
                              </p:par>
                              <p:par>
                                <p:cTn id="32" presetID="6" presetClass="emph" presetSubtype="0" decel="100000" fill="hold" grpId="1" nodeType="withEffect">
                                  <p:stCondLst>
                                    <p:cond delay="0"/>
                                  </p:stCondLst>
                                  <p:childTnLst>
                                    <p:animScale>
                                      <p:cBhvr>
                                        <p:cTn id="33" dur="750" fill="hold"/>
                                        <p:tgtEl>
                                          <p:spTgt spid="66"/>
                                        </p:tgtEl>
                                      </p:cBhvr>
                                      <p:by x="100000" y="160000"/>
                                    </p:animScale>
                                  </p:childTnLst>
                                </p:cTn>
                              </p:par>
                              <p:par>
                                <p:cTn id="34" presetID="42" presetClass="path" presetSubtype="0" decel="100000" fill="hold" grpId="2" nodeType="withEffect">
                                  <p:stCondLst>
                                    <p:cond delay="0"/>
                                  </p:stCondLst>
                                  <p:childTnLst>
                                    <p:animMotion origin="layout" path="M 8.42481E-8 2.26509E-6 L 0.00651 -0.02633 " pathEditMode="relative" rAng="0" ptsTypes="AA">
                                      <p:cBhvr>
                                        <p:cTn id="35" dur="750" fill="hold"/>
                                        <p:tgtEl>
                                          <p:spTgt spid="66"/>
                                        </p:tgtEl>
                                        <p:attrNameLst>
                                          <p:attrName>ppt_x</p:attrName>
                                          <p:attrName>ppt_y</p:attrName>
                                        </p:attrNameLst>
                                      </p:cBhvr>
                                      <p:rCtr x="319" y="-1339"/>
                                    </p:animMotion>
                                  </p:childTnLst>
                                </p:cTn>
                              </p:par>
                            </p:childTnLst>
                          </p:cTn>
                        </p:par>
                        <p:par>
                          <p:cTn id="36" fill="hold">
                            <p:stCondLst>
                              <p:cond delay="1250"/>
                            </p:stCondLst>
                            <p:childTnLst>
                              <p:par>
                                <p:cTn id="37" presetID="10"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par>
                          <p:cTn id="43" fill="hold">
                            <p:stCondLst>
                              <p:cond delay="1750"/>
                            </p:stCondLst>
                            <p:childTnLst>
                              <p:par>
                                <p:cTn id="44" presetID="10" presetClass="entr" presetSubtype="0"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childTnLst>
                                </p:cTn>
                              </p:par>
                              <p:par>
                                <p:cTn id="47" presetID="42" presetClass="path" presetSubtype="0" decel="100000" fill="hold" nodeType="withEffect">
                                  <p:stCondLst>
                                    <p:cond delay="0"/>
                                  </p:stCondLst>
                                  <p:childTnLst>
                                    <p:animMotion origin="layout" path="M 0 0.11689 L 0 0 " pathEditMode="relative" rAng="0" ptsTypes="AA">
                                      <p:cBhvr>
                                        <p:cTn id="48" dur="1000" fill="hold"/>
                                        <p:tgtEl>
                                          <p:spTgt spid="3"/>
                                        </p:tgtEl>
                                        <p:attrNameLst>
                                          <p:attrName>ppt_x</p:attrName>
                                          <p:attrName>ppt_y</p:attrName>
                                        </p:attrNameLst>
                                      </p:cBhvr>
                                      <p:rCtr x="0" y="-58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66" grpId="2" animBg="1"/>
      <p:bldP spid="67" grpId="0" animBg="1"/>
      <p:bldP spid="69" grpId="0" animBg="1"/>
      <p:bldP spid="49" grpId="0" animBg="1"/>
      <p:bldP spid="50" grpId="0" animBg="1"/>
      <p:bldP spid="4" grpId="0"/>
      <p:bldP spid="34" grpId="0"/>
      <p:bldP spid="3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7"/>
          <p:cNvSpPr txBox="1">
            <a:spLocks/>
          </p:cNvSpPr>
          <p:nvPr/>
        </p:nvSpPr>
        <p:spPr>
          <a:xfrm>
            <a:off x="267504" y="254135"/>
            <a:ext cx="11815466" cy="1054566"/>
          </a:xfrm>
          <a:prstGeom prst="rect">
            <a:avLst/>
          </a:prstGeom>
        </p:spPr>
        <p:txBody>
          <a:bodyPr/>
          <a:lstStyle>
            <a:lvl1pPr algn="l" defTabSz="914325" rtl="0" eaLnBrk="1" latinLnBrk="0" hangingPunct="1">
              <a:lnSpc>
                <a:spcPct val="90000"/>
              </a:lnSpc>
              <a:spcBef>
                <a:spcPct val="0"/>
              </a:spcBef>
              <a:buNone/>
              <a:defRPr lang="en-US" sz="3600" b="0" kern="1200" cap="none" spc="0" baseline="0" dirty="0" smtClean="0">
                <a:ln w="3175">
                  <a:noFill/>
                </a:ln>
                <a:gradFill>
                  <a:gsLst>
                    <a:gs pos="0">
                      <a:schemeClr val="tx1"/>
                    </a:gs>
                    <a:gs pos="100000">
                      <a:schemeClr val="tx1"/>
                    </a:gs>
                  </a:gsLst>
                  <a:lin ang="5400000" scaled="0"/>
                </a:gradFill>
                <a:effectLst/>
                <a:latin typeface="Segoe UI Light" pitchFamily="34" charset="0"/>
                <a:ea typeface="+mn-ea"/>
                <a:cs typeface="Arial" charset="0"/>
              </a:defRPr>
            </a:lvl1pPr>
          </a:lstStyle>
          <a:p>
            <a:endParaRPr sz="4351">
              <a:solidFill>
                <a:srgbClr val="3F3F3F"/>
              </a:solidFill>
            </a:endParaRPr>
          </a:p>
        </p:txBody>
      </p:sp>
      <p:sp>
        <p:nvSpPr>
          <p:cNvPr id="7" name="Title 6"/>
          <p:cNvSpPr>
            <a:spLocks noGrp="1"/>
          </p:cNvSpPr>
          <p:nvPr>
            <p:ph type="title"/>
          </p:nvPr>
        </p:nvSpPr>
        <p:spPr/>
        <p:txBody>
          <a:bodyPr/>
          <a:lstStyle/>
          <a:p>
            <a:r>
              <a:rPr lang="en-US" sz="4488" dirty="0">
                <a:gradFill>
                  <a:gsLst>
                    <a:gs pos="2655">
                      <a:srgbClr val="505050"/>
                    </a:gs>
                    <a:gs pos="31000">
                      <a:srgbClr val="505050"/>
                    </a:gs>
                  </a:gsLst>
                  <a:lin ang="5400000" scaled="0"/>
                </a:gradFill>
              </a:rPr>
              <a:t>Need to maintain stewardship of corporate assets in the midst of emerging threats</a:t>
            </a:r>
            <a:endParaRPr lang="en-US" sz="4896" dirty="0"/>
          </a:p>
        </p:txBody>
      </p:sp>
      <p:sp>
        <p:nvSpPr>
          <p:cNvPr id="179" name="Freeform 95"/>
          <p:cNvSpPr>
            <a:spLocks/>
          </p:cNvSpPr>
          <p:nvPr/>
        </p:nvSpPr>
        <p:spPr bwMode="auto">
          <a:xfrm flipH="1">
            <a:off x="-367336" y="4157380"/>
            <a:ext cx="4047245" cy="2628363"/>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FFFFFF">
              <a:lumMod val="95000"/>
            </a:srgbClr>
          </a:solidFill>
          <a:ln>
            <a:noFill/>
          </a:ln>
          <a:extLst/>
        </p:spPr>
        <p:txBody>
          <a:bodyPr vert="horz" wrap="square" lIns="91387" tIns="45695" rIns="91387" bIns="45695" numCol="1" anchor="t" anchorCtr="0" compatLnSpc="1">
            <a:prstTxWarp prst="textNoShape">
              <a:avLst/>
            </a:prstTxWarp>
          </a:bodyPr>
          <a:lstStyle/>
          <a:p>
            <a:pPr defTabSz="913814">
              <a:defRPr/>
            </a:pPr>
            <a:endParaRPr lang="en-US" sz="1568" kern="0" dirty="0" smtClean="0">
              <a:solidFill>
                <a:srgbClr val="000000"/>
              </a:solidFill>
            </a:endParaRPr>
          </a:p>
        </p:txBody>
      </p:sp>
      <p:sp>
        <p:nvSpPr>
          <p:cNvPr id="180" name="Freeform 95"/>
          <p:cNvSpPr>
            <a:spLocks/>
          </p:cNvSpPr>
          <p:nvPr/>
        </p:nvSpPr>
        <p:spPr bwMode="auto">
          <a:xfrm flipH="1">
            <a:off x="7692365" y="4186167"/>
            <a:ext cx="4732100" cy="3073125"/>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FFFFFF">
              <a:lumMod val="95000"/>
            </a:srgbClr>
          </a:solidFill>
          <a:ln>
            <a:noFill/>
          </a:ln>
          <a:extLst/>
        </p:spPr>
        <p:txBody>
          <a:bodyPr vert="horz" wrap="square" lIns="91387" tIns="45695" rIns="91387" bIns="45695" numCol="1" anchor="t" anchorCtr="0" compatLnSpc="1">
            <a:prstTxWarp prst="textNoShape">
              <a:avLst/>
            </a:prstTxWarp>
          </a:bodyPr>
          <a:lstStyle/>
          <a:p>
            <a:pPr defTabSz="913814">
              <a:defRPr/>
            </a:pPr>
            <a:endParaRPr lang="en-US" sz="1568" kern="0" dirty="0" smtClean="0">
              <a:solidFill>
                <a:srgbClr val="000000"/>
              </a:solidFill>
            </a:endParaRPr>
          </a:p>
        </p:txBody>
      </p:sp>
      <p:sp>
        <p:nvSpPr>
          <p:cNvPr id="181" name="Freeform 95"/>
          <p:cNvSpPr>
            <a:spLocks/>
          </p:cNvSpPr>
          <p:nvPr/>
        </p:nvSpPr>
        <p:spPr bwMode="auto">
          <a:xfrm flipH="1">
            <a:off x="-367337" y="5245697"/>
            <a:ext cx="3990770" cy="2591690"/>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FFFFFF">
              <a:lumMod val="85000"/>
              <a:alpha val="38000"/>
            </a:srgbClr>
          </a:solidFill>
          <a:ln>
            <a:noFill/>
          </a:ln>
          <a:extLst/>
        </p:spPr>
        <p:txBody>
          <a:bodyPr vert="horz" wrap="square" lIns="91387" tIns="45695" rIns="91387" bIns="45695" numCol="1" anchor="t" anchorCtr="0" compatLnSpc="1">
            <a:prstTxWarp prst="textNoShape">
              <a:avLst/>
            </a:prstTxWarp>
          </a:bodyPr>
          <a:lstStyle/>
          <a:p>
            <a:pPr defTabSz="913814">
              <a:defRPr/>
            </a:pPr>
            <a:endParaRPr lang="en-US" sz="1568" kern="0" dirty="0" smtClean="0">
              <a:solidFill>
                <a:srgbClr val="505050"/>
              </a:solidFill>
            </a:endParaRPr>
          </a:p>
        </p:txBody>
      </p:sp>
      <p:sp>
        <p:nvSpPr>
          <p:cNvPr id="182" name="Freeform 95"/>
          <p:cNvSpPr>
            <a:spLocks/>
          </p:cNvSpPr>
          <p:nvPr/>
        </p:nvSpPr>
        <p:spPr bwMode="auto">
          <a:xfrm flipH="1">
            <a:off x="8661982" y="5810356"/>
            <a:ext cx="3087147" cy="2004857"/>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FFFFFF">
              <a:lumMod val="85000"/>
              <a:alpha val="47000"/>
            </a:srgbClr>
          </a:solidFill>
          <a:ln>
            <a:noFill/>
          </a:ln>
          <a:extLst/>
        </p:spPr>
        <p:txBody>
          <a:bodyPr vert="horz" wrap="square" lIns="91387" tIns="45695" rIns="91387" bIns="45695" numCol="1" anchor="t" anchorCtr="0" compatLnSpc="1">
            <a:prstTxWarp prst="textNoShape">
              <a:avLst/>
            </a:prstTxWarp>
          </a:bodyPr>
          <a:lstStyle/>
          <a:p>
            <a:pPr defTabSz="913814">
              <a:defRPr/>
            </a:pPr>
            <a:endParaRPr lang="en-US" sz="1568" kern="0" dirty="0" smtClean="0">
              <a:solidFill>
                <a:srgbClr val="505050"/>
              </a:solidFill>
            </a:endParaRPr>
          </a:p>
        </p:txBody>
      </p:sp>
      <p:sp>
        <p:nvSpPr>
          <p:cNvPr id="183" name="Freeform 95"/>
          <p:cNvSpPr>
            <a:spLocks/>
          </p:cNvSpPr>
          <p:nvPr/>
        </p:nvSpPr>
        <p:spPr bwMode="auto">
          <a:xfrm flipH="1">
            <a:off x="5751899" y="5553343"/>
            <a:ext cx="3880930" cy="2520356"/>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FFFFFF">
              <a:lumMod val="85000"/>
              <a:alpha val="28000"/>
            </a:srgbClr>
          </a:solidFill>
          <a:ln>
            <a:noFill/>
          </a:ln>
          <a:extLst/>
        </p:spPr>
        <p:txBody>
          <a:bodyPr vert="horz" wrap="square" lIns="91387" tIns="45695" rIns="91387" bIns="45695" numCol="1" anchor="t" anchorCtr="0" compatLnSpc="1">
            <a:prstTxWarp prst="textNoShape">
              <a:avLst/>
            </a:prstTxWarp>
          </a:bodyPr>
          <a:lstStyle/>
          <a:p>
            <a:pPr defTabSz="913814">
              <a:defRPr/>
            </a:pPr>
            <a:endParaRPr lang="en-US" sz="1568" kern="0" dirty="0" smtClean="0">
              <a:solidFill>
                <a:srgbClr val="505050"/>
              </a:solidFill>
            </a:endParaRPr>
          </a:p>
        </p:txBody>
      </p:sp>
      <p:sp>
        <p:nvSpPr>
          <p:cNvPr id="184" name="Freeform 95"/>
          <p:cNvSpPr>
            <a:spLocks/>
          </p:cNvSpPr>
          <p:nvPr/>
        </p:nvSpPr>
        <p:spPr bwMode="auto">
          <a:xfrm flipH="1">
            <a:off x="1796390" y="5750673"/>
            <a:ext cx="4774694" cy="3100786"/>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FFFFFF">
              <a:lumMod val="85000"/>
              <a:alpha val="47000"/>
            </a:srgbClr>
          </a:solidFill>
          <a:ln>
            <a:noFill/>
          </a:ln>
          <a:extLst/>
        </p:spPr>
        <p:txBody>
          <a:bodyPr vert="horz" wrap="square" lIns="91387" tIns="45695" rIns="91387" bIns="45695" numCol="1" anchor="t" anchorCtr="0" compatLnSpc="1">
            <a:prstTxWarp prst="textNoShape">
              <a:avLst/>
            </a:prstTxWarp>
          </a:bodyPr>
          <a:lstStyle/>
          <a:p>
            <a:pPr defTabSz="913814">
              <a:defRPr/>
            </a:pPr>
            <a:endParaRPr lang="en-US" sz="1568" kern="0" dirty="0" smtClean="0">
              <a:solidFill>
                <a:srgbClr val="505050"/>
              </a:solidFill>
            </a:endParaRPr>
          </a:p>
        </p:txBody>
      </p:sp>
      <p:grpSp>
        <p:nvGrpSpPr>
          <p:cNvPr id="185" name="Group 184"/>
          <p:cNvGrpSpPr/>
          <p:nvPr/>
        </p:nvGrpSpPr>
        <p:grpSpPr>
          <a:xfrm>
            <a:off x="9165174" y="2012275"/>
            <a:ext cx="2999293" cy="1782827"/>
            <a:chOff x="6632462" y="1718287"/>
            <a:chExt cx="2999718" cy="1783080"/>
          </a:xfrm>
        </p:grpSpPr>
        <p:sp>
          <p:nvSpPr>
            <p:cNvPr id="186" name="TextBox 185"/>
            <p:cNvSpPr txBox="1"/>
            <p:nvPr/>
          </p:nvSpPr>
          <p:spPr>
            <a:xfrm>
              <a:off x="6632462" y="1718287"/>
              <a:ext cx="2999718" cy="1783080"/>
            </a:xfrm>
            <a:prstGeom prst="rect">
              <a:avLst/>
            </a:prstGeom>
            <a:solidFill>
              <a:schemeClr val="accent1"/>
            </a:solidFill>
          </p:spPr>
          <p:txBody>
            <a:bodyPr wrap="square" lIns="182854" tIns="146283" rIns="182854" bIns="146283" rtlCol="0" anchor="t" anchorCtr="0">
              <a:noAutofit/>
            </a:bodyPr>
            <a:lstStyle/>
            <a:p>
              <a:pPr defTabSz="932267">
                <a:lnSpc>
                  <a:spcPct val="90000"/>
                </a:lnSpc>
                <a:defRPr/>
              </a:pPr>
              <a:r>
                <a:rPr lang="en-US" b="1" kern="0" spc="-20" dirty="0" smtClean="0">
                  <a:gradFill>
                    <a:gsLst>
                      <a:gs pos="16102">
                        <a:srgbClr val="FFFFFF"/>
                      </a:gs>
                      <a:gs pos="27119">
                        <a:srgbClr val="FFFFFF"/>
                      </a:gs>
                    </a:gsLst>
                    <a:lin ang="5400000" scaled="0"/>
                  </a:gradFill>
                  <a:latin typeface="Segoe UI Light"/>
                  <a:cs typeface="Times New Roman" pitchFamily="18" charset="0"/>
                </a:rPr>
                <a:t>Cybercrime costs US economy up to $140 billion annually, report says</a:t>
              </a:r>
            </a:p>
          </p:txBody>
        </p:sp>
        <p:sp>
          <p:nvSpPr>
            <p:cNvPr id="187" name="TextBox 186"/>
            <p:cNvSpPr txBox="1"/>
            <p:nvPr/>
          </p:nvSpPr>
          <p:spPr>
            <a:xfrm>
              <a:off x="6632462" y="3081234"/>
              <a:ext cx="1661352" cy="420133"/>
            </a:xfrm>
            <a:prstGeom prst="rect">
              <a:avLst/>
            </a:prstGeom>
            <a:noFill/>
          </p:spPr>
          <p:txBody>
            <a:bodyPr wrap="square" lIns="182854" tIns="146283" rIns="182854" bIns="146283" rtlCol="0" anchor="b" anchorCtr="0">
              <a:spAutoFit/>
            </a:bodyPr>
            <a:lstStyle>
              <a:defPPr>
                <a:defRPr lang="en-US"/>
              </a:defPPr>
              <a:lvl1pPr defTabSz="932446">
                <a:lnSpc>
                  <a:spcPct val="90000"/>
                </a:lnSpc>
                <a:defRPr sz="900">
                  <a:gradFill>
                    <a:gsLst>
                      <a:gs pos="9322">
                        <a:schemeClr val="bg1"/>
                      </a:gs>
                      <a:gs pos="27119">
                        <a:schemeClr val="bg1"/>
                      </a:gs>
                    </a:gsLst>
                    <a:lin ang="5400000" scaled="0"/>
                  </a:gradFill>
                  <a:cs typeface="Segoe UI Semibold" pitchFamily="34" charset="0"/>
                </a:defRPr>
              </a:lvl1pPr>
            </a:lstStyle>
            <a:p>
              <a:pPr>
                <a:defRPr/>
              </a:pPr>
              <a:r>
                <a:rPr lang="en-US" kern="0" dirty="0">
                  <a:gradFill>
                    <a:gsLst>
                      <a:gs pos="9322">
                        <a:srgbClr val="FFFFFF"/>
                      </a:gs>
                      <a:gs pos="27119">
                        <a:srgbClr val="FFFFFF"/>
                      </a:gs>
                    </a:gsLst>
                    <a:lin ang="5400000" scaled="0"/>
                  </a:gradFill>
                </a:rPr>
                <a:t>Los Angeles Times [2014]</a:t>
              </a:r>
            </a:p>
          </p:txBody>
        </p:sp>
        <p:pic>
          <p:nvPicPr>
            <p:cNvPr id="188" name="Picture 2" descr="http://3.bp.blogspot.com/_N6ieRvY_Prw/S68EdTg42oI/AAAAAAAAALE/Xh0YRxWqFmc/s1600/LATimes+log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13180" y="2887836"/>
              <a:ext cx="1487711" cy="2385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9" name="Group 188"/>
          <p:cNvGrpSpPr/>
          <p:nvPr/>
        </p:nvGrpSpPr>
        <p:grpSpPr>
          <a:xfrm>
            <a:off x="3034889" y="3829452"/>
            <a:ext cx="2443531" cy="2697097"/>
            <a:chOff x="462395" y="3596306"/>
            <a:chExt cx="2443877" cy="2697480"/>
          </a:xfrm>
        </p:grpSpPr>
        <p:sp>
          <p:nvSpPr>
            <p:cNvPr id="190" name="TextBox 189"/>
            <p:cNvSpPr txBox="1"/>
            <p:nvPr/>
          </p:nvSpPr>
          <p:spPr>
            <a:xfrm>
              <a:off x="462395" y="3596306"/>
              <a:ext cx="2443877" cy="2697480"/>
            </a:xfrm>
            <a:prstGeom prst="rect">
              <a:avLst/>
            </a:prstGeom>
            <a:solidFill>
              <a:srgbClr val="002060"/>
            </a:solidFill>
          </p:spPr>
          <p:txBody>
            <a:bodyPr wrap="square" lIns="182854" tIns="146283" rIns="0" bIns="146283" rtlCol="0" anchor="t" anchorCtr="0">
              <a:noAutofit/>
            </a:bodyPr>
            <a:lstStyle/>
            <a:p>
              <a:pPr defTabSz="932267">
                <a:lnSpc>
                  <a:spcPct val="90000"/>
                </a:lnSpc>
                <a:defRPr/>
              </a:pPr>
              <a:r>
                <a:rPr lang="en-US" b="1" kern="0" spc="-50" dirty="0" smtClean="0">
                  <a:gradFill>
                    <a:gsLst>
                      <a:gs pos="16102">
                        <a:srgbClr val="FFFFFF"/>
                      </a:gs>
                      <a:gs pos="27119">
                        <a:srgbClr val="FFFFFF"/>
                      </a:gs>
                    </a:gsLst>
                    <a:lin ang="5400000" scaled="0"/>
                  </a:gradFill>
                  <a:latin typeface="Segoe UI Light"/>
                  <a:cs typeface="Times New Roman" pitchFamily="18" charset="0"/>
                </a:rPr>
                <a:t>How hackers allegedly stole “unlimited” amounts of cash </a:t>
              </a:r>
              <a:br>
                <a:rPr lang="en-US" b="1" kern="0" spc="-50" dirty="0" smtClean="0">
                  <a:gradFill>
                    <a:gsLst>
                      <a:gs pos="16102">
                        <a:srgbClr val="FFFFFF"/>
                      </a:gs>
                      <a:gs pos="27119">
                        <a:srgbClr val="FFFFFF"/>
                      </a:gs>
                    </a:gsLst>
                    <a:lin ang="5400000" scaled="0"/>
                  </a:gradFill>
                  <a:latin typeface="Segoe UI Light"/>
                  <a:cs typeface="Times New Roman" pitchFamily="18" charset="0"/>
                </a:rPr>
              </a:br>
              <a:r>
                <a:rPr lang="en-US" b="1" kern="0" spc="-50" dirty="0" smtClean="0">
                  <a:gradFill>
                    <a:gsLst>
                      <a:gs pos="16102">
                        <a:srgbClr val="FFFFFF"/>
                      </a:gs>
                      <a:gs pos="27119">
                        <a:srgbClr val="FFFFFF"/>
                      </a:gs>
                    </a:gsLst>
                    <a:lin ang="5400000" scaled="0"/>
                  </a:gradFill>
                  <a:latin typeface="Segoe UI Light"/>
                  <a:cs typeface="Times New Roman" pitchFamily="18" charset="0"/>
                </a:rPr>
                <a:t>from banks in just </a:t>
              </a:r>
              <a:br>
                <a:rPr lang="en-US" b="1" kern="0" spc="-50" dirty="0" smtClean="0">
                  <a:gradFill>
                    <a:gsLst>
                      <a:gs pos="16102">
                        <a:srgbClr val="FFFFFF"/>
                      </a:gs>
                      <a:gs pos="27119">
                        <a:srgbClr val="FFFFFF"/>
                      </a:gs>
                    </a:gsLst>
                    <a:lin ang="5400000" scaled="0"/>
                  </a:gradFill>
                  <a:latin typeface="Segoe UI Light"/>
                  <a:cs typeface="Times New Roman" pitchFamily="18" charset="0"/>
                </a:rPr>
              </a:br>
              <a:r>
                <a:rPr lang="en-US" b="1" kern="0" spc="-50" dirty="0" smtClean="0">
                  <a:gradFill>
                    <a:gsLst>
                      <a:gs pos="16102">
                        <a:srgbClr val="FFFFFF"/>
                      </a:gs>
                      <a:gs pos="27119">
                        <a:srgbClr val="FFFFFF"/>
                      </a:gs>
                    </a:gsLst>
                    <a:lin ang="5400000" scaled="0"/>
                  </a:gradFill>
                  <a:latin typeface="Segoe UI Light"/>
                  <a:cs typeface="Times New Roman" pitchFamily="18" charset="0"/>
                </a:rPr>
                <a:t>a few hours</a:t>
              </a:r>
            </a:p>
          </p:txBody>
        </p:sp>
        <p:sp>
          <p:nvSpPr>
            <p:cNvPr id="191" name="TextBox 190"/>
            <p:cNvSpPr txBox="1"/>
            <p:nvPr/>
          </p:nvSpPr>
          <p:spPr>
            <a:xfrm>
              <a:off x="462395" y="5749021"/>
              <a:ext cx="1363194" cy="544765"/>
            </a:xfrm>
            <a:prstGeom prst="rect">
              <a:avLst/>
            </a:prstGeom>
            <a:noFill/>
          </p:spPr>
          <p:txBody>
            <a:bodyPr wrap="square" lIns="182854" tIns="146283" rIns="182854" bIns="146283" rtlCol="0" anchor="b" anchorCtr="0">
              <a:spAutoFit/>
            </a:bodyPr>
            <a:lstStyle>
              <a:defPPr>
                <a:defRPr lang="en-US"/>
              </a:defPPr>
              <a:lvl1pPr defTabSz="932446">
                <a:lnSpc>
                  <a:spcPct val="90000"/>
                </a:lnSpc>
                <a:defRPr sz="900">
                  <a:gradFill>
                    <a:gsLst>
                      <a:gs pos="9322">
                        <a:schemeClr val="bg1"/>
                      </a:gs>
                      <a:gs pos="27119">
                        <a:schemeClr val="bg1"/>
                      </a:gs>
                    </a:gsLst>
                    <a:lin ang="5400000" scaled="0"/>
                  </a:gradFill>
                  <a:cs typeface="Segoe UI Semibold" pitchFamily="34" charset="0"/>
                </a:defRPr>
              </a:lvl1pPr>
            </a:lstStyle>
            <a:p>
              <a:pPr>
                <a:defRPr/>
              </a:pPr>
              <a:r>
                <a:rPr lang="en-US" kern="0" dirty="0" err="1">
                  <a:gradFill>
                    <a:gsLst>
                      <a:gs pos="9322">
                        <a:srgbClr val="FFFFFF"/>
                      </a:gs>
                      <a:gs pos="27119">
                        <a:srgbClr val="FFFFFF"/>
                      </a:gs>
                    </a:gsLst>
                    <a:lin ang="5400000" scaled="0"/>
                  </a:gradFill>
                </a:rPr>
                <a:t>Ars</a:t>
              </a:r>
              <a:r>
                <a:rPr lang="en-US" kern="0" dirty="0">
                  <a:gradFill>
                    <a:gsLst>
                      <a:gs pos="9322">
                        <a:srgbClr val="FFFFFF"/>
                      </a:gs>
                      <a:gs pos="27119">
                        <a:srgbClr val="FFFFFF"/>
                      </a:gs>
                    </a:gsLst>
                    <a:lin ang="5400000" scaled="0"/>
                  </a:gradFill>
                </a:rPr>
                <a:t> </a:t>
              </a:r>
              <a:r>
                <a:rPr lang="en-US" kern="0" dirty="0" err="1">
                  <a:gradFill>
                    <a:gsLst>
                      <a:gs pos="9322">
                        <a:srgbClr val="FFFFFF"/>
                      </a:gs>
                      <a:gs pos="27119">
                        <a:srgbClr val="FFFFFF"/>
                      </a:gs>
                    </a:gsLst>
                    <a:lin ang="5400000" scaled="0"/>
                  </a:gradFill>
                </a:rPr>
                <a:t>Technica</a:t>
              </a:r>
              <a:r>
                <a:rPr lang="en-US" kern="0" dirty="0">
                  <a:gradFill>
                    <a:gsLst>
                      <a:gs pos="9322">
                        <a:srgbClr val="FFFFFF"/>
                      </a:gs>
                      <a:gs pos="27119">
                        <a:srgbClr val="FFFFFF"/>
                      </a:gs>
                    </a:gsLst>
                    <a:lin ang="5400000" scaled="0"/>
                  </a:gradFill>
                </a:rPr>
                <a:t> </a:t>
              </a:r>
              <a:br>
                <a:rPr lang="en-US" kern="0" dirty="0">
                  <a:gradFill>
                    <a:gsLst>
                      <a:gs pos="9322">
                        <a:srgbClr val="FFFFFF"/>
                      </a:gs>
                      <a:gs pos="27119">
                        <a:srgbClr val="FFFFFF"/>
                      </a:gs>
                    </a:gsLst>
                    <a:lin ang="5400000" scaled="0"/>
                  </a:gradFill>
                </a:rPr>
              </a:br>
              <a:r>
                <a:rPr lang="en-US" kern="0" dirty="0">
                  <a:gradFill>
                    <a:gsLst>
                      <a:gs pos="9322">
                        <a:srgbClr val="FFFFFF"/>
                      </a:gs>
                      <a:gs pos="27119">
                        <a:srgbClr val="FFFFFF"/>
                      </a:gs>
                    </a:gsLst>
                    <a:lin ang="5400000" scaled="0"/>
                  </a:gradFill>
                </a:rPr>
                <a:t>[2014]</a:t>
              </a:r>
            </a:p>
          </p:txBody>
        </p:sp>
        <p:pic>
          <p:nvPicPr>
            <p:cNvPr id="192" name="Picture 12" descr="http://www.condenast.com/sites/all/files/arstechnicalogo_thumb.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37990" b="20834"/>
            <a:stretch/>
          </p:blipFill>
          <p:spPr bwMode="auto">
            <a:xfrm>
              <a:off x="618549" y="5528806"/>
              <a:ext cx="1262059" cy="2747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3" name="Group 192"/>
          <p:cNvGrpSpPr/>
          <p:nvPr/>
        </p:nvGrpSpPr>
        <p:grpSpPr>
          <a:xfrm>
            <a:off x="5515568" y="3829452"/>
            <a:ext cx="2094644" cy="2697097"/>
            <a:chOff x="2944418" y="3610424"/>
            <a:chExt cx="2094941" cy="2697480"/>
          </a:xfrm>
        </p:grpSpPr>
        <p:sp>
          <p:nvSpPr>
            <p:cNvPr id="194" name="Rectangle 193"/>
            <p:cNvSpPr/>
            <p:nvPr/>
          </p:nvSpPr>
          <p:spPr>
            <a:xfrm>
              <a:off x="2944418" y="3610424"/>
              <a:ext cx="2094941" cy="2697480"/>
            </a:xfrm>
            <a:prstGeom prst="rect">
              <a:avLst/>
            </a:prstGeom>
            <a:solidFill>
              <a:schemeClr val="accent2">
                <a:lumMod val="75000"/>
              </a:schemeClr>
            </a:solidFill>
          </p:spPr>
          <p:txBody>
            <a:bodyPr wrap="square" lIns="182854" tIns="146283" rIns="182854" bIns="146283" anchor="t" anchorCtr="0">
              <a:noAutofit/>
            </a:bodyPr>
            <a:lstStyle/>
            <a:p>
              <a:pPr defTabSz="932267">
                <a:lnSpc>
                  <a:spcPct val="90000"/>
                </a:lnSpc>
                <a:defRPr/>
              </a:pPr>
              <a:r>
                <a:rPr lang="en-US" b="1" kern="0" spc="-20" dirty="0" smtClean="0">
                  <a:gradFill>
                    <a:gsLst>
                      <a:gs pos="16102">
                        <a:srgbClr val="FFFFFF"/>
                      </a:gs>
                      <a:gs pos="27119">
                        <a:srgbClr val="FFFFFF"/>
                      </a:gs>
                    </a:gsLst>
                    <a:lin ang="5400000" scaled="0"/>
                  </a:gradFill>
                  <a:latin typeface="Segoe UI Light"/>
                  <a:cs typeface="Times New Roman" pitchFamily="18" charset="0"/>
                </a:rPr>
                <a:t>The biggest </a:t>
              </a:r>
              <a:r>
                <a:rPr lang="en-US" b="1" kern="0" spc="-20" dirty="0" err="1" smtClean="0">
                  <a:gradFill>
                    <a:gsLst>
                      <a:gs pos="16102">
                        <a:srgbClr val="FFFFFF"/>
                      </a:gs>
                      <a:gs pos="27119">
                        <a:srgbClr val="FFFFFF"/>
                      </a:gs>
                    </a:gsLst>
                    <a:lin ang="5400000" scaled="0"/>
                  </a:gradFill>
                  <a:latin typeface="Segoe UI Light"/>
                  <a:cs typeface="Times New Roman" pitchFamily="18" charset="0"/>
                </a:rPr>
                <a:t>cyberthreat</a:t>
              </a:r>
              <a:r>
                <a:rPr lang="en-US" b="1" kern="0" spc="-20" dirty="0" smtClean="0">
                  <a:gradFill>
                    <a:gsLst>
                      <a:gs pos="16102">
                        <a:srgbClr val="FFFFFF"/>
                      </a:gs>
                      <a:gs pos="27119">
                        <a:srgbClr val="FFFFFF"/>
                      </a:gs>
                    </a:gsLst>
                    <a:lin ang="5400000" scaled="0"/>
                  </a:gradFill>
                  <a:latin typeface="Segoe UI Light"/>
                  <a:cs typeface="Times New Roman" pitchFamily="18" charset="0"/>
                </a:rPr>
                <a:t> to companies could come from the inside</a:t>
              </a:r>
            </a:p>
          </p:txBody>
        </p:sp>
        <p:sp>
          <p:nvSpPr>
            <p:cNvPr id="195" name="TextBox 194"/>
            <p:cNvSpPr txBox="1"/>
            <p:nvPr/>
          </p:nvSpPr>
          <p:spPr>
            <a:xfrm>
              <a:off x="2944418" y="5763139"/>
              <a:ext cx="1363194" cy="544765"/>
            </a:xfrm>
            <a:prstGeom prst="rect">
              <a:avLst/>
            </a:prstGeom>
            <a:noFill/>
          </p:spPr>
          <p:txBody>
            <a:bodyPr wrap="square" lIns="182854" tIns="146283" rIns="182854" bIns="146283" rtlCol="0" anchor="b" anchorCtr="0">
              <a:spAutoFit/>
            </a:bodyPr>
            <a:lstStyle>
              <a:defPPr>
                <a:defRPr lang="en-US"/>
              </a:defPPr>
              <a:lvl1pPr defTabSz="932446">
                <a:lnSpc>
                  <a:spcPct val="90000"/>
                </a:lnSpc>
                <a:defRPr sz="900">
                  <a:gradFill>
                    <a:gsLst>
                      <a:gs pos="9322">
                        <a:schemeClr val="bg1"/>
                      </a:gs>
                      <a:gs pos="27119">
                        <a:schemeClr val="bg1"/>
                      </a:gs>
                    </a:gsLst>
                    <a:lin ang="5400000" scaled="0"/>
                  </a:gradFill>
                  <a:cs typeface="Segoe UI Semibold" pitchFamily="34" charset="0"/>
                </a:defRPr>
              </a:lvl1pPr>
            </a:lstStyle>
            <a:p>
              <a:pPr>
                <a:defRPr/>
              </a:pPr>
              <a:r>
                <a:rPr lang="en-US" kern="0" dirty="0" err="1">
                  <a:gradFill>
                    <a:gsLst>
                      <a:gs pos="9322">
                        <a:srgbClr val="FFFFFF"/>
                      </a:gs>
                      <a:gs pos="27119">
                        <a:srgbClr val="FFFFFF"/>
                      </a:gs>
                    </a:gsLst>
                    <a:lin ang="5400000" scaled="0"/>
                  </a:gradFill>
                </a:rPr>
                <a:t>Cnet</a:t>
              </a:r>
              <a:r>
                <a:rPr lang="en-US" kern="0" dirty="0">
                  <a:gradFill>
                    <a:gsLst>
                      <a:gs pos="9322">
                        <a:srgbClr val="FFFFFF"/>
                      </a:gs>
                      <a:gs pos="27119">
                        <a:srgbClr val="FFFFFF"/>
                      </a:gs>
                    </a:gsLst>
                    <a:lin ang="5400000" scaled="0"/>
                  </a:gradFill>
                </a:rPr>
                <a:t/>
              </a:r>
              <a:br>
                <a:rPr lang="en-US" kern="0" dirty="0">
                  <a:gradFill>
                    <a:gsLst>
                      <a:gs pos="9322">
                        <a:srgbClr val="FFFFFF"/>
                      </a:gs>
                      <a:gs pos="27119">
                        <a:srgbClr val="FFFFFF"/>
                      </a:gs>
                    </a:gsLst>
                    <a:lin ang="5400000" scaled="0"/>
                  </a:gradFill>
                </a:rPr>
              </a:br>
              <a:r>
                <a:rPr lang="en-US" kern="0" dirty="0">
                  <a:gradFill>
                    <a:gsLst>
                      <a:gs pos="9322">
                        <a:srgbClr val="FFFFFF"/>
                      </a:gs>
                      <a:gs pos="27119">
                        <a:srgbClr val="FFFFFF"/>
                      </a:gs>
                    </a:gsLst>
                    <a:lin ang="5400000" scaled="0"/>
                  </a:gradFill>
                </a:rPr>
                <a:t>[2015]</a:t>
              </a:r>
            </a:p>
          </p:txBody>
        </p:sp>
      </p:grpSp>
      <p:grpSp>
        <p:nvGrpSpPr>
          <p:cNvPr id="196" name="Group 195"/>
          <p:cNvGrpSpPr/>
          <p:nvPr/>
        </p:nvGrpSpPr>
        <p:grpSpPr>
          <a:xfrm>
            <a:off x="3029693" y="2012275"/>
            <a:ext cx="2702702" cy="1782827"/>
            <a:chOff x="457199" y="1718288"/>
            <a:chExt cx="2703085" cy="1783080"/>
          </a:xfrm>
        </p:grpSpPr>
        <p:sp>
          <p:nvSpPr>
            <p:cNvPr id="197" name="TextBox 196"/>
            <p:cNvSpPr txBox="1"/>
            <p:nvPr/>
          </p:nvSpPr>
          <p:spPr>
            <a:xfrm>
              <a:off x="457199" y="1718288"/>
              <a:ext cx="2703085" cy="1783080"/>
            </a:xfrm>
            <a:prstGeom prst="rect">
              <a:avLst/>
            </a:prstGeom>
            <a:solidFill>
              <a:schemeClr val="accent1"/>
            </a:solidFill>
          </p:spPr>
          <p:txBody>
            <a:bodyPr wrap="square" lIns="182854" tIns="146283" rIns="182854" bIns="146283" rtlCol="0" anchor="t" anchorCtr="0">
              <a:noAutofit/>
            </a:bodyPr>
            <a:lstStyle/>
            <a:p>
              <a:pPr defTabSz="932267">
                <a:lnSpc>
                  <a:spcPct val="90000"/>
                </a:lnSpc>
                <a:defRPr/>
              </a:pPr>
              <a:r>
                <a:rPr lang="en-US" b="1" kern="0" spc="-20" dirty="0" smtClean="0">
                  <a:gradFill>
                    <a:gsLst>
                      <a:gs pos="16102">
                        <a:srgbClr val="FFFFFF"/>
                      </a:gs>
                      <a:gs pos="27119">
                        <a:srgbClr val="FFFFFF"/>
                      </a:gs>
                    </a:gsLst>
                    <a:lin ang="5400000" scaled="0"/>
                  </a:gradFill>
                  <a:latin typeface="Segoe UI Light"/>
                  <a:cs typeface="Times New Roman" pitchFamily="18" charset="0"/>
                </a:rPr>
                <a:t>Cyberattacks on </a:t>
              </a:r>
              <a:br>
                <a:rPr lang="en-US" b="1" kern="0" spc="-20" dirty="0" smtClean="0">
                  <a:gradFill>
                    <a:gsLst>
                      <a:gs pos="16102">
                        <a:srgbClr val="FFFFFF"/>
                      </a:gs>
                      <a:gs pos="27119">
                        <a:srgbClr val="FFFFFF"/>
                      </a:gs>
                    </a:gsLst>
                    <a:lin ang="5400000" scaled="0"/>
                  </a:gradFill>
                  <a:latin typeface="Segoe UI Light"/>
                  <a:cs typeface="Times New Roman" pitchFamily="18" charset="0"/>
                </a:rPr>
              </a:br>
              <a:r>
                <a:rPr lang="en-US" b="1" kern="0" spc="-20" dirty="0" smtClean="0">
                  <a:gradFill>
                    <a:gsLst>
                      <a:gs pos="16102">
                        <a:srgbClr val="FFFFFF"/>
                      </a:gs>
                      <a:gs pos="27119">
                        <a:srgbClr val="FFFFFF"/>
                      </a:gs>
                    </a:gsLst>
                    <a:lin ang="5400000" scaled="0"/>
                  </a:gradFill>
                  <a:latin typeface="Segoe UI Light"/>
                  <a:cs typeface="Times New Roman" pitchFamily="18" charset="0"/>
                </a:rPr>
                <a:t>the rise against </a:t>
              </a:r>
              <a:br>
                <a:rPr lang="en-US" b="1" kern="0" spc="-20" dirty="0" smtClean="0">
                  <a:gradFill>
                    <a:gsLst>
                      <a:gs pos="16102">
                        <a:srgbClr val="FFFFFF"/>
                      </a:gs>
                      <a:gs pos="27119">
                        <a:srgbClr val="FFFFFF"/>
                      </a:gs>
                    </a:gsLst>
                    <a:lin ang="5400000" scaled="0"/>
                  </a:gradFill>
                  <a:latin typeface="Segoe UI Light"/>
                  <a:cs typeface="Times New Roman" pitchFamily="18" charset="0"/>
                </a:rPr>
              </a:br>
              <a:r>
                <a:rPr lang="en-US" b="1" kern="0" spc="-20" dirty="0" smtClean="0">
                  <a:gradFill>
                    <a:gsLst>
                      <a:gs pos="16102">
                        <a:srgbClr val="FFFFFF"/>
                      </a:gs>
                      <a:gs pos="27119">
                        <a:srgbClr val="FFFFFF"/>
                      </a:gs>
                    </a:gsLst>
                    <a:lin ang="5400000" scaled="0"/>
                  </a:gradFill>
                  <a:latin typeface="Segoe UI Light"/>
                  <a:cs typeface="Times New Roman" pitchFamily="18" charset="0"/>
                </a:rPr>
                <a:t>US corporations</a:t>
              </a:r>
            </a:p>
          </p:txBody>
        </p:sp>
        <p:sp>
          <p:nvSpPr>
            <p:cNvPr id="198" name="TextBox 197"/>
            <p:cNvSpPr txBox="1"/>
            <p:nvPr/>
          </p:nvSpPr>
          <p:spPr>
            <a:xfrm>
              <a:off x="457199" y="3081235"/>
              <a:ext cx="1544334" cy="420133"/>
            </a:xfrm>
            <a:prstGeom prst="rect">
              <a:avLst/>
            </a:prstGeom>
            <a:noFill/>
          </p:spPr>
          <p:txBody>
            <a:bodyPr wrap="square" lIns="182854" tIns="146283" rIns="182854" bIns="146283" rtlCol="0" anchor="b" anchorCtr="0">
              <a:spAutoFit/>
            </a:bodyPr>
            <a:lstStyle>
              <a:defPPr>
                <a:defRPr lang="en-US"/>
              </a:defPPr>
              <a:lvl1pPr defTabSz="932446">
                <a:lnSpc>
                  <a:spcPct val="90000"/>
                </a:lnSpc>
                <a:defRPr sz="900">
                  <a:gradFill>
                    <a:gsLst>
                      <a:gs pos="9322">
                        <a:schemeClr val="bg1"/>
                      </a:gs>
                      <a:gs pos="27119">
                        <a:schemeClr val="bg1"/>
                      </a:gs>
                    </a:gsLst>
                    <a:lin ang="5400000" scaled="0"/>
                  </a:gradFill>
                  <a:cs typeface="Segoe UI Semibold" pitchFamily="34" charset="0"/>
                </a:defRPr>
              </a:lvl1pPr>
            </a:lstStyle>
            <a:p>
              <a:pPr>
                <a:defRPr/>
              </a:pPr>
              <a:r>
                <a:rPr lang="en-US" kern="0" dirty="0">
                  <a:gradFill>
                    <a:gsLst>
                      <a:gs pos="9322">
                        <a:srgbClr val="FFFFFF"/>
                      </a:gs>
                      <a:gs pos="27119">
                        <a:srgbClr val="FFFFFF"/>
                      </a:gs>
                    </a:gsLst>
                    <a:lin ang="5400000" scaled="0"/>
                  </a:gradFill>
                </a:rPr>
                <a:t>New York Times [2014]</a:t>
              </a:r>
            </a:p>
          </p:txBody>
        </p:sp>
        <p:pic>
          <p:nvPicPr>
            <p:cNvPr id="199" name="Picture 8" descr="http://upload.wikimedia.org/wikipedia/commons/7/77/The_New_York_Times_logo.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1200" y="2916411"/>
              <a:ext cx="1431413" cy="2195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0" name="Group 199"/>
          <p:cNvGrpSpPr/>
          <p:nvPr/>
        </p:nvGrpSpPr>
        <p:grpSpPr>
          <a:xfrm>
            <a:off x="5773815" y="2012275"/>
            <a:ext cx="3349939" cy="1782827"/>
            <a:chOff x="3220720" y="1718288"/>
            <a:chExt cx="3350414" cy="1783080"/>
          </a:xfrm>
        </p:grpSpPr>
        <p:sp>
          <p:nvSpPr>
            <p:cNvPr id="201" name="Rectangle 200"/>
            <p:cNvSpPr/>
            <p:nvPr/>
          </p:nvSpPr>
          <p:spPr>
            <a:xfrm>
              <a:off x="3220720" y="1718288"/>
              <a:ext cx="3350414" cy="1783080"/>
            </a:xfrm>
            <a:prstGeom prst="rect">
              <a:avLst/>
            </a:prstGeom>
            <a:solidFill>
              <a:srgbClr val="002060"/>
            </a:solidFill>
          </p:spPr>
          <p:txBody>
            <a:bodyPr wrap="square" lIns="182854" tIns="146283" rIns="182854" bIns="146283" anchor="t" anchorCtr="0">
              <a:noAutofit/>
            </a:bodyPr>
            <a:lstStyle/>
            <a:p>
              <a:pPr defTabSz="932267">
                <a:lnSpc>
                  <a:spcPct val="90000"/>
                </a:lnSpc>
                <a:defRPr/>
              </a:pPr>
              <a:r>
                <a:rPr lang="en-US" b="1" kern="0" spc="-20" dirty="0" smtClean="0">
                  <a:gradFill>
                    <a:gsLst>
                      <a:gs pos="16102">
                        <a:srgbClr val="FFFFFF"/>
                      </a:gs>
                      <a:gs pos="27119">
                        <a:srgbClr val="FFFFFF"/>
                      </a:gs>
                    </a:gsLst>
                    <a:lin ang="5400000" scaled="0"/>
                  </a:gradFill>
                  <a:latin typeface="Segoe UI Light"/>
                  <a:cs typeface="Times New Roman" pitchFamily="18" charset="0"/>
                </a:rPr>
                <a:t>Espionage malware infects </a:t>
              </a:r>
              <a:br>
                <a:rPr lang="en-US" b="1" kern="0" spc="-20" dirty="0" smtClean="0">
                  <a:gradFill>
                    <a:gsLst>
                      <a:gs pos="16102">
                        <a:srgbClr val="FFFFFF"/>
                      </a:gs>
                      <a:gs pos="27119">
                        <a:srgbClr val="FFFFFF"/>
                      </a:gs>
                    </a:gsLst>
                    <a:lin ang="5400000" scaled="0"/>
                  </a:gradFill>
                  <a:latin typeface="Segoe UI Light"/>
                  <a:cs typeface="Times New Roman" pitchFamily="18" charset="0"/>
                </a:rPr>
              </a:br>
              <a:r>
                <a:rPr lang="en-US" b="1" kern="0" spc="-20" dirty="0" smtClean="0">
                  <a:gradFill>
                    <a:gsLst>
                      <a:gs pos="16102">
                        <a:srgbClr val="FFFFFF"/>
                      </a:gs>
                      <a:gs pos="27119">
                        <a:srgbClr val="FFFFFF"/>
                      </a:gs>
                    </a:gsLst>
                    <a:lin ang="5400000" scaled="0"/>
                  </a:gradFill>
                  <a:latin typeface="Segoe UI Light"/>
                  <a:cs typeface="Times New Roman" pitchFamily="18" charset="0"/>
                </a:rPr>
                <a:t>rafts of governments, </a:t>
              </a:r>
              <a:br>
                <a:rPr lang="en-US" b="1" kern="0" spc="-20" dirty="0" smtClean="0">
                  <a:gradFill>
                    <a:gsLst>
                      <a:gs pos="16102">
                        <a:srgbClr val="FFFFFF"/>
                      </a:gs>
                      <a:gs pos="27119">
                        <a:srgbClr val="FFFFFF"/>
                      </a:gs>
                    </a:gsLst>
                    <a:lin ang="5400000" scaled="0"/>
                  </a:gradFill>
                  <a:latin typeface="Segoe UI Light"/>
                  <a:cs typeface="Times New Roman" pitchFamily="18" charset="0"/>
                </a:rPr>
              </a:br>
              <a:r>
                <a:rPr lang="en-US" b="1" kern="0" spc="-20" dirty="0" smtClean="0">
                  <a:gradFill>
                    <a:gsLst>
                      <a:gs pos="16102">
                        <a:srgbClr val="FFFFFF"/>
                      </a:gs>
                      <a:gs pos="27119">
                        <a:srgbClr val="FFFFFF"/>
                      </a:gs>
                    </a:gsLst>
                    <a:lin ang="5400000" scaled="0"/>
                  </a:gradFill>
                  <a:latin typeface="Segoe UI Light"/>
                  <a:cs typeface="Times New Roman" pitchFamily="18" charset="0"/>
                </a:rPr>
                <a:t>industries around the world</a:t>
              </a:r>
            </a:p>
          </p:txBody>
        </p:sp>
        <p:sp>
          <p:nvSpPr>
            <p:cNvPr id="202" name="Rectangle 201"/>
            <p:cNvSpPr/>
            <p:nvPr/>
          </p:nvSpPr>
          <p:spPr>
            <a:xfrm>
              <a:off x="3220720" y="3081253"/>
              <a:ext cx="1589373" cy="420115"/>
            </a:xfrm>
            <a:prstGeom prst="rect">
              <a:avLst/>
            </a:prstGeom>
            <a:noFill/>
          </p:spPr>
          <p:txBody>
            <a:bodyPr wrap="square" lIns="182854" tIns="146283" rIns="182854" bIns="146283" rtlCol="0" anchor="b" anchorCtr="0">
              <a:spAutoFit/>
            </a:bodyPr>
            <a:lstStyle/>
            <a:p>
              <a:pPr defTabSz="932267">
                <a:lnSpc>
                  <a:spcPct val="90000"/>
                </a:lnSpc>
                <a:defRPr/>
              </a:pPr>
              <a:r>
                <a:rPr lang="en-US" sz="900" kern="0" dirty="0" err="1" smtClean="0">
                  <a:gradFill>
                    <a:gsLst>
                      <a:gs pos="9322">
                        <a:srgbClr val="FFFFFF"/>
                      </a:gs>
                      <a:gs pos="27119">
                        <a:srgbClr val="FFFFFF"/>
                      </a:gs>
                    </a:gsLst>
                    <a:lin ang="5400000" scaled="0"/>
                  </a:gradFill>
                  <a:cs typeface="Segoe UI Semibold" pitchFamily="34" charset="0"/>
                </a:rPr>
                <a:t>Ars</a:t>
              </a:r>
              <a:r>
                <a:rPr lang="en-US" sz="900" kern="0" dirty="0" smtClean="0">
                  <a:gradFill>
                    <a:gsLst>
                      <a:gs pos="9322">
                        <a:srgbClr val="FFFFFF"/>
                      </a:gs>
                      <a:gs pos="27119">
                        <a:srgbClr val="FFFFFF"/>
                      </a:gs>
                    </a:gsLst>
                    <a:lin ang="5400000" scaled="0"/>
                  </a:gradFill>
                  <a:cs typeface="Segoe UI Semibold" pitchFamily="34" charset="0"/>
                </a:rPr>
                <a:t> </a:t>
              </a:r>
              <a:r>
                <a:rPr lang="en-US" sz="900" kern="0" dirty="0" err="1" smtClean="0">
                  <a:gradFill>
                    <a:gsLst>
                      <a:gs pos="9322">
                        <a:srgbClr val="FFFFFF"/>
                      </a:gs>
                      <a:gs pos="27119">
                        <a:srgbClr val="FFFFFF"/>
                      </a:gs>
                    </a:gsLst>
                    <a:lin ang="5400000" scaled="0"/>
                  </a:gradFill>
                  <a:cs typeface="Segoe UI Semibold" pitchFamily="34" charset="0"/>
                </a:rPr>
                <a:t>Technica</a:t>
              </a:r>
              <a:r>
                <a:rPr lang="en-US" sz="900" kern="0" dirty="0" smtClean="0">
                  <a:gradFill>
                    <a:gsLst>
                      <a:gs pos="9322">
                        <a:srgbClr val="FFFFFF"/>
                      </a:gs>
                      <a:gs pos="27119">
                        <a:srgbClr val="FFFFFF"/>
                      </a:gs>
                    </a:gsLst>
                    <a:lin ang="5400000" scaled="0"/>
                  </a:gradFill>
                  <a:cs typeface="Segoe UI Semibold" pitchFamily="34" charset="0"/>
                </a:rPr>
                <a:t> [2014]</a:t>
              </a:r>
            </a:p>
          </p:txBody>
        </p:sp>
        <p:pic>
          <p:nvPicPr>
            <p:cNvPr id="203" name="Picture 12" descr="http://www.condenast.com/sites/all/files/arstechnicalogo_thumb.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37990" b="20834"/>
            <a:stretch/>
          </p:blipFill>
          <p:spPr bwMode="auto">
            <a:xfrm>
              <a:off x="3367461" y="2868177"/>
              <a:ext cx="1258513" cy="2740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4" name="Group 203"/>
          <p:cNvGrpSpPr/>
          <p:nvPr/>
        </p:nvGrpSpPr>
        <p:grpSpPr>
          <a:xfrm>
            <a:off x="9924489" y="3829452"/>
            <a:ext cx="2239978" cy="2698840"/>
            <a:chOff x="7393017" y="3610424"/>
            <a:chExt cx="2240296" cy="2699223"/>
          </a:xfrm>
        </p:grpSpPr>
        <p:sp>
          <p:nvSpPr>
            <p:cNvPr id="205" name="Cyber-espinoage - Engineering News - Text only"/>
            <p:cNvSpPr/>
            <p:nvPr/>
          </p:nvSpPr>
          <p:spPr>
            <a:xfrm>
              <a:off x="7393017" y="3610424"/>
              <a:ext cx="2240296" cy="2697480"/>
            </a:xfrm>
            <a:prstGeom prst="rect">
              <a:avLst/>
            </a:prstGeom>
            <a:solidFill>
              <a:schemeClr val="accent2">
                <a:lumMod val="75000"/>
              </a:schemeClr>
            </a:solidFill>
          </p:spPr>
          <p:txBody>
            <a:bodyPr wrap="square" lIns="182854" tIns="146283" rIns="182854" bIns="146283" anchor="t" anchorCtr="0">
              <a:noAutofit/>
            </a:bodyPr>
            <a:lstStyle/>
            <a:p>
              <a:pPr defTabSz="932267">
                <a:lnSpc>
                  <a:spcPct val="90000"/>
                </a:lnSpc>
                <a:spcAft>
                  <a:spcPts val="816"/>
                </a:spcAft>
                <a:defRPr/>
              </a:pPr>
              <a:r>
                <a:rPr lang="en-US" b="1" kern="0" spc="-20" dirty="0" smtClean="0">
                  <a:gradFill>
                    <a:gsLst>
                      <a:gs pos="16102">
                        <a:srgbClr val="FFFFFF"/>
                      </a:gs>
                      <a:gs pos="27119">
                        <a:srgbClr val="FFFFFF"/>
                      </a:gs>
                    </a:gsLst>
                    <a:lin ang="5400000" scaled="0"/>
                  </a:gradFill>
                  <a:latin typeface="Segoe UI Light"/>
                  <a:cs typeface="Times New Roman" pitchFamily="18" charset="0"/>
                </a:rPr>
                <a:t>Forget carjacking, soon it will be </a:t>
              </a:r>
              <a:r>
                <a:rPr lang="en-US" b="1" kern="0" spc="-20" dirty="0" err="1" smtClean="0">
                  <a:gradFill>
                    <a:gsLst>
                      <a:gs pos="16102">
                        <a:srgbClr val="FFFFFF"/>
                      </a:gs>
                      <a:gs pos="27119">
                        <a:srgbClr val="FFFFFF"/>
                      </a:gs>
                    </a:gsLst>
                    <a:lin ang="5400000" scaled="0"/>
                  </a:gradFill>
                  <a:latin typeface="Segoe UI Light"/>
                  <a:cs typeface="Times New Roman" pitchFamily="18" charset="0"/>
                </a:rPr>
                <a:t>carhacking</a:t>
              </a:r>
              <a:endParaRPr lang="en-US" b="1" kern="0" spc="-20" dirty="0" smtClean="0">
                <a:gradFill>
                  <a:gsLst>
                    <a:gs pos="16102">
                      <a:srgbClr val="FFFFFF"/>
                    </a:gs>
                    <a:gs pos="27119">
                      <a:srgbClr val="FFFFFF"/>
                    </a:gs>
                  </a:gsLst>
                  <a:lin ang="5400000" scaled="0"/>
                </a:gradFill>
                <a:latin typeface="Segoe UI Light"/>
                <a:cs typeface="Times New Roman" pitchFamily="18" charset="0"/>
              </a:endParaRPr>
            </a:p>
          </p:txBody>
        </p:sp>
        <p:sp>
          <p:nvSpPr>
            <p:cNvPr id="206" name="Rectangle 205"/>
            <p:cNvSpPr/>
            <p:nvPr/>
          </p:nvSpPr>
          <p:spPr>
            <a:xfrm>
              <a:off x="7393018" y="5764882"/>
              <a:ext cx="2238870" cy="544765"/>
            </a:xfrm>
            <a:prstGeom prst="rect">
              <a:avLst/>
            </a:prstGeom>
            <a:noFill/>
          </p:spPr>
          <p:txBody>
            <a:bodyPr wrap="square" lIns="182854" tIns="146283" rIns="182854" bIns="146283" rtlCol="0" anchor="b" anchorCtr="0">
              <a:spAutoFit/>
            </a:bodyPr>
            <a:lstStyle/>
            <a:p>
              <a:pPr defTabSz="932267">
                <a:lnSpc>
                  <a:spcPct val="90000"/>
                </a:lnSpc>
                <a:defRPr/>
              </a:pPr>
              <a:r>
                <a:rPr lang="en-US" sz="900" kern="0" dirty="0" smtClean="0">
                  <a:gradFill>
                    <a:gsLst>
                      <a:gs pos="9322">
                        <a:srgbClr val="FFFFFF"/>
                      </a:gs>
                      <a:gs pos="27119">
                        <a:srgbClr val="FFFFFF"/>
                      </a:gs>
                    </a:gsLst>
                    <a:lin ang="5400000" scaled="0"/>
                  </a:gradFill>
                  <a:cs typeface="Segoe UI Semibold" pitchFamily="34" charset="0"/>
                </a:rPr>
                <a:t>The Sydney Morning </a:t>
              </a:r>
              <a:br>
                <a:rPr lang="en-US" sz="900" kern="0" dirty="0" smtClean="0">
                  <a:gradFill>
                    <a:gsLst>
                      <a:gs pos="9322">
                        <a:srgbClr val="FFFFFF"/>
                      </a:gs>
                      <a:gs pos="27119">
                        <a:srgbClr val="FFFFFF"/>
                      </a:gs>
                    </a:gsLst>
                    <a:lin ang="5400000" scaled="0"/>
                  </a:gradFill>
                  <a:cs typeface="Segoe UI Semibold" pitchFamily="34" charset="0"/>
                </a:rPr>
              </a:br>
              <a:r>
                <a:rPr lang="en-US" sz="900" kern="0" dirty="0" smtClean="0">
                  <a:gradFill>
                    <a:gsLst>
                      <a:gs pos="9322">
                        <a:srgbClr val="FFFFFF"/>
                      </a:gs>
                      <a:gs pos="27119">
                        <a:srgbClr val="FFFFFF"/>
                      </a:gs>
                    </a:gsLst>
                    <a:lin ang="5400000" scaled="0"/>
                  </a:gradFill>
                  <a:cs typeface="Segoe UI Semibold" pitchFamily="34" charset="0"/>
                </a:rPr>
                <a:t>Herald [2014]</a:t>
              </a:r>
            </a:p>
          </p:txBody>
        </p:sp>
        <p:pic>
          <p:nvPicPr>
            <p:cNvPr id="207" name="Picture 16" descr="http://1.bp.blogspot.com/_Rs0OKPZEAPk/TQJOwYDz4lI/AAAAAAAADWE/wiXndUYfYd0/s1600/300px-The_Sydney_Morning_Herald_logo_svg.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583952" y="5598457"/>
              <a:ext cx="1500805" cy="1607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8" name="Group 207"/>
          <p:cNvGrpSpPr/>
          <p:nvPr/>
        </p:nvGrpSpPr>
        <p:grpSpPr>
          <a:xfrm>
            <a:off x="7647361" y="3829452"/>
            <a:ext cx="2239978" cy="2697097"/>
            <a:chOff x="5114574" y="3610424"/>
            <a:chExt cx="2240296" cy="2697480"/>
          </a:xfrm>
        </p:grpSpPr>
        <p:sp>
          <p:nvSpPr>
            <p:cNvPr id="209" name="President Broad Athority - NYT"/>
            <p:cNvSpPr/>
            <p:nvPr/>
          </p:nvSpPr>
          <p:spPr>
            <a:xfrm>
              <a:off x="5114574" y="3610424"/>
              <a:ext cx="2240296" cy="2697480"/>
            </a:xfrm>
            <a:prstGeom prst="rect">
              <a:avLst/>
            </a:prstGeom>
            <a:solidFill>
              <a:schemeClr val="accent4">
                <a:lumMod val="75000"/>
              </a:schemeClr>
            </a:solidFill>
          </p:spPr>
          <p:txBody>
            <a:bodyPr wrap="square" lIns="182854" tIns="146283" rIns="182854" bIns="146283" anchor="t" anchorCtr="0">
              <a:noAutofit/>
            </a:bodyPr>
            <a:lstStyle/>
            <a:p>
              <a:pPr defTabSz="932267">
                <a:lnSpc>
                  <a:spcPct val="90000"/>
                </a:lnSpc>
                <a:spcAft>
                  <a:spcPts val="816"/>
                </a:spcAft>
                <a:defRPr/>
              </a:pPr>
              <a:r>
                <a:rPr lang="en-US" b="1" kern="0" spc="-20" dirty="0" smtClean="0">
                  <a:gradFill>
                    <a:gsLst>
                      <a:gs pos="16102">
                        <a:srgbClr val="FFFFFF"/>
                      </a:gs>
                      <a:gs pos="27119">
                        <a:srgbClr val="FFFFFF"/>
                      </a:gs>
                    </a:gsLst>
                    <a:lin ang="5400000" scaled="0"/>
                  </a:gradFill>
                  <a:latin typeface="Segoe UI Light"/>
                  <a:cs typeface="Times New Roman" pitchFamily="18" charset="0"/>
                </a:rPr>
                <a:t>Malware burrows deep into computer BIOS to escape AV</a:t>
              </a:r>
            </a:p>
          </p:txBody>
        </p:sp>
        <p:sp>
          <p:nvSpPr>
            <p:cNvPr id="210" name="Rectangle 209"/>
            <p:cNvSpPr/>
            <p:nvPr/>
          </p:nvSpPr>
          <p:spPr>
            <a:xfrm>
              <a:off x="5114574" y="5763139"/>
              <a:ext cx="1943481" cy="544765"/>
            </a:xfrm>
            <a:prstGeom prst="rect">
              <a:avLst/>
            </a:prstGeom>
            <a:noFill/>
          </p:spPr>
          <p:txBody>
            <a:bodyPr wrap="square" lIns="182854" tIns="146283" rIns="182854" bIns="146283" rtlCol="0" anchor="b" anchorCtr="0">
              <a:spAutoFit/>
            </a:bodyPr>
            <a:lstStyle/>
            <a:p>
              <a:pPr defTabSz="932267">
                <a:lnSpc>
                  <a:spcPct val="90000"/>
                </a:lnSpc>
                <a:defRPr/>
              </a:pPr>
              <a:r>
                <a:rPr lang="en-US" sz="900" kern="0" dirty="0" smtClean="0">
                  <a:gradFill>
                    <a:gsLst>
                      <a:gs pos="9322">
                        <a:srgbClr val="FFFFFF"/>
                      </a:gs>
                      <a:gs pos="27119">
                        <a:srgbClr val="FFFFFF"/>
                      </a:gs>
                    </a:gsLst>
                    <a:lin ang="5400000" scaled="0"/>
                  </a:gradFill>
                  <a:cs typeface="Segoe UI Semibold" pitchFamily="34" charset="0"/>
                </a:rPr>
                <a:t>The Register </a:t>
              </a:r>
              <a:br>
                <a:rPr lang="en-US" sz="900" kern="0" dirty="0" smtClean="0">
                  <a:gradFill>
                    <a:gsLst>
                      <a:gs pos="9322">
                        <a:srgbClr val="FFFFFF"/>
                      </a:gs>
                      <a:gs pos="27119">
                        <a:srgbClr val="FFFFFF"/>
                      </a:gs>
                    </a:gsLst>
                    <a:lin ang="5400000" scaled="0"/>
                  </a:gradFill>
                  <a:cs typeface="Segoe UI Semibold" pitchFamily="34" charset="0"/>
                </a:rPr>
              </a:br>
              <a:r>
                <a:rPr lang="en-US" sz="900" kern="0" dirty="0" smtClean="0">
                  <a:gradFill>
                    <a:gsLst>
                      <a:gs pos="9322">
                        <a:srgbClr val="FFFFFF"/>
                      </a:gs>
                      <a:gs pos="27119">
                        <a:srgbClr val="FFFFFF"/>
                      </a:gs>
                    </a:gsLst>
                    <a:lin ang="5400000" scaled="0"/>
                  </a:gradFill>
                  <a:cs typeface="Segoe UI Semibold" pitchFamily="34" charset="0"/>
                </a:rPr>
                <a:t>[September 2014]</a:t>
              </a:r>
            </a:p>
          </p:txBody>
        </p:sp>
        <p:pic>
          <p:nvPicPr>
            <p:cNvPr id="211" name="Picture 14" descr="http://www.userlogos.org/files/logos/WildBirkyBoy/reg.png"/>
            <p:cNvPicPr>
              <a:picLocks noChangeAspect="1" noChangeArrowheads="1"/>
            </p:cNvPicPr>
            <p:nvPr/>
          </p:nvPicPr>
          <p:blipFill rotWithShape="1">
            <a:blip r:embed="rId7" cstate="screen">
              <a:extLst>
                <a:ext uri="{28A0092B-C50C-407E-A947-70E740481C1C}">
                  <a14:useLocalDpi xmlns:a14="http://schemas.microsoft.com/office/drawing/2010/main"/>
                </a:ext>
              </a:extLst>
            </a:blip>
            <a:stretch/>
          </p:blipFill>
          <p:spPr bwMode="auto">
            <a:xfrm>
              <a:off x="5295291" y="5563249"/>
              <a:ext cx="1397084" cy="23206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12" name="Group 211"/>
          <p:cNvGrpSpPr/>
          <p:nvPr/>
        </p:nvGrpSpPr>
        <p:grpSpPr>
          <a:xfrm>
            <a:off x="275163" y="2926544"/>
            <a:ext cx="2194249" cy="868557"/>
            <a:chOff x="-2369151" y="2926464"/>
            <a:chExt cx="2194560" cy="868680"/>
          </a:xfrm>
        </p:grpSpPr>
        <p:sp>
          <p:nvSpPr>
            <p:cNvPr id="213" name="Rectangle 212"/>
            <p:cNvSpPr/>
            <p:nvPr/>
          </p:nvSpPr>
          <p:spPr>
            <a:xfrm>
              <a:off x="-2369151" y="2926464"/>
              <a:ext cx="2194560" cy="868680"/>
            </a:xfrm>
            <a:prstGeom prst="rect">
              <a:avLst/>
            </a:prstGeom>
            <a:solidFill>
              <a:srgbClr val="FFFFFF">
                <a:lumMod val="85000"/>
              </a:srgbClr>
            </a:solidFill>
            <a:ln w="15875" cap="flat" cmpd="sng" algn="ctr">
              <a:noFill/>
              <a:prstDash val="solid"/>
            </a:ln>
            <a:effectLst/>
          </p:spPr>
          <p:txBody>
            <a:bodyPr rot="0" spcFirstLastPara="0" vertOverflow="overflow" horzOverflow="overflow" vert="horz" wrap="square" lIns="639989" tIns="146283" rIns="182854" bIns="146283" numCol="1" spcCol="0" rtlCol="0" fromWordArt="0" anchor="t" anchorCtr="0" forceAA="0" compatLnSpc="1">
              <a:prstTxWarp prst="textNoShape">
                <a:avLst/>
              </a:prstTxWarp>
              <a:noAutofit/>
            </a:bodyPr>
            <a:lstStyle/>
            <a:p>
              <a:pPr defTabSz="932563">
                <a:lnSpc>
                  <a:spcPct val="90000"/>
                </a:lnSpc>
                <a:defRPr/>
              </a:pPr>
              <a:r>
                <a:rPr lang="en-US" sz="2000" kern="0" dirty="0" smtClean="0">
                  <a:gradFill>
                    <a:gsLst>
                      <a:gs pos="847">
                        <a:srgbClr val="505050"/>
                      </a:gs>
                      <a:gs pos="16102">
                        <a:srgbClr val="505050"/>
                      </a:gs>
                    </a:gsLst>
                    <a:lin ang="5400000" scaled="1"/>
                  </a:gradFill>
                  <a:latin typeface="Segoe UI Light"/>
                </a:rPr>
                <a:t>Bigger </a:t>
              </a:r>
              <a:br>
                <a:rPr lang="en-US" sz="2000" kern="0" dirty="0" smtClean="0">
                  <a:gradFill>
                    <a:gsLst>
                      <a:gs pos="847">
                        <a:srgbClr val="505050"/>
                      </a:gs>
                      <a:gs pos="16102">
                        <a:srgbClr val="505050"/>
                      </a:gs>
                    </a:gsLst>
                    <a:lin ang="5400000" scaled="1"/>
                  </a:gradFill>
                  <a:latin typeface="Segoe UI Light"/>
                </a:rPr>
              </a:br>
              <a:r>
                <a:rPr lang="en-US" sz="2000" kern="0" dirty="0" smtClean="0">
                  <a:gradFill>
                    <a:gsLst>
                      <a:gs pos="847">
                        <a:srgbClr val="505050"/>
                      </a:gs>
                      <a:gs pos="16102">
                        <a:srgbClr val="505050"/>
                      </a:gs>
                    </a:gsLst>
                    <a:lin ang="5400000" scaled="1"/>
                  </a:gradFill>
                  <a:latin typeface="Segoe UI Light"/>
                </a:rPr>
                <a:t>motivations</a:t>
              </a:r>
              <a:endParaRPr lang="en-US" sz="1199" kern="0" dirty="0" smtClean="0">
                <a:gradFill>
                  <a:gsLst>
                    <a:gs pos="847">
                      <a:srgbClr val="505050"/>
                    </a:gs>
                    <a:gs pos="16102">
                      <a:srgbClr val="505050"/>
                    </a:gs>
                  </a:gsLst>
                  <a:lin ang="5400000" scaled="1"/>
                </a:gradFill>
                <a:latin typeface="Segoe UI Light"/>
              </a:endParaRPr>
            </a:p>
          </p:txBody>
        </p:sp>
        <p:sp>
          <p:nvSpPr>
            <p:cNvPr id="214" name="Oval 213"/>
            <p:cNvSpPr/>
            <p:nvPr/>
          </p:nvSpPr>
          <p:spPr bwMode="auto">
            <a:xfrm>
              <a:off x="-2244637" y="3175979"/>
              <a:ext cx="369651" cy="369651"/>
            </a:xfrm>
            <a:prstGeom prst="ellipse">
              <a:avLst/>
            </a:prstGeom>
            <a:solidFill>
              <a:srgbClr val="FFFFFF">
                <a:alpha val="65000"/>
              </a:srgbClr>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399" b="1" kern="0" dirty="0" smtClean="0">
                  <a:gradFill>
                    <a:gsLst>
                      <a:gs pos="16949">
                        <a:srgbClr val="D2D2D2"/>
                      </a:gs>
                      <a:gs pos="34746">
                        <a:srgbClr val="D2D2D2"/>
                      </a:gs>
                    </a:gsLst>
                    <a:lin ang="5400000" scaled="0"/>
                  </a:gradFill>
                  <a:ea typeface="Segoe UI" pitchFamily="34" charset="0"/>
                  <a:cs typeface="Segoe UI" pitchFamily="34" charset="0"/>
                </a:rPr>
                <a:t>2</a:t>
              </a:r>
            </a:p>
          </p:txBody>
        </p:sp>
      </p:grpSp>
      <p:grpSp>
        <p:nvGrpSpPr>
          <p:cNvPr id="215" name="Group 214"/>
          <p:cNvGrpSpPr/>
          <p:nvPr/>
        </p:nvGrpSpPr>
        <p:grpSpPr>
          <a:xfrm>
            <a:off x="275163" y="2012275"/>
            <a:ext cx="2194249" cy="868557"/>
            <a:chOff x="-1982497" y="2012064"/>
            <a:chExt cx="2194560" cy="868680"/>
          </a:xfrm>
        </p:grpSpPr>
        <p:sp>
          <p:nvSpPr>
            <p:cNvPr id="216" name="Rectangle 215"/>
            <p:cNvSpPr/>
            <p:nvPr/>
          </p:nvSpPr>
          <p:spPr>
            <a:xfrm>
              <a:off x="-1982497" y="2012064"/>
              <a:ext cx="2194560" cy="868680"/>
            </a:xfrm>
            <a:prstGeom prst="rect">
              <a:avLst/>
            </a:prstGeom>
            <a:solidFill>
              <a:srgbClr val="FFFFFF">
                <a:lumMod val="85000"/>
              </a:srgbClr>
            </a:solidFill>
            <a:ln w="15875" cap="flat" cmpd="sng" algn="ctr">
              <a:noFill/>
              <a:prstDash val="solid"/>
            </a:ln>
            <a:effectLst/>
          </p:spPr>
          <p:txBody>
            <a:bodyPr rot="0" spcFirstLastPara="0" vertOverflow="overflow" horzOverflow="overflow" vert="horz" wrap="square" lIns="639989" tIns="146283" rIns="182854" bIns="146283" numCol="1" spcCol="0" rtlCol="0" fromWordArt="0" anchor="t" anchorCtr="0" forceAA="0" compatLnSpc="1">
              <a:prstTxWarp prst="textNoShape">
                <a:avLst/>
              </a:prstTxWarp>
              <a:noAutofit/>
            </a:bodyPr>
            <a:lstStyle/>
            <a:p>
              <a:pPr defTabSz="932563">
                <a:lnSpc>
                  <a:spcPct val="90000"/>
                </a:lnSpc>
                <a:defRPr/>
              </a:pPr>
              <a:r>
                <a:rPr lang="en-US" sz="2000" kern="0" dirty="0" smtClean="0">
                  <a:gradFill>
                    <a:gsLst>
                      <a:gs pos="847">
                        <a:srgbClr val="505050"/>
                      </a:gs>
                      <a:gs pos="16102">
                        <a:srgbClr val="505050"/>
                      </a:gs>
                    </a:gsLst>
                    <a:lin ang="5400000" scaled="1"/>
                  </a:gradFill>
                  <a:latin typeface="Segoe UI Light"/>
                </a:rPr>
                <a:t>Increasing </a:t>
              </a:r>
              <a:br>
                <a:rPr lang="en-US" sz="2000" kern="0" dirty="0" smtClean="0">
                  <a:gradFill>
                    <a:gsLst>
                      <a:gs pos="847">
                        <a:srgbClr val="505050"/>
                      </a:gs>
                      <a:gs pos="16102">
                        <a:srgbClr val="505050"/>
                      </a:gs>
                    </a:gsLst>
                    <a:lin ang="5400000" scaled="1"/>
                  </a:gradFill>
                  <a:latin typeface="Segoe UI Light"/>
                </a:rPr>
              </a:br>
              <a:r>
                <a:rPr lang="en-US" sz="2000" kern="0" dirty="0" smtClean="0">
                  <a:gradFill>
                    <a:gsLst>
                      <a:gs pos="847">
                        <a:srgbClr val="505050"/>
                      </a:gs>
                      <a:gs pos="16102">
                        <a:srgbClr val="505050"/>
                      </a:gs>
                    </a:gsLst>
                    <a:lin ang="5400000" scaled="1"/>
                  </a:gradFill>
                  <a:latin typeface="Segoe UI Light"/>
                </a:rPr>
                <a:t>incidents</a:t>
              </a:r>
              <a:endParaRPr lang="en-US" sz="1199" kern="0" dirty="0" smtClean="0">
                <a:gradFill>
                  <a:gsLst>
                    <a:gs pos="847">
                      <a:srgbClr val="505050"/>
                    </a:gs>
                    <a:gs pos="16102">
                      <a:srgbClr val="505050"/>
                    </a:gs>
                  </a:gsLst>
                  <a:lin ang="5400000" scaled="1"/>
                </a:gradFill>
                <a:latin typeface="Segoe UI Light"/>
              </a:endParaRPr>
            </a:p>
          </p:txBody>
        </p:sp>
        <p:sp>
          <p:nvSpPr>
            <p:cNvPr id="217" name="Oval 216"/>
            <p:cNvSpPr/>
            <p:nvPr/>
          </p:nvSpPr>
          <p:spPr bwMode="auto">
            <a:xfrm>
              <a:off x="-1857983" y="2261579"/>
              <a:ext cx="369651" cy="369651"/>
            </a:xfrm>
            <a:prstGeom prst="ellipse">
              <a:avLst/>
            </a:prstGeom>
            <a:solidFill>
              <a:srgbClr val="FFFFFF">
                <a:alpha val="65000"/>
              </a:srgbClr>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399" b="1" kern="0" dirty="0" smtClean="0">
                  <a:gradFill>
                    <a:gsLst>
                      <a:gs pos="16949">
                        <a:srgbClr val="D2D2D2"/>
                      </a:gs>
                      <a:gs pos="34746">
                        <a:srgbClr val="D2D2D2"/>
                      </a:gs>
                    </a:gsLst>
                    <a:lin ang="5400000" scaled="0"/>
                  </a:gradFill>
                  <a:ea typeface="Segoe UI" pitchFamily="34" charset="0"/>
                  <a:cs typeface="Segoe UI" pitchFamily="34" charset="0"/>
                </a:rPr>
                <a:t>1</a:t>
              </a:r>
            </a:p>
          </p:txBody>
        </p:sp>
      </p:grpSp>
      <p:grpSp>
        <p:nvGrpSpPr>
          <p:cNvPr id="218" name="Group 217"/>
          <p:cNvGrpSpPr/>
          <p:nvPr/>
        </p:nvGrpSpPr>
        <p:grpSpPr>
          <a:xfrm>
            <a:off x="275163" y="3840815"/>
            <a:ext cx="2194249" cy="868557"/>
            <a:chOff x="-1673451" y="3840864"/>
            <a:chExt cx="2194560" cy="868680"/>
          </a:xfrm>
        </p:grpSpPr>
        <p:sp>
          <p:nvSpPr>
            <p:cNvPr id="219" name="Rectangle 218"/>
            <p:cNvSpPr/>
            <p:nvPr/>
          </p:nvSpPr>
          <p:spPr>
            <a:xfrm>
              <a:off x="-1673451" y="3840864"/>
              <a:ext cx="2194560" cy="868680"/>
            </a:xfrm>
            <a:prstGeom prst="rect">
              <a:avLst/>
            </a:prstGeom>
            <a:solidFill>
              <a:srgbClr val="FFFFFF">
                <a:lumMod val="85000"/>
              </a:srgbClr>
            </a:solidFill>
            <a:ln w="15875" cap="flat" cmpd="sng" algn="ctr">
              <a:noFill/>
              <a:prstDash val="solid"/>
            </a:ln>
            <a:effectLst/>
          </p:spPr>
          <p:txBody>
            <a:bodyPr rot="0" spcFirstLastPara="0" vertOverflow="overflow" horzOverflow="overflow" vert="horz" wrap="square" lIns="639989" tIns="146283" rIns="182854" bIns="146283" numCol="1" spcCol="0" rtlCol="0" fromWordArt="0" anchor="t" anchorCtr="0" forceAA="0" compatLnSpc="1">
              <a:prstTxWarp prst="textNoShape">
                <a:avLst/>
              </a:prstTxWarp>
              <a:noAutofit/>
            </a:bodyPr>
            <a:lstStyle/>
            <a:p>
              <a:pPr defTabSz="932563">
                <a:lnSpc>
                  <a:spcPct val="90000"/>
                </a:lnSpc>
                <a:defRPr/>
              </a:pPr>
              <a:r>
                <a:rPr lang="en-US" sz="2000" kern="0" dirty="0" smtClean="0">
                  <a:gradFill>
                    <a:gsLst>
                      <a:gs pos="847">
                        <a:srgbClr val="505050"/>
                      </a:gs>
                      <a:gs pos="16102">
                        <a:srgbClr val="505050"/>
                      </a:gs>
                    </a:gsLst>
                    <a:lin ang="5400000" scaled="1"/>
                  </a:gradFill>
                  <a:latin typeface="Segoe UI Light"/>
                </a:rPr>
                <a:t>Bigger </a:t>
              </a:r>
              <a:br>
                <a:rPr lang="en-US" sz="2000" kern="0" dirty="0" smtClean="0">
                  <a:gradFill>
                    <a:gsLst>
                      <a:gs pos="847">
                        <a:srgbClr val="505050"/>
                      </a:gs>
                      <a:gs pos="16102">
                        <a:srgbClr val="505050"/>
                      </a:gs>
                    </a:gsLst>
                    <a:lin ang="5400000" scaled="1"/>
                  </a:gradFill>
                  <a:latin typeface="Segoe UI Light"/>
                </a:rPr>
              </a:br>
              <a:r>
                <a:rPr lang="en-US" sz="2000" kern="0" dirty="0" smtClean="0">
                  <a:gradFill>
                    <a:gsLst>
                      <a:gs pos="847">
                        <a:srgbClr val="505050"/>
                      </a:gs>
                      <a:gs pos="16102">
                        <a:srgbClr val="505050"/>
                      </a:gs>
                    </a:gsLst>
                    <a:lin ang="5400000" scaled="1"/>
                  </a:gradFill>
                  <a:latin typeface="Segoe UI Light"/>
                </a:rPr>
                <a:t>risk</a:t>
              </a:r>
              <a:endParaRPr lang="en-US" sz="1199" kern="0" dirty="0" smtClean="0">
                <a:gradFill>
                  <a:gsLst>
                    <a:gs pos="847">
                      <a:srgbClr val="505050"/>
                    </a:gs>
                    <a:gs pos="16102">
                      <a:srgbClr val="505050"/>
                    </a:gs>
                  </a:gsLst>
                  <a:lin ang="5400000" scaled="1"/>
                </a:gradFill>
                <a:latin typeface="Segoe UI Light"/>
              </a:endParaRPr>
            </a:p>
          </p:txBody>
        </p:sp>
        <p:sp>
          <p:nvSpPr>
            <p:cNvPr id="220" name="Oval 219"/>
            <p:cNvSpPr/>
            <p:nvPr/>
          </p:nvSpPr>
          <p:spPr bwMode="auto">
            <a:xfrm>
              <a:off x="-1548937" y="4090379"/>
              <a:ext cx="369651" cy="369651"/>
            </a:xfrm>
            <a:prstGeom prst="ellipse">
              <a:avLst/>
            </a:prstGeom>
            <a:solidFill>
              <a:srgbClr val="FFFFFF">
                <a:alpha val="65000"/>
              </a:srgbClr>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399" b="1" kern="0" dirty="0" smtClean="0">
                  <a:gradFill>
                    <a:gsLst>
                      <a:gs pos="16949">
                        <a:srgbClr val="D2D2D2"/>
                      </a:gs>
                      <a:gs pos="34746">
                        <a:srgbClr val="D2D2D2"/>
                      </a:gs>
                    </a:gsLst>
                    <a:lin ang="5400000" scaled="0"/>
                  </a:gradFill>
                  <a:ea typeface="Segoe UI" pitchFamily="34" charset="0"/>
                  <a:cs typeface="Segoe UI" pitchFamily="34" charset="0"/>
                </a:rPr>
                <a:t>3</a:t>
              </a:r>
            </a:p>
          </p:txBody>
        </p:sp>
      </p:grpSp>
      <p:sp>
        <p:nvSpPr>
          <p:cNvPr id="221" name="Oval 220"/>
          <p:cNvSpPr/>
          <p:nvPr/>
        </p:nvSpPr>
        <p:spPr bwMode="auto">
          <a:xfrm>
            <a:off x="5214635" y="3282758"/>
            <a:ext cx="369598" cy="369598"/>
          </a:xfrm>
          <a:prstGeom prst="ellipse">
            <a:avLst/>
          </a:prstGeom>
          <a:solidFill>
            <a:srgbClr val="FFFFFF">
              <a:alpha val="20000"/>
            </a:srgbClr>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399" b="1" kern="0" dirty="0" smtClean="0">
                <a:gradFill>
                  <a:gsLst>
                    <a:gs pos="3390">
                      <a:srgbClr val="0072C6"/>
                    </a:gs>
                    <a:gs pos="16949">
                      <a:srgbClr val="0072C6"/>
                    </a:gs>
                  </a:gsLst>
                  <a:lin ang="5400000" scaled="0"/>
                </a:gradFill>
                <a:ea typeface="Segoe UI" pitchFamily="34" charset="0"/>
                <a:cs typeface="Segoe UI" pitchFamily="34" charset="0"/>
              </a:rPr>
              <a:t>1</a:t>
            </a:r>
          </a:p>
        </p:txBody>
      </p:sp>
      <p:sp>
        <p:nvSpPr>
          <p:cNvPr id="222" name="Oval 221"/>
          <p:cNvSpPr/>
          <p:nvPr/>
        </p:nvSpPr>
        <p:spPr bwMode="auto">
          <a:xfrm>
            <a:off x="8605994" y="3282758"/>
            <a:ext cx="369598" cy="369598"/>
          </a:xfrm>
          <a:prstGeom prst="ellipse">
            <a:avLst/>
          </a:prstGeom>
          <a:solidFill>
            <a:srgbClr val="FFFFFF">
              <a:alpha val="20000"/>
            </a:srgbClr>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399" b="1" kern="0" dirty="0" smtClean="0">
                <a:gradFill>
                  <a:gsLst>
                    <a:gs pos="56780">
                      <a:srgbClr val="002050"/>
                    </a:gs>
                    <a:gs pos="42000">
                      <a:srgbClr val="002050"/>
                    </a:gs>
                  </a:gsLst>
                  <a:lin ang="5400000" scaled="0"/>
                </a:gradFill>
                <a:ea typeface="Segoe UI" pitchFamily="34" charset="0"/>
                <a:cs typeface="Segoe UI" pitchFamily="34" charset="0"/>
              </a:rPr>
              <a:t>1</a:t>
            </a:r>
          </a:p>
        </p:txBody>
      </p:sp>
      <p:sp>
        <p:nvSpPr>
          <p:cNvPr id="223" name="Oval 222"/>
          <p:cNvSpPr/>
          <p:nvPr/>
        </p:nvSpPr>
        <p:spPr bwMode="auto">
          <a:xfrm>
            <a:off x="11646706" y="3282758"/>
            <a:ext cx="369598" cy="369598"/>
          </a:xfrm>
          <a:prstGeom prst="ellipse">
            <a:avLst/>
          </a:prstGeom>
          <a:solidFill>
            <a:srgbClr val="FFFFFF">
              <a:alpha val="20000"/>
            </a:srgbClr>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399" b="1" kern="0" dirty="0" smtClean="0">
                <a:gradFill>
                  <a:gsLst>
                    <a:gs pos="3390">
                      <a:srgbClr val="0072C6"/>
                    </a:gs>
                    <a:gs pos="16949">
                      <a:srgbClr val="0072C6"/>
                    </a:gs>
                  </a:gsLst>
                  <a:lin ang="5400000" scaled="0"/>
                </a:gradFill>
                <a:ea typeface="Segoe UI" pitchFamily="34" charset="0"/>
                <a:cs typeface="Segoe UI" pitchFamily="34" charset="0"/>
              </a:rPr>
              <a:t>2</a:t>
            </a:r>
          </a:p>
        </p:txBody>
      </p:sp>
      <p:sp>
        <p:nvSpPr>
          <p:cNvPr id="224" name="Oval 223"/>
          <p:cNvSpPr/>
          <p:nvPr/>
        </p:nvSpPr>
        <p:spPr bwMode="auto">
          <a:xfrm>
            <a:off x="4960660" y="6015949"/>
            <a:ext cx="369598" cy="369598"/>
          </a:xfrm>
          <a:prstGeom prst="ellipse">
            <a:avLst/>
          </a:prstGeom>
          <a:solidFill>
            <a:srgbClr val="FFFFFF">
              <a:alpha val="20000"/>
            </a:srgbClr>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399" b="1" kern="0" dirty="0" smtClean="0">
                <a:gradFill>
                  <a:gsLst>
                    <a:gs pos="56780">
                      <a:srgbClr val="002050"/>
                    </a:gs>
                    <a:gs pos="42000">
                      <a:srgbClr val="002050"/>
                    </a:gs>
                  </a:gsLst>
                  <a:lin ang="5400000" scaled="0"/>
                </a:gradFill>
                <a:ea typeface="Segoe UI" pitchFamily="34" charset="0"/>
                <a:cs typeface="Segoe UI" pitchFamily="34" charset="0"/>
              </a:rPr>
              <a:t>2</a:t>
            </a:r>
          </a:p>
        </p:txBody>
      </p:sp>
      <p:sp>
        <p:nvSpPr>
          <p:cNvPr id="225" name="Oval 224"/>
          <p:cNvSpPr/>
          <p:nvPr/>
        </p:nvSpPr>
        <p:spPr bwMode="auto">
          <a:xfrm>
            <a:off x="7092452" y="6015949"/>
            <a:ext cx="369598" cy="369598"/>
          </a:xfrm>
          <a:prstGeom prst="ellipse">
            <a:avLst/>
          </a:prstGeom>
          <a:solidFill>
            <a:srgbClr val="FFFFFF">
              <a:alpha val="20000"/>
            </a:srgbClr>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399" b="1" kern="0" dirty="0" smtClean="0">
                <a:gradFill>
                  <a:gsLst>
                    <a:gs pos="25424">
                      <a:srgbClr val="68217A"/>
                    </a:gs>
                    <a:gs pos="16949">
                      <a:srgbClr val="68217A"/>
                    </a:gs>
                  </a:gsLst>
                  <a:lin ang="5400000" scaled="0"/>
                </a:gradFill>
                <a:ea typeface="Segoe UI" pitchFamily="34" charset="0"/>
                <a:cs typeface="Segoe UI" pitchFamily="34" charset="0"/>
              </a:rPr>
              <a:t>3</a:t>
            </a:r>
          </a:p>
        </p:txBody>
      </p:sp>
      <p:sp>
        <p:nvSpPr>
          <p:cNvPr id="226" name="Oval 225"/>
          <p:cNvSpPr/>
          <p:nvPr/>
        </p:nvSpPr>
        <p:spPr bwMode="auto">
          <a:xfrm>
            <a:off x="9369579" y="6015949"/>
            <a:ext cx="369598" cy="369598"/>
          </a:xfrm>
          <a:prstGeom prst="ellipse">
            <a:avLst/>
          </a:prstGeom>
          <a:solidFill>
            <a:srgbClr val="FFFFFF">
              <a:alpha val="20000"/>
            </a:srgbClr>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399" b="1" kern="0" dirty="0" smtClean="0">
                <a:gradFill>
                  <a:gsLst>
                    <a:gs pos="45763">
                      <a:srgbClr val="008272"/>
                    </a:gs>
                    <a:gs pos="32000">
                      <a:srgbClr val="008272"/>
                    </a:gs>
                  </a:gsLst>
                  <a:lin ang="5400000" scaled="0"/>
                </a:gradFill>
                <a:ea typeface="Segoe UI" pitchFamily="34" charset="0"/>
                <a:cs typeface="Segoe UI" pitchFamily="34" charset="0"/>
              </a:rPr>
              <a:t>3</a:t>
            </a:r>
          </a:p>
        </p:txBody>
      </p:sp>
      <p:sp>
        <p:nvSpPr>
          <p:cNvPr id="227" name="Oval 226"/>
          <p:cNvSpPr/>
          <p:nvPr/>
        </p:nvSpPr>
        <p:spPr bwMode="auto">
          <a:xfrm>
            <a:off x="11646706" y="6015949"/>
            <a:ext cx="369598" cy="369598"/>
          </a:xfrm>
          <a:prstGeom prst="ellipse">
            <a:avLst/>
          </a:prstGeom>
          <a:solidFill>
            <a:srgbClr val="FFFFFF">
              <a:alpha val="20000"/>
            </a:srgbClr>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399" b="1" kern="0" dirty="0" smtClean="0">
                <a:gradFill>
                  <a:gsLst>
                    <a:gs pos="14407">
                      <a:srgbClr val="442359"/>
                    </a:gs>
                    <a:gs pos="52000">
                      <a:srgbClr val="442359"/>
                    </a:gs>
                  </a:gsLst>
                  <a:lin ang="5400000" scaled="0"/>
                </a:gradFill>
                <a:ea typeface="Segoe UI" pitchFamily="34" charset="0"/>
                <a:cs typeface="Segoe UI" pitchFamily="34" charset="0"/>
              </a:rPr>
              <a:t>3</a:t>
            </a:r>
          </a:p>
        </p:txBody>
      </p:sp>
      <p:pic>
        <p:nvPicPr>
          <p:cNvPr id="228" name="Picture 227"/>
          <p:cNvPicPr>
            <a:picLocks noChangeAspect="1"/>
          </p:cNvPicPr>
          <p:nvPr/>
        </p:nvPicPr>
        <p:blipFill>
          <a:blip r:embed="rId8"/>
          <a:stretch>
            <a:fillRect/>
          </a:stretch>
        </p:blipFill>
        <p:spPr>
          <a:xfrm>
            <a:off x="5727384" y="5682819"/>
            <a:ext cx="426201" cy="296722"/>
          </a:xfrm>
          <a:prstGeom prst="rect">
            <a:avLst/>
          </a:prstGeom>
        </p:spPr>
      </p:pic>
    </p:spTree>
    <p:extLst>
      <p:ext uri="{BB962C8B-B14F-4D97-AF65-F5344CB8AC3E}">
        <p14:creationId xmlns:p14="http://schemas.microsoft.com/office/powerpoint/2010/main" val="103103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500"/>
                                        <p:tgtEl>
                                          <p:spTgt spid="179"/>
                                        </p:tgtEl>
                                      </p:cBhvr>
                                    </p:animEffect>
                                  </p:childTnLst>
                                </p:cTn>
                              </p:par>
                              <p:par>
                                <p:cTn id="8" presetID="35" presetClass="path" presetSubtype="0" decel="100000" fill="hold" grpId="1" nodeType="withEffect">
                                  <p:stCondLst>
                                    <p:cond delay="0"/>
                                  </p:stCondLst>
                                  <p:childTnLst>
                                    <p:animMotion origin="layout" path="M 2.39469E-6 -2.26055E-6 L -0.07812 -2.26055E-6 " pathEditMode="relative" rAng="0" ptsTypes="AA">
                                      <p:cBhvr>
                                        <p:cTn id="9" dur="1000" spd="-100000" fill="hold"/>
                                        <p:tgtEl>
                                          <p:spTgt spid="179"/>
                                        </p:tgtEl>
                                        <p:attrNameLst>
                                          <p:attrName>ppt_x</p:attrName>
                                          <p:attrName>ppt_y</p:attrName>
                                        </p:attrNameLst>
                                      </p:cBhvr>
                                      <p:rCtr x="-3906" y="0"/>
                                    </p:animMotion>
                                  </p:childTnLst>
                                </p:cTn>
                              </p:par>
                              <p:par>
                                <p:cTn id="10" presetID="10" presetClass="entr" presetSubtype="0" fill="hold" grpId="0" nodeType="withEffect">
                                  <p:stCondLst>
                                    <p:cond delay="100"/>
                                  </p:stCondLst>
                                  <p:childTnLst>
                                    <p:set>
                                      <p:cBhvr>
                                        <p:cTn id="11" dur="1" fill="hold">
                                          <p:stCondLst>
                                            <p:cond delay="0"/>
                                          </p:stCondLst>
                                        </p:cTn>
                                        <p:tgtEl>
                                          <p:spTgt spid="181"/>
                                        </p:tgtEl>
                                        <p:attrNameLst>
                                          <p:attrName>style.visibility</p:attrName>
                                        </p:attrNameLst>
                                      </p:cBhvr>
                                      <p:to>
                                        <p:strVal val="visible"/>
                                      </p:to>
                                    </p:set>
                                    <p:animEffect transition="in" filter="fade">
                                      <p:cBhvr>
                                        <p:cTn id="12" dur="500"/>
                                        <p:tgtEl>
                                          <p:spTgt spid="181"/>
                                        </p:tgtEl>
                                      </p:cBhvr>
                                    </p:animEffect>
                                  </p:childTnLst>
                                </p:cTn>
                              </p:par>
                              <p:par>
                                <p:cTn id="13" presetID="35" presetClass="path" presetSubtype="0" decel="100000" fill="hold" grpId="1" nodeType="withEffect">
                                  <p:stCondLst>
                                    <p:cond delay="100"/>
                                  </p:stCondLst>
                                  <p:childTnLst>
                                    <p:animMotion origin="layout" path="M -2.05514E-6 -1.64321E-6 L -0.07812 -1.64321E-6 " pathEditMode="relative" rAng="0" ptsTypes="AA">
                                      <p:cBhvr>
                                        <p:cTn id="14" dur="1000" spd="-100000" fill="hold"/>
                                        <p:tgtEl>
                                          <p:spTgt spid="181"/>
                                        </p:tgtEl>
                                        <p:attrNameLst>
                                          <p:attrName>ppt_x</p:attrName>
                                          <p:attrName>ppt_y</p:attrName>
                                        </p:attrNameLst>
                                      </p:cBhvr>
                                      <p:rCtr x="-3906" y="0"/>
                                    </p:animMotion>
                                  </p:childTnLst>
                                </p:cTn>
                              </p:par>
                              <p:par>
                                <p:cTn id="15" presetID="10" presetClass="entr" presetSubtype="0" fill="hold" grpId="0" nodeType="withEffect">
                                  <p:stCondLst>
                                    <p:cond delay="20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500"/>
                                        <p:tgtEl>
                                          <p:spTgt spid="183"/>
                                        </p:tgtEl>
                                      </p:cBhvr>
                                    </p:animEffect>
                                  </p:childTnLst>
                                </p:cTn>
                              </p:par>
                              <p:par>
                                <p:cTn id="18" presetID="35" presetClass="path" presetSubtype="0" decel="100000" fill="hold" grpId="1" nodeType="withEffect">
                                  <p:stCondLst>
                                    <p:cond delay="200"/>
                                  </p:stCondLst>
                                  <p:childTnLst>
                                    <p:animMotion origin="layout" path="M -2.05514E-6 -1.64321E-6 L -0.07812 -1.64321E-6 " pathEditMode="relative" rAng="0" ptsTypes="AA">
                                      <p:cBhvr>
                                        <p:cTn id="19" dur="1000" spd="-100000" fill="hold"/>
                                        <p:tgtEl>
                                          <p:spTgt spid="183"/>
                                        </p:tgtEl>
                                        <p:attrNameLst>
                                          <p:attrName>ppt_x</p:attrName>
                                          <p:attrName>ppt_y</p:attrName>
                                        </p:attrNameLst>
                                      </p:cBhvr>
                                      <p:rCtr x="-3906" y="0"/>
                                    </p:animMotion>
                                  </p:childTnLst>
                                </p:cTn>
                              </p:par>
                              <p:par>
                                <p:cTn id="20" presetID="10" presetClass="entr" presetSubtype="0" fill="hold" grpId="0" nodeType="withEffect">
                                  <p:stCondLst>
                                    <p:cond delay="300"/>
                                  </p:stCondLst>
                                  <p:childTnLst>
                                    <p:set>
                                      <p:cBhvr>
                                        <p:cTn id="21" dur="1" fill="hold">
                                          <p:stCondLst>
                                            <p:cond delay="0"/>
                                          </p:stCondLst>
                                        </p:cTn>
                                        <p:tgtEl>
                                          <p:spTgt spid="184"/>
                                        </p:tgtEl>
                                        <p:attrNameLst>
                                          <p:attrName>style.visibility</p:attrName>
                                        </p:attrNameLst>
                                      </p:cBhvr>
                                      <p:to>
                                        <p:strVal val="visible"/>
                                      </p:to>
                                    </p:set>
                                    <p:animEffect transition="in" filter="fade">
                                      <p:cBhvr>
                                        <p:cTn id="22" dur="500"/>
                                        <p:tgtEl>
                                          <p:spTgt spid="184"/>
                                        </p:tgtEl>
                                      </p:cBhvr>
                                    </p:animEffect>
                                  </p:childTnLst>
                                </p:cTn>
                              </p:par>
                              <p:par>
                                <p:cTn id="23" presetID="63" presetClass="path" presetSubtype="0" decel="100000" fill="hold" grpId="1" nodeType="withEffect">
                                  <p:stCondLst>
                                    <p:cond delay="300"/>
                                  </p:stCondLst>
                                  <p:childTnLst>
                                    <p:animMotion origin="layout" path="M -4.35282E-6 -3.90377E-6 L 0.06434 -3.90377E-6 " pathEditMode="relative" rAng="0" ptsTypes="AA">
                                      <p:cBhvr>
                                        <p:cTn id="24" dur="1000" spd="-100000" fill="hold"/>
                                        <p:tgtEl>
                                          <p:spTgt spid="184"/>
                                        </p:tgtEl>
                                        <p:attrNameLst>
                                          <p:attrName>ppt_x</p:attrName>
                                          <p:attrName>ppt_y</p:attrName>
                                        </p:attrNameLst>
                                      </p:cBhvr>
                                      <p:rCtr x="3217" y="0"/>
                                    </p:animMotion>
                                  </p:childTnLst>
                                </p:cTn>
                              </p:par>
                              <p:par>
                                <p:cTn id="25" presetID="10" presetClass="entr" presetSubtype="0" fill="hold" grpId="0" nodeType="withEffect">
                                  <p:stCondLst>
                                    <p:cond delay="200"/>
                                  </p:stCondLst>
                                  <p:childTnLst>
                                    <p:set>
                                      <p:cBhvr>
                                        <p:cTn id="26" dur="1" fill="hold">
                                          <p:stCondLst>
                                            <p:cond delay="0"/>
                                          </p:stCondLst>
                                        </p:cTn>
                                        <p:tgtEl>
                                          <p:spTgt spid="182"/>
                                        </p:tgtEl>
                                        <p:attrNameLst>
                                          <p:attrName>style.visibility</p:attrName>
                                        </p:attrNameLst>
                                      </p:cBhvr>
                                      <p:to>
                                        <p:strVal val="visible"/>
                                      </p:to>
                                    </p:set>
                                    <p:animEffect transition="in" filter="fade">
                                      <p:cBhvr>
                                        <p:cTn id="27" dur="500"/>
                                        <p:tgtEl>
                                          <p:spTgt spid="182"/>
                                        </p:tgtEl>
                                      </p:cBhvr>
                                    </p:animEffect>
                                  </p:childTnLst>
                                </p:cTn>
                              </p:par>
                              <p:par>
                                <p:cTn id="28" presetID="63" presetClass="path" presetSubtype="0" decel="100000" fill="hold" grpId="1" nodeType="withEffect">
                                  <p:stCondLst>
                                    <p:cond delay="200"/>
                                  </p:stCondLst>
                                  <p:childTnLst>
                                    <p:animMotion origin="layout" path="M -3.5614E-6 7.71675E-7 L 0.06434 7.71675E-7 " pathEditMode="relative" rAng="0" ptsTypes="AA">
                                      <p:cBhvr>
                                        <p:cTn id="29" dur="1000" spd="-100000" fill="hold"/>
                                        <p:tgtEl>
                                          <p:spTgt spid="182"/>
                                        </p:tgtEl>
                                        <p:attrNameLst>
                                          <p:attrName>ppt_x</p:attrName>
                                          <p:attrName>ppt_y</p:attrName>
                                        </p:attrNameLst>
                                      </p:cBhvr>
                                      <p:rCtr x="3217" y="0"/>
                                    </p:animMotion>
                                  </p:childTnLst>
                                </p:cTn>
                              </p:par>
                              <p:par>
                                <p:cTn id="30" presetID="10" presetClass="entr" presetSubtype="0" fill="hold" grpId="0" nodeType="withEffect">
                                  <p:stCondLst>
                                    <p:cond delay="100"/>
                                  </p:stCondLst>
                                  <p:childTnLst>
                                    <p:set>
                                      <p:cBhvr>
                                        <p:cTn id="31" dur="1" fill="hold">
                                          <p:stCondLst>
                                            <p:cond delay="0"/>
                                          </p:stCondLst>
                                        </p:cTn>
                                        <p:tgtEl>
                                          <p:spTgt spid="180"/>
                                        </p:tgtEl>
                                        <p:attrNameLst>
                                          <p:attrName>style.visibility</p:attrName>
                                        </p:attrNameLst>
                                      </p:cBhvr>
                                      <p:to>
                                        <p:strVal val="visible"/>
                                      </p:to>
                                    </p:set>
                                    <p:animEffect transition="in" filter="fade">
                                      <p:cBhvr>
                                        <p:cTn id="32" dur="500"/>
                                        <p:tgtEl>
                                          <p:spTgt spid="180"/>
                                        </p:tgtEl>
                                      </p:cBhvr>
                                    </p:animEffect>
                                  </p:childTnLst>
                                </p:cTn>
                              </p:par>
                              <p:par>
                                <p:cTn id="33" presetID="63" presetClass="path" presetSubtype="0" decel="100000" fill="hold" grpId="1" nodeType="withEffect">
                                  <p:stCondLst>
                                    <p:cond delay="100"/>
                                  </p:stCondLst>
                                  <p:childTnLst>
                                    <p:animMotion origin="layout" path="M 2.65509E-7 -2.16069E-6 L 0.06433 -2.16069E-6 " pathEditMode="relative" rAng="0" ptsTypes="AA">
                                      <p:cBhvr>
                                        <p:cTn id="34" dur="1000" spd="-100000" fill="hold"/>
                                        <p:tgtEl>
                                          <p:spTgt spid="180"/>
                                        </p:tgtEl>
                                        <p:attrNameLst>
                                          <p:attrName>ppt_x</p:attrName>
                                          <p:attrName>ppt_y</p:attrName>
                                        </p:attrNameLst>
                                      </p:cBhvr>
                                      <p:rCtr x="3217" y="0"/>
                                    </p:animMotion>
                                  </p:childTnLst>
                                </p:cTn>
                              </p:par>
                            </p:childTnLst>
                          </p:cTn>
                        </p:par>
                        <p:par>
                          <p:cTn id="35" fill="hold">
                            <p:stCondLst>
                              <p:cond delay="1300"/>
                            </p:stCondLst>
                            <p:childTnLst>
                              <p:par>
                                <p:cTn id="36" presetID="2" presetClass="entr" presetSubtype="8" decel="100000" fill="hold" nodeType="afterEffect">
                                  <p:stCondLst>
                                    <p:cond delay="0"/>
                                  </p:stCondLst>
                                  <p:childTnLst>
                                    <p:set>
                                      <p:cBhvr>
                                        <p:cTn id="37" dur="1" fill="hold">
                                          <p:stCondLst>
                                            <p:cond delay="0"/>
                                          </p:stCondLst>
                                        </p:cTn>
                                        <p:tgtEl>
                                          <p:spTgt spid="215"/>
                                        </p:tgtEl>
                                        <p:attrNameLst>
                                          <p:attrName>style.visibility</p:attrName>
                                        </p:attrNameLst>
                                      </p:cBhvr>
                                      <p:to>
                                        <p:strVal val="visible"/>
                                      </p:to>
                                    </p:set>
                                    <p:anim calcmode="lin" valueType="num">
                                      <p:cBhvr additive="base">
                                        <p:cTn id="38" dur="800" fill="hold"/>
                                        <p:tgtEl>
                                          <p:spTgt spid="215"/>
                                        </p:tgtEl>
                                        <p:attrNameLst>
                                          <p:attrName>ppt_x</p:attrName>
                                        </p:attrNameLst>
                                      </p:cBhvr>
                                      <p:tavLst>
                                        <p:tav tm="0">
                                          <p:val>
                                            <p:strVal val="0-#ppt_w/2"/>
                                          </p:val>
                                        </p:tav>
                                        <p:tav tm="100000">
                                          <p:val>
                                            <p:strVal val="#ppt_x"/>
                                          </p:val>
                                        </p:tav>
                                      </p:tavLst>
                                    </p:anim>
                                    <p:anim calcmode="lin" valueType="num">
                                      <p:cBhvr additive="base">
                                        <p:cTn id="39" dur="800" fill="hold"/>
                                        <p:tgtEl>
                                          <p:spTgt spid="215"/>
                                        </p:tgtEl>
                                        <p:attrNameLst>
                                          <p:attrName>ppt_y</p:attrName>
                                        </p:attrNameLst>
                                      </p:cBhvr>
                                      <p:tavLst>
                                        <p:tav tm="0">
                                          <p:val>
                                            <p:strVal val="#ppt_y"/>
                                          </p:val>
                                        </p:tav>
                                        <p:tav tm="100000">
                                          <p:val>
                                            <p:strVal val="#ppt_y"/>
                                          </p:val>
                                        </p:tav>
                                      </p:tavLst>
                                    </p:anim>
                                  </p:childTnLst>
                                </p:cTn>
                              </p:par>
                            </p:childTnLst>
                          </p:cTn>
                        </p:par>
                        <p:par>
                          <p:cTn id="40" fill="hold">
                            <p:stCondLst>
                              <p:cond delay="2100"/>
                            </p:stCondLst>
                            <p:childTnLst>
                              <p:par>
                                <p:cTn id="41" presetID="10" presetClass="entr" presetSubtype="0" fill="hold" nodeType="afterEffect">
                                  <p:stCondLst>
                                    <p:cond delay="0"/>
                                  </p:stCondLst>
                                  <p:childTnLst>
                                    <p:set>
                                      <p:cBhvr>
                                        <p:cTn id="42" dur="1" fill="hold">
                                          <p:stCondLst>
                                            <p:cond delay="0"/>
                                          </p:stCondLst>
                                        </p:cTn>
                                        <p:tgtEl>
                                          <p:spTgt spid="196"/>
                                        </p:tgtEl>
                                        <p:attrNameLst>
                                          <p:attrName>style.visibility</p:attrName>
                                        </p:attrNameLst>
                                      </p:cBhvr>
                                      <p:to>
                                        <p:strVal val="visible"/>
                                      </p:to>
                                    </p:set>
                                    <p:animEffect transition="in" filter="fade">
                                      <p:cBhvr>
                                        <p:cTn id="43" dur="500"/>
                                        <p:tgtEl>
                                          <p:spTgt spid="19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1"/>
                                        </p:tgtEl>
                                        <p:attrNameLst>
                                          <p:attrName>style.visibility</p:attrName>
                                        </p:attrNameLst>
                                      </p:cBhvr>
                                      <p:to>
                                        <p:strVal val="visible"/>
                                      </p:to>
                                    </p:set>
                                    <p:animEffect transition="in" filter="fade">
                                      <p:cBhvr>
                                        <p:cTn id="46" dur="500"/>
                                        <p:tgtEl>
                                          <p:spTgt spid="221"/>
                                        </p:tgtEl>
                                      </p:cBhvr>
                                    </p:animEffect>
                                  </p:childTnLst>
                                </p:cTn>
                              </p:par>
                            </p:childTnLst>
                          </p:cTn>
                        </p:par>
                        <p:par>
                          <p:cTn id="47" fill="hold">
                            <p:stCondLst>
                              <p:cond delay="2600"/>
                            </p:stCondLst>
                            <p:childTnLst>
                              <p:par>
                                <p:cTn id="48" presetID="10" presetClass="entr" presetSubtype="0" fill="hold" nodeType="afterEffect">
                                  <p:stCondLst>
                                    <p:cond delay="0"/>
                                  </p:stCondLst>
                                  <p:childTnLst>
                                    <p:set>
                                      <p:cBhvr>
                                        <p:cTn id="49" dur="1" fill="hold">
                                          <p:stCondLst>
                                            <p:cond delay="0"/>
                                          </p:stCondLst>
                                        </p:cTn>
                                        <p:tgtEl>
                                          <p:spTgt spid="200"/>
                                        </p:tgtEl>
                                        <p:attrNameLst>
                                          <p:attrName>style.visibility</p:attrName>
                                        </p:attrNameLst>
                                      </p:cBhvr>
                                      <p:to>
                                        <p:strVal val="visible"/>
                                      </p:to>
                                    </p:set>
                                    <p:animEffect transition="in" filter="fade">
                                      <p:cBhvr>
                                        <p:cTn id="50" dur="500"/>
                                        <p:tgtEl>
                                          <p:spTgt spid="20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2"/>
                                        </p:tgtEl>
                                        <p:attrNameLst>
                                          <p:attrName>style.visibility</p:attrName>
                                        </p:attrNameLst>
                                      </p:cBhvr>
                                      <p:to>
                                        <p:strVal val="visible"/>
                                      </p:to>
                                    </p:set>
                                    <p:animEffect transition="in" filter="fade">
                                      <p:cBhvr>
                                        <p:cTn id="53" dur="500"/>
                                        <p:tgtEl>
                                          <p:spTgt spid="222"/>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8" decel="100000" fill="hold" nodeType="clickEffect">
                                  <p:stCondLst>
                                    <p:cond delay="0"/>
                                  </p:stCondLst>
                                  <p:childTnLst>
                                    <p:set>
                                      <p:cBhvr>
                                        <p:cTn id="57" dur="1" fill="hold">
                                          <p:stCondLst>
                                            <p:cond delay="0"/>
                                          </p:stCondLst>
                                        </p:cTn>
                                        <p:tgtEl>
                                          <p:spTgt spid="212"/>
                                        </p:tgtEl>
                                        <p:attrNameLst>
                                          <p:attrName>style.visibility</p:attrName>
                                        </p:attrNameLst>
                                      </p:cBhvr>
                                      <p:to>
                                        <p:strVal val="visible"/>
                                      </p:to>
                                    </p:set>
                                    <p:anim calcmode="lin" valueType="num">
                                      <p:cBhvr additive="base">
                                        <p:cTn id="58" dur="800" fill="hold"/>
                                        <p:tgtEl>
                                          <p:spTgt spid="212"/>
                                        </p:tgtEl>
                                        <p:attrNameLst>
                                          <p:attrName>ppt_x</p:attrName>
                                        </p:attrNameLst>
                                      </p:cBhvr>
                                      <p:tavLst>
                                        <p:tav tm="0">
                                          <p:val>
                                            <p:strVal val="0-#ppt_w/2"/>
                                          </p:val>
                                        </p:tav>
                                        <p:tav tm="100000">
                                          <p:val>
                                            <p:strVal val="#ppt_x"/>
                                          </p:val>
                                        </p:tav>
                                      </p:tavLst>
                                    </p:anim>
                                    <p:anim calcmode="lin" valueType="num">
                                      <p:cBhvr additive="base">
                                        <p:cTn id="59" dur="800" fill="hold"/>
                                        <p:tgtEl>
                                          <p:spTgt spid="212"/>
                                        </p:tgtEl>
                                        <p:attrNameLst>
                                          <p:attrName>ppt_y</p:attrName>
                                        </p:attrNameLst>
                                      </p:cBhvr>
                                      <p:tavLst>
                                        <p:tav tm="0">
                                          <p:val>
                                            <p:strVal val="#ppt_y"/>
                                          </p:val>
                                        </p:tav>
                                        <p:tav tm="100000">
                                          <p:val>
                                            <p:strVal val="#ppt_y"/>
                                          </p:val>
                                        </p:tav>
                                      </p:tavLst>
                                    </p:anim>
                                  </p:childTnLst>
                                </p:cTn>
                              </p:par>
                            </p:childTnLst>
                          </p:cTn>
                        </p:par>
                        <p:par>
                          <p:cTn id="60" fill="hold">
                            <p:stCondLst>
                              <p:cond delay="800"/>
                            </p:stCondLst>
                            <p:childTnLst>
                              <p:par>
                                <p:cTn id="61" presetID="10" presetClass="entr" presetSubtype="0" fill="hold" nodeType="afterEffect">
                                  <p:stCondLst>
                                    <p:cond delay="0"/>
                                  </p:stCondLst>
                                  <p:childTnLst>
                                    <p:set>
                                      <p:cBhvr>
                                        <p:cTn id="62" dur="1" fill="hold">
                                          <p:stCondLst>
                                            <p:cond delay="0"/>
                                          </p:stCondLst>
                                        </p:cTn>
                                        <p:tgtEl>
                                          <p:spTgt spid="185"/>
                                        </p:tgtEl>
                                        <p:attrNameLst>
                                          <p:attrName>style.visibility</p:attrName>
                                        </p:attrNameLst>
                                      </p:cBhvr>
                                      <p:to>
                                        <p:strVal val="visible"/>
                                      </p:to>
                                    </p:set>
                                    <p:animEffect transition="in" filter="fade">
                                      <p:cBhvr>
                                        <p:cTn id="63" dur="500"/>
                                        <p:tgtEl>
                                          <p:spTgt spid="18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3"/>
                                        </p:tgtEl>
                                        <p:attrNameLst>
                                          <p:attrName>style.visibility</p:attrName>
                                        </p:attrNameLst>
                                      </p:cBhvr>
                                      <p:to>
                                        <p:strVal val="visible"/>
                                      </p:to>
                                    </p:set>
                                    <p:animEffect transition="in" filter="fade">
                                      <p:cBhvr>
                                        <p:cTn id="66" dur="500"/>
                                        <p:tgtEl>
                                          <p:spTgt spid="223"/>
                                        </p:tgtEl>
                                      </p:cBhvr>
                                    </p:animEffect>
                                  </p:childTnLst>
                                </p:cTn>
                              </p:par>
                            </p:childTnLst>
                          </p:cTn>
                        </p:par>
                        <p:par>
                          <p:cTn id="67" fill="hold">
                            <p:stCondLst>
                              <p:cond delay="1300"/>
                            </p:stCondLst>
                            <p:childTnLst>
                              <p:par>
                                <p:cTn id="68" presetID="10" presetClass="entr" presetSubtype="0" fill="hold" nodeType="afterEffect">
                                  <p:stCondLst>
                                    <p:cond delay="0"/>
                                  </p:stCondLst>
                                  <p:childTnLst>
                                    <p:set>
                                      <p:cBhvr>
                                        <p:cTn id="69" dur="1" fill="hold">
                                          <p:stCondLst>
                                            <p:cond delay="0"/>
                                          </p:stCondLst>
                                        </p:cTn>
                                        <p:tgtEl>
                                          <p:spTgt spid="189"/>
                                        </p:tgtEl>
                                        <p:attrNameLst>
                                          <p:attrName>style.visibility</p:attrName>
                                        </p:attrNameLst>
                                      </p:cBhvr>
                                      <p:to>
                                        <p:strVal val="visible"/>
                                      </p:to>
                                    </p:set>
                                    <p:animEffect transition="in" filter="fade">
                                      <p:cBhvr>
                                        <p:cTn id="70" dur="500"/>
                                        <p:tgtEl>
                                          <p:spTgt spid="18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24"/>
                                        </p:tgtEl>
                                        <p:attrNameLst>
                                          <p:attrName>style.visibility</p:attrName>
                                        </p:attrNameLst>
                                      </p:cBhvr>
                                      <p:to>
                                        <p:strVal val="visible"/>
                                      </p:to>
                                    </p:set>
                                    <p:animEffect transition="in" filter="fade">
                                      <p:cBhvr>
                                        <p:cTn id="73" dur="500"/>
                                        <p:tgtEl>
                                          <p:spTgt spid="224"/>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8" decel="100000" fill="hold" nodeType="clickEffect">
                                  <p:stCondLst>
                                    <p:cond delay="0"/>
                                  </p:stCondLst>
                                  <p:childTnLst>
                                    <p:set>
                                      <p:cBhvr>
                                        <p:cTn id="77" dur="1" fill="hold">
                                          <p:stCondLst>
                                            <p:cond delay="0"/>
                                          </p:stCondLst>
                                        </p:cTn>
                                        <p:tgtEl>
                                          <p:spTgt spid="218"/>
                                        </p:tgtEl>
                                        <p:attrNameLst>
                                          <p:attrName>style.visibility</p:attrName>
                                        </p:attrNameLst>
                                      </p:cBhvr>
                                      <p:to>
                                        <p:strVal val="visible"/>
                                      </p:to>
                                    </p:set>
                                    <p:anim calcmode="lin" valueType="num">
                                      <p:cBhvr additive="base">
                                        <p:cTn id="78" dur="800" fill="hold"/>
                                        <p:tgtEl>
                                          <p:spTgt spid="218"/>
                                        </p:tgtEl>
                                        <p:attrNameLst>
                                          <p:attrName>ppt_x</p:attrName>
                                        </p:attrNameLst>
                                      </p:cBhvr>
                                      <p:tavLst>
                                        <p:tav tm="0">
                                          <p:val>
                                            <p:strVal val="0-#ppt_w/2"/>
                                          </p:val>
                                        </p:tav>
                                        <p:tav tm="100000">
                                          <p:val>
                                            <p:strVal val="#ppt_x"/>
                                          </p:val>
                                        </p:tav>
                                      </p:tavLst>
                                    </p:anim>
                                    <p:anim calcmode="lin" valueType="num">
                                      <p:cBhvr additive="base">
                                        <p:cTn id="79" dur="800" fill="hold"/>
                                        <p:tgtEl>
                                          <p:spTgt spid="218"/>
                                        </p:tgtEl>
                                        <p:attrNameLst>
                                          <p:attrName>ppt_y</p:attrName>
                                        </p:attrNameLst>
                                      </p:cBhvr>
                                      <p:tavLst>
                                        <p:tav tm="0">
                                          <p:val>
                                            <p:strVal val="#ppt_y"/>
                                          </p:val>
                                        </p:tav>
                                        <p:tav tm="100000">
                                          <p:val>
                                            <p:strVal val="#ppt_y"/>
                                          </p:val>
                                        </p:tav>
                                      </p:tavLst>
                                    </p:anim>
                                  </p:childTnLst>
                                </p:cTn>
                              </p:par>
                            </p:childTnLst>
                          </p:cTn>
                        </p:par>
                        <p:par>
                          <p:cTn id="80" fill="hold">
                            <p:stCondLst>
                              <p:cond delay="800"/>
                            </p:stCondLst>
                            <p:childTnLst>
                              <p:par>
                                <p:cTn id="81" presetID="10" presetClass="entr" presetSubtype="0" fill="hold" nodeType="afterEffect">
                                  <p:stCondLst>
                                    <p:cond delay="0"/>
                                  </p:stCondLst>
                                  <p:childTnLst>
                                    <p:set>
                                      <p:cBhvr>
                                        <p:cTn id="82" dur="1" fill="hold">
                                          <p:stCondLst>
                                            <p:cond delay="0"/>
                                          </p:stCondLst>
                                        </p:cTn>
                                        <p:tgtEl>
                                          <p:spTgt spid="193"/>
                                        </p:tgtEl>
                                        <p:attrNameLst>
                                          <p:attrName>style.visibility</p:attrName>
                                        </p:attrNameLst>
                                      </p:cBhvr>
                                      <p:to>
                                        <p:strVal val="visible"/>
                                      </p:to>
                                    </p:set>
                                    <p:animEffect transition="in" filter="fade">
                                      <p:cBhvr>
                                        <p:cTn id="83" dur="500"/>
                                        <p:tgtEl>
                                          <p:spTgt spid="193"/>
                                        </p:tgtEl>
                                      </p:cBhvr>
                                    </p:animEffect>
                                  </p:childTnLst>
                                </p:cTn>
                              </p:par>
                              <p:par>
                                <p:cTn id="84" presetID="10" presetClass="entr" presetSubtype="0" fill="hold" nodeType="withEffect">
                                  <p:stCondLst>
                                    <p:cond delay="0"/>
                                  </p:stCondLst>
                                  <p:childTnLst>
                                    <p:set>
                                      <p:cBhvr>
                                        <p:cTn id="85" dur="1" fill="hold">
                                          <p:stCondLst>
                                            <p:cond delay="0"/>
                                          </p:stCondLst>
                                        </p:cTn>
                                        <p:tgtEl>
                                          <p:spTgt spid="228"/>
                                        </p:tgtEl>
                                        <p:attrNameLst>
                                          <p:attrName>style.visibility</p:attrName>
                                        </p:attrNameLst>
                                      </p:cBhvr>
                                      <p:to>
                                        <p:strVal val="visible"/>
                                      </p:to>
                                    </p:set>
                                    <p:animEffect transition="in" filter="fade">
                                      <p:cBhvr>
                                        <p:cTn id="86" dur="500"/>
                                        <p:tgtEl>
                                          <p:spTgt spid="22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25"/>
                                        </p:tgtEl>
                                        <p:attrNameLst>
                                          <p:attrName>style.visibility</p:attrName>
                                        </p:attrNameLst>
                                      </p:cBhvr>
                                      <p:to>
                                        <p:strVal val="visible"/>
                                      </p:to>
                                    </p:set>
                                    <p:animEffect transition="in" filter="fade">
                                      <p:cBhvr>
                                        <p:cTn id="89" dur="500"/>
                                        <p:tgtEl>
                                          <p:spTgt spid="225"/>
                                        </p:tgtEl>
                                      </p:cBhvr>
                                    </p:animEffect>
                                  </p:childTnLst>
                                </p:cTn>
                              </p:par>
                            </p:childTnLst>
                          </p:cTn>
                        </p:par>
                        <p:par>
                          <p:cTn id="90" fill="hold">
                            <p:stCondLst>
                              <p:cond delay="1300"/>
                            </p:stCondLst>
                            <p:childTnLst>
                              <p:par>
                                <p:cTn id="91" presetID="10" presetClass="entr" presetSubtype="0" fill="hold" nodeType="afterEffect">
                                  <p:stCondLst>
                                    <p:cond delay="0"/>
                                  </p:stCondLst>
                                  <p:childTnLst>
                                    <p:set>
                                      <p:cBhvr>
                                        <p:cTn id="92" dur="1" fill="hold">
                                          <p:stCondLst>
                                            <p:cond delay="0"/>
                                          </p:stCondLst>
                                        </p:cTn>
                                        <p:tgtEl>
                                          <p:spTgt spid="208"/>
                                        </p:tgtEl>
                                        <p:attrNameLst>
                                          <p:attrName>style.visibility</p:attrName>
                                        </p:attrNameLst>
                                      </p:cBhvr>
                                      <p:to>
                                        <p:strVal val="visible"/>
                                      </p:to>
                                    </p:set>
                                    <p:animEffect transition="in" filter="fade">
                                      <p:cBhvr>
                                        <p:cTn id="93" dur="500"/>
                                        <p:tgtEl>
                                          <p:spTgt spid="20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26"/>
                                        </p:tgtEl>
                                        <p:attrNameLst>
                                          <p:attrName>style.visibility</p:attrName>
                                        </p:attrNameLst>
                                      </p:cBhvr>
                                      <p:to>
                                        <p:strVal val="visible"/>
                                      </p:to>
                                    </p:set>
                                    <p:animEffect transition="in" filter="fade">
                                      <p:cBhvr>
                                        <p:cTn id="96" dur="500"/>
                                        <p:tgtEl>
                                          <p:spTgt spid="226"/>
                                        </p:tgtEl>
                                      </p:cBhvr>
                                    </p:animEffect>
                                  </p:childTnLst>
                                </p:cTn>
                              </p:par>
                            </p:childTnLst>
                          </p:cTn>
                        </p:par>
                        <p:par>
                          <p:cTn id="97" fill="hold">
                            <p:stCondLst>
                              <p:cond delay="1800"/>
                            </p:stCondLst>
                            <p:childTnLst>
                              <p:par>
                                <p:cTn id="98" presetID="10" presetClass="entr" presetSubtype="0" fill="hold" nodeType="afterEffect">
                                  <p:stCondLst>
                                    <p:cond delay="0"/>
                                  </p:stCondLst>
                                  <p:childTnLst>
                                    <p:set>
                                      <p:cBhvr>
                                        <p:cTn id="99" dur="1" fill="hold">
                                          <p:stCondLst>
                                            <p:cond delay="0"/>
                                          </p:stCondLst>
                                        </p:cTn>
                                        <p:tgtEl>
                                          <p:spTgt spid="204"/>
                                        </p:tgtEl>
                                        <p:attrNameLst>
                                          <p:attrName>style.visibility</p:attrName>
                                        </p:attrNameLst>
                                      </p:cBhvr>
                                      <p:to>
                                        <p:strVal val="visible"/>
                                      </p:to>
                                    </p:set>
                                    <p:animEffect transition="in" filter="fade">
                                      <p:cBhvr>
                                        <p:cTn id="100" dur="500"/>
                                        <p:tgtEl>
                                          <p:spTgt spid="20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27"/>
                                        </p:tgtEl>
                                        <p:attrNameLst>
                                          <p:attrName>style.visibility</p:attrName>
                                        </p:attrNameLst>
                                      </p:cBhvr>
                                      <p:to>
                                        <p:strVal val="visible"/>
                                      </p:to>
                                    </p:set>
                                    <p:animEffect transition="in" filter="fade">
                                      <p:cBhvr>
                                        <p:cTn id="103"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79" grpId="1" animBg="1"/>
      <p:bldP spid="180" grpId="0" animBg="1"/>
      <p:bldP spid="180" grpId="1" animBg="1"/>
      <p:bldP spid="181" grpId="0" animBg="1"/>
      <p:bldP spid="181" grpId="1" animBg="1"/>
      <p:bldP spid="182" grpId="0" animBg="1"/>
      <p:bldP spid="182" grpId="1" animBg="1"/>
      <p:bldP spid="183" grpId="0" animBg="1"/>
      <p:bldP spid="183" grpId="1" animBg="1"/>
      <p:bldP spid="184" grpId="0" animBg="1"/>
      <p:bldP spid="184" grpId="1" animBg="1"/>
      <p:bldP spid="221" grpId="0" animBg="1"/>
      <p:bldP spid="222" grpId="0" animBg="1"/>
      <p:bldP spid="223" grpId="0" animBg="1"/>
      <p:bldP spid="224" grpId="0" animBg="1"/>
      <p:bldP spid="225" grpId="0" animBg="1"/>
      <p:bldP spid="226" grpId="0" animBg="1"/>
      <p:bldP spid="2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Challenges in protecting high-value assets</a:t>
            </a:r>
            <a:endParaRPr lang="en-US" dirty="0"/>
          </a:p>
        </p:txBody>
      </p:sp>
      <p:sp>
        <p:nvSpPr>
          <p:cNvPr id="148" name="Rectangle 147"/>
          <p:cNvSpPr/>
          <p:nvPr/>
        </p:nvSpPr>
        <p:spPr>
          <a:xfrm>
            <a:off x="282670" y="1592263"/>
            <a:ext cx="4564157" cy="1188551"/>
          </a:xfrm>
          <a:prstGeom prst="rect">
            <a:avLst/>
          </a:prstGeom>
          <a:solidFill>
            <a:srgbClr val="D2D2D2"/>
          </a:solidFill>
        </p:spPr>
        <p:txBody>
          <a:bodyPr wrap="square" lIns="182854" tIns="146283" rIns="182854" bIns="146283">
            <a:noAutofit/>
          </a:bodyPr>
          <a:lstStyle/>
          <a:p>
            <a:pPr defTabSz="932509">
              <a:lnSpc>
                <a:spcPct val="90000"/>
              </a:lnSpc>
              <a:defRPr/>
            </a:pPr>
            <a:r>
              <a:rPr lang="en-US" kern="0" dirty="0">
                <a:gradFill>
                  <a:gsLst>
                    <a:gs pos="5932">
                      <a:srgbClr val="505050"/>
                    </a:gs>
                    <a:gs pos="20339">
                      <a:srgbClr val="505050"/>
                    </a:gs>
                  </a:gsLst>
                  <a:lin ang="5400000" scaled="0"/>
                </a:gradFill>
              </a:rPr>
              <a:t>Any seized or infected </a:t>
            </a:r>
            <a:r>
              <a:rPr lang="en-US" kern="0" dirty="0" smtClean="0">
                <a:gradFill>
                  <a:gsLst>
                    <a:gs pos="5932">
                      <a:srgbClr val="505050"/>
                    </a:gs>
                    <a:gs pos="20339">
                      <a:srgbClr val="505050"/>
                    </a:gs>
                  </a:gsLst>
                  <a:lin ang="5400000" scaled="0"/>
                </a:gradFill>
              </a:rPr>
              <a:t>host administrators </a:t>
            </a:r>
            <a:r>
              <a:rPr lang="en-US" kern="0" dirty="0">
                <a:gradFill>
                  <a:gsLst>
                    <a:gs pos="5932">
                      <a:srgbClr val="505050"/>
                    </a:gs>
                    <a:gs pos="20339">
                      <a:srgbClr val="505050"/>
                    </a:gs>
                  </a:gsLst>
                  <a:lin ang="5400000" scaled="0"/>
                </a:gradFill>
              </a:rPr>
              <a:t>can access </a:t>
            </a:r>
            <a:r>
              <a:rPr lang="en-US" kern="0" dirty="0" smtClean="0">
                <a:gradFill>
                  <a:gsLst>
                    <a:gs pos="5932">
                      <a:srgbClr val="505050"/>
                    </a:gs>
                    <a:gs pos="20339">
                      <a:srgbClr val="505050"/>
                    </a:gs>
                  </a:gsLst>
                  <a:lin ang="5400000" scaled="0"/>
                </a:gradFill>
              </a:rPr>
              <a:t/>
            </a:r>
            <a:br>
              <a:rPr lang="en-US" kern="0" dirty="0" smtClean="0">
                <a:gradFill>
                  <a:gsLst>
                    <a:gs pos="5932">
                      <a:srgbClr val="505050"/>
                    </a:gs>
                    <a:gs pos="20339">
                      <a:srgbClr val="505050"/>
                    </a:gs>
                  </a:gsLst>
                  <a:lin ang="5400000" scaled="0"/>
                </a:gradFill>
              </a:rPr>
            </a:br>
            <a:r>
              <a:rPr lang="en-US" kern="0" dirty="0" smtClean="0">
                <a:gradFill>
                  <a:gsLst>
                    <a:gs pos="5932">
                      <a:srgbClr val="505050"/>
                    </a:gs>
                    <a:gs pos="20339">
                      <a:srgbClr val="505050"/>
                    </a:gs>
                  </a:gsLst>
                  <a:lin ang="5400000" scaled="0"/>
                </a:gradFill>
              </a:rPr>
              <a:t>guest </a:t>
            </a:r>
            <a:r>
              <a:rPr lang="en-US" kern="0" dirty="0">
                <a:gradFill>
                  <a:gsLst>
                    <a:gs pos="5932">
                      <a:srgbClr val="505050"/>
                    </a:gs>
                    <a:gs pos="20339">
                      <a:srgbClr val="505050"/>
                    </a:gs>
                  </a:gsLst>
                  <a:lin ang="5400000" scaled="0"/>
                </a:gradFill>
              </a:rPr>
              <a:t>virtual machines</a:t>
            </a:r>
          </a:p>
        </p:txBody>
      </p:sp>
      <p:sp>
        <p:nvSpPr>
          <p:cNvPr id="149" name="Rectangle 148"/>
          <p:cNvSpPr/>
          <p:nvPr/>
        </p:nvSpPr>
        <p:spPr>
          <a:xfrm>
            <a:off x="282670" y="2839108"/>
            <a:ext cx="4564157" cy="1188551"/>
          </a:xfrm>
          <a:prstGeom prst="rect">
            <a:avLst/>
          </a:prstGeom>
          <a:solidFill>
            <a:srgbClr val="D2D2D2"/>
          </a:solidFill>
        </p:spPr>
        <p:txBody>
          <a:bodyPr wrap="square" lIns="182854" tIns="146283" rIns="91427" bIns="146283">
            <a:noAutofit/>
          </a:bodyPr>
          <a:lstStyle/>
          <a:p>
            <a:pPr defTabSz="932509">
              <a:lnSpc>
                <a:spcPct val="90000"/>
              </a:lnSpc>
              <a:defRPr/>
            </a:pPr>
            <a:r>
              <a:rPr lang="en-US" kern="0" dirty="0">
                <a:gradFill>
                  <a:gsLst>
                    <a:gs pos="5932">
                      <a:srgbClr val="505050"/>
                    </a:gs>
                    <a:gs pos="20339">
                      <a:srgbClr val="505050"/>
                    </a:gs>
                  </a:gsLst>
                  <a:lin ang="5400000" scaled="0"/>
                </a:gradFill>
              </a:rPr>
              <a:t>Impossible to identify </a:t>
            </a:r>
            <a:r>
              <a:rPr lang="en-US" kern="0" dirty="0" smtClean="0">
                <a:gradFill>
                  <a:gsLst>
                    <a:gs pos="5932">
                      <a:srgbClr val="505050"/>
                    </a:gs>
                    <a:gs pos="20339">
                      <a:srgbClr val="505050"/>
                    </a:gs>
                  </a:gsLst>
                  <a:lin ang="5400000" scaled="0"/>
                </a:gradFill>
              </a:rPr>
              <a:t>legitimate </a:t>
            </a:r>
            <a:r>
              <a:rPr lang="en-US" kern="0" dirty="0">
                <a:gradFill>
                  <a:gsLst>
                    <a:gs pos="5932">
                      <a:srgbClr val="505050"/>
                    </a:gs>
                    <a:gs pos="20339">
                      <a:srgbClr val="505050"/>
                    </a:gs>
                  </a:gsLst>
                  <a:lin ang="5400000" scaled="0"/>
                </a:gradFill>
              </a:rPr>
              <a:t>hosts without a hardware based verification</a:t>
            </a:r>
          </a:p>
        </p:txBody>
      </p:sp>
      <p:sp>
        <p:nvSpPr>
          <p:cNvPr id="150" name="Rectangle 149"/>
          <p:cNvSpPr/>
          <p:nvPr/>
        </p:nvSpPr>
        <p:spPr>
          <a:xfrm>
            <a:off x="282670" y="4085953"/>
            <a:ext cx="4564157" cy="1188551"/>
          </a:xfrm>
          <a:prstGeom prst="rect">
            <a:avLst/>
          </a:prstGeom>
          <a:solidFill>
            <a:srgbClr val="D2D2D2"/>
          </a:solidFill>
        </p:spPr>
        <p:txBody>
          <a:bodyPr wrap="square" lIns="182854" tIns="146283" rIns="182854" bIns="146283">
            <a:noAutofit/>
          </a:bodyPr>
          <a:lstStyle/>
          <a:p>
            <a:pPr defTabSz="932509">
              <a:lnSpc>
                <a:spcPct val="90000"/>
              </a:lnSpc>
              <a:defRPr/>
            </a:pPr>
            <a:r>
              <a:rPr lang="en-US" kern="0" dirty="0">
                <a:gradFill>
                  <a:gsLst>
                    <a:gs pos="5932">
                      <a:srgbClr val="505050"/>
                    </a:gs>
                    <a:gs pos="20339">
                      <a:srgbClr val="505050"/>
                    </a:gs>
                  </a:gsLst>
                  <a:lin ang="5400000" scaled="0"/>
                </a:gradFill>
              </a:rPr>
              <a:t>Tenants VMs are exposed to storage </a:t>
            </a:r>
            <a:r>
              <a:rPr lang="en-US" kern="0" dirty="0" smtClean="0">
                <a:gradFill>
                  <a:gsLst>
                    <a:gs pos="5932">
                      <a:srgbClr val="505050"/>
                    </a:gs>
                    <a:gs pos="20339">
                      <a:srgbClr val="505050"/>
                    </a:gs>
                  </a:gsLst>
                  <a:lin ang="5400000" scaled="0"/>
                </a:gradFill>
              </a:rPr>
              <a:t/>
            </a:r>
            <a:br>
              <a:rPr lang="en-US" kern="0" dirty="0" smtClean="0">
                <a:gradFill>
                  <a:gsLst>
                    <a:gs pos="5932">
                      <a:srgbClr val="505050"/>
                    </a:gs>
                    <a:gs pos="20339">
                      <a:srgbClr val="505050"/>
                    </a:gs>
                  </a:gsLst>
                  <a:lin ang="5400000" scaled="0"/>
                </a:gradFill>
              </a:rPr>
            </a:br>
            <a:r>
              <a:rPr lang="en-US" kern="0" dirty="0" smtClean="0">
                <a:gradFill>
                  <a:gsLst>
                    <a:gs pos="5932">
                      <a:srgbClr val="505050"/>
                    </a:gs>
                    <a:gs pos="20339">
                      <a:srgbClr val="505050"/>
                    </a:gs>
                  </a:gsLst>
                  <a:lin ang="5400000" scaled="0"/>
                </a:gradFill>
              </a:rPr>
              <a:t>and </a:t>
            </a:r>
            <a:r>
              <a:rPr lang="en-US" kern="0" dirty="0">
                <a:gradFill>
                  <a:gsLst>
                    <a:gs pos="5932">
                      <a:srgbClr val="505050"/>
                    </a:gs>
                    <a:gs pos="20339">
                      <a:srgbClr val="505050"/>
                    </a:gs>
                  </a:gsLst>
                  <a:lin ang="5400000" scaled="0"/>
                </a:gradFill>
              </a:rPr>
              <a:t>network attacks while unencrypted</a:t>
            </a:r>
          </a:p>
        </p:txBody>
      </p:sp>
      <p:grpSp>
        <p:nvGrpSpPr>
          <p:cNvPr id="4" name="Group 3"/>
          <p:cNvGrpSpPr/>
          <p:nvPr/>
        </p:nvGrpSpPr>
        <p:grpSpPr>
          <a:xfrm>
            <a:off x="5020083" y="1592262"/>
            <a:ext cx="7037384" cy="4918547"/>
            <a:chOff x="4923833" y="1592263"/>
            <a:chExt cx="4905467" cy="3428514"/>
          </a:xfrm>
        </p:grpSpPr>
        <p:grpSp>
          <p:nvGrpSpPr>
            <p:cNvPr id="108" name="Group 107"/>
            <p:cNvGrpSpPr/>
            <p:nvPr/>
          </p:nvGrpSpPr>
          <p:grpSpPr>
            <a:xfrm>
              <a:off x="8252896" y="1592263"/>
              <a:ext cx="1371409" cy="3428514"/>
              <a:chOff x="8176171" y="2213810"/>
              <a:chExt cx="1371604" cy="3429000"/>
            </a:xfrm>
          </p:grpSpPr>
          <p:sp>
            <p:nvSpPr>
              <p:cNvPr id="109" name="Rectangle 108"/>
              <p:cNvSpPr/>
              <p:nvPr/>
            </p:nvSpPr>
            <p:spPr bwMode="auto">
              <a:xfrm>
                <a:off x="8176171" y="2213810"/>
                <a:ext cx="1371600" cy="3429000"/>
              </a:xfrm>
              <a:prstGeom prst="rect">
                <a:avLst/>
              </a:prstGeom>
              <a:solidFill>
                <a:srgbClr val="FFFFFF">
                  <a:lumMod val="95000"/>
                </a:srgbClr>
              </a:solidFill>
              <a:ln w="12700" cap="flat" cmpd="sng" algn="ctr">
                <a:solidFill>
                  <a:srgbClr val="FFFFFF">
                    <a:lumMod val="85000"/>
                  </a:srgbClr>
                </a:solidFill>
                <a:prstDash val="solid"/>
                <a:headEnd type="none" w="med" len="med"/>
                <a:tailEnd type="none" w="med" len="med"/>
              </a:ln>
              <a:effectLst/>
            </p:spPr>
            <p:txBody>
              <a:bodyPr rot="0" spcFirstLastPara="0" vertOverflow="overflow" horzOverflow="overflow" vert="horz" wrap="square" lIns="143360" tIns="114689" rIns="143360" bIns="114689" numCol="1" spcCol="0" rtlCol="0" fromWordArt="0" anchor="t" anchorCtr="0" forceAA="0" compatLnSpc="1">
                <a:prstTxWarp prst="textNoShape">
                  <a:avLst/>
                </a:prstTxWarp>
                <a:noAutofit/>
              </a:bodyPr>
              <a:lstStyle/>
              <a:p>
                <a:pPr defTabSz="730917" fontAlgn="base">
                  <a:lnSpc>
                    <a:spcPct val="90000"/>
                  </a:lnSpc>
                  <a:spcBef>
                    <a:spcPct val="0"/>
                  </a:spcBef>
                  <a:spcAft>
                    <a:spcPct val="0"/>
                  </a:spcAft>
                  <a:defRPr/>
                </a:pPr>
                <a:endParaRPr lang="en-US" kern="0" spc="-16" dirty="0">
                  <a:gradFill>
                    <a:gsLst>
                      <a:gs pos="30508">
                        <a:srgbClr val="505050"/>
                      </a:gs>
                      <a:gs pos="52000">
                        <a:srgbClr val="505050"/>
                      </a:gs>
                    </a:gsLst>
                    <a:lin ang="5400000" scaled="0"/>
                  </a:gradFill>
                  <a:ea typeface="Segoe UI" pitchFamily="34" charset="0"/>
                  <a:cs typeface="Segoe UI" pitchFamily="34" charset="0"/>
                </a:endParaRPr>
              </a:p>
            </p:txBody>
          </p:sp>
          <p:grpSp>
            <p:nvGrpSpPr>
              <p:cNvPr id="110" name="Group 109"/>
              <p:cNvGrpSpPr/>
              <p:nvPr/>
            </p:nvGrpSpPr>
            <p:grpSpPr>
              <a:xfrm>
                <a:off x="8176175" y="5232845"/>
                <a:ext cx="1371600" cy="409965"/>
                <a:chOff x="12752508" y="5603059"/>
                <a:chExt cx="1749448" cy="522902"/>
              </a:xfrm>
            </p:grpSpPr>
            <p:sp>
              <p:nvSpPr>
                <p:cNvPr id="115" name="Rectangle 114"/>
                <p:cNvSpPr/>
                <p:nvPr/>
              </p:nvSpPr>
              <p:spPr bwMode="auto">
                <a:xfrm>
                  <a:off x="12752508" y="5603059"/>
                  <a:ext cx="1749448" cy="522902"/>
                </a:xfrm>
                <a:prstGeom prst="rect">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640080" tIns="116972" rIns="146215" bIns="116972" numCol="1" spcCol="0" rtlCol="0" fromWordArt="0" anchor="t" anchorCtr="0" forceAA="0" compatLnSpc="1">
                  <a:prstTxWarp prst="textNoShape">
                    <a:avLst/>
                  </a:prstTxWarp>
                  <a:noAutofit/>
                </a:bodyPr>
                <a:lstStyle/>
                <a:p>
                  <a:pPr defTabSz="745463" fontAlgn="base">
                    <a:lnSpc>
                      <a:spcPct val="90000"/>
                    </a:lnSpc>
                    <a:spcBef>
                      <a:spcPct val="0"/>
                    </a:spcBef>
                    <a:spcAft>
                      <a:spcPct val="0"/>
                    </a:spcAft>
                    <a:defRPr/>
                  </a:pPr>
                  <a:r>
                    <a:rPr lang="en-US" sz="1199" kern="0" spc="-16" dirty="0">
                      <a:gradFill>
                        <a:gsLst>
                          <a:gs pos="0">
                            <a:srgbClr val="FFFFFF"/>
                          </a:gs>
                          <a:gs pos="100000">
                            <a:srgbClr val="FFFFFF"/>
                          </a:gs>
                        </a:gsLst>
                        <a:lin ang="5400000" scaled="0"/>
                      </a:gradFill>
                      <a:ea typeface="Segoe UI" pitchFamily="34" charset="0"/>
                      <a:cs typeface="Segoe UI" pitchFamily="34" charset="0"/>
                    </a:rPr>
                    <a:t>Fabric</a:t>
                  </a:r>
                </a:p>
              </p:txBody>
            </p:sp>
            <p:sp>
              <p:nvSpPr>
                <p:cNvPr id="116" name="Frame 5"/>
                <p:cNvSpPr>
                  <a:spLocks noChangeAspect="1"/>
                </p:cNvSpPr>
                <p:nvPr/>
              </p:nvSpPr>
              <p:spPr bwMode="auto">
                <a:xfrm>
                  <a:off x="12927130" y="5727374"/>
                  <a:ext cx="268964" cy="274320"/>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rgbClr val="FFFFFF"/>
                </a:solidFill>
                <a:ln>
                  <a:noFill/>
                </a:ln>
              </p:spPr>
              <p:txBody>
                <a:bodyPr vert="horz" wrap="square" lIns="71681" tIns="35840" rIns="71681" bIns="35840" numCol="1" anchor="t" anchorCtr="0" compatLnSpc="1">
                  <a:prstTxWarp prst="textNoShape">
                    <a:avLst/>
                  </a:prstTxWarp>
                </a:bodyPr>
                <a:lstStyle/>
                <a:p>
                  <a:pPr defTabSz="731087">
                    <a:lnSpc>
                      <a:spcPct val="90000"/>
                    </a:lnSpc>
                    <a:defRPr/>
                  </a:pPr>
                  <a:endParaRPr lang="en-US" sz="1439" kern="0" dirty="0">
                    <a:solidFill>
                      <a:srgbClr val="505050"/>
                    </a:solidFill>
                  </a:endParaRPr>
                </a:p>
              </p:txBody>
            </p:sp>
          </p:grpSp>
          <p:grpSp>
            <p:nvGrpSpPr>
              <p:cNvPr id="111" name="Group 110"/>
              <p:cNvGrpSpPr/>
              <p:nvPr/>
            </p:nvGrpSpPr>
            <p:grpSpPr>
              <a:xfrm>
                <a:off x="8176171" y="4776934"/>
                <a:ext cx="1371600" cy="409965"/>
                <a:chOff x="12326373" y="5033373"/>
                <a:chExt cx="1749449" cy="522902"/>
              </a:xfrm>
            </p:grpSpPr>
            <p:sp>
              <p:nvSpPr>
                <p:cNvPr id="113" name="Rectangle 112"/>
                <p:cNvSpPr/>
                <p:nvPr/>
              </p:nvSpPr>
              <p:spPr bwMode="auto">
                <a:xfrm>
                  <a:off x="12326373" y="5033373"/>
                  <a:ext cx="1749449" cy="522902"/>
                </a:xfrm>
                <a:prstGeom prst="rect">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640080" tIns="116972" rIns="146215" bIns="116972" numCol="1" spcCol="0" rtlCol="0" fromWordArt="0" anchor="t" anchorCtr="0" forceAA="0" compatLnSpc="1">
                  <a:prstTxWarp prst="textNoShape">
                    <a:avLst/>
                  </a:prstTxWarp>
                  <a:noAutofit/>
                </a:bodyPr>
                <a:lstStyle/>
                <a:p>
                  <a:pPr defTabSz="745463" fontAlgn="base">
                    <a:lnSpc>
                      <a:spcPct val="90000"/>
                    </a:lnSpc>
                    <a:spcBef>
                      <a:spcPct val="0"/>
                    </a:spcBef>
                    <a:spcAft>
                      <a:spcPct val="0"/>
                    </a:spcAft>
                    <a:defRPr/>
                  </a:pPr>
                  <a:r>
                    <a:rPr lang="en-US" sz="1199" kern="0" spc="-16" dirty="0">
                      <a:gradFill>
                        <a:gsLst>
                          <a:gs pos="0">
                            <a:srgbClr val="FFFFFF"/>
                          </a:gs>
                          <a:gs pos="100000">
                            <a:srgbClr val="FFFFFF"/>
                          </a:gs>
                        </a:gsLst>
                        <a:lin ang="5400000" scaled="0"/>
                      </a:gradFill>
                      <a:ea typeface="Segoe UI" pitchFamily="34" charset="0"/>
                      <a:cs typeface="Segoe UI" pitchFamily="34" charset="0"/>
                    </a:rPr>
                    <a:t>Hypervisor</a:t>
                  </a:r>
                </a:p>
              </p:txBody>
            </p:sp>
            <p:sp>
              <p:nvSpPr>
                <p:cNvPr id="114" name="Freeform 78"/>
                <p:cNvSpPr>
                  <a:spLocks noChangeAspect="1" noEditPoints="1"/>
                </p:cNvSpPr>
                <p:nvPr/>
              </p:nvSpPr>
              <p:spPr bwMode="black">
                <a:xfrm>
                  <a:off x="12465845" y="5143971"/>
                  <a:ext cx="346554" cy="301752"/>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FFFFFF"/>
                </a:solidFill>
                <a:ln>
                  <a:noFill/>
                </a:ln>
              </p:spPr>
              <p:txBody>
                <a:bodyPr vert="horz" wrap="square" lIns="63219" tIns="31610" rIns="63219" bIns="31610" numCol="1" anchor="t" anchorCtr="0" compatLnSpc="1">
                  <a:prstTxWarp prst="textNoShape">
                    <a:avLst/>
                  </a:prstTxWarp>
                </a:bodyPr>
                <a:lstStyle/>
                <a:p>
                  <a:pPr defTabSz="525508">
                    <a:defRPr/>
                  </a:pPr>
                  <a:endParaRPr lang="en-US" sz="706" kern="0" dirty="0">
                    <a:solidFill>
                      <a:srgbClr val="FFFFFF"/>
                    </a:solidFill>
                  </a:endParaRPr>
                </a:p>
              </p:txBody>
            </p:sp>
          </p:grpSp>
          <p:sp>
            <p:nvSpPr>
              <p:cNvPr id="112" name="Rectangle 111"/>
              <p:cNvSpPr/>
              <p:nvPr/>
            </p:nvSpPr>
            <p:spPr>
              <a:xfrm>
                <a:off x="8313331" y="2343604"/>
                <a:ext cx="1097280" cy="1097280"/>
              </a:xfrm>
              <a:prstGeom prst="rect">
                <a:avLst/>
              </a:prstGeom>
              <a:solidFill>
                <a:srgbClr val="FFFFFF"/>
              </a:solidFill>
              <a:ln w="12700" cap="rnd" cmpd="sng" algn="ctr">
                <a:solidFill>
                  <a:srgbClr val="DC3C00"/>
                </a:solidFill>
                <a:prstDash val="sysDot"/>
                <a:round/>
              </a:ln>
              <a:effectLst/>
            </p:spPr>
            <p:txBody>
              <a:bodyPr lIns="137141" tIns="91427" rIns="109712" bIns="91427" rtlCol="0" anchor="t" anchorCtr="0"/>
              <a:lstStyle/>
              <a:p>
                <a:pPr defTabSz="932509">
                  <a:defRPr/>
                </a:pPr>
                <a:r>
                  <a:rPr lang="en-US" sz="1099" kern="0" dirty="0">
                    <a:gradFill>
                      <a:gsLst>
                        <a:gs pos="10169">
                          <a:srgbClr val="505050"/>
                        </a:gs>
                        <a:gs pos="24576">
                          <a:srgbClr val="505050"/>
                        </a:gs>
                      </a:gsLst>
                      <a:lin ang="5400000" scaled="1"/>
                    </a:gradFill>
                    <a:latin typeface="Segoe UI Semibold" panose="020B0702040204020203" pitchFamily="34" charset="0"/>
                  </a:rPr>
                  <a:t>Customer</a:t>
                </a:r>
              </a:p>
            </p:txBody>
          </p:sp>
        </p:grpSp>
        <p:grpSp>
          <p:nvGrpSpPr>
            <p:cNvPr id="117" name="Group 116"/>
            <p:cNvGrpSpPr/>
            <p:nvPr/>
          </p:nvGrpSpPr>
          <p:grpSpPr>
            <a:xfrm>
              <a:off x="4923833" y="1592263"/>
              <a:ext cx="3199946" cy="3428514"/>
              <a:chOff x="4846636" y="2213810"/>
              <a:chExt cx="3200400" cy="3429000"/>
            </a:xfrm>
          </p:grpSpPr>
          <p:sp>
            <p:nvSpPr>
              <p:cNvPr id="118" name="Rectangle 117"/>
              <p:cNvSpPr/>
              <p:nvPr/>
            </p:nvSpPr>
            <p:spPr bwMode="auto">
              <a:xfrm>
                <a:off x="4846636" y="2213810"/>
                <a:ext cx="3200400" cy="3429000"/>
              </a:xfrm>
              <a:prstGeom prst="rect">
                <a:avLst/>
              </a:prstGeom>
              <a:solidFill>
                <a:srgbClr val="FFFFFF">
                  <a:lumMod val="95000"/>
                </a:srgbClr>
              </a:solidFill>
              <a:ln w="12700" cap="flat" cmpd="sng" algn="ctr">
                <a:solidFill>
                  <a:srgbClr val="FFFFFF">
                    <a:lumMod val="85000"/>
                  </a:srgbClr>
                </a:solidFill>
                <a:prstDash val="solid"/>
                <a:headEnd type="none" w="med" len="med"/>
                <a:tailEnd type="none" w="med" len="med"/>
              </a:ln>
              <a:effectLst/>
            </p:spPr>
            <p:txBody>
              <a:bodyPr rot="0" spcFirstLastPara="0" vertOverflow="overflow" horzOverflow="overflow" vert="horz" wrap="square" lIns="143360" tIns="114689" rIns="143360" bIns="114689" numCol="1" spcCol="0" rtlCol="0" fromWordArt="0" anchor="t" anchorCtr="0" forceAA="0" compatLnSpc="1">
                <a:prstTxWarp prst="textNoShape">
                  <a:avLst/>
                </a:prstTxWarp>
                <a:noAutofit/>
              </a:bodyPr>
              <a:lstStyle/>
              <a:p>
                <a:pPr defTabSz="730917" fontAlgn="base">
                  <a:lnSpc>
                    <a:spcPct val="90000"/>
                  </a:lnSpc>
                  <a:spcBef>
                    <a:spcPct val="0"/>
                  </a:spcBef>
                  <a:spcAft>
                    <a:spcPct val="0"/>
                  </a:spcAft>
                  <a:defRPr/>
                </a:pPr>
                <a:endParaRPr lang="en-US" kern="0" spc="-16" dirty="0">
                  <a:gradFill>
                    <a:gsLst>
                      <a:gs pos="30508">
                        <a:srgbClr val="505050"/>
                      </a:gs>
                      <a:gs pos="52000">
                        <a:srgbClr val="505050"/>
                      </a:gs>
                    </a:gsLst>
                    <a:lin ang="5400000" scaled="0"/>
                  </a:gradFill>
                  <a:ea typeface="Segoe UI" pitchFamily="34" charset="0"/>
                  <a:cs typeface="Segoe UI" pitchFamily="34" charset="0"/>
                </a:endParaRPr>
              </a:p>
            </p:txBody>
          </p:sp>
          <p:grpSp>
            <p:nvGrpSpPr>
              <p:cNvPr id="123" name="Group 122"/>
              <p:cNvGrpSpPr/>
              <p:nvPr/>
            </p:nvGrpSpPr>
            <p:grpSpPr>
              <a:xfrm>
                <a:off x="4846636" y="4776934"/>
                <a:ext cx="3200400" cy="409965"/>
                <a:chOff x="12423174" y="5033373"/>
                <a:chExt cx="4082048" cy="522902"/>
              </a:xfrm>
            </p:grpSpPr>
            <p:sp>
              <p:nvSpPr>
                <p:cNvPr id="146" name="Rectangle 145"/>
                <p:cNvSpPr/>
                <p:nvPr/>
              </p:nvSpPr>
              <p:spPr bwMode="auto">
                <a:xfrm>
                  <a:off x="12423174" y="5033373"/>
                  <a:ext cx="4082048" cy="522902"/>
                </a:xfrm>
                <a:prstGeom prst="rect">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640080" tIns="116972" rIns="146215" bIns="116972" numCol="1" spcCol="0" rtlCol="0" fromWordArt="0" anchor="t" anchorCtr="0" forceAA="0" compatLnSpc="1">
                  <a:prstTxWarp prst="textNoShape">
                    <a:avLst/>
                  </a:prstTxWarp>
                  <a:noAutofit/>
                </a:bodyPr>
                <a:lstStyle/>
                <a:p>
                  <a:pPr defTabSz="745463" fontAlgn="base">
                    <a:lnSpc>
                      <a:spcPct val="90000"/>
                    </a:lnSpc>
                    <a:spcBef>
                      <a:spcPct val="0"/>
                    </a:spcBef>
                    <a:spcAft>
                      <a:spcPct val="0"/>
                    </a:spcAft>
                    <a:defRPr/>
                  </a:pPr>
                  <a:r>
                    <a:rPr lang="en-US" sz="1199" kern="0" spc="-16" dirty="0">
                      <a:gradFill>
                        <a:gsLst>
                          <a:gs pos="0">
                            <a:srgbClr val="FFFFFF"/>
                          </a:gs>
                          <a:gs pos="100000">
                            <a:srgbClr val="FFFFFF"/>
                          </a:gs>
                        </a:gsLst>
                        <a:lin ang="5400000" scaled="0"/>
                      </a:gradFill>
                      <a:ea typeface="Segoe UI" pitchFamily="34" charset="0"/>
                      <a:cs typeface="Segoe UI" pitchFamily="34" charset="0"/>
                    </a:rPr>
                    <a:t>Hypervisor</a:t>
                  </a:r>
                </a:p>
              </p:txBody>
            </p:sp>
            <p:sp>
              <p:nvSpPr>
                <p:cNvPr id="147" name="Freeform 78"/>
                <p:cNvSpPr>
                  <a:spLocks noChangeAspect="1" noEditPoints="1"/>
                </p:cNvSpPr>
                <p:nvPr/>
              </p:nvSpPr>
              <p:spPr bwMode="black">
                <a:xfrm>
                  <a:off x="12562646" y="5143971"/>
                  <a:ext cx="346554" cy="301752"/>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FFFFFF"/>
                </a:solidFill>
                <a:ln>
                  <a:noFill/>
                </a:ln>
              </p:spPr>
              <p:txBody>
                <a:bodyPr vert="horz" wrap="square" lIns="63219" tIns="31610" rIns="63219" bIns="31610" numCol="1" anchor="t" anchorCtr="0" compatLnSpc="1">
                  <a:prstTxWarp prst="textNoShape">
                    <a:avLst/>
                  </a:prstTxWarp>
                </a:bodyPr>
                <a:lstStyle/>
                <a:p>
                  <a:pPr defTabSz="525508">
                    <a:defRPr/>
                  </a:pPr>
                  <a:endParaRPr lang="en-US" sz="706" kern="0" dirty="0">
                    <a:solidFill>
                      <a:srgbClr val="FFFFFF"/>
                    </a:solidFill>
                  </a:endParaRPr>
                </a:p>
              </p:txBody>
            </p:sp>
          </p:grpSp>
          <p:grpSp>
            <p:nvGrpSpPr>
              <p:cNvPr id="124" name="Group 123"/>
              <p:cNvGrpSpPr/>
              <p:nvPr/>
            </p:nvGrpSpPr>
            <p:grpSpPr>
              <a:xfrm>
                <a:off x="4846636" y="5232845"/>
                <a:ext cx="3200400" cy="409965"/>
                <a:chOff x="12849309" y="5603059"/>
                <a:chExt cx="4082047" cy="522902"/>
              </a:xfrm>
            </p:grpSpPr>
            <p:sp>
              <p:nvSpPr>
                <p:cNvPr id="144" name="Rectangle 143"/>
                <p:cNvSpPr/>
                <p:nvPr/>
              </p:nvSpPr>
              <p:spPr bwMode="auto">
                <a:xfrm>
                  <a:off x="12849309" y="5603059"/>
                  <a:ext cx="4082047" cy="522902"/>
                </a:xfrm>
                <a:prstGeom prst="rect">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640080" tIns="116972" rIns="146215" bIns="116972" numCol="1" spcCol="0" rtlCol="0" fromWordArt="0" anchor="t" anchorCtr="0" forceAA="0" compatLnSpc="1">
                  <a:prstTxWarp prst="textNoShape">
                    <a:avLst/>
                  </a:prstTxWarp>
                  <a:noAutofit/>
                </a:bodyPr>
                <a:lstStyle/>
                <a:p>
                  <a:pPr defTabSz="745463" fontAlgn="base">
                    <a:lnSpc>
                      <a:spcPct val="90000"/>
                    </a:lnSpc>
                    <a:spcBef>
                      <a:spcPct val="0"/>
                    </a:spcBef>
                    <a:spcAft>
                      <a:spcPct val="0"/>
                    </a:spcAft>
                    <a:defRPr/>
                  </a:pPr>
                  <a:r>
                    <a:rPr lang="en-US" sz="1199" kern="0" spc="-16" dirty="0">
                      <a:gradFill>
                        <a:gsLst>
                          <a:gs pos="0">
                            <a:srgbClr val="FFFFFF"/>
                          </a:gs>
                          <a:gs pos="100000">
                            <a:srgbClr val="FFFFFF"/>
                          </a:gs>
                        </a:gsLst>
                        <a:lin ang="5400000" scaled="0"/>
                      </a:gradFill>
                      <a:ea typeface="Segoe UI" pitchFamily="34" charset="0"/>
                      <a:cs typeface="Segoe UI" pitchFamily="34" charset="0"/>
                    </a:rPr>
                    <a:t>Fabric</a:t>
                  </a:r>
                </a:p>
              </p:txBody>
            </p:sp>
            <p:sp>
              <p:nvSpPr>
                <p:cNvPr id="145" name="Frame 5"/>
                <p:cNvSpPr>
                  <a:spLocks noChangeAspect="1"/>
                </p:cNvSpPr>
                <p:nvPr/>
              </p:nvSpPr>
              <p:spPr bwMode="auto">
                <a:xfrm>
                  <a:off x="13023931" y="5727374"/>
                  <a:ext cx="268964" cy="274320"/>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rgbClr val="FFFFFF"/>
                </a:solidFill>
                <a:ln>
                  <a:noFill/>
                </a:ln>
              </p:spPr>
              <p:txBody>
                <a:bodyPr vert="horz" wrap="square" lIns="71681" tIns="35840" rIns="71681" bIns="35840" numCol="1" anchor="t" anchorCtr="0" compatLnSpc="1">
                  <a:prstTxWarp prst="textNoShape">
                    <a:avLst/>
                  </a:prstTxWarp>
                </a:bodyPr>
                <a:lstStyle/>
                <a:p>
                  <a:pPr defTabSz="731087">
                    <a:lnSpc>
                      <a:spcPct val="90000"/>
                    </a:lnSpc>
                    <a:defRPr/>
                  </a:pPr>
                  <a:endParaRPr lang="en-US" sz="1439" kern="0" dirty="0">
                    <a:solidFill>
                      <a:srgbClr val="505050"/>
                    </a:solidFill>
                  </a:endParaRPr>
                </a:p>
              </p:txBody>
            </p:sp>
          </p:grpSp>
          <p:sp>
            <p:nvSpPr>
              <p:cNvPr id="126" name="Can 125"/>
              <p:cNvSpPr/>
              <p:nvPr/>
            </p:nvSpPr>
            <p:spPr bwMode="auto">
              <a:xfrm>
                <a:off x="5901254" y="3798180"/>
                <a:ext cx="1591030" cy="707941"/>
              </a:xfrm>
              <a:prstGeom prst="can">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501763" tIns="116972" rIns="146215" bIns="116972" numCol="1" spcCol="0" rtlCol="0" fromWordArt="0" anchor="t" anchorCtr="0" forceAA="0" compatLnSpc="1">
                <a:prstTxWarp prst="textNoShape">
                  <a:avLst/>
                </a:prstTxWarp>
                <a:noAutofit/>
              </a:bodyPr>
              <a:lstStyle/>
              <a:p>
                <a:pPr defTabSz="745463" fontAlgn="base">
                  <a:lnSpc>
                    <a:spcPct val="90000"/>
                  </a:lnSpc>
                  <a:spcBef>
                    <a:spcPct val="0"/>
                  </a:spcBef>
                  <a:spcAft>
                    <a:spcPct val="0"/>
                  </a:spcAft>
                  <a:defRPr/>
                </a:pPr>
                <a:endParaRPr lang="en-US" sz="1199" kern="0" spc="-16" dirty="0" err="1">
                  <a:gradFill>
                    <a:gsLst>
                      <a:gs pos="0">
                        <a:srgbClr val="FFFFFF"/>
                      </a:gs>
                      <a:gs pos="100000">
                        <a:srgbClr val="FFFFFF"/>
                      </a:gs>
                    </a:gsLst>
                    <a:lin ang="5400000" scaled="0"/>
                  </a:gradFill>
                  <a:ea typeface="Segoe UI" pitchFamily="34" charset="0"/>
                  <a:cs typeface="Segoe UI" pitchFamily="34" charset="0"/>
                </a:endParaRPr>
              </a:p>
            </p:txBody>
          </p:sp>
          <p:sp>
            <p:nvSpPr>
              <p:cNvPr id="137" name="Freeform 5"/>
              <p:cNvSpPr>
                <a:spLocks noChangeAspect="1" noEditPoints="1"/>
              </p:cNvSpPr>
              <p:nvPr/>
            </p:nvSpPr>
            <p:spPr bwMode="auto">
              <a:xfrm>
                <a:off x="6469527" y="4054319"/>
                <a:ext cx="256032" cy="346500"/>
              </a:xfrm>
              <a:custGeom>
                <a:avLst/>
                <a:gdLst>
                  <a:gd name="T0" fmla="*/ 1304 w 1461"/>
                  <a:gd name="T1" fmla="*/ 119 h 1972"/>
                  <a:gd name="T2" fmla="*/ 1216 w 1461"/>
                  <a:gd name="T3" fmla="*/ 15 h 1972"/>
                  <a:gd name="T4" fmla="*/ 277 w 1461"/>
                  <a:gd name="T5" fmla="*/ 0 h 1972"/>
                  <a:gd name="T6" fmla="*/ 56 w 1461"/>
                  <a:gd name="T7" fmla="*/ 155 h 1972"/>
                  <a:gd name="T8" fmla="*/ 157 w 1461"/>
                  <a:gd name="T9" fmla="*/ 119 h 1972"/>
                  <a:gd name="T10" fmla="*/ 157 w 1461"/>
                  <a:gd name="T11" fmla="*/ 163 h 1972"/>
                  <a:gd name="T12" fmla="*/ 0 w 1461"/>
                  <a:gd name="T13" fmla="*/ 1814 h 1972"/>
                  <a:gd name="T14" fmla="*/ 1304 w 1461"/>
                  <a:gd name="T15" fmla="*/ 1972 h 1972"/>
                  <a:gd name="T16" fmla="*/ 1461 w 1461"/>
                  <a:gd name="T17" fmla="*/ 320 h 1972"/>
                  <a:gd name="T18" fmla="*/ 1373 w 1461"/>
                  <a:gd name="T19" fmla="*/ 1814 h 1972"/>
                  <a:gd name="T20" fmla="*/ 157 w 1461"/>
                  <a:gd name="T21" fmla="*/ 1884 h 1972"/>
                  <a:gd name="T22" fmla="*/ 87 w 1461"/>
                  <a:gd name="T23" fmla="*/ 320 h 1972"/>
                  <a:gd name="T24" fmla="*/ 1304 w 1461"/>
                  <a:gd name="T25" fmla="*/ 251 h 1972"/>
                  <a:gd name="T26" fmla="*/ 1373 w 1461"/>
                  <a:gd name="T27" fmla="*/ 1814 h 1972"/>
                  <a:gd name="T28" fmla="*/ 731 w 1461"/>
                  <a:gd name="T29" fmla="*/ 426 h 1972"/>
                  <a:gd name="T30" fmla="*/ 379 w 1461"/>
                  <a:gd name="T31" fmla="*/ 1313 h 1972"/>
                  <a:gd name="T32" fmla="*/ 590 w 1461"/>
                  <a:gd name="T33" fmla="*/ 1164 h 1972"/>
                  <a:gd name="T34" fmla="*/ 673 w 1461"/>
                  <a:gd name="T35" fmla="*/ 1345 h 1972"/>
                  <a:gd name="T36" fmla="*/ 731 w 1461"/>
                  <a:gd name="T37" fmla="*/ 1452 h 1972"/>
                  <a:gd name="T38" fmla="*/ 731 w 1461"/>
                  <a:gd name="T39" fmla="*/ 426 h 1972"/>
                  <a:gd name="T40" fmla="*/ 579 w 1461"/>
                  <a:gd name="T41" fmla="*/ 939 h 1972"/>
                  <a:gd name="T42" fmla="*/ 883 w 1461"/>
                  <a:gd name="T43" fmla="*/ 939 h 1972"/>
                  <a:gd name="T44" fmla="*/ 621 w 1461"/>
                  <a:gd name="T45" fmla="*/ 1214 h 1972"/>
                  <a:gd name="T46" fmla="*/ 510 w 1461"/>
                  <a:gd name="T47" fmla="*/ 1241 h 1972"/>
                  <a:gd name="T48" fmla="*/ 245 w 1461"/>
                  <a:gd name="T49" fmla="*/ 1502 h 1972"/>
                  <a:gd name="T50" fmla="*/ 313 w 1461"/>
                  <a:gd name="T51" fmla="*/ 1799 h 1972"/>
                  <a:gd name="T52" fmla="*/ 588 w 1461"/>
                  <a:gd name="T53" fmla="*/ 1433 h 1972"/>
                  <a:gd name="T54" fmla="*/ 621 w 1461"/>
                  <a:gd name="T55" fmla="*/ 1214 h 1972"/>
                  <a:gd name="T56" fmla="*/ 275 w 1461"/>
                  <a:gd name="T57" fmla="*/ 1713 h 1972"/>
                  <a:gd name="T58" fmla="*/ 359 w 1461"/>
                  <a:gd name="T59" fmla="*/ 1592 h 1972"/>
                  <a:gd name="T60" fmla="*/ 231 w 1461"/>
                  <a:gd name="T61" fmla="*/ 340 h 1972"/>
                  <a:gd name="T62" fmla="*/ 136 w 1461"/>
                  <a:gd name="T63" fmla="*/ 340 h 1972"/>
                  <a:gd name="T64" fmla="*/ 231 w 1461"/>
                  <a:gd name="T65" fmla="*/ 340 h 1972"/>
                  <a:gd name="T66" fmla="*/ 1236 w 1461"/>
                  <a:gd name="T67" fmla="*/ 340 h 1972"/>
                  <a:gd name="T68" fmla="*/ 1331 w 1461"/>
                  <a:gd name="T69" fmla="*/ 340 h 1972"/>
                  <a:gd name="T70" fmla="*/ 1283 w 1461"/>
                  <a:gd name="T71" fmla="*/ 1742 h 1972"/>
                  <a:gd name="T72" fmla="*/ 1283 w 1461"/>
                  <a:gd name="T73" fmla="*/ 1838 h 1972"/>
                  <a:gd name="T74" fmla="*/ 1283 w 1461"/>
                  <a:gd name="T75" fmla="*/ 1742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61" h="1972">
                    <a:moveTo>
                      <a:pt x="157" y="119"/>
                    </a:moveTo>
                    <a:cubicBezTo>
                      <a:pt x="1304" y="119"/>
                      <a:pt x="1304" y="119"/>
                      <a:pt x="1304" y="119"/>
                    </a:cubicBezTo>
                    <a:cubicBezTo>
                      <a:pt x="1325" y="119"/>
                      <a:pt x="1346" y="123"/>
                      <a:pt x="1365" y="131"/>
                    </a:cubicBezTo>
                    <a:cubicBezTo>
                      <a:pt x="1216" y="15"/>
                      <a:pt x="1216" y="15"/>
                      <a:pt x="1216" y="15"/>
                    </a:cubicBezTo>
                    <a:cubicBezTo>
                      <a:pt x="1206" y="6"/>
                      <a:pt x="1187" y="0"/>
                      <a:pt x="1174" y="0"/>
                    </a:cubicBezTo>
                    <a:cubicBezTo>
                      <a:pt x="277" y="0"/>
                      <a:pt x="277" y="0"/>
                      <a:pt x="277" y="0"/>
                    </a:cubicBezTo>
                    <a:cubicBezTo>
                      <a:pt x="264" y="0"/>
                      <a:pt x="245" y="6"/>
                      <a:pt x="235" y="15"/>
                    </a:cubicBezTo>
                    <a:cubicBezTo>
                      <a:pt x="56" y="155"/>
                      <a:pt x="56" y="155"/>
                      <a:pt x="56" y="155"/>
                    </a:cubicBezTo>
                    <a:cubicBezTo>
                      <a:pt x="58" y="155"/>
                      <a:pt x="58" y="155"/>
                      <a:pt x="58" y="155"/>
                    </a:cubicBezTo>
                    <a:cubicBezTo>
                      <a:pt x="85" y="132"/>
                      <a:pt x="119" y="119"/>
                      <a:pt x="157" y="119"/>
                    </a:cubicBezTo>
                    <a:close/>
                    <a:moveTo>
                      <a:pt x="1304" y="163"/>
                    </a:moveTo>
                    <a:cubicBezTo>
                      <a:pt x="157" y="163"/>
                      <a:pt x="157" y="163"/>
                      <a:pt x="157" y="163"/>
                    </a:cubicBezTo>
                    <a:cubicBezTo>
                      <a:pt x="70" y="163"/>
                      <a:pt x="0" y="234"/>
                      <a:pt x="0" y="320"/>
                    </a:cubicBezTo>
                    <a:cubicBezTo>
                      <a:pt x="0" y="1814"/>
                      <a:pt x="0" y="1814"/>
                      <a:pt x="0" y="1814"/>
                    </a:cubicBezTo>
                    <a:cubicBezTo>
                      <a:pt x="0" y="1901"/>
                      <a:pt x="70" y="1972"/>
                      <a:pt x="157" y="1972"/>
                    </a:cubicBezTo>
                    <a:cubicBezTo>
                      <a:pt x="1304" y="1972"/>
                      <a:pt x="1304" y="1972"/>
                      <a:pt x="1304" y="1972"/>
                    </a:cubicBezTo>
                    <a:cubicBezTo>
                      <a:pt x="1391" y="1972"/>
                      <a:pt x="1461" y="1901"/>
                      <a:pt x="1461" y="1814"/>
                    </a:cubicBezTo>
                    <a:cubicBezTo>
                      <a:pt x="1461" y="320"/>
                      <a:pt x="1461" y="320"/>
                      <a:pt x="1461" y="320"/>
                    </a:cubicBezTo>
                    <a:cubicBezTo>
                      <a:pt x="1461" y="234"/>
                      <a:pt x="1391" y="163"/>
                      <a:pt x="1304" y="163"/>
                    </a:cubicBezTo>
                    <a:close/>
                    <a:moveTo>
                      <a:pt x="1373" y="1814"/>
                    </a:moveTo>
                    <a:cubicBezTo>
                      <a:pt x="1373" y="1852"/>
                      <a:pt x="1343" y="1884"/>
                      <a:pt x="1304" y="1884"/>
                    </a:cubicBezTo>
                    <a:cubicBezTo>
                      <a:pt x="157" y="1884"/>
                      <a:pt x="157" y="1884"/>
                      <a:pt x="157" y="1884"/>
                    </a:cubicBezTo>
                    <a:cubicBezTo>
                      <a:pt x="119" y="1884"/>
                      <a:pt x="87" y="1852"/>
                      <a:pt x="87" y="1814"/>
                    </a:cubicBezTo>
                    <a:cubicBezTo>
                      <a:pt x="87" y="320"/>
                      <a:pt x="87" y="320"/>
                      <a:pt x="87" y="320"/>
                    </a:cubicBezTo>
                    <a:cubicBezTo>
                      <a:pt x="87" y="282"/>
                      <a:pt x="119" y="251"/>
                      <a:pt x="157" y="251"/>
                    </a:cubicBezTo>
                    <a:cubicBezTo>
                      <a:pt x="1304" y="251"/>
                      <a:pt x="1304" y="251"/>
                      <a:pt x="1304" y="251"/>
                    </a:cubicBezTo>
                    <a:cubicBezTo>
                      <a:pt x="1343" y="251"/>
                      <a:pt x="1373" y="282"/>
                      <a:pt x="1373" y="320"/>
                    </a:cubicBezTo>
                    <a:cubicBezTo>
                      <a:pt x="1373" y="1814"/>
                      <a:pt x="1373" y="1814"/>
                      <a:pt x="1373" y="1814"/>
                    </a:cubicBezTo>
                    <a:cubicBezTo>
                      <a:pt x="1373" y="1814"/>
                      <a:pt x="1373" y="1814"/>
                      <a:pt x="1373" y="1814"/>
                    </a:cubicBezTo>
                    <a:close/>
                    <a:moveTo>
                      <a:pt x="731" y="426"/>
                    </a:moveTo>
                    <a:cubicBezTo>
                      <a:pt x="447" y="426"/>
                      <a:pt x="218" y="656"/>
                      <a:pt x="218" y="939"/>
                    </a:cubicBezTo>
                    <a:cubicBezTo>
                      <a:pt x="218" y="1087"/>
                      <a:pt x="279" y="1219"/>
                      <a:pt x="379" y="1313"/>
                    </a:cubicBezTo>
                    <a:cubicBezTo>
                      <a:pt x="481" y="1212"/>
                      <a:pt x="481" y="1212"/>
                      <a:pt x="481" y="1212"/>
                    </a:cubicBezTo>
                    <a:cubicBezTo>
                      <a:pt x="511" y="1181"/>
                      <a:pt x="552" y="1164"/>
                      <a:pt x="590" y="1164"/>
                    </a:cubicBezTo>
                    <a:cubicBezTo>
                      <a:pt x="610" y="1164"/>
                      <a:pt x="629" y="1169"/>
                      <a:pt x="645" y="1180"/>
                    </a:cubicBezTo>
                    <a:cubicBezTo>
                      <a:pt x="689" y="1210"/>
                      <a:pt x="701" y="1281"/>
                      <a:pt x="673" y="1345"/>
                    </a:cubicBezTo>
                    <a:cubicBezTo>
                      <a:pt x="629" y="1443"/>
                      <a:pt x="629" y="1443"/>
                      <a:pt x="629" y="1443"/>
                    </a:cubicBezTo>
                    <a:cubicBezTo>
                      <a:pt x="661" y="1449"/>
                      <a:pt x="696" y="1452"/>
                      <a:pt x="731" y="1452"/>
                    </a:cubicBezTo>
                    <a:cubicBezTo>
                      <a:pt x="1014" y="1452"/>
                      <a:pt x="1244" y="1223"/>
                      <a:pt x="1244" y="939"/>
                    </a:cubicBezTo>
                    <a:cubicBezTo>
                      <a:pt x="1244" y="656"/>
                      <a:pt x="1014" y="426"/>
                      <a:pt x="731" y="426"/>
                    </a:cubicBezTo>
                    <a:close/>
                    <a:moveTo>
                      <a:pt x="731" y="1091"/>
                    </a:moveTo>
                    <a:cubicBezTo>
                      <a:pt x="647" y="1091"/>
                      <a:pt x="579" y="1024"/>
                      <a:pt x="579" y="939"/>
                    </a:cubicBezTo>
                    <a:cubicBezTo>
                      <a:pt x="579" y="855"/>
                      <a:pt x="647" y="787"/>
                      <a:pt x="731" y="787"/>
                    </a:cubicBezTo>
                    <a:cubicBezTo>
                      <a:pt x="814" y="787"/>
                      <a:pt x="883" y="855"/>
                      <a:pt x="883" y="939"/>
                    </a:cubicBezTo>
                    <a:cubicBezTo>
                      <a:pt x="883" y="1024"/>
                      <a:pt x="814" y="1091"/>
                      <a:pt x="731" y="1091"/>
                    </a:cubicBezTo>
                    <a:close/>
                    <a:moveTo>
                      <a:pt x="621" y="1214"/>
                    </a:moveTo>
                    <a:cubicBezTo>
                      <a:pt x="613" y="1207"/>
                      <a:pt x="601" y="1205"/>
                      <a:pt x="590" y="1205"/>
                    </a:cubicBezTo>
                    <a:cubicBezTo>
                      <a:pt x="563" y="1205"/>
                      <a:pt x="534" y="1217"/>
                      <a:pt x="510" y="1241"/>
                    </a:cubicBezTo>
                    <a:cubicBezTo>
                      <a:pt x="410" y="1340"/>
                      <a:pt x="410" y="1340"/>
                      <a:pt x="410" y="1340"/>
                    </a:cubicBezTo>
                    <a:cubicBezTo>
                      <a:pt x="245" y="1502"/>
                      <a:pt x="245" y="1502"/>
                      <a:pt x="245" y="1502"/>
                    </a:cubicBezTo>
                    <a:cubicBezTo>
                      <a:pt x="153" y="1593"/>
                      <a:pt x="148" y="1715"/>
                      <a:pt x="233" y="1774"/>
                    </a:cubicBezTo>
                    <a:cubicBezTo>
                      <a:pt x="258" y="1791"/>
                      <a:pt x="285" y="1799"/>
                      <a:pt x="313" y="1799"/>
                    </a:cubicBezTo>
                    <a:cubicBezTo>
                      <a:pt x="379" y="1799"/>
                      <a:pt x="446" y="1751"/>
                      <a:pt x="483" y="1667"/>
                    </a:cubicBezTo>
                    <a:cubicBezTo>
                      <a:pt x="588" y="1433"/>
                      <a:pt x="588" y="1433"/>
                      <a:pt x="588" y="1433"/>
                    </a:cubicBezTo>
                    <a:cubicBezTo>
                      <a:pt x="635" y="1328"/>
                      <a:pt x="635" y="1328"/>
                      <a:pt x="635" y="1328"/>
                    </a:cubicBezTo>
                    <a:cubicBezTo>
                      <a:pt x="655" y="1283"/>
                      <a:pt x="648" y="1233"/>
                      <a:pt x="621" y="1214"/>
                    </a:cubicBezTo>
                    <a:close/>
                    <a:moveTo>
                      <a:pt x="378" y="1694"/>
                    </a:moveTo>
                    <a:cubicBezTo>
                      <a:pt x="354" y="1728"/>
                      <a:pt x="308" y="1737"/>
                      <a:pt x="275" y="1713"/>
                    </a:cubicBezTo>
                    <a:cubicBezTo>
                      <a:pt x="241" y="1690"/>
                      <a:pt x="233" y="1644"/>
                      <a:pt x="257" y="1611"/>
                    </a:cubicBezTo>
                    <a:cubicBezTo>
                      <a:pt x="280" y="1577"/>
                      <a:pt x="325" y="1569"/>
                      <a:pt x="359" y="1592"/>
                    </a:cubicBezTo>
                    <a:cubicBezTo>
                      <a:pt x="392" y="1615"/>
                      <a:pt x="400" y="1662"/>
                      <a:pt x="378" y="1694"/>
                    </a:cubicBezTo>
                    <a:close/>
                    <a:moveTo>
                      <a:pt x="231" y="340"/>
                    </a:moveTo>
                    <a:cubicBezTo>
                      <a:pt x="231" y="313"/>
                      <a:pt x="210" y="292"/>
                      <a:pt x="184" y="292"/>
                    </a:cubicBezTo>
                    <a:cubicBezTo>
                      <a:pt x="157" y="292"/>
                      <a:pt x="136" y="313"/>
                      <a:pt x="136" y="340"/>
                    </a:cubicBezTo>
                    <a:cubicBezTo>
                      <a:pt x="136" y="367"/>
                      <a:pt x="157" y="387"/>
                      <a:pt x="184" y="387"/>
                    </a:cubicBezTo>
                    <a:cubicBezTo>
                      <a:pt x="210" y="387"/>
                      <a:pt x="231" y="367"/>
                      <a:pt x="231" y="340"/>
                    </a:cubicBezTo>
                    <a:close/>
                    <a:moveTo>
                      <a:pt x="1283" y="292"/>
                    </a:moveTo>
                    <a:cubicBezTo>
                      <a:pt x="1257" y="292"/>
                      <a:pt x="1236" y="313"/>
                      <a:pt x="1236" y="340"/>
                    </a:cubicBezTo>
                    <a:cubicBezTo>
                      <a:pt x="1236" y="367"/>
                      <a:pt x="1257" y="387"/>
                      <a:pt x="1283" y="387"/>
                    </a:cubicBezTo>
                    <a:cubicBezTo>
                      <a:pt x="1310" y="387"/>
                      <a:pt x="1331" y="367"/>
                      <a:pt x="1331" y="340"/>
                    </a:cubicBezTo>
                    <a:cubicBezTo>
                      <a:pt x="1331" y="313"/>
                      <a:pt x="1310" y="292"/>
                      <a:pt x="1283" y="292"/>
                    </a:cubicBezTo>
                    <a:close/>
                    <a:moveTo>
                      <a:pt x="1283" y="1742"/>
                    </a:moveTo>
                    <a:cubicBezTo>
                      <a:pt x="1257" y="1742"/>
                      <a:pt x="1236" y="1764"/>
                      <a:pt x="1236" y="1790"/>
                    </a:cubicBezTo>
                    <a:cubicBezTo>
                      <a:pt x="1236" y="1816"/>
                      <a:pt x="1257" y="1838"/>
                      <a:pt x="1283" y="1838"/>
                    </a:cubicBezTo>
                    <a:cubicBezTo>
                      <a:pt x="1310" y="1838"/>
                      <a:pt x="1331" y="1816"/>
                      <a:pt x="1331" y="1790"/>
                    </a:cubicBezTo>
                    <a:cubicBezTo>
                      <a:pt x="1331" y="1764"/>
                      <a:pt x="1310" y="1742"/>
                      <a:pt x="1283" y="1742"/>
                    </a:cubicBezTo>
                    <a:close/>
                  </a:path>
                </a:pathLst>
              </a:custGeom>
              <a:solidFill>
                <a:srgbClr val="FFFFFF"/>
              </a:solidFill>
            </p:spPr>
            <p:txBody>
              <a:bodyPr wrap="square" lIns="146262" tIns="146262" rIns="146262" bIns="146262" rtlCol="0">
                <a:noAutofit/>
              </a:bodyPr>
              <a:lstStyle/>
              <a:p>
                <a:pPr defTabSz="932204">
                  <a:lnSpc>
                    <a:spcPts val="3060"/>
                  </a:lnSpc>
                  <a:spcBef>
                    <a:spcPts val="300"/>
                  </a:spcBef>
                  <a:defRPr/>
                </a:pPr>
                <a:endParaRPr lang="en-US" sz="1049" kern="0">
                  <a:solidFill>
                    <a:srgbClr val="FFFFFF"/>
                  </a:solidFill>
                </a:endParaRPr>
              </a:p>
            </p:txBody>
          </p:sp>
          <p:sp>
            <p:nvSpPr>
              <p:cNvPr id="138" name="Rectangle 137"/>
              <p:cNvSpPr/>
              <p:nvPr/>
            </p:nvSpPr>
            <p:spPr>
              <a:xfrm>
                <a:off x="6725559" y="4094609"/>
                <a:ext cx="710046" cy="282423"/>
              </a:xfrm>
              <a:prstGeom prst="rect">
                <a:avLst/>
              </a:prstGeom>
            </p:spPr>
            <p:txBody>
              <a:bodyPr wrap="none">
                <a:spAutoFit/>
              </a:bodyPr>
              <a:lstStyle/>
              <a:p>
                <a:pPr defTabSz="932509">
                  <a:defRPr/>
                </a:pPr>
                <a:r>
                  <a:rPr lang="en-US" sz="1199" kern="0" spc="-16" dirty="0">
                    <a:gradFill>
                      <a:gsLst>
                        <a:gs pos="0">
                          <a:srgbClr val="FFFFFF"/>
                        </a:gs>
                        <a:gs pos="100000">
                          <a:srgbClr val="FFFFFF"/>
                        </a:gs>
                      </a:gsLst>
                      <a:lin ang="5400000" scaled="0"/>
                    </a:gradFill>
                    <a:ea typeface="Segoe UI" pitchFamily="34" charset="0"/>
                    <a:cs typeface="Segoe UI" pitchFamily="34" charset="0"/>
                  </a:rPr>
                  <a:t>Storage</a:t>
                </a:r>
                <a:endParaRPr lang="en-US" sz="1873" kern="0" dirty="0">
                  <a:solidFill>
                    <a:srgbClr val="505050"/>
                  </a:solidFill>
                </a:endParaRPr>
              </a:p>
            </p:txBody>
          </p:sp>
          <p:sp>
            <p:nvSpPr>
              <p:cNvPr id="139" name="Rectangle 138"/>
              <p:cNvSpPr/>
              <p:nvPr/>
            </p:nvSpPr>
            <p:spPr>
              <a:xfrm>
                <a:off x="4964002" y="2343604"/>
                <a:ext cx="1005840" cy="1097280"/>
              </a:xfrm>
              <a:prstGeom prst="rect">
                <a:avLst/>
              </a:prstGeom>
              <a:solidFill>
                <a:srgbClr val="FFFFFF"/>
              </a:solidFill>
              <a:ln w="12700" cap="rnd" cmpd="sng" algn="ctr">
                <a:solidFill>
                  <a:srgbClr val="DC3C00"/>
                </a:solidFill>
                <a:prstDash val="sysDot"/>
                <a:round/>
              </a:ln>
              <a:effectLst/>
            </p:spPr>
            <p:txBody>
              <a:bodyPr lIns="137141" tIns="91427" rIns="109712" bIns="91427" rtlCol="0" anchor="ctr" anchorCtr="0"/>
              <a:lstStyle/>
              <a:p>
                <a:pPr defTabSz="932509">
                  <a:defRPr/>
                </a:pPr>
                <a:r>
                  <a:rPr lang="en-US" sz="1199" kern="0" dirty="0">
                    <a:gradFill>
                      <a:gsLst>
                        <a:gs pos="10169">
                          <a:srgbClr val="505050"/>
                        </a:gs>
                        <a:gs pos="24576">
                          <a:srgbClr val="505050"/>
                        </a:gs>
                      </a:gsLst>
                      <a:lin ang="5400000" scaled="1"/>
                    </a:gradFill>
                    <a:latin typeface="Segoe UI Semibold" panose="020B0702040204020203" pitchFamily="34" charset="0"/>
                  </a:rPr>
                  <a:t>Host OS</a:t>
                </a:r>
              </a:p>
            </p:txBody>
          </p:sp>
          <p:sp>
            <p:nvSpPr>
              <p:cNvPr id="140" name="Rectangle 139"/>
              <p:cNvSpPr/>
              <p:nvPr/>
            </p:nvSpPr>
            <p:spPr>
              <a:xfrm>
                <a:off x="6009430" y="2343604"/>
                <a:ext cx="1920240" cy="1097280"/>
              </a:xfrm>
              <a:prstGeom prst="rect">
                <a:avLst/>
              </a:prstGeom>
              <a:solidFill>
                <a:srgbClr val="FFFFFF"/>
              </a:solidFill>
              <a:ln w="12700" cap="rnd" cmpd="sng" algn="ctr">
                <a:solidFill>
                  <a:srgbClr val="DC3C00"/>
                </a:solidFill>
                <a:prstDash val="sysDot"/>
                <a:round/>
              </a:ln>
              <a:effectLst/>
            </p:spPr>
            <p:txBody>
              <a:bodyPr lIns="137141" tIns="91427" rIns="109712" bIns="91427" rtlCol="0" anchor="t" anchorCtr="0"/>
              <a:lstStyle/>
              <a:p>
                <a:pPr defTabSz="932509">
                  <a:defRPr/>
                </a:pPr>
                <a:r>
                  <a:rPr lang="en-US" sz="1099" kern="0" dirty="0">
                    <a:gradFill>
                      <a:gsLst>
                        <a:gs pos="10169">
                          <a:srgbClr val="505050"/>
                        </a:gs>
                        <a:gs pos="24576">
                          <a:srgbClr val="505050"/>
                        </a:gs>
                      </a:gsLst>
                      <a:lin ang="5400000" scaled="1"/>
                    </a:gradFill>
                    <a:latin typeface="Segoe UI Semibold" panose="020B0702040204020203" pitchFamily="34" charset="0"/>
                  </a:rPr>
                  <a:t>Customer</a:t>
                </a:r>
              </a:p>
            </p:txBody>
          </p:sp>
          <p:grpSp>
            <p:nvGrpSpPr>
              <p:cNvPr id="141" name="Group 140"/>
              <p:cNvGrpSpPr/>
              <p:nvPr/>
            </p:nvGrpSpPr>
            <p:grpSpPr>
              <a:xfrm>
                <a:off x="6161407" y="2683890"/>
                <a:ext cx="731520" cy="640080"/>
                <a:chOff x="6166169" y="2683890"/>
                <a:chExt cx="731520" cy="640080"/>
              </a:xfrm>
            </p:grpSpPr>
            <p:sp>
              <p:nvSpPr>
                <p:cNvPr id="142" name="Rectangle 141"/>
                <p:cNvSpPr/>
                <p:nvPr/>
              </p:nvSpPr>
              <p:spPr>
                <a:xfrm>
                  <a:off x="6166169" y="2683890"/>
                  <a:ext cx="731520" cy="640080"/>
                </a:xfrm>
                <a:prstGeom prst="rect">
                  <a:avLst/>
                </a:prstGeom>
                <a:solidFill>
                  <a:srgbClr val="FFFFFF">
                    <a:lumMod val="95000"/>
                  </a:srgbClr>
                </a:solidFill>
                <a:ln w="19050" cap="rnd" cmpd="sng" algn="ctr">
                  <a:solidFill>
                    <a:srgbClr val="442359"/>
                  </a:solidFill>
                  <a:prstDash val="sysDot"/>
                  <a:round/>
                </a:ln>
                <a:effectLst/>
              </p:spPr>
              <p:txBody>
                <a:bodyPr lIns="91427" tIns="63999" rIns="0" bIns="63999" rtlCol="0" anchor="t" anchorCtr="0"/>
                <a:lstStyle/>
                <a:p>
                  <a:pPr defTabSz="932509">
                    <a:defRPr/>
                  </a:pPr>
                  <a:r>
                    <a:rPr lang="en-US" sz="900" kern="0" dirty="0">
                      <a:gradFill>
                        <a:gsLst>
                          <a:gs pos="46610">
                            <a:srgbClr val="00188F"/>
                          </a:gs>
                          <a:gs pos="41000">
                            <a:srgbClr val="00188F"/>
                          </a:gs>
                        </a:gsLst>
                        <a:lin ang="5400000" scaled="1"/>
                      </a:gradFill>
                      <a:latin typeface="Segoe UI Semibold" panose="020B0702040204020203" pitchFamily="34" charset="0"/>
                    </a:rPr>
                    <a:t>Guest VM</a:t>
                  </a:r>
                </a:p>
              </p:txBody>
            </p:sp>
            <p:pic>
              <p:nvPicPr>
                <p:cNvPr id="143" name="Picture 142"/>
                <p:cNvPicPr>
                  <a:picLocks noChangeAspect="1"/>
                </p:cNvPicPr>
                <p:nvPr/>
              </p:nvPicPr>
              <p:blipFill>
                <a:blip r:embed="rId3"/>
                <a:stretch>
                  <a:fillRect/>
                </a:stretch>
              </p:blipFill>
              <p:spPr>
                <a:xfrm>
                  <a:off x="6372536" y="2961297"/>
                  <a:ext cx="318786" cy="292950"/>
                </a:xfrm>
                <a:prstGeom prst="rect">
                  <a:avLst/>
                </a:prstGeom>
              </p:spPr>
            </p:pic>
          </p:grpSp>
        </p:grpSp>
        <p:sp>
          <p:nvSpPr>
            <p:cNvPr id="151" name="Freeform 17"/>
            <p:cNvSpPr>
              <a:spLocks noChangeAspect="1" noEditPoints="1"/>
            </p:cNvSpPr>
            <p:nvPr/>
          </p:nvSpPr>
          <p:spPr bwMode="auto">
            <a:xfrm>
              <a:off x="5007178" y="3213247"/>
              <a:ext cx="604377" cy="417941"/>
            </a:xfrm>
            <a:custGeom>
              <a:avLst/>
              <a:gdLst>
                <a:gd name="T0" fmla="*/ 310 w 372"/>
                <a:gd name="T1" fmla="*/ 69 h 256"/>
                <a:gd name="T2" fmla="*/ 304 w 372"/>
                <a:gd name="T3" fmla="*/ 66 h 256"/>
                <a:gd name="T4" fmla="*/ 292 w 372"/>
                <a:gd name="T5" fmla="*/ 58 h 256"/>
                <a:gd name="T6" fmla="*/ 319 w 372"/>
                <a:gd name="T7" fmla="*/ 43 h 256"/>
                <a:gd name="T8" fmla="*/ 290 w 372"/>
                <a:gd name="T9" fmla="*/ 42 h 256"/>
                <a:gd name="T10" fmla="*/ 259 w 372"/>
                <a:gd name="T11" fmla="*/ 1 h 256"/>
                <a:gd name="T12" fmla="*/ 225 w 372"/>
                <a:gd name="T13" fmla="*/ 25 h 256"/>
                <a:gd name="T14" fmla="*/ 193 w 372"/>
                <a:gd name="T15" fmla="*/ 35 h 256"/>
                <a:gd name="T16" fmla="*/ 169 w 372"/>
                <a:gd name="T17" fmla="*/ 72 h 256"/>
                <a:gd name="T18" fmla="*/ 171 w 372"/>
                <a:gd name="T19" fmla="*/ 88 h 256"/>
                <a:gd name="T20" fmla="*/ 200 w 372"/>
                <a:gd name="T21" fmla="*/ 81 h 256"/>
                <a:gd name="T22" fmla="*/ 202 w 372"/>
                <a:gd name="T23" fmla="*/ 111 h 256"/>
                <a:gd name="T24" fmla="*/ 218 w 372"/>
                <a:gd name="T25" fmla="*/ 107 h 256"/>
                <a:gd name="T26" fmla="*/ 217 w 372"/>
                <a:gd name="T27" fmla="*/ 125 h 256"/>
                <a:gd name="T28" fmla="*/ 215 w 372"/>
                <a:gd name="T29" fmla="*/ 132 h 256"/>
                <a:gd name="T30" fmla="*/ 208 w 372"/>
                <a:gd name="T31" fmla="*/ 214 h 256"/>
                <a:gd name="T32" fmla="*/ 176 w 372"/>
                <a:gd name="T33" fmla="*/ 216 h 256"/>
                <a:gd name="T34" fmla="*/ 148 w 372"/>
                <a:gd name="T35" fmla="*/ 214 h 256"/>
                <a:gd name="T36" fmla="*/ 115 w 372"/>
                <a:gd name="T37" fmla="*/ 239 h 256"/>
                <a:gd name="T38" fmla="*/ 120 w 372"/>
                <a:gd name="T39" fmla="*/ 248 h 256"/>
                <a:gd name="T40" fmla="*/ 120 w 372"/>
                <a:gd name="T41" fmla="*/ 255 h 256"/>
                <a:gd name="T42" fmla="*/ 180 w 372"/>
                <a:gd name="T43" fmla="*/ 251 h 256"/>
                <a:gd name="T44" fmla="*/ 190 w 372"/>
                <a:gd name="T45" fmla="*/ 250 h 256"/>
                <a:gd name="T46" fmla="*/ 194 w 372"/>
                <a:gd name="T47" fmla="*/ 254 h 256"/>
                <a:gd name="T48" fmla="*/ 217 w 372"/>
                <a:gd name="T49" fmla="*/ 254 h 256"/>
                <a:gd name="T50" fmla="*/ 266 w 372"/>
                <a:gd name="T51" fmla="*/ 207 h 256"/>
                <a:gd name="T52" fmla="*/ 269 w 372"/>
                <a:gd name="T53" fmla="*/ 252 h 256"/>
                <a:gd name="T54" fmla="*/ 368 w 372"/>
                <a:gd name="T55" fmla="*/ 254 h 256"/>
                <a:gd name="T56" fmla="*/ 313 w 372"/>
                <a:gd name="T57" fmla="*/ 110 h 256"/>
                <a:gd name="T58" fmla="*/ 149 w 372"/>
                <a:gd name="T59" fmla="*/ 235 h 256"/>
                <a:gd name="T60" fmla="*/ 123 w 372"/>
                <a:gd name="T61" fmla="*/ 241 h 256"/>
                <a:gd name="T62" fmla="*/ 147 w 372"/>
                <a:gd name="T63" fmla="*/ 222 h 256"/>
                <a:gd name="T64" fmla="*/ 186 w 372"/>
                <a:gd name="T65" fmla="*/ 242 h 256"/>
                <a:gd name="T66" fmla="*/ 228 w 372"/>
                <a:gd name="T67" fmla="*/ 70 h 256"/>
                <a:gd name="T68" fmla="*/ 231 w 372"/>
                <a:gd name="T69" fmla="*/ 79 h 256"/>
                <a:gd name="T70" fmla="*/ 228 w 372"/>
                <a:gd name="T71" fmla="*/ 70 h 256"/>
                <a:gd name="T72" fmla="*/ 224 w 372"/>
                <a:gd name="T73" fmla="*/ 100 h 256"/>
                <a:gd name="T74" fmla="*/ 208 w 372"/>
                <a:gd name="T75" fmla="*/ 102 h 256"/>
                <a:gd name="T76" fmla="*/ 210 w 372"/>
                <a:gd name="T77" fmla="*/ 78 h 256"/>
                <a:gd name="T78" fmla="*/ 255 w 372"/>
                <a:gd name="T79" fmla="*/ 67 h 256"/>
                <a:gd name="T80" fmla="*/ 288 w 372"/>
                <a:gd name="T81" fmla="*/ 77 h 256"/>
                <a:gd name="T82" fmla="*/ 93 w 372"/>
                <a:gd name="T83" fmla="*/ 205 h 256"/>
                <a:gd name="T84" fmla="*/ 9 w 372"/>
                <a:gd name="T85" fmla="*/ 51 h 256"/>
                <a:gd name="T86" fmla="*/ 30 w 372"/>
                <a:gd name="T87" fmla="*/ 145 h 256"/>
                <a:gd name="T88" fmla="*/ 16 w 372"/>
                <a:gd name="T89" fmla="*/ 221 h 256"/>
                <a:gd name="T90" fmla="*/ 30 w 372"/>
                <a:gd name="T91" fmla="*/ 256 h 256"/>
                <a:gd name="T92" fmla="*/ 71 w 372"/>
                <a:gd name="T93" fmla="*/ 250 h 256"/>
                <a:gd name="T94" fmla="*/ 30 w 372"/>
                <a:gd name="T95" fmla="*/ 244 h 256"/>
                <a:gd name="T96" fmla="*/ 26 w 372"/>
                <a:gd name="T97" fmla="*/ 227 h 256"/>
                <a:gd name="T98" fmla="*/ 70 w 372"/>
                <a:gd name="T99" fmla="*/ 216 h 256"/>
                <a:gd name="T100" fmla="*/ 93 w 372"/>
                <a:gd name="T101" fmla="*/ 20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2" h="256">
                  <a:moveTo>
                    <a:pt x="313" y="110"/>
                  </a:moveTo>
                  <a:cubicBezTo>
                    <a:pt x="310" y="69"/>
                    <a:pt x="310" y="69"/>
                    <a:pt x="310" y="69"/>
                  </a:cubicBezTo>
                  <a:cubicBezTo>
                    <a:pt x="310" y="68"/>
                    <a:pt x="309" y="67"/>
                    <a:pt x="308" y="66"/>
                  </a:cubicBezTo>
                  <a:cubicBezTo>
                    <a:pt x="307" y="65"/>
                    <a:pt x="305" y="66"/>
                    <a:pt x="304" y="66"/>
                  </a:cubicBezTo>
                  <a:cubicBezTo>
                    <a:pt x="301" y="68"/>
                    <a:pt x="299" y="70"/>
                    <a:pt x="296" y="72"/>
                  </a:cubicBezTo>
                  <a:cubicBezTo>
                    <a:pt x="295" y="67"/>
                    <a:pt x="294" y="62"/>
                    <a:pt x="292" y="58"/>
                  </a:cubicBezTo>
                  <a:cubicBezTo>
                    <a:pt x="313" y="53"/>
                    <a:pt x="313" y="53"/>
                    <a:pt x="313" y="53"/>
                  </a:cubicBezTo>
                  <a:cubicBezTo>
                    <a:pt x="317" y="52"/>
                    <a:pt x="320" y="47"/>
                    <a:pt x="319" y="43"/>
                  </a:cubicBezTo>
                  <a:cubicBezTo>
                    <a:pt x="318" y="39"/>
                    <a:pt x="313" y="36"/>
                    <a:pt x="309" y="37"/>
                  </a:cubicBezTo>
                  <a:cubicBezTo>
                    <a:pt x="290" y="42"/>
                    <a:pt x="290" y="42"/>
                    <a:pt x="290" y="42"/>
                  </a:cubicBezTo>
                  <a:cubicBezTo>
                    <a:pt x="264" y="4"/>
                    <a:pt x="264" y="4"/>
                    <a:pt x="264" y="4"/>
                  </a:cubicBezTo>
                  <a:cubicBezTo>
                    <a:pt x="263" y="2"/>
                    <a:pt x="261" y="1"/>
                    <a:pt x="259" y="1"/>
                  </a:cubicBezTo>
                  <a:cubicBezTo>
                    <a:pt x="257" y="0"/>
                    <a:pt x="254" y="1"/>
                    <a:pt x="253" y="2"/>
                  </a:cubicBezTo>
                  <a:cubicBezTo>
                    <a:pt x="225" y="25"/>
                    <a:pt x="225" y="25"/>
                    <a:pt x="225" y="25"/>
                  </a:cubicBezTo>
                  <a:cubicBezTo>
                    <a:pt x="200" y="28"/>
                    <a:pt x="200" y="28"/>
                    <a:pt x="200" y="28"/>
                  </a:cubicBezTo>
                  <a:cubicBezTo>
                    <a:pt x="196" y="29"/>
                    <a:pt x="193" y="32"/>
                    <a:pt x="193" y="35"/>
                  </a:cubicBezTo>
                  <a:cubicBezTo>
                    <a:pt x="188" y="67"/>
                    <a:pt x="188" y="67"/>
                    <a:pt x="188" y="67"/>
                  </a:cubicBezTo>
                  <a:cubicBezTo>
                    <a:pt x="169" y="72"/>
                    <a:pt x="169" y="72"/>
                    <a:pt x="169" y="72"/>
                  </a:cubicBezTo>
                  <a:cubicBezTo>
                    <a:pt x="164" y="73"/>
                    <a:pt x="162" y="78"/>
                    <a:pt x="163" y="82"/>
                  </a:cubicBezTo>
                  <a:cubicBezTo>
                    <a:pt x="164" y="86"/>
                    <a:pt x="167" y="88"/>
                    <a:pt x="171" y="88"/>
                  </a:cubicBezTo>
                  <a:cubicBezTo>
                    <a:pt x="171" y="88"/>
                    <a:pt x="172" y="88"/>
                    <a:pt x="173" y="88"/>
                  </a:cubicBezTo>
                  <a:cubicBezTo>
                    <a:pt x="200" y="81"/>
                    <a:pt x="200" y="81"/>
                    <a:pt x="200" y="81"/>
                  </a:cubicBezTo>
                  <a:cubicBezTo>
                    <a:pt x="200" y="107"/>
                    <a:pt x="200" y="107"/>
                    <a:pt x="200" y="107"/>
                  </a:cubicBezTo>
                  <a:cubicBezTo>
                    <a:pt x="200" y="109"/>
                    <a:pt x="201" y="110"/>
                    <a:pt x="202" y="111"/>
                  </a:cubicBezTo>
                  <a:cubicBezTo>
                    <a:pt x="203" y="111"/>
                    <a:pt x="204" y="111"/>
                    <a:pt x="205" y="111"/>
                  </a:cubicBezTo>
                  <a:cubicBezTo>
                    <a:pt x="218" y="107"/>
                    <a:pt x="218" y="107"/>
                    <a:pt x="218" y="107"/>
                  </a:cubicBezTo>
                  <a:cubicBezTo>
                    <a:pt x="226" y="120"/>
                    <a:pt x="226" y="120"/>
                    <a:pt x="226" y="120"/>
                  </a:cubicBezTo>
                  <a:cubicBezTo>
                    <a:pt x="221" y="122"/>
                    <a:pt x="218" y="124"/>
                    <a:pt x="217" y="125"/>
                  </a:cubicBezTo>
                  <a:cubicBezTo>
                    <a:pt x="216" y="125"/>
                    <a:pt x="215" y="126"/>
                    <a:pt x="214" y="127"/>
                  </a:cubicBezTo>
                  <a:cubicBezTo>
                    <a:pt x="214" y="129"/>
                    <a:pt x="214" y="130"/>
                    <a:pt x="215" y="132"/>
                  </a:cubicBezTo>
                  <a:cubicBezTo>
                    <a:pt x="237" y="152"/>
                    <a:pt x="237" y="152"/>
                    <a:pt x="237" y="152"/>
                  </a:cubicBezTo>
                  <a:cubicBezTo>
                    <a:pt x="237" y="192"/>
                    <a:pt x="227" y="212"/>
                    <a:pt x="208" y="214"/>
                  </a:cubicBezTo>
                  <a:cubicBezTo>
                    <a:pt x="180" y="214"/>
                    <a:pt x="180" y="214"/>
                    <a:pt x="180" y="214"/>
                  </a:cubicBezTo>
                  <a:cubicBezTo>
                    <a:pt x="178" y="214"/>
                    <a:pt x="177" y="214"/>
                    <a:pt x="176" y="216"/>
                  </a:cubicBezTo>
                  <a:cubicBezTo>
                    <a:pt x="176" y="216"/>
                    <a:pt x="176" y="217"/>
                    <a:pt x="176" y="218"/>
                  </a:cubicBezTo>
                  <a:cubicBezTo>
                    <a:pt x="148" y="214"/>
                    <a:pt x="148" y="214"/>
                    <a:pt x="148" y="214"/>
                  </a:cubicBezTo>
                  <a:cubicBezTo>
                    <a:pt x="148" y="214"/>
                    <a:pt x="147" y="214"/>
                    <a:pt x="147" y="214"/>
                  </a:cubicBezTo>
                  <a:cubicBezTo>
                    <a:pt x="134" y="214"/>
                    <a:pt x="115" y="229"/>
                    <a:pt x="115" y="239"/>
                  </a:cubicBezTo>
                  <a:cubicBezTo>
                    <a:pt x="115" y="243"/>
                    <a:pt x="117" y="246"/>
                    <a:pt x="119" y="247"/>
                  </a:cubicBezTo>
                  <a:cubicBezTo>
                    <a:pt x="119" y="247"/>
                    <a:pt x="119" y="247"/>
                    <a:pt x="120" y="248"/>
                  </a:cubicBezTo>
                  <a:cubicBezTo>
                    <a:pt x="119" y="249"/>
                    <a:pt x="119" y="250"/>
                    <a:pt x="119" y="251"/>
                  </a:cubicBezTo>
                  <a:cubicBezTo>
                    <a:pt x="119" y="252"/>
                    <a:pt x="119" y="254"/>
                    <a:pt x="120" y="255"/>
                  </a:cubicBezTo>
                  <a:cubicBezTo>
                    <a:pt x="179" y="255"/>
                    <a:pt x="179" y="255"/>
                    <a:pt x="179" y="255"/>
                  </a:cubicBezTo>
                  <a:cubicBezTo>
                    <a:pt x="179" y="254"/>
                    <a:pt x="180" y="252"/>
                    <a:pt x="180" y="251"/>
                  </a:cubicBezTo>
                  <a:cubicBezTo>
                    <a:pt x="180" y="251"/>
                    <a:pt x="180" y="250"/>
                    <a:pt x="180" y="250"/>
                  </a:cubicBezTo>
                  <a:cubicBezTo>
                    <a:pt x="190" y="250"/>
                    <a:pt x="190" y="250"/>
                    <a:pt x="190" y="250"/>
                  </a:cubicBezTo>
                  <a:cubicBezTo>
                    <a:pt x="190" y="251"/>
                    <a:pt x="190" y="251"/>
                    <a:pt x="190" y="251"/>
                  </a:cubicBezTo>
                  <a:cubicBezTo>
                    <a:pt x="191" y="253"/>
                    <a:pt x="192" y="254"/>
                    <a:pt x="194" y="254"/>
                  </a:cubicBezTo>
                  <a:cubicBezTo>
                    <a:pt x="194" y="254"/>
                    <a:pt x="200" y="254"/>
                    <a:pt x="207" y="254"/>
                  </a:cubicBezTo>
                  <a:cubicBezTo>
                    <a:pt x="210" y="254"/>
                    <a:pt x="214" y="254"/>
                    <a:pt x="217" y="254"/>
                  </a:cubicBezTo>
                  <a:cubicBezTo>
                    <a:pt x="223" y="253"/>
                    <a:pt x="244" y="251"/>
                    <a:pt x="254" y="234"/>
                  </a:cubicBezTo>
                  <a:cubicBezTo>
                    <a:pt x="260" y="224"/>
                    <a:pt x="264" y="215"/>
                    <a:pt x="266" y="207"/>
                  </a:cubicBezTo>
                  <a:cubicBezTo>
                    <a:pt x="269" y="217"/>
                    <a:pt x="271" y="231"/>
                    <a:pt x="268" y="249"/>
                  </a:cubicBezTo>
                  <a:cubicBezTo>
                    <a:pt x="268" y="250"/>
                    <a:pt x="269" y="252"/>
                    <a:pt x="269" y="252"/>
                  </a:cubicBezTo>
                  <a:cubicBezTo>
                    <a:pt x="270" y="253"/>
                    <a:pt x="271" y="254"/>
                    <a:pt x="272" y="254"/>
                  </a:cubicBezTo>
                  <a:cubicBezTo>
                    <a:pt x="368" y="254"/>
                    <a:pt x="368" y="254"/>
                    <a:pt x="368" y="254"/>
                  </a:cubicBezTo>
                  <a:cubicBezTo>
                    <a:pt x="370" y="254"/>
                    <a:pt x="372" y="252"/>
                    <a:pt x="372" y="250"/>
                  </a:cubicBezTo>
                  <a:cubicBezTo>
                    <a:pt x="372" y="153"/>
                    <a:pt x="324" y="117"/>
                    <a:pt x="313" y="110"/>
                  </a:cubicBezTo>
                  <a:close/>
                  <a:moveTo>
                    <a:pt x="173" y="241"/>
                  </a:moveTo>
                  <a:cubicBezTo>
                    <a:pt x="168" y="237"/>
                    <a:pt x="159" y="235"/>
                    <a:pt x="149" y="235"/>
                  </a:cubicBezTo>
                  <a:cubicBezTo>
                    <a:pt x="139" y="235"/>
                    <a:pt x="131" y="237"/>
                    <a:pt x="125" y="241"/>
                  </a:cubicBezTo>
                  <a:cubicBezTo>
                    <a:pt x="124" y="241"/>
                    <a:pt x="124" y="241"/>
                    <a:pt x="123" y="241"/>
                  </a:cubicBezTo>
                  <a:cubicBezTo>
                    <a:pt x="123" y="241"/>
                    <a:pt x="123" y="240"/>
                    <a:pt x="123" y="239"/>
                  </a:cubicBezTo>
                  <a:cubicBezTo>
                    <a:pt x="123" y="235"/>
                    <a:pt x="137" y="222"/>
                    <a:pt x="147" y="222"/>
                  </a:cubicBezTo>
                  <a:cubicBezTo>
                    <a:pt x="179" y="226"/>
                    <a:pt x="179" y="226"/>
                    <a:pt x="179" y="226"/>
                  </a:cubicBezTo>
                  <a:cubicBezTo>
                    <a:pt x="186" y="242"/>
                    <a:pt x="186" y="242"/>
                    <a:pt x="186" y="242"/>
                  </a:cubicBezTo>
                  <a:lnTo>
                    <a:pt x="173" y="241"/>
                  </a:lnTo>
                  <a:close/>
                  <a:moveTo>
                    <a:pt x="228" y="70"/>
                  </a:moveTo>
                  <a:cubicBezTo>
                    <a:pt x="231" y="69"/>
                    <a:pt x="234" y="70"/>
                    <a:pt x="235" y="72"/>
                  </a:cubicBezTo>
                  <a:cubicBezTo>
                    <a:pt x="236" y="75"/>
                    <a:pt x="234" y="77"/>
                    <a:pt x="231" y="79"/>
                  </a:cubicBezTo>
                  <a:cubicBezTo>
                    <a:pt x="228" y="80"/>
                    <a:pt x="225" y="79"/>
                    <a:pt x="224" y="76"/>
                  </a:cubicBezTo>
                  <a:cubicBezTo>
                    <a:pt x="223" y="74"/>
                    <a:pt x="225" y="71"/>
                    <a:pt x="228" y="70"/>
                  </a:cubicBezTo>
                  <a:close/>
                  <a:moveTo>
                    <a:pt x="232" y="115"/>
                  </a:moveTo>
                  <a:cubicBezTo>
                    <a:pt x="224" y="100"/>
                    <a:pt x="224" y="100"/>
                    <a:pt x="224" y="100"/>
                  </a:cubicBezTo>
                  <a:cubicBezTo>
                    <a:pt x="223" y="99"/>
                    <a:pt x="221" y="98"/>
                    <a:pt x="219" y="98"/>
                  </a:cubicBezTo>
                  <a:cubicBezTo>
                    <a:pt x="208" y="102"/>
                    <a:pt x="208" y="102"/>
                    <a:pt x="208" y="102"/>
                  </a:cubicBezTo>
                  <a:cubicBezTo>
                    <a:pt x="208" y="79"/>
                    <a:pt x="208" y="79"/>
                    <a:pt x="208" y="79"/>
                  </a:cubicBezTo>
                  <a:cubicBezTo>
                    <a:pt x="210" y="78"/>
                    <a:pt x="210" y="78"/>
                    <a:pt x="210" y="78"/>
                  </a:cubicBezTo>
                  <a:cubicBezTo>
                    <a:pt x="214" y="83"/>
                    <a:pt x="222" y="89"/>
                    <a:pt x="236" y="85"/>
                  </a:cubicBezTo>
                  <a:cubicBezTo>
                    <a:pt x="246" y="82"/>
                    <a:pt x="252" y="73"/>
                    <a:pt x="255" y="67"/>
                  </a:cubicBezTo>
                  <a:cubicBezTo>
                    <a:pt x="284" y="60"/>
                    <a:pt x="284" y="60"/>
                    <a:pt x="284" y="60"/>
                  </a:cubicBezTo>
                  <a:cubicBezTo>
                    <a:pt x="286" y="64"/>
                    <a:pt x="288" y="70"/>
                    <a:pt x="288" y="77"/>
                  </a:cubicBezTo>
                  <a:cubicBezTo>
                    <a:pt x="269" y="91"/>
                    <a:pt x="247" y="106"/>
                    <a:pt x="232" y="115"/>
                  </a:cubicBezTo>
                  <a:close/>
                  <a:moveTo>
                    <a:pt x="93" y="205"/>
                  </a:moveTo>
                  <a:cubicBezTo>
                    <a:pt x="26" y="58"/>
                    <a:pt x="26" y="58"/>
                    <a:pt x="26" y="58"/>
                  </a:cubicBezTo>
                  <a:cubicBezTo>
                    <a:pt x="23" y="51"/>
                    <a:pt x="15" y="49"/>
                    <a:pt x="9" y="51"/>
                  </a:cubicBezTo>
                  <a:cubicBezTo>
                    <a:pt x="3" y="54"/>
                    <a:pt x="0" y="62"/>
                    <a:pt x="3" y="68"/>
                  </a:cubicBezTo>
                  <a:cubicBezTo>
                    <a:pt x="3" y="68"/>
                    <a:pt x="22" y="126"/>
                    <a:pt x="30" y="145"/>
                  </a:cubicBezTo>
                  <a:cubicBezTo>
                    <a:pt x="33" y="152"/>
                    <a:pt x="40" y="163"/>
                    <a:pt x="47" y="175"/>
                  </a:cubicBezTo>
                  <a:cubicBezTo>
                    <a:pt x="38" y="187"/>
                    <a:pt x="22" y="210"/>
                    <a:pt x="16" y="221"/>
                  </a:cubicBezTo>
                  <a:cubicBezTo>
                    <a:pt x="10" y="231"/>
                    <a:pt x="8" y="240"/>
                    <a:pt x="12" y="247"/>
                  </a:cubicBezTo>
                  <a:cubicBezTo>
                    <a:pt x="15" y="252"/>
                    <a:pt x="22" y="256"/>
                    <a:pt x="30" y="256"/>
                  </a:cubicBezTo>
                  <a:cubicBezTo>
                    <a:pt x="65" y="256"/>
                    <a:pt x="65" y="256"/>
                    <a:pt x="65" y="256"/>
                  </a:cubicBezTo>
                  <a:cubicBezTo>
                    <a:pt x="68" y="256"/>
                    <a:pt x="71" y="253"/>
                    <a:pt x="71" y="250"/>
                  </a:cubicBezTo>
                  <a:cubicBezTo>
                    <a:pt x="71" y="246"/>
                    <a:pt x="68" y="244"/>
                    <a:pt x="65" y="244"/>
                  </a:cubicBezTo>
                  <a:cubicBezTo>
                    <a:pt x="30" y="244"/>
                    <a:pt x="30" y="244"/>
                    <a:pt x="30" y="244"/>
                  </a:cubicBezTo>
                  <a:cubicBezTo>
                    <a:pt x="28" y="244"/>
                    <a:pt x="24" y="243"/>
                    <a:pt x="22" y="241"/>
                  </a:cubicBezTo>
                  <a:cubicBezTo>
                    <a:pt x="21" y="239"/>
                    <a:pt x="22" y="234"/>
                    <a:pt x="26" y="227"/>
                  </a:cubicBezTo>
                  <a:cubicBezTo>
                    <a:pt x="32" y="218"/>
                    <a:pt x="44" y="200"/>
                    <a:pt x="53" y="187"/>
                  </a:cubicBezTo>
                  <a:cubicBezTo>
                    <a:pt x="62" y="202"/>
                    <a:pt x="70" y="216"/>
                    <a:pt x="70" y="216"/>
                  </a:cubicBezTo>
                  <a:cubicBezTo>
                    <a:pt x="73" y="222"/>
                    <a:pt x="80" y="225"/>
                    <a:pt x="86" y="222"/>
                  </a:cubicBezTo>
                  <a:cubicBezTo>
                    <a:pt x="93" y="219"/>
                    <a:pt x="95" y="212"/>
                    <a:pt x="93" y="205"/>
                  </a:cubicBezTo>
                  <a:close/>
                </a:path>
              </a:pathLst>
            </a:custGeom>
            <a:solidFill>
              <a:srgbClr val="DC3C00"/>
            </a:solidFill>
            <a:ln>
              <a:noFill/>
            </a:ln>
          </p:spPr>
          <p:txBody>
            <a:bodyPr vert="horz" wrap="square" lIns="91427" tIns="45713" rIns="91427" bIns="45713" numCol="1" anchor="t" anchorCtr="0" compatLnSpc="1">
              <a:prstTxWarp prst="textNoShape">
                <a:avLst/>
              </a:prstTxWarp>
            </a:bodyPr>
            <a:lstStyle/>
            <a:p>
              <a:pPr defTabSz="932509">
                <a:defRPr/>
              </a:pPr>
              <a:endParaRPr lang="en-US" sz="1873" kern="0">
                <a:solidFill>
                  <a:srgbClr val="505050"/>
                </a:solidFill>
              </a:endParaRPr>
            </a:p>
          </p:txBody>
        </p:sp>
        <p:grpSp>
          <p:nvGrpSpPr>
            <p:cNvPr id="152" name="Group 151"/>
            <p:cNvGrpSpPr/>
            <p:nvPr/>
          </p:nvGrpSpPr>
          <p:grpSpPr>
            <a:xfrm>
              <a:off x="8743241" y="3145257"/>
              <a:ext cx="1086059" cy="560322"/>
              <a:chOff x="6829869" y="2413400"/>
              <a:chExt cx="1086213" cy="560401"/>
            </a:xfrm>
          </p:grpSpPr>
          <p:sp>
            <p:nvSpPr>
              <p:cNvPr id="153" name="Rectangle 152"/>
              <p:cNvSpPr/>
              <p:nvPr/>
            </p:nvSpPr>
            <p:spPr>
              <a:xfrm>
                <a:off x="6932240" y="2413400"/>
                <a:ext cx="983842" cy="560401"/>
              </a:xfrm>
              <a:prstGeom prst="rect">
                <a:avLst/>
              </a:prstGeom>
              <a:solidFill>
                <a:srgbClr val="68217A"/>
              </a:solidFill>
              <a:ln>
                <a:noFill/>
              </a:ln>
            </p:spPr>
            <p:txBody>
              <a:bodyPr vert="horz" wrap="square" lIns="137141" tIns="109712" rIns="91427" bIns="109712" rtlCol="0" anchor="t" anchorCtr="0">
                <a:spAutoFit/>
              </a:bodyPr>
              <a:lstStyle/>
              <a:p>
                <a:pPr defTabSz="730917" fontAlgn="base">
                  <a:lnSpc>
                    <a:spcPct val="90000"/>
                  </a:lnSpc>
                  <a:spcBef>
                    <a:spcPct val="0"/>
                  </a:spcBef>
                  <a:spcAft>
                    <a:spcPct val="0"/>
                  </a:spcAft>
                  <a:defRPr/>
                </a:pPr>
                <a:r>
                  <a:rPr lang="en-US" sz="1199" kern="0" dirty="0">
                    <a:gradFill>
                      <a:gsLst>
                        <a:gs pos="16102">
                          <a:srgbClr val="FFFFFF"/>
                        </a:gs>
                        <a:gs pos="30508">
                          <a:srgbClr val="FFFFFF"/>
                        </a:gs>
                      </a:gsLst>
                      <a:lin ang="5400000" scaled="0"/>
                    </a:gradFill>
                    <a:ea typeface="Segoe UI" pitchFamily="34" charset="0"/>
                    <a:cs typeface="Segoe UI" pitchFamily="34" charset="0"/>
                  </a:rPr>
                  <a:t>Legitimate host?</a:t>
                </a:r>
                <a:endParaRPr lang="en-US" sz="1199" b="1" kern="0" dirty="0">
                  <a:gradFill>
                    <a:gsLst>
                      <a:gs pos="16102">
                        <a:srgbClr val="FFFFFF"/>
                      </a:gs>
                      <a:gs pos="30508">
                        <a:srgbClr val="FFFFFF"/>
                      </a:gs>
                    </a:gsLst>
                    <a:lin ang="5400000" scaled="0"/>
                  </a:gradFill>
                  <a:ea typeface="Segoe UI" pitchFamily="34" charset="0"/>
                  <a:cs typeface="Segoe UI" pitchFamily="34" charset="0"/>
                </a:endParaRPr>
              </a:p>
            </p:txBody>
          </p:sp>
          <p:sp>
            <p:nvSpPr>
              <p:cNvPr id="154" name="Isosceles Triangle 153"/>
              <p:cNvSpPr/>
              <p:nvPr/>
            </p:nvSpPr>
            <p:spPr bwMode="auto">
              <a:xfrm rot="16200000">
                <a:off x="6780050" y="2569899"/>
                <a:ext cx="213147" cy="113510"/>
              </a:xfrm>
              <a:prstGeom prst="triangle">
                <a:avLst/>
              </a:prstGeom>
              <a:solidFill>
                <a:srgbClr val="68217A"/>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55" name="Group 154"/>
            <p:cNvGrpSpPr/>
            <p:nvPr/>
          </p:nvGrpSpPr>
          <p:grpSpPr>
            <a:xfrm>
              <a:off x="7123058" y="2062277"/>
              <a:ext cx="731416" cy="639989"/>
              <a:chOff x="7050936" y="2683890"/>
              <a:chExt cx="731520" cy="640080"/>
            </a:xfrm>
          </p:grpSpPr>
          <p:sp>
            <p:nvSpPr>
              <p:cNvPr id="156" name="Rectangle 155"/>
              <p:cNvSpPr/>
              <p:nvPr/>
            </p:nvSpPr>
            <p:spPr>
              <a:xfrm>
                <a:off x="7050936" y="2683890"/>
                <a:ext cx="731520" cy="640080"/>
              </a:xfrm>
              <a:prstGeom prst="rect">
                <a:avLst/>
              </a:prstGeom>
              <a:solidFill>
                <a:srgbClr val="FFFFFF">
                  <a:lumMod val="95000"/>
                </a:srgbClr>
              </a:solidFill>
              <a:ln w="19050" cap="rnd" cmpd="sng" algn="ctr">
                <a:solidFill>
                  <a:srgbClr val="442359"/>
                </a:solidFill>
                <a:prstDash val="sysDot"/>
                <a:round/>
              </a:ln>
              <a:effectLst/>
            </p:spPr>
            <p:txBody>
              <a:bodyPr lIns="91427" tIns="63999" rIns="0" bIns="63999" rtlCol="0" anchor="t" anchorCtr="0"/>
              <a:lstStyle/>
              <a:p>
                <a:pPr defTabSz="932509">
                  <a:defRPr/>
                </a:pPr>
                <a:r>
                  <a:rPr lang="en-US" sz="900" kern="0" dirty="0">
                    <a:gradFill>
                      <a:gsLst>
                        <a:gs pos="46610">
                          <a:srgbClr val="00188F"/>
                        </a:gs>
                        <a:gs pos="41000">
                          <a:srgbClr val="00188F"/>
                        </a:gs>
                      </a:gsLst>
                      <a:lin ang="5400000" scaled="1"/>
                    </a:gradFill>
                    <a:latin typeface="Segoe UI Semibold" panose="020B0702040204020203" pitchFamily="34" charset="0"/>
                  </a:rPr>
                  <a:t>Guest VM</a:t>
                </a:r>
              </a:p>
            </p:txBody>
          </p:sp>
          <p:pic>
            <p:nvPicPr>
              <p:cNvPr id="157" name="Picture 156"/>
              <p:cNvPicPr>
                <a:picLocks noChangeAspect="1"/>
              </p:cNvPicPr>
              <p:nvPr/>
            </p:nvPicPr>
            <p:blipFill>
              <a:blip r:embed="rId3"/>
              <a:stretch>
                <a:fillRect/>
              </a:stretch>
            </p:blipFill>
            <p:spPr>
              <a:xfrm>
                <a:off x="7257303" y="2961297"/>
                <a:ext cx="318786" cy="292950"/>
              </a:xfrm>
              <a:prstGeom prst="rect">
                <a:avLst/>
              </a:prstGeom>
            </p:spPr>
          </p:pic>
        </p:grpSp>
        <p:cxnSp>
          <p:nvCxnSpPr>
            <p:cNvPr id="158" name="Straight Arrow Connector 157"/>
            <p:cNvCxnSpPr/>
            <p:nvPr/>
          </p:nvCxnSpPr>
          <p:spPr>
            <a:xfrm flipV="1">
              <a:off x="5396316" y="2784741"/>
              <a:ext cx="0" cy="360517"/>
            </a:xfrm>
            <a:prstGeom prst="straightConnector1">
              <a:avLst/>
            </a:prstGeom>
            <a:noFill/>
            <a:ln w="38100" cap="flat" cmpd="sng" algn="ctr">
              <a:solidFill>
                <a:srgbClr val="DC3C00"/>
              </a:solidFill>
              <a:prstDash val="solid"/>
              <a:headEnd type="none"/>
              <a:tailEnd type="triangle" w="lg" len="med"/>
            </a:ln>
            <a:effectLst/>
          </p:spPr>
        </p:cxnSp>
        <p:sp>
          <p:nvSpPr>
            <p:cNvPr id="159" name="Freeform 10"/>
            <p:cNvSpPr>
              <a:spLocks noEditPoints="1"/>
            </p:cNvSpPr>
            <p:nvPr/>
          </p:nvSpPr>
          <p:spPr bwMode="auto">
            <a:xfrm>
              <a:off x="6262383" y="3432512"/>
              <a:ext cx="149957" cy="346452"/>
            </a:xfrm>
            <a:custGeom>
              <a:avLst/>
              <a:gdLst>
                <a:gd name="T0" fmla="*/ 47 w 47"/>
                <a:gd name="T1" fmla="*/ 18 h 110"/>
                <a:gd name="T2" fmla="*/ 47 w 47"/>
                <a:gd name="T3" fmla="*/ 101 h 110"/>
                <a:gd name="T4" fmla="*/ 39 w 47"/>
                <a:gd name="T5" fmla="*/ 110 h 110"/>
                <a:gd name="T6" fmla="*/ 11 w 47"/>
                <a:gd name="T7" fmla="*/ 110 h 110"/>
                <a:gd name="T8" fmla="*/ 11 w 47"/>
                <a:gd name="T9" fmla="*/ 109 h 110"/>
                <a:gd name="T10" fmla="*/ 7 w 47"/>
                <a:gd name="T11" fmla="*/ 105 h 110"/>
                <a:gd name="T12" fmla="*/ 7 w 47"/>
                <a:gd name="T13" fmla="*/ 105 h 110"/>
                <a:gd name="T14" fmla="*/ 39 w 47"/>
                <a:gd name="T15" fmla="*/ 105 h 110"/>
                <a:gd name="T16" fmla="*/ 43 w 47"/>
                <a:gd name="T17" fmla="*/ 101 h 110"/>
                <a:gd name="T18" fmla="*/ 43 w 47"/>
                <a:gd name="T19" fmla="*/ 18 h 110"/>
                <a:gd name="T20" fmla="*/ 39 w 47"/>
                <a:gd name="T21" fmla="*/ 14 h 110"/>
                <a:gd name="T22" fmla="*/ 8 w 47"/>
                <a:gd name="T23" fmla="*/ 14 h 110"/>
                <a:gd name="T24" fmla="*/ 7 w 47"/>
                <a:gd name="T25" fmla="*/ 13 h 110"/>
                <a:gd name="T26" fmla="*/ 4 w 47"/>
                <a:gd name="T27" fmla="*/ 9 h 110"/>
                <a:gd name="T28" fmla="*/ 39 w 47"/>
                <a:gd name="T29" fmla="*/ 9 h 110"/>
                <a:gd name="T30" fmla="*/ 47 w 47"/>
                <a:gd name="T31" fmla="*/ 18 h 110"/>
                <a:gd name="T32" fmla="*/ 42 w 47"/>
                <a:gd name="T33" fmla="*/ 7 h 110"/>
                <a:gd name="T34" fmla="*/ 34 w 47"/>
                <a:gd name="T35" fmla="*/ 1 h 110"/>
                <a:gd name="T36" fmla="*/ 32 w 47"/>
                <a:gd name="T37" fmla="*/ 0 h 110"/>
                <a:gd name="T38" fmla="*/ 5 w 47"/>
                <a:gd name="T39" fmla="*/ 0 h 110"/>
                <a:gd name="T40" fmla="*/ 4 w 47"/>
                <a:gd name="T41" fmla="*/ 1 h 110"/>
                <a:gd name="T42" fmla="*/ 0 w 47"/>
                <a:gd name="T43" fmla="*/ 5 h 110"/>
                <a:gd name="T44" fmla="*/ 2 w 47"/>
                <a:gd name="T45" fmla="*/ 7 h 110"/>
                <a:gd name="T46" fmla="*/ 39 w 47"/>
                <a:gd name="T47" fmla="*/ 7 h 110"/>
                <a:gd name="T48" fmla="*/ 42 w 47"/>
                <a:gd name="T49" fmla="*/ 7 h 110"/>
                <a:gd name="T50" fmla="*/ 38 w 47"/>
                <a:gd name="T51" fmla="*/ 22 h 110"/>
                <a:gd name="T52" fmla="*/ 40 w 47"/>
                <a:gd name="T53" fmla="*/ 19 h 110"/>
                <a:gd name="T54" fmla="*/ 38 w 47"/>
                <a:gd name="T55" fmla="*/ 16 h 110"/>
                <a:gd name="T56" fmla="*/ 35 w 47"/>
                <a:gd name="T57" fmla="*/ 19 h 110"/>
                <a:gd name="T58" fmla="*/ 38 w 47"/>
                <a:gd name="T59" fmla="*/ 22 h 110"/>
                <a:gd name="T60" fmla="*/ 38 w 47"/>
                <a:gd name="T61" fmla="*/ 97 h 110"/>
                <a:gd name="T62" fmla="*/ 35 w 47"/>
                <a:gd name="T63" fmla="*/ 99 h 110"/>
                <a:gd name="T64" fmla="*/ 38 w 47"/>
                <a:gd name="T65" fmla="*/ 102 h 110"/>
                <a:gd name="T66" fmla="*/ 40 w 47"/>
                <a:gd name="T67" fmla="*/ 99 h 110"/>
                <a:gd name="T68" fmla="*/ 38 w 47"/>
                <a:gd name="T69" fmla="*/ 97 h 110"/>
                <a:gd name="T70" fmla="*/ 35 w 47"/>
                <a:gd name="T71" fmla="*/ 52 h 110"/>
                <a:gd name="T72" fmla="*/ 11 w 47"/>
                <a:gd name="T73" fmla="*/ 24 h 110"/>
                <a:gd name="T74" fmla="*/ 11 w 47"/>
                <a:gd name="T75" fmla="*/ 24 h 110"/>
                <a:gd name="T76" fmla="*/ 7 w 47"/>
                <a:gd name="T77" fmla="*/ 28 h 110"/>
                <a:gd name="T78" fmla="*/ 4 w 47"/>
                <a:gd name="T79" fmla="*/ 32 h 110"/>
                <a:gd name="T80" fmla="*/ 0 w 47"/>
                <a:gd name="T81" fmla="*/ 36 h 110"/>
                <a:gd name="T82" fmla="*/ 4 w 47"/>
                <a:gd name="T83" fmla="*/ 40 h 110"/>
                <a:gd name="T84" fmla="*/ 7 w 47"/>
                <a:gd name="T85" fmla="*/ 44 h 110"/>
                <a:gd name="T86" fmla="*/ 7 w 47"/>
                <a:gd name="T87" fmla="*/ 44 h 110"/>
                <a:gd name="T88" fmla="*/ 16 w 47"/>
                <a:gd name="T89" fmla="*/ 52 h 110"/>
                <a:gd name="T90" fmla="*/ 7 w 47"/>
                <a:gd name="T91" fmla="*/ 61 h 110"/>
                <a:gd name="T92" fmla="*/ 6 w 47"/>
                <a:gd name="T93" fmla="*/ 61 h 110"/>
                <a:gd name="T94" fmla="*/ 4 w 47"/>
                <a:gd name="T95" fmla="*/ 63 h 110"/>
                <a:gd name="T96" fmla="*/ 1 w 47"/>
                <a:gd name="T97" fmla="*/ 65 h 110"/>
                <a:gd name="T98" fmla="*/ 2 w 47"/>
                <a:gd name="T99" fmla="*/ 66 h 110"/>
                <a:gd name="T100" fmla="*/ 5 w 47"/>
                <a:gd name="T101" fmla="*/ 72 h 110"/>
                <a:gd name="T102" fmla="*/ 7 w 47"/>
                <a:gd name="T103" fmla="*/ 74 h 110"/>
                <a:gd name="T104" fmla="*/ 11 w 47"/>
                <a:gd name="T105" fmla="*/ 78 h 110"/>
                <a:gd name="T106" fmla="*/ 12 w 47"/>
                <a:gd name="T107" fmla="*/ 80 h 110"/>
                <a:gd name="T108" fmla="*/ 35 w 47"/>
                <a:gd name="T109" fmla="*/ 5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 h="110">
                  <a:moveTo>
                    <a:pt x="47" y="18"/>
                  </a:moveTo>
                  <a:cubicBezTo>
                    <a:pt x="47" y="18"/>
                    <a:pt x="47" y="18"/>
                    <a:pt x="47" y="101"/>
                  </a:cubicBezTo>
                  <a:cubicBezTo>
                    <a:pt x="47" y="106"/>
                    <a:pt x="44" y="110"/>
                    <a:pt x="39" y="110"/>
                  </a:cubicBezTo>
                  <a:cubicBezTo>
                    <a:pt x="39" y="110"/>
                    <a:pt x="39" y="110"/>
                    <a:pt x="11" y="110"/>
                  </a:cubicBezTo>
                  <a:cubicBezTo>
                    <a:pt x="11" y="109"/>
                    <a:pt x="11" y="109"/>
                    <a:pt x="11" y="109"/>
                  </a:cubicBezTo>
                  <a:cubicBezTo>
                    <a:pt x="7" y="105"/>
                    <a:pt x="7" y="105"/>
                    <a:pt x="7" y="105"/>
                  </a:cubicBezTo>
                  <a:cubicBezTo>
                    <a:pt x="7" y="105"/>
                    <a:pt x="7" y="105"/>
                    <a:pt x="7" y="105"/>
                  </a:cubicBezTo>
                  <a:cubicBezTo>
                    <a:pt x="15" y="105"/>
                    <a:pt x="25" y="105"/>
                    <a:pt x="39" y="105"/>
                  </a:cubicBezTo>
                  <a:cubicBezTo>
                    <a:pt x="41" y="105"/>
                    <a:pt x="43" y="103"/>
                    <a:pt x="43" y="101"/>
                  </a:cubicBezTo>
                  <a:cubicBezTo>
                    <a:pt x="43" y="101"/>
                    <a:pt x="43" y="101"/>
                    <a:pt x="43" y="18"/>
                  </a:cubicBezTo>
                  <a:cubicBezTo>
                    <a:pt x="43" y="16"/>
                    <a:pt x="41" y="14"/>
                    <a:pt x="39" y="14"/>
                  </a:cubicBezTo>
                  <a:cubicBezTo>
                    <a:pt x="39" y="14"/>
                    <a:pt x="39" y="14"/>
                    <a:pt x="8" y="14"/>
                  </a:cubicBezTo>
                  <a:cubicBezTo>
                    <a:pt x="7" y="13"/>
                    <a:pt x="7" y="13"/>
                    <a:pt x="7" y="13"/>
                  </a:cubicBezTo>
                  <a:cubicBezTo>
                    <a:pt x="4" y="9"/>
                    <a:pt x="4" y="9"/>
                    <a:pt x="4" y="9"/>
                  </a:cubicBezTo>
                  <a:cubicBezTo>
                    <a:pt x="13" y="9"/>
                    <a:pt x="24" y="9"/>
                    <a:pt x="39" y="9"/>
                  </a:cubicBezTo>
                  <a:cubicBezTo>
                    <a:pt x="44" y="9"/>
                    <a:pt x="47" y="13"/>
                    <a:pt x="47" y="18"/>
                  </a:cubicBezTo>
                  <a:close/>
                  <a:moveTo>
                    <a:pt x="42" y="7"/>
                  </a:moveTo>
                  <a:cubicBezTo>
                    <a:pt x="34" y="1"/>
                    <a:pt x="34" y="1"/>
                    <a:pt x="34" y="1"/>
                  </a:cubicBezTo>
                  <a:cubicBezTo>
                    <a:pt x="33" y="0"/>
                    <a:pt x="32" y="0"/>
                    <a:pt x="32" y="0"/>
                  </a:cubicBezTo>
                  <a:cubicBezTo>
                    <a:pt x="20" y="0"/>
                    <a:pt x="11" y="0"/>
                    <a:pt x="5" y="0"/>
                  </a:cubicBezTo>
                  <a:cubicBezTo>
                    <a:pt x="4" y="1"/>
                    <a:pt x="4" y="1"/>
                    <a:pt x="4" y="1"/>
                  </a:cubicBezTo>
                  <a:cubicBezTo>
                    <a:pt x="0" y="5"/>
                    <a:pt x="0" y="5"/>
                    <a:pt x="0" y="5"/>
                  </a:cubicBezTo>
                  <a:cubicBezTo>
                    <a:pt x="2" y="7"/>
                    <a:pt x="2" y="7"/>
                    <a:pt x="2" y="7"/>
                  </a:cubicBezTo>
                  <a:cubicBezTo>
                    <a:pt x="39" y="7"/>
                    <a:pt x="39" y="7"/>
                    <a:pt x="39" y="7"/>
                  </a:cubicBezTo>
                  <a:cubicBezTo>
                    <a:pt x="40" y="7"/>
                    <a:pt x="41" y="7"/>
                    <a:pt x="42" y="7"/>
                  </a:cubicBezTo>
                  <a:close/>
                  <a:moveTo>
                    <a:pt x="38" y="22"/>
                  </a:moveTo>
                  <a:cubicBezTo>
                    <a:pt x="39" y="22"/>
                    <a:pt x="40" y="20"/>
                    <a:pt x="40" y="19"/>
                  </a:cubicBezTo>
                  <a:cubicBezTo>
                    <a:pt x="40" y="17"/>
                    <a:pt x="39" y="16"/>
                    <a:pt x="38" y="16"/>
                  </a:cubicBezTo>
                  <a:cubicBezTo>
                    <a:pt x="36" y="16"/>
                    <a:pt x="35" y="17"/>
                    <a:pt x="35" y="19"/>
                  </a:cubicBezTo>
                  <a:cubicBezTo>
                    <a:pt x="35" y="20"/>
                    <a:pt x="36" y="22"/>
                    <a:pt x="38" y="22"/>
                  </a:cubicBezTo>
                  <a:close/>
                  <a:moveTo>
                    <a:pt x="38" y="97"/>
                  </a:moveTo>
                  <a:cubicBezTo>
                    <a:pt x="36" y="97"/>
                    <a:pt x="35" y="98"/>
                    <a:pt x="35" y="99"/>
                  </a:cubicBezTo>
                  <a:cubicBezTo>
                    <a:pt x="35" y="101"/>
                    <a:pt x="36" y="102"/>
                    <a:pt x="38" y="102"/>
                  </a:cubicBezTo>
                  <a:cubicBezTo>
                    <a:pt x="39" y="102"/>
                    <a:pt x="40" y="101"/>
                    <a:pt x="40" y="99"/>
                  </a:cubicBezTo>
                  <a:cubicBezTo>
                    <a:pt x="40" y="98"/>
                    <a:pt x="39" y="97"/>
                    <a:pt x="38" y="97"/>
                  </a:cubicBezTo>
                  <a:close/>
                  <a:moveTo>
                    <a:pt x="35" y="52"/>
                  </a:moveTo>
                  <a:cubicBezTo>
                    <a:pt x="35" y="38"/>
                    <a:pt x="25" y="26"/>
                    <a:pt x="11" y="24"/>
                  </a:cubicBezTo>
                  <a:cubicBezTo>
                    <a:pt x="11" y="24"/>
                    <a:pt x="11" y="24"/>
                    <a:pt x="11" y="24"/>
                  </a:cubicBezTo>
                  <a:cubicBezTo>
                    <a:pt x="7" y="28"/>
                    <a:pt x="7" y="28"/>
                    <a:pt x="7" y="28"/>
                  </a:cubicBezTo>
                  <a:cubicBezTo>
                    <a:pt x="4" y="32"/>
                    <a:pt x="4" y="32"/>
                    <a:pt x="4" y="32"/>
                  </a:cubicBezTo>
                  <a:cubicBezTo>
                    <a:pt x="0" y="36"/>
                    <a:pt x="0" y="36"/>
                    <a:pt x="0" y="36"/>
                  </a:cubicBezTo>
                  <a:cubicBezTo>
                    <a:pt x="4" y="40"/>
                    <a:pt x="4" y="40"/>
                    <a:pt x="4" y="40"/>
                  </a:cubicBezTo>
                  <a:cubicBezTo>
                    <a:pt x="7" y="44"/>
                    <a:pt x="7" y="44"/>
                    <a:pt x="7" y="44"/>
                  </a:cubicBezTo>
                  <a:cubicBezTo>
                    <a:pt x="7" y="44"/>
                    <a:pt x="7" y="44"/>
                    <a:pt x="7" y="44"/>
                  </a:cubicBezTo>
                  <a:cubicBezTo>
                    <a:pt x="12" y="44"/>
                    <a:pt x="16" y="48"/>
                    <a:pt x="16" y="52"/>
                  </a:cubicBezTo>
                  <a:cubicBezTo>
                    <a:pt x="16" y="57"/>
                    <a:pt x="12" y="61"/>
                    <a:pt x="7" y="61"/>
                  </a:cubicBezTo>
                  <a:cubicBezTo>
                    <a:pt x="7" y="61"/>
                    <a:pt x="6" y="61"/>
                    <a:pt x="6" y="61"/>
                  </a:cubicBezTo>
                  <a:cubicBezTo>
                    <a:pt x="4" y="63"/>
                    <a:pt x="4" y="63"/>
                    <a:pt x="4" y="63"/>
                  </a:cubicBezTo>
                  <a:cubicBezTo>
                    <a:pt x="1" y="65"/>
                    <a:pt x="1" y="65"/>
                    <a:pt x="1" y="65"/>
                  </a:cubicBezTo>
                  <a:cubicBezTo>
                    <a:pt x="2" y="65"/>
                    <a:pt x="2" y="65"/>
                    <a:pt x="2" y="66"/>
                  </a:cubicBezTo>
                  <a:cubicBezTo>
                    <a:pt x="4" y="67"/>
                    <a:pt x="5" y="69"/>
                    <a:pt x="5" y="72"/>
                  </a:cubicBezTo>
                  <a:cubicBezTo>
                    <a:pt x="6" y="73"/>
                    <a:pt x="7" y="74"/>
                    <a:pt x="7" y="74"/>
                  </a:cubicBezTo>
                  <a:cubicBezTo>
                    <a:pt x="11" y="78"/>
                    <a:pt x="11" y="78"/>
                    <a:pt x="11" y="78"/>
                  </a:cubicBezTo>
                  <a:cubicBezTo>
                    <a:pt x="12" y="80"/>
                    <a:pt x="12" y="80"/>
                    <a:pt x="12" y="80"/>
                  </a:cubicBezTo>
                  <a:cubicBezTo>
                    <a:pt x="26" y="78"/>
                    <a:pt x="35" y="66"/>
                    <a:pt x="35"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09">
                <a:defRPr/>
              </a:pPr>
              <a:endParaRPr lang="en-US" sz="1873" kern="0">
                <a:solidFill>
                  <a:srgbClr val="505050"/>
                </a:solidFill>
              </a:endParaRPr>
            </a:p>
          </p:txBody>
        </p:sp>
        <p:sp>
          <p:nvSpPr>
            <p:cNvPr id="160" name="Freeform 11"/>
            <p:cNvSpPr>
              <a:spLocks noEditPoints="1"/>
            </p:cNvSpPr>
            <p:nvPr/>
          </p:nvSpPr>
          <p:spPr bwMode="auto">
            <a:xfrm>
              <a:off x="6160052" y="3432512"/>
              <a:ext cx="143493" cy="346452"/>
            </a:xfrm>
            <a:custGeom>
              <a:avLst/>
              <a:gdLst>
                <a:gd name="T0" fmla="*/ 44 w 45"/>
                <a:gd name="T1" fmla="*/ 110 h 110"/>
                <a:gd name="T2" fmla="*/ 0 w 45"/>
                <a:gd name="T3" fmla="*/ 101 h 110"/>
                <a:gd name="T4" fmla="*/ 9 w 45"/>
                <a:gd name="T5" fmla="*/ 9 h 110"/>
                <a:gd name="T6" fmla="*/ 40 w 45"/>
                <a:gd name="T7" fmla="*/ 13 h 110"/>
                <a:gd name="T8" fmla="*/ 9 w 45"/>
                <a:gd name="T9" fmla="*/ 14 h 110"/>
                <a:gd name="T10" fmla="*/ 5 w 45"/>
                <a:gd name="T11" fmla="*/ 101 h 110"/>
                <a:gd name="T12" fmla="*/ 40 w 45"/>
                <a:gd name="T13" fmla="*/ 105 h 110"/>
                <a:gd name="T14" fmla="*/ 44 w 45"/>
                <a:gd name="T15" fmla="*/ 109 h 110"/>
                <a:gd name="T16" fmla="*/ 35 w 45"/>
                <a:gd name="T17" fmla="*/ 69 h 110"/>
                <a:gd name="T18" fmla="*/ 32 w 45"/>
                <a:gd name="T19" fmla="*/ 80 h 110"/>
                <a:gd name="T20" fmla="*/ 17 w 45"/>
                <a:gd name="T21" fmla="*/ 100 h 110"/>
                <a:gd name="T22" fmla="*/ 13 w 45"/>
                <a:gd name="T23" fmla="*/ 83 h 110"/>
                <a:gd name="T24" fmla="*/ 28 w 45"/>
                <a:gd name="T25" fmla="*/ 69 h 110"/>
                <a:gd name="T26" fmla="*/ 33 w 45"/>
                <a:gd name="T27" fmla="*/ 67 h 110"/>
                <a:gd name="T28" fmla="*/ 14 w 45"/>
                <a:gd name="T29" fmla="*/ 90 h 110"/>
                <a:gd name="T30" fmla="*/ 21 w 45"/>
                <a:gd name="T31" fmla="*/ 94 h 110"/>
                <a:gd name="T32" fmla="*/ 37 w 45"/>
                <a:gd name="T33" fmla="*/ 1 h 110"/>
                <a:gd name="T34" fmla="*/ 15 w 45"/>
                <a:gd name="T35" fmla="*/ 0 h 110"/>
                <a:gd name="T36" fmla="*/ 3 w 45"/>
                <a:gd name="T37" fmla="*/ 9 h 110"/>
                <a:gd name="T38" fmla="*/ 9 w 45"/>
                <a:gd name="T39" fmla="*/ 7 h 110"/>
                <a:gd name="T40" fmla="*/ 33 w 45"/>
                <a:gd name="T41" fmla="*/ 5 h 110"/>
                <a:gd name="T42" fmla="*/ 7 w 45"/>
                <a:gd name="T43" fmla="*/ 19 h 110"/>
                <a:gd name="T44" fmla="*/ 13 w 45"/>
                <a:gd name="T45" fmla="*/ 19 h 110"/>
                <a:gd name="T46" fmla="*/ 7 w 45"/>
                <a:gd name="T47" fmla="*/ 19 h 110"/>
                <a:gd name="T48" fmla="*/ 32 w 45"/>
                <a:gd name="T49" fmla="*/ 52 h 110"/>
                <a:gd name="T50" fmla="*/ 40 w 45"/>
                <a:gd name="T51" fmla="*/ 44 h 110"/>
                <a:gd name="T52" fmla="*/ 37 w 45"/>
                <a:gd name="T53" fmla="*/ 40 h 110"/>
                <a:gd name="T54" fmla="*/ 37 w 45"/>
                <a:gd name="T55" fmla="*/ 32 h 110"/>
                <a:gd name="T56" fmla="*/ 44 w 45"/>
                <a:gd name="T57" fmla="*/ 24 h 110"/>
                <a:gd name="T58" fmla="*/ 40 w 45"/>
                <a:gd name="T59" fmla="*/ 24 h 110"/>
                <a:gd name="T60" fmla="*/ 21 w 45"/>
                <a:gd name="T61" fmla="*/ 73 h 110"/>
                <a:gd name="T62" fmla="*/ 32 w 45"/>
                <a:gd name="T63" fmla="*/ 65 h 110"/>
                <a:gd name="T64" fmla="*/ 37 w 45"/>
                <a:gd name="T65" fmla="*/ 63 h 110"/>
                <a:gd name="T66" fmla="*/ 40 w 45"/>
                <a:gd name="T67" fmla="*/ 74 h 110"/>
                <a:gd name="T68" fmla="*/ 37 w 45"/>
                <a:gd name="T69" fmla="*/ 75 h 110"/>
                <a:gd name="T70" fmla="*/ 40 w 45"/>
                <a:gd name="T71" fmla="*/ 81 h 110"/>
                <a:gd name="T72" fmla="*/ 44 w 45"/>
                <a:gd name="T73" fmla="*/ 7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 h="110">
                  <a:moveTo>
                    <a:pt x="44" y="109"/>
                  </a:moveTo>
                  <a:cubicBezTo>
                    <a:pt x="44" y="110"/>
                    <a:pt x="44" y="110"/>
                    <a:pt x="44" y="110"/>
                  </a:cubicBezTo>
                  <a:cubicBezTo>
                    <a:pt x="35" y="110"/>
                    <a:pt x="24" y="110"/>
                    <a:pt x="9" y="110"/>
                  </a:cubicBezTo>
                  <a:cubicBezTo>
                    <a:pt x="4" y="110"/>
                    <a:pt x="0" y="106"/>
                    <a:pt x="0" y="101"/>
                  </a:cubicBezTo>
                  <a:cubicBezTo>
                    <a:pt x="0" y="101"/>
                    <a:pt x="0" y="101"/>
                    <a:pt x="0" y="18"/>
                  </a:cubicBezTo>
                  <a:cubicBezTo>
                    <a:pt x="0" y="13"/>
                    <a:pt x="4" y="9"/>
                    <a:pt x="9" y="9"/>
                  </a:cubicBezTo>
                  <a:cubicBezTo>
                    <a:pt x="9" y="9"/>
                    <a:pt x="9" y="9"/>
                    <a:pt x="37" y="9"/>
                  </a:cubicBezTo>
                  <a:cubicBezTo>
                    <a:pt x="40" y="13"/>
                    <a:pt x="40" y="13"/>
                    <a:pt x="40" y="13"/>
                  </a:cubicBezTo>
                  <a:cubicBezTo>
                    <a:pt x="41" y="14"/>
                    <a:pt x="41" y="14"/>
                    <a:pt x="41" y="14"/>
                  </a:cubicBezTo>
                  <a:cubicBezTo>
                    <a:pt x="33" y="14"/>
                    <a:pt x="22" y="14"/>
                    <a:pt x="9" y="14"/>
                  </a:cubicBezTo>
                  <a:cubicBezTo>
                    <a:pt x="6" y="14"/>
                    <a:pt x="5" y="16"/>
                    <a:pt x="5" y="18"/>
                  </a:cubicBezTo>
                  <a:cubicBezTo>
                    <a:pt x="5" y="18"/>
                    <a:pt x="5" y="18"/>
                    <a:pt x="5" y="101"/>
                  </a:cubicBezTo>
                  <a:cubicBezTo>
                    <a:pt x="5" y="103"/>
                    <a:pt x="6" y="105"/>
                    <a:pt x="9" y="105"/>
                  </a:cubicBezTo>
                  <a:cubicBezTo>
                    <a:pt x="9" y="105"/>
                    <a:pt x="9" y="105"/>
                    <a:pt x="40" y="105"/>
                  </a:cubicBezTo>
                  <a:cubicBezTo>
                    <a:pt x="40" y="105"/>
                    <a:pt x="40" y="105"/>
                    <a:pt x="40" y="105"/>
                  </a:cubicBezTo>
                  <a:lnTo>
                    <a:pt x="44" y="109"/>
                  </a:lnTo>
                  <a:close/>
                  <a:moveTo>
                    <a:pt x="33" y="67"/>
                  </a:moveTo>
                  <a:cubicBezTo>
                    <a:pt x="35" y="69"/>
                    <a:pt x="35" y="69"/>
                    <a:pt x="35" y="69"/>
                  </a:cubicBezTo>
                  <a:cubicBezTo>
                    <a:pt x="36" y="70"/>
                    <a:pt x="36" y="72"/>
                    <a:pt x="35" y="74"/>
                  </a:cubicBezTo>
                  <a:cubicBezTo>
                    <a:pt x="35" y="74"/>
                    <a:pt x="35" y="74"/>
                    <a:pt x="32" y="80"/>
                  </a:cubicBezTo>
                  <a:cubicBezTo>
                    <a:pt x="32" y="80"/>
                    <a:pt x="32" y="80"/>
                    <a:pt x="26" y="93"/>
                  </a:cubicBezTo>
                  <a:cubicBezTo>
                    <a:pt x="24" y="97"/>
                    <a:pt x="21" y="100"/>
                    <a:pt x="17" y="100"/>
                  </a:cubicBezTo>
                  <a:cubicBezTo>
                    <a:pt x="16" y="100"/>
                    <a:pt x="14" y="99"/>
                    <a:pt x="13" y="99"/>
                  </a:cubicBezTo>
                  <a:cubicBezTo>
                    <a:pt x="8" y="95"/>
                    <a:pt x="8" y="89"/>
                    <a:pt x="13" y="83"/>
                  </a:cubicBezTo>
                  <a:cubicBezTo>
                    <a:pt x="13" y="83"/>
                    <a:pt x="13" y="83"/>
                    <a:pt x="22" y="74"/>
                  </a:cubicBezTo>
                  <a:cubicBezTo>
                    <a:pt x="22" y="74"/>
                    <a:pt x="22" y="74"/>
                    <a:pt x="28" y="69"/>
                  </a:cubicBezTo>
                  <a:cubicBezTo>
                    <a:pt x="29" y="68"/>
                    <a:pt x="31" y="67"/>
                    <a:pt x="32" y="67"/>
                  </a:cubicBezTo>
                  <a:cubicBezTo>
                    <a:pt x="33" y="67"/>
                    <a:pt x="33" y="67"/>
                    <a:pt x="33" y="67"/>
                  </a:cubicBezTo>
                  <a:close/>
                  <a:moveTo>
                    <a:pt x="20" y="88"/>
                  </a:moveTo>
                  <a:cubicBezTo>
                    <a:pt x="18" y="87"/>
                    <a:pt x="15" y="88"/>
                    <a:pt x="14" y="90"/>
                  </a:cubicBezTo>
                  <a:cubicBezTo>
                    <a:pt x="13" y="91"/>
                    <a:pt x="13" y="94"/>
                    <a:pt x="15" y="95"/>
                  </a:cubicBezTo>
                  <a:cubicBezTo>
                    <a:pt x="17" y="96"/>
                    <a:pt x="19" y="96"/>
                    <a:pt x="21" y="94"/>
                  </a:cubicBezTo>
                  <a:cubicBezTo>
                    <a:pt x="22" y="92"/>
                    <a:pt x="21" y="90"/>
                    <a:pt x="20" y="88"/>
                  </a:cubicBezTo>
                  <a:close/>
                  <a:moveTo>
                    <a:pt x="37" y="1"/>
                  </a:moveTo>
                  <a:cubicBezTo>
                    <a:pt x="38" y="0"/>
                    <a:pt x="38" y="0"/>
                    <a:pt x="38" y="0"/>
                  </a:cubicBezTo>
                  <a:cubicBezTo>
                    <a:pt x="15" y="0"/>
                    <a:pt x="15" y="0"/>
                    <a:pt x="15" y="0"/>
                  </a:cubicBezTo>
                  <a:cubicBezTo>
                    <a:pt x="14" y="0"/>
                    <a:pt x="13" y="0"/>
                    <a:pt x="13" y="1"/>
                  </a:cubicBezTo>
                  <a:cubicBezTo>
                    <a:pt x="3" y="9"/>
                    <a:pt x="3" y="9"/>
                    <a:pt x="3" y="9"/>
                  </a:cubicBezTo>
                  <a:cubicBezTo>
                    <a:pt x="3" y="9"/>
                    <a:pt x="3" y="9"/>
                    <a:pt x="3" y="9"/>
                  </a:cubicBezTo>
                  <a:cubicBezTo>
                    <a:pt x="5" y="7"/>
                    <a:pt x="6" y="7"/>
                    <a:pt x="9" y="7"/>
                  </a:cubicBezTo>
                  <a:cubicBezTo>
                    <a:pt x="19" y="7"/>
                    <a:pt x="27" y="7"/>
                    <a:pt x="35" y="7"/>
                  </a:cubicBezTo>
                  <a:cubicBezTo>
                    <a:pt x="33" y="5"/>
                    <a:pt x="33" y="5"/>
                    <a:pt x="33" y="5"/>
                  </a:cubicBezTo>
                  <a:lnTo>
                    <a:pt x="37" y="1"/>
                  </a:lnTo>
                  <a:close/>
                  <a:moveTo>
                    <a:pt x="7" y="19"/>
                  </a:moveTo>
                  <a:cubicBezTo>
                    <a:pt x="7" y="20"/>
                    <a:pt x="9" y="22"/>
                    <a:pt x="10" y="22"/>
                  </a:cubicBezTo>
                  <a:cubicBezTo>
                    <a:pt x="11" y="22"/>
                    <a:pt x="13" y="20"/>
                    <a:pt x="13" y="19"/>
                  </a:cubicBezTo>
                  <a:cubicBezTo>
                    <a:pt x="13" y="17"/>
                    <a:pt x="11" y="16"/>
                    <a:pt x="10" y="16"/>
                  </a:cubicBezTo>
                  <a:cubicBezTo>
                    <a:pt x="9" y="16"/>
                    <a:pt x="7" y="17"/>
                    <a:pt x="7" y="19"/>
                  </a:cubicBezTo>
                  <a:close/>
                  <a:moveTo>
                    <a:pt x="39" y="61"/>
                  </a:moveTo>
                  <a:cubicBezTo>
                    <a:pt x="35" y="60"/>
                    <a:pt x="32" y="56"/>
                    <a:pt x="32" y="52"/>
                  </a:cubicBezTo>
                  <a:cubicBezTo>
                    <a:pt x="32" y="48"/>
                    <a:pt x="36" y="44"/>
                    <a:pt x="40" y="44"/>
                  </a:cubicBezTo>
                  <a:cubicBezTo>
                    <a:pt x="40" y="44"/>
                    <a:pt x="40" y="44"/>
                    <a:pt x="40" y="44"/>
                  </a:cubicBezTo>
                  <a:cubicBezTo>
                    <a:pt x="40" y="44"/>
                    <a:pt x="40" y="44"/>
                    <a:pt x="40" y="44"/>
                  </a:cubicBezTo>
                  <a:cubicBezTo>
                    <a:pt x="37" y="40"/>
                    <a:pt x="37" y="40"/>
                    <a:pt x="37" y="40"/>
                  </a:cubicBezTo>
                  <a:cubicBezTo>
                    <a:pt x="33" y="36"/>
                    <a:pt x="33" y="36"/>
                    <a:pt x="33" y="36"/>
                  </a:cubicBezTo>
                  <a:cubicBezTo>
                    <a:pt x="37" y="32"/>
                    <a:pt x="37" y="32"/>
                    <a:pt x="37" y="32"/>
                  </a:cubicBezTo>
                  <a:cubicBezTo>
                    <a:pt x="40" y="28"/>
                    <a:pt x="40" y="28"/>
                    <a:pt x="40" y="28"/>
                  </a:cubicBezTo>
                  <a:cubicBezTo>
                    <a:pt x="44" y="24"/>
                    <a:pt x="44" y="24"/>
                    <a:pt x="44" y="24"/>
                  </a:cubicBezTo>
                  <a:cubicBezTo>
                    <a:pt x="44" y="24"/>
                    <a:pt x="44" y="24"/>
                    <a:pt x="44" y="24"/>
                  </a:cubicBezTo>
                  <a:cubicBezTo>
                    <a:pt x="43" y="24"/>
                    <a:pt x="41" y="24"/>
                    <a:pt x="40" y="24"/>
                  </a:cubicBezTo>
                  <a:cubicBezTo>
                    <a:pt x="25" y="24"/>
                    <a:pt x="12" y="37"/>
                    <a:pt x="12" y="52"/>
                  </a:cubicBezTo>
                  <a:cubicBezTo>
                    <a:pt x="12" y="60"/>
                    <a:pt x="15" y="68"/>
                    <a:pt x="21" y="73"/>
                  </a:cubicBezTo>
                  <a:cubicBezTo>
                    <a:pt x="26" y="67"/>
                    <a:pt x="26" y="67"/>
                    <a:pt x="26" y="67"/>
                  </a:cubicBezTo>
                  <a:cubicBezTo>
                    <a:pt x="28" y="66"/>
                    <a:pt x="30" y="65"/>
                    <a:pt x="32" y="65"/>
                  </a:cubicBezTo>
                  <a:cubicBezTo>
                    <a:pt x="33" y="65"/>
                    <a:pt x="34" y="65"/>
                    <a:pt x="34" y="65"/>
                  </a:cubicBezTo>
                  <a:cubicBezTo>
                    <a:pt x="37" y="63"/>
                    <a:pt x="37" y="63"/>
                    <a:pt x="37" y="63"/>
                  </a:cubicBezTo>
                  <a:lnTo>
                    <a:pt x="39" y="61"/>
                  </a:lnTo>
                  <a:close/>
                  <a:moveTo>
                    <a:pt x="40" y="74"/>
                  </a:moveTo>
                  <a:cubicBezTo>
                    <a:pt x="40" y="74"/>
                    <a:pt x="39" y="73"/>
                    <a:pt x="38" y="72"/>
                  </a:cubicBezTo>
                  <a:cubicBezTo>
                    <a:pt x="38" y="73"/>
                    <a:pt x="37" y="74"/>
                    <a:pt x="37" y="75"/>
                  </a:cubicBezTo>
                  <a:cubicBezTo>
                    <a:pt x="35" y="80"/>
                    <a:pt x="35" y="80"/>
                    <a:pt x="35" y="80"/>
                  </a:cubicBezTo>
                  <a:cubicBezTo>
                    <a:pt x="36" y="81"/>
                    <a:pt x="38" y="81"/>
                    <a:pt x="40" y="81"/>
                  </a:cubicBezTo>
                  <a:cubicBezTo>
                    <a:pt x="42" y="81"/>
                    <a:pt x="44" y="80"/>
                    <a:pt x="45" y="80"/>
                  </a:cubicBezTo>
                  <a:cubicBezTo>
                    <a:pt x="44" y="78"/>
                    <a:pt x="44" y="78"/>
                    <a:pt x="44" y="78"/>
                  </a:cubicBezTo>
                  <a:lnTo>
                    <a:pt x="40"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09">
                <a:defRPr/>
              </a:pPr>
              <a:endParaRPr lang="en-US" sz="1873" kern="0">
                <a:solidFill>
                  <a:srgbClr val="505050"/>
                </a:solidFill>
              </a:endParaRPr>
            </a:p>
          </p:txBody>
        </p:sp>
        <p:sp>
          <p:nvSpPr>
            <p:cNvPr id="161" name="Freeform 120"/>
            <p:cNvSpPr>
              <a:spLocks noChangeAspect="1" noEditPoints="1"/>
            </p:cNvSpPr>
            <p:nvPr/>
          </p:nvSpPr>
          <p:spPr bwMode="black">
            <a:xfrm>
              <a:off x="5280146" y="2473554"/>
              <a:ext cx="260242" cy="266726"/>
            </a:xfrm>
            <a:custGeom>
              <a:avLst/>
              <a:gdLst>
                <a:gd name="T0" fmla="*/ 352 w 476"/>
                <a:gd name="T1" fmla="*/ 177 h 488"/>
                <a:gd name="T2" fmla="*/ 259 w 476"/>
                <a:gd name="T3" fmla="*/ 82 h 488"/>
                <a:gd name="T4" fmla="*/ 314 w 476"/>
                <a:gd name="T5" fmla="*/ 30 h 488"/>
                <a:gd name="T6" fmla="*/ 314 w 476"/>
                <a:gd name="T7" fmla="*/ 0 h 488"/>
                <a:gd name="T8" fmla="*/ 300 w 476"/>
                <a:gd name="T9" fmla="*/ 20 h 488"/>
                <a:gd name="T10" fmla="*/ 176 w 476"/>
                <a:gd name="T11" fmla="*/ 19 h 488"/>
                <a:gd name="T12" fmla="*/ 162 w 476"/>
                <a:gd name="T13" fmla="*/ 0 h 488"/>
                <a:gd name="T14" fmla="*/ 162 w 476"/>
                <a:gd name="T15" fmla="*/ 30 h 488"/>
                <a:gd name="T16" fmla="*/ 217 w 476"/>
                <a:gd name="T17" fmla="*/ 82 h 488"/>
                <a:gd name="T18" fmla="*/ 122 w 476"/>
                <a:gd name="T19" fmla="*/ 177 h 488"/>
                <a:gd name="T20" fmla="*/ 321 w 476"/>
                <a:gd name="T21" fmla="*/ 107 h 488"/>
                <a:gd name="T22" fmla="*/ 321 w 476"/>
                <a:gd name="T23" fmla="*/ 142 h 488"/>
                <a:gd name="T24" fmla="*/ 321 w 476"/>
                <a:gd name="T25" fmla="*/ 107 h 488"/>
                <a:gd name="T26" fmla="*/ 174 w 476"/>
                <a:gd name="T27" fmla="*/ 124 h 488"/>
                <a:gd name="T28" fmla="*/ 138 w 476"/>
                <a:gd name="T29" fmla="*/ 124 h 488"/>
                <a:gd name="T30" fmla="*/ 379 w 476"/>
                <a:gd name="T31" fmla="*/ 164 h 488"/>
                <a:gd name="T32" fmla="*/ 379 w 476"/>
                <a:gd name="T33" fmla="*/ 164 h 488"/>
                <a:gd name="T34" fmla="*/ 463 w 476"/>
                <a:gd name="T35" fmla="*/ 336 h 488"/>
                <a:gd name="T36" fmla="*/ 365 w 476"/>
                <a:gd name="T37" fmla="*/ 390 h 488"/>
                <a:gd name="T38" fmla="*/ 445 w 476"/>
                <a:gd name="T39" fmla="*/ 434 h 488"/>
                <a:gd name="T40" fmla="*/ 352 w 476"/>
                <a:gd name="T41" fmla="*/ 412 h 488"/>
                <a:gd name="T42" fmla="*/ 125 w 476"/>
                <a:gd name="T43" fmla="*/ 412 h 488"/>
                <a:gd name="T44" fmla="*/ 31 w 476"/>
                <a:gd name="T45" fmla="*/ 434 h 488"/>
                <a:gd name="T46" fmla="*/ 111 w 476"/>
                <a:gd name="T47" fmla="*/ 390 h 488"/>
                <a:gd name="T48" fmla="*/ 13 w 476"/>
                <a:gd name="T49" fmla="*/ 336 h 488"/>
                <a:gd name="T50" fmla="*/ 13 w 476"/>
                <a:gd name="T51" fmla="*/ 310 h 488"/>
                <a:gd name="T52" fmla="*/ 80 w 476"/>
                <a:gd name="T53" fmla="*/ 270 h 488"/>
                <a:gd name="T54" fmla="*/ 21 w 476"/>
                <a:gd name="T55" fmla="*/ 222 h 488"/>
                <a:gd name="T56" fmla="*/ 30 w 476"/>
                <a:gd name="T57" fmla="*/ 197 h 488"/>
                <a:gd name="T58" fmla="*/ 92 w 476"/>
                <a:gd name="T59" fmla="*/ 183 h 488"/>
                <a:gd name="T60" fmla="*/ 229 w 476"/>
                <a:gd name="T61" fmla="*/ 222 h 488"/>
                <a:gd name="T62" fmla="*/ 249 w 476"/>
                <a:gd name="T63" fmla="*/ 444 h 488"/>
                <a:gd name="T64" fmla="*/ 362 w 476"/>
                <a:gd name="T65" fmla="*/ 196 h 488"/>
                <a:gd name="T66" fmla="*/ 393 w 476"/>
                <a:gd name="T67" fmla="*/ 217 h 488"/>
                <a:gd name="T68" fmla="*/ 464 w 476"/>
                <a:gd name="T69" fmla="*/ 205 h 488"/>
                <a:gd name="T70" fmla="*/ 396 w 476"/>
                <a:gd name="T71" fmla="*/ 244 h 488"/>
                <a:gd name="T72" fmla="*/ 393 w 476"/>
                <a:gd name="T73" fmla="*/ 310 h 488"/>
                <a:gd name="T74" fmla="*/ 476 w 476"/>
                <a:gd name="T75" fmla="*/ 32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6" h="488">
                  <a:moveTo>
                    <a:pt x="239" y="201"/>
                  </a:moveTo>
                  <a:cubicBezTo>
                    <a:pt x="289" y="201"/>
                    <a:pt x="327" y="189"/>
                    <a:pt x="352" y="177"/>
                  </a:cubicBezTo>
                  <a:cubicBezTo>
                    <a:pt x="363" y="172"/>
                    <a:pt x="372" y="167"/>
                    <a:pt x="379" y="163"/>
                  </a:cubicBezTo>
                  <a:cubicBezTo>
                    <a:pt x="360" y="118"/>
                    <a:pt x="323" y="88"/>
                    <a:pt x="259" y="82"/>
                  </a:cubicBezTo>
                  <a:cubicBezTo>
                    <a:pt x="289" y="53"/>
                    <a:pt x="304" y="37"/>
                    <a:pt x="312" y="29"/>
                  </a:cubicBezTo>
                  <a:cubicBezTo>
                    <a:pt x="313" y="29"/>
                    <a:pt x="314" y="30"/>
                    <a:pt x="314" y="30"/>
                  </a:cubicBezTo>
                  <a:cubicBezTo>
                    <a:pt x="323" y="30"/>
                    <a:pt x="329" y="23"/>
                    <a:pt x="329" y="15"/>
                  </a:cubicBezTo>
                  <a:cubicBezTo>
                    <a:pt x="329" y="7"/>
                    <a:pt x="323" y="0"/>
                    <a:pt x="314" y="0"/>
                  </a:cubicBezTo>
                  <a:cubicBezTo>
                    <a:pt x="306" y="0"/>
                    <a:pt x="299" y="7"/>
                    <a:pt x="299" y="15"/>
                  </a:cubicBezTo>
                  <a:cubicBezTo>
                    <a:pt x="299" y="17"/>
                    <a:pt x="299" y="18"/>
                    <a:pt x="300" y="20"/>
                  </a:cubicBezTo>
                  <a:cubicBezTo>
                    <a:pt x="239" y="81"/>
                    <a:pt x="239" y="81"/>
                    <a:pt x="239" y="81"/>
                  </a:cubicBezTo>
                  <a:cubicBezTo>
                    <a:pt x="203" y="45"/>
                    <a:pt x="185" y="28"/>
                    <a:pt x="176" y="19"/>
                  </a:cubicBezTo>
                  <a:cubicBezTo>
                    <a:pt x="176" y="17"/>
                    <a:pt x="176" y="16"/>
                    <a:pt x="176" y="15"/>
                  </a:cubicBezTo>
                  <a:cubicBezTo>
                    <a:pt x="176" y="7"/>
                    <a:pt x="170" y="0"/>
                    <a:pt x="162" y="0"/>
                  </a:cubicBezTo>
                  <a:cubicBezTo>
                    <a:pt x="154" y="0"/>
                    <a:pt x="147" y="7"/>
                    <a:pt x="147" y="15"/>
                  </a:cubicBezTo>
                  <a:cubicBezTo>
                    <a:pt x="147" y="23"/>
                    <a:pt x="154" y="30"/>
                    <a:pt x="162" y="30"/>
                  </a:cubicBezTo>
                  <a:cubicBezTo>
                    <a:pt x="162" y="30"/>
                    <a:pt x="163" y="29"/>
                    <a:pt x="164" y="29"/>
                  </a:cubicBezTo>
                  <a:cubicBezTo>
                    <a:pt x="191" y="56"/>
                    <a:pt x="207" y="73"/>
                    <a:pt x="217" y="82"/>
                  </a:cubicBezTo>
                  <a:cubicBezTo>
                    <a:pt x="153" y="88"/>
                    <a:pt x="116" y="119"/>
                    <a:pt x="98" y="163"/>
                  </a:cubicBezTo>
                  <a:cubicBezTo>
                    <a:pt x="104" y="167"/>
                    <a:pt x="112" y="172"/>
                    <a:pt x="122" y="177"/>
                  </a:cubicBezTo>
                  <a:cubicBezTo>
                    <a:pt x="148" y="189"/>
                    <a:pt x="186" y="201"/>
                    <a:pt x="239" y="201"/>
                  </a:cubicBezTo>
                  <a:close/>
                  <a:moveTo>
                    <a:pt x="321" y="107"/>
                  </a:moveTo>
                  <a:cubicBezTo>
                    <a:pt x="331" y="107"/>
                    <a:pt x="339" y="115"/>
                    <a:pt x="339" y="124"/>
                  </a:cubicBezTo>
                  <a:cubicBezTo>
                    <a:pt x="339" y="135"/>
                    <a:pt x="331" y="142"/>
                    <a:pt x="321" y="142"/>
                  </a:cubicBezTo>
                  <a:cubicBezTo>
                    <a:pt x="310" y="142"/>
                    <a:pt x="302" y="135"/>
                    <a:pt x="302" y="124"/>
                  </a:cubicBezTo>
                  <a:cubicBezTo>
                    <a:pt x="302" y="115"/>
                    <a:pt x="310" y="107"/>
                    <a:pt x="321" y="107"/>
                  </a:cubicBezTo>
                  <a:close/>
                  <a:moveTo>
                    <a:pt x="156" y="107"/>
                  </a:moveTo>
                  <a:cubicBezTo>
                    <a:pt x="166" y="107"/>
                    <a:pt x="174" y="115"/>
                    <a:pt x="174" y="124"/>
                  </a:cubicBezTo>
                  <a:cubicBezTo>
                    <a:pt x="174" y="135"/>
                    <a:pt x="166" y="142"/>
                    <a:pt x="156" y="142"/>
                  </a:cubicBezTo>
                  <a:cubicBezTo>
                    <a:pt x="146" y="142"/>
                    <a:pt x="138" y="135"/>
                    <a:pt x="138" y="124"/>
                  </a:cubicBezTo>
                  <a:cubicBezTo>
                    <a:pt x="138" y="115"/>
                    <a:pt x="146" y="107"/>
                    <a:pt x="156" y="107"/>
                  </a:cubicBezTo>
                  <a:close/>
                  <a:moveTo>
                    <a:pt x="379" y="164"/>
                  </a:moveTo>
                  <a:cubicBezTo>
                    <a:pt x="380" y="166"/>
                    <a:pt x="381" y="168"/>
                    <a:pt x="381" y="170"/>
                  </a:cubicBezTo>
                  <a:cubicBezTo>
                    <a:pt x="380" y="168"/>
                    <a:pt x="380" y="166"/>
                    <a:pt x="379" y="164"/>
                  </a:cubicBezTo>
                  <a:close/>
                  <a:moveTo>
                    <a:pt x="476" y="323"/>
                  </a:moveTo>
                  <a:cubicBezTo>
                    <a:pt x="476" y="329"/>
                    <a:pt x="470" y="336"/>
                    <a:pt x="463" y="336"/>
                  </a:cubicBezTo>
                  <a:cubicBezTo>
                    <a:pt x="463" y="336"/>
                    <a:pt x="463" y="336"/>
                    <a:pt x="387" y="336"/>
                  </a:cubicBezTo>
                  <a:cubicBezTo>
                    <a:pt x="382" y="355"/>
                    <a:pt x="374" y="373"/>
                    <a:pt x="365" y="390"/>
                  </a:cubicBezTo>
                  <a:cubicBezTo>
                    <a:pt x="381" y="396"/>
                    <a:pt x="405" y="405"/>
                    <a:pt x="437" y="417"/>
                  </a:cubicBezTo>
                  <a:cubicBezTo>
                    <a:pt x="443" y="419"/>
                    <a:pt x="447" y="426"/>
                    <a:pt x="445" y="434"/>
                  </a:cubicBezTo>
                  <a:cubicBezTo>
                    <a:pt x="442" y="440"/>
                    <a:pt x="434" y="443"/>
                    <a:pt x="428" y="441"/>
                  </a:cubicBezTo>
                  <a:cubicBezTo>
                    <a:pt x="428" y="441"/>
                    <a:pt x="428" y="441"/>
                    <a:pt x="352" y="412"/>
                  </a:cubicBezTo>
                  <a:cubicBezTo>
                    <a:pt x="322" y="457"/>
                    <a:pt x="280" y="488"/>
                    <a:pt x="239" y="488"/>
                  </a:cubicBezTo>
                  <a:cubicBezTo>
                    <a:pt x="197" y="488"/>
                    <a:pt x="155" y="457"/>
                    <a:pt x="125" y="412"/>
                  </a:cubicBezTo>
                  <a:cubicBezTo>
                    <a:pt x="108" y="419"/>
                    <a:pt x="83" y="428"/>
                    <a:pt x="47" y="441"/>
                  </a:cubicBezTo>
                  <a:cubicBezTo>
                    <a:pt x="41" y="443"/>
                    <a:pt x="33" y="440"/>
                    <a:pt x="31" y="434"/>
                  </a:cubicBezTo>
                  <a:cubicBezTo>
                    <a:pt x="28" y="426"/>
                    <a:pt x="32" y="419"/>
                    <a:pt x="38" y="417"/>
                  </a:cubicBezTo>
                  <a:cubicBezTo>
                    <a:pt x="38" y="417"/>
                    <a:pt x="38" y="417"/>
                    <a:pt x="111" y="390"/>
                  </a:cubicBezTo>
                  <a:cubicBezTo>
                    <a:pt x="102" y="373"/>
                    <a:pt x="95" y="355"/>
                    <a:pt x="90" y="336"/>
                  </a:cubicBezTo>
                  <a:cubicBezTo>
                    <a:pt x="72" y="336"/>
                    <a:pt x="47" y="336"/>
                    <a:pt x="13" y="336"/>
                  </a:cubicBezTo>
                  <a:cubicBezTo>
                    <a:pt x="7" y="336"/>
                    <a:pt x="0" y="329"/>
                    <a:pt x="0" y="323"/>
                  </a:cubicBezTo>
                  <a:cubicBezTo>
                    <a:pt x="0" y="315"/>
                    <a:pt x="7" y="310"/>
                    <a:pt x="13" y="310"/>
                  </a:cubicBezTo>
                  <a:cubicBezTo>
                    <a:pt x="13" y="310"/>
                    <a:pt x="13" y="310"/>
                    <a:pt x="83" y="310"/>
                  </a:cubicBezTo>
                  <a:cubicBezTo>
                    <a:pt x="81" y="296"/>
                    <a:pt x="80" y="283"/>
                    <a:pt x="80" y="270"/>
                  </a:cubicBezTo>
                  <a:cubicBezTo>
                    <a:pt x="80" y="261"/>
                    <a:pt x="80" y="253"/>
                    <a:pt x="81" y="244"/>
                  </a:cubicBezTo>
                  <a:cubicBezTo>
                    <a:pt x="66" y="238"/>
                    <a:pt x="46" y="231"/>
                    <a:pt x="21" y="222"/>
                  </a:cubicBezTo>
                  <a:cubicBezTo>
                    <a:pt x="14" y="219"/>
                    <a:pt x="11" y="211"/>
                    <a:pt x="13" y="205"/>
                  </a:cubicBezTo>
                  <a:cubicBezTo>
                    <a:pt x="15" y="198"/>
                    <a:pt x="23" y="194"/>
                    <a:pt x="30" y="197"/>
                  </a:cubicBezTo>
                  <a:cubicBezTo>
                    <a:pt x="30" y="197"/>
                    <a:pt x="30" y="197"/>
                    <a:pt x="84" y="217"/>
                  </a:cubicBezTo>
                  <a:cubicBezTo>
                    <a:pt x="86" y="205"/>
                    <a:pt x="88" y="194"/>
                    <a:pt x="92" y="183"/>
                  </a:cubicBezTo>
                  <a:cubicBezTo>
                    <a:pt x="97" y="187"/>
                    <a:pt x="104" y="192"/>
                    <a:pt x="115" y="196"/>
                  </a:cubicBezTo>
                  <a:cubicBezTo>
                    <a:pt x="141" y="209"/>
                    <a:pt x="178" y="220"/>
                    <a:pt x="229" y="222"/>
                  </a:cubicBezTo>
                  <a:cubicBezTo>
                    <a:pt x="229" y="222"/>
                    <a:pt x="229" y="222"/>
                    <a:pt x="229" y="444"/>
                  </a:cubicBezTo>
                  <a:cubicBezTo>
                    <a:pt x="229" y="444"/>
                    <a:pt x="229" y="444"/>
                    <a:pt x="249" y="444"/>
                  </a:cubicBezTo>
                  <a:cubicBezTo>
                    <a:pt x="249" y="444"/>
                    <a:pt x="249" y="444"/>
                    <a:pt x="249" y="222"/>
                  </a:cubicBezTo>
                  <a:cubicBezTo>
                    <a:pt x="298" y="220"/>
                    <a:pt x="336" y="209"/>
                    <a:pt x="362" y="196"/>
                  </a:cubicBezTo>
                  <a:cubicBezTo>
                    <a:pt x="372" y="192"/>
                    <a:pt x="380" y="187"/>
                    <a:pt x="386" y="183"/>
                  </a:cubicBezTo>
                  <a:cubicBezTo>
                    <a:pt x="389" y="194"/>
                    <a:pt x="391" y="205"/>
                    <a:pt x="393" y="217"/>
                  </a:cubicBezTo>
                  <a:cubicBezTo>
                    <a:pt x="407" y="212"/>
                    <a:pt x="425" y="205"/>
                    <a:pt x="447" y="197"/>
                  </a:cubicBezTo>
                  <a:cubicBezTo>
                    <a:pt x="453" y="194"/>
                    <a:pt x="461" y="198"/>
                    <a:pt x="464" y="205"/>
                  </a:cubicBezTo>
                  <a:cubicBezTo>
                    <a:pt x="466" y="211"/>
                    <a:pt x="462" y="219"/>
                    <a:pt x="456" y="222"/>
                  </a:cubicBezTo>
                  <a:cubicBezTo>
                    <a:pt x="456" y="222"/>
                    <a:pt x="456" y="222"/>
                    <a:pt x="396" y="244"/>
                  </a:cubicBezTo>
                  <a:cubicBezTo>
                    <a:pt x="396" y="253"/>
                    <a:pt x="397" y="261"/>
                    <a:pt x="397" y="270"/>
                  </a:cubicBezTo>
                  <a:cubicBezTo>
                    <a:pt x="397" y="283"/>
                    <a:pt x="395" y="296"/>
                    <a:pt x="393" y="310"/>
                  </a:cubicBezTo>
                  <a:cubicBezTo>
                    <a:pt x="410" y="310"/>
                    <a:pt x="433" y="310"/>
                    <a:pt x="463" y="310"/>
                  </a:cubicBezTo>
                  <a:cubicBezTo>
                    <a:pt x="470" y="310"/>
                    <a:pt x="476" y="315"/>
                    <a:pt x="476" y="323"/>
                  </a:cubicBezTo>
                  <a:close/>
                </a:path>
              </a:pathLst>
            </a:custGeom>
            <a:solidFill>
              <a:srgbClr val="DC3C00"/>
            </a:solidFill>
            <a:ln>
              <a:noFill/>
            </a:ln>
            <a:extLst/>
          </p:spPr>
          <p:txBody>
            <a:bodyPr vert="horz" wrap="square" lIns="91427" tIns="45713" rIns="91427" bIns="45713" numCol="1" anchor="t" anchorCtr="0" compatLnSpc="1">
              <a:prstTxWarp prst="textNoShape">
                <a:avLst/>
              </a:prstTxWarp>
            </a:bodyPr>
            <a:lstStyle/>
            <a:p>
              <a:pPr defTabSz="932509">
                <a:defRPr/>
              </a:pPr>
              <a:endParaRPr lang="en-US" sz="1873" kern="0">
                <a:solidFill>
                  <a:srgbClr val="505050"/>
                </a:solidFill>
              </a:endParaRPr>
            </a:p>
          </p:txBody>
        </p:sp>
        <p:cxnSp>
          <p:nvCxnSpPr>
            <p:cNvPr id="162" name="Straight Arrow Connector 161"/>
            <p:cNvCxnSpPr/>
            <p:nvPr/>
          </p:nvCxnSpPr>
          <p:spPr>
            <a:xfrm>
              <a:off x="8691299" y="2819163"/>
              <a:ext cx="0" cy="1335860"/>
            </a:xfrm>
            <a:prstGeom prst="straightConnector1">
              <a:avLst/>
            </a:prstGeom>
            <a:noFill/>
            <a:ln w="38100" cap="flat" cmpd="sng" algn="ctr">
              <a:solidFill>
                <a:srgbClr val="DC3C00"/>
              </a:solidFill>
              <a:prstDash val="solid"/>
              <a:headEnd type="none"/>
              <a:tailEnd type="triangle" w="lg" len="med"/>
            </a:ln>
            <a:effectLst/>
          </p:spPr>
        </p:cxnSp>
        <p:sp>
          <p:nvSpPr>
            <p:cNvPr id="163" name="Freeform 10"/>
            <p:cNvSpPr>
              <a:spLocks noEditPoints="1"/>
            </p:cNvSpPr>
            <p:nvPr/>
          </p:nvSpPr>
          <p:spPr bwMode="auto">
            <a:xfrm rot="360000">
              <a:off x="6281429" y="3432512"/>
              <a:ext cx="149957" cy="346452"/>
            </a:xfrm>
            <a:custGeom>
              <a:avLst/>
              <a:gdLst>
                <a:gd name="T0" fmla="*/ 47 w 47"/>
                <a:gd name="T1" fmla="*/ 18 h 110"/>
                <a:gd name="T2" fmla="*/ 47 w 47"/>
                <a:gd name="T3" fmla="*/ 101 h 110"/>
                <a:gd name="T4" fmla="*/ 39 w 47"/>
                <a:gd name="T5" fmla="*/ 110 h 110"/>
                <a:gd name="T6" fmla="*/ 11 w 47"/>
                <a:gd name="T7" fmla="*/ 110 h 110"/>
                <a:gd name="T8" fmla="*/ 11 w 47"/>
                <a:gd name="T9" fmla="*/ 109 h 110"/>
                <a:gd name="T10" fmla="*/ 7 w 47"/>
                <a:gd name="T11" fmla="*/ 105 h 110"/>
                <a:gd name="T12" fmla="*/ 7 w 47"/>
                <a:gd name="T13" fmla="*/ 105 h 110"/>
                <a:gd name="T14" fmla="*/ 39 w 47"/>
                <a:gd name="T15" fmla="*/ 105 h 110"/>
                <a:gd name="T16" fmla="*/ 43 w 47"/>
                <a:gd name="T17" fmla="*/ 101 h 110"/>
                <a:gd name="T18" fmla="*/ 43 w 47"/>
                <a:gd name="T19" fmla="*/ 18 h 110"/>
                <a:gd name="T20" fmla="*/ 39 w 47"/>
                <a:gd name="T21" fmla="*/ 14 h 110"/>
                <a:gd name="T22" fmla="*/ 8 w 47"/>
                <a:gd name="T23" fmla="*/ 14 h 110"/>
                <a:gd name="T24" fmla="*/ 7 w 47"/>
                <a:gd name="T25" fmla="*/ 13 h 110"/>
                <a:gd name="T26" fmla="*/ 4 w 47"/>
                <a:gd name="T27" fmla="*/ 9 h 110"/>
                <a:gd name="T28" fmla="*/ 39 w 47"/>
                <a:gd name="T29" fmla="*/ 9 h 110"/>
                <a:gd name="T30" fmla="*/ 47 w 47"/>
                <a:gd name="T31" fmla="*/ 18 h 110"/>
                <a:gd name="T32" fmla="*/ 42 w 47"/>
                <a:gd name="T33" fmla="*/ 7 h 110"/>
                <a:gd name="T34" fmla="*/ 34 w 47"/>
                <a:gd name="T35" fmla="*/ 1 h 110"/>
                <a:gd name="T36" fmla="*/ 32 w 47"/>
                <a:gd name="T37" fmla="*/ 0 h 110"/>
                <a:gd name="T38" fmla="*/ 5 w 47"/>
                <a:gd name="T39" fmla="*/ 0 h 110"/>
                <a:gd name="T40" fmla="*/ 4 w 47"/>
                <a:gd name="T41" fmla="*/ 1 h 110"/>
                <a:gd name="T42" fmla="*/ 0 w 47"/>
                <a:gd name="T43" fmla="*/ 5 h 110"/>
                <a:gd name="T44" fmla="*/ 2 w 47"/>
                <a:gd name="T45" fmla="*/ 7 h 110"/>
                <a:gd name="T46" fmla="*/ 39 w 47"/>
                <a:gd name="T47" fmla="*/ 7 h 110"/>
                <a:gd name="T48" fmla="*/ 42 w 47"/>
                <a:gd name="T49" fmla="*/ 7 h 110"/>
                <a:gd name="T50" fmla="*/ 38 w 47"/>
                <a:gd name="T51" fmla="*/ 22 h 110"/>
                <a:gd name="T52" fmla="*/ 40 w 47"/>
                <a:gd name="T53" fmla="*/ 19 h 110"/>
                <a:gd name="T54" fmla="*/ 38 w 47"/>
                <a:gd name="T55" fmla="*/ 16 h 110"/>
                <a:gd name="T56" fmla="*/ 35 w 47"/>
                <a:gd name="T57" fmla="*/ 19 h 110"/>
                <a:gd name="T58" fmla="*/ 38 w 47"/>
                <a:gd name="T59" fmla="*/ 22 h 110"/>
                <a:gd name="T60" fmla="*/ 38 w 47"/>
                <a:gd name="T61" fmla="*/ 97 h 110"/>
                <a:gd name="T62" fmla="*/ 35 w 47"/>
                <a:gd name="T63" fmla="*/ 99 h 110"/>
                <a:gd name="T64" fmla="*/ 38 w 47"/>
                <a:gd name="T65" fmla="*/ 102 h 110"/>
                <a:gd name="T66" fmla="*/ 40 w 47"/>
                <a:gd name="T67" fmla="*/ 99 h 110"/>
                <a:gd name="T68" fmla="*/ 38 w 47"/>
                <a:gd name="T69" fmla="*/ 97 h 110"/>
                <a:gd name="T70" fmla="*/ 35 w 47"/>
                <a:gd name="T71" fmla="*/ 52 h 110"/>
                <a:gd name="T72" fmla="*/ 11 w 47"/>
                <a:gd name="T73" fmla="*/ 24 h 110"/>
                <a:gd name="T74" fmla="*/ 11 w 47"/>
                <a:gd name="T75" fmla="*/ 24 h 110"/>
                <a:gd name="T76" fmla="*/ 7 w 47"/>
                <a:gd name="T77" fmla="*/ 28 h 110"/>
                <a:gd name="T78" fmla="*/ 4 w 47"/>
                <a:gd name="T79" fmla="*/ 32 h 110"/>
                <a:gd name="T80" fmla="*/ 0 w 47"/>
                <a:gd name="T81" fmla="*/ 36 h 110"/>
                <a:gd name="T82" fmla="*/ 4 w 47"/>
                <a:gd name="T83" fmla="*/ 40 h 110"/>
                <a:gd name="T84" fmla="*/ 7 w 47"/>
                <a:gd name="T85" fmla="*/ 44 h 110"/>
                <a:gd name="T86" fmla="*/ 7 w 47"/>
                <a:gd name="T87" fmla="*/ 44 h 110"/>
                <a:gd name="T88" fmla="*/ 16 w 47"/>
                <a:gd name="T89" fmla="*/ 52 h 110"/>
                <a:gd name="T90" fmla="*/ 7 w 47"/>
                <a:gd name="T91" fmla="*/ 61 h 110"/>
                <a:gd name="T92" fmla="*/ 6 w 47"/>
                <a:gd name="T93" fmla="*/ 61 h 110"/>
                <a:gd name="T94" fmla="*/ 4 w 47"/>
                <a:gd name="T95" fmla="*/ 63 h 110"/>
                <a:gd name="T96" fmla="*/ 1 w 47"/>
                <a:gd name="T97" fmla="*/ 65 h 110"/>
                <a:gd name="T98" fmla="*/ 2 w 47"/>
                <a:gd name="T99" fmla="*/ 66 h 110"/>
                <a:gd name="T100" fmla="*/ 5 w 47"/>
                <a:gd name="T101" fmla="*/ 72 h 110"/>
                <a:gd name="T102" fmla="*/ 7 w 47"/>
                <a:gd name="T103" fmla="*/ 74 h 110"/>
                <a:gd name="T104" fmla="*/ 11 w 47"/>
                <a:gd name="T105" fmla="*/ 78 h 110"/>
                <a:gd name="T106" fmla="*/ 12 w 47"/>
                <a:gd name="T107" fmla="*/ 80 h 110"/>
                <a:gd name="T108" fmla="*/ 35 w 47"/>
                <a:gd name="T109" fmla="*/ 5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 h="110">
                  <a:moveTo>
                    <a:pt x="47" y="18"/>
                  </a:moveTo>
                  <a:cubicBezTo>
                    <a:pt x="47" y="18"/>
                    <a:pt x="47" y="18"/>
                    <a:pt x="47" y="101"/>
                  </a:cubicBezTo>
                  <a:cubicBezTo>
                    <a:pt x="47" y="106"/>
                    <a:pt x="44" y="110"/>
                    <a:pt x="39" y="110"/>
                  </a:cubicBezTo>
                  <a:cubicBezTo>
                    <a:pt x="39" y="110"/>
                    <a:pt x="39" y="110"/>
                    <a:pt x="11" y="110"/>
                  </a:cubicBezTo>
                  <a:cubicBezTo>
                    <a:pt x="11" y="109"/>
                    <a:pt x="11" y="109"/>
                    <a:pt x="11" y="109"/>
                  </a:cubicBezTo>
                  <a:cubicBezTo>
                    <a:pt x="7" y="105"/>
                    <a:pt x="7" y="105"/>
                    <a:pt x="7" y="105"/>
                  </a:cubicBezTo>
                  <a:cubicBezTo>
                    <a:pt x="7" y="105"/>
                    <a:pt x="7" y="105"/>
                    <a:pt x="7" y="105"/>
                  </a:cubicBezTo>
                  <a:cubicBezTo>
                    <a:pt x="15" y="105"/>
                    <a:pt x="25" y="105"/>
                    <a:pt x="39" y="105"/>
                  </a:cubicBezTo>
                  <a:cubicBezTo>
                    <a:pt x="41" y="105"/>
                    <a:pt x="43" y="103"/>
                    <a:pt x="43" y="101"/>
                  </a:cubicBezTo>
                  <a:cubicBezTo>
                    <a:pt x="43" y="101"/>
                    <a:pt x="43" y="101"/>
                    <a:pt x="43" y="18"/>
                  </a:cubicBezTo>
                  <a:cubicBezTo>
                    <a:pt x="43" y="16"/>
                    <a:pt x="41" y="14"/>
                    <a:pt x="39" y="14"/>
                  </a:cubicBezTo>
                  <a:cubicBezTo>
                    <a:pt x="39" y="14"/>
                    <a:pt x="39" y="14"/>
                    <a:pt x="8" y="14"/>
                  </a:cubicBezTo>
                  <a:cubicBezTo>
                    <a:pt x="7" y="13"/>
                    <a:pt x="7" y="13"/>
                    <a:pt x="7" y="13"/>
                  </a:cubicBezTo>
                  <a:cubicBezTo>
                    <a:pt x="4" y="9"/>
                    <a:pt x="4" y="9"/>
                    <a:pt x="4" y="9"/>
                  </a:cubicBezTo>
                  <a:cubicBezTo>
                    <a:pt x="13" y="9"/>
                    <a:pt x="24" y="9"/>
                    <a:pt x="39" y="9"/>
                  </a:cubicBezTo>
                  <a:cubicBezTo>
                    <a:pt x="44" y="9"/>
                    <a:pt x="47" y="13"/>
                    <a:pt x="47" y="18"/>
                  </a:cubicBezTo>
                  <a:close/>
                  <a:moveTo>
                    <a:pt x="42" y="7"/>
                  </a:moveTo>
                  <a:cubicBezTo>
                    <a:pt x="34" y="1"/>
                    <a:pt x="34" y="1"/>
                    <a:pt x="34" y="1"/>
                  </a:cubicBezTo>
                  <a:cubicBezTo>
                    <a:pt x="33" y="0"/>
                    <a:pt x="32" y="0"/>
                    <a:pt x="32" y="0"/>
                  </a:cubicBezTo>
                  <a:cubicBezTo>
                    <a:pt x="20" y="0"/>
                    <a:pt x="11" y="0"/>
                    <a:pt x="5" y="0"/>
                  </a:cubicBezTo>
                  <a:cubicBezTo>
                    <a:pt x="4" y="1"/>
                    <a:pt x="4" y="1"/>
                    <a:pt x="4" y="1"/>
                  </a:cubicBezTo>
                  <a:cubicBezTo>
                    <a:pt x="0" y="5"/>
                    <a:pt x="0" y="5"/>
                    <a:pt x="0" y="5"/>
                  </a:cubicBezTo>
                  <a:cubicBezTo>
                    <a:pt x="2" y="7"/>
                    <a:pt x="2" y="7"/>
                    <a:pt x="2" y="7"/>
                  </a:cubicBezTo>
                  <a:cubicBezTo>
                    <a:pt x="39" y="7"/>
                    <a:pt x="39" y="7"/>
                    <a:pt x="39" y="7"/>
                  </a:cubicBezTo>
                  <a:cubicBezTo>
                    <a:pt x="40" y="7"/>
                    <a:pt x="41" y="7"/>
                    <a:pt x="42" y="7"/>
                  </a:cubicBezTo>
                  <a:close/>
                  <a:moveTo>
                    <a:pt x="38" y="22"/>
                  </a:moveTo>
                  <a:cubicBezTo>
                    <a:pt x="39" y="22"/>
                    <a:pt x="40" y="20"/>
                    <a:pt x="40" y="19"/>
                  </a:cubicBezTo>
                  <a:cubicBezTo>
                    <a:pt x="40" y="17"/>
                    <a:pt x="39" y="16"/>
                    <a:pt x="38" y="16"/>
                  </a:cubicBezTo>
                  <a:cubicBezTo>
                    <a:pt x="36" y="16"/>
                    <a:pt x="35" y="17"/>
                    <a:pt x="35" y="19"/>
                  </a:cubicBezTo>
                  <a:cubicBezTo>
                    <a:pt x="35" y="20"/>
                    <a:pt x="36" y="22"/>
                    <a:pt x="38" y="22"/>
                  </a:cubicBezTo>
                  <a:close/>
                  <a:moveTo>
                    <a:pt x="38" y="97"/>
                  </a:moveTo>
                  <a:cubicBezTo>
                    <a:pt x="36" y="97"/>
                    <a:pt x="35" y="98"/>
                    <a:pt x="35" y="99"/>
                  </a:cubicBezTo>
                  <a:cubicBezTo>
                    <a:pt x="35" y="101"/>
                    <a:pt x="36" y="102"/>
                    <a:pt x="38" y="102"/>
                  </a:cubicBezTo>
                  <a:cubicBezTo>
                    <a:pt x="39" y="102"/>
                    <a:pt x="40" y="101"/>
                    <a:pt x="40" y="99"/>
                  </a:cubicBezTo>
                  <a:cubicBezTo>
                    <a:pt x="40" y="98"/>
                    <a:pt x="39" y="97"/>
                    <a:pt x="38" y="97"/>
                  </a:cubicBezTo>
                  <a:close/>
                  <a:moveTo>
                    <a:pt x="35" y="52"/>
                  </a:moveTo>
                  <a:cubicBezTo>
                    <a:pt x="35" y="38"/>
                    <a:pt x="25" y="26"/>
                    <a:pt x="11" y="24"/>
                  </a:cubicBezTo>
                  <a:cubicBezTo>
                    <a:pt x="11" y="24"/>
                    <a:pt x="11" y="24"/>
                    <a:pt x="11" y="24"/>
                  </a:cubicBezTo>
                  <a:cubicBezTo>
                    <a:pt x="7" y="28"/>
                    <a:pt x="7" y="28"/>
                    <a:pt x="7" y="28"/>
                  </a:cubicBezTo>
                  <a:cubicBezTo>
                    <a:pt x="4" y="32"/>
                    <a:pt x="4" y="32"/>
                    <a:pt x="4" y="32"/>
                  </a:cubicBezTo>
                  <a:cubicBezTo>
                    <a:pt x="0" y="36"/>
                    <a:pt x="0" y="36"/>
                    <a:pt x="0" y="36"/>
                  </a:cubicBezTo>
                  <a:cubicBezTo>
                    <a:pt x="4" y="40"/>
                    <a:pt x="4" y="40"/>
                    <a:pt x="4" y="40"/>
                  </a:cubicBezTo>
                  <a:cubicBezTo>
                    <a:pt x="7" y="44"/>
                    <a:pt x="7" y="44"/>
                    <a:pt x="7" y="44"/>
                  </a:cubicBezTo>
                  <a:cubicBezTo>
                    <a:pt x="7" y="44"/>
                    <a:pt x="7" y="44"/>
                    <a:pt x="7" y="44"/>
                  </a:cubicBezTo>
                  <a:cubicBezTo>
                    <a:pt x="12" y="44"/>
                    <a:pt x="16" y="48"/>
                    <a:pt x="16" y="52"/>
                  </a:cubicBezTo>
                  <a:cubicBezTo>
                    <a:pt x="16" y="57"/>
                    <a:pt x="12" y="61"/>
                    <a:pt x="7" y="61"/>
                  </a:cubicBezTo>
                  <a:cubicBezTo>
                    <a:pt x="7" y="61"/>
                    <a:pt x="6" y="61"/>
                    <a:pt x="6" y="61"/>
                  </a:cubicBezTo>
                  <a:cubicBezTo>
                    <a:pt x="4" y="63"/>
                    <a:pt x="4" y="63"/>
                    <a:pt x="4" y="63"/>
                  </a:cubicBezTo>
                  <a:cubicBezTo>
                    <a:pt x="1" y="65"/>
                    <a:pt x="1" y="65"/>
                    <a:pt x="1" y="65"/>
                  </a:cubicBezTo>
                  <a:cubicBezTo>
                    <a:pt x="2" y="65"/>
                    <a:pt x="2" y="65"/>
                    <a:pt x="2" y="66"/>
                  </a:cubicBezTo>
                  <a:cubicBezTo>
                    <a:pt x="4" y="67"/>
                    <a:pt x="5" y="69"/>
                    <a:pt x="5" y="72"/>
                  </a:cubicBezTo>
                  <a:cubicBezTo>
                    <a:pt x="6" y="73"/>
                    <a:pt x="7" y="74"/>
                    <a:pt x="7" y="74"/>
                  </a:cubicBezTo>
                  <a:cubicBezTo>
                    <a:pt x="11" y="78"/>
                    <a:pt x="11" y="78"/>
                    <a:pt x="11" y="78"/>
                  </a:cubicBezTo>
                  <a:cubicBezTo>
                    <a:pt x="12" y="80"/>
                    <a:pt x="12" y="80"/>
                    <a:pt x="12" y="80"/>
                  </a:cubicBezTo>
                  <a:cubicBezTo>
                    <a:pt x="26" y="78"/>
                    <a:pt x="35" y="66"/>
                    <a:pt x="35" y="52"/>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32509">
                <a:defRPr/>
              </a:pPr>
              <a:endParaRPr lang="en-US" sz="1873" kern="0">
                <a:solidFill>
                  <a:srgbClr val="505050"/>
                </a:solidFill>
              </a:endParaRPr>
            </a:p>
          </p:txBody>
        </p:sp>
        <p:sp>
          <p:nvSpPr>
            <p:cNvPr id="164" name="Freeform 11"/>
            <p:cNvSpPr>
              <a:spLocks noEditPoints="1"/>
            </p:cNvSpPr>
            <p:nvPr/>
          </p:nvSpPr>
          <p:spPr bwMode="auto">
            <a:xfrm rot="-360000">
              <a:off x="6125133" y="3432512"/>
              <a:ext cx="143493" cy="346452"/>
            </a:xfrm>
            <a:custGeom>
              <a:avLst/>
              <a:gdLst>
                <a:gd name="T0" fmla="*/ 44 w 45"/>
                <a:gd name="T1" fmla="*/ 110 h 110"/>
                <a:gd name="T2" fmla="*/ 0 w 45"/>
                <a:gd name="T3" fmla="*/ 101 h 110"/>
                <a:gd name="T4" fmla="*/ 9 w 45"/>
                <a:gd name="T5" fmla="*/ 9 h 110"/>
                <a:gd name="T6" fmla="*/ 40 w 45"/>
                <a:gd name="T7" fmla="*/ 13 h 110"/>
                <a:gd name="T8" fmla="*/ 9 w 45"/>
                <a:gd name="T9" fmla="*/ 14 h 110"/>
                <a:gd name="T10" fmla="*/ 5 w 45"/>
                <a:gd name="T11" fmla="*/ 101 h 110"/>
                <a:gd name="T12" fmla="*/ 40 w 45"/>
                <a:gd name="T13" fmla="*/ 105 h 110"/>
                <a:gd name="T14" fmla="*/ 44 w 45"/>
                <a:gd name="T15" fmla="*/ 109 h 110"/>
                <a:gd name="T16" fmla="*/ 35 w 45"/>
                <a:gd name="T17" fmla="*/ 69 h 110"/>
                <a:gd name="T18" fmla="*/ 32 w 45"/>
                <a:gd name="T19" fmla="*/ 80 h 110"/>
                <a:gd name="T20" fmla="*/ 17 w 45"/>
                <a:gd name="T21" fmla="*/ 100 h 110"/>
                <a:gd name="T22" fmla="*/ 13 w 45"/>
                <a:gd name="T23" fmla="*/ 83 h 110"/>
                <a:gd name="T24" fmla="*/ 28 w 45"/>
                <a:gd name="T25" fmla="*/ 69 h 110"/>
                <a:gd name="T26" fmla="*/ 33 w 45"/>
                <a:gd name="T27" fmla="*/ 67 h 110"/>
                <a:gd name="T28" fmla="*/ 14 w 45"/>
                <a:gd name="T29" fmla="*/ 90 h 110"/>
                <a:gd name="T30" fmla="*/ 21 w 45"/>
                <a:gd name="T31" fmla="*/ 94 h 110"/>
                <a:gd name="T32" fmla="*/ 37 w 45"/>
                <a:gd name="T33" fmla="*/ 1 h 110"/>
                <a:gd name="T34" fmla="*/ 15 w 45"/>
                <a:gd name="T35" fmla="*/ 0 h 110"/>
                <a:gd name="T36" fmla="*/ 3 w 45"/>
                <a:gd name="T37" fmla="*/ 9 h 110"/>
                <a:gd name="T38" fmla="*/ 9 w 45"/>
                <a:gd name="T39" fmla="*/ 7 h 110"/>
                <a:gd name="T40" fmla="*/ 33 w 45"/>
                <a:gd name="T41" fmla="*/ 5 h 110"/>
                <a:gd name="T42" fmla="*/ 7 w 45"/>
                <a:gd name="T43" fmla="*/ 19 h 110"/>
                <a:gd name="T44" fmla="*/ 13 w 45"/>
                <a:gd name="T45" fmla="*/ 19 h 110"/>
                <a:gd name="T46" fmla="*/ 7 w 45"/>
                <a:gd name="T47" fmla="*/ 19 h 110"/>
                <a:gd name="T48" fmla="*/ 32 w 45"/>
                <a:gd name="T49" fmla="*/ 52 h 110"/>
                <a:gd name="T50" fmla="*/ 40 w 45"/>
                <a:gd name="T51" fmla="*/ 44 h 110"/>
                <a:gd name="T52" fmla="*/ 37 w 45"/>
                <a:gd name="T53" fmla="*/ 40 h 110"/>
                <a:gd name="T54" fmla="*/ 37 w 45"/>
                <a:gd name="T55" fmla="*/ 32 h 110"/>
                <a:gd name="T56" fmla="*/ 44 w 45"/>
                <a:gd name="T57" fmla="*/ 24 h 110"/>
                <a:gd name="T58" fmla="*/ 40 w 45"/>
                <a:gd name="T59" fmla="*/ 24 h 110"/>
                <a:gd name="T60" fmla="*/ 21 w 45"/>
                <a:gd name="T61" fmla="*/ 73 h 110"/>
                <a:gd name="T62" fmla="*/ 32 w 45"/>
                <a:gd name="T63" fmla="*/ 65 h 110"/>
                <a:gd name="T64" fmla="*/ 37 w 45"/>
                <a:gd name="T65" fmla="*/ 63 h 110"/>
                <a:gd name="T66" fmla="*/ 40 w 45"/>
                <a:gd name="T67" fmla="*/ 74 h 110"/>
                <a:gd name="T68" fmla="*/ 37 w 45"/>
                <a:gd name="T69" fmla="*/ 75 h 110"/>
                <a:gd name="T70" fmla="*/ 40 w 45"/>
                <a:gd name="T71" fmla="*/ 81 h 110"/>
                <a:gd name="T72" fmla="*/ 44 w 45"/>
                <a:gd name="T73" fmla="*/ 7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 h="110">
                  <a:moveTo>
                    <a:pt x="44" y="109"/>
                  </a:moveTo>
                  <a:cubicBezTo>
                    <a:pt x="44" y="110"/>
                    <a:pt x="44" y="110"/>
                    <a:pt x="44" y="110"/>
                  </a:cubicBezTo>
                  <a:cubicBezTo>
                    <a:pt x="35" y="110"/>
                    <a:pt x="24" y="110"/>
                    <a:pt x="9" y="110"/>
                  </a:cubicBezTo>
                  <a:cubicBezTo>
                    <a:pt x="4" y="110"/>
                    <a:pt x="0" y="106"/>
                    <a:pt x="0" y="101"/>
                  </a:cubicBezTo>
                  <a:cubicBezTo>
                    <a:pt x="0" y="101"/>
                    <a:pt x="0" y="101"/>
                    <a:pt x="0" y="18"/>
                  </a:cubicBezTo>
                  <a:cubicBezTo>
                    <a:pt x="0" y="13"/>
                    <a:pt x="4" y="9"/>
                    <a:pt x="9" y="9"/>
                  </a:cubicBezTo>
                  <a:cubicBezTo>
                    <a:pt x="9" y="9"/>
                    <a:pt x="9" y="9"/>
                    <a:pt x="37" y="9"/>
                  </a:cubicBezTo>
                  <a:cubicBezTo>
                    <a:pt x="40" y="13"/>
                    <a:pt x="40" y="13"/>
                    <a:pt x="40" y="13"/>
                  </a:cubicBezTo>
                  <a:cubicBezTo>
                    <a:pt x="41" y="14"/>
                    <a:pt x="41" y="14"/>
                    <a:pt x="41" y="14"/>
                  </a:cubicBezTo>
                  <a:cubicBezTo>
                    <a:pt x="33" y="14"/>
                    <a:pt x="22" y="14"/>
                    <a:pt x="9" y="14"/>
                  </a:cubicBezTo>
                  <a:cubicBezTo>
                    <a:pt x="6" y="14"/>
                    <a:pt x="5" y="16"/>
                    <a:pt x="5" y="18"/>
                  </a:cubicBezTo>
                  <a:cubicBezTo>
                    <a:pt x="5" y="18"/>
                    <a:pt x="5" y="18"/>
                    <a:pt x="5" y="101"/>
                  </a:cubicBezTo>
                  <a:cubicBezTo>
                    <a:pt x="5" y="103"/>
                    <a:pt x="6" y="105"/>
                    <a:pt x="9" y="105"/>
                  </a:cubicBezTo>
                  <a:cubicBezTo>
                    <a:pt x="9" y="105"/>
                    <a:pt x="9" y="105"/>
                    <a:pt x="40" y="105"/>
                  </a:cubicBezTo>
                  <a:cubicBezTo>
                    <a:pt x="40" y="105"/>
                    <a:pt x="40" y="105"/>
                    <a:pt x="40" y="105"/>
                  </a:cubicBezTo>
                  <a:lnTo>
                    <a:pt x="44" y="109"/>
                  </a:lnTo>
                  <a:close/>
                  <a:moveTo>
                    <a:pt x="33" y="67"/>
                  </a:moveTo>
                  <a:cubicBezTo>
                    <a:pt x="35" y="69"/>
                    <a:pt x="35" y="69"/>
                    <a:pt x="35" y="69"/>
                  </a:cubicBezTo>
                  <a:cubicBezTo>
                    <a:pt x="36" y="70"/>
                    <a:pt x="36" y="72"/>
                    <a:pt x="35" y="74"/>
                  </a:cubicBezTo>
                  <a:cubicBezTo>
                    <a:pt x="35" y="74"/>
                    <a:pt x="35" y="74"/>
                    <a:pt x="32" y="80"/>
                  </a:cubicBezTo>
                  <a:cubicBezTo>
                    <a:pt x="32" y="80"/>
                    <a:pt x="32" y="80"/>
                    <a:pt x="26" y="93"/>
                  </a:cubicBezTo>
                  <a:cubicBezTo>
                    <a:pt x="24" y="97"/>
                    <a:pt x="21" y="100"/>
                    <a:pt x="17" y="100"/>
                  </a:cubicBezTo>
                  <a:cubicBezTo>
                    <a:pt x="16" y="100"/>
                    <a:pt x="14" y="99"/>
                    <a:pt x="13" y="99"/>
                  </a:cubicBezTo>
                  <a:cubicBezTo>
                    <a:pt x="8" y="95"/>
                    <a:pt x="8" y="89"/>
                    <a:pt x="13" y="83"/>
                  </a:cubicBezTo>
                  <a:cubicBezTo>
                    <a:pt x="13" y="83"/>
                    <a:pt x="13" y="83"/>
                    <a:pt x="22" y="74"/>
                  </a:cubicBezTo>
                  <a:cubicBezTo>
                    <a:pt x="22" y="74"/>
                    <a:pt x="22" y="74"/>
                    <a:pt x="28" y="69"/>
                  </a:cubicBezTo>
                  <a:cubicBezTo>
                    <a:pt x="29" y="68"/>
                    <a:pt x="31" y="67"/>
                    <a:pt x="32" y="67"/>
                  </a:cubicBezTo>
                  <a:cubicBezTo>
                    <a:pt x="33" y="67"/>
                    <a:pt x="33" y="67"/>
                    <a:pt x="33" y="67"/>
                  </a:cubicBezTo>
                  <a:close/>
                  <a:moveTo>
                    <a:pt x="20" y="88"/>
                  </a:moveTo>
                  <a:cubicBezTo>
                    <a:pt x="18" y="87"/>
                    <a:pt x="15" y="88"/>
                    <a:pt x="14" y="90"/>
                  </a:cubicBezTo>
                  <a:cubicBezTo>
                    <a:pt x="13" y="91"/>
                    <a:pt x="13" y="94"/>
                    <a:pt x="15" y="95"/>
                  </a:cubicBezTo>
                  <a:cubicBezTo>
                    <a:pt x="17" y="96"/>
                    <a:pt x="19" y="96"/>
                    <a:pt x="21" y="94"/>
                  </a:cubicBezTo>
                  <a:cubicBezTo>
                    <a:pt x="22" y="92"/>
                    <a:pt x="21" y="90"/>
                    <a:pt x="20" y="88"/>
                  </a:cubicBezTo>
                  <a:close/>
                  <a:moveTo>
                    <a:pt x="37" y="1"/>
                  </a:moveTo>
                  <a:cubicBezTo>
                    <a:pt x="38" y="0"/>
                    <a:pt x="38" y="0"/>
                    <a:pt x="38" y="0"/>
                  </a:cubicBezTo>
                  <a:cubicBezTo>
                    <a:pt x="15" y="0"/>
                    <a:pt x="15" y="0"/>
                    <a:pt x="15" y="0"/>
                  </a:cubicBezTo>
                  <a:cubicBezTo>
                    <a:pt x="14" y="0"/>
                    <a:pt x="13" y="0"/>
                    <a:pt x="13" y="1"/>
                  </a:cubicBezTo>
                  <a:cubicBezTo>
                    <a:pt x="3" y="9"/>
                    <a:pt x="3" y="9"/>
                    <a:pt x="3" y="9"/>
                  </a:cubicBezTo>
                  <a:cubicBezTo>
                    <a:pt x="3" y="9"/>
                    <a:pt x="3" y="9"/>
                    <a:pt x="3" y="9"/>
                  </a:cubicBezTo>
                  <a:cubicBezTo>
                    <a:pt x="5" y="7"/>
                    <a:pt x="6" y="7"/>
                    <a:pt x="9" y="7"/>
                  </a:cubicBezTo>
                  <a:cubicBezTo>
                    <a:pt x="19" y="7"/>
                    <a:pt x="27" y="7"/>
                    <a:pt x="35" y="7"/>
                  </a:cubicBezTo>
                  <a:cubicBezTo>
                    <a:pt x="33" y="5"/>
                    <a:pt x="33" y="5"/>
                    <a:pt x="33" y="5"/>
                  </a:cubicBezTo>
                  <a:lnTo>
                    <a:pt x="37" y="1"/>
                  </a:lnTo>
                  <a:close/>
                  <a:moveTo>
                    <a:pt x="7" y="19"/>
                  </a:moveTo>
                  <a:cubicBezTo>
                    <a:pt x="7" y="20"/>
                    <a:pt x="9" y="22"/>
                    <a:pt x="10" y="22"/>
                  </a:cubicBezTo>
                  <a:cubicBezTo>
                    <a:pt x="11" y="22"/>
                    <a:pt x="13" y="20"/>
                    <a:pt x="13" y="19"/>
                  </a:cubicBezTo>
                  <a:cubicBezTo>
                    <a:pt x="13" y="17"/>
                    <a:pt x="11" y="16"/>
                    <a:pt x="10" y="16"/>
                  </a:cubicBezTo>
                  <a:cubicBezTo>
                    <a:pt x="9" y="16"/>
                    <a:pt x="7" y="17"/>
                    <a:pt x="7" y="19"/>
                  </a:cubicBezTo>
                  <a:close/>
                  <a:moveTo>
                    <a:pt x="39" y="61"/>
                  </a:moveTo>
                  <a:cubicBezTo>
                    <a:pt x="35" y="60"/>
                    <a:pt x="32" y="56"/>
                    <a:pt x="32" y="52"/>
                  </a:cubicBezTo>
                  <a:cubicBezTo>
                    <a:pt x="32" y="48"/>
                    <a:pt x="36" y="44"/>
                    <a:pt x="40" y="44"/>
                  </a:cubicBezTo>
                  <a:cubicBezTo>
                    <a:pt x="40" y="44"/>
                    <a:pt x="40" y="44"/>
                    <a:pt x="40" y="44"/>
                  </a:cubicBezTo>
                  <a:cubicBezTo>
                    <a:pt x="40" y="44"/>
                    <a:pt x="40" y="44"/>
                    <a:pt x="40" y="44"/>
                  </a:cubicBezTo>
                  <a:cubicBezTo>
                    <a:pt x="37" y="40"/>
                    <a:pt x="37" y="40"/>
                    <a:pt x="37" y="40"/>
                  </a:cubicBezTo>
                  <a:cubicBezTo>
                    <a:pt x="33" y="36"/>
                    <a:pt x="33" y="36"/>
                    <a:pt x="33" y="36"/>
                  </a:cubicBezTo>
                  <a:cubicBezTo>
                    <a:pt x="37" y="32"/>
                    <a:pt x="37" y="32"/>
                    <a:pt x="37" y="32"/>
                  </a:cubicBezTo>
                  <a:cubicBezTo>
                    <a:pt x="40" y="28"/>
                    <a:pt x="40" y="28"/>
                    <a:pt x="40" y="28"/>
                  </a:cubicBezTo>
                  <a:cubicBezTo>
                    <a:pt x="44" y="24"/>
                    <a:pt x="44" y="24"/>
                    <a:pt x="44" y="24"/>
                  </a:cubicBezTo>
                  <a:cubicBezTo>
                    <a:pt x="44" y="24"/>
                    <a:pt x="44" y="24"/>
                    <a:pt x="44" y="24"/>
                  </a:cubicBezTo>
                  <a:cubicBezTo>
                    <a:pt x="43" y="24"/>
                    <a:pt x="41" y="24"/>
                    <a:pt x="40" y="24"/>
                  </a:cubicBezTo>
                  <a:cubicBezTo>
                    <a:pt x="25" y="24"/>
                    <a:pt x="12" y="37"/>
                    <a:pt x="12" y="52"/>
                  </a:cubicBezTo>
                  <a:cubicBezTo>
                    <a:pt x="12" y="60"/>
                    <a:pt x="15" y="68"/>
                    <a:pt x="21" y="73"/>
                  </a:cubicBezTo>
                  <a:cubicBezTo>
                    <a:pt x="26" y="67"/>
                    <a:pt x="26" y="67"/>
                    <a:pt x="26" y="67"/>
                  </a:cubicBezTo>
                  <a:cubicBezTo>
                    <a:pt x="28" y="66"/>
                    <a:pt x="30" y="65"/>
                    <a:pt x="32" y="65"/>
                  </a:cubicBezTo>
                  <a:cubicBezTo>
                    <a:pt x="33" y="65"/>
                    <a:pt x="34" y="65"/>
                    <a:pt x="34" y="65"/>
                  </a:cubicBezTo>
                  <a:cubicBezTo>
                    <a:pt x="37" y="63"/>
                    <a:pt x="37" y="63"/>
                    <a:pt x="37" y="63"/>
                  </a:cubicBezTo>
                  <a:lnTo>
                    <a:pt x="39" y="61"/>
                  </a:lnTo>
                  <a:close/>
                  <a:moveTo>
                    <a:pt x="40" y="74"/>
                  </a:moveTo>
                  <a:cubicBezTo>
                    <a:pt x="40" y="74"/>
                    <a:pt x="39" y="73"/>
                    <a:pt x="38" y="72"/>
                  </a:cubicBezTo>
                  <a:cubicBezTo>
                    <a:pt x="38" y="73"/>
                    <a:pt x="37" y="74"/>
                    <a:pt x="37" y="75"/>
                  </a:cubicBezTo>
                  <a:cubicBezTo>
                    <a:pt x="35" y="80"/>
                    <a:pt x="35" y="80"/>
                    <a:pt x="35" y="80"/>
                  </a:cubicBezTo>
                  <a:cubicBezTo>
                    <a:pt x="36" y="81"/>
                    <a:pt x="38" y="81"/>
                    <a:pt x="40" y="81"/>
                  </a:cubicBezTo>
                  <a:cubicBezTo>
                    <a:pt x="42" y="81"/>
                    <a:pt x="44" y="80"/>
                    <a:pt x="45" y="80"/>
                  </a:cubicBezTo>
                  <a:cubicBezTo>
                    <a:pt x="44" y="78"/>
                    <a:pt x="44" y="78"/>
                    <a:pt x="44" y="78"/>
                  </a:cubicBezTo>
                  <a:lnTo>
                    <a:pt x="40" y="74"/>
                  </a:ln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32509">
                <a:defRPr/>
              </a:pPr>
              <a:endParaRPr lang="en-US" sz="1873" kern="0">
                <a:solidFill>
                  <a:srgbClr val="505050"/>
                </a:solidFill>
              </a:endParaRPr>
            </a:p>
          </p:txBody>
        </p:sp>
        <p:cxnSp>
          <p:nvCxnSpPr>
            <p:cNvPr id="165" name="Straight Arrow Connector 164"/>
            <p:cNvCxnSpPr/>
            <p:nvPr/>
          </p:nvCxnSpPr>
          <p:spPr>
            <a:xfrm>
              <a:off x="5611982" y="2631119"/>
              <a:ext cx="626435" cy="1435"/>
            </a:xfrm>
            <a:prstGeom prst="straightConnector1">
              <a:avLst/>
            </a:prstGeom>
            <a:noFill/>
            <a:ln w="38100" cap="flat" cmpd="sng" algn="ctr">
              <a:solidFill>
                <a:srgbClr val="DC3C00"/>
              </a:solidFill>
              <a:prstDash val="solid"/>
              <a:headEnd type="none"/>
              <a:tailEnd type="triangle" w="lg" len="med"/>
            </a:ln>
            <a:effectLst/>
          </p:spPr>
        </p:cxnSp>
      </p:grpSp>
    </p:spTree>
    <p:extLst>
      <p:ext uri="{BB962C8B-B14F-4D97-AF65-F5344CB8AC3E}">
        <p14:creationId xmlns:p14="http://schemas.microsoft.com/office/powerpoint/2010/main" val="9261012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additive="base">
                                        <p:cTn id="7" dur="700" fill="hold"/>
                                        <p:tgtEl>
                                          <p:spTgt spid="148"/>
                                        </p:tgtEl>
                                        <p:attrNameLst>
                                          <p:attrName>ppt_x</p:attrName>
                                        </p:attrNameLst>
                                      </p:cBhvr>
                                      <p:tavLst>
                                        <p:tav tm="0">
                                          <p:val>
                                            <p:strVal val="0-#ppt_w/2"/>
                                          </p:val>
                                        </p:tav>
                                        <p:tav tm="100000">
                                          <p:val>
                                            <p:strVal val="#ppt_x"/>
                                          </p:val>
                                        </p:tav>
                                      </p:tavLst>
                                    </p:anim>
                                    <p:anim calcmode="lin" valueType="num">
                                      <p:cBhvr additive="base">
                                        <p:cTn id="8" dur="700" fill="hold"/>
                                        <p:tgtEl>
                                          <p:spTgt spid="1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100000" fill="hold" grpId="0" nodeType="clickEffect">
                                  <p:stCondLst>
                                    <p:cond delay="0"/>
                                  </p:stCondLst>
                                  <p:childTnLst>
                                    <p:set>
                                      <p:cBhvr>
                                        <p:cTn id="12" dur="1" fill="hold">
                                          <p:stCondLst>
                                            <p:cond delay="0"/>
                                          </p:stCondLst>
                                        </p:cTn>
                                        <p:tgtEl>
                                          <p:spTgt spid="149"/>
                                        </p:tgtEl>
                                        <p:attrNameLst>
                                          <p:attrName>style.visibility</p:attrName>
                                        </p:attrNameLst>
                                      </p:cBhvr>
                                      <p:to>
                                        <p:strVal val="visible"/>
                                      </p:to>
                                    </p:set>
                                    <p:anim calcmode="lin" valueType="num">
                                      <p:cBhvr additive="base">
                                        <p:cTn id="13" dur="700" fill="hold"/>
                                        <p:tgtEl>
                                          <p:spTgt spid="149"/>
                                        </p:tgtEl>
                                        <p:attrNameLst>
                                          <p:attrName>ppt_x</p:attrName>
                                        </p:attrNameLst>
                                      </p:cBhvr>
                                      <p:tavLst>
                                        <p:tav tm="0">
                                          <p:val>
                                            <p:strVal val="0-#ppt_w/2"/>
                                          </p:val>
                                        </p:tav>
                                        <p:tav tm="100000">
                                          <p:val>
                                            <p:strVal val="#ppt_x"/>
                                          </p:val>
                                        </p:tav>
                                      </p:tavLst>
                                    </p:anim>
                                    <p:anim calcmode="lin" valueType="num">
                                      <p:cBhvr additive="base">
                                        <p:cTn id="14" dur="700" fill="hold"/>
                                        <p:tgtEl>
                                          <p:spTgt spid="14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decel="100000" fill="hold" grpId="0" nodeType="clickEffect">
                                  <p:stCondLst>
                                    <p:cond delay="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700" fill="hold"/>
                                        <p:tgtEl>
                                          <p:spTgt spid="150"/>
                                        </p:tgtEl>
                                        <p:attrNameLst>
                                          <p:attrName>ppt_x</p:attrName>
                                        </p:attrNameLst>
                                      </p:cBhvr>
                                      <p:tavLst>
                                        <p:tav tm="0">
                                          <p:val>
                                            <p:strVal val="0-#ppt_w/2"/>
                                          </p:val>
                                        </p:tav>
                                        <p:tav tm="100000">
                                          <p:val>
                                            <p:strVal val="#ppt_x"/>
                                          </p:val>
                                        </p:tav>
                                      </p:tavLst>
                                    </p:anim>
                                    <p:anim calcmode="lin" valueType="num">
                                      <p:cBhvr additive="base">
                                        <p:cTn id="20" dur="700" fill="hold"/>
                                        <p:tgtEl>
                                          <p:spTgt spid="1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49" grpId="0" animBg="1"/>
      <p:bldP spid="15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39" hidden="1"/>
          <p:cNvGrpSpPr/>
          <p:nvPr/>
        </p:nvGrpSpPr>
        <p:grpSpPr>
          <a:xfrm>
            <a:off x="7978097" y="2125858"/>
            <a:ext cx="3268629" cy="3682242"/>
            <a:chOff x="12849308" y="1211263"/>
            <a:chExt cx="4169664" cy="4697292"/>
          </a:xfrm>
        </p:grpSpPr>
        <p:sp>
          <p:nvSpPr>
            <p:cNvPr id="141" name="Rectangle 140"/>
            <p:cNvSpPr/>
            <p:nvPr/>
          </p:nvSpPr>
          <p:spPr bwMode="auto">
            <a:xfrm>
              <a:off x="12849309" y="1211263"/>
              <a:ext cx="4041648" cy="3383280"/>
            </a:xfrm>
            <a:prstGeom prst="rect">
              <a:avLst/>
            </a:prstGeom>
            <a:solidFill>
              <a:schemeClr val="bg1">
                <a:lumMod val="95000"/>
              </a:schemeClr>
            </a:solidFill>
            <a:ln w="12700">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360" tIns="114689" rIns="143360" bIns="114689" numCol="1" spcCol="0" rtlCol="0" fromWordArt="0" anchor="b" anchorCtr="0" forceAA="0" compatLnSpc="1">
              <a:prstTxWarp prst="textNoShape">
                <a:avLst/>
              </a:prstTxWarp>
              <a:noAutofit/>
            </a:bodyPr>
            <a:lstStyle/>
            <a:p>
              <a:pPr algn="r" defTabSz="730917" fontAlgn="base">
                <a:lnSpc>
                  <a:spcPct val="90000"/>
                </a:lnSpc>
                <a:spcBef>
                  <a:spcPct val="0"/>
                </a:spcBef>
                <a:spcAft>
                  <a:spcPct val="0"/>
                </a:spcAft>
                <a:defRPr/>
              </a:pPr>
              <a:endParaRPr lang="en-US" sz="1882" b="1" spc="-16" dirty="0">
                <a:gradFill>
                  <a:gsLst>
                    <a:gs pos="30508">
                      <a:srgbClr val="505050"/>
                    </a:gs>
                    <a:gs pos="52000">
                      <a:srgbClr val="505050"/>
                    </a:gs>
                  </a:gsLst>
                  <a:lin ang="5400000" scaled="0"/>
                </a:gradFill>
                <a:latin typeface="Segoe UI Light"/>
                <a:ea typeface="Segoe UI" pitchFamily="34" charset="0"/>
                <a:cs typeface="Segoe UI" pitchFamily="34" charset="0"/>
              </a:endParaRPr>
            </a:p>
          </p:txBody>
        </p:sp>
        <p:sp>
          <p:nvSpPr>
            <p:cNvPr id="142" name="Rectangle 141"/>
            <p:cNvSpPr/>
            <p:nvPr/>
          </p:nvSpPr>
          <p:spPr bwMode="auto">
            <a:xfrm>
              <a:off x="12912809" y="1274763"/>
              <a:ext cx="4041648" cy="3383280"/>
            </a:xfrm>
            <a:prstGeom prst="rect">
              <a:avLst/>
            </a:prstGeom>
            <a:solidFill>
              <a:schemeClr val="bg1">
                <a:lumMod val="95000"/>
              </a:schemeClr>
            </a:solidFill>
            <a:ln w="12700">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360" tIns="114689" rIns="143360" bIns="114689" numCol="1" spcCol="0" rtlCol="0" fromWordArt="0" anchor="b" anchorCtr="0" forceAA="0" compatLnSpc="1">
              <a:prstTxWarp prst="textNoShape">
                <a:avLst/>
              </a:prstTxWarp>
              <a:noAutofit/>
            </a:bodyPr>
            <a:lstStyle/>
            <a:p>
              <a:pPr algn="r" defTabSz="730917" fontAlgn="base">
                <a:lnSpc>
                  <a:spcPct val="90000"/>
                </a:lnSpc>
                <a:spcBef>
                  <a:spcPct val="0"/>
                </a:spcBef>
                <a:spcAft>
                  <a:spcPct val="0"/>
                </a:spcAft>
                <a:defRPr/>
              </a:pPr>
              <a:endParaRPr lang="en-US" sz="1882" b="1" spc="-16" dirty="0">
                <a:gradFill>
                  <a:gsLst>
                    <a:gs pos="30508">
                      <a:srgbClr val="505050"/>
                    </a:gs>
                    <a:gs pos="52000">
                      <a:srgbClr val="505050"/>
                    </a:gs>
                  </a:gsLst>
                  <a:lin ang="5400000" scaled="0"/>
                </a:gradFill>
                <a:latin typeface="Segoe UI Light"/>
                <a:ea typeface="Segoe UI" pitchFamily="34" charset="0"/>
                <a:cs typeface="Segoe UI" pitchFamily="34" charset="0"/>
              </a:endParaRPr>
            </a:p>
          </p:txBody>
        </p:sp>
        <p:sp>
          <p:nvSpPr>
            <p:cNvPr id="143" name="Rectangle 142"/>
            <p:cNvSpPr/>
            <p:nvPr/>
          </p:nvSpPr>
          <p:spPr bwMode="auto">
            <a:xfrm>
              <a:off x="12976309" y="1338262"/>
              <a:ext cx="4041648" cy="3383280"/>
            </a:xfrm>
            <a:prstGeom prst="rect">
              <a:avLst/>
            </a:prstGeom>
            <a:solidFill>
              <a:schemeClr val="bg1">
                <a:lumMod val="95000"/>
              </a:schemeClr>
            </a:solidFill>
            <a:ln w="12700">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360" tIns="114689" rIns="143360" bIns="114689" numCol="1" spcCol="0" rtlCol="0" fromWordArt="0" anchor="t" anchorCtr="0" forceAA="0" compatLnSpc="1">
              <a:prstTxWarp prst="textNoShape">
                <a:avLst/>
              </a:prstTxWarp>
              <a:noAutofit/>
            </a:bodyPr>
            <a:lstStyle/>
            <a:p>
              <a:pPr defTabSz="730917" fontAlgn="base">
                <a:lnSpc>
                  <a:spcPct val="90000"/>
                </a:lnSpc>
                <a:spcBef>
                  <a:spcPct val="0"/>
                </a:spcBef>
                <a:spcAft>
                  <a:spcPct val="0"/>
                </a:spcAft>
                <a:defRPr/>
              </a:pPr>
              <a:r>
                <a:rPr lang="en-US" b="1" spc="-16" dirty="0">
                  <a:gradFill>
                    <a:gsLst>
                      <a:gs pos="30508">
                        <a:srgbClr val="505050"/>
                      </a:gs>
                      <a:gs pos="52000">
                        <a:srgbClr val="505050"/>
                      </a:gs>
                    </a:gsLst>
                    <a:lin ang="5400000" scaled="0"/>
                  </a:gradFill>
                  <a:latin typeface="Segoe UI Light"/>
                  <a:ea typeface="Segoe UI" pitchFamily="34" charset="0"/>
                  <a:cs typeface="Segoe UI" pitchFamily="34" charset="0"/>
                </a:rPr>
                <a:t>Virtual machine</a:t>
              </a:r>
            </a:p>
          </p:txBody>
        </p:sp>
        <p:grpSp>
          <p:nvGrpSpPr>
            <p:cNvPr id="144" name="Group 143"/>
            <p:cNvGrpSpPr/>
            <p:nvPr/>
          </p:nvGrpSpPr>
          <p:grpSpPr>
            <a:xfrm>
              <a:off x="13158413" y="1967736"/>
              <a:ext cx="3674134" cy="2569032"/>
              <a:chOff x="12919680" y="1716481"/>
              <a:chExt cx="3674134" cy="2569032"/>
            </a:xfrm>
          </p:grpSpPr>
          <p:sp>
            <p:nvSpPr>
              <p:cNvPr id="151" name="Rectangle 150"/>
              <p:cNvSpPr/>
              <p:nvPr/>
            </p:nvSpPr>
            <p:spPr bwMode="auto">
              <a:xfrm>
                <a:off x="12919680" y="2819569"/>
                <a:ext cx="3674134" cy="49855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01763" tIns="107521" rIns="0" bIns="107521" numCol="1" spcCol="0" rtlCol="0" fromWordArt="0" anchor="t" anchorCtr="0" forceAA="0" compatLnSpc="1">
                <a:prstTxWarp prst="textNoShape">
                  <a:avLst/>
                </a:prstTxWarp>
                <a:noAutofit/>
              </a:bodyPr>
              <a:lstStyle/>
              <a:p>
                <a:pPr defTabSz="745463" fontAlgn="base">
                  <a:lnSpc>
                    <a:spcPct val="90000"/>
                  </a:lnSpc>
                  <a:spcBef>
                    <a:spcPct val="0"/>
                  </a:spcBef>
                  <a:spcAft>
                    <a:spcPct val="0"/>
                  </a:spcAft>
                  <a:defRPr/>
                </a:pPr>
                <a:r>
                  <a:rPr lang="en-US" sz="1199" spc="-16" dirty="0">
                    <a:gradFill>
                      <a:gsLst>
                        <a:gs pos="0">
                          <a:srgbClr val="FFFFFF"/>
                        </a:gs>
                        <a:gs pos="100000">
                          <a:srgbClr val="FFFFFF"/>
                        </a:gs>
                      </a:gsLst>
                      <a:lin ang="5400000" scaled="0"/>
                    </a:gradFill>
                    <a:ea typeface="Segoe UI" pitchFamily="34" charset="0"/>
                    <a:cs typeface="Segoe UI" pitchFamily="34" charset="0"/>
                  </a:rPr>
                  <a:t>OS</a:t>
                </a:r>
              </a:p>
            </p:txBody>
          </p:sp>
          <p:sp>
            <p:nvSpPr>
              <p:cNvPr id="152" name="Freeform 14"/>
              <p:cNvSpPr>
                <a:spLocks noChangeAspect="1" noEditPoints="1"/>
              </p:cNvSpPr>
              <p:nvPr/>
            </p:nvSpPr>
            <p:spPr bwMode="auto">
              <a:xfrm>
                <a:off x="13080487" y="2933869"/>
                <a:ext cx="325272" cy="274320"/>
              </a:xfrm>
              <a:custGeom>
                <a:avLst/>
                <a:gdLst>
                  <a:gd name="T0" fmla="*/ 3789 w 3848"/>
                  <a:gd name="T1" fmla="*/ 2711 h 3200"/>
                  <a:gd name="T2" fmla="*/ 3829 w 3848"/>
                  <a:gd name="T3" fmla="*/ 2727 h 3200"/>
                  <a:gd name="T4" fmla="*/ 3847 w 3848"/>
                  <a:gd name="T5" fmla="*/ 2757 h 3200"/>
                  <a:gd name="T6" fmla="*/ 3844 w 3848"/>
                  <a:gd name="T7" fmla="*/ 2799 h 3200"/>
                  <a:gd name="T8" fmla="*/ 3774 w 3848"/>
                  <a:gd name="T9" fmla="*/ 2948 h 3200"/>
                  <a:gd name="T10" fmla="*/ 3692 w 3848"/>
                  <a:gd name="T11" fmla="*/ 3104 h 3200"/>
                  <a:gd name="T12" fmla="*/ 3642 w 3848"/>
                  <a:gd name="T13" fmla="*/ 3158 h 3200"/>
                  <a:gd name="T14" fmla="*/ 3578 w 3848"/>
                  <a:gd name="T15" fmla="*/ 3189 h 3200"/>
                  <a:gd name="T16" fmla="*/ 3501 w 3848"/>
                  <a:gd name="T17" fmla="*/ 3200 h 3200"/>
                  <a:gd name="T18" fmla="*/ 353 w 3848"/>
                  <a:gd name="T19" fmla="*/ 3200 h 3200"/>
                  <a:gd name="T20" fmla="*/ 272 w 3848"/>
                  <a:gd name="T21" fmla="*/ 3189 h 3200"/>
                  <a:gd name="T22" fmla="*/ 207 w 3848"/>
                  <a:gd name="T23" fmla="*/ 3157 h 3200"/>
                  <a:gd name="T24" fmla="*/ 155 w 3848"/>
                  <a:gd name="T25" fmla="*/ 3102 h 3200"/>
                  <a:gd name="T26" fmla="*/ 74 w 3848"/>
                  <a:gd name="T27" fmla="*/ 2943 h 3200"/>
                  <a:gd name="T28" fmla="*/ 4 w 3848"/>
                  <a:gd name="T29" fmla="*/ 2797 h 3200"/>
                  <a:gd name="T30" fmla="*/ 1 w 3848"/>
                  <a:gd name="T31" fmla="*/ 2756 h 3200"/>
                  <a:gd name="T32" fmla="*/ 20 w 3848"/>
                  <a:gd name="T33" fmla="*/ 2727 h 3200"/>
                  <a:gd name="T34" fmla="*/ 57 w 3848"/>
                  <a:gd name="T35" fmla="*/ 2711 h 3200"/>
                  <a:gd name="T36" fmla="*/ 1652 w 3848"/>
                  <a:gd name="T37" fmla="*/ 2708 h 3200"/>
                  <a:gd name="T38" fmla="*/ 1678 w 3848"/>
                  <a:gd name="T39" fmla="*/ 2711 h 3200"/>
                  <a:gd name="T40" fmla="*/ 2169 w 3848"/>
                  <a:gd name="T41" fmla="*/ 2951 h 3200"/>
                  <a:gd name="T42" fmla="*/ 2190 w 3848"/>
                  <a:gd name="T43" fmla="*/ 2708 h 3200"/>
                  <a:gd name="T44" fmla="*/ 3762 w 3848"/>
                  <a:gd name="T45" fmla="*/ 2708 h 3200"/>
                  <a:gd name="T46" fmla="*/ 448 w 3848"/>
                  <a:gd name="T47" fmla="*/ 2213 h 3200"/>
                  <a:gd name="T48" fmla="*/ 3399 w 3848"/>
                  <a:gd name="T49" fmla="*/ 249 h 3200"/>
                  <a:gd name="T50" fmla="*/ 1025 w 3848"/>
                  <a:gd name="T51" fmla="*/ 0 h 3200"/>
                  <a:gd name="T52" fmla="*/ 1928 w 3848"/>
                  <a:gd name="T53" fmla="*/ 0 h 3200"/>
                  <a:gd name="T54" fmla="*/ 3433 w 3848"/>
                  <a:gd name="T55" fmla="*/ 4 h 3200"/>
                  <a:gd name="T56" fmla="*/ 3511 w 3848"/>
                  <a:gd name="T57" fmla="*/ 27 h 3200"/>
                  <a:gd name="T58" fmla="*/ 3574 w 3848"/>
                  <a:gd name="T59" fmla="*/ 72 h 3200"/>
                  <a:gd name="T60" fmla="*/ 3620 w 3848"/>
                  <a:gd name="T61" fmla="*/ 134 h 3200"/>
                  <a:gd name="T62" fmla="*/ 3643 w 3848"/>
                  <a:gd name="T63" fmla="*/ 213 h 3200"/>
                  <a:gd name="T64" fmla="*/ 3646 w 3848"/>
                  <a:gd name="T65" fmla="*/ 2206 h 3200"/>
                  <a:gd name="T66" fmla="*/ 3635 w 3848"/>
                  <a:gd name="T67" fmla="*/ 2290 h 3200"/>
                  <a:gd name="T68" fmla="*/ 3599 w 3848"/>
                  <a:gd name="T69" fmla="*/ 2360 h 3200"/>
                  <a:gd name="T70" fmla="*/ 3544 w 3848"/>
                  <a:gd name="T71" fmla="*/ 2414 h 3200"/>
                  <a:gd name="T72" fmla="*/ 3474 w 3848"/>
                  <a:gd name="T73" fmla="*/ 2449 h 3200"/>
                  <a:gd name="T74" fmla="*/ 3388 w 3848"/>
                  <a:gd name="T75" fmla="*/ 2462 h 3200"/>
                  <a:gd name="T76" fmla="*/ 427 w 3848"/>
                  <a:gd name="T77" fmla="*/ 2460 h 3200"/>
                  <a:gd name="T78" fmla="*/ 350 w 3848"/>
                  <a:gd name="T79" fmla="*/ 2440 h 3200"/>
                  <a:gd name="T80" fmla="*/ 287 w 3848"/>
                  <a:gd name="T81" fmla="*/ 2402 h 3200"/>
                  <a:gd name="T82" fmla="*/ 241 w 3848"/>
                  <a:gd name="T83" fmla="*/ 2347 h 3200"/>
                  <a:gd name="T84" fmla="*/ 213 w 3848"/>
                  <a:gd name="T85" fmla="*/ 2277 h 3200"/>
                  <a:gd name="T86" fmla="*/ 202 w 3848"/>
                  <a:gd name="T87" fmla="*/ 2194 h 3200"/>
                  <a:gd name="T88" fmla="*/ 201 w 3848"/>
                  <a:gd name="T89" fmla="*/ 279 h 3200"/>
                  <a:gd name="T90" fmla="*/ 206 w 3848"/>
                  <a:gd name="T91" fmla="*/ 213 h 3200"/>
                  <a:gd name="T92" fmla="*/ 222 w 3848"/>
                  <a:gd name="T93" fmla="*/ 152 h 3200"/>
                  <a:gd name="T94" fmla="*/ 251 w 3848"/>
                  <a:gd name="T95" fmla="*/ 98 h 3200"/>
                  <a:gd name="T96" fmla="*/ 295 w 3848"/>
                  <a:gd name="T97" fmla="*/ 55 h 3200"/>
                  <a:gd name="T98" fmla="*/ 358 w 3848"/>
                  <a:gd name="T99" fmla="*/ 22 h 3200"/>
                  <a:gd name="T100" fmla="*/ 434 w 3848"/>
                  <a:gd name="T101" fmla="*/ 5 h 3200"/>
                  <a:gd name="T102" fmla="*/ 1025 w 3848"/>
                  <a:gd name="T103" fmla="*/ 0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48" h="3200">
                    <a:moveTo>
                      <a:pt x="3762" y="2708"/>
                    </a:moveTo>
                    <a:lnTo>
                      <a:pt x="3789" y="2711"/>
                    </a:lnTo>
                    <a:lnTo>
                      <a:pt x="3811" y="2716"/>
                    </a:lnTo>
                    <a:lnTo>
                      <a:pt x="3829" y="2727"/>
                    </a:lnTo>
                    <a:lnTo>
                      <a:pt x="3840" y="2740"/>
                    </a:lnTo>
                    <a:lnTo>
                      <a:pt x="3847" y="2757"/>
                    </a:lnTo>
                    <a:lnTo>
                      <a:pt x="3848" y="2777"/>
                    </a:lnTo>
                    <a:lnTo>
                      <a:pt x="3844" y="2799"/>
                    </a:lnTo>
                    <a:lnTo>
                      <a:pt x="3834" y="2825"/>
                    </a:lnTo>
                    <a:lnTo>
                      <a:pt x="3774" y="2948"/>
                    </a:lnTo>
                    <a:lnTo>
                      <a:pt x="3713" y="3069"/>
                    </a:lnTo>
                    <a:lnTo>
                      <a:pt x="3692" y="3104"/>
                    </a:lnTo>
                    <a:lnTo>
                      <a:pt x="3669" y="3133"/>
                    </a:lnTo>
                    <a:lnTo>
                      <a:pt x="3642" y="3158"/>
                    </a:lnTo>
                    <a:lnTo>
                      <a:pt x="3611" y="3177"/>
                    </a:lnTo>
                    <a:lnTo>
                      <a:pt x="3578" y="3189"/>
                    </a:lnTo>
                    <a:lnTo>
                      <a:pt x="3541" y="3198"/>
                    </a:lnTo>
                    <a:lnTo>
                      <a:pt x="3501" y="3200"/>
                    </a:lnTo>
                    <a:lnTo>
                      <a:pt x="1025" y="3200"/>
                    </a:lnTo>
                    <a:lnTo>
                      <a:pt x="353" y="3200"/>
                    </a:lnTo>
                    <a:lnTo>
                      <a:pt x="311" y="3198"/>
                    </a:lnTo>
                    <a:lnTo>
                      <a:pt x="272" y="3189"/>
                    </a:lnTo>
                    <a:lnTo>
                      <a:pt x="238" y="3177"/>
                    </a:lnTo>
                    <a:lnTo>
                      <a:pt x="207" y="3157"/>
                    </a:lnTo>
                    <a:lnTo>
                      <a:pt x="180" y="3132"/>
                    </a:lnTo>
                    <a:lnTo>
                      <a:pt x="155" y="3102"/>
                    </a:lnTo>
                    <a:lnTo>
                      <a:pt x="134" y="3066"/>
                    </a:lnTo>
                    <a:lnTo>
                      <a:pt x="74" y="2943"/>
                    </a:lnTo>
                    <a:lnTo>
                      <a:pt x="13" y="2822"/>
                    </a:lnTo>
                    <a:lnTo>
                      <a:pt x="4" y="2797"/>
                    </a:lnTo>
                    <a:lnTo>
                      <a:pt x="0" y="2776"/>
                    </a:lnTo>
                    <a:lnTo>
                      <a:pt x="1" y="2756"/>
                    </a:lnTo>
                    <a:lnTo>
                      <a:pt x="8" y="2740"/>
                    </a:lnTo>
                    <a:lnTo>
                      <a:pt x="20" y="2727"/>
                    </a:lnTo>
                    <a:lnTo>
                      <a:pt x="36" y="2716"/>
                    </a:lnTo>
                    <a:lnTo>
                      <a:pt x="57" y="2711"/>
                    </a:lnTo>
                    <a:lnTo>
                      <a:pt x="83" y="2708"/>
                    </a:lnTo>
                    <a:lnTo>
                      <a:pt x="1652" y="2708"/>
                    </a:lnTo>
                    <a:lnTo>
                      <a:pt x="1664" y="2709"/>
                    </a:lnTo>
                    <a:lnTo>
                      <a:pt x="1678" y="2711"/>
                    </a:lnTo>
                    <a:lnTo>
                      <a:pt x="1678" y="2951"/>
                    </a:lnTo>
                    <a:lnTo>
                      <a:pt x="2169" y="2951"/>
                    </a:lnTo>
                    <a:lnTo>
                      <a:pt x="2169" y="2708"/>
                    </a:lnTo>
                    <a:lnTo>
                      <a:pt x="2190" y="2708"/>
                    </a:lnTo>
                    <a:lnTo>
                      <a:pt x="2209" y="2708"/>
                    </a:lnTo>
                    <a:lnTo>
                      <a:pt x="3762" y="2708"/>
                    </a:lnTo>
                    <a:close/>
                    <a:moveTo>
                      <a:pt x="448" y="249"/>
                    </a:moveTo>
                    <a:lnTo>
                      <a:pt x="448" y="2213"/>
                    </a:lnTo>
                    <a:lnTo>
                      <a:pt x="3399" y="2213"/>
                    </a:lnTo>
                    <a:lnTo>
                      <a:pt x="3399" y="249"/>
                    </a:lnTo>
                    <a:lnTo>
                      <a:pt x="448" y="249"/>
                    </a:lnTo>
                    <a:close/>
                    <a:moveTo>
                      <a:pt x="1025" y="0"/>
                    </a:moveTo>
                    <a:lnTo>
                      <a:pt x="1579" y="0"/>
                    </a:lnTo>
                    <a:lnTo>
                      <a:pt x="1928" y="0"/>
                    </a:lnTo>
                    <a:lnTo>
                      <a:pt x="3390" y="0"/>
                    </a:lnTo>
                    <a:lnTo>
                      <a:pt x="3433" y="4"/>
                    </a:lnTo>
                    <a:lnTo>
                      <a:pt x="3474" y="13"/>
                    </a:lnTo>
                    <a:lnTo>
                      <a:pt x="3511" y="27"/>
                    </a:lnTo>
                    <a:lnTo>
                      <a:pt x="3545" y="47"/>
                    </a:lnTo>
                    <a:lnTo>
                      <a:pt x="3574" y="72"/>
                    </a:lnTo>
                    <a:lnTo>
                      <a:pt x="3600" y="102"/>
                    </a:lnTo>
                    <a:lnTo>
                      <a:pt x="3620" y="134"/>
                    </a:lnTo>
                    <a:lnTo>
                      <a:pt x="3634" y="172"/>
                    </a:lnTo>
                    <a:lnTo>
                      <a:pt x="3643" y="213"/>
                    </a:lnTo>
                    <a:lnTo>
                      <a:pt x="3646" y="256"/>
                    </a:lnTo>
                    <a:lnTo>
                      <a:pt x="3646" y="2206"/>
                    </a:lnTo>
                    <a:lnTo>
                      <a:pt x="3644" y="2249"/>
                    </a:lnTo>
                    <a:lnTo>
                      <a:pt x="3635" y="2290"/>
                    </a:lnTo>
                    <a:lnTo>
                      <a:pt x="3620" y="2326"/>
                    </a:lnTo>
                    <a:lnTo>
                      <a:pt x="3599" y="2360"/>
                    </a:lnTo>
                    <a:lnTo>
                      <a:pt x="3574" y="2389"/>
                    </a:lnTo>
                    <a:lnTo>
                      <a:pt x="3544" y="2414"/>
                    </a:lnTo>
                    <a:lnTo>
                      <a:pt x="3511" y="2435"/>
                    </a:lnTo>
                    <a:lnTo>
                      <a:pt x="3474" y="2449"/>
                    </a:lnTo>
                    <a:lnTo>
                      <a:pt x="3433" y="2458"/>
                    </a:lnTo>
                    <a:lnTo>
                      <a:pt x="3388" y="2462"/>
                    </a:lnTo>
                    <a:lnTo>
                      <a:pt x="471" y="2462"/>
                    </a:lnTo>
                    <a:lnTo>
                      <a:pt x="427" y="2460"/>
                    </a:lnTo>
                    <a:lnTo>
                      <a:pt x="386" y="2451"/>
                    </a:lnTo>
                    <a:lnTo>
                      <a:pt x="350" y="2440"/>
                    </a:lnTo>
                    <a:lnTo>
                      <a:pt x="316" y="2423"/>
                    </a:lnTo>
                    <a:lnTo>
                      <a:pt x="287" y="2402"/>
                    </a:lnTo>
                    <a:lnTo>
                      <a:pt x="263" y="2377"/>
                    </a:lnTo>
                    <a:lnTo>
                      <a:pt x="241" y="2347"/>
                    </a:lnTo>
                    <a:lnTo>
                      <a:pt x="224" y="2315"/>
                    </a:lnTo>
                    <a:lnTo>
                      <a:pt x="213" y="2277"/>
                    </a:lnTo>
                    <a:lnTo>
                      <a:pt x="204" y="2238"/>
                    </a:lnTo>
                    <a:lnTo>
                      <a:pt x="202" y="2194"/>
                    </a:lnTo>
                    <a:lnTo>
                      <a:pt x="202" y="1237"/>
                    </a:lnTo>
                    <a:lnTo>
                      <a:pt x="201" y="279"/>
                    </a:lnTo>
                    <a:lnTo>
                      <a:pt x="202" y="245"/>
                    </a:lnTo>
                    <a:lnTo>
                      <a:pt x="206" y="213"/>
                    </a:lnTo>
                    <a:lnTo>
                      <a:pt x="213" y="181"/>
                    </a:lnTo>
                    <a:lnTo>
                      <a:pt x="222" y="152"/>
                    </a:lnTo>
                    <a:lnTo>
                      <a:pt x="235" y="124"/>
                    </a:lnTo>
                    <a:lnTo>
                      <a:pt x="251" y="98"/>
                    </a:lnTo>
                    <a:lnTo>
                      <a:pt x="271" y="76"/>
                    </a:lnTo>
                    <a:lnTo>
                      <a:pt x="295" y="55"/>
                    </a:lnTo>
                    <a:lnTo>
                      <a:pt x="325" y="36"/>
                    </a:lnTo>
                    <a:lnTo>
                      <a:pt x="358" y="22"/>
                    </a:lnTo>
                    <a:lnTo>
                      <a:pt x="396" y="11"/>
                    </a:lnTo>
                    <a:lnTo>
                      <a:pt x="434" y="5"/>
                    </a:lnTo>
                    <a:lnTo>
                      <a:pt x="472" y="2"/>
                    </a:lnTo>
                    <a:lnTo>
                      <a:pt x="1025" y="0"/>
                    </a:lnTo>
                    <a:close/>
                  </a:path>
                </a:pathLst>
              </a:custGeom>
              <a:solidFill>
                <a:schemeClr val="bg1"/>
              </a:solidFill>
              <a:ln>
                <a:noFill/>
              </a:ln>
            </p:spPr>
            <p:txBody>
              <a:bodyPr vert="horz" wrap="square" lIns="71681" tIns="35840" rIns="71681" bIns="35840" numCol="1" anchor="t" anchorCtr="0" compatLnSpc="1">
                <a:prstTxWarp prst="textNoShape">
                  <a:avLst/>
                </a:prstTxWarp>
              </a:bodyPr>
              <a:lstStyle/>
              <a:p>
                <a:pPr defTabSz="731087">
                  <a:lnSpc>
                    <a:spcPct val="90000"/>
                  </a:lnSpc>
                  <a:defRPr/>
                </a:pPr>
                <a:endParaRPr lang="en-US" sz="1439">
                  <a:solidFill>
                    <a:srgbClr val="505050"/>
                  </a:solidFill>
                </a:endParaRPr>
              </a:p>
            </p:txBody>
          </p:sp>
          <p:sp>
            <p:nvSpPr>
              <p:cNvPr id="153" name="Rectangle 152"/>
              <p:cNvSpPr/>
              <p:nvPr/>
            </p:nvSpPr>
            <p:spPr bwMode="auto">
              <a:xfrm>
                <a:off x="12919680" y="1716481"/>
                <a:ext cx="3674134" cy="49855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01763" tIns="107521" rIns="0" bIns="107521" numCol="1" spcCol="0" rtlCol="0" fromWordArt="0" anchor="t" anchorCtr="0" forceAA="0" compatLnSpc="1">
                <a:prstTxWarp prst="textNoShape">
                  <a:avLst/>
                </a:prstTxWarp>
                <a:noAutofit/>
              </a:bodyPr>
              <a:lstStyle/>
              <a:p>
                <a:pPr defTabSz="745463" fontAlgn="base">
                  <a:lnSpc>
                    <a:spcPct val="90000"/>
                  </a:lnSpc>
                  <a:spcBef>
                    <a:spcPct val="0"/>
                  </a:spcBef>
                  <a:spcAft>
                    <a:spcPct val="0"/>
                  </a:spcAft>
                  <a:defRPr/>
                </a:pPr>
                <a:r>
                  <a:rPr lang="en-US" sz="1199" spc="-16" dirty="0">
                    <a:gradFill>
                      <a:gsLst>
                        <a:gs pos="0">
                          <a:srgbClr val="FFFFFF"/>
                        </a:gs>
                        <a:gs pos="100000">
                          <a:srgbClr val="FFFFFF"/>
                        </a:gs>
                      </a:gsLst>
                      <a:lin ang="5400000" scaled="0"/>
                    </a:gradFill>
                    <a:ea typeface="Segoe UI" pitchFamily="34" charset="0"/>
                    <a:cs typeface="Segoe UI" pitchFamily="34" charset="0"/>
                  </a:rPr>
                  <a:t>Data</a:t>
                </a:r>
              </a:p>
            </p:txBody>
          </p:sp>
          <p:sp>
            <p:nvSpPr>
              <p:cNvPr id="154" name="Freeform 101" descr="Right:  Freeform 101"/>
              <p:cNvSpPr>
                <a:spLocks noChangeAspect="1" noEditPoints="1"/>
              </p:cNvSpPr>
              <p:nvPr/>
            </p:nvSpPr>
            <p:spPr bwMode="auto">
              <a:xfrm>
                <a:off x="13116841" y="1830781"/>
                <a:ext cx="252564" cy="274320"/>
              </a:xfrm>
              <a:custGeom>
                <a:avLst/>
                <a:gdLst>
                  <a:gd name="T0" fmla="*/ 22 w 113"/>
                  <a:gd name="T1" fmla="*/ 34 h 123"/>
                  <a:gd name="T2" fmla="*/ 29 w 113"/>
                  <a:gd name="T3" fmla="*/ 28 h 123"/>
                  <a:gd name="T4" fmla="*/ 81 w 113"/>
                  <a:gd name="T5" fmla="*/ 28 h 123"/>
                  <a:gd name="T6" fmla="*/ 87 w 113"/>
                  <a:gd name="T7" fmla="*/ 34 h 123"/>
                  <a:gd name="T8" fmla="*/ 81 w 113"/>
                  <a:gd name="T9" fmla="*/ 40 h 123"/>
                  <a:gd name="T10" fmla="*/ 29 w 113"/>
                  <a:gd name="T11" fmla="*/ 40 h 123"/>
                  <a:gd name="T12" fmla="*/ 22 w 113"/>
                  <a:gd name="T13" fmla="*/ 34 h 123"/>
                  <a:gd name="T14" fmla="*/ 29 w 113"/>
                  <a:gd name="T15" fmla="*/ 67 h 123"/>
                  <a:gd name="T16" fmla="*/ 81 w 113"/>
                  <a:gd name="T17" fmla="*/ 67 h 123"/>
                  <a:gd name="T18" fmla="*/ 87 w 113"/>
                  <a:gd name="T19" fmla="*/ 60 h 123"/>
                  <a:gd name="T20" fmla="*/ 81 w 113"/>
                  <a:gd name="T21" fmla="*/ 54 h 123"/>
                  <a:gd name="T22" fmla="*/ 29 w 113"/>
                  <a:gd name="T23" fmla="*/ 54 h 123"/>
                  <a:gd name="T24" fmla="*/ 22 w 113"/>
                  <a:gd name="T25" fmla="*/ 60 h 123"/>
                  <a:gd name="T26" fmla="*/ 29 w 113"/>
                  <a:gd name="T27" fmla="*/ 67 h 123"/>
                  <a:gd name="T28" fmla="*/ 29 w 113"/>
                  <a:gd name="T29" fmla="*/ 93 h 123"/>
                  <a:gd name="T30" fmla="*/ 81 w 113"/>
                  <a:gd name="T31" fmla="*/ 93 h 123"/>
                  <a:gd name="T32" fmla="*/ 87 w 113"/>
                  <a:gd name="T33" fmla="*/ 87 h 123"/>
                  <a:gd name="T34" fmla="*/ 81 w 113"/>
                  <a:gd name="T35" fmla="*/ 81 h 123"/>
                  <a:gd name="T36" fmla="*/ 29 w 113"/>
                  <a:gd name="T37" fmla="*/ 81 h 123"/>
                  <a:gd name="T38" fmla="*/ 22 w 113"/>
                  <a:gd name="T39" fmla="*/ 87 h 123"/>
                  <a:gd name="T40" fmla="*/ 29 w 113"/>
                  <a:gd name="T41" fmla="*/ 93 h 123"/>
                  <a:gd name="T42" fmla="*/ 113 w 113"/>
                  <a:gd name="T43" fmla="*/ 17 h 123"/>
                  <a:gd name="T44" fmla="*/ 113 w 113"/>
                  <a:gd name="T45" fmla="*/ 106 h 123"/>
                  <a:gd name="T46" fmla="*/ 113 w 113"/>
                  <a:gd name="T47" fmla="*/ 106 h 123"/>
                  <a:gd name="T48" fmla="*/ 96 w 113"/>
                  <a:gd name="T49" fmla="*/ 123 h 123"/>
                  <a:gd name="T50" fmla="*/ 18 w 113"/>
                  <a:gd name="T51" fmla="*/ 123 h 123"/>
                  <a:gd name="T52" fmla="*/ 0 w 113"/>
                  <a:gd name="T53" fmla="*/ 106 h 123"/>
                  <a:gd name="T54" fmla="*/ 0 w 113"/>
                  <a:gd name="T55" fmla="*/ 106 h 123"/>
                  <a:gd name="T56" fmla="*/ 0 w 113"/>
                  <a:gd name="T57" fmla="*/ 17 h 123"/>
                  <a:gd name="T58" fmla="*/ 18 w 113"/>
                  <a:gd name="T59" fmla="*/ 0 h 123"/>
                  <a:gd name="T60" fmla="*/ 96 w 113"/>
                  <a:gd name="T61" fmla="*/ 0 h 123"/>
                  <a:gd name="T62" fmla="*/ 113 w 113"/>
                  <a:gd name="T63" fmla="*/ 17 h 123"/>
                  <a:gd name="T64" fmla="*/ 101 w 113"/>
                  <a:gd name="T65" fmla="*/ 18 h 123"/>
                  <a:gd name="T66" fmla="*/ 95 w 113"/>
                  <a:gd name="T67" fmla="*/ 12 h 123"/>
                  <a:gd name="T68" fmla="*/ 18 w 113"/>
                  <a:gd name="T69" fmla="*/ 12 h 123"/>
                  <a:gd name="T70" fmla="*/ 13 w 113"/>
                  <a:gd name="T71" fmla="*/ 18 h 123"/>
                  <a:gd name="T72" fmla="*/ 13 w 113"/>
                  <a:gd name="T73" fmla="*/ 105 h 123"/>
                  <a:gd name="T74" fmla="*/ 18 w 113"/>
                  <a:gd name="T75" fmla="*/ 111 h 123"/>
                  <a:gd name="T76" fmla="*/ 95 w 113"/>
                  <a:gd name="T77" fmla="*/ 111 h 123"/>
                  <a:gd name="T78" fmla="*/ 101 w 113"/>
                  <a:gd name="T79" fmla="*/ 105 h 123"/>
                  <a:gd name="T80" fmla="*/ 101 w 113"/>
                  <a:gd name="T81" fmla="*/ 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 h="123">
                    <a:moveTo>
                      <a:pt x="22" y="34"/>
                    </a:moveTo>
                    <a:cubicBezTo>
                      <a:pt x="22" y="30"/>
                      <a:pt x="25" y="28"/>
                      <a:pt x="29" y="28"/>
                    </a:cubicBezTo>
                    <a:cubicBezTo>
                      <a:pt x="81" y="28"/>
                      <a:pt x="81" y="28"/>
                      <a:pt x="81" y="28"/>
                    </a:cubicBezTo>
                    <a:cubicBezTo>
                      <a:pt x="85" y="28"/>
                      <a:pt x="87" y="30"/>
                      <a:pt x="87" y="34"/>
                    </a:cubicBezTo>
                    <a:cubicBezTo>
                      <a:pt x="87" y="37"/>
                      <a:pt x="85" y="40"/>
                      <a:pt x="81" y="40"/>
                    </a:cubicBezTo>
                    <a:cubicBezTo>
                      <a:pt x="29" y="40"/>
                      <a:pt x="29" y="40"/>
                      <a:pt x="29" y="40"/>
                    </a:cubicBezTo>
                    <a:cubicBezTo>
                      <a:pt x="25" y="40"/>
                      <a:pt x="22" y="37"/>
                      <a:pt x="22" y="34"/>
                    </a:cubicBezTo>
                    <a:close/>
                    <a:moveTo>
                      <a:pt x="29" y="67"/>
                    </a:moveTo>
                    <a:cubicBezTo>
                      <a:pt x="81" y="67"/>
                      <a:pt x="81" y="67"/>
                      <a:pt x="81" y="67"/>
                    </a:cubicBezTo>
                    <a:cubicBezTo>
                      <a:pt x="85" y="67"/>
                      <a:pt x="87" y="64"/>
                      <a:pt x="87" y="60"/>
                    </a:cubicBezTo>
                    <a:cubicBezTo>
                      <a:pt x="87" y="57"/>
                      <a:pt x="85" y="54"/>
                      <a:pt x="81" y="54"/>
                    </a:cubicBezTo>
                    <a:cubicBezTo>
                      <a:pt x="29" y="54"/>
                      <a:pt x="29" y="54"/>
                      <a:pt x="29" y="54"/>
                    </a:cubicBezTo>
                    <a:cubicBezTo>
                      <a:pt x="25" y="54"/>
                      <a:pt x="22" y="57"/>
                      <a:pt x="22" y="60"/>
                    </a:cubicBezTo>
                    <a:cubicBezTo>
                      <a:pt x="22" y="64"/>
                      <a:pt x="25" y="67"/>
                      <a:pt x="29" y="67"/>
                    </a:cubicBezTo>
                    <a:close/>
                    <a:moveTo>
                      <a:pt x="29" y="93"/>
                    </a:moveTo>
                    <a:cubicBezTo>
                      <a:pt x="81" y="93"/>
                      <a:pt x="81" y="93"/>
                      <a:pt x="81" y="93"/>
                    </a:cubicBezTo>
                    <a:cubicBezTo>
                      <a:pt x="85" y="93"/>
                      <a:pt x="87" y="90"/>
                      <a:pt x="87" y="87"/>
                    </a:cubicBezTo>
                    <a:cubicBezTo>
                      <a:pt x="87" y="84"/>
                      <a:pt x="85" y="81"/>
                      <a:pt x="81" y="81"/>
                    </a:cubicBezTo>
                    <a:cubicBezTo>
                      <a:pt x="29" y="81"/>
                      <a:pt x="29" y="81"/>
                      <a:pt x="29" y="81"/>
                    </a:cubicBezTo>
                    <a:cubicBezTo>
                      <a:pt x="25" y="81"/>
                      <a:pt x="22" y="84"/>
                      <a:pt x="22" y="87"/>
                    </a:cubicBezTo>
                    <a:cubicBezTo>
                      <a:pt x="22" y="90"/>
                      <a:pt x="25" y="93"/>
                      <a:pt x="29" y="93"/>
                    </a:cubicBezTo>
                    <a:close/>
                    <a:moveTo>
                      <a:pt x="113" y="17"/>
                    </a:moveTo>
                    <a:cubicBezTo>
                      <a:pt x="113" y="106"/>
                      <a:pt x="113" y="106"/>
                      <a:pt x="113" y="106"/>
                    </a:cubicBezTo>
                    <a:cubicBezTo>
                      <a:pt x="113" y="106"/>
                      <a:pt x="113" y="106"/>
                      <a:pt x="113" y="106"/>
                    </a:cubicBezTo>
                    <a:cubicBezTo>
                      <a:pt x="113" y="115"/>
                      <a:pt x="105" y="123"/>
                      <a:pt x="96" y="123"/>
                    </a:cubicBezTo>
                    <a:cubicBezTo>
                      <a:pt x="18" y="123"/>
                      <a:pt x="18" y="123"/>
                      <a:pt x="18" y="123"/>
                    </a:cubicBezTo>
                    <a:cubicBezTo>
                      <a:pt x="8" y="123"/>
                      <a:pt x="0" y="115"/>
                      <a:pt x="0" y="106"/>
                    </a:cubicBezTo>
                    <a:cubicBezTo>
                      <a:pt x="0" y="106"/>
                      <a:pt x="0" y="106"/>
                      <a:pt x="0" y="106"/>
                    </a:cubicBezTo>
                    <a:cubicBezTo>
                      <a:pt x="0" y="17"/>
                      <a:pt x="0" y="17"/>
                      <a:pt x="0" y="17"/>
                    </a:cubicBezTo>
                    <a:cubicBezTo>
                      <a:pt x="0" y="8"/>
                      <a:pt x="8" y="0"/>
                      <a:pt x="18" y="0"/>
                    </a:cubicBezTo>
                    <a:cubicBezTo>
                      <a:pt x="96" y="0"/>
                      <a:pt x="96" y="0"/>
                      <a:pt x="96" y="0"/>
                    </a:cubicBezTo>
                    <a:cubicBezTo>
                      <a:pt x="105" y="0"/>
                      <a:pt x="113" y="8"/>
                      <a:pt x="113" y="17"/>
                    </a:cubicBezTo>
                    <a:close/>
                    <a:moveTo>
                      <a:pt x="101" y="18"/>
                    </a:moveTo>
                    <a:cubicBezTo>
                      <a:pt x="101" y="15"/>
                      <a:pt x="98" y="12"/>
                      <a:pt x="95" y="12"/>
                    </a:cubicBezTo>
                    <a:cubicBezTo>
                      <a:pt x="18" y="12"/>
                      <a:pt x="18" y="12"/>
                      <a:pt x="18" y="12"/>
                    </a:cubicBezTo>
                    <a:cubicBezTo>
                      <a:pt x="15" y="12"/>
                      <a:pt x="13" y="15"/>
                      <a:pt x="13" y="18"/>
                    </a:cubicBezTo>
                    <a:cubicBezTo>
                      <a:pt x="13" y="105"/>
                      <a:pt x="13" y="105"/>
                      <a:pt x="13" y="105"/>
                    </a:cubicBezTo>
                    <a:cubicBezTo>
                      <a:pt x="13" y="108"/>
                      <a:pt x="15" y="111"/>
                      <a:pt x="18" y="111"/>
                    </a:cubicBezTo>
                    <a:cubicBezTo>
                      <a:pt x="95" y="111"/>
                      <a:pt x="95" y="111"/>
                      <a:pt x="95" y="111"/>
                    </a:cubicBezTo>
                    <a:cubicBezTo>
                      <a:pt x="98" y="111"/>
                      <a:pt x="101" y="108"/>
                      <a:pt x="101" y="105"/>
                    </a:cubicBezTo>
                    <a:lnTo>
                      <a:pt x="101" y="18"/>
                    </a:lnTo>
                    <a:close/>
                  </a:path>
                </a:pathLst>
              </a:custGeom>
              <a:solidFill>
                <a:schemeClr val="bg1"/>
              </a:solidFill>
              <a:ln>
                <a:noFill/>
              </a:ln>
              <a:extLst/>
            </p:spPr>
            <p:txBody>
              <a:bodyPr vert="horz" wrap="square" lIns="71681" tIns="35840" rIns="71681" bIns="35840" numCol="1" anchor="t" anchorCtr="0" compatLnSpc="1">
                <a:prstTxWarp prst="textNoShape">
                  <a:avLst/>
                </a:prstTxWarp>
              </a:bodyPr>
              <a:lstStyle/>
              <a:p>
                <a:pPr defTabSz="731087">
                  <a:lnSpc>
                    <a:spcPct val="90000"/>
                  </a:lnSpc>
                  <a:defRPr/>
                </a:pPr>
                <a:endParaRPr lang="en-US" sz="1439">
                  <a:solidFill>
                    <a:srgbClr val="505050"/>
                  </a:solidFill>
                </a:endParaRPr>
              </a:p>
            </p:txBody>
          </p:sp>
          <p:sp>
            <p:nvSpPr>
              <p:cNvPr id="155" name="Rectangle 154"/>
              <p:cNvSpPr/>
              <p:nvPr/>
            </p:nvSpPr>
            <p:spPr bwMode="auto">
              <a:xfrm>
                <a:off x="12919680" y="2268026"/>
                <a:ext cx="3674134" cy="49855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01763" tIns="107521" rIns="0" bIns="107521" numCol="1" spcCol="0" rtlCol="0" fromWordArt="0" anchor="t" anchorCtr="0" forceAA="0" compatLnSpc="1">
                <a:prstTxWarp prst="textNoShape">
                  <a:avLst/>
                </a:prstTxWarp>
                <a:noAutofit/>
              </a:bodyPr>
              <a:lstStyle/>
              <a:p>
                <a:pPr defTabSz="745463" fontAlgn="base">
                  <a:lnSpc>
                    <a:spcPct val="90000"/>
                  </a:lnSpc>
                  <a:spcBef>
                    <a:spcPct val="0"/>
                  </a:spcBef>
                  <a:spcAft>
                    <a:spcPct val="0"/>
                  </a:spcAft>
                  <a:defRPr/>
                </a:pPr>
                <a:r>
                  <a:rPr lang="en-US" sz="1199" spc="-16" dirty="0">
                    <a:gradFill>
                      <a:gsLst>
                        <a:gs pos="0">
                          <a:srgbClr val="FFFFFF"/>
                        </a:gs>
                        <a:gs pos="100000">
                          <a:srgbClr val="FFFFFF"/>
                        </a:gs>
                      </a:gsLst>
                      <a:lin ang="5400000" scaled="0"/>
                    </a:gradFill>
                    <a:ea typeface="Segoe UI" pitchFamily="34" charset="0"/>
                    <a:cs typeface="Segoe UI" pitchFamily="34" charset="0"/>
                  </a:rPr>
                  <a:t>Workload</a:t>
                </a:r>
              </a:p>
            </p:txBody>
          </p:sp>
          <p:sp>
            <p:nvSpPr>
              <p:cNvPr id="156" name="Freeform 257" descr="Right:  Freeform 257"/>
              <p:cNvSpPr>
                <a:spLocks noChangeAspect="1" noEditPoints="1"/>
              </p:cNvSpPr>
              <p:nvPr/>
            </p:nvSpPr>
            <p:spPr bwMode="auto">
              <a:xfrm>
                <a:off x="13090410" y="2373181"/>
                <a:ext cx="305427" cy="292608"/>
              </a:xfrm>
              <a:custGeom>
                <a:avLst/>
                <a:gdLst>
                  <a:gd name="T0" fmla="*/ 113 w 232"/>
                  <a:gd name="T1" fmla="*/ 137 h 222"/>
                  <a:gd name="T2" fmla="*/ 56 w 232"/>
                  <a:gd name="T3" fmla="*/ 137 h 222"/>
                  <a:gd name="T4" fmla="*/ 75 w 232"/>
                  <a:gd name="T5" fmla="*/ 54 h 222"/>
                  <a:gd name="T6" fmla="*/ 66 w 232"/>
                  <a:gd name="T7" fmla="*/ 93 h 222"/>
                  <a:gd name="T8" fmla="*/ 31 w 232"/>
                  <a:gd name="T9" fmla="*/ 72 h 222"/>
                  <a:gd name="T10" fmla="*/ 18 w 232"/>
                  <a:gd name="T11" fmla="*/ 98 h 222"/>
                  <a:gd name="T12" fmla="*/ 10 w 232"/>
                  <a:gd name="T13" fmla="*/ 119 h 222"/>
                  <a:gd name="T14" fmla="*/ 0 w 232"/>
                  <a:gd name="T15" fmla="*/ 147 h 222"/>
                  <a:gd name="T16" fmla="*/ 40 w 232"/>
                  <a:gd name="T17" fmla="*/ 156 h 222"/>
                  <a:gd name="T18" fmla="*/ 18 w 232"/>
                  <a:gd name="T19" fmla="*/ 191 h 222"/>
                  <a:gd name="T20" fmla="*/ 45 w 232"/>
                  <a:gd name="T21" fmla="*/ 204 h 222"/>
                  <a:gd name="T22" fmla="*/ 66 w 232"/>
                  <a:gd name="T23" fmla="*/ 213 h 222"/>
                  <a:gd name="T24" fmla="*/ 94 w 232"/>
                  <a:gd name="T25" fmla="*/ 222 h 222"/>
                  <a:gd name="T26" fmla="*/ 103 w 232"/>
                  <a:gd name="T27" fmla="*/ 182 h 222"/>
                  <a:gd name="T28" fmla="*/ 137 w 232"/>
                  <a:gd name="T29" fmla="*/ 204 h 222"/>
                  <a:gd name="T30" fmla="*/ 150 w 232"/>
                  <a:gd name="T31" fmla="*/ 178 h 222"/>
                  <a:gd name="T32" fmla="*/ 159 w 232"/>
                  <a:gd name="T33" fmla="*/ 156 h 222"/>
                  <a:gd name="T34" fmla="*/ 168 w 232"/>
                  <a:gd name="T35" fmla="*/ 129 h 222"/>
                  <a:gd name="T36" fmla="*/ 129 w 232"/>
                  <a:gd name="T37" fmla="*/ 119 h 222"/>
                  <a:gd name="T38" fmla="*/ 150 w 232"/>
                  <a:gd name="T39" fmla="*/ 85 h 222"/>
                  <a:gd name="T40" fmla="*/ 124 w 232"/>
                  <a:gd name="T41" fmla="*/ 72 h 222"/>
                  <a:gd name="T42" fmla="*/ 103 w 232"/>
                  <a:gd name="T43" fmla="*/ 63 h 222"/>
                  <a:gd name="T44" fmla="*/ 75 w 232"/>
                  <a:gd name="T45" fmla="*/ 54 h 222"/>
                  <a:gd name="T46" fmla="*/ 198 w 232"/>
                  <a:gd name="T47" fmla="*/ 0 h 222"/>
                  <a:gd name="T48" fmla="*/ 202 w 232"/>
                  <a:gd name="T49" fmla="*/ 18 h 222"/>
                  <a:gd name="T50" fmla="*/ 218 w 232"/>
                  <a:gd name="T51" fmla="*/ 9 h 222"/>
                  <a:gd name="T52" fmla="*/ 224 w 232"/>
                  <a:gd name="T53" fmla="*/ 21 h 222"/>
                  <a:gd name="T54" fmla="*/ 228 w 232"/>
                  <a:gd name="T55" fmla="*/ 30 h 222"/>
                  <a:gd name="T56" fmla="*/ 232 w 232"/>
                  <a:gd name="T57" fmla="*/ 43 h 222"/>
                  <a:gd name="T58" fmla="*/ 214 w 232"/>
                  <a:gd name="T59" fmla="*/ 47 h 222"/>
                  <a:gd name="T60" fmla="*/ 224 w 232"/>
                  <a:gd name="T61" fmla="*/ 63 h 222"/>
                  <a:gd name="T62" fmla="*/ 212 w 232"/>
                  <a:gd name="T63" fmla="*/ 69 h 222"/>
                  <a:gd name="T64" fmla="*/ 202 w 232"/>
                  <a:gd name="T65" fmla="*/ 73 h 222"/>
                  <a:gd name="T66" fmla="*/ 190 w 232"/>
                  <a:gd name="T67" fmla="*/ 77 h 222"/>
                  <a:gd name="T68" fmla="*/ 186 w 232"/>
                  <a:gd name="T69" fmla="*/ 59 h 222"/>
                  <a:gd name="T70" fmla="*/ 170 w 232"/>
                  <a:gd name="T71" fmla="*/ 69 h 222"/>
                  <a:gd name="T72" fmla="*/ 164 w 232"/>
                  <a:gd name="T73" fmla="*/ 57 h 222"/>
                  <a:gd name="T74" fmla="*/ 160 w 232"/>
                  <a:gd name="T75" fmla="*/ 47 h 222"/>
                  <a:gd name="T76" fmla="*/ 156 w 232"/>
                  <a:gd name="T77" fmla="*/ 34 h 222"/>
                  <a:gd name="T78" fmla="*/ 174 w 232"/>
                  <a:gd name="T79" fmla="*/ 30 h 222"/>
                  <a:gd name="T80" fmla="*/ 164 w 232"/>
                  <a:gd name="T81" fmla="*/ 15 h 222"/>
                  <a:gd name="T82" fmla="*/ 176 w 232"/>
                  <a:gd name="T83" fmla="*/ 9 h 222"/>
                  <a:gd name="T84" fmla="*/ 186 w 232"/>
                  <a:gd name="T85" fmla="*/ 5 h 222"/>
                  <a:gd name="T86" fmla="*/ 194 w 232"/>
                  <a:gd name="T87" fmla="*/ 30 h 222"/>
                  <a:gd name="T88" fmla="*/ 194 w 232"/>
                  <a:gd name="T89" fmla="*/ 46 h 222"/>
                  <a:gd name="T90" fmla="*/ 194 w 232"/>
                  <a:gd name="T91" fmla="*/ 3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222">
                    <a:moveTo>
                      <a:pt x="85" y="109"/>
                    </a:moveTo>
                    <a:cubicBezTo>
                      <a:pt x="100" y="109"/>
                      <a:pt x="113" y="121"/>
                      <a:pt x="113" y="137"/>
                    </a:cubicBezTo>
                    <a:cubicBezTo>
                      <a:pt x="113" y="152"/>
                      <a:pt x="100" y="165"/>
                      <a:pt x="85" y="165"/>
                    </a:cubicBezTo>
                    <a:cubicBezTo>
                      <a:pt x="69" y="165"/>
                      <a:pt x="56" y="152"/>
                      <a:pt x="56" y="137"/>
                    </a:cubicBezTo>
                    <a:cubicBezTo>
                      <a:pt x="56" y="121"/>
                      <a:pt x="69" y="109"/>
                      <a:pt x="85" y="109"/>
                    </a:cubicBezTo>
                    <a:close/>
                    <a:moveTo>
                      <a:pt x="75" y="54"/>
                    </a:moveTo>
                    <a:cubicBezTo>
                      <a:pt x="70" y="54"/>
                      <a:pt x="66" y="58"/>
                      <a:pt x="66" y="63"/>
                    </a:cubicBezTo>
                    <a:cubicBezTo>
                      <a:pt x="66" y="93"/>
                      <a:pt x="66" y="93"/>
                      <a:pt x="66" y="93"/>
                    </a:cubicBezTo>
                    <a:cubicBezTo>
                      <a:pt x="45" y="72"/>
                      <a:pt x="45" y="72"/>
                      <a:pt x="45" y="72"/>
                    </a:cubicBezTo>
                    <a:cubicBezTo>
                      <a:pt x="41" y="68"/>
                      <a:pt x="35" y="68"/>
                      <a:pt x="31" y="72"/>
                    </a:cubicBezTo>
                    <a:cubicBezTo>
                      <a:pt x="18" y="85"/>
                      <a:pt x="18" y="85"/>
                      <a:pt x="18" y="85"/>
                    </a:cubicBezTo>
                    <a:cubicBezTo>
                      <a:pt x="15" y="88"/>
                      <a:pt x="15" y="94"/>
                      <a:pt x="18" y="98"/>
                    </a:cubicBezTo>
                    <a:cubicBezTo>
                      <a:pt x="40" y="119"/>
                      <a:pt x="40" y="119"/>
                      <a:pt x="40" y="119"/>
                    </a:cubicBezTo>
                    <a:cubicBezTo>
                      <a:pt x="10" y="119"/>
                      <a:pt x="10" y="119"/>
                      <a:pt x="10" y="119"/>
                    </a:cubicBezTo>
                    <a:cubicBezTo>
                      <a:pt x="4" y="119"/>
                      <a:pt x="0" y="123"/>
                      <a:pt x="0" y="129"/>
                    </a:cubicBezTo>
                    <a:cubicBezTo>
                      <a:pt x="0" y="147"/>
                      <a:pt x="0" y="147"/>
                      <a:pt x="0" y="147"/>
                    </a:cubicBezTo>
                    <a:cubicBezTo>
                      <a:pt x="0" y="152"/>
                      <a:pt x="4" y="156"/>
                      <a:pt x="10" y="156"/>
                    </a:cubicBezTo>
                    <a:cubicBezTo>
                      <a:pt x="40" y="156"/>
                      <a:pt x="40" y="156"/>
                      <a:pt x="40" y="156"/>
                    </a:cubicBezTo>
                    <a:cubicBezTo>
                      <a:pt x="18" y="178"/>
                      <a:pt x="18" y="178"/>
                      <a:pt x="18" y="178"/>
                    </a:cubicBezTo>
                    <a:cubicBezTo>
                      <a:pt x="15" y="181"/>
                      <a:pt x="15" y="187"/>
                      <a:pt x="18" y="191"/>
                    </a:cubicBezTo>
                    <a:cubicBezTo>
                      <a:pt x="31" y="204"/>
                      <a:pt x="31" y="204"/>
                      <a:pt x="31" y="204"/>
                    </a:cubicBezTo>
                    <a:cubicBezTo>
                      <a:pt x="35" y="207"/>
                      <a:pt x="41" y="207"/>
                      <a:pt x="45" y="204"/>
                    </a:cubicBezTo>
                    <a:cubicBezTo>
                      <a:pt x="66" y="182"/>
                      <a:pt x="66" y="182"/>
                      <a:pt x="66" y="182"/>
                    </a:cubicBezTo>
                    <a:cubicBezTo>
                      <a:pt x="66" y="213"/>
                      <a:pt x="66" y="213"/>
                      <a:pt x="66" y="213"/>
                    </a:cubicBezTo>
                    <a:cubicBezTo>
                      <a:pt x="66" y="218"/>
                      <a:pt x="70" y="222"/>
                      <a:pt x="75" y="222"/>
                    </a:cubicBezTo>
                    <a:cubicBezTo>
                      <a:pt x="94" y="222"/>
                      <a:pt x="94" y="222"/>
                      <a:pt x="94" y="222"/>
                    </a:cubicBezTo>
                    <a:cubicBezTo>
                      <a:pt x="99" y="222"/>
                      <a:pt x="103" y="218"/>
                      <a:pt x="103" y="213"/>
                    </a:cubicBezTo>
                    <a:cubicBezTo>
                      <a:pt x="103" y="182"/>
                      <a:pt x="103" y="182"/>
                      <a:pt x="103" y="182"/>
                    </a:cubicBezTo>
                    <a:cubicBezTo>
                      <a:pt x="124" y="204"/>
                      <a:pt x="124" y="204"/>
                      <a:pt x="124" y="204"/>
                    </a:cubicBezTo>
                    <a:cubicBezTo>
                      <a:pt x="128" y="207"/>
                      <a:pt x="134" y="207"/>
                      <a:pt x="137" y="204"/>
                    </a:cubicBezTo>
                    <a:cubicBezTo>
                      <a:pt x="150" y="191"/>
                      <a:pt x="150" y="191"/>
                      <a:pt x="150" y="191"/>
                    </a:cubicBezTo>
                    <a:cubicBezTo>
                      <a:pt x="154" y="187"/>
                      <a:pt x="154" y="181"/>
                      <a:pt x="150" y="178"/>
                    </a:cubicBezTo>
                    <a:cubicBezTo>
                      <a:pt x="129" y="156"/>
                      <a:pt x="129" y="156"/>
                      <a:pt x="129" y="156"/>
                    </a:cubicBezTo>
                    <a:cubicBezTo>
                      <a:pt x="159" y="156"/>
                      <a:pt x="159" y="156"/>
                      <a:pt x="159" y="156"/>
                    </a:cubicBezTo>
                    <a:cubicBezTo>
                      <a:pt x="164" y="156"/>
                      <a:pt x="168" y="152"/>
                      <a:pt x="168" y="147"/>
                    </a:cubicBezTo>
                    <a:cubicBezTo>
                      <a:pt x="168" y="129"/>
                      <a:pt x="168" y="129"/>
                      <a:pt x="168" y="129"/>
                    </a:cubicBezTo>
                    <a:cubicBezTo>
                      <a:pt x="168" y="123"/>
                      <a:pt x="164" y="119"/>
                      <a:pt x="159" y="119"/>
                    </a:cubicBezTo>
                    <a:cubicBezTo>
                      <a:pt x="129" y="119"/>
                      <a:pt x="129" y="119"/>
                      <a:pt x="129" y="119"/>
                    </a:cubicBezTo>
                    <a:cubicBezTo>
                      <a:pt x="150" y="98"/>
                      <a:pt x="150" y="98"/>
                      <a:pt x="150" y="98"/>
                    </a:cubicBezTo>
                    <a:cubicBezTo>
                      <a:pt x="154" y="94"/>
                      <a:pt x="154" y="88"/>
                      <a:pt x="150" y="85"/>
                    </a:cubicBezTo>
                    <a:cubicBezTo>
                      <a:pt x="137" y="72"/>
                      <a:pt x="137" y="72"/>
                      <a:pt x="137" y="72"/>
                    </a:cubicBezTo>
                    <a:cubicBezTo>
                      <a:pt x="134" y="68"/>
                      <a:pt x="128" y="68"/>
                      <a:pt x="124" y="72"/>
                    </a:cubicBezTo>
                    <a:cubicBezTo>
                      <a:pt x="103" y="93"/>
                      <a:pt x="103" y="93"/>
                      <a:pt x="103" y="93"/>
                    </a:cubicBezTo>
                    <a:cubicBezTo>
                      <a:pt x="103" y="63"/>
                      <a:pt x="103" y="63"/>
                      <a:pt x="103" y="63"/>
                    </a:cubicBezTo>
                    <a:cubicBezTo>
                      <a:pt x="103" y="58"/>
                      <a:pt x="99" y="54"/>
                      <a:pt x="94" y="54"/>
                    </a:cubicBezTo>
                    <a:lnTo>
                      <a:pt x="75" y="54"/>
                    </a:lnTo>
                    <a:close/>
                    <a:moveTo>
                      <a:pt x="190" y="0"/>
                    </a:moveTo>
                    <a:cubicBezTo>
                      <a:pt x="198" y="0"/>
                      <a:pt x="198" y="0"/>
                      <a:pt x="198" y="0"/>
                    </a:cubicBezTo>
                    <a:cubicBezTo>
                      <a:pt x="200" y="0"/>
                      <a:pt x="202" y="2"/>
                      <a:pt x="202" y="5"/>
                    </a:cubicBezTo>
                    <a:cubicBezTo>
                      <a:pt x="202" y="18"/>
                      <a:pt x="202" y="18"/>
                      <a:pt x="202" y="18"/>
                    </a:cubicBezTo>
                    <a:cubicBezTo>
                      <a:pt x="212" y="9"/>
                      <a:pt x="212" y="9"/>
                      <a:pt x="212" y="9"/>
                    </a:cubicBezTo>
                    <a:cubicBezTo>
                      <a:pt x="214" y="7"/>
                      <a:pt x="216" y="7"/>
                      <a:pt x="218" y="9"/>
                    </a:cubicBezTo>
                    <a:cubicBezTo>
                      <a:pt x="224" y="15"/>
                      <a:pt x="224" y="15"/>
                      <a:pt x="224" y="15"/>
                    </a:cubicBezTo>
                    <a:cubicBezTo>
                      <a:pt x="226" y="16"/>
                      <a:pt x="226" y="19"/>
                      <a:pt x="224" y="21"/>
                    </a:cubicBezTo>
                    <a:cubicBezTo>
                      <a:pt x="214" y="30"/>
                      <a:pt x="214" y="30"/>
                      <a:pt x="214" y="30"/>
                    </a:cubicBezTo>
                    <a:cubicBezTo>
                      <a:pt x="228" y="30"/>
                      <a:pt x="228" y="30"/>
                      <a:pt x="228" y="30"/>
                    </a:cubicBezTo>
                    <a:cubicBezTo>
                      <a:pt x="230" y="30"/>
                      <a:pt x="232" y="32"/>
                      <a:pt x="232" y="34"/>
                    </a:cubicBezTo>
                    <a:cubicBezTo>
                      <a:pt x="232" y="43"/>
                      <a:pt x="232" y="43"/>
                      <a:pt x="232" y="43"/>
                    </a:cubicBezTo>
                    <a:cubicBezTo>
                      <a:pt x="232" y="45"/>
                      <a:pt x="230" y="47"/>
                      <a:pt x="228" y="47"/>
                    </a:cubicBezTo>
                    <a:cubicBezTo>
                      <a:pt x="214" y="47"/>
                      <a:pt x="214" y="47"/>
                      <a:pt x="214" y="47"/>
                    </a:cubicBezTo>
                    <a:cubicBezTo>
                      <a:pt x="224" y="57"/>
                      <a:pt x="224" y="57"/>
                      <a:pt x="224" y="57"/>
                    </a:cubicBezTo>
                    <a:cubicBezTo>
                      <a:pt x="226" y="59"/>
                      <a:pt x="226" y="61"/>
                      <a:pt x="224" y="63"/>
                    </a:cubicBezTo>
                    <a:cubicBezTo>
                      <a:pt x="218" y="69"/>
                      <a:pt x="218" y="69"/>
                      <a:pt x="218" y="69"/>
                    </a:cubicBezTo>
                    <a:cubicBezTo>
                      <a:pt x="216" y="70"/>
                      <a:pt x="214" y="70"/>
                      <a:pt x="212" y="69"/>
                    </a:cubicBezTo>
                    <a:cubicBezTo>
                      <a:pt x="202" y="59"/>
                      <a:pt x="202" y="59"/>
                      <a:pt x="202" y="59"/>
                    </a:cubicBezTo>
                    <a:cubicBezTo>
                      <a:pt x="202" y="73"/>
                      <a:pt x="202" y="73"/>
                      <a:pt x="202" y="73"/>
                    </a:cubicBezTo>
                    <a:cubicBezTo>
                      <a:pt x="202" y="75"/>
                      <a:pt x="200" y="77"/>
                      <a:pt x="198" y="77"/>
                    </a:cubicBezTo>
                    <a:cubicBezTo>
                      <a:pt x="190" y="77"/>
                      <a:pt x="190" y="77"/>
                      <a:pt x="190" y="77"/>
                    </a:cubicBezTo>
                    <a:cubicBezTo>
                      <a:pt x="187" y="77"/>
                      <a:pt x="186" y="75"/>
                      <a:pt x="186" y="73"/>
                    </a:cubicBezTo>
                    <a:cubicBezTo>
                      <a:pt x="186" y="59"/>
                      <a:pt x="186" y="59"/>
                      <a:pt x="186" y="59"/>
                    </a:cubicBezTo>
                    <a:cubicBezTo>
                      <a:pt x="176" y="69"/>
                      <a:pt x="176" y="69"/>
                      <a:pt x="176" y="69"/>
                    </a:cubicBezTo>
                    <a:cubicBezTo>
                      <a:pt x="174" y="70"/>
                      <a:pt x="171" y="70"/>
                      <a:pt x="170" y="69"/>
                    </a:cubicBezTo>
                    <a:cubicBezTo>
                      <a:pt x="164" y="63"/>
                      <a:pt x="164" y="63"/>
                      <a:pt x="164" y="63"/>
                    </a:cubicBezTo>
                    <a:cubicBezTo>
                      <a:pt x="162" y="61"/>
                      <a:pt x="162" y="59"/>
                      <a:pt x="164" y="57"/>
                    </a:cubicBezTo>
                    <a:cubicBezTo>
                      <a:pt x="174" y="47"/>
                      <a:pt x="174" y="47"/>
                      <a:pt x="174" y="47"/>
                    </a:cubicBezTo>
                    <a:cubicBezTo>
                      <a:pt x="160" y="47"/>
                      <a:pt x="160" y="47"/>
                      <a:pt x="160" y="47"/>
                    </a:cubicBezTo>
                    <a:cubicBezTo>
                      <a:pt x="157" y="47"/>
                      <a:pt x="156" y="45"/>
                      <a:pt x="156" y="43"/>
                    </a:cubicBezTo>
                    <a:cubicBezTo>
                      <a:pt x="156" y="34"/>
                      <a:pt x="156" y="34"/>
                      <a:pt x="156" y="34"/>
                    </a:cubicBezTo>
                    <a:cubicBezTo>
                      <a:pt x="156" y="32"/>
                      <a:pt x="157" y="30"/>
                      <a:pt x="160" y="30"/>
                    </a:cubicBezTo>
                    <a:cubicBezTo>
                      <a:pt x="174" y="30"/>
                      <a:pt x="174" y="30"/>
                      <a:pt x="174" y="30"/>
                    </a:cubicBezTo>
                    <a:cubicBezTo>
                      <a:pt x="164" y="21"/>
                      <a:pt x="164" y="21"/>
                      <a:pt x="164" y="21"/>
                    </a:cubicBezTo>
                    <a:cubicBezTo>
                      <a:pt x="162" y="19"/>
                      <a:pt x="162" y="16"/>
                      <a:pt x="164" y="15"/>
                    </a:cubicBezTo>
                    <a:cubicBezTo>
                      <a:pt x="170" y="9"/>
                      <a:pt x="170" y="9"/>
                      <a:pt x="170" y="9"/>
                    </a:cubicBezTo>
                    <a:cubicBezTo>
                      <a:pt x="171" y="7"/>
                      <a:pt x="174" y="7"/>
                      <a:pt x="176" y="9"/>
                    </a:cubicBezTo>
                    <a:cubicBezTo>
                      <a:pt x="186" y="18"/>
                      <a:pt x="186" y="18"/>
                      <a:pt x="186" y="18"/>
                    </a:cubicBezTo>
                    <a:cubicBezTo>
                      <a:pt x="186" y="5"/>
                      <a:pt x="186" y="5"/>
                      <a:pt x="186" y="5"/>
                    </a:cubicBezTo>
                    <a:cubicBezTo>
                      <a:pt x="186" y="2"/>
                      <a:pt x="187" y="0"/>
                      <a:pt x="190" y="0"/>
                    </a:cubicBezTo>
                    <a:close/>
                    <a:moveTo>
                      <a:pt x="194" y="30"/>
                    </a:moveTo>
                    <a:cubicBezTo>
                      <a:pt x="190" y="30"/>
                      <a:pt x="186" y="34"/>
                      <a:pt x="186" y="38"/>
                    </a:cubicBezTo>
                    <a:cubicBezTo>
                      <a:pt x="186" y="43"/>
                      <a:pt x="190" y="46"/>
                      <a:pt x="194" y="46"/>
                    </a:cubicBezTo>
                    <a:cubicBezTo>
                      <a:pt x="198" y="46"/>
                      <a:pt x="202" y="43"/>
                      <a:pt x="202" y="38"/>
                    </a:cubicBezTo>
                    <a:cubicBezTo>
                      <a:pt x="202" y="34"/>
                      <a:pt x="198" y="30"/>
                      <a:pt x="194" y="30"/>
                    </a:cubicBezTo>
                    <a:close/>
                  </a:path>
                </a:pathLst>
              </a:custGeom>
              <a:solidFill>
                <a:schemeClr val="bg1"/>
              </a:solidFill>
              <a:ln>
                <a:noFill/>
              </a:ln>
              <a:extLst/>
            </p:spPr>
            <p:txBody>
              <a:bodyPr vert="horz" wrap="square" lIns="71681" tIns="35840" rIns="71681" bIns="35840" numCol="1" anchor="t" anchorCtr="0" compatLnSpc="1">
                <a:prstTxWarp prst="textNoShape">
                  <a:avLst/>
                </a:prstTxWarp>
              </a:bodyPr>
              <a:lstStyle/>
              <a:p>
                <a:pPr defTabSz="731087">
                  <a:lnSpc>
                    <a:spcPct val="90000"/>
                  </a:lnSpc>
                  <a:defRPr/>
                </a:pPr>
                <a:endParaRPr lang="en-US" sz="1439">
                  <a:solidFill>
                    <a:srgbClr val="505050"/>
                  </a:solidFill>
                </a:endParaRPr>
              </a:p>
            </p:txBody>
          </p:sp>
          <p:sp>
            <p:nvSpPr>
              <p:cNvPr id="157" name="Rectangle 156"/>
              <p:cNvSpPr/>
              <p:nvPr/>
            </p:nvSpPr>
            <p:spPr bwMode="auto">
              <a:xfrm>
                <a:off x="12919680" y="3371113"/>
                <a:ext cx="1188720"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360" tIns="107521" rIns="0" bIns="107521" numCol="1" spcCol="0" rtlCol="0" fromWordArt="0" anchor="b" anchorCtr="0" forceAA="0" compatLnSpc="1">
                <a:prstTxWarp prst="textNoShape">
                  <a:avLst/>
                </a:prstTxWarp>
                <a:noAutofit/>
              </a:bodyPr>
              <a:lstStyle/>
              <a:p>
                <a:pPr defTabSz="745463" fontAlgn="base">
                  <a:lnSpc>
                    <a:spcPct val="90000"/>
                  </a:lnSpc>
                  <a:spcBef>
                    <a:spcPct val="0"/>
                  </a:spcBef>
                  <a:spcAft>
                    <a:spcPct val="0"/>
                  </a:spcAft>
                  <a:defRPr/>
                </a:pPr>
                <a:r>
                  <a:rPr lang="en-US" sz="1199" spc="-16" dirty="0">
                    <a:gradFill>
                      <a:gsLst>
                        <a:gs pos="0">
                          <a:srgbClr val="FFFFFF"/>
                        </a:gs>
                        <a:gs pos="100000">
                          <a:srgbClr val="FFFFFF"/>
                        </a:gs>
                      </a:gsLst>
                      <a:lin ang="5400000" scaled="0"/>
                    </a:gradFill>
                    <a:ea typeface="Segoe UI" pitchFamily="34" charset="0"/>
                    <a:cs typeface="Segoe UI" pitchFamily="34" charset="0"/>
                  </a:rPr>
                  <a:t>Compute</a:t>
                </a:r>
              </a:p>
            </p:txBody>
          </p:sp>
          <p:sp>
            <p:nvSpPr>
              <p:cNvPr id="158" name="Frame 5"/>
              <p:cNvSpPr>
                <a:spLocks noChangeAspect="1"/>
              </p:cNvSpPr>
              <p:nvPr/>
            </p:nvSpPr>
            <p:spPr bwMode="auto">
              <a:xfrm>
                <a:off x="13104674" y="3533770"/>
                <a:ext cx="268965" cy="274320"/>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chemeClr val="bg1"/>
              </a:solidFill>
              <a:ln>
                <a:noFill/>
              </a:ln>
            </p:spPr>
            <p:txBody>
              <a:bodyPr vert="horz" wrap="square" lIns="71681" tIns="35840" rIns="71681" bIns="35840" numCol="1" anchor="t" anchorCtr="0" compatLnSpc="1">
                <a:prstTxWarp prst="textNoShape">
                  <a:avLst/>
                </a:prstTxWarp>
              </a:bodyPr>
              <a:lstStyle/>
              <a:p>
                <a:pPr defTabSz="731087">
                  <a:lnSpc>
                    <a:spcPct val="90000"/>
                  </a:lnSpc>
                  <a:defRPr/>
                </a:pPr>
                <a:endParaRPr lang="en-US" sz="1439" dirty="0">
                  <a:solidFill>
                    <a:srgbClr val="505050"/>
                  </a:solidFill>
                </a:endParaRPr>
              </a:p>
            </p:txBody>
          </p:sp>
          <p:sp>
            <p:nvSpPr>
              <p:cNvPr id="159" name="Rectangle 158"/>
              <p:cNvSpPr/>
              <p:nvPr/>
            </p:nvSpPr>
            <p:spPr bwMode="auto">
              <a:xfrm>
                <a:off x="14162387" y="3371113"/>
                <a:ext cx="1188720"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360" tIns="107521" rIns="0" bIns="107521" numCol="1" spcCol="0" rtlCol="0" fromWordArt="0" anchor="b" anchorCtr="0" forceAA="0" compatLnSpc="1">
                <a:prstTxWarp prst="textNoShape">
                  <a:avLst/>
                </a:prstTxWarp>
                <a:noAutofit/>
              </a:bodyPr>
              <a:lstStyle/>
              <a:p>
                <a:pPr defTabSz="745463" fontAlgn="base">
                  <a:lnSpc>
                    <a:spcPct val="90000"/>
                  </a:lnSpc>
                  <a:spcBef>
                    <a:spcPct val="0"/>
                  </a:spcBef>
                  <a:spcAft>
                    <a:spcPct val="0"/>
                  </a:spcAft>
                  <a:defRPr/>
                </a:pPr>
                <a:r>
                  <a:rPr lang="en-US" sz="1199" spc="-16" dirty="0">
                    <a:gradFill>
                      <a:gsLst>
                        <a:gs pos="0">
                          <a:srgbClr val="FFFFFF"/>
                        </a:gs>
                        <a:gs pos="100000">
                          <a:srgbClr val="FFFFFF"/>
                        </a:gs>
                      </a:gsLst>
                      <a:lin ang="5400000" scaled="0"/>
                    </a:gradFill>
                    <a:ea typeface="Segoe UI" pitchFamily="34" charset="0"/>
                    <a:cs typeface="Segoe UI" pitchFamily="34" charset="0"/>
                  </a:rPr>
                  <a:t>Storage</a:t>
                </a:r>
              </a:p>
            </p:txBody>
          </p:sp>
          <p:sp>
            <p:nvSpPr>
              <p:cNvPr id="160" name="Freeform 11"/>
              <p:cNvSpPr>
                <a:spLocks noChangeAspect="1" noEditPoints="1"/>
              </p:cNvSpPr>
              <p:nvPr/>
            </p:nvSpPr>
            <p:spPr bwMode="auto">
              <a:xfrm>
                <a:off x="14354797" y="3546239"/>
                <a:ext cx="284967" cy="249382"/>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solidFill>
                <a:schemeClr val="bg1"/>
              </a:solidFill>
              <a:ln>
                <a:noFill/>
              </a:ln>
              <a:extLst/>
            </p:spPr>
            <p:txBody>
              <a:bodyPr vert="horz" wrap="square" lIns="71681" tIns="35840" rIns="71681" bIns="35840" numCol="1" anchor="t" anchorCtr="0" compatLnSpc="1">
                <a:prstTxWarp prst="textNoShape">
                  <a:avLst/>
                </a:prstTxWarp>
              </a:bodyPr>
              <a:lstStyle/>
              <a:p>
                <a:pPr defTabSz="731087">
                  <a:lnSpc>
                    <a:spcPct val="90000"/>
                  </a:lnSpc>
                  <a:defRPr/>
                </a:pPr>
                <a:endParaRPr lang="en-US" sz="1439">
                  <a:solidFill>
                    <a:srgbClr val="505050"/>
                  </a:solidFill>
                </a:endParaRPr>
              </a:p>
            </p:txBody>
          </p:sp>
          <p:sp>
            <p:nvSpPr>
              <p:cNvPr id="161" name="Rectangle 160"/>
              <p:cNvSpPr/>
              <p:nvPr/>
            </p:nvSpPr>
            <p:spPr bwMode="auto">
              <a:xfrm>
                <a:off x="15405094" y="3371113"/>
                <a:ext cx="1188720"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360" tIns="107521" rIns="0" bIns="107521" numCol="1" spcCol="0" rtlCol="0" fromWordArt="0" anchor="b" anchorCtr="0" forceAA="0" compatLnSpc="1">
                <a:prstTxWarp prst="textNoShape">
                  <a:avLst/>
                </a:prstTxWarp>
                <a:noAutofit/>
              </a:bodyPr>
              <a:lstStyle/>
              <a:p>
                <a:pPr defTabSz="745463" fontAlgn="base">
                  <a:lnSpc>
                    <a:spcPct val="90000"/>
                  </a:lnSpc>
                  <a:spcBef>
                    <a:spcPct val="0"/>
                  </a:spcBef>
                  <a:spcAft>
                    <a:spcPct val="0"/>
                  </a:spcAft>
                  <a:defRPr/>
                </a:pPr>
                <a:r>
                  <a:rPr lang="en-US" sz="1199" spc="-16" dirty="0">
                    <a:gradFill>
                      <a:gsLst>
                        <a:gs pos="0">
                          <a:srgbClr val="FFFFFF"/>
                        </a:gs>
                        <a:gs pos="100000">
                          <a:srgbClr val="FFFFFF"/>
                        </a:gs>
                      </a:gsLst>
                      <a:lin ang="5400000" scaled="0"/>
                    </a:gradFill>
                    <a:ea typeface="Segoe UI" pitchFamily="34" charset="0"/>
                    <a:cs typeface="Segoe UI" pitchFamily="34" charset="0"/>
                  </a:rPr>
                  <a:t>Network</a:t>
                </a:r>
              </a:p>
            </p:txBody>
          </p:sp>
          <p:sp>
            <p:nvSpPr>
              <p:cNvPr id="162" name="Freeform 5"/>
              <p:cNvSpPr>
                <a:spLocks noChangeAspect="1" noEditPoints="1"/>
              </p:cNvSpPr>
              <p:nvPr/>
            </p:nvSpPr>
            <p:spPr bwMode="auto">
              <a:xfrm>
                <a:off x="15583947" y="3533770"/>
                <a:ext cx="275316" cy="274320"/>
              </a:xfrm>
              <a:custGeom>
                <a:avLst/>
                <a:gdLst>
                  <a:gd name="T0" fmla="*/ 85 w 231"/>
                  <a:gd name="T1" fmla="*/ 77 h 230"/>
                  <a:gd name="T2" fmla="*/ 81 w 231"/>
                  <a:gd name="T3" fmla="*/ 126 h 230"/>
                  <a:gd name="T4" fmla="*/ 88 w 231"/>
                  <a:gd name="T5" fmla="*/ 129 h 230"/>
                  <a:gd name="T6" fmla="*/ 156 w 231"/>
                  <a:gd name="T7" fmla="*/ 93 h 230"/>
                  <a:gd name="T8" fmla="*/ 157 w 231"/>
                  <a:gd name="T9" fmla="*/ 89 h 230"/>
                  <a:gd name="T10" fmla="*/ 103 w 231"/>
                  <a:gd name="T11" fmla="*/ 64 h 230"/>
                  <a:gd name="T12" fmla="*/ 85 w 231"/>
                  <a:gd name="T13" fmla="*/ 77 h 230"/>
                  <a:gd name="T14" fmla="*/ 96 w 231"/>
                  <a:gd name="T15" fmla="*/ 27 h 230"/>
                  <a:gd name="T16" fmla="*/ 107 w 231"/>
                  <a:gd name="T17" fmla="*/ 48 h 230"/>
                  <a:gd name="T18" fmla="*/ 167 w 231"/>
                  <a:gd name="T19" fmla="*/ 76 h 230"/>
                  <a:gd name="T20" fmla="*/ 184 w 231"/>
                  <a:gd name="T21" fmla="*/ 70 h 230"/>
                  <a:gd name="T22" fmla="*/ 208 w 231"/>
                  <a:gd name="T23" fmla="*/ 85 h 230"/>
                  <a:gd name="T24" fmla="*/ 214 w 231"/>
                  <a:gd name="T25" fmla="*/ 84 h 230"/>
                  <a:gd name="T26" fmla="*/ 227 w 231"/>
                  <a:gd name="T27" fmla="*/ 85 h 230"/>
                  <a:gd name="T28" fmla="*/ 115 w 231"/>
                  <a:gd name="T29" fmla="*/ 0 h 230"/>
                  <a:gd name="T30" fmla="*/ 106 w 231"/>
                  <a:gd name="T31" fmla="*/ 0 h 230"/>
                  <a:gd name="T32" fmla="*/ 96 w 231"/>
                  <a:gd name="T33" fmla="*/ 27 h 230"/>
                  <a:gd name="T34" fmla="*/ 211 w 231"/>
                  <a:gd name="T35" fmla="*/ 101 h 230"/>
                  <a:gd name="T36" fmla="*/ 208 w 231"/>
                  <a:gd name="T37" fmla="*/ 111 h 230"/>
                  <a:gd name="T38" fmla="*/ 229 w 231"/>
                  <a:gd name="T39" fmla="*/ 136 h 230"/>
                  <a:gd name="T40" fmla="*/ 231 w 231"/>
                  <a:gd name="T41" fmla="*/ 115 h 230"/>
                  <a:gd name="T42" fmla="*/ 230 w 231"/>
                  <a:gd name="T43" fmla="*/ 101 h 230"/>
                  <a:gd name="T44" fmla="*/ 214 w 231"/>
                  <a:gd name="T45" fmla="*/ 100 h 230"/>
                  <a:gd name="T46" fmla="*/ 211 w 231"/>
                  <a:gd name="T47" fmla="*/ 101 h 230"/>
                  <a:gd name="T48" fmla="*/ 54 w 231"/>
                  <a:gd name="T49" fmla="*/ 40 h 230"/>
                  <a:gd name="T50" fmla="*/ 80 w 231"/>
                  <a:gd name="T51" fmla="*/ 22 h 230"/>
                  <a:gd name="T52" fmla="*/ 81 w 231"/>
                  <a:gd name="T53" fmla="*/ 22 h 230"/>
                  <a:gd name="T54" fmla="*/ 88 w 231"/>
                  <a:gd name="T55" fmla="*/ 3 h 230"/>
                  <a:gd name="T56" fmla="*/ 26 w 231"/>
                  <a:gd name="T57" fmla="*/ 43 h 230"/>
                  <a:gd name="T58" fmla="*/ 54 w 231"/>
                  <a:gd name="T59" fmla="*/ 40 h 230"/>
                  <a:gd name="T60" fmla="*/ 196 w 231"/>
                  <a:gd name="T61" fmla="*/ 122 h 230"/>
                  <a:gd name="T62" fmla="*/ 184 w 231"/>
                  <a:gd name="T63" fmla="*/ 125 h 230"/>
                  <a:gd name="T64" fmla="*/ 159 w 231"/>
                  <a:gd name="T65" fmla="*/ 109 h 230"/>
                  <a:gd name="T66" fmla="*/ 100 w 231"/>
                  <a:gd name="T67" fmla="*/ 140 h 230"/>
                  <a:gd name="T68" fmla="*/ 103 w 231"/>
                  <a:gd name="T69" fmla="*/ 153 h 230"/>
                  <a:gd name="T70" fmla="*/ 85 w 231"/>
                  <a:gd name="T71" fmla="*/ 180 h 230"/>
                  <a:gd name="T72" fmla="*/ 95 w 231"/>
                  <a:gd name="T73" fmla="*/ 229 h 230"/>
                  <a:gd name="T74" fmla="*/ 115 w 231"/>
                  <a:gd name="T75" fmla="*/ 230 h 230"/>
                  <a:gd name="T76" fmla="*/ 223 w 231"/>
                  <a:gd name="T77" fmla="*/ 156 h 230"/>
                  <a:gd name="T78" fmla="*/ 196 w 231"/>
                  <a:gd name="T79" fmla="*/ 122 h 230"/>
                  <a:gd name="T80" fmla="*/ 50 w 231"/>
                  <a:gd name="T81" fmla="*/ 165 h 230"/>
                  <a:gd name="T82" fmla="*/ 48 w 231"/>
                  <a:gd name="T83" fmla="*/ 153 h 230"/>
                  <a:gd name="T84" fmla="*/ 65 w 231"/>
                  <a:gd name="T85" fmla="*/ 128 h 230"/>
                  <a:gd name="T86" fmla="*/ 69 w 231"/>
                  <a:gd name="T87" fmla="*/ 75 h 230"/>
                  <a:gd name="T88" fmla="*/ 53 w 231"/>
                  <a:gd name="T89" fmla="*/ 56 h 230"/>
                  <a:gd name="T90" fmla="*/ 13 w 231"/>
                  <a:gd name="T91" fmla="*/ 61 h 230"/>
                  <a:gd name="T92" fmla="*/ 0 w 231"/>
                  <a:gd name="T93" fmla="*/ 115 h 230"/>
                  <a:gd name="T94" fmla="*/ 30 w 231"/>
                  <a:gd name="T95" fmla="*/ 192 h 230"/>
                  <a:gd name="T96" fmla="*/ 50 w 231"/>
                  <a:gd name="T97" fmla="*/ 165 h 230"/>
                  <a:gd name="T98" fmla="*/ 61 w 231"/>
                  <a:gd name="T99" fmla="*/ 177 h 230"/>
                  <a:gd name="T100" fmla="*/ 41 w 231"/>
                  <a:gd name="T101" fmla="*/ 203 h 230"/>
                  <a:gd name="T102" fmla="*/ 77 w 231"/>
                  <a:gd name="T103" fmla="*/ 224 h 230"/>
                  <a:gd name="T104" fmla="*/ 69 w 231"/>
                  <a:gd name="T105" fmla="*/ 180 h 230"/>
                  <a:gd name="T106" fmla="*/ 61 w 231"/>
                  <a:gd name="T107" fmla="*/ 17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1" h="230">
                    <a:moveTo>
                      <a:pt x="85" y="77"/>
                    </a:moveTo>
                    <a:cubicBezTo>
                      <a:pt x="83" y="93"/>
                      <a:pt x="82" y="110"/>
                      <a:pt x="81" y="126"/>
                    </a:cubicBezTo>
                    <a:cubicBezTo>
                      <a:pt x="84" y="127"/>
                      <a:pt x="86" y="128"/>
                      <a:pt x="88" y="129"/>
                    </a:cubicBezTo>
                    <a:cubicBezTo>
                      <a:pt x="109" y="112"/>
                      <a:pt x="132" y="100"/>
                      <a:pt x="156" y="93"/>
                    </a:cubicBezTo>
                    <a:cubicBezTo>
                      <a:pt x="157" y="92"/>
                      <a:pt x="157" y="90"/>
                      <a:pt x="157" y="89"/>
                    </a:cubicBezTo>
                    <a:cubicBezTo>
                      <a:pt x="140" y="78"/>
                      <a:pt x="122" y="69"/>
                      <a:pt x="103" y="64"/>
                    </a:cubicBezTo>
                    <a:cubicBezTo>
                      <a:pt x="100" y="70"/>
                      <a:pt x="93" y="75"/>
                      <a:pt x="85" y="77"/>
                    </a:cubicBezTo>
                    <a:close/>
                    <a:moveTo>
                      <a:pt x="96" y="27"/>
                    </a:moveTo>
                    <a:cubicBezTo>
                      <a:pt x="103" y="32"/>
                      <a:pt x="107" y="40"/>
                      <a:pt x="107" y="48"/>
                    </a:cubicBezTo>
                    <a:cubicBezTo>
                      <a:pt x="128" y="54"/>
                      <a:pt x="148" y="63"/>
                      <a:pt x="167" y="76"/>
                    </a:cubicBezTo>
                    <a:cubicBezTo>
                      <a:pt x="171" y="72"/>
                      <a:pt x="177" y="70"/>
                      <a:pt x="184" y="70"/>
                    </a:cubicBezTo>
                    <a:cubicBezTo>
                      <a:pt x="194" y="70"/>
                      <a:pt x="203" y="76"/>
                      <a:pt x="208" y="85"/>
                    </a:cubicBezTo>
                    <a:cubicBezTo>
                      <a:pt x="210" y="85"/>
                      <a:pt x="212" y="84"/>
                      <a:pt x="214" y="84"/>
                    </a:cubicBezTo>
                    <a:cubicBezTo>
                      <a:pt x="218" y="84"/>
                      <a:pt x="222" y="85"/>
                      <a:pt x="227" y="85"/>
                    </a:cubicBezTo>
                    <a:cubicBezTo>
                      <a:pt x="213" y="36"/>
                      <a:pt x="168" y="0"/>
                      <a:pt x="115" y="0"/>
                    </a:cubicBezTo>
                    <a:cubicBezTo>
                      <a:pt x="112" y="0"/>
                      <a:pt x="109" y="0"/>
                      <a:pt x="106" y="0"/>
                    </a:cubicBezTo>
                    <a:cubicBezTo>
                      <a:pt x="102" y="9"/>
                      <a:pt x="99" y="18"/>
                      <a:pt x="96" y="27"/>
                    </a:cubicBezTo>
                    <a:close/>
                    <a:moveTo>
                      <a:pt x="211" y="101"/>
                    </a:moveTo>
                    <a:cubicBezTo>
                      <a:pt x="211" y="104"/>
                      <a:pt x="210" y="108"/>
                      <a:pt x="208" y="111"/>
                    </a:cubicBezTo>
                    <a:cubicBezTo>
                      <a:pt x="215" y="118"/>
                      <a:pt x="222" y="127"/>
                      <a:pt x="229" y="136"/>
                    </a:cubicBezTo>
                    <a:cubicBezTo>
                      <a:pt x="230" y="129"/>
                      <a:pt x="231" y="122"/>
                      <a:pt x="231" y="115"/>
                    </a:cubicBezTo>
                    <a:cubicBezTo>
                      <a:pt x="231" y="110"/>
                      <a:pt x="230" y="106"/>
                      <a:pt x="230" y="101"/>
                    </a:cubicBezTo>
                    <a:cubicBezTo>
                      <a:pt x="224" y="101"/>
                      <a:pt x="219" y="100"/>
                      <a:pt x="214" y="100"/>
                    </a:cubicBezTo>
                    <a:cubicBezTo>
                      <a:pt x="213" y="100"/>
                      <a:pt x="212" y="100"/>
                      <a:pt x="211" y="101"/>
                    </a:cubicBezTo>
                    <a:close/>
                    <a:moveTo>
                      <a:pt x="54" y="40"/>
                    </a:moveTo>
                    <a:cubicBezTo>
                      <a:pt x="57" y="30"/>
                      <a:pt x="68" y="22"/>
                      <a:pt x="80" y="22"/>
                    </a:cubicBezTo>
                    <a:cubicBezTo>
                      <a:pt x="80" y="22"/>
                      <a:pt x="81" y="22"/>
                      <a:pt x="81" y="22"/>
                    </a:cubicBezTo>
                    <a:cubicBezTo>
                      <a:pt x="83" y="16"/>
                      <a:pt x="85" y="9"/>
                      <a:pt x="88" y="3"/>
                    </a:cubicBezTo>
                    <a:cubicBezTo>
                      <a:pt x="63" y="9"/>
                      <a:pt x="41" y="23"/>
                      <a:pt x="26" y="43"/>
                    </a:cubicBezTo>
                    <a:cubicBezTo>
                      <a:pt x="35" y="41"/>
                      <a:pt x="44" y="40"/>
                      <a:pt x="54" y="40"/>
                    </a:cubicBezTo>
                    <a:close/>
                    <a:moveTo>
                      <a:pt x="196" y="122"/>
                    </a:moveTo>
                    <a:cubicBezTo>
                      <a:pt x="193" y="124"/>
                      <a:pt x="188" y="125"/>
                      <a:pt x="184" y="125"/>
                    </a:cubicBezTo>
                    <a:cubicBezTo>
                      <a:pt x="173" y="125"/>
                      <a:pt x="163" y="119"/>
                      <a:pt x="159" y="109"/>
                    </a:cubicBezTo>
                    <a:cubicBezTo>
                      <a:pt x="138" y="116"/>
                      <a:pt x="118" y="126"/>
                      <a:pt x="100" y="140"/>
                    </a:cubicBezTo>
                    <a:cubicBezTo>
                      <a:pt x="102" y="144"/>
                      <a:pt x="103" y="149"/>
                      <a:pt x="103" y="153"/>
                    </a:cubicBezTo>
                    <a:cubicBezTo>
                      <a:pt x="103" y="166"/>
                      <a:pt x="96" y="176"/>
                      <a:pt x="85" y="180"/>
                    </a:cubicBezTo>
                    <a:cubicBezTo>
                      <a:pt x="87" y="196"/>
                      <a:pt x="91" y="213"/>
                      <a:pt x="95" y="229"/>
                    </a:cubicBezTo>
                    <a:cubicBezTo>
                      <a:pt x="102" y="230"/>
                      <a:pt x="108" y="230"/>
                      <a:pt x="115" y="230"/>
                    </a:cubicBezTo>
                    <a:cubicBezTo>
                      <a:pt x="165" y="230"/>
                      <a:pt x="207" y="199"/>
                      <a:pt x="223" y="156"/>
                    </a:cubicBezTo>
                    <a:cubicBezTo>
                      <a:pt x="215" y="143"/>
                      <a:pt x="206" y="132"/>
                      <a:pt x="196" y="122"/>
                    </a:cubicBezTo>
                    <a:close/>
                    <a:moveTo>
                      <a:pt x="50" y="165"/>
                    </a:moveTo>
                    <a:cubicBezTo>
                      <a:pt x="49" y="161"/>
                      <a:pt x="48" y="157"/>
                      <a:pt x="48" y="153"/>
                    </a:cubicBezTo>
                    <a:cubicBezTo>
                      <a:pt x="48" y="142"/>
                      <a:pt x="55" y="132"/>
                      <a:pt x="65" y="128"/>
                    </a:cubicBezTo>
                    <a:cubicBezTo>
                      <a:pt x="65" y="110"/>
                      <a:pt x="67" y="92"/>
                      <a:pt x="69" y="75"/>
                    </a:cubicBezTo>
                    <a:cubicBezTo>
                      <a:pt x="61" y="72"/>
                      <a:pt x="55" y="65"/>
                      <a:pt x="53" y="56"/>
                    </a:cubicBezTo>
                    <a:cubicBezTo>
                      <a:pt x="40" y="57"/>
                      <a:pt x="26" y="58"/>
                      <a:pt x="13" y="61"/>
                    </a:cubicBezTo>
                    <a:cubicBezTo>
                      <a:pt x="5" y="77"/>
                      <a:pt x="0" y="96"/>
                      <a:pt x="0" y="115"/>
                    </a:cubicBezTo>
                    <a:cubicBezTo>
                      <a:pt x="0" y="145"/>
                      <a:pt x="11" y="172"/>
                      <a:pt x="30" y="192"/>
                    </a:cubicBezTo>
                    <a:cubicBezTo>
                      <a:pt x="36" y="182"/>
                      <a:pt x="43" y="173"/>
                      <a:pt x="50" y="165"/>
                    </a:cubicBezTo>
                    <a:close/>
                    <a:moveTo>
                      <a:pt x="61" y="177"/>
                    </a:moveTo>
                    <a:cubicBezTo>
                      <a:pt x="54" y="185"/>
                      <a:pt x="47" y="194"/>
                      <a:pt x="41" y="203"/>
                    </a:cubicBezTo>
                    <a:cubicBezTo>
                      <a:pt x="52" y="212"/>
                      <a:pt x="64" y="219"/>
                      <a:pt x="77" y="224"/>
                    </a:cubicBezTo>
                    <a:cubicBezTo>
                      <a:pt x="74" y="210"/>
                      <a:pt x="71" y="195"/>
                      <a:pt x="69" y="180"/>
                    </a:cubicBezTo>
                    <a:cubicBezTo>
                      <a:pt x="66" y="179"/>
                      <a:pt x="63" y="178"/>
                      <a:pt x="61" y="177"/>
                    </a:cubicBezTo>
                    <a:close/>
                  </a:path>
                </a:pathLst>
              </a:custGeom>
              <a:solidFill>
                <a:schemeClr val="bg1"/>
              </a:solidFill>
              <a:ln>
                <a:noFill/>
              </a:ln>
            </p:spPr>
            <p:txBody>
              <a:bodyPr vert="horz" wrap="square" lIns="71681" tIns="35840" rIns="71681" bIns="35840" numCol="1" anchor="t" anchorCtr="0" compatLnSpc="1">
                <a:prstTxWarp prst="textNoShape">
                  <a:avLst/>
                </a:prstTxWarp>
              </a:bodyPr>
              <a:lstStyle/>
              <a:p>
                <a:pPr defTabSz="731087">
                  <a:lnSpc>
                    <a:spcPct val="90000"/>
                  </a:lnSpc>
                  <a:defRPr/>
                </a:pPr>
                <a:endParaRPr lang="en-US" sz="1439">
                  <a:solidFill>
                    <a:srgbClr val="505050"/>
                  </a:solidFill>
                </a:endParaRPr>
              </a:p>
            </p:txBody>
          </p:sp>
        </p:grpSp>
        <p:grpSp>
          <p:nvGrpSpPr>
            <p:cNvPr id="145" name="Group 144"/>
            <p:cNvGrpSpPr/>
            <p:nvPr/>
          </p:nvGrpSpPr>
          <p:grpSpPr>
            <a:xfrm>
              <a:off x="12849309" y="4803266"/>
              <a:ext cx="4168648" cy="522902"/>
              <a:chOff x="12423175" y="5033373"/>
              <a:chExt cx="4168648" cy="522902"/>
            </a:xfrm>
          </p:grpSpPr>
          <p:sp>
            <p:nvSpPr>
              <p:cNvPr id="149" name="Rectangle 148"/>
              <p:cNvSpPr/>
              <p:nvPr/>
            </p:nvSpPr>
            <p:spPr bwMode="auto">
              <a:xfrm>
                <a:off x="12423175" y="5033373"/>
                <a:ext cx="4168648" cy="52290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01763" tIns="116972" rIns="146215" bIns="116972" numCol="1" spcCol="0" rtlCol="0" fromWordArt="0" anchor="t" anchorCtr="0" forceAA="0" compatLnSpc="1">
                <a:prstTxWarp prst="textNoShape">
                  <a:avLst/>
                </a:prstTxWarp>
                <a:noAutofit/>
              </a:bodyPr>
              <a:lstStyle/>
              <a:p>
                <a:pPr defTabSz="745463" fontAlgn="base">
                  <a:lnSpc>
                    <a:spcPct val="90000"/>
                  </a:lnSpc>
                  <a:spcBef>
                    <a:spcPct val="0"/>
                  </a:spcBef>
                  <a:spcAft>
                    <a:spcPct val="0"/>
                  </a:spcAft>
                  <a:defRPr/>
                </a:pPr>
                <a:r>
                  <a:rPr lang="en-US" sz="1199" spc="-16" dirty="0">
                    <a:gradFill>
                      <a:gsLst>
                        <a:gs pos="0">
                          <a:srgbClr val="FFFFFF"/>
                        </a:gs>
                        <a:gs pos="100000">
                          <a:srgbClr val="FFFFFF"/>
                        </a:gs>
                      </a:gsLst>
                      <a:lin ang="5400000" scaled="0"/>
                    </a:gradFill>
                    <a:ea typeface="Segoe UI" pitchFamily="34" charset="0"/>
                    <a:cs typeface="Segoe UI" pitchFamily="34" charset="0"/>
                  </a:rPr>
                  <a:t>Hypervisor</a:t>
                </a:r>
              </a:p>
            </p:txBody>
          </p:sp>
          <p:sp>
            <p:nvSpPr>
              <p:cNvPr id="150" name="Freeform 78"/>
              <p:cNvSpPr>
                <a:spLocks noChangeAspect="1" noEditPoints="1"/>
              </p:cNvSpPr>
              <p:nvPr/>
            </p:nvSpPr>
            <p:spPr bwMode="black">
              <a:xfrm>
                <a:off x="12562646" y="5143971"/>
                <a:ext cx="346554" cy="301752"/>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chemeClr val="bg1"/>
              </a:solidFill>
              <a:ln>
                <a:noFill/>
              </a:ln>
            </p:spPr>
            <p:txBody>
              <a:bodyPr vert="horz" wrap="square" lIns="63219" tIns="31610" rIns="63219" bIns="31610" numCol="1" anchor="t" anchorCtr="0" compatLnSpc="1">
                <a:prstTxWarp prst="textNoShape">
                  <a:avLst/>
                </a:prstTxWarp>
              </a:bodyPr>
              <a:lstStyle/>
              <a:p>
                <a:pPr defTabSz="525508">
                  <a:defRPr/>
                </a:pPr>
                <a:endParaRPr lang="en-US" sz="706" kern="0" dirty="0">
                  <a:solidFill>
                    <a:srgbClr val="FFFFFF"/>
                  </a:solidFill>
                </a:endParaRPr>
              </a:p>
            </p:txBody>
          </p:sp>
        </p:grpSp>
        <p:grpSp>
          <p:nvGrpSpPr>
            <p:cNvPr id="146" name="Group 145"/>
            <p:cNvGrpSpPr/>
            <p:nvPr/>
          </p:nvGrpSpPr>
          <p:grpSpPr>
            <a:xfrm>
              <a:off x="12849308" y="5385653"/>
              <a:ext cx="4169664" cy="522902"/>
              <a:chOff x="12849308" y="5603059"/>
              <a:chExt cx="4169664" cy="522902"/>
            </a:xfrm>
          </p:grpSpPr>
          <p:sp>
            <p:nvSpPr>
              <p:cNvPr id="147" name="Rectangle 146"/>
              <p:cNvSpPr/>
              <p:nvPr/>
            </p:nvSpPr>
            <p:spPr bwMode="auto">
              <a:xfrm>
                <a:off x="12849308" y="5603059"/>
                <a:ext cx="4169664" cy="52290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01763" tIns="116972" rIns="146215" bIns="116972" numCol="1" spcCol="0" rtlCol="0" fromWordArt="0" anchor="t" anchorCtr="0" forceAA="0" compatLnSpc="1">
                <a:prstTxWarp prst="textNoShape">
                  <a:avLst/>
                </a:prstTxWarp>
                <a:noAutofit/>
              </a:bodyPr>
              <a:lstStyle/>
              <a:p>
                <a:pPr defTabSz="745463" fontAlgn="base">
                  <a:lnSpc>
                    <a:spcPct val="90000"/>
                  </a:lnSpc>
                  <a:spcBef>
                    <a:spcPct val="0"/>
                  </a:spcBef>
                  <a:spcAft>
                    <a:spcPct val="0"/>
                  </a:spcAft>
                  <a:defRPr/>
                </a:pPr>
                <a:r>
                  <a:rPr lang="en-US" sz="1199" spc="-16" dirty="0">
                    <a:gradFill>
                      <a:gsLst>
                        <a:gs pos="0">
                          <a:srgbClr val="FFFFFF"/>
                        </a:gs>
                        <a:gs pos="100000">
                          <a:srgbClr val="FFFFFF"/>
                        </a:gs>
                      </a:gsLst>
                      <a:lin ang="5400000" scaled="0"/>
                    </a:gradFill>
                    <a:ea typeface="Segoe UI" pitchFamily="34" charset="0"/>
                    <a:cs typeface="Segoe UI" pitchFamily="34" charset="0"/>
                  </a:rPr>
                  <a:t>Fabric</a:t>
                </a:r>
              </a:p>
            </p:txBody>
          </p:sp>
          <p:sp>
            <p:nvSpPr>
              <p:cNvPr id="148" name="Frame 5"/>
              <p:cNvSpPr>
                <a:spLocks noChangeAspect="1"/>
              </p:cNvSpPr>
              <p:nvPr/>
            </p:nvSpPr>
            <p:spPr bwMode="auto">
              <a:xfrm>
                <a:off x="13023931" y="5727374"/>
                <a:ext cx="268964" cy="274320"/>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chemeClr val="bg1"/>
              </a:solidFill>
              <a:ln>
                <a:noFill/>
              </a:ln>
            </p:spPr>
            <p:txBody>
              <a:bodyPr vert="horz" wrap="square" lIns="71681" tIns="35840" rIns="71681" bIns="35840" numCol="1" anchor="t" anchorCtr="0" compatLnSpc="1">
                <a:prstTxWarp prst="textNoShape">
                  <a:avLst/>
                </a:prstTxWarp>
              </a:bodyPr>
              <a:lstStyle/>
              <a:p>
                <a:pPr defTabSz="731087">
                  <a:lnSpc>
                    <a:spcPct val="90000"/>
                  </a:lnSpc>
                  <a:defRPr/>
                </a:pPr>
                <a:endParaRPr lang="en-US" sz="1439" dirty="0">
                  <a:solidFill>
                    <a:srgbClr val="505050"/>
                  </a:solidFill>
                </a:endParaRPr>
              </a:p>
            </p:txBody>
          </p:sp>
        </p:grpSp>
      </p:grpSp>
      <p:sp>
        <p:nvSpPr>
          <p:cNvPr id="13" name="Title 12"/>
          <p:cNvSpPr>
            <a:spLocks noGrp="1"/>
          </p:cNvSpPr>
          <p:nvPr>
            <p:ph type="title"/>
          </p:nvPr>
        </p:nvSpPr>
        <p:spPr/>
        <p:txBody>
          <a:bodyPr/>
          <a:lstStyle/>
          <a:p>
            <a:r>
              <a:rPr lang="en-US" smtClean="0"/>
              <a:t>Confidently protect sensitive customer data: Designed for ‘zero-trust’ environments </a:t>
            </a:r>
            <a:br>
              <a:rPr lang="en-US" smtClean="0"/>
            </a:br>
            <a:endParaRPr lang="en-US" dirty="0"/>
          </a:p>
        </p:txBody>
      </p:sp>
      <p:sp>
        <p:nvSpPr>
          <p:cNvPr id="307" name="Rectangle 306"/>
          <p:cNvSpPr/>
          <p:nvPr/>
        </p:nvSpPr>
        <p:spPr bwMode="auto">
          <a:xfrm>
            <a:off x="4038046" y="3076410"/>
            <a:ext cx="2624328" cy="1188720"/>
          </a:xfrm>
          <a:prstGeom prst="rect">
            <a:avLst/>
          </a:prstGeom>
          <a:solidFill>
            <a:srgbClr val="FFFFFF">
              <a:lumMod val="95000"/>
            </a:srgbClr>
          </a:solidFill>
          <a:ln w="19050"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50846" fontAlgn="base">
              <a:lnSpc>
                <a:spcPct val="90000"/>
              </a:lnSpc>
              <a:spcBef>
                <a:spcPct val="0"/>
              </a:spcBef>
              <a:spcAft>
                <a:spcPct val="0"/>
              </a:spcAft>
              <a:defRPr/>
            </a:pPr>
            <a:r>
              <a:rPr lang="en-US" sz="1599" b="1" kern="0" dirty="0">
                <a:gradFill>
                  <a:gsLst>
                    <a:gs pos="5932">
                      <a:srgbClr val="505050"/>
                    </a:gs>
                    <a:gs pos="20339">
                      <a:srgbClr val="505050"/>
                    </a:gs>
                  </a:gsLst>
                  <a:lin ang="5400000" scaled="0"/>
                </a:gradFill>
                <a:ea typeface="Segoe UI" pitchFamily="34" charset="0"/>
                <a:cs typeface="Segoe UI" pitchFamily="34" charset="0"/>
              </a:rPr>
              <a:t>Host Guardian Service</a:t>
            </a:r>
          </a:p>
          <a:p>
            <a:pPr defTabSz="950846" fontAlgn="base">
              <a:lnSpc>
                <a:spcPct val="90000"/>
              </a:lnSpc>
              <a:spcBef>
                <a:spcPct val="0"/>
              </a:spcBef>
              <a:spcAft>
                <a:spcPct val="0"/>
              </a:spcAft>
              <a:defRPr/>
            </a:pPr>
            <a:r>
              <a:rPr lang="en-US" sz="1399" kern="0" dirty="0">
                <a:gradFill>
                  <a:gsLst>
                    <a:gs pos="5932">
                      <a:srgbClr val="505050"/>
                    </a:gs>
                    <a:gs pos="20339">
                      <a:srgbClr val="505050"/>
                    </a:gs>
                  </a:gsLst>
                  <a:lin ang="5400000" scaled="0"/>
                </a:gradFill>
                <a:ea typeface="Segoe UI" pitchFamily="34" charset="0"/>
                <a:cs typeface="Segoe UI" pitchFamily="34" charset="0"/>
              </a:rPr>
              <a:t>Enabler to run Shielded </a:t>
            </a:r>
            <a:br>
              <a:rPr lang="en-US" sz="1399" kern="0" dirty="0">
                <a:gradFill>
                  <a:gsLst>
                    <a:gs pos="5932">
                      <a:srgbClr val="505050"/>
                    </a:gs>
                    <a:gs pos="20339">
                      <a:srgbClr val="505050"/>
                    </a:gs>
                  </a:gsLst>
                  <a:lin ang="5400000" scaled="0"/>
                </a:gradFill>
                <a:ea typeface="Segoe UI" pitchFamily="34" charset="0"/>
                <a:cs typeface="Segoe UI" pitchFamily="34" charset="0"/>
              </a:rPr>
            </a:br>
            <a:r>
              <a:rPr lang="en-US" sz="1399" kern="0" dirty="0">
                <a:gradFill>
                  <a:gsLst>
                    <a:gs pos="5932">
                      <a:srgbClr val="505050"/>
                    </a:gs>
                    <a:gs pos="20339">
                      <a:srgbClr val="505050"/>
                    </a:gs>
                  </a:gsLst>
                  <a:lin ang="5400000" scaled="0"/>
                </a:gradFill>
                <a:ea typeface="Segoe UI" pitchFamily="34" charset="0"/>
                <a:cs typeface="Segoe UI" pitchFamily="34" charset="0"/>
              </a:rPr>
              <a:t>Virtual Machines on a legitimate host in the fabric</a:t>
            </a:r>
          </a:p>
        </p:txBody>
      </p:sp>
      <p:sp>
        <p:nvSpPr>
          <p:cNvPr id="308" name="Rectangle 307"/>
          <p:cNvSpPr/>
          <p:nvPr/>
        </p:nvSpPr>
        <p:spPr bwMode="auto">
          <a:xfrm>
            <a:off x="4038046" y="4323255"/>
            <a:ext cx="2624328" cy="1188720"/>
          </a:xfrm>
          <a:prstGeom prst="rect">
            <a:avLst/>
          </a:prstGeom>
          <a:solidFill>
            <a:srgbClr val="FFFFFF">
              <a:lumMod val="95000"/>
            </a:srgbClr>
          </a:solidFill>
          <a:ln w="19050"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50846" fontAlgn="base">
              <a:lnSpc>
                <a:spcPct val="90000"/>
              </a:lnSpc>
              <a:spcBef>
                <a:spcPct val="0"/>
              </a:spcBef>
              <a:spcAft>
                <a:spcPct val="0"/>
              </a:spcAft>
              <a:defRPr/>
            </a:pPr>
            <a:r>
              <a:rPr lang="en-US" sz="1599" b="1" kern="0" dirty="0">
                <a:gradFill>
                  <a:gsLst>
                    <a:gs pos="5932">
                      <a:srgbClr val="505050"/>
                    </a:gs>
                    <a:gs pos="20339">
                      <a:srgbClr val="505050"/>
                    </a:gs>
                  </a:gsLst>
                  <a:lin ang="5400000" scaled="0"/>
                </a:gradFill>
                <a:ea typeface="Segoe UI" pitchFamily="34" charset="0"/>
                <a:cs typeface="Segoe UI" pitchFamily="34" charset="0"/>
              </a:rPr>
              <a:t>Shielded VM</a:t>
            </a:r>
          </a:p>
          <a:p>
            <a:pPr defTabSz="950846" fontAlgn="base">
              <a:lnSpc>
                <a:spcPct val="90000"/>
              </a:lnSpc>
              <a:spcBef>
                <a:spcPct val="0"/>
              </a:spcBef>
              <a:spcAft>
                <a:spcPct val="0"/>
              </a:spcAft>
              <a:defRPr/>
            </a:pPr>
            <a:r>
              <a:rPr lang="en-US" sz="1399" kern="0" dirty="0">
                <a:gradFill>
                  <a:gsLst>
                    <a:gs pos="5932">
                      <a:srgbClr val="505050"/>
                    </a:gs>
                    <a:gs pos="20339">
                      <a:srgbClr val="505050"/>
                    </a:gs>
                  </a:gsLst>
                  <a:lin ang="5400000" scaled="0"/>
                </a:gradFill>
                <a:ea typeface="Segoe UI" pitchFamily="34" charset="0"/>
                <a:cs typeface="Segoe UI" pitchFamily="34" charset="0"/>
              </a:rPr>
              <a:t>Bitlocker enabled VM</a:t>
            </a:r>
          </a:p>
        </p:txBody>
      </p:sp>
      <p:sp>
        <p:nvSpPr>
          <p:cNvPr id="309" name="Rectangle 308"/>
          <p:cNvSpPr/>
          <p:nvPr/>
        </p:nvSpPr>
        <p:spPr bwMode="auto">
          <a:xfrm>
            <a:off x="4038046" y="1829565"/>
            <a:ext cx="2624328" cy="1188720"/>
          </a:xfrm>
          <a:prstGeom prst="rect">
            <a:avLst/>
          </a:prstGeom>
          <a:solidFill>
            <a:srgbClr val="FFFFFF">
              <a:lumMod val="95000"/>
            </a:srgbClr>
          </a:solidFill>
          <a:ln w="19050"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50846" fontAlgn="base">
              <a:lnSpc>
                <a:spcPct val="90000"/>
              </a:lnSpc>
              <a:spcBef>
                <a:spcPct val="0"/>
              </a:spcBef>
              <a:spcAft>
                <a:spcPct val="0"/>
              </a:spcAft>
              <a:defRPr/>
            </a:pPr>
            <a:r>
              <a:rPr lang="en-US" sz="1599" b="1" kern="0" dirty="0">
                <a:gradFill>
                  <a:gsLst>
                    <a:gs pos="5932">
                      <a:srgbClr val="505050"/>
                    </a:gs>
                    <a:gs pos="20339">
                      <a:srgbClr val="505050"/>
                    </a:gs>
                  </a:gsLst>
                  <a:lin ang="5400000" scaled="0"/>
                </a:gradFill>
                <a:ea typeface="Segoe UI" pitchFamily="34" charset="0"/>
                <a:cs typeface="Segoe UI" pitchFamily="34" charset="0"/>
              </a:rPr>
              <a:t>Virtual Secure Mode</a:t>
            </a:r>
          </a:p>
          <a:p>
            <a:pPr defTabSz="950846" fontAlgn="base">
              <a:lnSpc>
                <a:spcPct val="90000"/>
              </a:lnSpc>
              <a:spcBef>
                <a:spcPct val="0"/>
              </a:spcBef>
              <a:spcAft>
                <a:spcPct val="0"/>
              </a:spcAft>
              <a:defRPr/>
            </a:pPr>
            <a:r>
              <a:rPr lang="en-US" sz="1399" kern="0" dirty="0">
                <a:gradFill>
                  <a:gsLst>
                    <a:gs pos="5932">
                      <a:srgbClr val="505050"/>
                    </a:gs>
                    <a:gs pos="20339">
                      <a:srgbClr val="505050"/>
                    </a:gs>
                  </a:gsLst>
                  <a:lin ang="5400000" scaled="0"/>
                </a:gradFill>
                <a:ea typeface="Segoe UI" pitchFamily="34" charset="0"/>
                <a:cs typeface="Segoe UI" pitchFamily="34" charset="0"/>
              </a:rPr>
              <a:t>Process and Memory access protection from the host</a:t>
            </a:r>
          </a:p>
        </p:txBody>
      </p:sp>
      <p:sp>
        <p:nvSpPr>
          <p:cNvPr id="310" name="Rectangle 309"/>
          <p:cNvSpPr/>
          <p:nvPr/>
        </p:nvSpPr>
        <p:spPr>
          <a:xfrm>
            <a:off x="290590" y="1829566"/>
            <a:ext cx="3748509" cy="1188551"/>
          </a:xfrm>
          <a:prstGeom prst="rect">
            <a:avLst/>
          </a:prstGeom>
          <a:solidFill>
            <a:srgbClr val="D2D2D2"/>
          </a:solidFill>
        </p:spPr>
        <p:txBody>
          <a:bodyPr wrap="square" lIns="182854" tIns="146283" rIns="182854" bIns="146283">
            <a:noAutofit/>
          </a:bodyPr>
          <a:lstStyle/>
          <a:p>
            <a:pPr defTabSz="932509">
              <a:lnSpc>
                <a:spcPct val="90000"/>
              </a:lnSpc>
              <a:defRPr/>
            </a:pPr>
            <a:r>
              <a:rPr lang="en-US" kern="0" dirty="0">
                <a:gradFill>
                  <a:gsLst>
                    <a:gs pos="5932">
                      <a:srgbClr val="505050"/>
                    </a:gs>
                    <a:gs pos="20339">
                      <a:srgbClr val="505050"/>
                    </a:gs>
                  </a:gsLst>
                  <a:lin ang="5400000" scaled="0"/>
                </a:gradFill>
              </a:rPr>
              <a:t>Any seized or infected host administrators can access </a:t>
            </a:r>
            <a:br>
              <a:rPr lang="en-US" kern="0" dirty="0">
                <a:gradFill>
                  <a:gsLst>
                    <a:gs pos="5932">
                      <a:srgbClr val="505050"/>
                    </a:gs>
                    <a:gs pos="20339">
                      <a:srgbClr val="505050"/>
                    </a:gs>
                  </a:gsLst>
                  <a:lin ang="5400000" scaled="0"/>
                </a:gradFill>
              </a:rPr>
            </a:br>
            <a:r>
              <a:rPr lang="en-US" kern="0" dirty="0">
                <a:gradFill>
                  <a:gsLst>
                    <a:gs pos="5932">
                      <a:srgbClr val="505050"/>
                    </a:gs>
                    <a:gs pos="20339">
                      <a:srgbClr val="505050"/>
                    </a:gs>
                  </a:gsLst>
                  <a:lin ang="5400000" scaled="0"/>
                </a:gradFill>
              </a:rPr>
              <a:t>guest virtual machines</a:t>
            </a:r>
          </a:p>
        </p:txBody>
      </p:sp>
      <p:sp>
        <p:nvSpPr>
          <p:cNvPr id="311" name="Rectangle 310"/>
          <p:cNvSpPr/>
          <p:nvPr/>
        </p:nvSpPr>
        <p:spPr>
          <a:xfrm>
            <a:off x="290590" y="3076411"/>
            <a:ext cx="3748509" cy="1188551"/>
          </a:xfrm>
          <a:prstGeom prst="rect">
            <a:avLst/>
          </a:prstGeom>
          <a:solidFill>
            <a:srgbClr val="D2D2D2"/>
          </a:solidFill>
        </p:spPr>
        <p:txBody>
          <a:bodyPr wrap="square" lIns="182854" tIns="146283" rIns="91427" bIns="146283">
            <a:noAutofit/>
          </a:bodyPr>
          <a:lstStyle/>
          <a:p>
            <a:pPr defTabSz="932509">
              <a:lnSpc>
                <a:spcPct val="90000"/>
              </a:lnSpc>
              <a:defRPr/>
            </a:pPr>
            <a:r>
              <a:rPr lang="en-US" kern="0" dirty="0">
                <a:gradFill>
                  <a:gsLst>
                    <a:gs pos="5932">
                      <a:srgbClr val="505050"/>
                    </a:gs>
                    <a:gs pos="20339">
                      <a:srgbClr val="505050"/>
                    </a:gs>
                  </a:gsLst>
                  <a:lin ang="5400000" scaled="0"/>
                </a:gradFill>
              </a:rPr>
              <a:t>Impossible to identify </a:t>
            </a:r>
            <a:br>
              <a:rPr lang="en-US" kern="0" dirty="0">
                <a:gradFill>
                  <a:gsLst>
                    <a:gs pos="5932">
                      <a:srgbClr val="505050"/>
                    </a:gs>
                    <a:gs pos="20339">
                      <a:srgbClr val="505050"/>
                    </a:gs>
                  </a:gsLst>
                  <a:lin ang="5400000" scaled="0"/>
                </a:gradFill>
              </a:rPr>
            </a:br>
            <a:r>
              <a:rPr lang="en-US" kern="0" dirty="0">
                <a:gradFill>
                  <a:gsLst>
                    <a:gs pos="5932">
                      <a:srgbClr val="505050"/>
                    </a:gs>
                    <a:gs pos="20339">
                      <a:srgbClr val="505050"/>
                    </a:gs>
                  </a:gsLst>
                  <a:lin ang="5400000" scaled="0"/>
                </a:gradFill>
              </a:rPr>
              <a:t>legitimate hosts without a hardware based verification</a:t>
            </a:r>
          </a:p>
        </p:txBody>
      </p:sp>
      <p:sp>
        <p:nvSpPr>
          <p:cNvPr id="312" name="Rectangle 311"/>
          <p:cNvSpPr/>
          <p:nvPr/>
        </p:nvSpPr>
        <p:spPr>
          <a:xfrm>
            <a:off x="290590" y="4323256"/>
            <a:ext cx="3748509" cy="1188551"/>
          </a:xfrm>
          <a:prstGeom prst="rect">
            <a:avLst/>
          </a:prstGeom>
          <a:solidFill>
            <a:srgbClr val="D2D2D2"/>
          </a:solidFill>
        </p:spPr>
        <p:txBody>
          <a:bodyPr wrap="square" lIns="182854" tIns="146283" rIns="182854" bIns="146283">
            <a:noAutofit/>
          </a:bodyPr>
          <a:lstStyle/>
          <a:p>
            <a:pPr defTabSz="932509">
              <a:lnSpc>
                <a:spcPct val="90000"/>
              </a:lnSpc>
              <a:defRPr/>
            </a:pPr>
            <a:r>
              <a:rPr lang="en-US" kern="0" dirty="0">
                <a:gradFill>
                  <a:gsLst>
                    <a:gs pos="5932">
                      <a:srgbClr val="505050"/>
                    </a:gs>
                    <a:gs pos="20339">
                      <a:srgbClr val="505050"/>
                    </a:gs>
                  </a:gsLst>
                  <a:lin ang="5400000" scaled="0"/>
                </a:gradFill>
              </a:rPr>
              <a:t>Tenants VMs are exposed to storage and network attacks while unencrypted</a:t>
            </a:r>
          </a:p>
        </p:txBody>
      </p:sp>
      <p:sp>
        <p:nvSpPr>
          <p:cNvPr id="313" name="Rectangle 312"/>
          <p:cNvSpPr/>
          <p:nvPr/>
        </p:nvSpPr>
        <p:spPr>
          <a:xfrm>
            <a:off x="290590" y="1829565"/>
            <a:ext cx="3748509" cy="1188720"/>
          </a:xfrm>
          <a:prstGeom prst="rect">
            <a:avLst/>
          </a:prstGeom>
          <a:solidFill>
            <a:schemeClr val="accent1">
              <a:lumMod val="75000"/>
            </a:schemeClr>
          </a:solidFill>
        </p:spPr>
        <p:txBody>
          <a:bodyPr wrap="square" lIns="182854" tIns="146283" rIns="182854" bIns="146283">
            <a:noAutofit/>
          </a:bodyPr>
          <a:lstStyle/>
          <a:p>
            <a:pPr defTabSz="932509">
              <a:lnSpc>
                <a:spcPct val="90000"/>
              </a:lnSpc>
              <a:defRPr/>
            </a:pPr>
            <a:r>
              <a:rPr lang="en-US" kern="0" dirty="0">
                <a:gradFill>
                  <a:gsLst>
                    <a:gs pos="47458">
                      <a:srgbClr val="FFFFFF"/>
                    </a:gs>
                    <a:gs pos="78000">
                      <a:srgbClr val="FFFFFF"/>
                    </a:gs>
                  </a:gsLst>
                  <a:lin ang="5400000" scaled="0"/>
                </a:gradFill>
              </a:rPr>
              <a:t>Hardware-rooted technologies </a:t>
            </a:r>
            <a:br>
              <a:rPr lang="en-US" kern="0" dirty="0">
                <a:gradFill>
                  <a:gsLst>
                    <a:gs pos="47458">
                      <a:srgbClr val="FFFFFF"/>
                    </a:gs>
                    <a:gs pos="78000">
                      <a:srgbClr val="FFFFFF"/>
                    </a:gs>
                  </a:gsLst>
                  <a:lin ang="5400000" scaled="0"/>
                </a:gradFill>
              </a:rPr>
            </a:br>
            <a:r>
              <a:rPr lang="en-US" kern="0" dirty="0">
                <a:gradFill>
                  <a:gsLst>
                    <a:gs pos="47458">
                      <a:srgbClr val="FFFFFF"/>
                    </a:gs>
                    <a:gs pos="78000">
                      <a:srgbClr val="FFFFFF"/>
                    </a:gs>
                  </a:gsLst>
                  <a:lin ang="5400000" scaled="0"/>
                </a:gradFill>
              </a:rPr>
              <a:t>to separate the guest operating system from host administrators </a:t>
            </a:r>
          </a:p>
        </p:txBody>
      </p:sp>
      <p:sp>
        <p:nvSpPr>
          <p:cNvPr id="314" name="Rectangle 313"/>
          <p:cNvSpPr/>
          <p:nvPr/>
        </p:nvSpPr>
        <p:spPr>
          <a:xfrm>
            <a:off x="290590" y="3076410"/>
            <a:ext cx="3748509" cy="1188720"/>
          </a:xfrm>
          <a:prstGeom prst="rect">
            <a:avLst/>
          </a:prstGeom>
          <a:solidFill>
            <a:schemeClr val="accent1">
              <a:lumMod val="75000"/>
            </a:schemeClr>
          </a:solidFill>
        </p:spPr>
        <p:txBody>
          <a:bodyPr wrap="square" lIns="182854" tIns="146283" rIns="91427" bIns="146283">
            <a:noAutofit/>
          </a:bodyPr>
          <a:lstStyle/>
          <a:p>
            <a:pPr defTabSz="932509">
              <a:lnSpc>
                <a:spcPct val="90000"/>
              </a:lnSpc>
              <a:defRPr/>
            </a:pPr>
            <a:r>
              <a:rPr lang="en-US" kern="0" dirty="0">
                <a:gradFill>
                  <a:gsLst>
                    <a:gs pos="47458">
                      <a:srgbClr val="FFFFFF"/>
                    </a:gs>
                    <a:gs pos="78000">
                      <a:srgbClr val="FFFFFF"/>
                    </a:gs>
                  </a:gsLst>
                  <a:lin ang="5400000" scaled="0"/>
                </a:gradFill>
              </a:rPr>
              <a:t>Guarded fabric to identify legitimate hosts and certify them to run shielded </a:t>
            </a:r>
            <a:r>
              <a:rPr lang="en-US" kern="0">
                <a:gradFill>
                  <a:gsLst>
                    <a:gs pos="47458">
                      <a:srgbClr val="FFFFFF"/>
                    </a:gs>
                    <a:gs pos="78000">
                      <a:srgbClr val="FFFFFF"/>
                    </a:gs>
                  </a:gsLst>
                  <a:lin ang="5400000" scaled="0"/>
                </a:gradFill>
              </a:rPr>
              <a:t>tenant </a:t>
            </a:r>
            <a:r>
              <a:rPr lang="en-US" kern="0" dirty="0">
                <a:gradFill>
                  <a:gsLst>
                    <a:gs pos="47458">
                      <a:srgbClr val="FFFFFF"/>
                    </a:gs>
                    <a:gs pos="78000">
                      <a:srgbClr val="FFFFFF"/>
                    </a:gs>
                  </a:gsLst>
                  <a:lin ang="5400000" scaled="0"/>
                </a:gradFill>
              </a:rPr>
              <a:t>Generation</a:t>
            </a:r>
            <a:r>
              <a:rPr lang="en-US" kern="0">
                <a:gradFill>
                  <a:gsLst>
                    <a:gs pos="47458">
                      <a:srgbClr val="FFFFFF"/>
                    </a:gs>
                    <a:gs pos="78000">
                      <a:srgbClr val="FFFFFF"/>
                    </a:gs>
                  </a:gsLst>
                  <a:lin ang="5400000" scaled="0"/>
                </a:gradFill>
              </a:rPr>
              <a:t> 2 VMs</a:t>
            </a:r>
            <a:endParaRPr lang="en-US" kern="0" dirty="0">
              <a:gradFill>
                <a:gsLst>
                  <a:gs pos="47458">
                    <a:srgbClr val="FFFFFF"/>
                  </a:gs>
                  <a:gs pos="78000">
                    <a:srgbClr val="FFFFFF"/>
                  </a:gs>
                </a:gsLst>
                <a:lin ang="5400000" scaled="0"/>
              </a:gradFill>
            </a:endParaRPr>
          </a:p>
        </p:txBody>
      </p:sp>
      <p:sp>
        <p:nvSpPr>
          <p:cNvPr id="315" name="Rectangle 314"/>
          <p:cNvSpPr/>
          <p:nvPr/>
        </p:nvSpPr>
        <p:spPr>
          <a:xfrm>
            <a:off x="290590" y="4323255"/>
            <a:ext cx="3748509" cy="1188720"/>
          </a:xfrm>
          <a:prstGeom prst="rect">
            <a:avLst/>
          </a:prstGeom>
          <a:solidFill>
            <a:schemeClr val="accent1">
              <a:lumMod val="75000"/>
            </a:schemeClr>
          </a:solidFill>
        </p:spPr>
        <p:txBody>
          <a:bodyPr wrap="square" lIns="182854" tIns="146283" rIns="182854" bIns="146283">
            <a:noAutofit/>
          </a:bodyPr>
          <a:lstStyle/>
          <a:p>
            <a:pPr defTabSz="932509">
              <a:lnSpc>
                <a:spcPct val="90000"/>
              </a:lnSpc>
              <a:defRPr/>
            </a:pPr>
            <a:r>
              <a:rPr lang="en-US" kern="0" dirty="0">
                <a:gradFill>
                  <a:gsLst>
                    <a:gs pos="47458">
                      <a:srgbClr val="FFFFFF"/>
                    </a:gs>
                    <a:gs pos="78000">
                      <a:srgbClr val="FFFFFF"/>
                    </a:gs>
                  </a:gsLst>
                  <a:lin ang="5400000" scaled="0"/>
                </a:gradFill>
              </a:rPr>
              <a:t>Virtualized trusted platform module (</a:t>
            </a:r>
            <a:r>
              <a:rPr lang="en-US" kern="0" dirty="0" err="1">
                <a:gradFill>
                  <a:gsLst>
                    <a:gs pos="47458">
                      <a:srgbClr val="FFFFFF"/>
                    </a:gs>
                    <a:gs pos="78000">
                      <a:srgbClr val="FFFFFF"/>
                    </a:gs>
                  </a:gsLst>
                  <a:lin ang="5400000" scaled="0"/>
                </a:gradFill>
              </a:rPr>
              <a:t>vTPM</a:t>
            </a:r>
            <a:r>
              <a:rPr lang="en-US" kern="0" dirty="0">
                <a:gradFill>
                  <a:gsLst>
                    <a:gs pos="47458">
                      <a:srgbClr val="FFFFFF"/>
                    </a:gs>
                    <a:gs pos="78000">
                      <a:srgbClr val="FFFFFF"/>
                    </a:gs>
                  </a:gsLst>
                  <a:lin ang="5400000" scaled="0"/>
                </a:gradFill>
              </a:rPr>
              <a:t>) support to encrypt virtual machines</a:t>
            </a:r>
          </a:p>
        </p:txBody>
      </p:sp>
      <p:sp useBgFill="1">
        <p:nvSpPr>
          <p:cNvPr id="316" name="Rectangle 315"/>
          <p:cNvSpPr/>
          <p:nvPr/>
        </p:nvSpPr>
        <p:spPr bwMode="auto">
          <a:xfrm>
            <a:off x="0" y="1455746"/>
            <a:ext cx="274281" cy="4253896"/>
          </a:xfrm>
          <a:prstGeom prst="rect">
            <a:avLst/>
          </a:prstGeom>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317" name="Group 316"/>
          <p:cNvGrpSpPr/>
          <p:nvPr/>
        </p:nvGrpSpPr>
        <p:grpSpPr>
          <a:xfrm>
            <a:off x="9709343" y="5388845"/>
            <a:ext cx="1597080" cy="775025"/>
            <a:chOff x="9050640" y="5775012"/>
            <a:chExt cx="2286000" cy="1090552"/>
          </a:xfrm>
        </p:grpSpPr>
        <p:sp>
          <p:nvSpPr>
            <p:cNvPr id="318" name="Rectangle 317"/>
            <p:cNvSpPr/>
            <p:nvPr/>
          </p:nvSpPr>
          <p:spPr bwMode="auto">
            <a:xfrm>
              <a:off x="9050640" y="5775012"/>
              <a:ext cx="2286000" cy="1090552"/>
            </a:xfrm>
            <a:prstGeom prst="rect">
              <a:avLst/>
            </a:prstGeom>
            <a:solidFill>
              <a:srgbClr val="002060"/>
            </a:solidFill>
            <a:ln w="12700" cap="flat" cmpd="sng" algn="ctr">
              <a:noFill/>
              <a:prstDash val="solid"/>
              <a:headEnd type="none" w="med" len="med"/>
              <a:tailEnd type="none" w="med" len="med"/>
            </a:ln>
            <a:effectLst/>
          </p:spPr>
          <p:txBody>
            <a:bodyPr rot="0" spcFirstLastPara="0" vertOverflow="overflow" horzOverflow="overflow" vert="horz" wrap="square" lIns="143360" tIns="114689" rIns="143360" bIns="114689" numCol="1" spcCol="0" rtlCol="0" fromWordArt="0" anchor="t" anchorCtr="0" forceAA="0" compatLnSpc="1">
              <a:prstTxWarp prst="textNoShape">
                <a:avLst/>
              </a:prstTxWarp>
              <a:noAutofit/>
            </a:bodyPr>
            <a:lstStyle/>
            <a:p>
              <a:pPr defTabSz="730917" fontAlgn="base">
                <a:lnSpc>
                  <a:spcPct val="90000"/>
                </a:lnSpc>
                <a:spcBef>
                  <a:spcPct val="0"/>
                </a:spcBef>
                <a:spcAft>
                  <a:spcPct val="0"/>
                </a:spcAft>
                <a:defRPr/>
              </a:pPr>
              <a:r>
                <a:rPr lang="en-US" sz="1399" kern="0" spc="-16" dirty="0">
                  <a:gradFill>
                    <a:gsLst>
                      <a:gs pos="14407">
                        <a:srgbClr val="FFFFFF"/>
                      </a:gs>
                      <a:gs pos="30508">
                        <a:srgbClr val="FFFFFF"/>
                      </a:gs>
                    </a:gsLst>
                    <a:lin ang="5400000" scaled="0"/>
                  </a:gradFill>
                  <a:ea typeface="Segoe UI" pitchFamily="34" charset="0"/>
                  <a:cs typeface="Segoe UI" pitchFamily="34" charset="0"/>
                </a:rPr>
                <a:t>Host Guardian Service</a:t>
              </a:r>
            </a:p>
          </p:txBody>
        </p:sp>
        <p:sp>
          <p:nvSpPr>
            <p:cNvPr id="319" name="Freeform 25"/>
            <p:cNvSpPr>
              <a:spLocks noChangeAspect="1" noEditPoints="1"/>
            </p:cNvSpPr>
            <p:nvPr/>
          </p:nvSpPr>
          <p:spPr bwMode="auto">
            <a:xfrm rot="16200000" flipH="1">
              <a:off x="10331036" y="6427829"/>
              <a:ext cx="331628" cy="158166"/>
            </a:xfrm>
            <a:custGeom>
              <a:avLst/>
              <a:gdLst>
                <a:gd name="T0" fmla="*/ 396 w 401"/>
                <a:gd name="T1" fmla="*/ 80 h 190"/>
                <a:gd name="T2" fmla="*/ 363 w 401"/>
                <a:gd name="T3" fmla="*/ 48 h 190"/>
                <a:gd name="T4" fmla="*/ 175 w 401"/>
                <a:gd name="T5" fmla="*/ 48 h 190"/>
                <a:gd name="T6" fmla="*/ 94 w 401"/>
                <a:gd name="T7" fmla="*/ 0 h 190"/>
                <a:gd name="T8" fmla="*/ 0 w 401"/>
                <a:gd name="T9" fmla="*/ 95 h 190"/>
                <a:gd name="T10" fmla="*/ 94 w 401"/>
                <a:gd name="T11" fmla="*/ 190 h 190"/>
                <a:gd name="T12" fmla="*/ 175 w 401"/>
                <a:gd name="T13" fmla="*/ 142 h 190"/>
                <a:gd name="T14" fmla="*/ 213 w 401"/>
                <a:gd name="T15" fmla="*/ 142 h 190"/>
                <a:gd name="T16" fmla="*/ 243 w 401"/>
                <a:gd name="T17" fmla="*/ 112 h 190"/>
                <a:gd name="T18" fmla="*/ 266 w 401"/>
                <a:gd name="T19" fmla="*/ 135 h 190"/>
                <a:gd name="T20" fmla="*/ 288 w 401"/>
                <a:gd name="T21" fmla="*/ 113 h 190"/>
                <a:gd name="T22" fmla="*/ 310 w 401"/>
                <a:gd name="T23" fmla="*/ 136 h 190"/>
                <a:gd name="T24" fmla="*/ 333 w 401"/>
                <a:gd name="T25" fmla="*/ 113 h 190"/>
                <a:gd name="T26" fmla="*/ 356 w 401"/>
                <a:gd name="T27" fmla="*/ 136 h 190"/>
                <a:gd name="T28" fmla="*/ 396 w 401"/>
                <a:gd name="T29" fmla="*/ 96 h 190"/>
                <a:gd name="T30" fmla="*/ 396 w 401"/>
                <a:gd name="T31" fmla="*/ 80 h 190"/>
                <a:gd name="T32" fmla="*/ 53 w 401"/>
                <a:gd name="T33" fmla="*/ 120 h 190"/>
                <a:gd name="T34" fmla="*/ 28 w 401"/>
                <a:gd name="T35" fmla="*/ 95 h 190"/>
                <a:gd name="T36" fmla="*/ 53 w 401"/>
                <a:gd name="T37" fmla="*/ 69 h 190"/>
                <a:gd name="T38" fmla="*/ 77 w 401"/>
                <a:gd name="T39" fmla="*/ 95 h 190"/>
                <a:gd name="T40" fmla="*/ 53 w 401"/>
                <a:gd name="T41" fmla="*/ 12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1" h="190">
                  <a:moveTo>
                    <a:pt x="396" y="80"/>
                  </a:moveTo>
                  <a:cubicBezTo>
                    <a:pt x="363" y="48"/>
                    <a:pt x="363" y="48"/>
                    <a:pt x="363" y="48"/>
                  </a:cubicBezTo>
                  <a:cubicBezTo>
                    <a:pt x="175" y="48"/>
                    <a:pt x="175" y="48"/>
                    <a:pt x="175" y="48"/>
                  </a:cubicBezTo>
                  <a:cubicBezTo>
                    <a:pt x="159" y="20"/>
                    <a:pt x="128" y="0"/>
                    <a:pt x="94" y="0"/>
                  </a:cubicBezTo>
                  <a:cubicBezTo>
                    <a:pt x="42" y="0"/>
                    <a:pt x="0" y="43"/>
                    <a:pt x="0" y="95"/>
                  </a:cubicBezTo>
                  <a:cubicBezTo>
                    <a:pt x="0" y="147"/>
                    <a:pt x="42" y="189"/>
                    <a:pt x="94" y="190"/>
                  </a:cubicBezTo>
                  <a:cubicBezTo>
                    <a:pt x="128" y="189"/>
                    <a:pt x="158" y="170"/>
                    <a:pt x="175" y="142"/>
                  </a:cubicBezTo>
                  <a:cubicBezTo>
                    <a:pt x="213" y="142"/>
                    <a:pt x="213" y="142"/>
                    <a:pt x="213" y="142"/>
                  </a:cubicBezTo>
                  <a:cubicBezTo>
                    <a:pt x="243" y="112"/>
                    <a:pt x="243" y="112"/>
                    <a:pt x="243" y="112"/>
                  </a:cubicBezTo>
                  <a:cubicBezTo>
                    <a:pt x="266" y="135"/>
                    <a:pt x="266" y="135"/>
                    <a:pt x="266" y="135"/>
                  </a:cubicBezTo>
                  <a:cubicBezTo>
                    <a:pt x="288" y="113"/>
                    <a:pt x="288" y="113"/>
                    <a:pt x="288" y="113"/>
                  </a:cubicBezTo>
                  <a:cubicBezTo>
                    <a:pt x="310" y="136"/>
                    <a:pt x="310" y="136"/>
                    <a:pt x="310" y="136"/>
                  </a:cubicBezTo>
                  <a:cubicBezTo>
                    <a:pt x="333" y="113"/>
                    <a:pt x="333" y="113"/>
                    <a:pt x="333" y="113"/>
                  </a:cubicBezTo>
                  <a:cubicBezTo>
                    <a:pt x="356" y="136"/>
                    <a:pt x="356" y="136"/>
                    <a:pt x="356" y="136"/>
                  </a:cubicBezTo>
                  <a:cubicBezTo>
                    <a:pt x="396" y="96"/>
                    <a:pt x="396" y="96"/>
                    <a:pt x="396" y="96"/>
                  </a:cubicBezTo>
                  <a:cubicBezTo>
                    <a:pt x="401" y="90"/>
                    <a:pt x="401" y="86"/>
                    <a:pt x="396" y="80"/>
                  </a:cubicBezTo>
                  <a:close/>
                  <a:moveTo>
                    <a:pt x="53" y="120"/>
                  </a:moveTo>
                  <a:cubicBezTo>
                    <a:pt x="39" y="120"/>
                    <a:pt x="28" y="108"/>
                    <a:pt x="28" y="95"/>
                  </a:cubicBezTo>
                  <a:cubicBezTo>
                    <a:pt x="28" y="81"/>
                    <a:pt x="39" y="69"/>
                    <a:pt x="53" y="69"/>
                  </a:cubicBezTo>
                  <a:cubicBezTo>
                    <a:pt x="66" y="69"/>
                    <a:pt x="77" y="81"/>
                    <a:pt x="77" y="95"/>
                  </a:cubicBezTo>
                  <a:cubicBezTo>
                    <a:pt x="77" y="108"/>
                    <a:pt x="66" y="120"/>
                    <a:pt x="53" y="120"/>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32509">
                <a:defRPr/>
              </a:pPr>
              <a:endParaRPr lang="en-US" sz="1599" kern="0">
                <a:solidFill>
                  <a:srgbClr val="505050"/>
                </a:solidFill>
              </a:endParaRPr>
            </a:p>
          </p:txBody>
        </p:sp>
        <p:sp>
          <p:nvSpPr>
            <p:cNvPr id="320" name="Freeform 14"/>
            <p:cNvSpPr>
              <a:spLocks noChangeAspect="1" noEditPoints="1"/>
            </p:cNvSpPr>
            <p:nvPr/>
          </p:nvSpPr>
          <p:spPr bwMode="auto">
            <a:xfrm>
              <a:off x="10642889" y="6307451"/>
              <a:ext cx="500067" cy="398923"/>
            </a:xfrm>
            <a:custGeom>
              <a:avLst/>
              <a:gdLst>
                <a:gd name="T0" fmla="*/ 200 w 334"/>
                <a:gd name="T1" fmla="*/ 75 h 266"/>
                <a:gd name="T2" fmla="*/ 142 w 334"/>
                <a:gd name="T3" fmla="*/ 133 h 266"/>
                <a:gd name="T4" fmla="*/ 200 w 334"/>
                <a:gd name="T5" fmla="*/ 191 h 266"/>
                <a:gd name="T6" fmla="*/ 259 w 334"/>
                <a:gd name="T7" fmla="*/ 133 h 266"/>
                <a:gd name="T8" fmla="*/ 200 w 334"/>
                <a:gd name="T9" fmla="*/ 75 h 266"/>
                <a:gd name="T10" fmla="*/ 212 w 334"/>
                <a:gd name="T11" fmla="*/ 157 h 266"/>
                <a:gd name="T12" fmla="*/ 202 w 334"/>
                <a:gd name="T13" fmla="*/ 157 h 266"/>
                <a:gd name="T14" fmla="*/ 199 w 334"/>
                <a:gd name="T15" fmla="*/ 157 h 266"/>
                <a:gd name="T16" fmla="*/ 189 w 334"/>
                <a:gd name="T17" fmla="*/ 157 h 266"/>
                <a:gd name="T18" fmla="*/ 196 w 334"/>
                <a:gd name="T19" fmla="*/ 131 h 266"/>
                <a:gd name="T20" fmla="*/ 188 w 334"/>
                <a:gd name="T21" fmla="*/ 120 h 266"/>
                <a:gd name="T22" fmla="*/ 200 w 334"/>
                <a:gd name="T23" fmla="*/ 109 h 266"/>
                <a:gd name="T24" fmla="*/ 212 w 334"/>
                <a:gd name="T25" fmla="*/ 120 h 266"/>
                <a:gd name="T26" fmla="*/ 205 w 334"/>
                <a:gd name="T27" fmla="*/ 131 h 266"/>
                <a:gd name="T28" fmla="*/ 212 w 334"/>
                <a:gd name="T29" fmla="*/ 157 h 266"/>
                <a:gd name="T30" fmla="*/ 300 w 334"/>
                <a:gd name="T31" fmla="*/ 0 h 266"/>
                <a:gd name="T32" fmla="*/ 34 w 334"/>
                <a:gd name="T33" fmla="*/ 0 h 266"/>
                <a:gd name="T34" fmla="*/ 0 w 334"/>
                <a:gd name="T35" fmla="*/ 33 h 266"/>
                <a:gd name="T36" fmla="*/ 0 w 334"/>
                <a:gd name="T37" fmla="*/ 233 h 266"/>
                <a:gd name="T38" fmla="*/ 34 w 334"/>
                <a:gd name="T39" fmla="*/ 266 h 266"/>
                <a:gd name="T40" fmla="*/ 300 w 334"/>
                <a:gd name="T41" fmla="*/ 266 h 266"/>
                <a:gd name="T42" fmla="*/ 334 w 334"/>
                <a:gd name="T43" fmla="*/ 233 h 266"/>
                <a:gd name="T44" fmla="*/ 334 w 334"/>
                <a:gd name="T45" fmla="*/ 33 h 266"/>
                <a:gd name="T46" fmla="*/ 300 w 334"/>
                <a:gd name="T47" fmla="*/ 0 h 266"/>
                <a:gd name="T48" fmla="*/ 300 w 334"/>
                <a:gd name="T49" fmla="*/ 139 h 266"/>
                <a:gd name="T50" fmla="*/ 275 w 334"/>
                <a:gd name="T51" fmla="*/ 199 h 266"/>
                <a:gd name="T52" fmla="*/ 261 w 334"/>
                <a:gd name="T53" fmla="*/ 185 h 266"/>
                <a:gd name="T54" fmla="*/ 253 w 334"/>
                <a:gd name="T55" fmla="*/ 194 h 266"/>
                <a:gd name="T56" fmla="*/ 267 w 334"/>
                <a:gd name="T57" fmla="*/ 208 h 266"/>
                <a:gd name="T58" fmla="*/ 206 w 334"/>
                <a:gd name="T59" fmla="*/ 233 h 266"/>
                <a:gd name="T60" fmla="*/ 206 w 334"/>
                <a:gd name="T61" fmla="*/ 213 h 266"/>
                <a:gd name="T62" fmla="*/ 194 w 334"/>
                <a:gd name="T63" fmla="*/ 213 h 266"/>
                <a:gd name="T64" fmla="*/ 194 w 334"/>
                <a:gd name="T65" fmla="*/ 233 h 266"/>
                <a:gd name="T66" fmla="*/ 134 w 334"/>
                <a:gd name="T67" fmla="*/ 208 h 266"/>
                <a:gd name="T68" fmla="*/ 148 w 334"/>
                <a:gd name="T69" fmla="*/ 194 h 266"/>
                <a:gd name="T70" fmla="*/ 139 w 334"/>
                <a:gd name="T71" fmla="*/ 185 h 266"/>
                <a:gd name="T72" fmla="*/ 126 w 334"/>
                <a:gd name="T73" fmla="*/ 199 h 266"/>
                <a:gd name="T74" fmla="*/ 101 w 334"/>
                <a:gd name="T75" fmla="*/ 139 h 266"/>
                <a:gd name="T76" fmla="*/ 120 w 334"/>
                <a:gd name="T77" fmla="*/ 139 h 266"/>
                <a:gd name="T78" fmla="*/ 120 w 334"/>
                <a:gd name="T79" fmla="*/ 127 h 266"/>
                <a:gd name="T80" fmla="*/ 101 w 334"/>
                <a:gd name="T81" fmla="*/ 127 h 266"/>
                <a:gd name="T82" fmla="*/ 126 w 334"/>
                <a:gd name="T83" fmla="*/ 67 h 266"/>
                <a:gd name="T84" fmla="*/ 139 w 334"/>
                <a:gd name="T85" fmla="*/ 81 h 266"/>
                <a:gd name="T86" fmla="*/ 148 w 334"/>
                <a:gd name="T87" fmla="*/ 72 h 266"/>
                <a:gd name="T88" fmla="*/ 134 w 334"/>
                <a:gd name="T89" fmla="*/ 58 h 266"/>
                <a:gd name="T90" fmla="*/ 194 w 334"/>
                <a:gd name="T91" fmla="*/ 33 h 266"/>
                <a:gd name="T92" fmla="*/ 194 w 334"/>
                <a:gd name="T93" fmla="*/ 53 h 266"/>
                <a:gd name="T94" fmla="*/ 206 w 334"/>
                <a:gd name="T95" fmla="*/ 53 h 266"/>
                <a:gd name="T96" fmla="*/ 206 w 334"/>
                <a:gd name="T97" fmla="*/ 33 h 266"/>
                <a:gd name="T98" fmla="*/ 267 w 334"/>
                <a:gd name="T99" fmla="*/ 58 h 266"/>
                <a:gd name="T100" fmla="*/ 253 w 334"/>
                <a:gd name="T101" fmla="*/ 72 h 266"/>
                <a:gd name="T102" fmla="*/ 261 w 334"/>
                <a:gd name="T103" fmla="*/ 81 h 266"/>
                <a:gd name="T104" fmla="*/ 275 w 334"/>
                <a:gd name="T105" fmla="*/ 67 h 266"/>
                <a:gd name="T106" fmla="*/ 300 w 334"/>
                <a:gd name="T107" fmla="*/ 127 h 266"/>
                <a:gd name="T108" fmla="*/ 280 w 334"/>
                <a:gd name="T109" fmla="*/ 127 h 266"/>
                <a:gd name="T110" fmla="*/ 280 w 334"/>
                <a:gd name="T111" fmla="*/ 139 h 266"/>
                <a:gd name="T112" fmla="*/ 300 w 334"/>
                <a:gd name="T113" fmla="*/ 139 h 266"/>
                <a:gd name="T114" fmla="*/ 34 w 334"/>
                <a:gd name="T115" fmla="*/ 166 h 266"/>
                <a:gd name="T116" fmla="*/ 34 w 334"/>
                <a:gd name="T117" fmla="*/ 100 h 266"/>
                <a:gd name="T118" fmla="*/ 67 w 334"/>
                <a:gd name="T119" fmla="*/ 133 h 266"/>
                <a:gd name="T120" fmla="*/ 34 w 334"/>
                <a:gd name="T121" fmla="*/ 1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4" h="266">
                  <a:moveTo>
                    <a:pt x="200" y="75"/>
                  </a:moveTo>
                  <a:cubicBezTo>
                    <a:pt x="169" y="75"/>
                    <a:pt x="142" y="101"/>
                    <a:pt x="142" y="133"/>
                  </a:cubicBezTo>
                  <a:cubicBezTo>
                    <a:pt x="142" y="165"/>
                    <a:pt x="169" y="191"/>
                    <a:pt x="200" y="191"/>
                  </a:cubicBezTo>
                  <a:cubicBezTo>
                    <a:pt x="232" y="191"/>
                    <a:pt x="259" y="165"/>
                    <a:pt x="259" y="133"/>
                  </a:cubicBezTo>
                  <a:cubicBezTo>
                    <a:pt x="259" y="101"/>
                    <a:pt x="232" y="75"/>
                    <a:pt x="200" y="75"/>
                  </a:cubicBezTo>
                  <a:close/>
                  <a:moveTo>
                    <a:pt x="212" y="157"/>
                  </a:moveTo>
                  <a:cubicBezTo>
                    <a:pt x="212" y="157"/>
                    <a:pt x="212" y="157"/>
                    <a:pt x="202" y="157"/>
                  </a:cubicBezTo>
                  <a:cubicBezTo>
                    <a:pt x="202" y="157"/>
                    <a:pt x="202" y="157"/>
                    <a:pt x="199" y="157"/>
                  </a:cubicBezTo>
                  <a:cubicBezTo>
                    <a:pt x="199" y="157"/>
                    <a:pt x="199" y="157"/>
                    <a:pt x="189" y="157"/>
                  </a:cubicBezTo>
                  <a:cubicBezTo>
                    <a:pt x="189" y="157"/>
                    <a:pt x="189" y="157"/>
                    <a:pt x="196" y="131"/>
                  </a:cubicBezTo>
                  <a:cubicBezTo>
                    <a:pt x="192" y="130"/>
                    <a:pt x="188" y="125"/>
                    <a:pt x="188" y="120"/>
                  </a:cubicBezTo>
                  <a:cubicBezTo>
                    <a:pt x="188" y="114"/>
                    <a:pt x="194" y="109"/>
                    <a:pt x="200" y="109"/>
                  </a:cubicBezTo>
                  <a:cubicBezTo>
                    <a:pt x="207" y="109"/>
                    <a:pt x="212" y="114"/>
                    <a:pt x="212" y="120"/>
                  </a:cubicBezTo>
                  <a:cubicBezTo>
                    <a:pt x="212" y="125"/>
                    <a:pt x="209" y="130"/>
                    <a:pt x="205" y="131"/>
                  </a:cubicBezTo>
                  <a:cubicBezTo>
                    <a:pt x="205" y="131"/>
                    <a:pt x="205" y="131"/>
                    <a:pt x="212" y="157"/>
                  </a:cubicBezTo>
                  <a:close/>
                  <a:moveTo>
                    <a:pt x="300" y="0"/>
                  </a:moveTo>
                  <a:cubicBezTo>
                    <a:pt x="34" y="0"/>
                    <a:pt x="34" y="0"/>
                    <a:pt x="34" y="0"/>
                  </a:cubicBezTo>
                  <a:cubicBezTo>
                    <a:pt x="15" y="0"/>
                    <a:pt x="0" y="15"/>
                    <a:pt x="0" y="33"/>
                  </a:cubicBezTo>
                  <a:cubicBezTo>
                    <a:pt x="0" y="233"/>
                    <a:pt x="0" y="233"/>
                    <a:pt x="0" y="233"/>
                  </a:cubicBezTo>
                  <a:cubicBezTo>
                    <a:pt x="0" y="251"/>
                    <a:pt x="15" y="266"/>
                    <a:pt x="34" y="266"/>
                  </a:cubicBezTo>
                  <a:cubicBezTo>
                    <a:pt x="300" y="266"/>
                    <a:pt x="300" y="266"/>
                    <a:pt x="300" y="266"/>
                  </a:cubicBezTo>
                  <a:cubicBezTo>
                    <a:pt x="319" y="266"/>
                    <a:pt x="334" y="251"/>
                    <a:pt x="334" y="233"/>
                  </a:cubicBezTo>
                  <a:cubicBezTo>
                    <a:pt x="334" y="33"/>
                    <a:pt x="334" y="33"/>
                    <a:pt x="334" y="33"/>
                  </a:cubicBezTo>
                  <a:cubicBezTo>
                    <a:pt x="334" y="15"/>
                    <a:pt x="319" y="0"/>
                    <a:pt x="300" y="0"/>
                  </a:cubicBezTo>
                  <a:close/>
                  <a:moveTo>
                    <a:pt x="300" y="139"/>
                  </a:moveTo>
                  <a:cubicBezTo>
                    <a:pt x="299" y="162"/>
                    <a:pt x="290" y="183"/>
                    <a:pt x="275" y="199"/>
                  </a:cubicBezTo>
                  <a:cubicBezTo>
                    <a:pt x="261" y="185"/>
                    <a:pt x="261" y="185"/>
                    <a:pt x="261" y="185"/>
                  </a:cubicBezTo>
                  <a:cubicBezTo>
                    <a:pt x="253" y="194"/>
                    <a:pt x="253" y="194"/>
                    <a:pt x="253" y="194"/>
                  </a:cubicBezTo>
                  <a:cubicBezTo>
                    <a:pt x="267" y="208"/>
                    <a:pt x="267" y="208"/>
                    <a:pt x="267" y="208"/>
                  </a:cubicBezTo>
                  <a:cubicBezTo>
                    <a:pt x="250" y="222"/>
                    <a:pt x="229" y="231"/>
                    <a:pt x="206" y="233"/>
                  </a:cubicBezTo>
                  <a:cubicBezTo>
                    <a:pt x="206" y="213"/>
                    <a:pt x="206" y="213"/>
                    <a:pt x="206" y="213"/>
                  </a:cubicBezTo>
                  <a:cubicBezTo>
                    <a:pt x="194" y="213"/>
                    <a:pt x="194" y="213"/>
                    <a:pt x="194" y="213"/>
                  </a:cubicBezTo>
                  <a:cubicBezTo>
                    <a:pt x="194" y="233"/>
                    <a:pt x="194" y="233"/>
                    <a:pt x="194" y="233"/>
                  </a:cubicBezTo>
                  <a:cubicBezTo>
                    <a:pt x="171" y="231"/>
                    <a:pt x="150" y="222"/>
                    <a:pt x="134" y="208"/>
                  </a:cubicBezTo>
                  <a:cubicBezTo>
                    <a:pt x="148" y="194"/>
                    <a:pt x="148" y="194"/>
                    <a:pt x="148" y="194"/>
                  </a:cubicBezTo>
                  <a:cubicBezTo>
                    <a:pt x="139" y="185"/>
                    <a:pt x="139" y="185"/>
                    <a:pt x="139" y="185"/>
                  </a:cubicBezTo>
                  <a:cubicBezTo>
                    <a:pt x="126" y="199"/>
                    <a:pt x="126" y="199"/>
                    <a:pt x="126" y="199"/>
                  </a:cubicBezTo>
                  <a:cubicBezTo>
                    <a:pt x="111" y="183"/>
                    <a:pt x="102" y="162"/>
                    <a:pt x="101" y="139"/>
                  </a:cubicBezTo>
                  <a:cubicBezTo>
                    <a:pt x="120" y="139"/>
                    <a:pt x="120" y="139"/>
                    <a:pt x="120" y="139"/>
                  </a:cubicBezTo>
                  <a:cubicBezTo>
                    <a:pt x="120" y="127"/>
                    <a:pt x="120" y="127"/>
                    <a:pt x="120" y="127"/>
                  </a:cubicBezTo>
                  <a:cubicBezTo>
                    <a:pt x="101" y="127"/>
                    <a:pt x="101" y="127"/>
                    <a:pt x="101" y="127"/>
                  </a:cubicBezTo>
                  <a:cubicBezTo>
                    <a:pt x="102" y="104"/>
                    <a:pt x="111" y="83"/>
                    <a:pt x="126" y="67"/>
                  </a:cubicBezTo>
                  <a:cubicBezTo>
                    <a:pt x="139" y="81"/>
                    <a:pt x="139" y="81"/>
                    <a:pt x="139" y="81"/>
                  </a:cubicBezTo>
                  <a:cubicBezTo>
                    <a:pt x="148" y="72"/>
                    <a:pt x="148" y="72"/>
                    <a:pt x="148" y="72"/>
                  </a:cubicBezTo>
                  <a:cubicBezTo>
                    <a:pt x="134" y="58"/>
                    <a:pt x="134" y="58"/>
                    <a:pt x="134" y="58"/>
                  </a:cubicBezTo>
                  <a:cubicBezTo>
                    <a:pt x="150" y="44"/>
                    <a:pt x="171" y="35"/>
                    <a:pt x="194" y="33"/>
                  </a:cubicBezTo>
                  <a:cubicBezTo>
                    <a:pt x="194" y="53"/>
                    <a:pt x="194" y="53"/>
                    <a:pt x="194" y="53"/>
                  </a:cubicBezTo>
                  <a:cubicBezTo>
                    <a:pt x="206" y="53"/>
                    <a:pt x="206" y="53"/>
                    <a:pt x="206" y="53"/>
                  </a:cubicBezTo>
                  <a:cubicBezTo>
                    <a:pt x="206" y="33"/>
                    <a:pt x="206" y="33"/>
                    <a:pt x="206" y="33"/>
                  </a:cubicBezTo>
                  <a:cubicBezTo>
                    <a:pt x="229" y="35"/>
                    <a:pt x="250" y="44"/>
                    <a:pt x="267" y="58"/>
                  </a:cubicBezTo>
                  <a:cubicBezTo>
                    <a:pt x="253" y="72"/>
                    <a:pt x="253" y="72"/>
                    <a:pt x="253" y="72"/>
                  </a:cubicBezTo>
                  <a:cubicBezTo>
                    <a:pt x="261" y="81"/>
                    <a:pt x="261" y="81"/>
                    <a:pt x="261" y="81"/>
                  </a:cubicBezTo>
                  <a:cubicBezTo>
                    <a:pt x="275" y="67"/>
                    <a:pt x="275" y="67"/>
                    <a:pt x="275" y="67"/>
                  </a:cubicBezTo>
                  <a:cubicBezTo>
                    <a:pt x="290" y="83"/>
                    <a:pt x="299" y="104"/>
                    <a:pt x="300" y="127"/>
                  </a:cubicBezTo>
                  <a:cubicBezTo>
                    <a:pt x="280" y="127"/>
                    <a:pt x="280" y="127"/>
                    <a:pt x="280" y="127"/>
                  </a:cubicBezTo>
                  <a:cubicBezTo>
                    <a:pt x="280" y="139"/>
                    <a:pt x="280" y="139"/>
                    <a:pt x="280" y="139"/>
                  </a:cubicBezTo>
                  <a:lnTo>
                    <a:pt x="300" y="139"/>
                  </a:lnTo>
                  <a:close/>
                  <a:moveTo>
                    <a:pt x="34" y="166"/>
                  </a:moveTo>
                  <a:cubicBezTo>
                    <a:pt x="34" y="100"/>
                    <a:pt x="34" y="100"/>
                    <a:pt x="34" y="100"/>
                  </a:cubicBezTo>
                  <a:cubicBezTo>
                    <a:pt x="67" y="133"/>
                    <a:pt x="67" y="133"/>
                    <a:pt x="67" y="133"/>
                  </a:cubicBezTo>
                  <a:lnTo>
                    <a:pt x="34" y="166"/>
                  </a:ln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32509">
                <a:defRPr/>
              </a:pPr>
              <a:endParaRPr lang="en-US" sz="1599" kern="0">
                <a:solidFill>
                  <a:srgbClr val="505050"/>
                </a:solidFill>
              </a:endParaRPr>
            </a:p>
          </p:txBody>
        </p:sp>
      </p:grpSp>
      <p:cxnSp>
        <p:nvCxnSpPr>
          <p:cNvPr id="321" name="Straight Arrow Connector 138"/>
          <p:cNvCxnSpPr>
            <a:endCxn id="318" idx="3"/>
          </p:cNvCxnSpPr>
          <p:nvPr/>
        </p:nvCxnSpPr>
        <p:spPr>
          <a:xfrm rot="5400000">
            <a:off x="11247110" y="5328529"/>
            <a:ext cx="507143" cy="388514"/>
          </a:xfrm>
          <a:prstGeom prst="bentConnector2">
            <a:avLst/>
          </a:prstGeom>
          <a:noFill/>
          <a:ln w="38100" cap="flat" cmpd="sng" algn="ctr">
            <a:solidFill>
              <a:srgbClr val="DC3C00"/>
            </a:solidFill>
            <a:prstDash val="solid"/>
            <a:headEnd type="none"/>
            <a:tailEnd type="triangle" w="lg" len="med"/>
          </a:ln>
          <a:effectLst/>
        </p:spPr>
      </p:cxnSp>
      <p:sp>
        <p:nvSpPr>
          <p:cNvPr id="322" name="Rectangle 321"/>
          <p:cNvSpPr/>
          <p:nvPr/>
        </p:nvSpPr>
        <p:spPr bwMode="auto">
          <a:xfrm>
            <a:off x="10610383" y="1840700"/>
            <a:ext cx="1371405" cy="3428514"/>
          </a:xfrm>
          <a:prstGeom prst="rect">
            <a:avLst/>
          </a:prstGeom>
          <a:solidFill>
            <a:srgbClr val="FFFFFF">
              <a:lumMod val="95000"/>
            </a:srgbClr>
          </a:solidFill>
          <a:ln w="12700" cap="flat" cmpd="sng" algn="ctr">
            <a:solidFill>
              <a:srgbClr val="FFFFFF">
                <a:lumMod val="85000"/>
              </a:srgbClr>
            </a:solidFill>
            <a:prstDash val="solid"/>
            <a:headEnd type="none" w="med" len="med"/>
            <a:tailEnd type="none" w="med" len="med"/>
          </a:ln>
          <a:effectLst/>
        </p:spPr>
        <p:txBody>
          <a:bodyPr rot="0" spcFirstLastPara="0" vertOverflow="overflow" horzOverflow="overflow" vert="horz" wrap="square" lIns="143360" tIns="114689" rIns="143360" bIns="114689" numCol="1" spcCol="0" rtlCol="0" fromWordArt="0" anchor="t" anchorCtr="0" forceAA="0" compatLnSpc="1">
            <a:prstTxWarp prst="textNoShape">
              <a:avLst/>
            </a:prstTxWarp>
            <a:noAutofit/>
          </a:bodyPr>
          <a:lstStyle/>
          <a:p>
            <a:pPr defTabSz="730917" fontAlgn="base">
              <a:lnSpc>
                <a:spcPct val="90000"/>
              </a:lnSpc>
              <a:spcBef>
                <a:spcPct val="0"/>
              </a:spcBef>
              <a:spcAft>
                <a:spcPct val="0"/>
              </a:spcAft>
              <a:defRPr/>
            </a:pPr>
            <a:endParaRPr lang="en-US" kern="0" spc="-16" dirty="0">
              <a:gradFill>
                <a:gsLst>
                  <a:gs pos="30508">
                    <a:srgbClr val="505050"/>
                  </a:gs>
                  <a:gs pos="52000">
                    <a:srgbClr val="505050"/>
                  </a:gs>
                </a:gsLst>
                <a:lin ang="5400000" scaled="0"/>
              </a:gradFill>
              <a:ea typeface="Segoe UI" pitchFamily="34" charset="0"/>
              <a:cs typeface="Segoe UI" pitchFamily="34" charset="0"/>
            </a:endParaRPr>
          </a:p>
        </p:txBody>
      </p:sp>
      <p:grpSp>
        <p:nvGrpSpPr>
          <p:cNvPr id="323" name="Group 322"/>
          <p:cNvGrpSpPr/>
          <p:nvPr/>
        </p:nvGrpSpPr>
        <p:grpSpPr>
          <a:xfrm>
            <a:off x="10610387" y="4859307"/>
            <a:ext cx="1371405" cy="409907"/>
            <a:chOff x="12849309" y="5603059"/>
            <a:chExt cx="1749448" cy="522902"/>
          </a:xfrm>
        </p:grpSpPr>
        <p:sp>
          <p:nvSpPr>
            <p:cNvPr id="324" name="Rectangle 323"/>
            <p:cNvSpPr/>
            <p:nvPr/>
          </p:nvSpPr>
          <p:spPr bwMode="auto">
            <a:xfrm>
              <a:off x="12849309" y="5603059"/>
              <a:ext cx="1749448" cy="522902"/>
            </a:xfrm>
            <a:prstGeom prst="rect">
              <a:avLst/>
            </a:prstGeom>
            <a:solidFill>
              <a:srgbClr val="002060"/>
            </a:solidFill>
            <a:ln w="9525" cap="flat" cmpd="sng" algn="ctr">
              <a:noFill/>
              <a:prstDash val="solid"/>
              <a:headEnd type="none" w="med" len="med"/>
              <a:tailEnd type="none" w="med" len="med"/>
            </a:ln>
            <a:effectLst/>
          </p:spPr>
          <p:txBody>
            <a:bodyPr rot="0" spcFirstLastPara="0" vertOverflow="overflow" horzOverflow="overflow" vert="horz" wrap="square" lIns="501763" tIns="116972" rIns="146215" bIns="116972" numCol="1" spcCol="0" rtlCol="0" fromWordArt="0" anchor="t" anchorCtr="0" forceAA="0" compatLnSpc="1">
              <a:prstTxWarp prst="textNoShape">
                <a:avLst/>
              </a:prstTxWarp>
              <a:noAutofit/>
            </a:bodyPr>
            <a:lstStyle/>
            <a:p>
              <a:pPr defTabSz="745463" fontAlgn="base">
                <a:lnSpc>
                  <a:spcPct val="90000"/>
                </a:lnSpc>
                <a:spcBef>
                  <a:spcPct val="0"/>
                </a:spcBef>
                <a:spcAft>
                  <a:spcPct val="0"/>
                </a:spcAft>
                <a:defRPr/>
              </a:pPr>
              <a:r>
                <a:rPr lang="en-US" sz="1199" kern="0" spc="-16" dirty="0">
                  <a:gradFill>
                    <a:gsLst>
                      <a:gs pos="0">
                        <a:srgbClr val="FFFFFF"/>
                      </a:gs>
                      <a:gs pos="100000">
                        <a:srgbClr val="FFFFFF"/>
                      </a:gs>
                    </a:gsLst>
                    <a:lin ang="5400000" scaled="0"/>
                  </a:gradFill>
                  <a:ea typeface="Segoe UI" pitchFamily="34" charset="0"/>
                  <a:cs typeface="Segoe UI" pitchFamily="34" charset="0"/>
                </a:rPr>
                <a:t>Fabric</a:t>
              </a:r>
            </a:p>
          </p:txBody>
        </p:sp>
        <p:sp>
          <p:nvSpPr>
            <p:cNvPr id="325" name="Frame 5"/>
            <p:cNvSpPr>
              <a:spLocks noChangeAspect="1"/>
            </p:cNvSpPr>
            <p:nvPr/>
          </p:nvSpPr>
          <p:spPr bwMode="auto">
            <a:xfrm>
              <a:off x="13023931" y="5727374"/>
              <a:ext cx="268964" cy="274320"/>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rgbClr val="FFFFFF"/>
            </a:solidFill>
            <a:ln>
              <a:noFill/>
            </a:ln>
          </p:spPr>
          <p:txBody>
            <a:bodyPr vert="horz" wrap="square" lIns="71681" tIns="35840" rIns="71681" bIns="35840" numCol="1" anchor="t" anchorCtr="0" compatLnSpc="1">
              <a:prstTxWarp prst="textNoShape">
                <a:avLst/>
              </a:prstTxWarp>
            </a:bodyPr>
            <a:lstStyle/>
            <a:p>
              <a:pPr defTabSz="731087">
                <a:lnSpc>
                  <a:spcPct val="90000"/>
                </a:lnSpc>
                <a:defRPr/>
              </a:pPr>
              <a:endParaRPr lang="en-US" sz="1439" kern="0" dirty="0">
                <a:solidFill>
                  <a:srgbClr val="505050"/>
                </a:solidFill>
              </a:endParaRPr>
            </a:p>
          </p:txBody>
        </p:sp>
      </p:grpSp>
      <p:grpSp>
        <p:nvGrpSpPr>
          <p:cNvPr id="326" name="Group 325"/>
          <p:cNvGrpSpPr/>
          <p:nvPr/>
        </p:nvGrpSpPr>
        <p:grpSpPr>
          <a:xfrm>
            <a:off x="10610383" y="4403461"/>
            <a:ext cx="1371405" cy="409907"/>
            <a:chOff x="12423174" y="5033373"/>
            <a:chExt cx="1749449" cy="522902"/>
          </a:xfrm>
        </p:grpSpPr>
        <p:sp>
          <p:nvSpPr>
            <p:cNvPr id="327" name="Rectangle 326"/>
            <p:cNvSpPr/>
            <p:nvPr/>
          </p:nvSpPr>
          <p:spPr bwMode="auto">
            <a:xfrm>
              <a:off x="12423174" y="5033373"/>
              <a:ext cx="1749449" cy="522902"/>
            </a:xfrm>
            <a:prstGeom prst="rect">
              <a:avLst/>
            </a:prstGeom>
            <a:solidFill>
              <a:srgbClr val="002060"/>
            </a:solidFill>
            <a:ln w="9525" cap="flat" cmpd="sng" algn="ctr">
              <a:noFill/>
              <a:prstDash val="solid"/>
              <a:headEnd type="none" w="med" len="med"/>
              <a:tailEnd type="none" w="med" len="med"/>
            </a:ln>
            <a:effectLst/>
          </p:spPr>
          <p:txBody>
            <a:bodyPr rot="0" spcFirstLastPara="0" vertOverflow="overflow" horzOverflow="overflow" vert="horz" wrap="square" lIns="501763" tIns="116972" rIns="146215" bIns="116972" numCol="1" spcCol="0" rtlCol="0" fromWordArt="0" anchor="t" anchorCtr="0" forceAA="0" compatLnSpc="1">
              <a:prstTxWarp prst="textNoShape">
                <a:avLst/>
              </a:prstTxWarp>
              <a:noAutofit/>
            </a:bodyPr>
            <a:lstStyle/>
            <a:p>
              <a:pPr defTabSz="745463" fontAlgn="base">
                <a:lnSpc>
                  <a:spcPct val="90000"/>
                </a:lnSpc>
                <a:spcBef>
                  <a:spcPct val="0"/>
                </a:spcBef>
                <a:spcAft>
                  <a:spcPct val="0"/>
                </a:spcAft>
                <a:defRPr/>
              </a:pPr>
              <a:r>
                <a:rPr lang="en-US" sz="1199" kern="0" spc="-16" dirty="0">
                  <a:gradFill>
                    <a:gsLst>
                      <a:gs pos="0">
                        <a:srgbClr val="FFFFFF"/>
                      </a:gs>
                      <a:gs pos="100000">
                        <a:srgbClr val="FFFFFF"/>
                      </a:gs>
                    </a:gsLst>
                    <a:lin ang="5400000" scaled="0"/>
                  </a:gradFill>
                  <a:ea typeface="Segoe UI" pitchFamily="34" charset="0"/>
                  <a:cs typeface="Segoe UI" pitchFamily="34" charset="0"/>
                </a:rPr>
                <a:t>Hypervisor</a:t>
              </a:r>
            </a:p>
          </p:txBody>
        </p:sp>
        <p:sp>
          <p:nvSpPr>
            <p:cNvPr id="328" name="Freeform 78"/>
            <p:cNvSpPr>
              <a:spLocks noChangeAspect="1" noEditPoints="1"/>
            </p:cNvSpPr>
            <p:nvPr/>
          </p:nvSpPr>
          <p:spPr bwMode="black">
            <a:xfrm>
              <a:off x="12562646" y="5143971"/>
              <a:ext cx="346554" cy="301752"/>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FFFFFF"/>
            </a:solidFill>
            <a:ln>
              <a:noFill/>
            </a:ln>
          </p:spPr>
          <p:txBody>
            <a:bodyPr vert="horz" wrap="square" lIns="63219" tIns="31610" rIns="63219" bIns="31610" numCol="1" anchor="t" anchorCtr="0" compatLnSpc="1">
              <a:prstTxWarp prst="textNoShape">
                <a:avLst/>
              </a:prstTxWarp>
            </a:bodyPr>
            <a:lstStyle/>
            <a:p>
              <a:pPr defTabSz="525508">
                <a:defRPr/>
              </a:pPr>
              <a:endParaRPr lang="en-US" sz="706" kern="0" dirty="0">
                <a:solidFill>
                  <a:srgbClr val="FFFFFF"/>
                </a:solidFill>
              </a:endParaRPr>
            </a:p>
          </p:txBody>
        </p:sp>
      </p:grpSp>
      <p:sp>
        <p:nvSpPr>
          <p:cNvPr id="329" name="Rectangle 328"/>
          <p:cNvSpPr/>
          <p:nvPr/>
        </p:nvSpPr>
        <p:spPr>
          <a:xfrm>
            <a:off x="10747522" y="1970475"/>
            <a:ext cx="1097125" cy="1097125"/>
          </a:xfrm>
          <a:prstGeom prst="rect">
            <a:avLst/>
          </a:prstGeom>
          <a:solidFill>
            <a:srgbClr val="FFFFFF"/>
          </a:solidFill>
          <a:ln w="12700" cap="rnd" cmpd="sng" algn="ctr">
            <a:solidFill>
              <a:srgbClr val="DC3C00"/>
            </a:solidFill>
            <a:prstDash val="sysDot"/>
            <a:round/>
          </a:ln>
          <a:effectLst/>
        </p:spPr>
        <p:txBody>
          <a:bodyPr lIns="137141" tIns="91427" rIns="109712" bIns="91427" rtlCol="0" anchor="t" anchorCtr="0"/>
          <a:lstStyle/>
          <a:p>
            <a:pPr defTabSz="932509">
              <a:defRPr/>
            </a:pPr>
            <a:r>
              <a:rPr lang="en-US" sz="1099" kern="0" dirty="0">
                <a:gradFill>
                  <a:gsLst>
                    <a:gs pos="10169">
                      <a:srgbClr val="505050"/>
                    </a:gs>
                    <a:gs pos="24576">
                      <a:srgbClr val="505050"/>
                    </a:gs>
                  </a:gsLst>
                  <a:lin ang="5400000" scaled="1"/>
                </a:gradFill>
                <a:latin typeface="Segoe UI Semibold" panose="020B0702040204020203" pitchFamily="34" charset="0"/>
              </a:rPr>
              <a:t>Customer</a:t>
            </a:r>
          </a:p>
        </p:txBody>
      </p:sp>
      <p:sp>
        <p:nvSpPr>
          <p:cNvPr id="330" name="Rectangle 329"/>
          <p:cNvSpPr/>
          <p:nvPr/>
        </p:nvSpPr>
        <p:spPr bwMode="auto">
          <a:xfrm>
            <a:off x="7205437" y="1840700"/>
            <a:ext cx="3199946" cy="3428514"/>
          </a:xfrm>
          <a:prstGeom prst="rect">
            <a:avLst/>
          </a:prstGeom>
          <a:solidFill>
            <a:srgbClr val="FFFFFF">
              <a:lumMod val="95000"/>
            </a:srgbClr>
          </a:solidFill>
          <a:ln w="12700" cap="flat" cmpd="sng" algn="ctr">
            <a:solidFill>
              <a:srgbClr val="FFFFFF">
                <a:lumMod val="85000"/>
              </a:srgbClr>
            </a:solidFill>
            <a:prstDash val="solid"/>
            <a:headEnd type="none" w="med" len="med"/>
            <a:tailEnd type="none" w="med" len="med"/>
          </a:ln>
          <a:effectLst/>
        </p:spPr>
        <p:txBody>
          <a:bodyPr rot="0" spcFirstLastPara="0" vertOverflow="overflow" horzOverflow="overflow" vert="horz" wrap="square" lIns="143360" tIns="114689" rIns="143360" bIns="114689" numCol="1" spcCol="0" rtlCol="0" fromWordArt="0" anchor="t" anchorCtr="0" forceAA="0" compatLnSpc="1">
            <a:prstTxWarp prst="textNoShape">
              <a:avLst/>
            </a:prstTxWarp>
            <a:noAutofit/>
          </a:bodyPr>
          <a:lstStyle/>
          <a:p>
            <a:pPr defTabSz="730917" fontAlgn="base">
              <a:lnSpc>
                <a:spcPct val="90000"/>
              </a:lnSpc>
              <a:spcBef>
                <a:spcPct val="0"/>
              </a:spcBef>
              <a:spcAft>
                <a:spcPct val="0"/>
              </a:spcAft>
              <a:defRPr/>
            </a:pPr>
            <a:endParaRPr lang="en-US" kern="0" spc="-16" dirty="0">
              <a:gradFill>
                <a:gsLst>
                  <a:gs pos="30508">
                    <a:srgbClr val="505050"/>
                  </a:gs>
                  <a:gs pos="52000">
                    <a:srgbClr val="505050"/>
                  </a:gs>
                </a:gsLst>
                <a:lin ang="5400000" scaled="0"/>
              </a:gradFill>
              <a:ea typeface="Segoe UI" pitchFamily="34" charset="0"/>
              <a:cs typeface="Segoe UI" pitchFamily="34" charset="0"/>
            </a:endParaRPr>
          </a:p>
        </p:txBody>
      </p:sp>
      <p:grpSp>
        <p:nvGrpSpPr>
          <p:cNvPr id="331" name="Group 330"/>
          <p:cNvGrpSpPr/>
          <p:nvPr/>
        </p:nvGrpSpPr>
        <p:grpSpPr>
          <a:xfrm>
            <a:off x="7205437" y="4403461"/>
            <a:ext cx="3199946" cy="409907"/>
            <a:chOff x="12423174" y="5033373"/>
            <a:chExt cx="4082048" cy="522902"/>
          </a:xfrm>
        </p:grpSpPr>
        <p:sp>
          <p:nvSpPr>
            <p:cNvPr id="332" name="Rectangle 331"/>
            <p:cNvSpPr/>
            <p:nvPr/>
          </p:nvSpPr>
          <p:spPr bwMode="auto">
            <a:xfrm>
              <a:off x="12423174" y="5033373"/>
              <a:ext cx="4082048" cy="522902"/>
            </a:xfrm>
            <a:prstGeom prst="rect">
              <a:avLst/>
            </a:prstGeom>
            <a:solidFill>
              <a:srgbClr val="002060"/>
            </a:solidFill>
            <a:ln w="9525" cap="flat" cmpd="sng" algn="ctr">
              <a:noFill/>
              <a:prstDash val="solid"/>
              <a:headEnd type="none" w="med" len="med"/>
              <a:tailEnd type="none" w="med" len="med"/>
            </a:ln>
            <a:effectLst/>
          </p:spPr>
          <p:txBody>
            <a:bodyPr rot="0" spcFirstLastPara="0" vertOverflow="overflow" horzOverflow="overflow" vert="horz" wrap="square" lIns="501763" tIns="116972" rIns="146215" bIns="116972" numCol="1" spcCol="0" rtlCol="0" fromWordArt="0" anchor="t" anchorCtr="0" forceAA="0" compatLnSpc="1">
              <a:prstTxWarp prst="textNoShape">
                <a:avLst/>
              </a:prstTxWarp>
              <a:noAutofit/>
            </a:bodyPr>
            <a:lstStyle/>
            <a:p>
              <a:pPr defTabSz="745463" fontAlgn="base">
                <a:lnSpc>
                  <a:spcPct val="90000"/>
                </a:lnSpc>
                <a:spcBef>
                  <a:spcPct val="0"/>
                </a:spcBef>
                <a:spcAft>
                  <a:spcPct val="0"/>
                </a:spcAft>
                <a:defRPr/>
              </a:pPr>
              <a:r>
                <a:rPr lang="en-US" sz="1199" kern="0" spc="-16" dirty="0">
                  <a:gradFill>
                    <a:gsLst>
                      <a:gs pos="0">
                        <a:srgbClr val="FFFFFF"/>
                      </a:gs>
                      <a:gs pos="100000">
                        <a:srgbClr val="FFFFFF"/>
                      </a:gs>
                    </a:gsLst>
                    <a:lin ang="5400000" scaled="0"/>
                  </a:gradFill>
                  <a:ea typeface="Segoe UI" pitchFamily="34" charset="0"/>
                  <a:cs typeface="Segoe UI" pitchFamily="34" charset="0"/>
                </a:rPr>
                <a:t>Hypervisor</a:t>
              </a:r>
            </a:p>
          </p:txBody>
        </p:sp>
        <p:sp>
          <p:nvSpPr>
            <p:cNvPr id="333" name="Freeform 78"/>
            <p:cNvSpPr>
              <a:spLocks noChangeAspect="1" noEditPoints="1"/>
            </p:cNvSpPr>
            <p:nvPr/>
          </p:nvSpPr>
          <p:spPr bwMode="black">
            <a:xfrm>
              <a:off x="12562646" y="5143971"/>
              <a:ext cx="346554" cy="301752"/>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FFFFFF"/>
            </a:solidFill>
            <a:ln>
              <a:noFill/>
            </a:ln>
          </p:spPr>
          <p:txBody>
            <a:bodyPr vert="horz" wrap="square" lIns="63219" tIns="31610" rIns="63219" bIns="31610" numCol="1" anchor="t" anchorCtr="0" compatLnSpc="1">
              <a:prstTxWarp prst="textNoShape">
                <a:avLst/>
              </a:prstTxWarp>
            </a:bodyPr>
            <a:lstStyle/>
            <a:p>
              <a:pPr defTabSz="525508">
                <a:defRPr/>
              </a:pPr>
              <a:endParaRPr lang="en-US" sz="706" kern="0" dirty="0">
                <a:solidFill>
                  <a:srgbClr val="FFFFFF"/>
                </a:solidFill>
              </a:endParaRPr>
            </a:p>
          </p:txBody>
        </p:sp>
      </p:grpSp>
      <p:grpSp>
        <p:nvGrpSpPr>
          <p:cNvPr id="334" name="Group 333"/>
          <p:cNvGrpSpPr/>
          <p:nvPr/>
        </p:nvGrpSpPr>
        <p:grpSpPr>
          <a:xfrm>
            <a:off x="7205437" y="4859307"/>
            <a:ext cx="3199946" cy="409907"/>
            <a:chOff x="12849309" y="5603059"/>
            <a:chExt cx="4082047" cy="522902"/>
          </a:xfrm>
        </p:grpSpPr>
        <p:sp>
          <p:nvSpPr>
            <p:cNvPr id="335" name="Rectangle 334"/>
            <p:cNvSpPr/>
            <p:nvPr/>
          </p:nvSpPr>
          <p:spPr bwMode="auto">
            <a:xfrm>
              <a:off x="12849309" y="5603059"/>
              <a:ext cx="4082047" cy="522902"/>
            </a:xfrm>
            <a:prstGeom prst="rect">
              <a:avLst/>
            </a:prstGeom>
            <a:solidFill>
              <a:srgbClr val="002060"/>
            </a:solidFill>
            <a:ln w="9525" cap="flat" cmpd="sng" algn="ctr">
              <a:noFill/>
              <a:prstDash val="solid"/>
              <a:headEnd type="none" w="med" len="med"/>
              <a:tailEnd type="none" w="med" len="med"/>
            </a:ln>
            <a:effectLst/>
          </p:spPr>
          <p:txBody>
            <a:bodyPr rot="0" spcFirstLastPara="0" vertOverflow="overflow" horzOverflow="overflow" vert="horz" wrap="square" lIns="501763" tIns="116972" rIns="146215" bIns="116972" numCol="1" spcCol="0" rtlCol="0" fromWordArt="0" anchor="t" anchorCtr="0" forceAA="0" compatLnSpc="1">
              <a:prstTxWarp prst="textNoShape">
                <a:avLst/>
              </a:prstTxWarp>
              <a:noAutofit/>
            </a:bodyPr>
            <a:lstStyle/>
            <a:p>
              <a:pPr defTabSz="745463" fontAlgn="base">
                <a:lnSpc>
                  <a:spcPct val="90000"/>
                </a:lnSpc>
                <a:spcBef>
                  <a:spcPct val="0"/>
                </a:spcBef>
                <a:spcAft>
                  <a:spcPct val="0"/>
                </a:spcAft>
                <a:defRPr/>
              </a:pPr>
              <a:r>
                <a:rPr lang="en-US" sz="1199" kern="0" spc="-16" dirty="0">
                  <a:gradFill>
                    <a:gsLst>
                      <a:gs pos="0">
                        <a:srgbClr val="FFFFFF"/>
                      </a:gs>
                      <a:gs pos="100000">
                        <a:srgbClr val="FFFFFF"/>
                      </a:gs>
                    </a:gsLst>
                    <a:lin ang="5400000" scaled="0"/>
                  </a:gradFill>
                  <a:ea typeface="Segoe UI" pitchFamily="34" charset="0"/>
                  <a:cs typeface="Segoe UI" pitchFamily="34" charset="0"/>
                </a:rPr>
                <a:t>Fabric</a:t>
              </a:r>
            </a:p>
          </p:txBody>
        </p:sp>
        <p:sp>
          <p:nvSpPr>
            <p:cNvPr id="336" name="Frame 5"/>
            <p:cNvSpPr>
              <a:spLocks noChangeAspect="1"/>
            </p:cNvSpPr>
            <p:nvPr/>
          </p:nvSpPr>
          <p:spPr bwMode="auto">
            <a:xfrm>
              <a:off x="13023931" y="5727374"/>
              <a:ext cx="268964" cy="274320"/>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rgbClr val="FFFFFF"/>
            </a:solidFill>
            <a:ln>
              <a:noFill/>
            </a:ln>
          </p:spPr>
          <p:txBody>
            <a:bodyPr vert="horz" wrap="square" lIns="71681" tIns="35840" rIns="71681" bIns="35840" numCol="1" anchor="t" anchorCtr="0" compatLnSpc="1">
              <a:prstTxWarp prst="textNoShape">
                <a:avLst/>
              </a:prstTxWarp>
            </a:bodyPr>
            <a:lstStyle/>
            <a:p>
              <a:pPr defTabSz="731087">
                <a:lnSpc>
                  <a:spcPct val="90000"/>
                </a:lnSpc>
                <a:defRPr/>
              </a:pPr>
              <a:endParaRPr lang="en-US" sz="1439" kern="0" dirty="0">
                <a:solidFill>
                  <a:srgbClr val="505050"/>
                </a:solidFill>
              </a:endParaRPr>
            </a:p>
          </p:txBody>
        </p:sp>
      </p:grpSp>
      <p:sp>
        <p:nvSpPr>
          <p:cNvPr id="337" name="Can 336"/>
          <p:cNvSpPr/>
          <p:nvPr/>
        </p:nvSpPr>
        <p:spPr bwMode="auto">
          <a:xfrm>
            <a:off x="8010007" y="3424846"/>
            <a:ext cx="1590805" cy="707840"/>
          </a:xfrm>
          <a:prstGeom prst="can">
            <a:avLst/>
          </a:prstGeom>
          <a:solidFill>
            <a:srgbClr val="002060"/>
          </a:solidFill>
          <a:ln w="9525" cap="flat" cmpd="sng" algn="ctr">
            <a:noFill/>
            <a:prstDash val="solid"/>
            <a:headEnd type="none" w="med" len="med"/>
            <a:tailEnd type="none" w="med" len="med"/>
          </a:ln>
          <a:effectLst/>
        </p:spPr>
        <p:txBody>
          <a:bodyPr rot="0" spcFirstLastPara="0" vertOverflow="overflow" horzOverflow="overflow" vert="horz" wrap="square" lIns="501763" tIns="116972" rIns="146215" bIns="116972" numCol="1" spcCol="0" rtlCol="0" fromWordArt="0" anchor="t" anchorCtr="0" forceAA="0" compatLnSpc="1">
            <a:prstTxWarp prst="textNoShape">
              <a:avLst/>
            </a:prstTxWarp>
            <a:noAutofit/>
          </a:bodyPr>
          <a:lstStyle/>
          <a:p>
            <a:pPr defTabSz="745463" fontAlgn="base">
              <a:lnSpc>
                <a:spcPct val="90000"/>
              </a:lnSpc>
              <a:spcBef>
                <a:spcPct val="0"/>
              </a:spcBef>
              <a:spcAft>
                <a:spcPct val="0"/>
              </a:spcAft>
              <a:defRPr/>
            </a:pPr>
            <a:endParaRPr lang="en-US" sz="1199" kern="0" spc="-16" dirty="0" err="1">
              <a:gradFill>
                <a:gsLst>
                  <a:gs pos="0">
                    <a:srgbClr val="FFFFFF"/>
                  </a:gs>
                  <a:gs pos="100000">
                    <a:srgbClr val="FFFFFF"/>
                  </a:gs>
                </a:gsLst>
                <a:lin ang="5400000" scaled="0"/>
              </a:gradFill>
              <a:ea typeface="Segoe UI" pitchFamily="34" charset="0"/>
              <a:cs typeface="Segoe UI" pitchFamily="34" charset="0"/>
            </a:endParaRPr>
          </a:p>
        </p:txBody>
      </p:sp>
      <p:sp>
        <p:nvSpPr>
          <p:cNvPr id="338" name="Freeform 5"/>
          <p:cNvSpPr>
            <a:spLocks noChangeAspect="1" noEditPoints="1"/>
          </p:cNvSpPr>
          <p:nvPr/>
        </p:nvSpPr>
        <p:spPr bwMode="auto">
          <a:xfrm>
            <a:off x="8552956" y="3680948"/>
            <a:ext cx="255996" cy="346451"/>
          </a:xfrm>
          <a:custGeom>
            <a:avLst/>
            <a:gdLst>
              <a:gd name="T0" fmla="*/ 1304 w 1461"/>
              <a:gd name="T1" fmla="*/ 119 h 1972"/>
              <a:gd name="T2" fmla="*/ 1216 w 1461"/>
              <a:gd name="T3" fmla="*/ 15 h 1972"/>
              <a:gd name="T4" fmla="*/ 277 w 1461"/>
              <a:gd name="T5" fmla="*/ 0 h 1972"/>
              <a:gd name="T6" fmla="*/ 56 w 1461"/>
              <a:gd name="T7" fmla="*/ 155 h 1972"/>
              <a:gd name="T8" fmla="*/ 157 w 1461"/>
              <a:gd name="T9" fmla="*/ 119 h 1972"/>
              <a:gd name="T10" fmla="*/ 157 w 1461"/>
              <a:gd name="T11" fmla="*/ 163 h 1972"/>
              <a:gd name="T12" fmla="*/ 0 w 1461"/>
              <a:gd name="T13" fmla="*/ 1814 h 1972"/>
              <a:gd name="T14" fmla="*/ 1304 w 1461"/>
              <a:gd name="T15" fmla="*/ 1972 h 1972"/>
              <a:gd name="T16" fmla="*/ 1461 w 1461"/>
              <a:gd name="T17" fmla="*/ 320 h 1972"/>
              <a:gd name="T18" fmla="*/ 1373 w 1461"/>
              <a:gd name="T19" fmla="*/ 1814 h 1972"/>
              <a:gd name="T20" fmla="*/ 157 w 1461"/>
              <a:gd name="T21" fmla="*/ 1884 h 1972"/>
              <a:gd name="T22" fmla="*/ 87 w 1461"/>
              <a:gd name="T23" fmla="*/ 320 h 1972"/>
              <a:gd name="T24" fmla="*/ 1304 w 1461"/>
              <a:gd name="T25" fmla="*/ 251 h 1972"/>
              <a:gd name="T26" fmla="*/ 1373 w 1461"/>
              <a:gd name="T27" fmla="*/ 1814 h 1972"/>
              <a:gd name="T28" fmla="*/ 731 w 1461"/>
              <a:gd name="T29" fmla="*/ 426 h 1972"/>
              <a:gd name="T30" fmla="*/ 379 w 1461"/>
              <a:gd name="T31" fmla="*/ 1313 h 1972"/>
              <a:gd name="T32" fmla="*/ 590 w 1461"/>
              <a:gd name="T33" fmla="*/ 1164 h 1972"/>
              <a:gd name="T34" fmla="*/ 673 w 1461"/>
              <a:gd name="T35" fmla="*/ 1345 h 1972"/>
              <a:gd name="T36" fmla="*/ 731 w 1461"/>
              <a:gd name="T37" fmla="*/ 1452 h 1972"/>
              <a:gd name="T38" fmla="*/ 731 w 1461"/>
              <a:gd name="T39" fmla="*/ 426 h 1972"/>
              <a:gd name="T40" fmla="*/ 579 w 1461"/>
              <a:gd name="T41" fmla="*/ 939 h 1972"/>
              <a:gd name="T42" fmla="*/ 883 w 1461"/>
              <a:gd name="T43" fmla="*/ 939 h 1972"/>
              <a:gd name="T44" fmla="*/ 621 w 1461"/>
              <a:gd name="T45" fmla="*/ 1214 h 1972"/>
              <a:gd name="T46" fmla="*/ 510 w 1461"/>
              <a:gd name="T47" fmla="*/ 1241 h 1972"/>
              <a:gd name="T48" fmla="*/ 245 w 1461"/>
              <a:gd name="T49" fmla="*/ 1502 h 1972"/>
              <a:gd name="T50" fmla="*/ 313 w 1461"/>
              <a:gd name="T51" fmla="*/ 1799 h 1972"/>
              <a:gd name="T52" fmla="*/ 588 w 1461"/>
              <a:gd name="T53" fmla="*/ 1433 h 1972"/>
              <a:gd name="T54" fmla="*/ 621 w 1461"/>
              <a:gd name="T55" fmla="*/ 1214 h 1972"/>
              <a:gd name="T56" fmla="*/ 275 w 1461"/>
              <a:gd name="T57" fmla="*/ 1713 h 1972"/>
              <a:gd name="T58" fmla="*/ 359 w 1461"/>
              <a:gd name="T59" fmla="*/ 1592 h 1972"/>
              <a:gd name="T60" fmla="*/ 231 w 1461"/>
              <a:gd name="T61" fmla="*/ 340 h 1972"/>
              <a:gd name="T62" fmla="*/ 136 w 1461"/>
              <a:gd name="T63" fmla="*/ 340 h 1972"/>
              <a:gd name="T64" fmla="*/ 231 w 1461"/>
              <a:gd name="T65" fmla="*/ 340 h 1972"/>
              <a:gd name="T66" fmla="*/ 1236 w 1461"/>
              <a:gd name="T67" fmla="*/ 340 h 1972"/>
              <a:gd name="T68" fmla="*/ 1331 w 1461"/>
              <a:gd name="T69" fmla="*/ 340 h 1972"/>
              <a:gd name="T70" fmla="*/ 1283 w 1461"/>
              <a:gd name="T71" fmla="*/ 1742 h 1972"/>
              <a:gd name="T72" fmla="*/ 1283 w 1461"/>
              <a:gd name="T73" fmla="*/ 1838 h 1972"/>
              <a:gd name="T74" fmla="*/ 1283 w 1461"/>
              <a:gd name="T75" fmla="*/ 1742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61" h="1972">
                <a:moveTo>
                  <a:pt x="157" y="119"/>
                </a:moveTo>
                <a:cubicBezTo>
                  <a:pt x="1304" y="119"/>
                  <a:pt x="1304" y="119"/>
                  <a:pt x="1304" y="119"/>
                </a:cubicBezTo>
                <a:cubicBezTo>
                  <a:pt x="1325" y="119"/>
                  <a:pt x="1346" y="123"/>
                  <a:pt x="1365" y="131"/>
                </a:cubicBezTo>
                <a:cubicBezTo>
                  <a:pt x="1216" y="15"/>
                  <a:pt x="1216" y="15"/>
                  <a:pt x="1216" y="15"/>
                </a:cubicBezTo>
                <a:cubicBezTo>
                  <a:pt x="1206" y="6"/>
                  <a:pt x="1187" y="0"/>
                  <a:pt x="1174" y="0"/>
                </a:cubicBezTo>
                <a:cubicBezTo>
                  <a:pt x="277" y="0"/>
                  <a:pt x="277" y="0"/>
                  <a:pt x="277" y="0"/>
                </a:cubicBezTo>
                <a:cubicBezTo>
                  <a:pt x="264" y="0"/>
                  <a:pt x="245" y="6"/>
                  <a:pt x="235" y="15"/>
                </a:cubicBezTo>
                <a:cubicBezTo>
                  <a:pt x="56" y="155"/>
                  <a:pt x="56" y="155"/>
                  <a:pt x="56" y="155"/>
                </a:cubicBezTo>
                <a:cubicBezTo>
                  <a:pt x="58" y="155"/>
                  <a:pt x="58" y="155"/>
                  <a:pt x="58" y="155"/>
                </a:cubicBezTo>
                <a:cubicBezTo>
                  <a:pt x="85" y="132"/>
                  <a:pt x="119" y="119"/>
                  <a:pt x="157" y="119"/>
                </a:cubicBezTo>
                <a:close/>
                <a:moveTo>
                  <a:pt x="1304" y="163"/>
                </a:moveTo>
                <a:cubicBezTo>
                  <a:pt x="157" y="163"/>
                  <a:pt x="157" y="163"/>
                  <a:pt x="157" y="163"/>
                </a:cubicBezTo>
                <a:cubicBezTo>
                  <a:pt x="70" y="163"/>
                  <a:pt x="0" y="234"/>
                  <a:pt x="0" y="320"/>
                </a:cubicBezTo>
                <a:cubicBezTo>
                  <a:pt x="0" y="1814"/>
                  <a:pt x="0" y="1814"/>
                  <a:pt x="0" y="1814"/>
                </a:cubicBezTo>
                <a:cubicBezTo>
                  <a:pt x="0" y="1901"/>
                  <a:pt x="70" y="1972"/>
                  <a:pt x="157" y="1972"/>
                </a:cubicBezTo>
                <a:cubicBezTo>
                  <a:pt x="1304" y="1972"/>
                  <a:pt x="1304" y="1972"/>
                  <a:pt x="1304" y="1972"/>
                </a:cubicBezTo>
                <a:cubicBezTo>
                  <a:pt x="1391" y="1972"/>
                  <a:pt x="1461" y="1901"/>
                  <a:pt x="1461" y="1814"/>
                </a:cubicBezTo>
                <a:cubicBezTo>
                  <a:pt x="1461" y="320"/>
                  <a:pt x="1461" y="320"/>
                  <a:pt x="1461" y="320"/>
                </a:cubicBezTo>
                <a:cubicBezTo>
                  <a:pt x="1461" y="234"/>
                  <a:pt x="1391" y="163"/>
                  <a:pt x="1304" y="163"/>
                </a:cubicBezTo>
                <a:close/>
                <a:moveTo>
                  <a:pt x="1373" y="1814"/>
                </a:moveTo>
                <a:cubicBezTo>
                  <a:pt x="1373" y="1852"/>
                  <a:pt x="1343" y="1884"/>
                  <a:pt x="1304" y="1884"/>
                </a:cubicBezTo>
                <a:cubicBezTo>
                  <a:pt x="157" y="1884"/>
                  <a:pt x="157" y="1884"/>
                  <a:pt x="157" y="1884"/>
                </a:cubicBezTo>
                <a:cubicBezTo>
                  <a:pt x="119" y="1884"/>
                  <a:pt x="87" y="1852"/>
                  <a:pt x="87" y="1814"/>
                </a:cubicBezTo>
                <a:cubicBezTo>
                  <a:pt x="87" y="320"/>
                  <a:pt x="87" y="320"/>
                  <a:pt x="87" y="320"/>
                </a:cubicBezTo>
                <a:cubicBezTo>
                  <a:pt x="87" y="282"/>
                  <a:pt x="119" y="251"/>
                  <a:pt x="157" y="251"/>
                </a:cubicBezTo>
                <a:cubicBezTo>
                  <a:pt x="1304" y="251"/>
                  <a:pt x="1304" y="251"/>
                  <a:pt x="1304" y="251"/>
                </a:cubicBezTo>
                <a:cubicBezTo>
                  <a:pt x="1343" y="251"/>
                  <a:pt x="1373" y="282"/>
                  <a:pt x="1373" y="320"/>
                </a:cubicBezTo>
                <a:cubicBezTo>
                  <a:pt x="1373" y="1814"/>
                  <a:pt x="1373" y="1814"/>
                  <a:pt x="1373" y="1814"/>
                </a:cubicBezTo>
                <a:cubicBezTo>
                  <a:pt x="1373" y="1814"/>
                  <a:pt x="1373" y="1814"/>
                  <a:pt x="1373" y="1814"/>
                </a:cubicBezTo>
                <a:close/>
                <a:moveTo>
                  <a:pt x="731" y="426"/>
                </a:moveTo>
                <a:cubicBezTo>
                  <a:pt x="447" y="426"/>
                  <a:pt x="218" y="656"/>
                  <a:pt x="218" y="939"/>
                </a:cubicBezTo>
                <a:cubicBezTo>
                  <a:pt x="218" y="1087"/>
                  <a:pt x="279" y="1219"/>
                  <a:pt x="379" y="1313"/>
                </a:cubicBezTo>
                <a:cubicBezTo>
                  <a:pt x="481" y="1212"/>
                  <a:pt x="481" y="1212"/>
                  <a:pt x="481" y="1212"/>
                </a:cubicBezTo>
                <a:cubicBezTo>
                  <a:pt x="511" y="1181"/>
                  <a:pt x="552" y="1164"/>
                  <a:pt x="590" y="1164"/>
                </a:cubicBezTo>
                <a:cubicBezTo>
                  <a:pt x="610" y="1164"/>
                  <a:pt x="629" y="1169"/>
                  <a:pt x="645" y="1180"/>
                </a:cubicBezTo>
                <a:cubicBezTo>
                  <a:pt x="689" y="1210"/>
                  <a:pt x="701" y="1281"/>
                  <a:pt x="673" y="1345"/>
                </a:cubicBezTo>
                <a:cubicBezTo>
                  <a:pt x="629" y="1443"/>
                  <a:pt x="629" y="1443"/>
                  <a:pt x="629" y="1443"/>
                </a:cubicBezTo>
                <a:cubicBezTo>
                  <a:pt x="661" y="1449"/>
                  <a:pt x="696" y="1452"/>
                  <a:pt x="731" y="1452"/>
                </a:cubicBezTo>
                <a:cubicBezTo>
                  <a:pt x="1014" y="1452"/>
                  <a:pt x="1244" y="1223"/>
                  <a:pt x="1244" y="939"/>
                </a:cubicBezTo>
                <a:cubicBezTo>
                  <a:pt x="1244" y="656"/>
                  <a:pt x="1014" y="426"/>
                  <a:pt x="731" y="426"/>
                </a:cubicBezTo>
                <a:close/>
                <a:moveTo>
                  <a:pt x="731" y="1091"/>
                </a:moveTo>
                <a:cubicBezTo>
                  <a:pt x="647" y="1091"/>
                  <a:pt x="579" y="1024"/>
                  <a:pt x="579" y="939"/>
                </a:cubicBezTo>
                <a:cubicBezTo>
                  <a:pt x="579" y="855"/>
                  <a:pt x="647" y="787"/>
                  <a:pt x="731" y="787"/>
                </a:cubicBezTo>
                <a:cubicBezTo>
                  <a:pt x="814" y="787"/>
                  <a:pt x="883" y="855"/>
                  <a:pt x="883" y="939"/>
                </a:cubicBezTo>
                <a:cubicBezTo>
                  <a:pt x="883" y="1024"/>
                  <a:pt x="814" y="1091"/>
                  <a:pt x="731" y="1091"/>
                </a:cubicBezTo>
                <a:close/>
                <a:moveTo>
                  <a:pt x="621" y="1214"/>
                </a:moveTo>
                <a:cubicBezTo>
                  <a:pt x="613" y="1207"/>
                  <a:pt x="601" y="1205"/>
                  <a:pt x="590" y="1205"/>
                </a:cubicBezTo>
                <a:cubicBezTo>
                  <a:pt x="563" y="1205"/>
                  <a:pt x="534" y="1217"/>
                  <a:pt x="510" y="1241"/>
                </a:cubicBezTo>
                <a:cubicBezTo>
                  <a:pt x="410" y="1340"/>
                  <a:pt x="410" y="1340"/>
                  <a:pt x="410" y="1340"/>
                </a:cubicBezTo>
                <a:cubicBezTo>
                  <a:pt x="245" y="1502"/>
                  <a:pt x="245" y="1502"/>
                  <a:pt x="245" y="1502"/>
                </a:cubicBezTo>
                <a:cubicBezTo>
                  <a:pt x="153" y="1593"/>
                  <a:pt x="148" y="1715"/>
                  <a:pt x="233" y="1774"/>
                </a:cubicBezTo>
                <a:cubicBezTo>
                  <a:pt x="258" y="1791"/>
                  <a:pt x="285" y="1799"/>
                  <a:pt x="313" y="1799"/>
                </a:cubicBezTo>
                <a:cubicBezTo>
                  <a:pt x="379" y="1799"/>
                  <a:pt x="446" y="1751"/>
                  <a:pt x="483" y="1667"/>
                </a:cubicBezTo>
                <a:cubicBezTo>
                  <a:pt x="588" y="1433"/>
                  <a:pt x="588" y="1433"/>
                  <a:pt x="588" y="1433"/>
                </a:cubicBezTo>
                <a:cubicBezTo>
                  <a:pt x="635" y="1328"/>
                  <a:pt x="635" y="1328"/>
                  <a:pt x="635" y="1328"/>
                </a:cubicBezTo>
                <a:cubicBezTo>
                  <a:pt x="655" y="1283"/>
                  <a:pt x="648" y="1233"/>
                  <a:pt x="621" y="1214"/>
                </a:cubicBezTo>
                <a:close/>
                <a:moveTo>
                  <a:pt x="378" y="1694"/>
                </a:moveTo>
                <a:cubicBezTo>
                  <a:pt x="354" y="1728"/>
                  <a:pt x="308" y="1737"/>
                  <a:pt x="275" y="1713"/>
                </a:cubicBezTo>
                <a:cubicBezTo>
                  <a:pt x="241" y="1690"/>
                  <a:pt x="233" y="1644"/>
                  <a:pt x="257" y="1611"/>
                </a:cubicBezTo>
                <a:cubicBezTo>
                  <a:pt x="280" y="1577"/>
                  <a:pt x="325" y="1569"/>
                  <a:pt x="359" y="1592"/>
                </a:cubicBezTo>
                <a:cubicBezTo>
                  <a:pt x="392" y="1615"/>
                  <a:pt x="400" y="1662"/>
                  <a:pt x="378" y="1694"/>
                </a:cubicBezTo>
                <a:close/>
                <a:moveTo>
                  <a:pt x="231" y="340"/>
                </a:moveTo>
                <a:cubicBezTo>
                  <a:pt x="231" y="313"/>
                  <a:pt x="210" y="292"/>
                  <a:pt x="184" y="292"/>
                </a:cubicBezTo>
                <a:cubicBezTo>
                  <a:pt x="157" y="292"/>
                  <a:pt x="136" y="313"/>
                  <a:pt x="136" y="340"/>
                </a:cubicBezTo>
                <a:cubicBezTo>
                  <a:pt x="136" y="367"/>
                  <a:pt x="157" y="387"/>
                  <a:pt x="184" y="387"/>
                </a:cubicBezTo>
                <a:cubicBezTo>
                  <a:pt x="210" y="387"/>
                  <a:pt x="231" y="367"/>
                  <a:pt x="231" y="340"/>
                </a:cubicBezTo>
                <a:close/>
                <a:moveTo>
                  <a:pt x="1283" y="292"/>
                </a:moveTo>
                <a:cubicBezTo>
                  <a:pt x="1257" y="292"/>
                  <a:pt x="1236" y="313"/>
                  <a:pt x="1236" y="340"/>
                </a:cubicBezTo>
                <a:cubicBezTo>
                  <a:pt x="1236" y="367"/>
                  <a:pt x="1257" y="387"/>
                  <a:pt x="1283" y="387"/>
                </a:cubicBezTo>
                <a:cubicBezTo>
                  <a:pt x="1310" y="387"/>
                  <a:pt x="1331" y="367"/>
                  <a:pt x="1331" y="340"/>
                </a:cubicBezTo>
                <a:cubicBezTo>
                  <a:pt x="1331" y="313"/>
                  <a:pt x="1310" y="292"/>
                  <a:pt x="1283" y="292"/>
                </a:cubicBezTo>
                <a:close/>
                <a:moveTo>
                  <a:pt x="1283" y="1742"/>
                </a:moveTo>
                <a:cubicBezTo>
                  <a:pt x="1257" y="1742"/>
                  <a:pt x="1236" y="1764"/>
                  <a:pt x="1236" y="1790"/>
                </a:cubicBezTo>
                <a:cubicBezTo>
                  <a:pt x="1236" y="1816"/>
                  <a:pt x="1257" y="1838"/>
                  <a:pt x="1283" y="1838"/>
                </a:cubicBezTo>
                <a:cubicBezTo>
                  <a:pt x="1310" y="1838"/>
                  <a:pt x="1331" y="1816"/>
                  <a:pt x="1331" y="1790"/>
                </a:cubicBezTo>
                <a:cubicBezTo>
                  <a:pt x="1331" y="1764"/>
                  <a:pt x="1310" y="1742"/>
                  <a:pt x="1283" y="1742"/>
                </a:cubicBezTo>
                <a:close/>
              </a:path>
            </a:pathLst>
          </a:custGeom>
          <a:solidFill>
            <a:srgbClr val="FFFFFF"/>
          </a:solidFill>
        </p:spPr>
        <p:txBody>
          <a:bodyPr wrap="square" lIns="146262" tIns="146262" rIns="146262" bIns="146262" rtlCol="0">
            <a:noAutofit/>
          </a:bodyPr>
          <a:lstStyle/>
          <a:p>
            <a:pPr defTabSz="932204">
              <a:lnSpc>
                <a:spcPts val="3060"/>
              </a:lnSpc>
              <a:spcBef>
                <a:spcPts val="300"/>
              </a:spcBef>
              <a:defRPr/>
            </a:pPr>
            <a:endParaRPr lang="en-US" sz="1049" kern="0">
              <a:solidFill>
                <a:srgbClr val="FFFFFF"/>
              </a:solidFill>
            </a:endParaRPr>
          </a:p>
        </p:txBody>
      </p:sp>
      <p:sp>
        <p:nvSpPr>
          <p:cNvPr id="339" name="Rectangle 338"/>
          <p:cNvSpPr/>
          <p:nvPr/>
        </p:nvSpPr>
        <p:spPr>
          <a:xfrm>
            <a:off x="8808952" y="3721233"/>
            <a:ext cx="791860" cy="282383"/>
          </a:xfrm>
          <a:prstGeom prst="rect">
            <a:avLst/>
          </a:prstGeom>
        </p:spPr>
        <p:txBody>
          <a:bodyPr wrap="square">
            <a:spAutoFit/>
          </a:bodyPr>
          <a:lstStyle/>
          <a:p>
            <a:pPr defTabSz="932509">
              <a:defRPr/>
            </a:pPr>
            <a:r>
              <a:rPr lang="en-US" sz="1199" kern="0" spc="-16" dirty="0">
                <a:gradFill>
                  <a:gsLst>
                    <a:gs pos="0">
                      <a:srgbClr val="FFFFFF"/>
                    </a:gs>
                    <a:gs pos="100000">
                      <a:srgbClr val="FFFFFF"/>
                    </a:gs>
                  </a:gsLst>
                  <a:lin ang="5400000" scaled="0"/>
                </a:gradFill>
                <a:ea typeface="Segoe UI" pitchFamily="34" charset="0"/>
                <a:cs typeface="Segoe UI" pitchFamily="34" charset="0"/>
              </a:rPr>
              <a:t>Storage</a:t>
            </a:r>
            <a:endParaRPr lang="en-US" sz="1873" kern="0" dirty="0">
              <a:solidFill>
                <a:srgbClr val="505050"/>
              </a:solidFill>
            </a:endParaRPr>
          </a:p>
        </p:txBody>
      </p:sp>
      <p:sp>
        <p:nvSpPr>
          <p:cNvPr id="340" name="Rectangle 339"/>
          <p:cNvSpPr/>
          <p:nvPr/>
        </p:nvSpPr>
        <p:spPr>
          <a:xfrm>
            <a:off x="7322786" y="1970475"/>
            <a:ext cx="1005697" cy="1097125"/>
          </a:xfrm>
          <a:prstGeom prst="rect">
            <a:avLst/>
          </a:prstGeom>
          <a:solidFill>
            <a:srgbClr val="FFFFFF"/>
          </a:solidFill>
          <a:ln w="12700" cap="rnd" cmpd="sng" algn="ctr">
            <a:solidFill>
              <a:srgbClr val="DC3C00"/>
            </a:solidFill>
            <a:prstDash val="sysDot"/>
            <a:round/>
          </a:ln>
          <a:effectLst/>
        </p:spPr>
        <p:txBody>
          <a:bodyPr lIns="137141" tIns="91427" rIns="109712" bIns="91427" rtlCol="0" anchor="ctr" anchorCtr="0"/>
          <a:lstStyle/>
          <a:p>
            <a:pPr defTabSz="932509">
              <a:defRPr/>
            </a:pPr>
            <a:r>
              <a:rPr lang="en-US" sz="1199" kern="0" dirty="0">
                <a:gradFill>
                  <a:gsLst>
                    <a:gs pos="10169">
                      <a:srgbClr val="505050"/>
                    </a:gs>
                    <a:gs pos="24576">
                      <a:srgbClr val="505050"/>
                    </a:gs>
                  </a:gsLst>
                  <a:lin ang="5400000" scaled="1"/>
                </a:gradFill>
                <a:latin typeface="Segoe UI Semibold" panose="020B0702040204020203" pitchFamily="34" charset="0"/>
              </a:rPr>
              <a:t>Host OS</a:t>
            </a:r>
          </a:p>
        </p:txBody>
      </p:sp>
      <p:sp>
        <p:nvSpPr>
          <p:cNvPr id="341" name="Rectangle 340"/>
          <p:cNvSpPr/>
          <p:nvPr/>
        </p:nvSpPr>
        <p:spPr>
          <a:xfrm>
            <a:off x="8368065" y="1970475"/>
            <a:ext cx="1919968" cy="1097125"/>
          </a:xfrm>
          <a:prstGeom prst="rect">
            <a:avLst/>
          </a:prstGeom>
          <a:solidFill>
            <a:srgbClr val="FFFFFF"/>
          </a:solidFill>
          <a:ln w="12700" cap="rnd" cmpd="sng" algn="ctr">
            <a:solidFill>
              <a:srgbClr val="DC3C00"/>
            </a:solidFill>
            <a:prstDash val="sysDot"/>
            <a:round/>
          </a:ln>
          <a:effectLst/>
        </p:spPr>
        <p:txBody>
          <a:bodyPr lIns="137141" tIns="91427" rIns="109712" bIns="91427" rtlCol="0" anchor="t" anchorCtr="0"/>
          <a:lstStyle/>
          <a:p>
            <a:pPr defTabSz="932509">
              <a:defRPr/>
            </a:pPr>
            <a:r>
              <a:rPr lang="en-US" sz="1099" kern="0" dirty="0">
                <a:gradFill>
                  <a:gsLst>
                    <a:gs pos="10169">
                      <a:srgbClr val="505050"/>
                    </a:gs>
                    <a:gs pos="24576">
                      <a:srgbClr val="505050"/>
                    </a:gs>
                  </a:gsLst>
                  <a:lin ang="5400000" scaled="1"/>
                </a:gradFill>
                <a:latin typeface="Segoe UI Semibold" panose="020B0702040204020203" pitchFamily="34" charset="0"/>
              </a:rPr>
              <a:t>Customer</a:t>
            </a:r>
          </a:p>
        </p:txBody>
      </p:sp>
      <p:grpSp>
        <p:nvGrpSpPr>
          <p:cNvPr id="342" name="Group 341"/>
          <p:cNvGrpSpPr/>
          <p:nvPr/>
        </p:nvGrpSpPr>
        <p:grpSpPr>
          <a:xfrm>
            <a:off x="8520021" y="2310713"/>
            <a:ext cx="731416" cy="639989"/>
            <a:chOff x="6166169" y="2683890"/>
            <a:chExt cx="731520" cy="640080"/>
          </a:xfrm>
        </p:grpSpPr>
        <p:sp>
          <p:nvSpPr>
            <p:cNvPr id="343" name="Rectangle 342"/>
            <p:cNvSpPr/>
            <p:nvPr/>
          </p:nvSpPr>
          <p:spPr>
            <a:xfrm>
              <a:off x="6166169" y="2683890"/>
              <a:ext cx="731520" cy="640080"/>
            </a:xfrm>
            <a:prstGeom prst="rect">
              <a:avLst/>
            </a:prstGeom>
            <a:solidFill>
              <a:srgbClr val="FFFFFF">
                <a:lumMod val="95000"/>
              </a:srgbClr>
            </a:solidFill>
            <a:ln w="19050" cap="rnd" cmpd="sng" algn="ctr">
              <a:solidFill>
                <a:srgbClr val="442359"/>
              </a:solidFill>
              <a:prstDash val="sysDot"/>
              <a:round/>
            </a:ln>
            <a:effectLst/>
          </p:spPr>
          <p:txBody>
            <a:bodyPr lIns="91427" tIns="63999" rIns="0" bIns="63999" rtlCol="0" anchor="t" anchorCtr="0"/>
            <a:lstStyle/>
            <a:p>
              <a:pPr defTabSz="932509">
                <a:defRPr/>
              </a:pPr>
              <a:r>
                <a:rPr lang="en-US" sz="900" kern="0" dirty="0">
                  <a:gradFill>
                    <a:gsLst>
                      <a:gs pos="46610">
                        <a:srgbClr val="00188F"/>
                      </a:gs>
                      <a:gs pos="41000">
                        <a:srgbClr val="00188F"/>
                      </a:gs>
                    </a:gsLst>
                    <a:lin ang="5400000" scaled="1"/>
                  </a:gradFill>
                  <a:latin typeface="Segoe UI Semibold" panose="020B0702040204020203" pitchFamily="34" charset="0"/>
                </a:rPr>
                <a:t>Guest VM</a:t>
              </a:r>
            </a:p>
          </p:txBody>
        </p:sp>
        <p:pic>
          <p:nvPicPr>
            <p:cNvPr id="344" name="Picture 343"/>
            <p:cNvPicPr>
              <a:picLocks noChangeAspect="1"/>
            </p:cNvPicPr>
            <p:nvPr/>
          </p:nvPicPr>
          <p:blipFill>
            <a:blip r:embed="rId3"/>
            <a:stretch>
              <a:fillRect/>
            </a:stretch>
          </p:blipFill>
          <p:spPr>
            <a:xfrm>
              <a:off x="6372536" y="2961297"/>
              <a:ext cx="318786" cy="292950"/>
            </a:xfrm>
            <a:prstGeom prst="rect">
              <a:avLst/>
            </a:prstGeom>
          </p:spPr>
        </p:pic>
      </p:grpSp>
      <p:sp>
        <p:nvSpPr>
          <p:cNvPr id="345" name="Freeform 5"/>
          <p:cNvSpPr>
            <a:spLocks noChangeAspect="1" noEditPoints="1"/>
          </p:cNvSpPr>
          <p:nvPr/>
        </p:nvSpPr>
        <p:spPr bwMode="auto">
          <a:xfrm>
            <a:off x="8212914" y="3680948"/>
            <a:ext cx="255996" cy="346451"/>
          </a:xfrm>
          <a:custGeom>
            <a:avLst/>
            <a:gdLst>
              <a:gd name="T0" fmla="*/ 1304 w 1461"/>
              <a:gd name="T1" fmla="*/ 119 h 1972"/>
              <a:gd name="T2" fmla="*/ 1216 w 1461"/>
              <a:gd name="T3" fmla="*/ 15 h 1972"/>
              <a:gd name="T4" fmla="*/ 277 w 1461"/>
              <a:gd name="T5" fmla="*/ 0 h 1972"/>
              <a:gd name="T6" fmla="*/ 56 w 1461"/>
              <a:gd name="T7" fmla="*/ 155 h 1972"/>
              <a:gd name="T8" fmla="*/ 157 w 1461"/>
              <a:gd name="T9" fmla="*/ 119 h 1972"/>
              <a:gd name="T10" fmla="*/ 157 w 1461"/>
              <a:gd name="T11" fmla="*/ 163 h 1972"/>
              <a:gd name="T12" fmla="*/ 0 w 1461"/>
              <a:gd name="T13" fmla="*/ 1814 h 1972"/>
              <a:gd name="T14" fmla="*/ 1304 w 1461"/>
              <a:gd name="T15" fmla="*/ 1972 h 1972"/>
              <a:gd name="T16" fmla="*/ 1461 w 1461"/>
              <a:gd name="T17" fmla="*/ 320 h 1972"/>
              <a:gd name="T18" fmla="*/ 1373 w 1461"/>
              <a:gd name="T19" fmla="*/ 1814 h 1972"/>
              <a:gd name="T20" fmla="*/ 157 w 1461"/>
              <a:gd name="T21" fmla="*/ 1884 h 1972"/>
              <a:gd name="T22" fmla="*/ 87 w 1461"/>
              <a:gd name="T23" fmla="*/ 320 h 1972"/>
              <a:gd name="T24" fmla="*/ 1304 w 1461"/>
              <a:gd name="T25" fmla="*/ 251 h 1972"/>
              <a:gd name="T26" fmla="*/ 1373 w 1461"/>
              <a:gd name="T27" fmla="*/ 1814 h 1972"/>
              <a:gd name="T28" fmla="*/ 731 w 1461"/>
              <a:gd name="T29" fmla="*/ 426 h 1972"/>
              <a:gd name="T30" fmla="*/ 379 w 1461"/>
              <a:gd name="T31" fmla="*/ 1313 h 1972"/>
              <a:gd name="T32" fmla="*/ 590 w 1461"/>
              <a:gd name="T33" fmla="*/ 1164 h 1972"/>
              <a:gd name="T34" fmla="*/ 673 w 1461"/>
              <a:gd name="T35" fmla="*/ 1345 h 1972"/>
              <a:gd name="T36" fmla="*/ 731 w 1461"/>
              <a:gd name="T37" fmla="*/ 1452 h 1972"/>
              <a:gd name="T38" fmla="*/ 731 w 1461"/>
              <a:gd name="T39" fmla="*/ 426 h 1972"/>
              <a:gd name="T40" fmla="*/ 579 w 1461"/>
              <a:gd name="T41" fmla="*/ 939 h 1972"/>
              <a:gd name="T42" fmla="*/ 883 w 1461"/>
              <a:gd name="T43" fmla="*/ 939 h 1972"/>
              <a:gd name="T44" fmla="*/ 621 w 1461"/>
              <a:gd name="T45" fmla="*/ 1214 h 1972"/>
              <a:gd name="T46" fmla="*/ 510 w 1461"/>
              <a:gd name="T47" fmla="*/ 1241 h 1972"/>
              <a:gd name="T48" fmla="*/ 245 w 1461"/>
              <a:gd name="T49" fmla="*/ 1502 h 1972"/>
              <a:gd name="T50" fmla="*/ 313 w 1461"/>
              <a:gd name="T51" fmla="*/ 1799 h 1972"/>
              <a:gd name="T52" fmla="*/ 588 w 1461"/>
              <a:gd name="T53" fmla="*/ 1433 h 1972"/>
              <a:gd name="T54" fmla="*/ 621 w 1461"/>
              <a:gd name="T55" fmla="*/ 1214 h 1972"/>
              <a:gd name="T56" fmla="*/ 275 w 1461"/>
              <a:gd name="T57" fmla="*/ 1713 h 1972"/>
              <a:gd name="T58" fmla="*/ 359 w 1461"/>
              <a:gd name="T59" fmla="*/ 1592 h 1972"/>
              <a:gd name="T60" fmla="*/ 231 w 1461"/>
              <a:gd name="T61" fmla="*/ 340 h 1972"/>
              <a:gd name="T62" fmla="*/ 136 w 1461"/>
              <a:gd name="T63" fmla="*/ 340 h 1972"/>
              <a:gd name="T64" fmla="*/ 231 w 1461"/>
              <a:gd name="T65" fmla="*/ 340 h 1972"/>
              <a:gd name="T66" fmla="*/ 1236 w 1461"/>
              <a:gd name="T67" fmla="*/ 340 h 1972"/>
              <a:gd name="T68" fmla="*/ 1331 w 1461"/>
              <a:gd name="T69" fmla="*/ 340 h 1972"/>
              <a:gd name="T70" fmla="*/ 1283 w 1461"/>
              <a:gd name="T71" fmla="*/ 1742 h 1972"/>
              <a:gd name="T72" fmla="*/ 1283 w 1461"/>
              <a:gd name="T73" fmla="*/ 1838 h 1972"/>
              <a:gd name="T74" fmla="*/ 1283 w 1461"/>
              <a:gd name="T75" fmla="*/ 1742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61" h="1972">
                <a:moveTo>
                  <a:pt x="157" y="119"/>
                </a:moveTo>
                <a:cubicBezTo>
                  <a:pt x="1304" y="119"/>
                  <a:pt x="1304" y="119"/>
                  <a:pt x="1304" y="119"/>
                </a:cubicBezTo>
                <a:cubicBezTo>
                  <a:pt x="1325" y="119"/>
                  <a:pt x="1346" y="123"/>
                  <a:pt x="1365" y="131"/>
                </a:cubicBezTo>
                <a:cubicBezTo>
                  <a:pt x="1216" y="15"/>
                  <a:pt x="1216" y="15"/>
                  <a:pt x="1216" y="15"/>
                </a:cubicBezTo>
                <a:cubicBezTo>
                  <a:pt x="1206" y="6"/>
                  <a:pt x="1187" y="0"/>
                  <a:pt x="1174" y="0"/>
                </a:cubicBezTo>
                <a:cubicBezTo>
                  <a:pt x="277" y="0"/>
                  <a:pt x="277" y="0"/>
                  <a:pt x="277" y="0"/>
                </a:cubicBezTo>
                <a:cubicBezTo>
                  <a:pt x="264" y="0"/>
                  <a:pt x="245" y="6"/>
                  <a:pt x="235" y="15"/>
                </a:cubicBezTo>
                <a:cubicBezTo>
                  <a:pt x="56" y="155"/>
                  <a:pt x="56" y="155"/>
                  <a:pt x="56" y="155"/>
                </a:cubicBezTo>
                <a:cubicBezTo>
                  <a:pt x="58" y="155"/>
                  <a:pt x="58" y="155"/>
                  <a:pt x="58" y="155"/>
                </a:cubicBezTo>
                <a:cubicBezTo>
                  <a:pt x="85" y="132"/>
                  <a:pt x="119" y="119"/>
                  <a:pt x="157" y="119"/>
                </a:cubicBezTo>
                <a:close/>
                <a:moveTo>
                  <a:pt x="1304" y="163"/>
                </a:moveTo>
                <a:cubicBezTo>
                  <a:pt x="157" y="163"/>
                  <a:pt x="157" y="163"/>
                  <a:pt x="157" y="163"/>
                </a:cubicBezTo>
                <a:cubicBezTo>
                  <a:pt x="70" y="163"/>
                  <a:pt x="0" y="234"/>
                  <a:pt x="0" y="320"/>
                </a:cubicBezTo>
                <a:cubicBezTo>
                  <a:pt x="0" y="1814"/>
                  <a:pt x="0" y="1814"/>
                  <a:pt x="0" y="1814"/>
                </a:cubicBezTo>
                <a:cubicBezTo>
                  <a:pt x="0" y="1901"/>
                  <a:pt x="70" y="1972"/>
                  <a:pt x="157" y="1972"/>
                </a:cubicBezTo>
                <a:cubicBezTo>
                  <a:pt x="1304" y="1972"/>
                  <a:pt x="1304" y="1972"/>
                  <a:pt x="1304" y="1972"/>
                </a:cubicBezTo>
                <a:cubicBezTo>
                  <a:pt x="1391" y="1972"/>
                  <a:pt x="1461" y="1901"/>
                  <a:pt x="1461" y="1814"/>
                </a:cubicBezTo>
                <a:cubicBezTo>
                  <a:pt x="1461" y="320"/>
                  <a:pt x="1461" y="320"/>
                  <a:pt x="1461" y="320"/>
                </a:cubicBezTo>
                <a:cubicBezTo>
                  <a:pt x="1461" y="234"/>
                  <a:pt x="1391" y="163"/>
                  <a:pt x="1304" y="163"/>
                </a:cubicBezTo>
                <a:close/>
                <a:moveTo>
                  <a:pt x="1373" y="1814"/>
                </a:moveTo>
                <a:cubicBezTo>
                  <a:pt x="1373" y="1852"/>
                  <a:pt x="1343" y="1884"/>
                  <a:pt x="1304" y="1884"/>
                </a:cubicBezTo>
                <a:cubicBezTo>
                  <a:pt x="157" y="1884"/>
                  <a:pt x="157" y="1884"/>
                  <a:pt x="157" y="1884"/>
                </a:cubicBezTo>
                <a:cubicBezTo>
                  <a:pt x="119" y="1884"/>
                  <a:pt x="87" y="1852"/>
                  <a:pt x="87" y="1814"/>
                </a:cubicBezTo>
                <a:cubicBezTo>
                  <a:pt x="87" y="320"/>
                  <a:pt x="87" y="320"/>
                  <a:pt x="87" y="320"/>
                </a:cubicBezTo>
                <a:cubicBezTo>
                  <a:pt x="87" y="282"/>
                  <a:pt x="119" y="251"/>
                  <a:pt x="157" y="251"/>
                </a:cubicBezTo>
                <a:cubicBezTo>
                  <a:pt x="1304" y="251"/>
                  <a:pt x="1304" y="251"/>
                  <a:pt x="1304" y="251"/>
                </a:cubicBezTo>
                <a:cubicBezTo>
                  <a:pt x="1343" y="251"/>
                  <a:pt x="1373" y="282"/>
                  <a:pt x="1373" y="320"/>
                </a:cubicBezTo>
                <a:cubicBezTo>
                  <a:pt x="1373" y="1814"/>
                  <a:pt x="1373" y="1814"/>
                  <a:pt x="1373" y="1814"/>
                </a:cubicBezTo>
                <a:cubicBezTo>
                  <a:pt x="1373" y="1814"/>
                  <a:pt x="1373" y="1814"/>
                  <a:pt x="1373" y="1814"/>
                </a:cubicBezTo>
                <a:close/>
                <a:moveTo>
                  <a:pt x="731" y="426"/>
                </a:moveTo>
                <a:cubicBezTo>
                  <a:pt x="447" y="426"/>
                  <a:pt x="218" y="656"/>
                  <a:pt x="218" y="939"/>
                </a:cubicBezTo>
                <a:cubicBezTo>
                  <a:pt x="218" y="1087"/>
                  <a:pt x="279" y="1219"/>
                  <a:pt x="379" y="1313"/>
                </a:cubicBezTo>
                <a:cubicBezTo>
                  <a:pt x="481" y="1212"/>
                  <a:pt x="481" y="1212"/>
                  <a:pt x="481" y="1212"/>
                </a:cubicBezTo>
                <a:cubicBezTo>
                  <a:pt x="511" y="1181"/>
                  <a:pt x="552" y="1164"/>
                  <a:pt x="590" y="1164"/>
                </a:cubicBezTo>
                <a:cubicBezTo>
                  <a:pt x="610" y="1164"/>
                  <a:pt x="629" y="1169"/>
                  <a:pt x="645" y="1180"/>
                </a:cubicBezTo>
                <a:cubicBezTo>
                  <a:pt x="689" y="1210"/>
                  <a:pt x="701" y="1281"/>
                  <a:pt x="673" y="1345"/>
                </a:cubicBezTo>
                <a:cubicBezTo>
                  <a:pt x="629" y="1443"/>
                  <a:pt x="629" y="1443"/>
                  <a:pt x="629" y="1443"/>
                </a:cubicBezTo>
                <a:cubicBezTo>
                  <a:pt x="661" y="1449"/>
                  <a:pt x="696" y="1452"/>
                  <a:pt x="731" y="1452"/>
                </a:cubicBezTo>
                <a:cubicBezTo>
                  <a:pt x="1014" y="1452"/>
                  <a:pt x="1244" y="1223"/>
                  <a:pt x="1244" y="939"/>
                </a:cubicBezTo>
                <a:cubicBezTo>
                  <a:pt x="1244" y="656"/>
                  <a:pt x="1014" y="426"/>
                  <a:pt x="731" y="426"/>
                </a:cubicBezTo>
                <a:close/>
                <a:moveTo>
                  <a:pt x="731" y="1091"/>
                </a:moveTo>
                <a:cubicBezTo>
                  <a:pt x="647" y="1091"/>
                  <a:pt x="579" y="1024"/>
                  <a:pt x="579" y="939"/>
                </a:cubicBezTo>
                <a:cubicBezTo>
                  <a:pt x="579" y="855"/>
                  <a:pt x="647" y="787"/>
                  <a:pt x="731" y="787"/>
                </a:cubicBezTo>
                <a:cubicBezTo>
                  <a:pt x="814" y="787"/>
                  <a:pt x="883" y="855"/>
                  <a:pt x="883" y="939"/>
                </a:cubicBezTo>
                <a:cubicBezTo>
                  <a:pt x="883" y="1024"/>
                  <a:pt x="814" y="1091"/>
                  <a:pt x="731" y="1091"/>
                </a:cubicBezTo>
                <a:close/>
                <a:moveTo>
                  <a:pt x="621" y="1214"/>
                </a:moveTo>
                <a:cubicBezTo>
                  <a:pt x="613" y="1207"/>
                  <a:pt x="601" y="1205"/>
                  <a:pt x="590" y="1205"/>
                </a:cubicBezTo>
                <a:cubicBezTo>
                  <a:pt x="563" y="1205"/>
                  <a:pt x="534" y="1217"/>
                  <a:pt x="510" y="1241"/>
                </a:cubicBezTo>
                <a:cubicBezTo>
                  <a:pt x="410" y="1340"/>
                  <a:pt x="410" y="1340"/>
                  <a:pt x="410" y="1340"/>
                </a:cubicBezTo>
                <a:cubicBezTo>
                  <a:pt x="245" y="1502"/>
                  <a:pt x="245" y="1502"/>
                  <a:pt x="245" y="1502"/>
                </a:cubicBezTo>
                <a:cubicBezTo>
                  <a:pt x="153" y="1593"/>
                  <a:pt x="148" y="1715"/>
                  <a:pt x="233" y="1774"/>
                </a:cubicBezTo>
                <a:cubicBezTo>
                  <a:pt x="258" y="1791"/>
                  <a:pt x="285" y="1799"/>
                  <a:pt x="313" y="1799"/>
                </a:cubicBezTo>
                <a:cubicBezTo>
                  <a:pt x="379" y="1799"/>
                  <a:pt x="446" y="1751"/>
                  <a:pt x="483" y="1667"/>
                </a:cubicBezTo>
                <a:cubicBezTo>
                  <a:pt x="588" y="1433"/>
                  <a:pt x="588" y="1433"/>
                  <a:pt x="588" y="1433"/>
                </a:cubicBezTo>
                <a:cubicBezTo>
                  <a:pt x="635" y="1328"/>
                  <a:pt x="635" y="1328"/>
                  <a:pt x="635" y="1328"/>
                </a:cubicBezTo>
                <a:cubicBezTo>
                  <a:pt x="655" y="1283"/>
                  <a:pt x="648" y="1233"/>
                  <a:pt x="621" y="1214"/>
                </a:cubicBezTo>
                <a:close/>
                <a:moveTo>
                  <a:pt x="378" y="1694"/>
                </a:moveTo>
                <a:cubicBezTo>
                  <a:pt x="354" y="1728"/>
                  <a:pt x="308" y="1737"/>
                  <a:pt x="275" y="1713"/>
                </a:cubicBezTo>
                <a:cubicBezTo>
                  <a:pt x="241" y="1690"/>
                  <a:pt x="233" y="1644"/>
                  <a:pt x="257" y="1611"/>
                </a:cubicBezTo>
                <a:cubicBezTo>
                  <a:pt x="280" y="1577"/>
                  <a:pt x="325" y="1569"/>
                  <a:pt x="359" y="1592"/>
                </a:cubicBezTo>
                <a:cubicBezTo>
                  <a:pt x="392" y="1615"/>
                  <a:pt x="400" y="1662"/>
                  <a:pt x="378" y="1694"/>
                </a:cubicBezTo>
                <a:close/>
                <a:moveTo>
                  <a:pt x="231" y="340"/>
                </a:moveTo>
                <a:cubicBezTo>
                  <a:pt x="231" y="313"/>
                  <a:pt x="210" y="292"/>
                  <a:pt x="184" y="292"/>
                </a:cubicBezTo>
                <a:cubicBezTo>
                  <a:pt x="157" y="292"/>
                  <a:pt x="136" y="313"/>
                  <a:pt x="136" y="340"/>
                </a:cubicBezTo>
                <a:cubicBezTo>
                  <a:pt x="136" y="367"/>
                  <a:pt x="157" y="387"/>
                  <a:pt x="184" y="387"/>
                </a:cubicBezTo>
                <a:cubicBezTo>
                  <a:pt x="210" y="387"/>
                  <a:pt x="231" y="367"/>
                  <a:pt x="231" y="340"/>
                </a:cubicBezTo>
                <a:close/>
                <a:moveTo>
                  <a:pt x="1283" y="292"/>
                </a:moveTo>
                <a:cubicBezTo>
                  <a:pt x="1257" y="292"/>
                  <a:pt x="1236" y="313"/>
                  <a:pt x="1236" y="340"/>
                </a:cubicBezTo>
                <a:cubicBezTo>
                  <a:pt x="1236" y="367"/>
                  <a:pt x="1257" y="387"/>
                  <a:pt x="1283" y="387"/>
                </a:cubicBezTo>
                <a:cubicBezTo>
                  <a:pt x="1310" y="387"/>
                  <a:pt x="1331" y="367"/>
                  <a:pt x="1331" y="340"/>
                </a:cubicBezTo>
                <a:cubicBezTo>
                  <a:pt x="1331" y="313"/>
                  <a:pt x="1310" y="292"/>
                  <a:pt x="1283" y="292"/>
                </a:cubicBezTo>
                <a:close/>
                <a:moveTo>
                  <a:pt x="1283" y="1742"/>
                </a:moveTo>
                <a:cubicBezTo>
                  <a:pt x="1257" y="1742"/>
                  <a:pt x="1236" y="1764"/>
                  <a:pt x="1236" y="1790"/>
                </a:cubicBezTo>
                <a:cubicBezTo>
                  <a:pt x="1236" y="1816"/>
                  <a:pt x="1257" y="1838"/>
                  <a:pt x="1283" y="1838"/>
                </a:cubicBezTo>
                <a:cubicBezTo>
                  <a:pt x="1310" y="1838"/>
                  <a:pt x="1331" y="1816"/>
                  <a:pt x="1331" y="1790"/>
                </a:cubicBezTo>
                <a:cubicBezTo>
                  <a:pt x="1331" y="1764"/>
                  <a:pt x="1310" y="1742"/>
                  <a:pt x="1283" y="1742"/>
                </a:cubicBezTo>
                <a:close/>
              </a:path>
            </a:pathLst>
          </a:custGeom>
          <a:solidFill>
            <a:srgbClr val="FFFFFF"/>
          </a:solidFill>
        </p:spPr>
        <p:txBody>
          <a:bodyPr wrap="square" lIns="146262" tIns="146262" rIns="146262" bIns="146262" rtlCol="0">
            <a:noAutofit/>
          </a:bodyPr>
          <a:lstStyle/>
          <a:p>
            <a:pPr defTabSz="932204">
              <a:lnSpc>
                <a:spcPts val="3060"/>
              </a:lnSpc>
              <a:spcBef>
                <a:spcPts val="300"/>
              </a:spcBef>
              <a:defRPr/>
            </a:pPr>
            <a:endParaRPr lang="en-US" sz="1049" kern="0">
              <a:solidFill>
                <a:srgbClr val="FFFFFF"/>
              </a:solidFill>
            </a:endParaRPr>
          </a:p>
        </p:txBody>
      </p:sp>
      <p:grpSp>
        <p:nvGrpSpPr>
          <p:cNvPr id="346" name="Group 345"/>
          <p:cNvGrpSpPr/>
          <p:nvPr/>
        </p:nvGrpSpPr>
        <p:grpSpPr>
          <a:xfrm>
            <a:off x="11100729" y="3393694"/>
            <a:ext cx="1086059" cy="560322"/>
            <a:chOff x="6905763" y="2413400"/>
            <a:chExt cx="1086213" cy="560401"/>
          </a:xfrm>
          <a:solidFill>
            <a:srgbClr val="00188F">
              <a:lumMod val="60000"/>
              <a:lumOff val="40000"/>
            </a:srgbClr>
          </a:solidFill>
        </p:grpSpPr>
        <p:sp>
          <p:nvSpPr>
            <p:cNvPr id="347" name="Rectangle 346"/>
            <p:cNvSpPr/>
            <p:nvPr/>
          </p:nvSpPr>
          <p:spPr>
            <a:xfrm>
              <a:off x="7008134" y="2413400"/>
              <a:ext cx="983842" cy="560401"/>
            </a:xfrm>
            <a:prstGeom prst="rect">
              <a:avLst/>
            </a:prstGeom>
            <a:solidFill>
              <a:schemeClr val="accent1"/>
            </a:solidFill>
            <a:ln>
              <a:noFill/>
            </a:ln>
          </p:spPr>
          <p:txBody>
            <a:bodyPr vert="horz" wrap="square" lIns="137141" tIns="109712" rIns="91427" bIns="109712" rtlCol="0" anchor="t" anchorCtr="0">
              <a:spAutoFit/>
            </a:bodyPr>
            <a:lstStyle/>
            <a:p>
              <a:pPr defTabSz="730917" fontAlgn="base">
                <a:lnSpc>
                  <a:spcPct val="90000"/>
                </a:lnSpc>
                <a:spcBef>
                  <a:spcPct val="0"/>
                </a:spcBef>
                <a:spcAft>
                  <a:spcPct val="0"/>
                </a:spcAft>
                <a:defRPr/>
              </a:pPr>
              <a:r>
                <a:rPr lang="en-US" sz="1199" kern="0" dirty="0">
                  <a:gradFill>
                    <a:gsLst>
                      <a:gs pos="16102">
                        <a:srgbClr val="FFFFFF"/>
                      </a:gs>
                      <a:gs pos="30508">
                        <a:srgbClr val="FFFFFF"/>
                      </a:gs>
                    </a:gsLst>
                    <a:lin ang="5400000" scaled="0"/>
                  </a:gradFill>
                  <a:ea typeface="Segoe UI" pitchFamily="34" charset="0"/>
                  <a:cs typeface="Segoe UI" pitchFamily="34" charset="0"/>
                </a:rPr>
                <a:t>Trust </a:t>
              </a:r>
              <a:br>
                <a:rPr lang="en-US" sz="1199" kern="0" dirty="0">
                  <a:gradFill>
                    <a:gsLst>
                      <a:gs pos="16102">
                        <a:srgbClr val="FFFFFF"/>
                      </a:gs>
                      <a:gs pos="30508">
                        <a:srgbClr val="FFFFFF"/>
                      </a:gs>
                    </a:gsLst>
                    <a:lin ang="5400000" scaled="0"/>
                  </a:gradFill>
                  <a:ea typeface="Segoe UI" pitchFamily="34" charset="0"/>
                  <a:cs typeface="Segoe UI" pitchFamily="34" charset="0"/>
                </a:rPr>
              </a:br>
              <a:r>
                <a:rPr lang="en-US" sz="1199" kern="0" dirty="0">
                  <a:gradFill>
                    <a:gsLst>
                      <a:gs pos="16102">
                        <a:srgbClr val="FFFFFF"/>
                      </a:gs>
                      <a:gs pos="30508">
                        <a:srgbClr val="FFFFFF"/>
                      </a:gs>
                    </a:gsLst>
                    <a:lin ang="5400000" scaled="0"/>
                  </a:gradFill>
                  <a:ea typeface="Segoe UI" pitchFamily="34" charset="0"/>
                  <a:cs typeface="Segoe UI" pitchFamily="34" charset="0"/>
                </a:rPr>
                <a:t>the host</a:t>
              </a:r>
              <a:endParaRPr lang="en-US" sz="1199" b="1" kern="0" dirty="0">
                <a:gradFill>
                  <a:gsLst>
                    <a:gs pos="16102">
                      <a:srgbClr val="FFFFFF"/>
                    </a:gs>
                    <a:gs pos="30508">
                      <a:srgbClr val="FFFFFF"/>
                    </a:gs>
                  </a:gsLst>
                  <a:lin ang="5400000" scaled="0"/>
                </a:gradFill>
                <a:ea typeface="Segoe UI" pitchFamily="34" charset="0"/>
                <a:cs typeface="Segoe UI" pitchFamily="34" charset="0"/>
              </a:endParaRPr>
            </a:p>
          </p:txBody>
        </p:sp>
        <p:sp>
          <p:nvSpPr>
            <p:cNvPr id="348" name="Isosceles Triangle 347"/>
            <p:cNvSpPr/>
            <p:nvPr/>
          </p:nvSpPr>
          <p:spPr bwMode="auto">
            <a:xfrm rot="16200000">
              <a:off x="6855944" y="2569899"/>
              <a:ext cx="213147" cy="113510"/>
            </a:xfrm>
            <a:prstGeom prst="triangle">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349" name="Group 348"/>
          <p:cNvGrpSpPr/>
          <p:nvPr/>
        </p:nvGrpSpPr>
        <p:grpSpPr>
          <a:xfrm>
            <a:off x="10930379" y="2310713"/>
            <a:ext cx="731416" cy="639989"/>
            <a:chOff x="7050936" y="2683890"/>
            <a:chExt cx="731520" cy="640080"/>
          </a:xfrm>
        </p:grpSpPr>
        <p:sp>
          <p:nvSpPr>
            <p:cNvPr id="350" name="Rectangle 349"/>
            <p:cNvSpPr/>
            <p:nvPr/>
          </p:nvSpPr>
          <p:spPr>
            <a:xfrm>
              <a:off x="7050936" y="2683890"/>
              <a:ext cx="731520" cy="640080"/>
            </a:xfrm>
            <a:prstGeom prst="rect">
              <a:avLst/>
            </a:prstGeom>
            <a:solidFill>
              <a:srgbClr val="FFFFFF">
                <a:lumMod val="95000"/>
              </a:srgbClr>
            </a:solidFill>
            <a:ln w="19050" cap="rnd" cmpd="sng" algn="ctr">
              <a:solidFill>
                <a:srgbClr val="442359"/>
              </a:solidFill>
              <a:prstDash val="sysDot"/>
              <a:round/>
            </a:ln>
            <a:effectLst/>
          </p:spPr>
          <p:txBody>
            <a:bodyPr lIns="91427" tIns="63999" rIns="0" bIns="63999" rtlCol="0" anchor="t" anchorCtr="0"/>
            <a:lstStyle/>
            <a:p>
              <a:pPr defTabSz="932509">
                <a:defRPr/>
              </a:pPr>
              <a:r>
                <a:rPr lang="en-US" sz="900" kern="0" dirty="0">
                  <a:gradFill>
                    <a:gsLst>
                      <a:gs pos="46610">
                        <a:srgbClr val="00188F"/>
                      </a:gs>
                      <a:gs pos="41000">
                        <a:srgbClr val="00188F"/>
                      </a:gs>
                    </a:gsLst>
                    <a:lin ang="5400000" scaled="1"/>
                  </a:gradFill>
                  <a:latin typeface="Segoe UI Semibold" panose="020B0702040204020203" pitchFamily="34" charset="0"/>
                </a:rPr>
                <a:t>Guest VM</a:t>
              </a:r>
            </a:p>
          </p:txBody>
        </p:sp>
        <p:pic>
          <p:nvPicPr>
            <p:cNvPr id="351" name="Picture 350"/>
            <p:cNvPicPr>
              <a:picLocks noChangeAspect="1"/>
            </p:cNvPicPr>
            <p:nvPr/>
          </p:nvPicPr>
          <p:blipFill>
            <a:blip r:embed="rId3"/>
            <a:stretch>
              <a:fillRect/>
            </a:stretch>
          </p:blipFill>
          <p:spPr>
            <a:xfrm>
              <a:off x="7257303" y="2961297"/>
              <a:ext cx="318786" cy="292950"/>
            </a:xfrm>
            <a:prstGeom prst="rect">
              <a:avLst/>
            </a:prstGeom>
          </p:spPr>
        </p:pic>
      </p:grpSp>
      <p:cxnSp>
        <p:nvCxnSpPr>
          <p:cNvPr id="352" name="Straight Arrow Connector 351"/>
          <p:cNvCxnSpPr/>
          <p:nvPr/>
        </p:nvCxnSpPr>
        <p:spPr>
          <a:xfrm>
            <a:off x="11048786" y="3067600"/>
            <a:ext cx="0" cy="1335860"/>
          </a:xfrm>
          <a:prstGeom prst="straightConnector1">
            <a:avLst/>
          </a:prstGeom>
          <a:noFill/>
          <a:ln w="38100" cap="flat" cmpd="sng" algn="ctr">
            <a:solidFill>
              <a:srgbClr val="DC3C00"/>
            </a:solidFill>
            <a:prstDash val="solid"/>
            <a:headEnd type="none"/>
            <a:tailEnd type="triangle" w="lg" len="med"/>
          </a:ln>
          <a:effectLst/>
        </p:spPr>
      </p:cxnSp>
      <p:cxnSp>
        <p:nvCxnSpPr>
          <p:cNvPr id="353" name="Straight Arrow Connector 138"/>
          <p:cNvCxnSpPr/>
          <p:nvPr/>
        </p:nvCxnSpPr>
        <p:spPr>
          <a:xfrm rot="16200000" flipH="1">
            <a:off x="9263538" y="5328529"/>
            <a:ext cx="507143" cy="388514"/>
          </a:xfrm>
          <a:prstGeom prst="bentConnector2">
            <a:avLst/>
          </a:prstGeom>
          <a:noFill/>
          <a:ln w="38100" cap="flat" cmpd="sng" algn="ctr">
            <a:solidFill>
              <a:srgbClr val="DC3C00"/>
            </a:solidFill>
            <a:prstDash val="solid"/>
            <a:headEnd type="none"/>
            <a:tailEnd type="triangle" w="lg" len="med"/>
          </a:ln>
          <a:effectLst/>
        </p:spPr>
      </p:cxnSp>
      <p:sp>
        <p:nvSpPr>
          <p:cNvPr id="354" name="Rectangle 353"/>
          <p:cNvSpPr/>
          <p:nvPr/>
        </p:nvSpPr>
        <p:spPr bwMode="auto">
          <a:xfrm>
            <a:off x="7277072" y="1924762"/>
            <a:ext cx="1097125" cy="1188551"/>
          </a:xfrm>
          <a:prstGeom prst="rect">
            <a:avLst/>
          </a:prstGeom>
          <a:solidFill>
            <a:srgbClr val="FFFFFF">
              <a:alpha val="21000"/>
            </a:srgbClr>
          </a:solidFill>
          <a:ln w="15875" cap="flat" cmpd="sng" algn="ctr">
            <a:solidFill>
              <a:srgbClr val="0072C6"/>
            </a:solid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55" name="Rectangle 354"/>
          <p:cNvSpPr/>
          <p:nvPr/>
        </p:nvSpPr>
        <p:spPr bwMode="auto">
          <a:xfrm>
            <a:off x="8322352" y="1924762"/>
            <a:ext cx="2011395" cy="1188551"/>
          </a:xfrm>
          <a:prstGeom prst="rect">
            <a:avLst/>
          </a:prstGeom>
          <a:solidFill>
            <a:srgbClr val="FFFFFF">
              <a:alpha val="21000"/>
            </a:srgbClr>
          </a:solidFill>
          <a:ln w="15875" cap="flat" cmpd="sng" algn="ctr">
            <a:solidFill>
              <a:srgbClr val="0072C6"/>
            </a:solid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56" name="Rectangle 355"/>
          <p:cNvSpPr/>
          <p:nvPr/>
        </p:nvSpPr>
        <p:spPr bwMode="auto">
          <a:xfrm>
            <a:off x="10701809" y="1924762"/>
            <a:ext cx="1188551" cy="1188551"/>
          </a:xfrm>
          <a:prstGeom prst="rect">
            <a:avLst/>
          </a:prstGeom>
          <a:solidFill>
            <a:srgbClr val="FFFFFF">
              <a:alpha val="21000"/>
            </a:srgbClr>
          </a:solidFill>
          <a:ln w="15875" cap="flat" cmpd="sng" algn="ctr">
            <a:solidFill>
              <a:srgbClr val="0072C6"/>
            </a:solid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57" name="Rectangle 356"/>
          <p:cNvSpPr/>
          <p:nvPr/>
        </p:nvSpPr>
        <p:spPr bwMode="auto">
          <a:xfrm>
            <a:off x="7159723" y="4356232"/>
            <a:ext cx="3291373" cy="502849"/>
          </a:xfrm>
          <a:prstGeom prst="rect">
            <a:avLst/>
          </a:prstGeom>
          <a:solidFill>
            <a:srgbClr val="FFFFFF">
              <a:alpha val="21000"/>
            </a:srgbClr>
          </a:solidFill>
          <a:ln w="15875" cap="flat" cmpd="sng" algn="ctr">
            <a:solidFill>
              <a:srgbClr val="0072C6"/>
            </a:solid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58" name="Rectangle 357"/>
          <p:cNvSpPr/>
          <p:nvPr/>
        </p:nvSpPr>
        <p:spPr bwMode="auto">
          <a:xfrm>
            <a:off x="10564668" y="4356232"/>
            <a:ext cx="1462833" cy="502849"/>
          </a:xfrm>
          <a:prstGeom prst="rect">
            <a:avLst/>
          </a:prstGeom>
          <a:solidFill>
            <a:srgbClr val="FFFFFF">
              <a:alpha val="21000"/>
            </a:srgbClr>
          </a:solidFill>
          <a:ln w="15875" cap="flat" cmpd="sng" algn="ctr">
            <a:solidFill>
              <a:srgbClr val="0072C6"/>
            </a:solid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59" name="Freeform 25"/>
          <p:cNvSpPr>
            <a:spLocks noChangeAspect="1" noEditPoints="1"/>
          </p:cNvSpPr>
          <p:nvPr/>
        </p:nvSpPr>
        <p:spPr bwMode="auto">
          <a:xfrm rot="16200000" flipH="1">
            <a:off x="10601877" y="5853735"/>
            <a:ext cx="235678" cy="110500"/>
          </a:xfrm>
          <a:custGeom>
            <a:avLst/>
            <a:gdLst>
              <a:gd name="T0" fmla="*/ 396 w 401"/>
              <a:gd name="T1" fmla="*/ 80 h 190"/>
              <a:gd name="T2" fmla="*/ 363 w 401"/>
              <a:gd name="T3" fmla="*/ 48 h 190"/>
              <a:gd name="T4" fmla="*/ 175 w 401"/>
              <a:gd name="T5" fmla="*/ 48 h 190"/>
              <a:gd name="T6" fmla="*/ 94 w 401"/>
              <a:gd name="T7" fmla="*/ 0 h 190"/>
              <a:gd name="T8" fmla="*/ 0 w 401"/>
              <a:gd name="T9" fmla="*/ 95 h 190"/>
              <a:gd name="T10" fmla="*/ 94 w 401"/>
              <a:gd name="T11" fmla="*/ 190 h 190"/>
              <a:gd name="T12" fmla="*/ 175 w 401"/>
              <a:gd name="T13" fmla="*/ 142 h 190"/>
              <a:gd name="T14" fmla="*/ 213 w 401"/>
              <a:gd name="T15" fmla="*/ 142 h 190"/>
              <a:gd name="T16" fmla="*/ 243 w 401"/>
              <a:gd name="T17" fmla="*/ 112 h 190"/>
              <a:gd name="T18" fmla="*/ 266 w 401"/>
              <a:gd name="T19" fmla="*/ 135 h 190"/>
              <a:gd name="T20" fmla="*/ 288 w 401"/>
              <a:gd name="T21" fmla="*/ 113 h 190"/>
              <a:gd name="T22" fmla="*/ 310 w 401"/>
              <a:gd name="T23" fmla="*/ 136 h 190"/>
              <a:gd name="T24" fmla="*/ 333 w 401"/>
              <a:gd name="T25" fmla="*/ 113 h 190"/>
              <a:gd name="T26" fmla="*/ 356 w 401"/>
              <a:gd name="T27" fmla="*/ 136 h 190"/>
              <a:gd name="T28" fmla="*/ 396 w 401"/>
              <a:gd name="T29" fmla="*/ 96 h 190"/>
              <a:gd name="T30" fmla="*/ 396 w 401"/>
              <a:gd name="T31" fmla="*/ 80 h 190"/>
              <a:gd name="T32" fmla="*/ 53 w 401"/>
              <a:gd name="T33" fmla="*/ 120 h 190"/>
              <a:gd name="T34" fmla="*/ 28 w 401"/>
              <a:gd name="T35" fmla="*/ 95 h 190"/>
              <a:gd name="T36" fmla="*/ 53 w 401"/>
              <a:gd name="T37" fmla="*/ 69 h 190"/>
              <a:gd name="T38" fmla="*/ 77 w 401"/>
              <a:gd name="T39" fmla="*/ 95 h 190"/>
              <a:gd name="T40" fmla="*/ 53 w 401"/>
              <a:gd name="T41" fmla="*/ 12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1" h="190">
                <a:moveTo>
                  <a:pt x="396" y="80"/>
                </a:moveTo>
                <a:cubicBezTo>
                  <a:pt x="363" y="48"/>
                  <a:pt x="363" y="48"/>
                  <a:pt x="363" y="48"/>
                </a:cubicBezTo>
                <a:cubicBezTo>
                  <a:pt x="175" y="48"/>
                  <a:pt x="175" y="48"/>
                  <a:pt x="175" y="48"/>
                </a:cubicBezTo>
                <a:cubicBezTo>
                  <a:pt x="159" y="20"/>
                  <a:pt x="128" y="0"/>
                  <a:pt x="94" y="0"/>
                </a:cubicBezTo>
                <a:cubicBezTo>
                  <a:pt x="42" y="0"/>
                  <a:pt x="0" y="43"/>
                  <a:pt x="0" y="95"/>
                </a:cubicBezTo>
                <a:cubicBezTo>
                  <a:pt x="0" y="147"/>
                  <a:pt x="42" y="189"/>
                  <a:pt x="94" y="190"/>
                </a:cubicBezTo>
                <a:cubicBezTo>
                  <a:pt x="128" y="189"/>
                  <a:pt x="158" y="170"/>
                  <a:pt x="175" y="142"/>
                </a:cubicBezTo>
                <a:cubicBezTo>
                  <a:pt x="213" y="142"/>
                  <a:pt x="213" y="142"/>
                  <a:pt x="213" y="142"/>
                </a:cubicBezTo>
                <a:cubicBezTo>
                  <a:pt x="243" y="112"/>
                  <a:pt x="243" y="112"/>
                  <a:pt x="243" y="112"/>
                </a:cubicBezTo>
                <a:cubicBezTo>
                  <a:pt x="266" y="135"/>
                  <a:pt x="266" y="135"/>
                  <a:pt x="266" y="135"/>
                </a:cubicBezTo>
                <a:cubicBezTo>
                  <a:pt x="288" y="113"/>
                  <a:pt x="288" y="113"/>
                  <a:pt x="288" y="113"/>
                </a:cubicBezTo>
                <a:cubicBezTo>
                  <a:pt x="310" y="136"/>
                  <a:pt x="310" y="136"/>
                  <a:pt x="310" y="136"/>
                </a:cubicBezTo>
                <a:cubicBezTo>
                  <a:pt x="333" y="113"/>
                  <a:pt x="333" y="113"/>
                  <a:pt x="333" y="113"/>
                </a:cubicBezTo>
                <a:cubicBezTo>
                  <a:pt x="356" y="136"/>
                  <a:pt x="356" y="136"/>
                  <a:pt x="356" y="136"/>
                </a:cubicBezTo>
                <a:cubicBezTo>
                  <a:pt x="396" y="96"/>
                  <a:pt x="396" y="96"/>
                  <a:pt x="396" y="96"/>
                </a:cubicBezTo>
                <a:cubicBezTo>
                  <a:pt x="401" y="90"/>
                  <a:pt x="401" y="86"/>
                  <a:pt x="396" y="80"/>
                </a:cubicBezTo>
                <a:close/>
                <a:moveTo>
                  <a:pt x="53" y="120"/>
                </a:moveTo>
                <a:cubicBezTo>
                  <a:pt x="39" y="120"/>
                  <a:pt x="28" y="108"/>
                  <a:pt x="28" y="95"/>
                </a:cubicBezTo>
                <a:cubicBezTo>
                  <a:pt x="28" y="81"/>
                  <a:pt x="39" y="69"/>
                  <a:pt x="53" y="69"/>
                </a:cubicBezTo>
                <a:cubicBezTo>
                  <a:pt x="66" y="69"/>
                  <a:pt x="77" y="81"/>
                  <a:pt x="77" y="95"/>
                </a:cubicBezTo>
                <a:cubicBezTo>
                  <a:pt x="77" y="108"/>
                  <a:pt x="66" y="120"/>
                  <a:pt x="53" y="120"/>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32509">
              <a:defRPr/>
            </a:pPr>
            <a:endParaRPr lang="en-US" sz="1599" kern="0">
              <a:solidFill>
                <a:srgbClr val="505050"/>
              </a:solidFill>
            </a:endParaRPr>
          </a:p>
        </p:txBody>
      </p:sp>
      <p:sp>
        <p:nvSpPr>
          <p:cNvPr id="360" name="Freeform 25"/>
          <p:cNvSpPr>
            <a:spLocks noChangeAspect="1" noEditPoints="1"/>
          </p:cNvSpPr>
          <p:nvPr/>
        </p:nvSpPr>
        <p:spPr bwMode="auto">
          <a:xfrm rot="16200000" flipH="1">
            <a:off x="8070447" y="3842754"/>
            <a:ext cx="235678" cy="110500"/>
          </a:xfrm>
          <a:custGeom>
            <a:avLst/>
            <a:gdLst>
              <a:gd name="T0" fmla="*/ 396 w 401"/>
              <a:gd name="T1" fmla="*/ 80 h 190"/>
              <a:gd name="T2" fmla="*/ 363 w 401"/>
              <a:gd name="T3" fmla="*/ 48 h 190"/>
              <a:gd name="T4" fmla="*/ 175 w 401"/>
              <a:gd name="T5" fmla="*/ 48 h 190"/>
              <a:gd name="T6" fmla="*/ 94 w 401"/>
              <a:gd name="T7" fmla="*/ 0 h 190"/>
              <a:gd name="T8" fmla="*/ 0 w 401"/>
              <a:gd name="T9" fmla="*/ 95 h 190"/>
              <a:gd name="T10" fmla="*/ 94 w 401"/>
              <a:gd name="T11" fmla="*/ 190 h 190"/>
              <a:gd name="T12" fmla="*/ 175 w 401"/>
              <a:gd name="T13" fmla="*/ 142 h 190"/>
              <a:gd name="T14" fmla="*/ 213 w 401"/>
              <a:gd name="T15" fmla="*/ 142 h 190"/>
              <a:gd name="T16" fmla="*/ 243 w 401"/>
              <a:gd name="T17" fmla="*/ 112 h 190"/>
              <a:gd name="T18" fmla="*/ 266 w 401"/>
              <a:gd name="T19" fmla="*/ 135 h 190"/>
              <a:gd name="T20" fmla="*/ 288 w 401"/>
              <a:gd name="T21" fmla="*/ 113 h 190"/>
              <a:gd name="T22" fmla="*/ 310 w 401"/>
              <a:gd name="T23" fmla="*/ 136 h 190"/>
              <a:gd name="T24" fmla="*/ 333 w 401"/>
              <a:gd name="T25" fmla="*/ 113 h 190"/>
              <a:gd name="T26" fmla="*/ 356 w 401"/>
              <a:gd name="T27" fmla="*/ 136 h 190"/>
              <a:gd name="T28" fmla="*/ 396 w 401"/>
              <a:gd name="T29" fmla="*/ 96 h 190"/>
              <a:gd name="T30" fmla="*/ 396 w 401"/>
              <a:gd name="T31" fmla="*/ 80 h 190"/>
              <a:gd name="T32" fmla="*/ 53 w 401"/>
              <a:gd name="T33" fmla="*/ 120 h 190"/>
              <a:gd name="T34" fmla="*/ 28 w 401"/>
              <a:gd name="T35" fmla="*/ 95 h 190"/>
              <a:gd name="T36" fmla="*/ 53 w 401"/>
              <a:gd name="T37" fmla="*/ 69 h 190"/>
              <a:gd name="T38" fmla="*/ 77 w 401"/>
              <a:gd name="T39" fmla="*/ 95 h 190"/>
              <a:gd name="T40" fmla="*/ 53 w 401"/>
              <a:gd name="T41" fmla="*/ 12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1" h="190">
                <a:moveTo>
                  <a:pt x="396" y="80"/>
                </a:moveTo>
                <a:cubicBezTo>
                  <a:pt x="363" y="48"/>
                  <a:pt x="363" y="48"/>
                  <a:pt x="363" y="48"/>
                </a:cubicBezTo>
                <a:cubicBezTo>
                  <a:pt x="175" y="48"/>
                  <a:pt x="175" y="48"/>
                  <a:pt x="175" y="48"/>
                </a:cubicBezTo>
                <a:cubicBezTo>
                  <a:pt x="159" y="20"/>
                  <a:pt x="128" y="0"/>
                  <a:pt x="94" y="0"/>
                </a:cubicBezTo>
                <a:cubicBezTo>
                  <a:pt x="42" y="0"/>
                  <a:pt x="0" y="43"/>
                  <a:pt x="0" y="95"/>
                </a:cubicBezTo>
                <a:cubicBezTo>
                  <a:pt x="0" y="147"/>
                  <a:pt x="42" y="189"/>
                  <a:pt x="94" y="190"/>
                </a:cubicBezTo>
                <a:cubicBezTo>
                  <a:pt x="128" y="189"/>
                  <a:pt x="158" y="170"/>
                  <a:pt x="175" y="142"/>
                </a:cubicBezTo>
                <a:cubicBezTo>
                  <a:pt x="213" y="142"/>
                  <a:pt x="213" y="142"/>
                  <a:pt x="213" y="142"/>
                </a:cubicBezTo>
                <a:cubicBezTo>
                  <a:pt x="243" y="112"/>
                  <a:pt x="243" y="112"/>
                  <a:pt x="243" y="112"/>
                </a:cubicBezTo>
                <a:cubicBezTo>
                  <a:pt x="266" y="135"/>
                  <a:pt x="266" y="135"/>
                  <a:pt x="266" y="135"/>
                </a:cubicBezTo>
                <a:cubicBezTo>
                  <a:pt x="288" y="113"/>
                  <a:pt x="288" y="113"/>
                  <a:pt x="288" y="113"/>
                </a:cubicBezTo>
                <a:cubicBezTo>
                  <a:pt x="310" y="136"/>
                  <a:pt x="310" y="136"/>
                  <a:pt x="310" y="136"/>
                </a:cubicBezTo>
                <a:cubicBezTo>
                  <a:pt x="333" y="113"/>
                  <a:pt x="333" y="113"/>
                  <a:pt x="333" y="113"/>
                </a:cubicBezTo>
                <a:cubicBezTo>
                  <a:pt x="356" y="136"/>
                  <a:pt x="356" y="136"/>
                  <a:pt x="356" y="136"/>
                </a:cubicBezTo>
                <a:cubicBezTo>
                  <a:pt x="396" y="96"/>
                  <a:pt x="396" y="96"/>
                  <a:pt x="396" y="96"/>
                </a:cubicBezTo>
                <a:cubicBezTo>
                  <a:pt x="401" y="90"/>
                  <a:pt x="401" y="86"/>
                  <a:pt x="396" y="80"/>
                </a:cubicBezTo>
                <a:close/>
                <a:moveTo>
                  <a:pt x="53" y="120"/>
                </a:moveTo>
                <a:cubicBezTo>
                  <a:pt x="39" y="120"/>
                  <a:pt x="28" y="108"/>
                  <a:pt x="28" y="95"/>
                </a:cubicBezTo>
                <a:cubicBezTo>
                  <a:pt x="28" y="81"/>
                  <a:pt x="39" y="69"/>
                  <a:pt x="53" y="69"/>
                </a:cubicBezTo>
                <a:cubicBezTo>
                  <a:pt x="66" y="69"/>
                  <a:pt x="77" y="81"/>
                  <a:pt x="77" y="95"/>
                </a:cubicBezTo>
                <a:cubicBezTo>
                  <a:pt x="77" y="108"/>
                  <a:pt x="66" y="120"/>
                  <a:pt x="53" y="120"/>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32509">
              <a:defRPr/>
            </a:pPr>
            <a:endParaRPr lang="en-US" sz="1599" kern="0">
              <a:solidFill>
                <a:srgbClr val="505050"/>
              </a:solidFill>
            </a:endParaRPr>
          </a:p>
        </p:txBody>
      </p:sp>
      <p:sp>
        <p:nvSpPr>
          <p:cNvPr id="361" name="Freeform 25"/>
          <p:cNvSpPr>
            <a:spLocks noChangeAspect="1" noEditPoints="1"/>
          </p:cNvSpPr>
          <p:nvPr/>
        </p:nvSpPr>
        <p:spPr bwMode="auto">
          <a:xfrm rot="16200000" flipH="1">
            <a:off x="8410489" y="3842754"/>
            <a:ext cx="235678" cy="110500"/>
          </a:xfrm>
          <a:custGeom>
            <a:avLst/>
            <a:gdLst>
              <a:gd name="T0" fmla="*/ 396 w 401"/>
              <a:gd name="T1" fmla="*/ 80 h 190"/>
              <a:gd name="T2" fmla="*/ 363 w 401"/>
              <a:gd name="T3" fmla="*/ 48 h 190"/>
              <a:gd name="T4" fmla="*/ 175 w 401"/>
              <a:gd name="T5" fmla="*/ 48 h 190"/>
              <a:gd name="T6" fmla="*/ 94 w 401"/>
              <a:gd name="T7" fmla="*/ 0 h 190"/>
              <a:gd name="T8" fmla="*/ 0 w 401"/>
              <a:gd name="T9" fmla="*/ 95 h 190"/>
              <a:gd name="T10" fmla="*/ 94 w 401"/>
              <a:gd name="T11" fmla="*/ 190 h 190"/>
              <a:gd name="T12" fmla="*/ 175 w 401"/>
              <a:gd name="T13" fmla="*/ 142 h 190"/>
              <a:gd name="T14" fmla="*/ 213 w 401"/>
              <a:gd name="T15" fmla="*/ 142 h 190"/>
              <a:gd name="T16" fmla="*/ 243 w 401"/>
              <a:gd name="T17" fmla="*/ 112 h 190"/>
              <a:gd name="T18" fmla="*/ 266 w 401"/>
              <a:gd name="T19" fmla="*/ 135 h 190"/>
              <a:gd name="T20" fmla="*/ 288 w 401"/>
              <a:gd name="T21" fmla="*/ 113 h 190"/>
              <a:gd name="T22" fmla="*/ 310 w 401"/>
              <a:gd name="T23" fmla="*/ 136 h 190"/>
              <a:gd name="T24" fmla="*/ 333 w 401"/>
              <a:gd name="T25" fmla="*/ 113 h 190"/>
              <a:gd name="T26" fmla="*/ 356 w 401"/>
              <a:gd name="T27" fmla="*/ 136 h 190"/>
              <a:gd name="T28" fmla="*/ 396 w 401"/>
              <a:gd name="T29" fmla="*/ 96 h 190"/>
              <a:gd name="T30" fmla="*/ 396 w 401"/>
              <a:gd name="T31" fmla="*/ 80 h 190"/>
              <a:gd name="T32" fmla="*/ 53 w 401"/>
              <a:gd name="T33" fmla="*/ 120 h 190"/>
              <a:gd name="T34" fmla="*/ 28 w 401"/>
              <a:gd name="T35" fmla="*/ 95 h 190"/>
              <a:gd name="T36" fmla="*/ 53 w 401"/>
              <a:gd name="T37" fmla="*/ 69 h 190"/>
              <a:gd name="T38" fmla="*/ 77 w 401"/>
              <a:gd name="T39" fmla="*/ 95 h 190"/>
              <a:gd name="T40" fmla="*/ 53 w 401"/>
              <a:gd name="T41" fmla="*/ 12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1" h="190">
                <a:moveTo>
                  <a:pt x="396" y="80"/>
                </a:moveTo>
                <a:cubicBezTo>
                  <a:pt x="363" y="48"/>
                  <a:pt x="363" y="48"/>
                  <a:pt x="363" y="48"/>
                </a:cubicBezTo>
                <a:cubicBezTo>
                  <a:pt x="175" y="48"/>
                  <a:pt x="175" y="48"/>
                  <a:pt x="175" y="48"/>
                </a:cubicBezTo>
                <a:cubicBezTo>
                  <a:pt x="159" y="20"/>
                  <a:pt x="128" y="0"/>
                  <a:pt x="94" y="0"/>
                </a:cubicBezTo>
                <a:cubicBezTo>
                  <a:pt x="42" y="0"/>
                  <a:pt x="0" y="43"/>
                  <a:pt x="0" y="95"/>
                </a:cubicBezTo>
                <a:cubicBezTo>
                  <a:pt x="0" y="147"/>
                  <a:pt x="42" y="189"/>
                  <a:pt x="94" y="190"/>
                </a:cubicBezTo>
                <a:cubicBezTo>
                  <a:pt x="128" y="189"/>
                  <a:pt x="158" y="170"/>
                  <a:pt x="175" y="142"/>
                </a:cubicBezTo>
                <a:cubicBezTo>
                  <a:pt x="213" y="142"/>
                  <a:pt x="213" y="142"/>
                  <a:pt x="213" y="142"/>
                </a:cubicBezTo>
                <a:cubicBezTo>
                  <a:pt x="243" y="112"/>
                  <a:pt x="243" y="112"/>
                  <a:pt x="243" y="112"/>
                </a:cubicBezTo>
                <a:cubicBezTo>
                  <a:pt x="266" y="135"/>
                  <a:pt x="266" y="135"/>
                  <a:pt x="266" y="135"/>
                </a:cubicBezTo>
                <a:cubicBezTo>
                  <a:pt x="288" y="113"/>
                  <a:pt x="288" y="113"/>
                  <a:pt x="288" y="113"/>
                </a:cubicBezTo>
                <a:cubicBezTo>
                  <a:pt x="310" y="136"/>
                  <a:pt x="310" y="136"/>
                  <a:pt x="310" y="136"/>
                </a:cubicBezTo>
                <a:cubicBezTo>
                  <a:pt x="333" y="113"/>
                  <a:pt x="333" y="113"/>
                  <a:pt x="333" y="113"/>
                </a:cubicBezTo>
                <a:cubicBezTo>
                  <a:pt x="356" y="136"/>
                  <a:pt x="356" y="136"/>
                  <a:pt x="356" y="136"/>
                </a:cubicBezTo>
                <a:cubicBezTo>
                  <a:pt x="396" y="96"/>
                  <a:pt x="396" y="96"/>
                  <a:pt x="396" y="96"/>
                </a:cubicBezTo>
                <a:cubicBezTo>
                  <a:pt x="401" y="90"/>
                  <a:pt x="401" y="86"/>
                  <a:pt x="396" y="80"/>
                </a:cubicBezTo>
                <a:close/>
                <a:moveTo>
                  <a:pt x="53" y="120"/>
                </a:moveTo>
                <a:cubicBezTo>
                  <a:pt x="39" y="120"/>
                  <a:pt x="28" y="108"/>
                  <a:pt x="28" y="95"/>
                </a:cubicBezTo>
                <a:cubicBezTo>
                  <a:pt x="28" y="81"/>
                  <a:pt x="39" y="69"/>
                  <a:pt x="53" y="69"/>
                </a:cubicBezTo>
                <a:cubicBezTo>
                  <a:pt x="66" y="69"/>
                  <a:pt x="77" y="81"/>
                  <a:pt x="77" y="95"/>
                </a:cubicBezTo>
                <a:cubicBezTo>
                  <a:pt x="77" y="108"/>
                  <a:pt x="66" y="120"/>
                  <a:pt x="53" y="120"/>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32509">
              <a:defRPr/>
            </a:pPr>
            <a:endParaRPr lang="en-US" sz="1599" kern="0">
              <a:solidFill>
                <a:srgbClr val="505050"/>
              </a:solidFill>
            </a:endParaRPr>
          </a:p>
        </p:txBody>
      </p:sp>
      <p:sp>
        <p:nvSpPr>
          <p:cNvPr id="362" name="Freeform 25"/>
          <p:cNvSpPr>
            <a:spLocks noChangeAspect="1" noEditPoints="1"/>
          </p:cNvSpPr>
          <p:nvPr/>
        </p:nvSpPr>
        <p:spPr bwMode="auto">
          <a:xfrm rot="16200000" flipH="1">
            <a:off x="10601877" y="5853735"/>
            <a:ext cx="235678" cy="110500"/>
          </a:xfrm>
          <a:custGeom>
            <a:avLst/>
            <a:gdLst>
              <a:gd name="T0" fmla="*/ 396 w 401"/>
              <a:gd name="T1" fmla="*/ 80 h 190"/>
              <a:gd name="T2" fmla="*/ 363 w 401"/>
              <a:gd name="T3" fmla="*/ 48 h 190"/>
              <a:gd name="T4" fmla="*/ 175 w 401"/>
              <a:gd name="T5" fmla="*/ 48 h 190"/>
              <a:gd name="T6" fmla="*/ 94 w 401"/>
              <a:gd name="T7" fmla="*/ 0 h 190"/>
              <a:gd name="T8" fmla="*/ 0 w 401"/>
              <a:gd name="T9" fmla="*/ 95 h 190"/>
              <a:gd name="T10" fmla="*/ 94 w 401"/>
              <a:gd name="T11" fmla="*/ 190 h 190"/>
              <a:gd name="T12" fmla="*/ 175 w 401"/>
              <a:gd name="T13" fmla="*/ 142 h 190"/>
              <a:gd name="T14" fmla="*/ 213 w 401"/>
              <a:gd name="T15" fmla="*/ 142 h 190"/>
              <a:gd name="T16" fmla="*/ 243 w 401"/>
              <a:gd name="T17" fmla="*/ 112 h 190"/>
              <a:gd name="T18" fmla="*/ 266 w 401"/>
              <a:gd name="T19" fmla="*/ 135 h 190"/>
              <a:gd name="T20" fmla="*/ 288 w 401"/>
              <a:gd name="T21" fmla="*/ 113 h 190"/>
              <a:gd name="T22" fmla="*/ 310 w 401"/>
              <a:gd name="T23" fmla="*/ 136 h 190"/>
              <a:gd name="T24" fmla="*/ 333 w 401"/>
              <a:gd name="T25" fmla="*/ 113 h 190"/>
              <a:gd name="T26" fmla="*/ 356 w 401"/>
              <a:gd name="T27" fmla="*/ 136 h 190"/>
              <a:gd name="T28" fmla="*/ 396 w 401"/>
              <a:gd name="T29" fmla="*/ 96 h 190"/>
              <a:gd name="T30" fmla="*/ 396 w 401"/>
              <a:gd name="T31" fmla="*/ 80 h 190"/>
              <a:gd name="T32" fmla="*/ 53 w 401"/>
              <a:gd name="T33" fmla="*/ 120 h 190"/>
              <a:gd name="T34" fmla="*/ 28 w 401"/>
              <a:gd name="T35" fmla="*/ 95 h 190"/>
              <a:gd name="T36" fmla="*/ 53 w 401"/>
              <a:gd name="T37" fmla="*/ 69 h 190"/>
              <a:gd name="T38" fmla="*/ 77 w 401"/>
              <a:gd name="T39" fmla="*/ 95 h 190"/>
              <a:gd name="T40" fmla="*/ 53 w 401"/>
              <a:gd name="T41" fmla="*/ 12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1" h="190">
                <a:moveTo>
                  <a:pt x="396" y="80"/>
                </a:moveTo>
                <a:cubicBezTo>
                  <a:pt x="363" y="48"/>
                  <a:pt x="363" y="48"/>
                  <a:pt x="363" y="48"/>
                </a:cubicBezTo>
                <a:cubicBezTo>
                  <a:pt x="175" y="48"/>
                  <a:pt x="175" y="48"/>
                  <a:pt x="175" y="48"/>
                </a:cubicBezTo>
                <a:cubicBezTo>
                  <a:pt x="159" y="20"/>
                  <a:pt x="128" y="0"/>
                  <a:pt x="94" y="0"/>
                </a:cubicBezTo>
                <a:cubicBezTo>
                  <a:pt x="42" y="0"/>
                  <a:pt x="0" y="43"/>
                  <a:pt x="0" y="95"/>
                </a:cubicBezTo>
                <a:cubicBezTo>
                  <a:pt x="0" y="147"/>
                  <a:pt x="42" y="189"/>
                  <a:pt x="94" y="190"/>
                </a:cubicBezTo>
                <a:cubicBezTo>
                  <a:pt x="128" y="189"/>
                  <a:pt x="158" y="170"/>
                  <a:pt x="175" y="142"/>
                </a:cubicBezTo>
                <a:cubicBezTo>
                  <a:pt x="213" y="142"/>
                  <a:pt x="213" y="142"/>
                  <a:pt x="213" y="142"/>
                </a:cubicBezTo>
                <a:cubicBezTo>
                  <a:pt x="243" y="112"/>
                  <a:pt x="243" y="112"/>
                  <a:pt x="243" y="112"/>
                </a:cubicBezTo>
                <a:cubicBezTo>
                  <a:pt x="266" y="135"/>
                  <a:pt x="266" y="135"/>
                  <a:pt x="266" y="135"/>
                </a:cubicBezTo>
                <a:cubicBezTo>
                  <a:pt x="288" y="113"/>
                  <a:pt x="288" y="113"/>
                  <a:pt x="288" y="113"/>
                </a:cubicBezTo>
                <a:cubicBezTo>
                  <a:pt x="310" y="136"/>
                  <a:pt x="310" y="136"/>
                  <a:pt x="310" y="136"/>
                </a:cubicBezTo>
                <a:cubicBezTo>
                  <a:pt x="333" y="113"/>
                  <a:pt x="333" y="113"/>
                  <a:pt x="333" y="113"/>
                </a:cubicBezTo>
                <a:cubicBezTo>
                  <a:pt x="356" y="136"/>
                  <a:pt x="356" y="136"/>
                  <a:pt x="356" y="136"/>
                </a:cubicBezTo>
                <a:cubicBezTo>
                  <a:pt x="396" y="96"/>
                  <a:pt x="396" y="96"/>
                  <a:pt x="396" y="96"/>
                </a:cubicBezTo>
                <a:cubicBezTo>
                  <a:pt x="401" y="90"/>
                  <a:pt x="401" y="86"/>
                  <a:pt x="396" y="80"/>
                </a:cubicBezTo>
                <a:close/>
                <a:moveTo>
                  <a:pt x="53" y="120"/>
                </a:moveTo>
                <a:cubicBezTo>
                  <a:pt x="39" y="120"/>
                  <a:pt x="28" y="108"/>
                  <a:pt x="28" y="95"/>
                </a:cubicBezTo>
                <a:cubicBezTo>
                  <a:pt x="28" y="81"/>
                  <a:pt x="39" y="69"/>
                  <a:pt x="53" y="69"/>
                </a:cubicBezTo>
                <a:cubicBezTo>
                  <a:pt x="66" y="69"/>
                  <a:pt x="77" y="81"/>
                  <a:pt x="77" y="95"/>
                </a:cubicBezTo>
                <a:cubicBezTo>
                  <a:pt x="77" y="108"/>
                  <a:pt x="66" y="120"/>
                  <a:pt x="53" y="120"/>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32509">
              <a:defRPr/>
            </a:pPr>
            <a:endParaRPr lang="en-US" sz="1599" kern="0">
              <a:solidFill>
                <a:srgbClr val="505050"/>
              </a:solidFill>
            </a:endParaRPr>
          </a:p>
        </p:txBody>
      </p:sp>
      <p:grpSp>
        <p:nvGrpSpPr>
          <p:cNvPr id="414" name="Group 413"/>
          <p:cNvGrpSpPr/>
          <p:nvPr/>
        </p:nvGrpSpPr>
        <p:grpSpPr>
          <a:xfrm>
            <a:off x="0" y="6341703"/>
            <a:ext cx="12436475" cy="652822"/>
            <a:chOff x="0" y="6341703"/>
            <a:chExt cx="12436475" cy="652822"/>
          </a:xfrm>
        </p:grpSpPr>
        <p:sp>
          <p:nvSpPr>
            <p:cNvPr id="415" name="Rectangle 414"/>
            <p:cNvSpPr/>
            <p:nvPr/>
          </p:nvSpPr>
          <p:spPr bwMode="auto">
            <a:xfrm>
              <a:off x="0" y="6341703"/>
              <a:ext cx="12436475" cy="652822"/>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856" kern="0" dirty="0" smtClean="0">
                <a:gradFill>
                  <a:gsLst>
                    <a:gs pos="885">
                      <a:srgbClr val="FFFFFF"/>
                    </a:gs>
                    <a:gs pos="19048">
                      <a:srgbClr val="FFFFFF"/>
                    </a:gs>
                  </a:gsLst>
                  <a:lin ang="5400000" scaled="0"/>
                </a:gradFill>
                <a:latin typeface="Segoe UI Light"/>
                <a:ea typeface="Segoe UI" pitchFamily="34" charset="0"/>
                <a:cs typeface="Segoe UI" pitchFamily="34" charset="0"/>
              </a:endParaRPr>
            </a:p>
          </p:txBody>
        </p:sp>
        <p:grpSp>
          <p:nvGrpSpPr>
            <p:cNvPr id="416" name="Group 415"/>
            <p:cNvGrpSpPr/>
            <p:nvPr/>
          </p:nvGrpSpPr>
          <p:grpSpPr>
            <a:xfrm>
              <a:off x="2953383" y="6390969"/>
              <a:ext cx="6529709" cy="558614"/>
              <a:chOff x="2931019" y="6390969"/>
              <a:chExt cx="6529709" cy="558614"/>
            </a:xfrm>
          </p:grpSpPr>
          <p:pic>
            <p:nvPicPr>
              <p:cNvPr id="417" name="Picture 4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1019" y="6399835"/>
                <a:ext cx="2190750" cy="514944"/>
              </a:xfrm>
              <a:prstGeom prst="rect">
                <a:avLst/>
              </a:prstGeom>
            </p:spPr>
          </p:pic>
          <p:sp>
            <p:nvSpPr>
              <p:cNvPr id="418" name="Freeform 417"/>
              <p:cNvSpPr>
                <a:spLocks noChangeAspect="1" noEditPoints="1"/>
              </p:cNvSpPr>
              <p:nvPr/>
            </p:nvSpPr>
            <p:spPr bwMode="black">
              <a:xfrm>
                <a:off x="7147137" y="6562247"/>
                <a:ext cx="2313591" cy="233216"/>
              </a:xfrm>
              <a:custGeom>
                <a:avLst/>
                <a:gdLst>
                  <a:gd name="T0" fmla="*/ 108 w 2844"/>
                  <a:gd name="T1" fmla="*/ 216 h 284"/>
                  <a:gd name="T2" fmla="*/ 0 w 2844"/>
                  <a:gd name="T3" fmla="*/ 216 h 284"/>
                  <a:gd name="T4" fmla="*/ 176 w 2844"/>
                  <a:gd name="T5" fmla="*/ 15 h 284"/>
                  <a:gd name="T6" fmla="*/ 244 w 2844"/>
                  <a:gd name="T7" fmla="*/ 21 h 284"/>
                  <a:gd name="T8" fmla="*/ 247 w 2844"/>
                  <a:gd name="T9" fmla="*/ 72 h 284"/>
                  <a:gd name="T10" fmla="*/ 298 w 2844"/>
                  <a:gd name="T11" fmla="*/ 148 h 284"/>
                  <a:gd name="T12" fmla="*/ 322 w 2844"/>
                  <a:gd name="T13" fmla="*/ 146 h 284"/>
                  <a:gd name="T14" fmla="*/ 466 w 2844"/>
                  <a:gd name="T15" fmla="*/ 105 h 284"/>
                  <a:gd name="T16" fmla="*/ 457 w 2844"/>
                  <a:gd name="T17" fmla="*/ 102 h 284"/>
                  <a:gd name="T18" fmla="*/ 581 w 2844"/>
                  <a:gd name="T19" fmla="*/ 220 h 284"/>
                  <a:gd name="T20" fmla="*/ 629 w 2844"/>
                  <a:gd name="T21" fmla="*/ 145 h 284"/>
                  <a:gd name="T22" fmla="*/ 617 w 2844"/>
                  <a:gd name="T23" fmla="*/ 186 h 284"/>
                  <a:gd name="T24" fmla="*/ 708 w 2844"/>
                  <a:gd name="T25" fmla="*/ 200 h 284"/>
                  <a:gd name="T26" fmla="*/ 722 w 2844"/>
                  <a:gd name="T27" fmla="*/ 69 h 284"/>
                  <a:gd name="T28" fmla="*/ 722 w 2844"/>
                  <a:gd name="T29" fmla="*/ 135 h 284"/>
                  <a:gd name="T30" fmla="*/ 774 w 2844"/>
                  <a:gd name="T31" fmla="*/ 146 h 284"/>
                  <a:gd name="T32" fmla="*/ 846 w 2844"/>
                  <a:gd name="T33" fmla="*/ 89 h 284"/>
                  <a:gd name="T34" fmla="*/ 1010 w 2844"/>
                  <a:gd name="T35" fmla="*/ 23 h 284"/>
                  <a:gd name="T36" fmla="*/ 971 w 2844"/>
                  <a:gd name="T37" fmla="*/ 216 h 284"/>
                  <a:gd name="T38" fmla="*/ 960 w 2844"/>
                  <a:gd name="T39" fmla="*/ 14 h 284"/>
                  <a:gd name="T40" fmla="*/ 1029 w 2844"/>
                  <a:gd name="T41" fmla="*/ 92 h 284"/>
                  <a:gd name="T42" fmla="*/ 1088 w 2844"/>
                  <a:gd name="T43" fmla="*/ 72 h 284"/>
                  <a:gd name="T44" fmla="*/ 1088 w 2844"/>
                  <a:gd name="T45" fmla="*/ 215 h 284"/>
                  <a:gd name="T46" fmla="*/ 1187 w 2844"/>
                  <a:gd name="T47" fmla="*/ 193 h 284"/>
                  <a:gd name="T48" fmla="*/ 1182 w 2844"/>
                  <a:gd name="T49" fmla="*/ 26 h 284"/>
                  <a:gd name="T50" fmla="*/ 1192 w 2844"/>
                  <a:gd name="T51" fmla="*/ 79 h 284"/>
                  <a:gd name="T52" fmla="*/ 1304 w 2844"/>
                  <a:gd name="T53" fmla="*/ 284 h 284"/>
                  <a:gd name="T54" fmla="*/ 1310 w 2844"/>
                  <a:gd name="T55" fmla="*/ 72 h 284"/>
                  <a:gd name="T56" fmla="*/ 1516 w 2844"/>
                  <a:gd name="T57" fmla="*/ 178 h 284"/>
                  <a:gd name="T58" fmla="*/ 1487 w 2844"/>
                  <a:gd name="T59" fmla="*/ 167 h 284"/>
                  <a:gd name="T60" fmla="*/ 1509 w 2844"/>
                  <a:gd name="T61" fmla="*/ 99 h 284"/>
                  <a:gd name="T62" fmla="*/ 1516 w 2844"/>
                  <a:gd name="T63" fmla="*/ 178 h 284"/>
                  <a:gd name="T64" fmla="*/ 1549 w 2844"/>
                  <a:gd name="T65" fmla="*/ 72 h 284"/>
                  <a:gd name="T66" fmla="*/ 1573 w 2844"/>
                  <a:gd name="T67" fmla="*/ 173 h 284"/>
                  <a:gd name="T68" fmla="*/ 1658 w 2844"/>
                  <a:gd name="T69" fmla="*/ 187 h 284"/>
                  <a:gd name="T70" fmla="*/ 1630 w 2844"/>
                  <a:gd name="T71" fmla="*/ 106 h 284"/>
                  <a:gd name="T72" fmla="*/ 1713 w 2844"/>
                  <a:gd name="T73" fmla="*/ 100 h 284"/>
                  <a:gd name="T74" fmla="*/ 1954 w 2844"/>
                  <a:gd name="T75" fmla="*/ 134 h 284"/>
                  <a:gd name="T76" fmla="*/ 1863 w 2844"/>
                  <a:gd name="T77" fmla="*/ 131 h 284"/>
                  <a:gd name="T78" fmla="*/ 1795 w 2844"/>
                  <a:gd name="T79" fmla="*/ 72 h 284"/>
                  <a:gd name="T80" fmla="*/ 1977 w 2844"/>
                  <a:gd name="T81" fmla="*/ 128 h 284"/>
                  <a:gd name="T82" fmla="*/ 2075 w 2844"/>
                  <a:gd name="T83" fmla="*/ 64 h 284"/>
                  <a:gd name="T84" fmla="*/ 2096 w 2844"/>
                  <a:gd name="T85" fmla="*/ 73 h 284"/>
                  <a:gd name="T86" fmla="*/ 2357 w 2844"/>
                  <a:gd name="T87" fmla="*/ 150 h 284"/>
                  <a:gd name="T88" fmla="*/ 2249 w 2844"/>
                  <a:gd name="T89" fmla="*/ 200 h 284"/>
                  <a:gd name="T90" fmla="*/ 2357 w 2844"/>
                  <a:gd name="T91" fmla="*/ 150 h 284"/>
                  <a:gd name="T92" fmla="*/ 2503 w 2844"/>
                  <a:gd name="T93" fmla="*/ 216 h 284"/>
                  <a:gd name="T94" fmla="*/ 2383 w 2844"/>
                  <a:gd name="T95" fmla="*/ 216 h 284"/>
                  <a:gd name="T96" fmla="*/ 2503 w 2844"/>
                  <a:gd name="T97" fmla="*/ 128 h 284"/>
                  <a:gd name="T98" fmla="*/ 2521 w 2844"/>
                  <a:gd name="T99" fmla="*/ 72 h 284"/>
                  <a:gd name="T100" fmla="*/ 2569 w 2844"/>
                  <a:gd name="T101" fmla="*/ 92 h 284"/>
                  <a:gd name="T102" fmla="*/ 2641 w 2844"/>
                  <a:gd name="T103" fmla="*/ 150 h 284"/>
                  <a:gd name="T104" fmla="*/ 2617 w 2844"/>
                  <a:gd name="T105" fmla="*/ 145 h 284"/>
                  <a:gd name="T106" fmla="*/ 2719 w 2844"/>
                  <a:gd name="T107" fmla="*/ 131 h 284"/>
                  <a:gd name="T108" fmla="*/ 2826 w 2844"/>
                  <a:gd name="T109" fmla="*/ 91 h 284"/>
                  <a:gd name="T110" fmla="*/ 2792 w 2844"/>
                  <a:gd name="T111" fmla="*/ 10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44" h="284">
                    <a:moveTo>
                      <a:pt x="205" y="216"/>
                    </a:moveTo>
                    <a:cubicBezTo>
                      <a:pt x="182" y="216"/>
                      <a:pt x="182" y="216"/>
                      <a:pt x="182" y="216"/>
                    </a:cubicBezTo>
                    <a:cubicBezTo>
                      <a:pt x="182" y="81"/>
                      <a:pt x="182" y="81"/>
                      <a:pt x="182" y="81"/>
                    </a:cubicBezTo>
                    <a:cubicBezTo>
                      <a:pt x="182" y="70"/>
                      <a:pt x="182" y="57"/>
                      <a:pt x="184" y="42"/>
                    </a:cubicBezTo>
                    <a:cubicBezTo>
                      <a:pt x="183" y="42"/>
                      <a:pt x="183" y="42"/>
                      <a:pt x="183" y="42"/>
                    </a:cubicBezTo>
                    <a:cubicBezTo>
                      <a:pt x="181" y="51"/>
                      <a:pt x="179" y="57"/>
                      <a:pt x="177" y="61"/>
                    </a:cubicBezTo>
                    <a:cubicBezTo>
                      <a:pt x="108" y="216"/>
                      <a:pt x="108" y="216"/>
                      <a:pt x="108" y="216"/>
                    </a:cubicBezTo>
                    <a:cubicBezTo>
                      <a:pt x="97" y="216"/>
                      <a:pt x="97" y="216"/>
                      <a:pt x="97" y="216"/>
                    </a:cubicBezTo>
                    <a:cubicBezTo>
                      <a:pt x="28" y="63"/>
                      <a:pt x="28" y="63"/>
                      <a:pt x="28" y="63"/>
                    </a:cubicBezTo>
                    <a:cubicBezTo>
                      <a:pt x="26" y="58"/>
                      <a:pt x="24" y="51"/>
                      <a:pt x="22" y="42"/>
                    </a:cubicBezTo>
                    <a:cubicBezTo>
                      <a:pt x="21" y="42"/>
                      <a:pt x="21" y="42"/>
                      <a:pt x="21" y="42"/>
                    </a:cubicBezTo>
                    <a:cubicBezTo>
                      <a:pt x="22" y="50"/>
                      <a:pt x="22" y="63"/>
                      <a:pt x="22" y="81"/>
                    </a:cubicBezTo>
                    <a:cubicBezTo>
                      <a:pt x="22" y="216"/>
                      <a:pt x="22" y="216"/>
                      <a:pt x="22" y="216"/>
                    </a:cubicBezTo>
                    <a:cubicBezTo>
                      <a:pt x="0" y="216"/>
                      <a:pt x="0" y="216"/>
                      <a:pt x="0" y="216"/>
                    </a:cubicBezTo>
                    <a:cubicBezTo>
                      <a:pt x="0" y="15"/>
                      <a:pt x="0" y="15"/>
                      <a:pt x="0" y="15"/>
                    </a:cubicBezTo>
                    <a:cubicBezTo>
                      <a:pt x="31" y="15"/>
                      <a:pt x="31" y="15"/>
                      <a:pt x="31" y="15"/>
                    </a:cubicBezTo>
                    <a:cubicBezTo>
                      <a:pt x="93" y="155"/>
                      <a:pt x="93" y="155"/>
                      <a:pt x="93" y="155"/>
                    </a:cubicBezTo>
                    <a:cubicBezTo>
                      <a:pt x="97" y="166"/>
                      <a:pt x="100" y="174"/>
                      <a:pt x="102" y="180"/>
                    </a:cubicBezTo>
                    <a:cubicBezTo>
                      <a:pt x="103" y="180"/>
                      <a:pt x="103" y="180"/>
                      <a:pt x="103" y="180"/>
                    </a:cubicBezTo>
                    <a:cubicBezTo>
                      <a:pt x="108" y="167"/>
                      <a:pt x="111" y="158"/>
                      <a:pt x="113" y="155"/>
                    </a:cubicBezTo>
                    <a:cubicBezTo>
                      <a:pt x="176" y="15"/>
                      <a:pt x="176" y="15"/>
                      <a:pt x="176" y="15"/>
                    </a:cubicBezTo>
                    <a:cubicBezTo>
                      <a:pt x="205" y="15"/>
                      <a:pt x="205" y="15"/>
                      <a:pt x="205" y="15"/>
                    </a:cubicBezTo>
                    <a:lnTo>
                      <a:pt x="205" y="216"/>
                    </a:lnTo>
                    <a:close/>
                    <a:moveTo>
                      <a:pt x="274" y="21"/>
                    </a:moveTo>
                    <a:cubicBezTo>
                      <a:pt x="274" y="25"/>
                      <a:pt x="273" y="29"/>
                      <a:pt x="270" y="32"/>
                    </a:cubicBezTo>
                    <a:cubicBezTo>
                      <a:pt x="267" y="34"/>
                      <a:pt x="263" y="36"/>
                      <a:pt x="259" y="36"/>
                    </a:cubicBezTo>
                    <a:cubicBezTo>
                      <a:pt x="255" y="36"/>
                      <a:pt x="251" y="34"/>
                      <a:pt x="248" y="32"/>
                    </a:cubicBezTo>
                    <a:cubicBezTo>
                      <a:pt x="246" y="29"/>
                      <a:pt x="244" y="25"/>
                      <a:pt x="244" y="21"/>
                    </a:cubicBezTo>
                    <a:cubicBezTo>
                      <a:pt x="244" y="17"/>
                      <a:pt x="246" y="13"/>
                      <a:pt x="248" y="10"/>
                    </a:cubicBezTo>
                    <a:cubicBezTo>
                      <a:pt x="251" y="7"/>
                      <a:pt x="255" y="6"/>
                      <a:pt x="259" y="6"/>
                    </a:cubicBezTo>
                    <a:cubicBezTo>
                      <a:pt x="263" y="6"/>
                      <a:pt x="267" y="7"/>
                      <a:pt x="270" y="10"/>
                    </a:cubicBezTo>
                    <a:cubicBezTo>
                      <a:pt x="273" y="13"/>
                      <a:pt x="274" y="17"/>
                      <a:pt x="274" y="21"/>
                    </a:cubicBezTo>
                    <a:close/>
                    <a:moveTo>
                      <a:pt x="270" y="216"/>
                    </a:moveTo>
                    <a:cubicBezTo>
                      <a:pt x="247" y="216"/>
                      <a:pt x="247" y="216"/>
                      <a:pt x="247" y="216"/>
                    </a:cubicBezTo>
                    <a:cubicBezTo>
                      <a:pt x="247" y="72"/>
                      <a:pt x="247" y="72"/>
                      <a:pt x="247" y="72"/>
                    </a:cubicBezTo>
                    <a:cubicBezTo>
                      <a:pt x="270" y="72"/>
                      <a:pt x="270" y="72"/>
                      <a:pt x="270" y="72"/>
                    </a:cubicBezTo>
                    <a:lnTo>
                      <a:pt x="270" y="216"/>
                    </a:lnTo>
                    <a:close/>
                    <a:moveTo>
                      <a:pt x="406" y="210"/>
                    </a:moveTo>
                    <a:cubicBezTo>
                      <a:pt x="395" y="216"/>
                      <a:pt x="382" y="220"/>
                      <a:pt x="367" y="220"/>
                    </a:cubicBezTo>
                    <a:cubicBezTo>
                      <a:pt x="354" y="220"/>
                      <a:pt x="342" y="217"/>
                      <a:pt x="331" y="211"/>
                    </a:cubicBezTo>
                    <a:cubicBezTo>
                      <a:pt x="321" y="205"/>
                      <a:pt x="313" y="196"/>
                      <a:pt x="307" y="185"/>
                    </a:cubicBezTo>
                    <a:cubicBezTo>
                      <a:pt x="301" y="174"/>
                      <a:pt x="298" y="162"/>
                      <a:pt x="298" y="148"/>
                    </a:cubicBezTo>
                    <a:cubicBezTo>
                      <a:pt x="298" y="124"/>
                      <a:pt x="305" y="105"/>
                      <a:pt x="319" y="90"/>
                    </a:cubicBezTo>
                    <a:cubicBezTo>
                      <a:pt x="332" y="76"/>
                      <a:pt x="351" y="69"/>
                      <a:pt x="373" y="69"/>
                    </a:cubicBezTo>
                    <a:cubicBezTo>
                      <a:pt x="386" y="69"/>
                      <a:pt x="397" y="71"/>
                      <a:pt x="407" y="76"/>
                    </a:cubicBezTo>
                    <a:cubicBezTo>
                      <a:pt x="407" y="100"/>
                      <a:pt x="407" y="100"/>
                      <a:pt x="407" y="100"/>
                    </a:cubicBezTo>
                    <a:cubicBezTo>
                      <a:pt x="396" y="92"/>
                      <a:pt x="384" y="89"/>
                      <a:pt x="372" y="89"/>
                    </a:cubicBezTo>
                    <a:cubicBezTo>
                      <a:pt x="357" y="89"/>
                      <a:pt x="345" y="94"/>
                      <a:pt x="336" y="104"/>
                    </a:cubicBezTo>
                    <a:cubicBezTo>
                      <a:pt x="327" y="115"/>
                      <a:pt x="322" y="129"/>
                      <a:pt x="322" y="146"/>
                    </a:cubicBezTo>
                    <a:cubicBezTo>
                      <a:pt x="322" y="163"/>
                      <a:pt x="326" y="176"/>
                      <a:pt x="335" y="186"/>
                    </a:cubicBezTo>
                    <a:cubicBezTo>
                      <a:pt x="344" y="195"/>
                      <a:pt x="356" y="200"/>
                      <a:pt x="371" y="200"/>
                    </a:cubicBezTo>
                    <a:cubicBezTo>
                      <a:pt x="383" y="200"/>
                      <a:pt x="395" y="196"/>
                      <a:pt x="406" y="188"/>
                    </a:cubicBezTo>
                    <a:lnTo>
                      <a:pt x="406" y="210"/>
                    </a:lnTo>
                    <a:close/>
                    <a:moveTo>
                      <a:pt x="509" y="96"/>
                    </a:moveTo>
                    <a:cubicBezTo>
                      <a:pt x="504" y="93"/>
                      <a:pt x="499" y="91"/>
                      <a:pt x="491" y="91"/>
                    </a:cubicBezTo>
                    <a:cubicBezTo>
                      <a:pt x="481" y="91"/>
                      <a:pt x="472" y="96"/>
                      <a:pt x="466" y="105"/>
                    </a:cubicBezTo>
                    <a:cubicBezTo>
                      <a:pt x="460" y="115"/>
                      <a:pt x="457" y="128"/>
                      <a:pt x="457" y="143"/>
                    </a:cubicBezTo>
                    <a:cubicBezTo>
                      <a:pt x="457" y="216"/>
                      <a:pt x="457" y="216"/>
                      <a:pt x="457" y="216"/>
                    </a:cubicBezTo>
                    <a:cubicBezTo>
                      <a:pt x="433" y="216"/>
                      <a:pt x="433" y="216"/>
                      <a:pt x="433" y="216"/>
                    </a:cubicBezTo>
                    <a:cubicBezTo>
                      <a:pt x="433" y="72"/>
                      <a:pt x="433" y="72"/>
                      <a:pt x="433" y="72"/>
                    </a:cubicBezTo>
                    <a:cubicBezTo>
                      <a:pt x="457" y="72"/>
                      <a:pt x="457" y="72"/>
                      <a:pt x="457" y="72"/>
                    </a:cubicBezTo>
                    <a:cubicBezTo>
                      <a:pt x="457" y="102"/>
                      <a:pt x="457" y="102"/>
                      <a:pt x="457" y="102"/>
                    </a:cubicBezTo>
                    <a:cubicBezTo>
                      <a:pt x="457" y="102"/>
                      <a:pt x="457" y="102"/>
                      <a:pt x="457" y="102"/>
                    </a:cubicBezTo>
                    <a:cubicBezTo>
                      <a:pt x="460" y="92"/>
                      <a:pt x="465" y="84"/>
                      <a:pt x="472" y="78"/>
                    </a:cubicBezTo>
                    <a:cubicBezTo>
                      <a:pt x="479" y="73"/>
                      <a:pt x="486" y="70"/>
                      <a:pt x="495" y="70"/>
                    </a:cubicBezTo>
                    <a:cubicBezTo>
                      <a:pt x="501" y="70"/>
                      <a:pt x="505" y="70"/>
                      <a:pt x="509" y="72"/>
                    </a:cubicBezTo>
                    <a:lnTo>
                      <a:pt x="509" y="96"/>
                    </a:lnTo>
                    <a:close/>
                    <a:moveTo>
                      <a:pt x="653" y="144"/>
                    </a:moveTo>
                    <a:cubicBezTo>
                      <a:pt x="653" y="167"/>
                      <a:pt x="646" y="185"/>
                      <a:pt x="633" y="199"/>
                    </a:cubicBezTo>
                    <a:cubicBezTo>
                      <a:pt x="620" y="213"/>
                      <a:pt x="603" y="220"/>
                      <a:pt x="581" y="220"/>
                    </a:cubicBezTo>
                    <a:cubicBezTo>
                      <a:pt x="560" y="220"/>
                      <a:pt x="543" y="213"/>
                      <a:pt x="530" y="200"/>
                    </a:cubicBezTo>
                    <a:cubicBezTo>
                      <a:pt x="518" y="186"/>
                      <a:pt x="511" y="168"/>
                      <a:pt x="511" y="146"/>
                    </a:cubicBezTo>
                    <a:cubicBezTo>
                      <a:pt x="511" y="122"/>
                      <a:pt x="518" y="103"/>
                      <a:pt x="531" y="90"/>
                    </a:cubicBezTo>
                    <a:cubicBezTo>
                      <a:pt x="544" y="76"/>
                      <a:pt x="562" y="69"/>
                      <a:pt x="585" y="69"/>
                    </a:cubicBezTo>
                    <a:cubicBezTo>
                      <a:pt x="606" y="69"/>
                      <a:pt x="623" y="76"/>
                      <a:pt x="635" y="89"/>
                    </a:cubicBezTo>
                    <a:cubicBezTo>
                      <a:pt x="647" y="102"/>
                      <a:pt x="653" y="121"/>
                      <a:pt x="653" y="144"/>
                    </a:cubicBezTo>
                    <a:close/>
                    <a:moveTo>
                      <a:pt x="629" y="145"/>
                    </a:moveTo>
                    <a:cubicBezTo>
                      <a:pt x="629" y="127"/>
                      <a:pt x="625" y="113"/>
                      <a:pt x="617" y="103"/>
                    </a:cubicBezTo>
                    <a:cubicBezTo>
                      <a:pt x="609" y="93"/>
                      <a:pt x="598" y="89"/>
                      <a:pt x="583" y="89"/>
                    </a:cubicBezTo>
                    <a:cubicBezTo>
                      <a:pt x="568" y="89"/>
                      <a:pt x="556" y="93"/>
                      <a:pt x="548" y="103"/>
                    </a:cubicBezTo>
                    <a:cubicBezTo>
                      <a:pt x="539" y="113"/>
                      <a:pt x="535" y="127"/>
                      <a:pt x="535" y="145"/>
                    </a:cubicBezTo>
                    <a:cubicBezTo>
                      <a:pt x="535" y="162"/>
                      <a:pt x="539" y="176"/>
                      <a:pt x="548" y="186"/>
                    </a:cubicBezTo>
                    <a:cubicBezTo>
                      <a:pt x="556" y="195"/>
                      <a:pt x="568" y="200"/>
                      <a:pt x="583" y="200"/>
                    </a:cubicBezTo>
                    <a:cubicBezTo>
                      <a:pt x="598" y="200"/>
                      <a:pt x="609" y="195"/>
                      <a:pt x="617" y="186"/>
                    </a:cubicBezTo>
                    <a:cubicBezTo>
                      <a:pt x="625" y="176"/>
                      <a:pt x="629" y="163"/>
                      <a:pt x="629" y="145"/>
                    </a:cubicBezTo>
                    <a:close/>
                    <a:moveTo>
                      <a:pt x="759" y="178"/>
                    </a:moveTo>
                    <a:cubicBezTo>
                      <a:pt x="759" y="190"/>
                      <a:pt x="755" y="200"/>
                      <a:pt x="745" y="208"/>
                    </a:cubicBezTo>
                    <a:cubicBezTo>
                      <a:pt x="735" y="216"/>
                      <a:pt x="723" y="220"/>
                      <a:pt x="707" y="220"/>
                    </a:cubicBezTo>
                    <a:cubicBezTo>
                      <a:pt x="693" y="220"/>
                      <a:pt x="681" y="217"/>
                      <a:pt x="671" y="211"/>
                    </a:cubicBezTo>
                    <a:cubicBezTo>
                      <a:pt x="671" y="186"/>
                      <a:pt x="671" y="186"/>
                      <a:pt x="671" y="186"/>
                    </a:cubicBezTo>
                    <a:cubicBezTo>
                      <a:pt x="682" y="196"/>
                      <a:pt x="695" y="200"/>
                      <a:pt x="708" y="200"/>
                    </a:cubicBezTo>
                    <a:cubicBezTo>
                      <a:pt x="727" y="200"/>
                      <a:pt x="736" y="193"/>
                      <a:pt x="736" y="180"/>
                    </a:cubicBezTo>
                    <a:cubicBezTo>
                      <a:pt x="736" y="175"/>
                      <a:pt x="734" y="170"/>
                      <a:pt x="731" y="167"/>
                    </a:cubicBezTo>
                    <a:cubicBezTo>
                      <a:pt x="727" y="163"/>
                      <a:pt x="719" y="159"/>
                      <a:pt x="706" y="153"/>
                    </a:cubicBezTo>
                    <a:cubicBezTo>
                      <a:pt x="693" y="148"/>
                      <a:pt x="684" y="142"/>
                      <a:pt x="679" y="135"/>
                    </a:cubicBezTo>
                    <a:cubicBezTo>
                      <a:pt x="674" y="129"/>
                      <a:pt x="671" y="121"/>
                      <a:pt x="671" y="111"/>
                    </a:cubicBezTo>
                    <a:cubicBezTo>
                      <a:pt x="671" y="99"/>
                      <a:pt x="676" y="89"/>
                      <a:pt x="686" y="81"/>
                    </a:cubicBezTo>
                    <a:cubicBezTo>
                      <a:pt x="695" y="73"/>
                      <a:pt x="707" y="69"/>
                      <a:pt x="722" y="69"/>
                    </a:cubicBezTo>
                    <a:cubicBezTo>
                      <a:pt x="733" y="69"/>
                      <a:pt x="744" y="71"/>
                      <a:pt x="753" y="76"/>
                    </a:cubicBezTo>
                    <a:cubicBezTo>
                      <a:pt x="753" y="99"/>
                      <a:pt x="753" y="99"/>
                      <a:pt x="753" y="99"/>
                    </a:cubicBezTo>
                    <a:cubicBezTo>
                      <a:pt x="743" y="92"/>
                      <a:pt x="733" y="89"/>
                      <a:pt x="720" y="89"/>
                    </a:cubicBezTo>
                    <a:cubicBezTo>
                      <a:pt x="713" y="89"/>
                      <a:pt x="707" y="90"/>
                      <a:pt x="702" y="94"/>
                    </a:cubicBezTo>
                    <a:cubicBezTo>
                      <a:pt x="697" y="98"/>
                      <a:pt x="695" y="103"/>
                      <a:pt x="695" y="109"/>
                    </a:cubicBezTo>
                    <a:cubicBezTo>
                      <a:pt x="695" y="115"/>
                      <a:pt x="697" y="120"/>
                      <a:pt x="700" y="123"/>
                    </a:cubicBezTo>
                    <a:cubicBezTo>
                      <a:pt x="704" y="127"/>
                      <a:pt x="711" y="131"/>
                      <a:pt x="722" y="135"/>
                    </a:cubicBezTo>
                    <a:cubicBezTo>
                      <a:pt x="736" y="141"/>
                      <a:pt x="746" y="147"/>
                      <a:pt x="751" y="154"/>
                    </a:cubicBezTo>
                    <a:cubicBezTo>
                      <a:pt x="757" y="160"/>
                      <a:pt x="759" y="168"/>
                      <a:pt x="759" y="178"/>
                    </a:cubicBezTo>
                    <a:close/>
                    <a:moveTo>
                      <a:pt x="916" y="144"/>
                    </a:moveTo>
                    <a:cubicBezTo>
                      <a:pt x="916" y="167"/>
                      <a:pt x="910" y="185"/>
                      <a:pt x="897" y="199"/>
                    </a:cubicBezTo>
                    <a:cubicBezTo>
                      <a:pt x="884" y="213"/>
                      <a:pt x="866" y="220"/>
                      <a:pt x="845" y="220"/>
                    </a:cubicBezTo>
                    <a:cubicBezTo>
                      <a:pt x="823" y="220"/>
                      <a:pt x="806" y="213"/>
                      <a:pt x="794" y="200"/>
                    </a:cubicBezTo>
                    <a:cubicBezTo>
                      <a:pt x="781" y="186"/>
                      <a:pt x="774" y="168"/>
                      <a:pt x="774" y="146"/>
                    </a:cubicBezTo>
                    <a:cubicBezTo>
                      <a:pt x="774" y="122"/>
                      <a:pt x="781" y="103"/>
                      <a:pt x="794" y="90"/>
                    </a:cubicBezTo>
                    <a:cubicBezTo>
                      <a:pt x="807" y="76"/>
                      <a:pt x="825" y="69"/>
                      <a:pt x="848" y="69"/>
                    </a:cubicBezTo>
                    <a:cubicBezTo>
                      <a:pt x="869" y="69"/>
                      <a:pt x="886" y="76"/>
                      <a:pt x="898" y="89"/>
                    </a:cubicBezTo>
                    <a:cubicBezTo>
                      <a:pt x="910" y="102"/>
                      <a:pt x="916" y="121"/>
                      <a:pt x="916" y="144"/>
                    </a:cubicBezTo>
                    <a:close/>
                    <a:moveTo>
                      <a:pt x="893" y="145"/>
                    </a:moveTo>
                    <a:cubicBezTo>
                      <a:pt x="893" y="127"/>
                      <a:pt x="889" y="113"/>
                      <a:pt x="881" y="103"/>
                    </a:cubicBezTo>
                    <a:cubicBezTo>
                      <a:pt x="873" y="93"/>
                      <a:pt x="861" y="89"/>
                      <a:pt x="846" y="89"/>
                    </a:cubicBezTo>
                    <a:cubicBezTo>
                      <a:pt x="831" y="89"/>
                      <a:pt x="820" y="93"/>
                      <a:pt x="811" y="103"/>
                    </a:cubicBezTo>
                    <a:cubicBezTo>
                      <a:pt x="802" y="113"/>
                      <a:pt x="798" y="127"/>
                      <a:pt x="798" y="145"/>
                    </a:cubicBezTo>
                    <a:cubicBezTo>
                      <a:pt x="798" y="162"/>
                      <a:pt x="802" y="176"/>
                      <a:pt x="811" y="186"/>
                    </a:cubicBezTo>
                    <a:cubicBezTo>
                      <a:pt x="820" y="195"/>
                      <a:pt x="831" y="200"/>
                      <a:pt x="846" y="200"/>
                    </a:cubicBezTo>
                    <a:cubicBezTo>
                      <a:pt x="861" y="200"/>
                      <a:pt x="873" y="195"/>
                      <a:pt x="881" y="186"/>
                    </a:cubicBezTo>
                    <a:cubicBezTo>
                      <a:pt x="889" y="176"/>
                      <a:pt x="893" y="163"/>
                      <a:pt x="893" y="145"/>
                    </a:cubicBezTo>
                    <a:close/>
                    <a:moveTo>
                      <a:pt x="1010" y="23"/>
                    </a:moveTo>
                    <a:cubicBezTo>
                      <a:pt x="1006" y="21"/>
                      <a:pt x="1001" y="20"/>
                      <a:pt x="995" y="20"/>
                    </a:cubicBezTo>
                    <a:cubicBezTo>
                      <a:pt x="979" y="20"/>
                      <a:pt x="971" y="30"/>
                      <a:pt x="971" y="50"/>
                    </a:cubicBezTo>
                    <a:cubicBezTo>
                      <a:pt x="971" y="72"/>
                      <a:pt x="971" y="72"/>
                      <a:pt x="971" y="72"/>
                    </a:cubicBezTo>
                    <a:cubicBezTo>
                      <a:pt x="1004" y="72"/>
                      <a:pt x="1004" y="72"/>
                      <a:pt x="1004" y="72"/>
                    </a:cubicBezTo>
                    <a:cubicBezTo>
                      <a:pt x="1004" y="92"/>
                      <a:pt x="1004" y="92"/>
                      <a:pt x="1004" y="92"/>
                    </a:cubicBezTo>
                    <a:cubicBezTo>
                      <a:pt x="971" y="92"/>
                      <a:pt x="971" y="92"/>
                      <a:pt x="971" y="92"/>
                    </a:cubicBezTo>
                    <a:cubicBezTo>
                      <a:pt x="971" y="216"/>
                      <a:pt x="971" y="216"/>
                      <a:pt x="971" y="216"/>
                    </a:cubicBezTo>
                    <a:cubicBezTo>
                      <a:pt x="948" y="216"/>
                      <a:pt x="948" y="216"/>
                      <a:pt x="948" y="216"/>
                    </a:cubicBezTo>
                    <a:cubicBezTo>
                      <a:pt x="948" y="92"/>
                      <a:pt x="948" y="92"/>
                      <a:pt x="948" y="92"/>
                    </a:cubicBezTo>
                    <a:cubicBezTo>
                      <a:pt x="923" y="92"/>
                      <a:pt x="923" y="92"/>
                      <a:pt x="923" y="92"/>
                    </a:cubicBezTo>
                    <a:cubicBezTo>
                      <a:pt x="923" y="72"/>
                      <a:pt x="923" y="72"/>
                      <a:pt x="923" y="72"/>
                    </a:cubicBezTo>
                    <a:cubicBezTo>
                      <a:pt x="948" y="72"/>
                      <a:pt x="948" y="72"/>
                      <a:pt x="948" y="72"/>
                    </a:cubicBezTo>
                    <a:cubicBezTo>
                      <a:pt x="948" y="49"/>
                      <a:pt x="948" y="49"/>
                      <a:pt x="948" y="49"/>
                    </a:cubicBezTo>
                    <a:cubicBezTo>
                      <a:pt x="948" y="34"/>
                      <a:pt x="952" y="23"/>
                      <a:pt x="960" y="14"/>
                    </a:cubicBezTo>
                    <a:cubicBezTo>
                      <a:pt x="969" y="5"/>
                      <a:pt x="980" y="0"/>
                      <a:pt x="993" y="0"/>
                    </a:cubicBezTo>
                    <a:cubicBezTo>
                      <a:pt x="1000" y="0"/>
                      <a:pt x="1006" y="1"/>
                      <a:pt x="1010" y="3"/>
                    </a:cubicBezTo>
                    <a:lnTo>
                      <a:pt x="1010" y="23"/>
                    </a:lnTo>
                    <a:close/>
                    <a:moveTo>
                      <a:pt x="1088" y="215"/>
                    </a:moveTo>
                    <a:cubicBezTo>
                      <a:pt x="1083" y="218"/>
                      <a:pt x="1075" y="220"/>
                      <a:pt x="1066" y="220"/>
                    </a:cubicBezTo>
                    <a:cubicBezTo>
                      <a:pt x="1041" y="220"/>
                      <a:pt x="1029" y="205"/>
                      <a:pt x="1029" y="177"/>
                    </a:cubicBezTo>
                    <a:cubicBezTo>
                      <a:pt x="1029" y="92"/>
                      <a:pt x="1029" y="92"/>
                      <a:pt x="1029" y="92"/>
                    </a:cubicBezTo>
                    <a:cubicBezTo>
                      <a:pt x="1004" y="92"/>
                      <a:pt x="1004" y="92"/>
                      <a:pt x="1004" y="92"/>
                    </a:cubicBezTo>
                    <a:cubicBezTo>
                      <a:pt x="1004" y="72"/>
                      <a:pt x="1004" y="72"/>
                      <a:pt x="1004" y="72"/>
                    </a:cubicBezTo>
                    <a:cubicBezTo>
                      <a:pt x="1029" y="72"/>
                      <a:pt x="1029" y="72"/>
                      <a:pt x="1029" y="72"/>
                    </a:cubicBezTo>
                    <a:cubicBezTo>
                      <a:pt x="1029" y="37"/>
                      <a:pt x="1029" y="37"/>
                      <a:pt x="1029" y="37"/>
                    </a:cubicBezTo>
                    <a:cubicBezTo>
                      <a:pt x="1052" y="30"/>
                      <a:pt x="1052" y="30"/>
                      <a:pt x="1052" y="30"/>
                    </a:cubicBezTo>
                    <a:cubicBezTo>
                      <a:pt x="1052" y="72"/>
                      <a:pt x="1052" y="72"/>
                      <a:pt x="1052" y="72"/>
                    </a:cubicBezTo>
                    <a:cubicBezTo>
                      <a:pt x="1088" y="72"/>
                      <a:pt x="1088" y="72"/>
                      <a:pt x="1088" y="72"/>
                    </a:cubicBezTo>
                    <a:cubicBezTo>
                      <a:pt x="1088" y="92"/>
                      <a:pt x="1088" y="92"/>
                      <a:pt x="1088" y="92"/>
                    </a:cubicBezTo>
                    <a:cubicBezTo>
                      <a:pt x="1052" y="92"/>
                      <a:pt x="1052" y="92"/>
                      <a:pt x="1052" y="92"/>
                    </a:cubicBezTo>
                    <a:cubicBezTo>
                      <a:pt x="1052" y="173"/>
                      <a:pt x="1052" y="173"/>
                      <a:pt x="1052" y="173"/>
                    </a:cubicBezTo>
                    <a:cubicBezTo>
                      <a:pt x="1052" y="183"/>
                      <a:pt x="1053" y="190"/>
                      <a:pt x="1057" y="194"/>
                    </a:cubicBezTo>
                    <a:cubicBezTo>
                      <a:pt x="1060" y="198"/>
                      <a:pt x="1066" y="200"/>
                      <a:pt x="1073" y="200"/>
                    </a:cubicBezTo>
                    <a:cubicBezTo>
                      <a:pt x="1079" y="200"/>
                      <a:pt x="1084" y="198"/>
                      <a:pt x="1088" y="195"/>
                    </a:cubicBezTo>
                    <a:lnTo>
                      <a:pt x="1088" y="215"/>
                    </a:lnTo>
                    <a:close/>
                    <a:moveTo>
                      <a:pt x="1276" y="165"/>
                    </a:moveTo>
                    <a:cubicBezTo>
                      <a:pt x="1276" y="182"/>
                      <a:pt x="1270" y="196"/>
                      <a:pt x="1258" y="205"/>
                    </a:cubicBezTo>
                    <a:cubicBezTo>
                      <a:pt x="1246" y="215"/>
                      <a:pt x="1230" y="220"/>
                      <a:pt x="1210" y="220"/>
                    </a:cubicBezTo>
                    <a:cubicBezTo>
                      <a:pt x="1202" y="220"/>
                      <a:pt x="1194" y="219"/>
                      <a:pt x="1184" y="216"/>
                    </a:cubicBezTo>
                    <a:cubicBezTo>
                      <a:pt x="1175" y="214"/>
                      <a:pt x="1168" y="211"/>
                      <a:pt x="1164" y="208"/>
                    </a:cubicBezTo>
                    <a:cubicBezTo>
                      <a:pt x="1164" y="180"/>
                      <a:pt x="1164" y="180"/>
                      <a:pt x="1164" y="180"/>
                    </a:cubicBezTo>
                    <a:cubicBezTo>
                      <a:pt x="1170" y="186"/>
                      <a:pt x="1177" y="190"/>
                      <a:pt x="1187" y="193"/>
                    </a:cubicBezTo>
                    <a:cubicBezTo>
                      <a:pt x="1196" y="197"/>
                      <a:pt x="1205" y="198"/>
                      <a:pt x="1213" y="198"/>
                    </a:cubicBezTo>
                    <a:cubicBezTo>
                      <a:pt x="1239" y="198"/>
                      <a:pt x="1252" y="188"/>
                      <a:pt x="1252" y="168"/>
                    </a:cubicBezTo>
                    <a:cubicBezTo>
                      <a:pt x="1252" y="160"/>
                      <a:pt x="1249" y="153"/>
                      <a:pt x="1243" y="147"/>
                    </a:cubicBezTo>
                    <a:cubicBezTo>
                      <a:pt x="1238" y="140"/>
                      <a:pt x="1226" y="133"/>
                      <a:pt x="1209" y="123"/>
                    </a:cubicBezTo>
                    <a:cubicBezTo>
                      <a:pt x="1193" y="113"/>
                      <a:pt x="1181" y="104"/>
                      <a:pt x="1174" y="96"/>
                    </a:cubicBezTo>
                    <a:cubicBezTo>
                      <a:pt x="1168" y="88"/>
                      <a:pt x="1164" y="77"/>
                      <a:pt x="1164" y="65"/>
                    </a:cubicBezTo>
                    <a:cubicBezTo>
                      <a:pt x="1164" y="49"/>
                      <a:pt x="1170" y="36"/>
                      <a:pt x="1182" y="26"/>
                    </a:cubicBezTo>
                    <a:cubicBezTo>
                      <a:pt x="1194" y="16"/>
                      <a:pt x="1210" y="11"/>
                      <a:pt x="1228" y="11"/>
                    </a:cubicBezTo>
                    <a:cubicBezTo>
                      <a:pt x="1246" y="11"/>
                      <a:pt x="1260" y="14"/>
                      <a:pt x="1268" y="18"/>
                    </a:cubicBezTo>
                    <a:cubicBezTo>
                      <a:pt x="1268" y="45"/>
                      <a:pt x="1268" y="45"/>
                      <a:pt x="1268" y="45"/>
                    </a:cubicBezTo>
                    <a:cubicBezTo>
                      <a:pt x="1258" y="37"/>
                      <a:pt x="1244" y="33"/>
                      <a:pt x="1227" y="33"/>
                    </a:cubicBezTo>
                    <a:cubicBezTo>
                      <a:pt x="1216" y="33"/>
                      <a:pt x="1207" y="35"/>
                      <a:pt x="1200" y="41"/>
                    </a:cubicBezTo>
                    <a:cubicBezTo>
                      <a:pt x="1193" y="47"/>
                      <a:pt x="1189" y="54"/>
                      <a:pt x="1189" y="63"/>
                    </a:cubicBezTo>
                    <a:cubicBezTo>
                      <a:pt x="1189" y="70"/>
                      <a:pt x="1190" y="75"/>
                      <a:pt x="1192" y="79"/>
                    </a:cubicBezTo>
                    <a:cubicBezTo>
                      <a:pt x="1194" y="83"/>
                      <a:pt x="1198" y="87"/>
                      <a:pt x="1203" y="91"/>
                    </a:cubicBezTo>
                    <a:cubicBezTo>
                      <a:pt x="1208" y="95"/>
                      <a:pt x="1216" y="100"/>
                      <a:pt x="1228" y="107"/>
                    </a:cubicBezTo>
                    <a:cubicBezTo>
                      <a:pt x="1246" y="117"/>
                      <a:pt x="1259" y="126"/>
                      <a:pt x="1266" y="135"/>
                    </a:cubicBezTo>
                    <a:cubicBezTo>
                      <a:pt x="1273" y="144"/>
                      <a:pt x="1276" y="154"/>
                      <a:pt x="1276" y="165"/>
                    </a:cubicBezTo>
                    <a:close/>
                    <a:moveTo>
                      <a:pt x="1420" y="72"/>
                    </a:moveTo>
                    <a:cubicBezTo>
                      <a:pt x="1354" y="239"/>
                      <a:pt x="1354" y="239"/>
                      <a:pt x="1354" y="239"/>
                    </a:cubicBezTo>
                    <a:cubicBezTo>
                      <a:pt x="1342" y="269"/>
                      <a:pt x="1326" y="284"/>
                      <a:pt x="1304" y="284"/>
                    </a:cubicBezTo>
                    <a:cubicBezTo>
                      <a:pt x="1298" y="284"/>
                      <a:pt x="1293" y="283"/>
                      <a:pt x="1289" y="282"/>
                    </a:cubicBezTo>
                    <a:cubicBezTo>
                      <a:pt x="1289" y="262"/>
                      <a:pt x="1289" y="262"/>
                      <a:pt x="1289" y="262"/>
                    </a:cubicBezTo>
                    <a:cubicBezTo>
                      <a:pt x="1294" y="263"/>
                      <a:pt x="1299" y="264"/>
                      <a:pt x="1303" y="264"/>
                    </a:cubicBezTo>
                    <a:cubicBezTo>
                      <a:pt x="1315" y="264"/>
                      <a:pt x="1323" y="257"/>
                      <a:pt x="1329" y="243"/>
                    </a:cubicBezTo>
                    <a:cubicBezTo>
                      <a:pt x="1341" y="216"/>
                      <a:pt x="1341" y="216"/>
                      <a:pt x="1341" y="216"/>
                    </a:cubicBezTo>
                    <a:cubicBezTo>
                      <a:pt x="1284" y="72"/>
                      <a:pt x="1284" y="72"/>
                      <a:pt x="1284" y="72"/>
                    </a:cubicBezTo>
                    <a:cubicBezTo>
                      <a:pt x="1310" y="72"/>
                      <a:pt x="1310" y="72"/>
                      <a:pt x="1310" y="72"/>
                    </a:cubicBezTo>
                    <a:cubicBezTo>
                      <a:pt x="1349" y="183"/>
                      <a:pt x="1349" y="183"/>
                      <a:pt x="1349" y="183"/>
                    </a:cubicBezTo>
                    <a:cubicBezTo>
                      <a:pt x="1352" y="194"/>
                      <a:pt x="1352" y="194"/>
                      <a:pt x="1352" y="194"/>
                    </a:cubicBezTo>
                    <a:cubicBezTo>
                      <a:pt x="1353" y="194"/>
                      <a:pt x="1353" y="194"/>
                      <a:pt x="1353" y="194"/>
                    </a:cubicBezTo>
                    <a:cubicBezTo>
                      <a:pt x="1353" y="192"/>
                      <a:pt x="1354" y="189"/>
                      <a:pt x="1356" y="184"/>
                    </a:cubicBezTo>
                    <a:cubicBezTo>
                      <a:pt x="1397" y="72"/>
                      <a:pt x="1397" y="72"/>
                      <a:pt x="1397" y="72"/>
                    </a:cubicBezTo>
                    <a:lnTo>
                      <a:pt x="1420" y="72"/>
                    </a:lnTo>
                    <a:close/>
                    <a:moveTo>
                      <a:pt x="1516" y="178"/>
                    </a:moveTo>
                    <a:cubicBezTo>
                      <a:pt x="1516" y="190"/>
                      <a:pt x="1511" y="200"/>
                      <a:pt x="1502" y="208"/>
                    </a:cubicBezTo>
                    <a:cubicBezTo>
                      <a:pt x="1492" y="216"/>
                      <a:pt x="1479" y="220"/>
                      <a:pt x="1463" y="220"/>
                    </a:cubicBezTo>
                    <a:cubicBezTo>
                      <a:pt x="1450" y="220"/>
                      <a:pt x="1438" y="217"/>
                      <a:pt x="1428" y="211"/>
                    </a:cubicBezTo>
                    <a:cubicBezTo>
                      <a:pt x="1428" y="186"/>
                      <a:pt x="1428" y="186"/>
                      <a:pt x="1428" y="186"/>
                    </a:cubicBezTo>
                    <a:cubicBezTo>
                      <a:pt x="1439" y="196"/>
                      <a:pt x="1451" y="200"/>
                      <a:pt x="1465" y="200"/>
                    </a:cubicBezTo>
                    <a:cubicBezTo>
                      <a:pt x="1483" y="200"/>
                      <a:pt x="1492" y="193"/>
                      <a:pt x="1492" y="180"/>
                    </a:cubicBezTo>
                    <a:cubicBezTo>
                      <a:pt x="1492" y="175"/>
                      <a:pt x="1491" y="170"/>
                      <a:pt x="1487" y="167"/>
                    </a:cubicBezTo>
                    <a:cubicBezTo>
                      <a:pt x="1484" y="163"/>
                      <a:pt x="1475" y="159"/>
                      <a:pt x="1463" y="153"/>
                    </a:cubicBezTo>
                    <a:cubicBezTo>
                      <a:pt x="1450" y="148"/>
                      <a:pt x="1441" y="142"/>
                      <a:pt x="1436" y="135"/>
                    </a:cubicBezTo>
                    <a:cubicBezTo>
                      <a:pt x="1430" y="129"/>
                      <a:pt x="1428" y="121"/>
                      <a:pt x="1428" y="111"/>
                    </a:cubicBezTo>
                    <a:cubicBezTo>
                      <a:pt x="1428" y="99"/>
                      <a:pt x="1433" y="89"/>
                      <a:pt x="1442" y="81"/>
                    </a:cubicBezTo>
                    <a:cubicBezTo>
                      <a:pt x="1452" y="73"/>
                      <a:pt x="1464" y="69"/>
                      <a:pt x="1479" y="69"/>
                    </a:cubicBezTo>
                    <a:cubicBezTo>
                      <a:pt x="1490" y="69"/>
                      <a:pt x="1500" y="71"/>
                      <a:pt x="1509" y="76"/>
                    </a:cubicBezTo>
                    <a:cubicBezTo>
                      <a:pt x="1509" y="99"/>
                      <a:pt x="1509" y="99"/>
                      <a:pt x="1509" y="99"/>
                    </a:cubicBezTo>
                    <a:cubicBezTo>
                      <a:pt x="1500" y="92"/>
                      <a:pt x="1489" y="89"/>
                      <a:pt x="1477" y="89"/>
                    </a:cubicBezTo>
                    <a:cubicBezTo>
                      <a:pt x="1469" y="89"/>
                      <a:pt x="1463" y="90"/>
                      <a:pt x="1458" y="94"/>
                    </a:cubicBezTo>
                    <a:cubicBezTo>
                      <a:pt x="1454" y="98"/>
                      <a:pt x="1451" y="103"/>
                      <a:pt x="1451" y="109"/>
                    </a:cubicBezTo>
                    <a:cubicBezTo>
                      <a:pt x="1451" y="115"/>
                      <a:pt x="1453" y="120"/>
                      <a:pt x="1457" y="123"/>
                    </a:cubicBezTo>
                    <a:cubicBezTo>
                      <a:pt x="1460" y="127"/>
                      <a:pt x="1468" y="131"/>
                      <a:pt x="1479" y="135"/>
                    </a:cubicBezTo>
                    <a:cubicBezTo>
                      <a:pt x="1493" y="141"/>
                      <a:pt x="1502" y="147"/>
                      <a:pt x="1508" y="154"/>
                    </a:cubicBezTo>
                    <a:cubicBezTo>
                      <a:pt x="1513" y="160"/>
                      <a:pt x="1516" y="168"/>
                      <a:pt x="1516" y="178"/>
                    </a:cubicBezTo>
                    <a:close/>
                    <a:moveTo>
                      <a:pt x="1609" y="215"/>
                    </a:moveTo>
                    <a:cubicBezTo>
                      <a:pt x="1603" y="218"/>
                      <a:pt x="1596" y="220"/>
                      <a:pt x="1587" y="220"/>
                    </a:cubicBezTo>
                    <a:cubicBezTo>
                      <a:pt x="1562" y="220"/>
                      <a:pt x="1549" y="205"/>
                      <a:pt x="1549" y="177"/>
                    </a:cubicBezTo>
                    <a:cubicBezTo>
                      <a:pt x="1549" y="92"/>
                      <a:pt x="1549" y="92"/>
                      <a:pt x="1549" y="92"/>
                    </a:cubicBezTo>
                    <a:cubicBezTo>
                      <a:pt x="1525" y="92"/>
                      <a:pt x="1525" y="92"/>
                      <a:pt x="1525" y="92"/>
                    </a:cubicBezTo>
                    <a:cubicBezTo>
                      <a:pt x="1525" y="72"/>
                      <a:pt x="1525" y="72"/>
                      <a:pt x="1525" y="72"/>
                    </a:cubicBezTo>
                    <a:cubicBezTo>
                      <a:pt x="1549" y="72"/>
                      <a:pt x="1549" y="72"/>
                      <a:pt x="1549" y="72"/>
                    </a:cubicBezTo>
                    <a:cubicBezTo>
                      <a:pt x="1549" y="37"/>
                      <a:pt x="1549" y="37"/>
                      <a:pt x="1549" y="37"/>
                    </a:cubicBezTo>
                    <a:cubicBezTo>
                      <a:pt x="1573" y="30"/>
                      <a:pt x="1573" y="30"/>
                      <a:pt x="1573" y="30"/>
                    </a:cubicBezTo>
                    <a:cubicBezTo>
                      <a:pt x="1573" y="72"/>
                      <a:pt x="1573" y="72"/>
                      <a:pt x="1573" y="72"/>
                    </a:cubicBezTo>
                    <a:cubicBezTo>
                      <a:pt x="1609" y="72"/>
                      <a:pt x="1609" y="72"/>
                      <a:pt x="1609" y="72"/>
                    </a:cubicBezTo>
                    <a:cubicBezTo>
                      <a:pt x="1609" y="92"/>
                      <a:pt x="1609" y="92"/>
                      <a:pt x="1609" y="92"/>
                    </a:cubicBezTo>
                    <a:cubicBezTo>
                      <a:pt x="1573" y="92"/>
                      <a:pt x="1573" y="92"/>
                      <a:pt x="1573" y="92"/>
                    </a:cubicBezTo>
                    <a:cubicBezTo>
                      <a:pt x="1573" y="173"/>
                      <a:pt x="1573" y="173"/>
                      <a:pt x="1573" y="173"/>
                    </a:cubicBezTo>
                    <a:cubicBezTo>
                      <a:pt x="1573" y="183"/>
                      <a:pt x="1574" y="190"/>
                      <a:pt x="1577" y="194"/>
                    </a:cubicBezTo>
                    <a:cubicBezTo>
                      <a:pt x="1581" y="198"/>
                      <a:pt x="1586" y="200"/>
                      <a:pt x="1594" y="200"/>
                    </a:cubicBezTo>
                    <a:cubicBezTo>
                      <a:pt x="1600" y="200"/>
                      <a:pt x="1605" y="198"/>
                      <a:pt x="1609" y="195"/>
                    </a:cubicBezTo>
                    <a:lnTo>
                      <a:pt x="1609" y="215"/>
                    </a:lnTo>
                    <a:close/>
                    <a:moveTo>
                      <a:pt x="1746" y="150"/>
                    </a:moveTo>
                    <a:cubicBezTo>
                      <a:pt x="1645" y="150"/>
                      <a:pt x="1645" y="150"/>
                      <a:pt x="1645" y="150"/>
                    </a:cubicBezTo>
                    <a:cubicBezTo>
                      <a:pt x="1645" y="166"/>
                      <a:pt x="1649" y="179"/>
                      <a:pt x="1658" y="187"/>
                    </a:cubicBezTo>
                    <a:cubicBezTo>
                      <a:pt x="1666" y="196"/>
                      <a:pt x="1677" y="200"/>
                      <a:pt x="1692" y="200"/>
                    </a:cubicBezTo>
                    <a:cubicBezTo>
                      <a:pt x="1708" y="200"/>
                      <a:pt x="1723" y="195"/>
                      <a:pt x="1736" y="184"/>
                    </a:cubicBezTo>
                    <a:cubicBezTo>
                      <a:pt x="1736" y="206"/>
                      <a:pt x="1736" y="206"/>
                      <a:pt x="1736" y="206"/>
                    </a:cubicBezTo>
                    <a:cubicBezTo>
                      <a:pt x="1724" y="215"/>
                      <a:pt x="1707" y="220"/>
                      <a:pt x="1686" y="220"/>
                    </a:cubicBezTo>
                    <a:cubicBezTo>
                      <a:pt x="1666" y="220"/>
                      <a:pt x="1650" y="213"/>
                      <a:pt x="1638" y="200"/>
                    </a:cubicBezTo>
                    <a:cubicBezTo>
                      <a:pt x="1627" y="187"/>
                      <a:pt x="1621" y="168"/>
                      <a:pt x="1621" y="145"/>
                    </a:cubicBezTo>
                    <a:cubicBezTo>
                      <a:pt x="1621" y="131"/>
                      <a:pt x="1624" y="118"/>
                      <a:pt x="1630" y="106"/>
                    </a:cubicBezTo>
                    <a:cubicBezTo>
                      <a:pt x="1635" y="94"/>
                      <a:pt x="1643" y="85"/>
                      <a:pt x="1653" y="79"/>
                    </a:cubicBezTo>
                    <a:cubicBezTo>
                      <a:pt x="1663" y="72"/>
                      <a:pt x="1675" y="69"/>
                      <a:pt x="1687" y="69"/>
                    </a:cubicBezTo>
                    <a:cubicBezTo>
                      <a:pt x="1706" y="69"/>
                      <a:pt x="1720" y="75"/>
                      <a:pt x="1731" y="87"/>
                    </a:cubicBezTo>
                    <a:cubicBezTo>
                      <a:pt x="1741" y="99"/>
                      <a:pt x="1746" y="116"/>
                      <a:pt x="1746" y="138"/>
                    </a:cubicBezTo>
                    <a:lnTo>
                      <a:pt x="1746" y="150"/>
                    </a:lnTo>
                    <a:close/>
                    <a:moveTo>
                      <a:pt x="1723" y="131"/>
                    </a:moveTo>
                    <a:cubicBezTo>
                      <a:pt x="1723" y="117"/>
                      <a:pt x="1719" y="107"/>
                      <a:pt x="1713" y="100"/>
                    </a:cubicBezTo>
                    <a:cubicBezTo>
                      <a:pt x="1707" y="92"/>
                      <a:pt x="1698" y="89"/>
                      <a:pt x="1687" y="89"/>
                    </a:cubicBezTo>
                    <a:cubicBezTo>
                      <a:pt x="1676" y="89"/>
                      <a:pt x="1667" y="92"/>
                      <a:pt x="1659" y="100"/>
                    </a:cubicBezTo>
                    <a:cubicBezTo>
                      <a:pt x="1652" y="108"/>
                      <a:pt x="1647" y="118"/>
                      <a:pt x="1645" y="131"/>
                    </a:cubicBezTo>
                    <a:lnTo>
                      <a:pt x="1723" y="131"/>
                    </a:lnTo>
                    <a:close/>
                    <a:moveTo>
                      <a:pt x="1977" y="216"/>
                    </a:moveTo>
                    <a:cubicBezTo>
                      <a:pt x="1954" y="216"/>
                      <a:pt x="1954" y="216"/>
                      <a:pt x="1954" y="216"/>
                    </a:cubicBezTo>
                    <a:cubicBezTo>
                      <a:pt x="1954" y="134"/>
                      <a:pt x="1954" y="134"/>
                      <a:pt x="1954" y="134"/>
                    </a:cubicBezTo>
                    <a:cubicBezTo>
                      <a:pt x="1954" y="118"/>
                      <a:pt x="1951" y="106"/>
                      <a:pt x="1946" y="99"/>
                    </a:cubicBezTo>
                    <a:cubicBezTo>
                      <a:pt x="1942" y="92"/>
                      <a:pt x="1933" y="89"/>
                      <a:pt x="1922" y="89"/>
                    </a:cubicBezTo>
                    <a:cubicBezTo>
                      <a:pt x="1912" y="89"/>
                      <a:pt x="1903" y="93"/>
                      <a:pt x="1897" y="102"/>
                    </a:cubicBezTo>
                    <a:cubicBezTo>
                      <a:pt x="1890" y="111"/>
                      <a:pt x="1886" y="122"/>
                      <a:pt x="1886" y="134"/>
                    </a:cubicBezTo>
                    <a:cubicBezTo>
                      <a:pt x="1886" y="216"/>
                      <a:pt x="1886" y="216"/>
                      <a:pt x="1886" y="216"/>
                    </a:cubicBezTo>
                    <a:cubicBezTo>
                      <a:pt x="1863" y="216"/>
                      <a:pt x="1863" y="216"/>
                      <a:pt x="1863" y="216"/>
                    </a:cubicBezTo>
                    <a:cubicBezTo>
                      <a:pt x="1863" y="131"/>
                      <a:pt x="1863" y="131"/>
                      <a:pt x="1863" y="131"/>
                    </a:cubicBezTo>
                    <a:cubicBezTo>
                      <a:pt x="1863" y="103"/>
                      <a:pt x="1852" y="89"/>
                      <a:pt x="1830" y="89"/>
                    </a:cubicBezTo>
                    <a:cubicBezTo>
                      <a:pt x="1820" y="89"/>
                      <a:pt x="1812" y="93"/>
                      <a:pt x="1805" y="101"/>
                    </a:cubicBezTo>
                    <a:cubicBezTo>
                      <a:pt x="1799" y="110"/>
                      <a:pt x="1795" y="121"/>
                      <a:pt x="1795" y="134"/>
                    </a:cubicBezTo>
                    <a:cubicBezTo>
                      <a:pt x="1795" y="216"/>
                      <a:pt x="1795" y="216"/>
                      <a:pt x="1795" y="216"/>
                    </a:cubicBezTo>
                    <a:cubicBezTo>
                      <a:pt x="1772" y="216"/>
                      <a:pt x="1772" y="216"/>
                      <a:pt x="1772" y="216"/>
                    </a:cubicBezTo>
                    <a:cubicBezTo>
                      <a:pt x="1772" y="72"/>
                      <a:pt x="1772" y="72"/>
                      <a:pt x="1772" y="72"/>
                    </a:cubicBezTo>
                    <a:cubicBezTo>
                      <a:pt x="1795" y="72"/>
                      <a:pt x="1795" y="72"/>
                      <a:pt x="1795" y="72"/>
                    </a:cubicBezTo>
                    <a:cubicBezTo>
                      <a:pt x="1795" y="95"/>
                      <a:pt x="1795" y="95"/>
                      <a:pt x="1795" y="95"/>
                    </a:cubicBezTo>
                    <a:cubicBezTo>
                      <a:pt x="1796" y="95"/>
                      <a:pt x="1796" y="95"/>
                      <a:pt x="1796" y="95"/>
                    </a:cubicBezTo>
                    <a:cubicBezTo>
                      <a:pt x="1806" y="78"/>
                      <a:pt x="1821" y="69"/>
                      <a:pt x="1841" y="69"/>
                    </a:cubicBezTo>
                    <a:cubicBezTo>
                      <a:pt x="1850" y="69"/>
                      <a:pt x="1858" y="71"/>
                      <a:pt x="1866" y="77"/>
                    </a:cubicBezTo>
                    <a:cubicBezTo>
                      <a:pt x="1873" y="82"/>
                      <a:pt x="1879" y="89"/>
                      <a:pt x="1882" y="99"/>
                    </a:cubicBezTo>
                    <a:cubicBezTo>
                      <a:pt x="1892" y="79"/>
                      <a:pt x="1908" y="69"/>
                      <a:pt x="1929" y="69"/>
                    </a:cubicBezTo>
                    <a:cubicBezTo>
                      <a:pt x="1961" y="69"/>
                      <a:pt x="1977" y="88"/>
                      <a:pt x="1977" y="128"/>
                    </a:cubicBezTo>
                    <a:lnTo>
                      <a:pt x="1977" y="216"/>
                    </a:lnTo>
                    <a:close/>
                    <a:moveTo>
                      <a:pt x="2212" y="208"/>
                    </a:moveTo>
                    <a:cubicBezTo>
                      <a:pt x="2197" y="216"/>
                      <a:pt x="2179" y="220"/>
                      <a:pt x="2157" y="220"/>
                    </a:cubicBezTo>
                    <a:cubicBezTo>
                      <a:pt x="2138" y="220"/>
                      <a:pt x="2121" y="216"/>
                      <a:pt x="2107" y="207"/>
                    </a:cubicBezTo>
                    <a:cubicBezTo>
                      <a:pt x="2092" y="199"/>
                      <a:pt x="2081" y="187"/>
                      <a:pt x="2073" y="172"/>
                    </a:cubicBezTo>
                    <a:cubicBezTo>
                      <a:pt x="2066" y="157"/>
                      <a:pt x="2062" y="139"/>
                      <a:pt x="2062" y="119"/>
                    </a:cubicBezTo>
                    <a:cubicBezTo>
                      <a:pt x="2062" y="99"/>
                      <a:pt x="2066" y="80"/>
                      <a:pt x="2075" y="64"/>
                    </a:cubicBezTo>
                    <a:cubicBezTo>
                      <a:pt x="2084" y="47"/>
                      <a:pt x="2096" y="34"/>
                      <a:pt x="2112" y="25"/>
                    </a:cubicBezTo>
                    <a:cubicBezTo>
                      <a:pt x="2127" y="16"/>
                      <a:pt x="2145" y="11"/>
                      <a:pt x="2165" y="11"/>
                    </a:cubicBezTo>
                    <a:cubicBezTo>
                      <a:pt x="2184" y="11"/>
                      <a:pt x="2199" y="14"/>
                      <a:pt x="2212" y="20"/>
                    </a:cubicBezTo>
                    <a:cubicBezTo>
                      <a:pt x="2212" y="45"/>
                      <a:pt x="2212" y="45"/>
                      <a:pt x="2212" y="45"/>
                    </a:cubicBezTo>
                    <a:cubicBezTo>
                      <a:pt x="2198" y="37"/>
                      <a:pt x="2182" y="33"/>
                      <a:pt x="2164" y="33"/>
                    </a:cubicBezTo>
                    <a:cubicBezTo>
                      <a:pt x="2149" y="33"/>
                      <a:pt x="2136" y="36"/>
                      <a:pt x="2124" y="43"/>
                    </a:cubicBezTo>
                    <a:cubicBezTo>
                      <a:pt x="2112" y="50"/>
                      <a:pt x="2103" y="60"/>
                      <a:pt x="2096" y="73"/>
                    </a:cubicBezTo>
                    <a:cubicBezTo>
                      <a:pt x="2090" y="86"/>
                      <a:pt x="2086" y="101"/>
                      <a:pt x="2086" y="118"/>
                    </a:cubicBezTo>
                    <a:cubicBezTo>
                      <a:pt x="2086" y="134"/>
                      <a:pt x="2090" y="148"/>
                      <a:pt x="2096" y="160"/>
                    </a:cubicBezTo>
                    <a:cubicBezTo>
                      <a:pt x="2102" y="173"/>
                      <a:pt x="2110" y="182"/>
                      <a:pt x="2121" y="189"/>
                    </a:cubicBezTo>
                    <a:cubicBezTo>
                      <a:pt x="2133" y="195"/>
                      <a:pt x="2145" y="198"/>
                      <a:pt x="2160" y="198"/>
                    </a:cubicBezTo>
                    <a:cubicBezTo>
                      <a:pt x="2180" y="198"/>
                      <a:pt x="2197" y="194"/>
                      <a:pt x="2212" y="185"/>
                    </a:cubicBezTo>
                    <a:lnTo>
                      <a:pt x="2212" y="208"/>
                    </a:lnTo>
                    <a:close/>
                    <a:moveTo>
                      <a:pt x="2357" y="150"/>
                    </a:moveTo>
                    <a:cubicBezTo>
                      <a:pt x="2255" y="150"/>
                      <a:pt x="2255" y="150"/>
                      <a:pt x="2255" y="150"/>
                    </a:cubicBezTo>
                    <a:cubicBezTo>
                      <a:pt x="2256" y="166"/>
                      <a:pt x="2260" y="179"/>
                      <a:pt x="2268" y="187"/>
                    </a:cubicBezTo>
                    <a:cubicBezTo>
                      <a:pt x="2276" y="196"/>
                      <a:pt x="2288" y="200"/>
                      <a:pt x="2302" y="200"/>
                    </a:cubicBezTo>
                    <a:cubicBezTo>
                      <a:pt x="2319" y="200"/>
                      <a:pt x="2333" y="195"/>
                      <a:pt x="2347" y="184"/>
                    </a:cubicBezTo>
                    <a:cubicBezTo>
                      <a:pt x="2347" y="206"/>
                      <a:pt x="2347" y="206"/>
                      <a:pt x="2347" y="206"/>
                    </a:cubicBezTo>
                    <a:cubicBezTo>
                      <a:pt x="2334" y="215"/>
                      <a:pt x="2318" y="220"/>
                      <a:pt x="2297" y="220"/>
                    </a:cubicBezTo>
                    <a:cubicBezTo>
                      <a:pt x="2276" y="220"/>
                      <a:pt x="2260" y="213"/>
                      <a:pt x="2249" y="200"/>
                    </a:cubicBezTo>
                    <a:cubicBezTo>
                      <a:pt x="2237" y="187"/>
                      <a:pt x="2231" y="168"/>
                      <a:pt x="2231" y="145"/>
                    </a:cubicBezTo>
                    <a:cubicBezTo>
                      <a:pt x="2231" y="131"/>
                      <a:pt x="2234" y="118"/>
                      <a:pt x="2240" y="106"/>
                    </a:cubicBezTo>
                    <a:cubicBezTo>
                      <a:pt x="2246" y="94"/>
                      <a:pt x="2254" y="85"/>
                      <a:pt x="2264" y="79"/>
                    </a:cubicBezTo>
                    <a:cubicBezTo>
                      <a:pt x="2274" y="72"/>
                      <a:pt x="2285" y="69"/>
                      <a:pt x="2298" y="69"/>
                    </a:cubicBezTo>
                    <a:cubicBezTo>
                      <a:pt x="2316" y="69"/>
                      <a:pt x="2331" y="75"/>
                      <a:pt x="2341" y="87"/>
                    </a:cubicBezTo>
                    <a:cubicBezTo>
                      <a:pt x="2352" y="99"/>
                      <a:pt x="2357" y="116"/>
                      <a:pt x="2357" y="138"/>
                    </a:cubicBezTo>
                    <a:lnTo>
                      <a:pt x="2357" y="150"/>
                    </a:lnTo>
                    <a:close/>
                    <a:moveTo>
                      <a:pt x="2333" y="131"/>
                    </a:moveTo>
                    <a:cubicBezTo>
                      <a:pt x="2333" y="117"/>
                      <a:pt x="2330" y="107"/>
                      <a:pt x="2324" y="100"/>
                    </a:cubicBezTo>
                    <a:cubicBezTo>
                      <a:pt x="2318" y="92"/>
                      <a:pt x="2309" y="89"/>
                      <a:pt x="2297" y="89"/>
                    </a:cubicBezTo>
                    <a:cubicBezTo>
                      <a:pt x="2287" y="89"/>
                      <a:pt x="2278" y="92"/>
                      <a:pt x="2270" y="100"/>
                    </a:cubicBezTo>
                    <a:cubicBezTo>
                      <a:pt x="2262" y="108"/>
                      <a:pt x="2258" y="118"/>
                      <a:pt x="2256" y="131"/>
                    </a:cubicBezTo>
                    <a:lnTo>
                      <a:pt x="2333" y="131"/>
                    </a:lnTo>
                    <a:close/>
                    <a:moveTo>
                      <a:pt x="2503" y="216"/>
                    </a:moveTo>
                    <a:cubicBezTo>
                      <a:pt x="2479" y="216"/>
                      <a:pt x="2479" y="216"/>
                      <a:pt x="2479" y="216"/>
                    </a:cubicBezTo>
                    <a:cubicBezTo>
                      <a:pt x="2479" y="134"/>
                      <a:pt x="2479" y="134"/>
                      <a:pt x="2479" y="134"/>
                    </a:cubicBezTo>
                    <a:cubicBezTo>
                      <a:pt x="2479" y="104"/>
                      <a:pt x="2468" y="89"/>
                      <a:pt x="2446" y="89"/>
                    </a:cubicBezTo>
                    <a:cubicBezTo>
                      <a:pt x="2435" y="89"/>
                      <a:pt x="2425" y="93"/>
                      <a:pt x="2417" y="101"/>
                    </a:cubicBezTo>
                    <a:cubicBezTo>
                      <a:pt x="2410" y="110"/>
                      <a:pt x="2406" y="121"/>
                      <a:pt x="2406" y="134"/>
                    </a:cubicBezTo>
                    <a:cubicBezTo>
                      <a:pt x="2406" y="216"/>
                      <a:pt x="2406" y="216"/>
                      <a:pt x="2406" y="216"/>
                    </a:cubicBezTo>
                    <a:cubicBezTo>
                      <a:pt x="2383" y="216"/>
                      <a:pt x="2383" y="216"/>
                      <a:pt x="2383" y="216"/>
                    </a:cubicBezTo>
                    <a:cubicBezTo>
                      <a:pt x="2383" y="72"/>
                      <a:pt x="2383" y="72"/>
                      <a:pt x="2383" y="72"/>
                    </a:cubicBezTo>
                    <a:cubicBezTo>
                      <a:pt x="2406" y="72"/>
                      <a:pt x="2406" y="72"/>
                      <a:pt x="2406" y="72"/>
                    </a:cubicBezTo>
                    <a:cubicBezTo>
                      <a:pt x="2406" y="96"/>
                      <a:pt x="2406" y="96"/>
                      <a:pt x="2406" y="96"/>
                    </a:cubicBezTo>
                    <a:cubicBezTo>
                      <a:pt x="2407" y="96"/>
                      <a:pt x="2407" y="96"/>
                      <a:pt x="2407" y="96"/>
                    </a:cubicBezTo>
                    <a:cubicBezTo>
                      <a:pt x="2417" y="78"/>
                      <a:pt x="2433" y="69"/>
                      <a:pt x="2454" y="69"/>
                    </a:cubicBezTo>
                    <a:cubicBezTo>
                      <a:pt x="2470" y="69"/>
                      <a:pt x="2482" y="74"/>
                      <a:pt x="2490" y="84"/>
                    </a:cubicBezTo>
                    <a:cubicBezTo>
                      <a:pt x="2498" y="95"/>
                      <a:pt x="2503" y="109"/>
                      <a:pt x="2503" y="128"/>
                    </a:cubicBezTo>
                    <a:lnTo>
                      <a:pt x="2503" y="216"/>
                    </a:lnTo>
                    <a:close/>
                    <a:moveTo>
                      <a:pt x="2605" y="215"/>
                    </a:moveTo>
                    <a:cubicBezTo>
                      <a:pt x="2599" y="218"/>
                      <a:pt x="2592" y="220"/>
                      <a:pt x="2583" y="220"/>
                    </a:cubicBezTo>
                    <a:cubicBezTo>
                      <a:pt x="2558" y="220"/>
                      <a:pt x="2546" y="205"/>
                      <a:pt x="2546" y="177"/>
                    </a:cubicBezTo>
                    <a:cubicBezTo>
                      <a:pt x="2546" y="92"/>
                      <a:pt x="2546" y="92"/>
                      <a:pt x="2546" y="92"/>
                    </a:cubicBezTo>
                    <a:cubicBezTo>
                      <a:pt x="2521" y="92"/>
                      <a:pt x="2521" y="92"/>
                      <a:pt x="2521" y="92"/>
                    </a:cubicBezTo>
                    <a:cubicBezTo>
                      <a:pt x="2521" y="72"/>
                      <a:pt x="2521" y="72"/>
                      <a:pt x="2521" y="72"/>
                    </a:cubicBezTo>
                    <a:cubicBezTo>
                      <a:pt x="2546" y="72"/>
                      <a:pt x="2546" y="72"/>
                      <a:pt x="2546" y="72"/>
                    </a:cubicBezTo>
                    <a:cubicBezTo>
                      <a:pt x="2546" y="37"/>
                      <a:pt x="2546" y="37"/>
                      <a:pt x="2546" y="37"/>
                    </a:cubicBezTo>
                    <a:cubicBezTo>
                      <a:pt x="2569" y="30"/>
                      <a:pt x="2569" y="30"/>
                      <a:pt x="2569" y="30"/>
                    </a:cubicBezTo>
                    <a:cubicBezTo>
                      <a:pt x="2569" y="72"/>
                      <a:pt x="2569" y="72"/>
                      <a:pt x="2569" y="72"/>
                    </a:cubicBezTo>
                    <a:cubicBezTo>
                      <a:pt x="2605" y="72"/>
                      <a:pt x="2605" y="72"/>
                      <a:pt x="2605" y="72"/>
                    </a:cubicBezTo>
                    <a:cubicBezTo>
                      <a:pt x="2605" y="92"/>
                      <a:pt x="2605" y="92"/>
                      <a:pt x="2605" y="92"/>
                    </a:cubicBezTo>
                    <a:cubicBezTo>
                      <a:pt x="2569" y="92"/>
                      <a:pt x="2569" y="92"/>
                      <a:pt x="2569" y="92"/>
                    </a:cubicBezTo>
                    <a:cubicBezTo>
                      <a:pt x="2569" y="173"/>
                      <a:pt x="2569" y="173"/>
                      <a:pt x="2569" y="173"/>
                    </a:cubicBezTo>
                    <a:cubicBezTo>
                      <a:pt x="2569" y="183"/>
                      <a:pt x="2570" y="190"/>
                      <a:pt x="2574" y="194"/>
                    </a:cubicBezTo>
                    <a:cubicBezTo>
                      <a:pt x="2577" y="198"/>
                      <a:pt x="2582" y="200"/>
                      <a:pt x="2590" y="200"/>
                    </a:cubicBezTo>
                    <a:cubicBezTo>
                      <a:pt x="2596" y="200"/>
                      <a:pt x="2601" y="198"/>
                      <a:pt x="2605" y="195"/>
                    </a:cubicBezTo>
                    <a:lnTo>
                      <a:pt x="2605" y="215"/>
                    </a:lnTo>
                    <a:close/>
                    <a:moveTo>
                      <a:pt x="2743" y="150"/>
                    </a:moveTo>
                    <a:cubicBezTo>
                      <a:pt x="2641" y="150"/>
                      <a:pt x="2641" y="150"/>
                      <a:pt x="2641" y="150"/>
                    </a:cubicBezTo>
                    <a:cubicBezTo>
                      <a:pt x="2641" y="166"/>
                      <a:pt x="2646" y="179"/>
                      <a:pt x="2654" y="187"/>
                    </a:cubicBezTo>
                    <a:cubicBezTo>
                      <a:pt x="2662" y="196"/>
                      <a:pt x="2673" y="200"/>
                      <a:pt x="2688" y="200"/>
                    </a:cubicBezTo>
                    <a:cubicBezTo>
                      <a:pt x="2704" y="200"/>
                      <a:pt x="2719" y="195"/>
                      <a:pt x="2732" y="184"/>
                    </a:cubicBezTo>
                    <a:cubicBezTo>
                      <a:pt x="2732" y="206"/>
                      <a:pt x="2732" y="206"/>
                      <a:pt x="2732" y="206"/>
                    </a:cubicBezTo>
                    <a:cubicBezTo>
                      <a:pt x="2720" y="215"/>
                      <a:pt x="2703" y="220"/>
                      <a:pt x="2682" y="220"/>
                    </a:cubicBezTo>
                    <a:cubicBezTo>
                      <a:pt x="2662" y="220"/>
                      <a:pt x="2646" y="213"/>
                      <a:pt x="2634" y="200"/>
                    </a:cubicBezTo>
                    <a:cubicBezTo>
                      <a:pt x="2623" y="187"/>
                      <a:pt x="2617" y="168"/>
                      <a:pt x="2617" y="145"/>
                    </a:cubicBezTo>
                    <a:cubicBezTo>
                      <a:pt x="2617" y="131"/>
                      <a:pt x="2620" y="118"/>
                      <a:pt x="2626" y="106"/>
                    </a:cubicBezTo>
                    <a:cubicBezTo>
                      <a:pt x="2631" y="94"/>
                      <a:pt x="2639" y="85"/>
                      <a:pt x="2650" y="79"/>
                    </a:cubicBezTo>
                    <a:cubicBezTo>
                      <a:pt x="2660" y="72"/>
                      <a:pt x="2671" y="69"/>
                      <a:pt x="2683" y="69"/>
                    </a:cubicBezTo>
                    <a:cubicBezTo>
                      <a:pt x="2702" y="69"/>
                      <a:pt x="2716" y="75"/>
                      <a:pt x="2727" y="87"/>
                    </a:cubicBezTo>
                    <a:cubicBezTo>
                      <a:pt x="2737" y="99"/>
                      <a:pt x="2743" y="116"/>
                      <a:pt x="2743" y="138"/>
                    </a:cubicBezTo>
                    <a:lnTo>
                      <a:pt x="2743" y="150"/>
                    </a:lnTo>
                    <a:close/>
                    <a:moveTo>
                      <a:pt x="2719" y="131"/>
                    </a:moveTo>
                    <a:cubicBezTo>
                      <a:pt x="2719" y="117"/>
                      <a:pt x="2716" y="107"/>
                      <a:pt x="2709" y="100"/>
                    </a:cubicBezTo>
                    <a:cubicBezTo>
                      <a:pt x="2703" y="92"/>
                      <a:pt x="2694" y="89"/>
                      <a:pt x="2683" y="89"/>
                    </a:cubicBezTo>
                    <a:cubicBezTo>
                      <a:pt x="2672" y="89"/>
                      <a:pt x="2663" y="92"/>
                      <a:pt x="2656" y="100"/>
                    </a:cubicBezTo>
                    <a:cubicBezTo>
                      <a:pt x="2648" y="108"/>
                      <a:pt x="2643" y="118"/>
                      <a:pt x="2641" y="131"/>
                    </a:cubicBezTo>
                    <a:lnTo>
                      <a:pt x="2719" y="131"/>
                    </a:lnTo>
                    <a:close/>
                    <a:moveTo>
                      <a:pt x="2844" y="96"/>
                    </a:moveTo>
                    <a:cubicBezTo>
                      <a:pt x="2840" y="93"/>
                      <a:pt x="2834" y="91"/>
                      <a:pt x="2826" y="91"/>
                    </a:cubicBezTo>
                    <a:cubicBezTo>
                      <a:pt x="2816" y="91"/>
                      <a:pt x="2808" y="96"/>
                      <a:pt x="2801" y="105"/>
                    </a:cubicBezTo>
                    <a:cubicBezTo>
                      <a:pt x="2795" y="115"/>
                      <a:pt x="2792" y="128"/>
                      <a:pt x="2792" y="143"/>
                    </a:cubicBezTo>
                    <a:cubicBezTo>
                      <a:pt x="2792" y="216"/>
                      <a:pt x="2792" y="216"/>
                      <a:pt x="2792" y="216"/>
                    </a:cubicBezTo>
                    <a:cubicBezTo>
                      <a:pt x="2769" y="216"/>
                      <a:pt x="2769" y="216"/>
                      <a:pt x="2769" y="216"/>
                    </a:cubicBezTo>
                    <a:cubicBezTo>
                      <a:pt x="2769" y="72"/>
                      <a:pt x="2769" y="72"/>
                      <a:pt x="2769" y="72"/>
                    </a:cubicBezTo>
                    <a:cubicBezTo>
                      <a:pt x="2792" y="72"/>
                      <a:pt x="2792" y="72"/>
                      <a:pt x="2792" y="72"/>
                    </a:cubicBezTo>
                    <a:cubicBezTo>
                      <a:pt x="2792" y="102"/>
                      <a:pt x="2792" y="102"/>
                      <a:pt x="2792" y="102"/>
                    </a:cubicBezTo>
                    <a:cubicBezTo>
                      <a:pt x="2792" y="102"/>
                      <a:pt x="2792" y="102"/>
                      <a:pt x="2792" y="102"/>
                    </a:cubicBezTo>
                    <a:cubicBezTo>
                      <a:pt x="2795" y="92"/>
                      <a:pt x="2800" y="84"/>
                      <a:pt x="2807" y="78"/>
                    </a:cubicBezTo>
                    <a:cubicBezTo>
                      <a:pt x="2814" y="73"/>
                      <a:pt x="2821" y="70"/>
                      <a:pt x="2830" y="70"/>
                    </a:cubicBezTo>
                    <a:cubicBezTo>
                      <a:pt x="2836" y="70"/>
                      <a:pt x="2840" y="70"/>
                      <a:pt x="2844" y="72"/>
                    </a:cubicBezTo>
                    <a:lnTo>
                      <a:pt x="2844" y="96"/>
                    </a:lnTo>
                    <a:close/>
                  </a:path>
                </a:pathLst>
              </a:custGeom>
              <a:solidFill>
                <a:srgbClr val="00188F"/>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419" name="TextBox 418"/>
              <p:cNvSpPr txBox="1"/>
              <p:nvPr/>
            </p:nvSpPr>
            <p:spPr>
              <a:xfrm>
                <a:off x="5432762" y="6390969"/>
                <a:ext cx="1263808" cy="558614"/>
              </a:xfrm>
              <a:prstGeom prst="rect">
                <a:avLst/>
              </a:prstGeom>
              <a:noFill/>
            </p:spPr>
            <p:txBody>
              <a:bodyPr wrap="none" lIns="182880" tIns="146304" rIns="182880" bIns="146304" rtlCol="0">
                <a:spAutoFit/>
              </a:bodyPr>
              <a:lstStyle/>
              <a:p>
                <a:pPr defTabSz="932688">
                  <a:lnSpc>
                    <a:spcPct val="90000"/>
                  </a:lnSpc>
                  <a:spcAft>
                    <a:spcPts val="600"/>
                  </a:spcAft>
                </a:pPr>
                <a:r>
                  <a:rPr lang="en-US" sz="1900" dirty="0" smtClean="0">
                    <a:gradFill>
                      <a:gsLst>
                        <a:gs pos="2917">
                          <a:srgbClr val="00188F"/>
                        </a:gs>
                        <a:gs pos="30000">
                          <a:srgbClr val="00188F"/>
                        </a:gs>
                      </a:gsLst>
                      <a:lin ang="5400000" scaled="0"/>
                    </a:gradFill>
                  </a:rPr>
                  <a:t>Hyper-V</a:t>
                </a:r>
              </a:p>
            </p:txBody>
          </p:sp>
        </p:grpSp>
      </p:grpSp>
    </p:spTree>
    <p:extLst>
      <p:ext uri="{BB962C8B-B14F-4D97-AF65-F5344CB8AC3E}">
        <p14:creationId xmlns:p14="http://schemas.microsoft.com/office/powerpoint/2010/main" val="387196831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100000" fill="hold" grpId="0" nodeType="withEffect">
                                  <p:stCondLst>
                                    <p:cond delay="0"/>
                                  </p:stCondLst>
                                  <p:childTnLst>
                                    <p:anim calcmode="lin" valueType="num">
                                      <p:cBhvr additive="base">
                                        <p:cTn id="6" dur="600"/>
                                        <p:tgtEl>
                                          <p:spTgt spid="310"/>
                                        </p:tgtEl>
                                        <p:attrNameLst>
                                          <p:attrName>ppt_x</p:attrName>
                                        </p:attrNameLst>
                                      </p:cBhvr>
                                      <p:tavLst>
                                        <p:tav tm="0">
                                          <p:val>
                                            <p:strVal val="ppt_x"/>
                                          </p:val>
                                        </p:tav>
                                        <p:tav tm="100000">
                                          <p:val>
                                            <p:strVal val="0-ppt_w/2"/>
                                          </p:val>
                                        </p:tav>
                                      </p:tavLst>
                                    </p:anim>
                                    <p:anim calcmode="lin" valueType="num">
                                      <p:cBhvr additive="base">
                                        <p:cTn id="7" dur="600"/>
                                        <p:tgtEl>
                                          <p:spTgt spid="310"/>
                                        </p:tgtEl>
                                        <p:attrNameLst>
                                          <p:attrName>ppt_y</p:attrName>
                                        </p:attrNameLst>
                                      </p:cBhvr>
                                      <p:tavLst>
                                        <p:tav tm="0">
                                          <p:val>
                                            <p:strVal val="ppt_y"/>
                                          </p:val>
                                        </p:tav>
                                        <p:tav tm="100000">
                                          <p:val>
                                            <p:strVal val="ppt_y"/>
                                          </p:val>
                                        </p:tav>
                                      </p:tavLst>
                                    </p:anim>
                                    <p:set>
                                      <p:cBhvr>
                                        <p:cTn id="8" dur="1" fill="hold">
                                          <p:stCondLst>
                                            <p:cond delay="599"/>
                                          </p:stCondLst>
                                        </p:cTn>
                                        <p:tgtEl>
                                          <p:spTgt spid="310"/>
                                        </p:tgtEl>
                                        <p:attrNameLst>
                                          <p:attrName>style.visibility</p:attrName>
                                        </p:attrNameLst>
                                      </p:cBhvr>
                                      <p:to>
                                        <p:strVal val="hidden"/>
                                      </p:to>
                                    </p:set>
                                  </p:childTnLst>
                                </p:cTn>
                              </p:par>
                              <p:par>
                                <p:cTn id="9" presetID="2" presetClass="entr" presetSubtype="8" decel="100000" fill="hold" grpId="0" nodeType="withEffect">
                                  <p:stCondLst>
                                    <p:cond delay="400"/>
                                  </p:stCondLst>
                                  <p:childTnLst>
                                    <p:set>
                                      <p:cBhvr>
                                        <p:cTn id="10" dur="1" fill="hold">
                                          <p:stCondLst>
                                            <p:cond delay="0"/>
                                          </p:stCondLst>
                                        </p:cTn>
                                        <p:tgtEl>
                                          <p:spTgt spid="313"/>
                                        </p:tgtEl>
                                        <p:attrNameLst>
                                          <p:attrName>style.visibility</p:attrName>
                                        </p:attrNameLst>
                                      </p:cBhvr>
                                      <p:to>
                                        <p:strVal val="visible"/>
                                      </p:to>
                                    </p:set>
                                    <p:anim calcmode="lin" valueType="num">
                                      <p:cBhvr additive="base">
                                        <p:cTn id="11" dur="700" fill="hold"/>
                                        <p:tgtEl>
                                          <p:spTgt spid="313"/>
                                        </p:tgtEl>
                                        <p:attrNameLst>
                                          <p:attrName>ppt_x</p:attrName>
                                        </p:attrNameLst>
                                      </p:cBhvr>
                                      <p:tavLst>
                                        <p:tav tm="0">
                                          <p:val>
                                            <p:strVal val="0-#ppt_w/2"/>
                                          </p:val>
                                        </p:tav>
                                        <p:tav tm="100000">
                                          <p:val>
                                            <p:strVal val="#ppt_x"/>
                                          </p:val>
                                        </p:tav>
                                      </p:tavLst>
                                    </p:anim>
                                    <p:anim calcmode="lin" valueType="num">
                                      <p:cBhvr additive="base">
                                        <p:cTn id="12" dur="700" fill="hold"/>
                                        <p:tgtEl>
                                          <p:spTgt spid="313"/>
                                        </p:tgtEl>
                                        <p:attrNameLst>
                                          <p:attrName>ppt_y</p:attrName>
                                        </p:attrNameLst>
                                      </p:cBhvr>
                                      <p:tavLst>
                                        <p:tav tm="0">
                                          <p:val>
                                            <p:strVal val="#ppt_y"/>
                                          </p:val>
                                        </p:tav>
                                        <p:tav tm="100000">
                                          <p:val>
                                            <p:strVal val="#ppt_y"/>
                                          </p:val>
                                        </p:tav>
                                      </p:tavLst>
                                    </p:anim>
                                  </p:childTnLst>
                                </p:cTn>
                              </p:par>
                            </p:childTnLst>
                          </p:cTn>
                        </p:par>
                        <p:par>
                          <p:cTn id="13" fill="hold">
                            <p:stCondLst>
                              <p:cond delay="1100"/>
                            </p:stCondLst>
                            <p:childTnLst>
                              <p:par>
                                <p:cTn id="14" presetID="10" presetClass="entr" presetSubtype="0" fill="hold" grpId="0" nodeType="afterEffect">
                                  <p:stCondLst>
                                    <p:cond delay="0"/>
                                  </p:stCondLst>
                                  <p:childTnLst>
                                    <p:set>
                                      <p:cBhvr>
                                        <p:cTn id="15" dur="1" fill="hold">
                                          <p:stCondLst>
                                            <p:cond delay="0"/>
                                          </p:stCondLst>
                                        </p:cTn>
                                        <p:tgtEl>
                                          <p:spTgt spid="309"/>
                                        </p:tgtEl>
                                        <p:attrNameLst>
                                          <p:attrName>style.visibility</p:attrName>
                                        </p:attrNameLst>
                                      </p:cBhvr>
                                      <p:to>
                                        <p:strVal val="visible"/>
                                      </p:to>
                                    </p:set>
                                    <p:animEffect transition="in" filter="fade">
                                      <p:cBhvr>
                                        <p:cTn id="16" dur="500"/>
                                        <p:tgtEl>
                                          <p:spTgt spid="309"/>
                                        </p:tgtEl>
                                      </p:cBhvr>
                                    </p:animEffect>
                                  </p:childTnLst>
                                </p:cTn>
                              </p:par>
                              <p:par>
                                <p:cTn id="17" presetID="35" presetClass="path" presetSubtype="0" decel="100000" fill="hold" grpId="1" nodeType="withEffect">
                                  <p:stCondLst>
                                    <p:cond delay="0"/>
                                  </p:stCondLst>
                                  <p:childTnLst>
                                    <p:animMotion origin="layout" path="M 3.84478E-6 4.10803E-6 L -0.04468 -0.00023 " pathEditMode="relative" rAng="0" ptsTypes="AA">
                                      <p:cBhvr>
                                        <p:cTn id="18" dur="700" spd="-100000" fill="hold"/>
                                        <p:tgtEl>
                                          <p:spTgt spid="309"/>
                                        </p:tgtEl>
                                        <p:attrNameLst>
                                          <p:attrName>ppt_x</p:attrName>
                                          <p:attrName>ppt_y</p:attrName>
                                        </p:attrNameLst>
                                      </p:cBhvr>
                                      <p:rCtr x="-2234" y="-23"/>
                                    </p:animMotion>
                                  </p:childTnLst>
                                </p:cTn>
                              </p:par>
                              <p:par>
                                <p:cTn id="19" presetID="10" presetClass="entr" presetSubtype="0" fill="hold" grpId="0" nodeType="withEffect">
                                  <p:stCondLst>
                                    <p:cond delay="750"/>
                                  </p:stCondLst>
                                  <p:childTnLst>
                                    <p:set>
                                      <p:cBhvr>
                                        <p:cTn id="20" dur="1" fill="hold">
                                          <p:stCondLst>
                                            <p:cond delay="0"/>
                                          </p:stCondLst>
                                        </p:cTn>
                                        <p:tgtEl>
                                          <p:spTgt spid="354"/>
                                        </p:tgtEl>
                                        <p:attrNameLst>
                                          <p:attrName>style.visibility</p:attrName>
                                        </p:attrNameLst>
                                      </p:cBhvr>
                                      <p:to>
                                        <p:strVal val="visible"/>
                                      </p:to>
                                    </p:set>
                                    <p:animEffect transition="in" filter="fade">
                                      <p:cBhvr>
                                        <p:cTn id="21" dur="500"/>
                                        <p:tgtEl>
                                          <p:spTgt spid="354"/>
                                        </p:tgtEl>
                                      </p:cBhvr>
                                    </p:animEffect>
                                  </p:childTnLst>
                                </p:cTn>
                              </p:par>
                              <p:par>
                                <p:cTn id="22" presetID="6" presetClass="emph" presetSubtype="0" accel="100000" autoRev="1" fill="hold" grpId="1" nodeType="withEffect">
                                  <p:stCondLst>
                                    <p:cond delay="250"/>
                                  </p:stCondLst>
                                  <p:childTnLst>
                                    <p:animScale>
                                      <p:cBhvr>
                                        <p:cTn id="23" dur="500" fill="hold"/>
                                        <p:tgtEl>
                                          <p:spTgt spid="354"/>
                                        </p:tgtEl>
                                      </p:cBhvr>
                                      <p:by x="80000" y="80000"/>
                                    </p:animScale>
                                  </p:childTnLst>
                                </p:cTn>
                              </p:par>
                              <p:par>
                                <p:cTn id="24" presetID="10" presetClass="entr" presetSubtype="0" fill="hold" grpId="0" nodeType="withEffect">
                                  <p:stCondLst>
                                    <p:cond delay="850"/>
                                  </p:stCondLst>
                                  <p:childTnLst>
                                    <p:set>
                                      <p:cBhvr>
                                        <p:cTn id="25" dur="1" fill="hold">
                                          <p:stCondLst>
                                            <p:cond delay="0"/>
                                          </p:stCondLst>
                                        </p:cTn>
                                        <p:tgtEl>
                                          <p:spTgt spid="355"/>
                                        </p:tgtEl>
                                        <p:attrNameLst>
                                          <p:attrName>style.visibility</p:attrName>
                                        </p:attrNameLst>
                                      </p:cBhvr>
                                      <p:to>
                                        <p:strVal val="visible"/>
                                      </p:to>
                                    </p:set>
                                    <p:animEffect transition="in" filter="fade">
                                      <p:cBhvr>
                                        <p:cTn id="26" dur="500"/>
                                        <p:tgtEl>
                                          <p:spTgt spid="355"/>
                                        </p:tgtEl>
                                      </p:cBhvr>
                                    </p:animEffect>
                                  </p:childTnLst>
                                </p:cTn>
                              </p:par>
                              <p:par>
                                <p:cTn id="27" presetID="6" presetClass="emph" presetSubtype="0" accel="100000" autoRev="1" fill="hold" grpId="1" nodeType="withEffect">
                                  <p:stCondLst>
                                    <p:cond delay="350"/>
                                  </p:stCondLst>
                                  <p:childTnLst>
                                    <p:animScale>
                                      <p:cBhvr>
                                        <p:cTn id="28" dur="500" fill="hold"/>
                                        <p:tgtEl>
                                          <p:spTgt spid="355"/>
                                        </p:tgtEl>
                                      </p:cBhvr>
                                      <p:by x="80000" y="80000"/>
                                    </p:animScale>
                                  </p:childTnLst>
                                </p:cTn>
                              </p:par>
                              <p:par>
                                <p:cTn id="29" presetID="10" presetClass="entr" presetSubtype="0" fill="hold" grpId="0" nodeType="withEffect">
                                  <p:stCondLst>
                                    <p:cond delay="950"/>
                                  </p:stCondLst>
                                  <p:childTnLst>
                                    <p:set>
                                      <p:cBhvr>
                                        <p:cTn id="30" dur="1" fill="hold">
                                          <p:stCondLst>
                                            <p:cond delay="0"/>
                                          </p:stCondLst>
                                        </p:cTn>
                                        <p:tgtEl>
                                          <p:spTgt spid="357"/>
                                        </p:tgtEl>
                                        <p:attrNameLst>
                                          <p:attrName>style.visibility</p:attrName>
                                        </p:attrNameLst>
                                      </p:cBhvr>
                                      <p:to>
                                        <p:strVal val="visible"/>
                                      </p:to>
                                    </p:set>
                                    <p:animEffect transition="in" filter="fade">
                                      <p:cBhvr>
                                        <p:cTn id="31" dur="500"/>
                                        <p:tgtEl>
                                          <p:spTgt spid="357"/>
                                        </p:tgtEl>
                                      </p:cBhvr>
                                    </p:animEffect>
                                  </p:childTnLst>
                                </p:cTn>
                              </p:par>
                              <p:par>
                                <p:cTn id="32" presetID="6" presetClass="emph" presetSubtype="0" accel="100000" autoRev="1" fill="hold" grpId="1" nodeType="withEffect">
                                  <p:stCondLst>
                                    <p:cond delay="450"/>
                                  </p:stCondLst>
                                  <p:childTnLst>
                                    <p:animScale>
                                      <p:cBhvr>
                                        <p:cTn id="33" dur="500" fill="hold"/>
                                        <p:tgtEl>
                                          <p:spTgt spid="357"/>
                                        </p:tgtEl>
                                      </p:cBhvr>
                                      <p:by x="80000" y="80000"/>
                                    </p:animScale>
                                  </p:childTnLst>
                                </p:cTn>
                              </p:par>
                              <p:par>
                                <p:cTn id="34" presetID="10" presetClass="entr" presetSubtype="0" fill="hold" grpId="0" nodeType="withEffect">
                                  <p:stCondLst>
                                    <p:cond delay="1050"/>
                                  </p:stCondLst>
                                  <p:childTnLst>
                                    <p:set>
                                      <p:cBhvr>
                                        <p:cTn id="35" dur="1" fill="hold">
                                          <p:stCondLst>
                                            <p:cond delay="0"/>
                                          </p:stCondLst>
                                        </p:cTn>
                                        <p:tgtEl>
                                          <p:spTgt spid="356"/>
                                        </p:tgtEl>
                                        <p:attrNameLst>
                                          <p:attrName>style.visibility</p:attrName>
                                        </p:attrNameLst>
                                      </p:cBhvr>
                                      <p:to>
                                        <p:strVal val="visible"/>
                                      </p:to>
                                    </p:set>
                                    <p:animEffect transition="in" filter="fade">
                                      <p:cBhvr>
                                        <p:cTn id="36" dur="500"/>
                                        <p:tgtEl>
                                          <p:spTgt spid="356"/>
                                        </p:tgtEl>
                                      </p:cBhvr>
                                    </p:animEffect>
                                  </p:childTnLst>
                                </p:cTn>
                              </p:par>
                              <p:par>
                                <p:cTn id="37" presetID="6" presetClass="emph" presetSubtype="0" accel="100000" autoRev="1" fill="hold" grpId="1" nodeType="withEffect">
                                  <p:stCondLst>
                                    <p:cond delay="550"/>
                                  </p:stCondLst>
                                  <p:childTnLst>
                                    <p:animScale>
                                      <p:cBhvr>
                                        <p:cTn id="38" dur="500" fill="hold"/>
                                        <p:tgtEl>
                                          <p:spTgt spid="356"/>
                                        </p:tgtEl>
                                      </p:cBhvr>
                                      <p:by x="80000" y="80000"/>
                                    </p:animScale>
                                  </p:childTnLst>
                                </p:cTn>
                              </p:par>
                              <p:par>
                                <p:cTn id="39" presetID="10" presetClass="entr" presetSubtype="0" fill="hold" grpId="0" nodeType="withEffect">
                                  <p:stCondLst>
                                    <p:cond delay="1150"/>
                                  </p:stCondLst>
                                  <p:childTnLst>
                                    <p:set>
                                      <p:cBhvr>
                                        <p:cTn id="40" dur="1" fill="hold">
                                          <p:stCondLst>
                                            <p:cond delay="0"/>
                                          </p:stCondLst>
                                        </p:cTn>
                                        <p:tgtEl>
                                          <p:spTgt spid="358"/>
                                        </p:tgtEl>
                                        <p:attrNameLst>
                                          <p:attrName>style.visibility</p:attrName>
                                        </p:attrNameLst>
                                      </p:cBhvr>
                                      <p:to>
                                        <p:strVal val="visible"/>
                                      </p:to>
                                    </p:set>
                                    <p:animEffect transition="in" filter="fade">
                                      <p:cBhvr>
                                        <p:cTn id="41" dur="500"/>
                                        <p:tgtEl>
                                          <p:spTgt spid="358"/>
                                        </p:tgtEl>
                                      </p:cBhvr>
                                    </p:animEffect>
                                  </p:childTnLst>
                                </p:cTn>
                              </p:par>
                              <p:par>
                                <p:cTn id="42" presetID="6" presetClass="emph" presetSubtype="0" accel="100000" autoRev="1" fill="hold" grpId="1" nodeType="withEffect">
                                  <p:stCondLst>
                                    <p:cond delay="650"/>
                                  </p:stCondLst>
                                  <p:childTnLst>
                                    <p:animScale>
                                      <p:cBhvr>
                                        <p:cTn id="43" dur="500" fill="hold"/>
                                        <p:tgtEl>
                                          <p:spTgt spid="358"/>
                                        </p:tgtEl>
                                      </p:cBhvr>
                                      <p:by x="80000" y="80000"/>
                                    </p:animScale>
                                  </p:childTnLst>
                                </p:cTn>
                              </p:par>
                            </p:childTnLst>
                          </p:cTn>
                        </p:par>
                      </p:childTnLst>
                    </p:cTn>
                  </p:par>
                  <p:par>
                    <p:cTn id="44" fill="hold">
                      <p:stCondLst>
                        <p:cond delay="indefinite"/>
                      </p:stCondLst>
                      <p:childTnLst>
                        <p:par>
                          <p:cTn id="45" fill="hold">
                            <p:stCondLst>
                              <p:cond delay="0"/>
                            </p:stCondLst>
                            <p:childTnLst>
                              <p:par>
                                <p:cTn id="46" presetID="2" presetClass="exit" presetSubtype="8" accel="100000" fill="hold" grpId="0" nodeType="clickEffect">
                                  <p:stCondLst>
                                    <p:cond delay="0"/>
                                  </p:stCondLst>
                                  <p:childTnLst>
                                    <p:anim calcmode="lin" valueType="num">
                                      <p:cBhvr additive="base">
                                        <p:cTn id="47" dur="600"/>
                                        <p:tgtEl>
                                          <p:spTgt spid="311"/>
                                        </p:tgtEl>
                                        <p:attrNameLst>
                                          <p:attrName>ppt_x</p:attrName>
                                        </p:attrNameLst>
                                      </p:cBhvr>
                                      <p:tavLst>
                                        <p:tav tm="0">
                                          <p:val>
                                            <p:strVal val="ppt_x"/>
                                          </p:val>
                                        </p:tav>
                                        <p:tav tm="100000">
                                          <p:val>
                                            <p:strVal val="0-ppt_w/2"/>
                                          </p:val>
                                        </p:tav>
                                      </p:tavLst>
                                    </p:anim>
                                    <p:anim calcmode="lin" valueType="num">
                                      <p:cBhvr additive="base">
                                        <p:cTn id="48" dur="600"/>
                                        <p:tgtEl>
                                          <p:spTgt spid="311"/>
                                        </p:tgtEl>
                                        <p:attrNameLst>
                                          <p:attrName>ppt_y</p:attrName>
                                        </p:attrNameLst>
                                      </p:cBhvr>
                                      <p:tavLst>
                                        <p:tav tm="0">
                                          <p:val>
                                            <p:strVal val="ppt_y"/>
                                          </p:val>
                                        </p:tav>
                                        <p:tav tm="100000">
                                          <p:val>
                                            <p:strVal val="ppt_y"/>
                                          </p:val>
                                        </p:tav>
                                      </p:tavLst>
                                    </p:anim>
                                    <p:set>
                                      <p:cBhvr>
                                        <p:cTn id="49" dur="1" fill="hold">
                                          <p:stCondLst>
                                            <p:cond delay="599"/>
                                          </p:stCondLst>
                                        </p:cTn>
                                        <p:tgtEl>
                                          <p:spTgt spid="311"/>
                                        </p:tgtEl>
                                        <p:attrNameLst>
                                          <p:attrName>style.visibility</p:attrName>
                                        </p:attrNameLst>
                                      </p:cBhvr>
                                      <p:to>
                                        <p:strVal val="hidden"/>
                                      </p:to>
                                    </p:set>
                                  </p:childTnLst>
                                </p:cTn>
                              </p:par>
                              <p:par>
                                <p:cTn id="50" presetID="2" presetClass="entr" presetSubtype="8" decel="100000" fill="hold" grpId="0" nodeType="withEffect">
                                  <p:stCondLst>
                                    <p:cond delay="400"/>
                                  </p:stCondLst>
                                  <p:childTnLst>
                                    <p:set>
                                      <p:cBhvr>
                                        <p:cTn id="51" dur="1" fill="hold">
                                          <p:stCondLst>
                                            <p:cond delay="0"/>
                                          </p:stCondLst>
                                        </p:cTn>
                                        <p:tgtEl>
                                          <p:spTgt spid="314"/>
                                        </p:tgtEl>
                                        <p:attrNameLst>
                                          <p:attrName>style.visibility</p:attrName>
                                        </p:attrNameLst>
                                      </p:cBhvr>
                                      <p:to>
                                        <p:strVal val="visible"/>
                                      </p:to>
                                    </p:set>
                                    <p:anim calcmode="lin" valueType="num">
                                      <p:cBhvr additive="base">
                                        <p:cTn id="52" dur="700" fill="hold"/>
                                        <p:tgtEl>
                                          <p:spTgt spid="314"/>
                                        </p:tgtEl>
                                        <p:attrNameLst>
                                          <p:attrName>ppt_x</p:attrName>
                                        </p:attrNameLst>
                                      </p:cBhvr>
                                      <p:tavLst>
                                        <p:tav tm="0">
                                          <p:val>
                                            <p:strVal val="0-#ppt_w/2"/>
                                          </p:val>
                                        </p:tav>
                                        <p:tav tm="100000">
                                          <p:val>
                                            <p:strVal val="#ppt_x"/>
                                          </p:val>
                                        </p:tav>
                                      </p:tavLst>
                                    </p:anim>
                                    <p:anim calcmode="lin" valueType="num">
                                      <p:cBhvr additive="base">
                                        <p:cTn id="53" dur="700" fill="hold"/>
                                        <p:tgtEl>
                                          <p:spTgt spid="314"/>
                                        </p:tgtEl>
                                        <p:attrNameLst>
                                          <p:attrName>ppt_y</p:attrName>
                                        </p:attrNameLst>
                                      </p:cBhvr>
                                      <p:tavLst>
                                        <p:tav tm="0">
                                          <p:val>
                                            <p:strVal val="#ppt_y"/>
                                          </p:val>
                                        </p:tav>
                                        <p:tav tm="100000">
                                          <p:val>
                                            <p:strVal val="#ppt_y"/>
                                          </p:val>
                                        </p:tav>
                                      </p:tavLst>
                                    </p:anim>
                                  </p:childTnLst>
                                </p:cTn>
                              </p:par>
                            </p:childTnLst>
                          </p:cTn>
                        </p:par>
                        <p:par>
                          <p:cTn id="54" fill="hold">
                            <p:stCondLst>
                              <p:cond delay="1100"/>
                            </p:stCondLst>
                            <p:childTnLst>
                              <p:par>
                                <p:cTn id="55" presetID="10" presetClass="entr" presetSubtype="0" fill="hold" grpId="0" nodeType="afterEffect">
                                  <p:stCondLst>
                                    <p:cond delay="0"/>
                                  </p:stCondLst>
                                  <p:childTnLst>
                                    <p:set>
                                      <p:cBhvr>
                                        <p:cTn id="56" dur="1" fill="hold">
                                          <p:stCondLst>
                                            <p:cond delay="0"/>
                                          </p:stCondLst>
                                        </p:cTn>
                                        <p:tgtEl>
                                          <p:spTgt spid="307"/>
                                        </p:tgtEl>
                                        <p:attrNameLst>
                                          <p:attrName>style.visibility</p:attrName>
                                        </p:attrNameLst>
                                      </p:cBhvr>
                                      <p:to>
                                        <p:strVal val="visible"/>
                                      </p:to>
                                    </p:set>
                                    <p:animEffect transition="in" filter="fade">
                                      <p:cBhvr>
                                        <p:cTn id="57" dur="500"/>
                                        <p:tgtEl>
                                          <p:spTgt spid="307"/>
                                        </p:tgtEl>
                                      </p:cBhvr>
                                    </p:animEffect>
                                  </p:childTnLst>
                                </p:cTn>
                              </p:par>
                              <p:par>
                                <p:cTn id="58" presetID="35" presetClass="path" presetSubtype="0" decel="100000" fill="hold" grpId="1" nodeType="withEffect">
                                  <p:stCondLst>
                                    <p:cond delay="0"/>
                                  </p:stCondLst>
                                  <p:childTnLst>
                                    <p:animMotion origin="layout" path="M 3.84478E-6 1.00772E-6 L -0.04468 -0.00023 " pathEditMode="relative" rAng="0" ptsTypes="AA">
                                      <p:cBhvr>
                                        <p:cTn id="59" dur="700" spd="-100000" fill="hold"/>
                                        <p:tgtEl>
                                          <p:spTgt spid="307"/>
                                        </p:tgtEl>
                                        <p:attrNameLst>
                                          <p:attrName>ppt_x</p:attrName>
                                          <p:attrName>ppt_y</p:attrName>
                                        </p:attrNameLst>
                                      </p:cBhvr>
                                      <p:rCtr x="-2234" y="-23"/>
                                    </p:animMotion>
                                  </p:childTnLst>
                                </p:cTn>
                              </p:par>
                              <p:par>
                                <p:cTn id="60" presetID="22" presetClass="entr" presetSubtype="1" fill="hold" nodeType="withEffect">
                                  <p:stCondLst>
                                    <p:cond delay="500"/>
                                  </p:stCondLst>
                                  <p:childTnLst>
                                    <p:set>
                                      <p:cBhvr>
                                        <p:cTn id="61" dur="1" fill="hold">
                                          <p:stCondLst>
                                            <p:cond delay="0"/>
                                          </p:stCondLst>
                                        </p:cTn>
                                        <p:tgtEl>
                                          <p:spTgt spid="353"/>
                                        </p:tgtEl>
                                        <p:attrNameLst>
                                          <p:attrName>style.visibility</p:attrName>
                                        </p:attrNameLst>
                                      </p:cBhvr>
                                      <p:to>
                                        <p:strVal val="visible"/>
                                      </p:to>
                                    </p:set>
                                    <p:animEffect transition="in" filter="wipe(up)">
                                      <p:cBhvr>
                                        <p:cTn id="62" dur="500"/>
                                        <p:tgtEl>
                                          <p:spTgt spid="353"/>
                                        </p:tgtEl>
                                      </p:cBhvr>
                                    </p:animEffect>
                                  </p:childTnLst>
                                </p:cTn>
                              </p:par>
                              <p:par>
                                <p:cTn id="63" presetID="22" presetClass="entr" presetSubtype="1" fill="hold" nodeType="withEffect">
                                  <p:stCondLst>
                                    <p:cond delay="500"/>
                                  </p:stCondLst>
                                  <p:childTnLst>
                                    <p:set>
                                      <p:cBhvr>
                                        <p:cTn id="64" dur="1" fill="hold">
                                          <p:stCondLst>
                                            <p:cond delay="0"/>
                                          </p:stCondLst>
                                        </p:cTn>
                                        <p:tgtEl>
                                          <p:spTgt spid="321"/>
                                        </p:tgtEl>
                                        <p:attrNameLst>
                                          <p:attrName>style.visibility</p:attrName>
                                        </p:attrNameLst>
                                      </p:cBhvr>
                                      <p:to>
                                        <p:strVal val="visible"/>
                                      </p:to>
                                    </p:set>
                                    <p:animEffect transition="in" filter="wipe(up)">
                                      <p:cBhvr>
                                        <p:cTn id="65" dur="500"/>
                                        <p:tgtEl>
                                          <p:spTgt spid="321"/>
                                        </p:tgtEl>
                                      </p:cBhvr>
                                    </p:animEffect>
                                  </p:childTnLst>
                                </p:cTn>
                              </p:par>
                              <p:par>
                                <p:cTn id="66" presetID="10" presetClass="entr" presetSubtype="0" fill="hold" nodeType="withEffect">
                                  <p:stCondLst>
                                    <p:cond delay="750"/>
                                  </p:stCondLst>
                                  <p:childTnLst>
                                    <p:set>
                                      <p:cBhvr>
                                        <p:cTn id="67" dur="1" fill="hold">
                                          <p:stCondLst>
                                            <p:cond delay="0"/>
                                          </p:stCondLst>
                                        </p:cTn>
                                        <p:tgtEl>
                                          <p:spTgt spid="317"/>
                                        </p:tgtEl>
                                        <p:attrNameLst>
                                          <p:attrName>style.visibility</p:attrName>
                                        </p:attrNameLst>
                                      </p:cBhvr>
                                      <p:to>
                                        <p:strVal val="visible"/>
                                      </p:to>
                                    </p:set>
                                    <p:animEffect transition="in" filter="fade">
                                      <p:cBhvr>
                                        <p:cTn id="68" dur="500"/>
                                        <p:tgtEl>
                                          <p:spTgt spid="317"/>
                                        </p:tgtEl>
                                      </p:cBhvr>
                                    </p:animEffect>
                                  </p:childTnLst>
                                </p:cTn>
                              </p:par>
                              <p:par>
                                <p:cTn id="69" presetID="6" presetClass="emph" presetSubtype="0" accel="100000" autoRev="1" fill="hold" nodeType="withEffect">
                                  <p:stCondLst>
                                    <p:cond delay="250"/>
                                  </p:stCondLst>
                                  <p:childTnLst>
                                    <p:animScale>
                                      <p:cBhvr>
                                        <p:cTn id="70" dur="500" fill="hold"/>
                                        <p:tgtEl>
                                          <p:spTgt spid="317"/>
                                        </p:tgtEl>
                                      </p:cBhvr>
                                      <p:by x="80000" y="80000"/>
                                    </p:animScale>
                                  </p:childTnLst>
                                </p:cTn>
                              </p:par>
                            </p:childTnLst>
                          </p:cTn>
                        </p:par>
                        <p:par>
                          <p:cTn id="71" fill="hold">
                            <p:stCondLst>
                              <p:cond delay="2350"/>
                            </p:stCondLst>
                            <p:childTnLst>
                              <p:par>
                                <p:cTn id="72" presetID="10" presetClass="entr" presetSubtype="0" fill="hold" nodeType="afterEffect">
                                  <p:stCondLst>
                                    <p:cond delay="0"/>
                                  </p:stCondLst>
                                  <p:childTnLst>
                                    <p:set>
                                      <p:cBhvr>
                                        <p:cTn id="73" dur="1" fill="hold">
                                          <p:stCondLst>
                                            <p:cond delay="0"/>
                                          </p:stCondLst>
                                        </p:cTn>
                                        <p:tgtEl>
                                          <p:spTgt spid="352"/>
                                        </p:tgtEl>
                                        <p:attrNameLst>
                                          <p:attrName>style.visibility</p:attrName>
                                        </p:attrNameLst>
                                      </p:cBhvr>
                                      <p:to>
                                        <p:strVal val="visible"/>
                                      </p:to>
                                    </p:set>
                                    <p:animEffect transition="in" filter="fade">
                                      <p:cBhvr>
                                        <p:cTn id="74" dur="500"/>
                                        <p:tgtEl>
                                          <p:spTgt spid="352"/>
                                        </p:tgtEl>
                                      </p:cBhvr>
                                    </p:animEffect>
                                  </p:childTnLst>
                                </p:cTn>
                              </p:par>
                            </p:childTnLst>
                          </p:cTn>
                        </p:par>
                        <p:par>
                          <p:cTn id="75" fill="hold">
                            <p:stCondLst>
                              <p:cond delay="2850"/>
                            </p:stCondLst>
                            <p:childTnLst>
                              <p:par>
                                <p:cTn id="76" presetID="10" presetClass="entr" presetSubtype="0" fill="hold" nodeType="afterEffect">
                                  <p:stCondLst>
                                    <p:cond delay="0"/>
                                  </p:stCondLst>
                                  <p:childTnLst>
                                    <p:set>
                                      <p:cBhvr>
                                        <p:cTn id="77" dur="1" fill="hold">
                                          <p:stCondLst>
                                            <p:cond delay="0"/>
                                          </p:stCondLst>
                                        </p:cTn>
                                        <p:tgtEl>
                                          <p:spTgt spid="346"/>
                                        </p:tgtEl>
                                        <p:attrNameLst>
                                          <p:attrName>style.visibility</p:attrName>
                                        </p:attrNameLst>
                                      </p:cBhvr>
                                      <p:to>
                                        <p:strVal val="visible"/>
                                      </p:to>
                                    </p:set>
                                    <p:animEffect transition="in" filter="fade">
                                      <p:cBhvr>
                                        <p:cTn id="78" dur="500"/>
                                        <p:tgtEl>
                                          <p:spTgt spid="346"/>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xit" presetSubtype="8" accel="100000" fill="hold" grpId="0" nodeType="clickEffect">
                                  <p:stCondLst>
                                    <p:cond delay="0"/>
                                  </p:stCondLst>
                                  <p:childTnLst>
                                    <p:anim calcmode="lin" valueType="num">
                                      <p:cBhvr additive="base">
                                        <p:cTn id="82" dur="600"/>
                                        <p:tgtEl>
                                          <p:spTgt spid="312"/>
                                        </p:tgtEl>
                                        <p:attrNameLst>
                                          <p:attrName>ppt_x</p:attrName>
                                        </p:attrNameLst>
                                      </p:cBhvr>
                                      <p:tavLst>
                                        <p:tav tm="0">
                                          <p:val>
                                            <p:strVal val="ppt_x"/>
                                          </p:val>
                                        </p:tav>
                                        <p:tav tm="100000">
                                          <p:val>
                                            <p:strVal val="0-ppt_w/2"/>
                                          </p:val>
                                        </p:tav>
                                      </p:tavLst>
                                    </p:anim>
                                    <p:anim calcmode="lin" valueType="num">
                                      <p:cBhvr additive="base">
                                        <p:cTn id="83" dur="600"/>
                                        <p:tgtEl>
                                          <p:spTgt spid="312"/>
                                        </p:tgtEl>
                                        <p:attrNameLst>
                                          <p:attrName>ppt_y</p:attrName>
                                        </p:attrNameLst>
                                      </p:cBhvr>
                                      <p:tavLst>
                                        <p:tav tm="0">
                                          <p:val>
                                            <p:strVal val="ppt_y"/>
                                          </p:val>
                                        </p:tav>
                                        <p:tav tm="100000">
                                          <p:val>
                                            <p:strVal val="ppt_y"/>
                                          </p:val>
                                        </p:tav>
                                      </p:tavLst>
                                    </p:anim>
                                    <p:set>
                                      <p:cBhvr>
                                        <p:cTn id="84" dur="1" fill="hold">
                                          <p:stCondLst>
                                            <p:cond delay="599"/>
                                          </p:stCondLst>
                                        </p:cTn>
                                        <p:tgtEl>
                                          <p:spTgt spid="312"/>
                                        </p:tgtEl>
                                        <p:attrNameLst>
                                          <p:attrName>style.visibility</p:attrName>
                                        </p:attrNameLst>
                                      </p:cBhvr>
                                      <p:to>
                                        <p:strVal val="hidden"/>
                                      </p:to>
                                    </p:set>
                                  </p:childTnLst>
                                </p:cTn>
                              </p:par>
                              <p:par>
                                <p:cTn id="85" presetID="2" presetClass="entr" presetSubtype="8" decel="100000" fill="hold" grpId="0" nodeType="withEffect">
                                  <p:stCondLst>
                                    <p:cond delay="400"/>
                                  </p:stCondLst>
                                  <p:childTnLst>
                                    <p:set>
                                      <p:cBhvr>
                                        <p:cTn id="86" dur="1" fill="hold">
                                          <p:stCondLst>
                                            <p:cond delay="0"/>
                                          </p:stCondLst>
                                        </p:cTn>
                                        <p:tgtEl>
                                          <p:spTgt spid="315"/>
                                        </p:tgtEl>
                                        <p:attrNameLst>
                                          <p:attrName>style.visibility</p:attrName>
                                        </p:attrNameLst>
                                      </p:cBhvr>
                                      <p:to>
                                        <p:strVal val="visible"/>
                                      </p:to>
                                    </p:set>
                                    <p:anim calcmode="lin" valueType="num">
                                      <p:cBhvr additive="base">
                                        <p:cTn id="87" dur="700" fill="hold"/>
                                        <p:tgtEl>
                                          <p:spTgt spid="315"/>
                                        </p:tgtEl>
                                        <p:attrNameLst>
                                          <p:attrName>ppt_x</p:attrName>
                                        </p:attrNameLst>
                                      </p:cBhvr>
                                      <p:tavLst>
                                        <p:tav tm="0">
                                          <p:val>
                                            <p:strVal val="0-#ppt_w/2"/>
                                          </p:val>
                                        </p:tav>
                                        <p:tav tm="100000">
                                          <p:val>
                                            <p:strVal val="#ppt_x"/>
                                          </p:val>
                                        </p:tav>
                                      </p:tavLst>
                                    </p:anim>
                                    <p:anim calcmode="lin" valueType="num">
                                      <p:cBhvr additive="base">
                                        <p:cTn id="88" dur="700" fill="hold"/>
                                        <p:tgtEl>
                                          <p:spTgt spid="315"/>
                                        </p:tgtEl>
                                        <p:attrNameLst>
                                          <p:attrName>ppt_y</p:attrName>
                                        </p:attrNameLst>
                                      </p:cBhvr>
                                      <p:tavLst>
                                        <p:tav tm="0">
                                          <p:val>
                                            <p:strVal val="#ppt_y"/>
                                          </p:val>
                                        </p:tav>
                                        <p:tav tm="100000">
                                          <p:val>
                                            <p:strVal val="#ppt_y"/>
                                          </p:val>
                                        </p:tav>
                                      </p:tavLst>
                                    </p:anim>
                                  </p:childTnLst>
                                </p:cTn>
                              </p:par>
                            </p:childTnLst>
                          </p:cTn>
                        </p:par>
                        <p:par>
                          <p:cTn id="89" fill="hold">
                            <p:stCondLst>
                              <p:cond delay="1100"/>
                            </p:stCondLst>
                            <p:childTnLst>
                              <p:par>
                                <p:cTn id="90" presetID="10" presetClass="entr" presetSubtype="0" fill="hold" grpId="0" nodeType="afterEffect">
                                  <p:stCondLst>
                                    <p:cond delay="0"/>
                                  </p:stCondLst>
                                  <p:childTnLst>
                                    <p:set>
                                      <p:cBhvr>
                                        <p:cTn id="91" dur="1" fill="hold">
                                          <p:stCondLst>
                                            <p:cond delay="0"/>
                                          </p:stCondLst>
                                        </p:cTn>
                                        <p:tgtEl>
                                          <p:spTgt spid="308"/>
                                        </p:tgtEl>
                                        <p:attrNameLst>
                                          <p:attrName>style.visibility</p:attrName>
                                        </p:attrNameLst>
                                      </p:cBhvr>
                                      <p:to>
                                        <p:strVal val="visible"/>
                                      </p:to>
                                    </p:set>
                                    <p:animEffect transition="in" filter="fade">
                                      <p:cBhvr>
                                        <p:cTn id="92" dur="500"/>
                                        <p:tgtEl>
                                          <p:spTgt spid="308"/>
                                        </p:tgtEl>
                                      </p:cBhvr>
                                    </p:animEffect>
                                  </p:childTnLst>
                                </p:cTn>
                              </p:par>
                              <p:par>
                                <p:cTn id="93" presetID="35" presetClass="path" presetSubtype="0" decel="100000" fill="hold" grpId="1" nodeType="withEffect">
                                  <p:stCondLst>
                                    <p:cond delay="0"/>
                                  </p:stCondLst>
                                  <p:childTnLst>
                                    <p:animMotion origin="layout" path="M 3.84478E-6 4.87063E-6 L -0.04468 -0.00023 " pathEditMode="relative" rAng="0" ptsTypes="AA">
                                      <p:cBhvr>
                                        <p:cTn id="94" dur="700" spd="-100000" fill="hold"/>
                                        <p:tgtEl>
                                          <p:spTgt spid="308"/>
                                        </p:tgtEl>
                                        <p:attrNameLst>
                                          <p:attrName>ppt_x</p:attrName>
                                          <p:attrName>ppt_y</p:attrName>
                                        </p:attrNameLst>
                                      </p:cBhvr>
                                      <p:rCtr x="-2234" y="-23"/>
                                    </p:animMotion>
                                  </p:childTnLst>
                                </p:cTn>
                              </p:par>
                              <p:par>
                                <p:cTn id="95" presetID="10" presetClass="entr" presetSubtype="0" fill="hold" grpId="0" nodeType="withEffect">
                                  <p:stCondLst>
                                    <p:cond delay="1000"/>
                                  </p:stCondLst>
                                  <p:childTnLst>
                                    <p:set>
                                      <p:cBhvr>
                                        <p:cTn id="96" dur="1" fill="hold">
                                          <p:stCondLst>
                                            <p:cond delay="0"/>
                                          </p:stCondLst>
                                        </p:cTn>
                                        <p:tgtEl>
                                          <p:spTgt spid="359"/>
                                        </p:tgtEl>
                                        <p:attrNameLst>
                                          <p:attrName>style.visibility</p:attrName>
                                        </p:attrNameLst>
                                      </p:cBhvr>
                                      <p:to>
                                        <p:strVal val="visible"/>
                                      </p:to>
                                    </p:set>
                                    <p:animEffect transition="in" filter="fade">
                                      <p:cBhvr>
                                        <p:cTn id="97" dur="500"/>
                                        <p:tgtEl>
                                          <p:spTgt spid="359"/>
                                        </p:tgtEl>
                                      </p:cBhvr>
                                    </p:animEffect>
                                  </p:childTnLst>
                                </p:cTn>
                              </p:par>
                              <p:par>
                                <p:cTn id="98" presetID="6" presetClass="emph" presetSubtype="0" accel="100000" autoRev="1" fill="hold" grpId="1" nodeType="withEffect">
                                  <p:stCondLst>
                                    <p:cond delay="500"/>
                                  </p:stCondLst>
                                  <p:childTnLst>
                                    <p:animScale>
                                      <p:cBhvr>
                                        <p:cTn id="99" dur="500" fill="hold"/>
                                        <p:tgtEl>
                                          <p:spTgt spid="359"/>
                                        </p:tgtEl>
                                      </p:cBhvr>
                                      <p:by x="150000" y="150000"/>
                                    </p:animScale>
                                  </p:childTnLst>
                                </p:cTn>
                              </p:par>
                              <p:par>
                                <p:cTn id="100" presetID="19" presetClass="emph" presetSubtype="0" fill="hold" grpId="2" nodeType="withEffect">
                                  <p:stCondLst>
                                    <p:cond delay="1000"/>
                                  </p:stCondLst>
                                  <p:childTnLst>
                                    <p:animClr clrSpc="rgb" dir="cw">
                                      <p:cBhvr override="childStyle">
                                        <p:cTn id="101" dur="500" fill="hold"/>
                                        <p:tgtEl>
                                          <p:spTgt spid="359"/>
                                        </p:tgtEl>
                                        <p:attrNameLst>
                                          <p:attrName>style.color</p:attrName>
                                        </p:attrNameLst>
                                      </p:cBhvr>
                                      <p:to>
                                        <a:schemeClr val="accent2"/>
                                      </p:to>
                                    </p:animClr>
                                    <p:animClr clrSpc="rgb" dir="cw">
                                      <p:cBhvr>
                                        <p:cTn id="102" dur="500" fill="hold"/>
                                        <p:tgtEl>
                                          <p:spTgt spid="359"/>
                                        </p:tgtEl>
                                        <p:attrNameLst>
                                          <p:attrName>fillcolor</p:attrName>
                                        </p:attrNameLst>
                                      </p:cBhvr>
                                      <p:to>
                                        <a:schemeClr val="accent2"/>
                                      </p:to>
                                    </p:animClr>
                                    <p:set>
                                      <p:cBhvr>
                                        <p:cTn id="103" dur="500" fill="hold"/>
                                        <p:tgtEl>
                                          <p:spTgt spid="359"/>
                                        </p:tgtEl>
                                        <p:attrNameLst>
                                          <p:attrName>fill.type</p:attrName>
                                        </p:attrNameLst>
                                      </p:cBhvr>
                                      <p:to>
                                        <p:strVal val="solid"/>
                                      </p:to>
                                    </p:set>
                                    <p:set>
                                      <p:cBhvr>
                                        <p:cTn id="104" dur="500" fill="hold"/>
                                        <p:tgtEl>
                                          <p:spTgt spid="359"/>
                                        </p:tgtEl>
                                        <p:attrNameLst>
                                          <p:attrName>fill.on</p:attrName>
                                        </p:attrNameLst>
                                      </p:cBhvr>
                                      <p:to>
                                        <p:strVal val="true"/>
                                      </p:to>
                                    </p:set>
                                  </p:childTnLst>
                                </p:cTn>
                              </p:par>
                              <p:par>
                                <p:cTn id="105" presetID="64" presetClass="path" presetSubtype="0" decel="100000" fill="hold" grpId="3" nodeType="withEffect">
                                  <p:stCondLst>
                                    <p:cond delay="1750"/>
                                  </p:stCondLst>
                                  <p:childTnLst>
                                    <p:animMotion origin="layout" path="M 6.35691E-7 -3.50885E-6 L -0.2036 -0.28756 " pathEditMode="relative" rAng="0" ptsTypes="AA">
                                      <p:cBhvr>
                                        <p:cTn id="106" dur="1000" fill="hold"/>
                                        <p:tgtEl>
                                          <p:spTgt spid="359"/>
                                        </p:tgtEl>
                                        <p:attrNameLst>
                                          <p:attrName>ppt_x</p:attrName>
                                          <p:attrName>ppt_y</p:attrName>
                                        </p:attrNameLst>
                                      </p:cBhvr>
                                      <p:rCtr x="-9957" y="-14231"/>
                                    </p:animMotion>
                                  </p:childTnLst>
                                </p:cTn>
                              </p:par>
                              <p:par>
                                <p:cTn id="107" presetID="19" presetClass="emph" presetSubtype="0" fill="hold" grpId="4" nodeType="withEffect">
                                  <p:stCondLst>
                                    <p:cond delay="2750"/>
                                  </p:stCondLst>
                                  <p:childTnLst>
                                    <p:animClr clrSpc="rgb" dir="cw">
                                      <p:cBhvr override="childStyle">
                                        <p:cTn id="108" dur="500" fill="hold"/>
                                        <p:tgtEl>
                                          <p:spTgt spid="359"/>
                                        </p:tgtEl>
                                        <p:attrNameLst>
                                          <p:attrName>style.color</p:attrName>
                                        </p:attrNameLst>
                                      </p:cBhvr>
                                      <p:to>
                                        <a:srgbClr val="FFFFFF"/>
                                      </p:to>
                                    </p:animClr>
                                    <p:animClr clrSpc="rgb" dir="cw">
                                      <p:cBhvr>
                                        <p:cTn id="109" dur="500" fill="hold"/>
                                        <p:tgtEl>
                                          <p:spTgt spid="359"/>
                                        </p:tgtEl>
                                        <p:attrNameLst>
                                          <p:attrName>fillcolor</p:attrName>
                                        </p:attrNameLst>
                                      </p:cBhvr>
                                      <p:to>
                                        <a:srgbClr val="FFFFFF"/>
                                      </p:to>
                                    </p:animClr>
                                    <p:set>
                                      <p:cBhvr>
                                        <p:cTn id="110" dur="500" fill="hold"/>
                                        <p:tgtEl>
                                          <p:spTgt spid="359"/>
                                        </p:tgtEl>
                                        <p:attrNameLst>
                                          <p:attrName>fill.type</p:attrName>
                                        </p:attrNameLst>
                                      </p:cBhvr>
                                      <p:to>
                                        <p:strVal val="solid"/>
                                      </p:to>
                                    </p:set>
                                    <p:set>
                                      <p:cBhvr>
                                        <p:cTn id="111" dur="500" fill="hold"/>
                                        <p:tgtEl>
                                          <p:spTgt spid="359"/>
                                        </p:tgtEl>
                                        <p:attrNameLst>
                                          <p:attrName>fill.on</p:attrName>
                                        </p:attrNameLst>
                                      </p:cBhvr>
                                      <p:to>
                                        <p:strVal val="true"/>
                                      </p:to>
                                    </p:set>
                                  </p:childTnLst>
                                </p:cTn>
                              </p:par>
                              <p:par>
                                <p:cTn id="112" presetID="1" presetClass="entr" presetSubtype="0" fill="hold" grpId="0" nodeType="withEffect">
                                  <p:stCondLst>
                                    <p:cond delay="3250"/>
                                  </p:stCondLst>
                                  <p:childTnLst>
                                    <p:set>
                                      <p:cBhvr>
                                        <p:cTn id="113" dur="1" fill="hold">
                                          <p:stCondLst>
                                            <p:cond delay="0"/>
                                          </p:stCondLst>
                                        </p:cTn>
                                        <p:tgtEl>
                                          <p:spTgt spid="360"/>
                                        </p:tgtEl>
                                        <p:attrNameLst>
                                          <p:attrName>style.visibility</p:attrName>
                                        </p:attrNameLst>
                                      </p:cBhvr>
                                      <p:to>
                                        <p:strVal val="visible"/>
                                      </p:to>
                                    </p:set>
                                  </p:childTnLst>
                                </p:cTn>
                              </p:par>
                              <p:par>
                                <p:cTn id="114" presetID="1" presetClass="exit" presetSubtype="0" fill="hold" grpId="5" nodeType="withEffect">
                                  <p:stCondLst>
                                    <p:cond delay="3250"/>
                                  </p:stCondLst>
                                  <p:childTnLst>
                                    <p:set>
                                      <p:cBhvr>
                                        <p:cTn id="115" dur="1" fill="hold">
                                          <p:stCondLst>
                                            <p:cond delay="0"/>
                                          </p:stCondLst>
                                        </p:cTn>
                                        <p:tgtEl>
                                          <p:spTgt spid="359"/>
                                        </p:tgtEl>
                                        <p:attrNameLst>
                                          <p:attrName>style.visibility</p:attrName>
                                        </p:attrNameLst>
                                      </p:cBhvr>
                                      <p:to>
                                        <p:strVal val="hidden"/>
                                      </p:to>
                                    </p:set>
                                  </p:childTnLst>
                                </p:cTn>
                              </p:par>
                              <p:par>
                                <p:cTn id="116" presetID="10" presetClass="entr" presetSubtype="0" fill="hold" grpId="0" nodeType="withEffect">
                                  <p:stCondLst>
                                    <p:cond delay="1000"/>
                                  </p:stCondLst>
                                  <p:childTnLst>
                                    <p:set>
                                      <p:cBhvr>
                                        <p:cTn id="117" dur="1" fill="hold">
                                          <p:stCondLst>
                                            <p:cond delay="0"/>
                                          </p:stCondLst>
                                        </p:cTn>
                                        <p:tgtEl>
                                          <p:spTgt spid="362"/>
                                        </p:tgtEl>
                                        <p:attrNameLst>
                                          <p:attrName>style.visibility</p:attrName>
                                        </p:attrNameLst>
                                      </p:cBhvr>
                                      <p:to>
                                        <p:strVal val="visible"/>
                                      </p:to>
                                    </p:set>
                                    <p:animEffect transition="in" filter="fade">
                                      <p:cBhvr>
                                        <p:cTn id="118" dur="500"/>
                                        <p:tgtEl>
                                          <p:spTgt spid="362"/>
                                        </p:tgtEl>
                                      </p:cBhvr>
                                    </p:animEffect>
                                  </p:childTnLst>
                                </p:cTn>
                              </p:par>
                              <p:par>
                                <p:cTn id="119" presetID="6" presetClass="emph" presetSubtype="0" accel="100000" autoRev="1" fill="hold" grpId="1" nodeType="withEffect">
                                  <p:stCondLst>
                                    <p:cond delay="500"/>
                                  </p:stCondLst>
                                  <p:childTnLst>
                                    <p:animScale>
                                      <p:cBhvr>
                                        <p:cTn id="120" dur="500" fill="hold"/>
                                        <p:tgtEl>
                                          <p:spTgt spid="362"/>
                                        </p:tgtEl>
                                      </p:cBhvr>
                                      <p:by x="150000" y="150000"/>
                                    </p:animScale>
                                  </p:childTnLst>
                                </p:cTn>
                              </p:par>
                              <p:par>
                                <p:cTn id="121" presetID="19" presetClass="emph" presetSubtype="0" fill="hold" grpId="2" nodeType="withEffect">
                                  <p:stCondLst>
                                    <p:cond delay="1000"/>
                                  </p:stCondLst>
                                  <p:childTnLst>
                                    <p:animClr clrSpc="rgb" dir="cw">
                                      <p:cBhvr override="childStyle">
                                        <p:cTn id="122" dur="500" fill="hold"/>
                                        <p:tgtEl>
                                          <p:spTgt spid="362"/>
                                        </p:tgtEl>
                                        <p:attrNameLst>
                                          <p:attrName>style.color</p:attrName>
                                        </p:attrNameLst>
                                      </p:cBhvr>
                                      <p:to>
                                        <a:schemeClr val="accent2"/>
                                      </p:to>
                                    </p:animClr>
                                    <p:animClr clrSpc="rgb" dir="cw">
                                      <p:cBhvr>
                                        <p:cTn id="123" dur="500" fill="hold"/>
                                        <p:tgtEl>
                                          <p:spTgt spid="362"/>
                                        </p:tgtEl>
                                        <p:attrNameLst>
                                          <p:attrName>fillcolor</p:attrName>
                                        </p:attrNameLst>
                                      </p:cBhvr>
                                      <p:to>
                                        <a:schemeClr val="accent2"/>
                                      </p:to>
                                    </p:animClr>
                                    <p:set>
                                      <p:cBhvr>
                                        <p:cTn id="124" dur="500" fill="hold"/>
                                        <p:tgtEl>
                                          <p:spTgt spid="362"/>
                                        </p:tgtEl>
                                        <p:attrNameLst>
                                          <p:attrName>fill.type</p:attrName>
                                        </p:attrNameLst>
                                      </p:cBhvr>
                                      <p:to>
                                        <p:strVal val="solid"/>
                                      </p:to>
                                    </p:set>
                                    <p:set>
                                      <p:cBhvr>
                                        <p:cTn id="125" dur="500" fill="hold"/>
                                        <p:tgtEl>
                                          <p:spTgt spid="362"/>
                                        </p:tgtEl>
                                        <p:attrNameLst>
                                          <p:attrName>fill.on</p:attrName>
                                        </p:attrNameLst>
                                      </p:cBhvr>
                                      <p:to>
                                        <p:strVal val="true"/>
                                      </p:to>
                                    </p:set>
                                  </p:childTnLst>
                                </p:cTn>
                              </p:par>
                              <p:par>
                                <p:cTn id="126" presetID="64" presetClass="path" presetSubtype="0" decel="100000" fill="hold" grpId="3" nodeType="withEffect">
                                  <p:stCondLst>
                                    <p:cond delay="1750"/>
                                  </p:stCondLst>
                                  <p:childTnLst>
                                    <p:animMotion origin="layout" path="M 6.35691E-7 -3.50885E-6 L -0.17616 -0.28756 " pathEditMode="relative" rAng="0" ptsTypes="AA">
                                      <p:cBhvr>
                                        <p:cTn id="127" dur="1000" fill="hold"/>
                                        <p:tgtEl>
                                          <p:spTgt spid="362"/>
                                        </p:tgtEl>
                                        <p:attrNameLst>
                                          <p:attrName>ppt_x</p:attrName>
                                          <p:attrName>ppt_y</p:attrName>
                                        </p:attrNameLst>
                                      </p:cBhvr>
                                      <p:rCtr x="-8616" y="-14276"/>
                                    </p:animMotion>
                                  </p:childTnLst>
                                </p:cTn>
                              </p:par>
                              <p:par>
                                <p:cTn id="128" presetID="19" presetClass="emph" presetSubtype="0" fill="hold" grpId="4" nodeType="withEffect">
                                  <p:stCondLst>
                                    <p:cond delay="2750"/>
                                  </p:stCondLst>
                                  <p:childTnLst>
                                    <p:animClr clrSpc="rgb" dir="cw">
                                      <p:cBhvr override="childStyle">
                                        <p:cTn id="129" dur="500" fill="hold"/>
                                        <p:tgtEl>
                                          <p:spTgt spid="362"/>
                                        </p:tgtEl>
                                        <p:attrNameLst>
                                          <p:attrName>style.color</p:attrName>
                                        </p:attrNameLst>
                                      </p:cBhvr>
                                      <p:to>
                                        <a:srgbClr val="FFFFFF"/>
                                      </p:to>
                                    </p:animClr>
                                    <p:animClr clrSpc="rgb" dir="cw">
                                      <p:cBhvr>
                                        <p:cTn id="130" dur="500" fill="hold"/>
                                        <p:tgtEl>
                                          <p:spTgt spid="362"/>
                                        </p:tgtEl>
                                        <p:attrNameLst>
                                          <p:attrName>fillcolor</p:attrName>
                                        </p:attrNameLst>
                                      </p:cBhvr>
                                      <p:to>
                                        <a:srgbClr val="FFFFFF"/>
                                      </p:to>
                                    </p:animClr>
                                    <p:set>
                                      <p:cBhvr>
                                        <p:cTn id="131" dur="500" fill="hold"/>
                                        <p:tgtEl>
                                          <p:spTgt spid="362"/>
                                        </p:tgtEl>
                                        <p:attrNameLst>
                                          <p:attrName>fill.type</p:attrName>
                                        </p:attrNameLst>
                                      </p:cBhvr>
                                      <p:to>
                                        <p:strVal val="solid"/>
                                      </p:to>
                                    </p:set>
                                    <p:set>
                                      <p:cBhvr>
                                        <p:cTn id="132" dur="500" fill="hold"/>
                                        <p:tgtEl>
                                          <p:spTgt spid="362"/>
                                        </p:tgtEl>
                                        <p:attrNameLst>
                                          <p:attrName>fill.on</p:attrName>
                                        </p:attrNameLst>
                                      </p:cBhvr>
                                      <p:to>
                                        <p:strVal val="true"/>
                                      </p:to>
                                    </p:set>
                                  </p:childTnLst>
                                </p:cTn>
                              </p:par>
                              <p:par>
                                <p:cTn id="133" presetID="1" presetClass="exit" presetSubtype="0" fill="hold" grpId="5" nodeType="withEffect">
                                  <p:stCondLst>
                                    <p:cond delay="3250"/>
                                  </p:stCondLst>
                                  <p:childTnLst>
                                    <p:set>
                                      <p:cBhvr>
                                        <p:cTn id="134" dur="1" fill="hold">
                                          <p:stCondLst>
                                            <p:cond delay="0"/>
                                          </p:stCondLst>
                                        </p:cTn>
                                        <p:tgtEl>
                                          <p:spTgt spid="362"/>
                                        </p:tgtEl>
                                        <p:attrNameLst>
                                          <p:attrName>style.visibility</p:attrName>
                                        </p:attrNameLst>
                                      </p:cBhvr>
                                      <p:to>
                                        <p:strVal val="hidden"/>
                                      </p:to>
                                    </p:set>
                                  </p:childTnLst>
                                </p:cTn>
                              </p:par>
                              <p:par>
                                <p:cTn id="135" presetID="1" presetClass="entr" presetSubtype="0" fill="hold" grpId="0" nodeType="withEffect">
                                  <p:stCondLst>
                                    <p:cond delay="3250"/>
                                  </p:stCondLst>
                                  <p:childTnLst>
                                    <p:set>
                                      <p:cBhvr>
                                        <p:cTn id="136" dur="1" fill="hold">
                                          <p:stCondLst>
                                            <p:cond delay="0"/>
                                          </p:stCondLst>
                                        </p:cTn>
                                        <p:tgtEl>
                                          <p:spTgt spid="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 grpId="0" animBg="1"/>
      <p:bldP spid="307" grpId="1" animBg="1"/>
      <p:bldP spid="308" grpId="0" animBg="1"/>
      <p:bldP spid="308" grpId="1" animBg="1"/>
      <p:bldP spid="309" grpId="0" animBg="1"/>
      <p:bldP spid="309" grpId="1" animBg="1"/>
      <p:bldP spid="310" grpId="0" animBg="1"/>
      <p:bldP spid="311" grpId="0" animBg="1"/>
      <p:bldP spid="312" grpId="0" animBg="1"/>
      <p:bldP spid="313" grpId="0" animBg="1"/>
      <p:bldP spid="314" grpId="0" animBg="1"/>
      <p:bldP spid="315" grpId="0" animBg="1"/>
      <p:bldP spid="354" grpId="0" animBg="1"/>
      <p:bldP spid="354" grpId="1" animBg="1"/>
      <p:bldP spid="355" grpId="0" animBg="1"/>
      <p:bldP spid="355" grpId="1" animBg="1"/>
      <p:bldP spid="356" grpId="0" animBg="1"/>
      <p:bldP spid="356" grpId="1" animBg="1"/>
      <p:bldP spid="357" grpId="0" animBg="1"/>
      <p:bldP spid="357" grpId="1" animBg="1"/>
      <p:bldP spid="358" grpId="0" animBg="1"/>
      <p:bldP spid="358" grpId="1" animBg="1"/>
      <p:bldP spid="359" grpId="0" animBg="1"/>
      <p:bldP spid="359" grpId="1" animBg="1"/>
      <p:bldP spid="359" grpId="2" animBg="1"/>
      <p:bldP spid="359" grpId="3" animBg="1"/>
      <p:bldP spid="359" grpId="4" animBg="1"/>
      <p:bldP spid="359" grpId="5" animBg="1"/>
      <p:bldP spid="360" grpId="0" animBg="1"/>
      <p:bldP spid="361" grpId="0" animBg="1"/>
      <p:bldP spid="362" grpId="0" animBg="1"/>
      <p:bldP spid="362" grpId="1" animBg="1"/>
      <p:bldP spid="362" grpId="2" animBg="1"/>
      <p:bldP spid="362" grpId="3" animBg="1"/>
      <p:bldP spid="362" grpId="4" animBg="1"/>
      <p:bldP spid="362" grpId="5"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17" name="Group 216"/>
          <p:cNvGrpSpPr/>
          <p:nvPr/>
        </p:nvGrpSpPr>
        <p:grpSpPr>
          <a:xfrm>
            <a:off x="0" y="6133671"/>
            <a:ext cx="12436475" cy="660984"/>
            <a:chOff x="-94923" y="6161807"/>
            <a:chExt cx="12436475" cy="660984"/>
          </a:xfrm>
        </p:grpSpPr>
        <p:sp>
          <p:nvSpPr>
            <p:cNvPr id="218" name="Rectangle 217"/>
            <p:cNvSpPr/>
            <p:nvPr/>
          </p:nvSpPr>
          <p:spPr bwMode="auto">
            <a:xfrm>
              <a:off x="-94923" y="6161807"/>
              <a:ext cx="12436475" cy="626192"/>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19" name="Rectangle 218"/>
            <p:cNvSpPr/>
            <p:nvPr/>
          </p:nvSpPr>
          <p:spPr bwMode="auto">
            <a:xfrm>
              <a:off x="759654" y="6161807"/>
              <a:ext cx="1645920" cy="626192"/>
            </a:xfrm>
            <a:prstGeom prst="rect">
              <a:avLst/>
            </a:prstGeom>
            <a:solidFill>
              <a:schemeClr val="accent6">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20" name="Freeform 219"/>
            <p:cNvSpPr>
              <a:spLocks noChangeAspect="1"/>
            </p:cNvSpPr>
            <p:nvPr/>
          </p:nvSpPr>
          <p:spPr bwMode="black">
            <a:xfrm>
              <a:off x="229669" y="6281768"/>
              <a:ext cx="327523" cy="386269"/>
            </a:xfrm>
            <a:custGeom>
              <a:avLst/>
              <a:gdLst>
                <a:gd name="connsiteX0" fmla="*/ 394050 w 463544"/>
                <a:gd name="connsiteY0" fmla="*/ 18927 h 546686"/>
                <a:gd name="connsiteX1" fmla="*/ 441677 w 463544"/>
                <a:gd name="connsiteY1" fmla="*/ 30354 h 546686"/>
                <a:gd name="connsiteX2" fmla="*/ 463544 w 463544"/>
                <a:gd name="connsiteY2" fmla="*/ 65929 h 546686"/>
                <a:gd name="connsiteX3" fmla="*/ 463544 w 463544"/>
                <a:gd name="connsiteY3" fmla="*/ 284847 h 546686"/>
                <a:gd name="connsiteX4" fmla="*/ 441677 w 463544"/>
                <a:gd name="connsiteY4" fmla="*/ 301266 h 546686"/>
                <a:gd name="connsiteX5" fmla="*/ 108199 w 463544"/>
                <a:gd name="connsiteY5" fmla="*/ 312212 h 546686"/>
                <a:gd name="connsiteX6" fmla="*/ 108199 w 463544"/>
                <a:gd name="connsiteY6" fmla="*/ 41300 h 546686"/>
                <a:gd name="connsiteX7" fmla="*/ 394050 w 463544"/>
                <a:gd name="connsiteY7" fmla="*/ 18927 h 546686"/>
                <a:gd name="connsiteX8" fmla="*/ 40432 w 463544"/>
                <a:gd name="connsiteY8" fmla="*/ 0 h 546686"/>
                <a:gd name="connsiteX9" fmla="*/ 80864 w 463544"/>
                <a:gd name="connsiteY9" fmla="*/ 41002 h 546686"/>
                <a:gd name="connsiteX10" fmla="*/ 80864 w 463544"/>
                <a:gd name="connsiteY10" fmla="*/ 502951 h 546686"/>
                <a:gd name="connsiteX11" fmla="*/ 40432 w 463544"/>
                <a:gd name="connsiteY11" fmla="*/ 546686 h 546686"/>
                <a:gd name="connsiteX12" fmla="*/ 0 w 463544"/>
                <a:gd name="connsiteY12" fmla="*/ 502951 h 546686"/>
                <a:gd name="connsiteX13" fmla="*/ 0 w 463544"/>
                <a:gd name="connsiteY13" fmla="*/ 41002 h 546686"/>
                <a:gd name="connsiteX14" fmla="*/ 40432 w 463544"/>
                <a:gd name="connsiteY14" fmla="*/ 0 h 54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544" h="546686">
                  <a:moveTo>
                    <a:pt x="394050" y="18927"/>
                  </a:moveTo>
                  <a:cubicBezTo>
                    <a:pt x="408833" y="20306"/>
                    <a:pt x="424593" y="23855"/>
                    <a:pt x="441677" y="30354"/>
                  </a:cubicBezTo>
                  <a:cubicBezTo>
                    <a:pt x="455344" y="35827"/>
                    <a:pt x="463544" y="52246"/>
                    <a:pt x="463544" y="65929"/>
                  </a:cubicBezTo>
                  <a:cubicBezTo>
                    <a:pt x="463544" y="150760"/>
                    <a:pt x="463544" y="202753"/>
                    <a:pt x="463544" y="284847"/>
                  </a:cubicBezTo>
                  <a:cubicBezTo>
                    <a:pt x="463544" y="298530"/>
                    <a:pt x="455344" y="306739"/>
                    <a:pt x="441677" y="301266"/>
                  </a:cubicBezTo>
                  <a:cubicBezTo>
                    <a:pt x="305006" y="249273"/>
                    <a:pt x="253071" y="386097"/>
                    <a:pt x="108199" y="312212"/>
                  </a:cubicBezTo>
                  <a:cubicBezTo>
                    <a:pt x="108199" y="202753"/>
                    <a:pt x="108199" y="148023"/>
                    <a:pt x="108199" y="41300"/>
                  </a:cubicBezTo>
                  <a:cubicBezTo>
                    <a:pt x="234962" y="105950"/>
                    <a:pt x="290570" y="9275"/>
                    <a:pt x="394050" y="18927"/>
                  </a:cubicBezTo>
                  <a:close/>
                  <a:moveTo>
                    <a:pt x="40432" y="0"/>
                  </a:moveTo>
                  <a:cubicBezTo>
                    <a:pt x="64691" y="0"/>
                    <a:pt x="80864" y="16401"/>
                    <a:pt x="80864" y="41002"/>
                  </a:cubicBezTo>
                  <a:cubicBezTo>
                    <a:pt x="80864" y="41002"/>
                    <a:pt x="80864" y="41002"/>
                    <a:pt x="80864" y="502951"/>
                  </a:cubicBezTo>
                  <a:cubicBezTo>
                    <a:pt x="80864" y="527552"/>
                    <a:pt x="64691" y="546686"/>
                    <a:pt x="40432" y="546686"/>
                  </a:cubicBezTo>
                  <a:cubicBezTo>
                    <a:pt x="18868" y="546686"/>
                    <a:pt x="0" y="527552"/>
                    <a:pt x="0" y="502951"/>
                  </a:cubicBezTo>
                  <a:cubicBezTo>
                    <a:pt x="0" y="502951"/>
                    <a:pt x="0" y="502951"/>
                    <a:pt x="0" y="41002"/>
                  </a:cubicBezTo>
                  <a:cubicBezTo>
                    <a:pt x="0" y="16401"/>
                    <a:pt x="18868" y="0"/>
                    <a:pt x="40432" y="0"/>
                  </a:cubicBezTo>
                  <a:close/>
                </a:path>
              </a:pathLst>
            </a:custGeom>
            <a:solidFill>
              <a:schemeClr val="accent6">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21" name="Rectangle 220"/>
            <p:cNvSpPr/>
            <p:nvPr/>
          </p:nvSpPr>
          <p:spPr bwMode="auto">
            <a:xfrm>
              <a:off x="2468803" y="6161807"/>
              <a:ext cx="1645920" cy="626192"/>
            </a:xfrm>
            <a:prstGeom prst="rect">
              <a:avLst/>
            </a:prstGeom>
            <a:solidFill>
              <a:schemeClr val="accent6">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22" name="Rectangle 221"/>
            <p:cNvSpPr/>
            <p:nvPr/>
          </p:nvSpPr>
          <p:spPr bwMode="auto">
            <a:xfrm>
              <a:off x="4177952" y="6161807"/>
              <a:ext cx="1645920" cy="626192"/>
            </a:xfrm>
            <a:prstGeom prst="rect">
              <a:avLst/>
            </a:prstGeom>
            <a:solidFill>
              <a:schemeClr val="accent6">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23" name="Rectangle 222"/>
            <p:cNvSpPr/>
            <p:nvPr/>
          </p:nvSpPr>
          <p:spPr bwMode="auto">
            <a:xfrm>
              <a:off x="5887101" y="6161807"/>
              <a:ext cx="1645920" cy="626192"/>
            </a:xfrm>
            <a:prstGeom prst="rect">
              <a:avLst/>
            </a:prstGeom>
            <a:solidFill>
              <a:schemeClr val="accent6">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24" name="Rectangle 223"/>
            <p:cNvSpPr/>
            <p:nvPr/>
          </p:nvSpPr>
          <p:spPr bwMode="auto">
            <a:xfrm>
              <a:off x="7596249" y="6161807"/>
              <a:ext cx="1664585" cy="626192"/>
            </a:xfrm>
            <a:prstGeom prst="rect">
              <a:avLst/>
            </a:prstGeom>
            <a:solidFill>
              <a:schemeClr val="accent6">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25" name="TextBox 224"/>
            <p:cNvSpPr txBox="1"/>
            <p:nvPr/>
          </p:nvSpPr>
          <p:spPr>
            <a:xfrm>
              <a:off x="756836" y="6167227"/>
              <a:ext cx="2142103" cy="655564"/>
            </a:xfrm>
            <a:prstGeom prst="rect">
              <a:avLst/>
            </a:prstGeom>
            <a:noFill/>
          </p:spPr>
          <p:txBody>
            <a:bodyPr wrap="square" lIns="182880" tIns="146304" rIns="182880" bIns="146304" rtlCol="0">
              <a:spAutoFit/>
            </a:bodyPr>
            <a:lstStyle/>
            <a:p>
              <a:pPr>
                <a:lnSpc>
                  <a:spcPct val="90000"/>
                </a:lnSpc>
              </a:pPr>
              <a:r>
                <a:rPr lang="en-US" sz="1300" dirty="0">
                  <a:gradFill>
                    <a:gsLst>
                      <a:gs pos="0">
                        <a:srgbClr val="FFFFFF"/>
                      </a:gs>
                      <a:gs pos="59000">
                        <a:srgbClr val="FFFFFF"/>
                      </a:gs>
                    </a:gsLst>
                    <a:lin ang="5400000" scaled="0"/>
                  </a:gradFill>
                  <a:latin typeface="Segoe UI Semibold" panose="020B0702040204020203" pitchFamily="34" charset="0"/>
                  <a:cs typeface="Segoe UI Semibold" panose="020B0702040204020203" pitchFamily="34" charset="0"/>
                </a:rPr>
                <a:t>Microsoft </a:t>
              </a:r>
              <a:r>
                <a:rPr lang="en-US" sz="1300" dirty="0" smtClean="0">
                  <a:gradFill>
                    <a:gsLst>
                      <a:gs pos="0">
                        <a:srgbClr val="FFFFFF"/>
                      </a:gs>
                      <a:gs pos="59000">
                        <a:srgbClr val="FFFFFF"/>
                      </a:gs>
                    </a:gsLst>
                    <a:lin ang="5400000" scaled="0"/>
                  </a:gradFill>
                  <a:latin typeface="Segoe UI Semibold" panose="020B0702040204020203" pitchFamily="34" charset="0"/>
                  <a:cs typeface="Segoe UI Semibold" panose="020B0702040204020203" pitchFamily="34" charset="0"/>
                </a:rPr>
                <a:t/>
              </a:r>
              <a:br>
                <a:rPr lang="en-US" sz="1300" dirty="0" smtClean="0">
                  <a:gradFill>
                    <a:gsLst>
                      <a:gs pos="0">
                        <a:srgbClr val="FFFFFF"/>
                      </a:gs>
                      <a:gs pos="59000">
                        <a:srgbClr val="FFFFFF"/>
                      </a:gs>
                    </a:gsLst>
                    <a:lin ang="5400000" scaled="0"/>
                  </a:gradFill>
                  <a:latin typeface="Segoe UI Semibold" panose="020B0702040204020203" pitchFamily="34" charset="0"/>
                  <a:cs typeface="Segoe UI Semibold" panose="020B0702040204020203" pitchFamily="34" charset="0"/>
                </a:rPr>
              </a:br>
              <a:r>
                <a:rPr lang="en-US" sz="1300" dirty="0" smtClean="0">
                  <a:gradFill>
                    <a:gsLst>
                      <a:gs pos="0">
                        <a:srgbClr val="FFFFFF"/>
                      </a:gs>
                      <a:gs pos="59000">
                        <a:srgbClr val="FFFFFF"/>
                      </a:gs>
                    </a:gsLst>
                    <a:lin ang="5400000" scaled="0"/>
                  </a:gradFill>
                  <a:latin typeface="Segoe UI Semibold" panose="020B0702040204020203" pitchFamily="34" charset="0"/>
                  <a:cs typeface="Segoe UI Semibold" panose="020B0702040204020203" pitchFamily="34" charset="0"/>
                </a:rPr>
                <a:t>Azure Stack             </a:t>
              </a:r>
              <a:endParaRPr lang="en-US" sz="1300" dirty="0">
                <a:gradFill>
                  <a:gsLst>
                    <a:gs pos="0">
                      <a:srgbClr val="FFFFFF"/>
                    </a:gs>
                    <a:gs pos="59000">
                      <a:srgbClr val="FFFFFF"/>
                    </a:gs>
                  </a:gsLst>
                  <a:lin ang="5400000" scaled="0"/>
                </a:gradFill>
                <a:latin typeface="Segoe UI Semibold" panose="020B0702040204020203" pitchFamily="34" charset="0"/>
                <a:cs typeface="Segoe UI Semibold" panose="020B0702040204020203" pitchFamily="34" charset="0"/>
              </a:endParaRPr>
            </a:p>
          </p:txBody>
        </p:sp>
        <p:sp>
          <p:nvSpPr>
            <p:cNvPr id="226" name="TextBox 225"/>
            <p:cNvSpPr txBox="1"/>
            <p:nvPr/>
          </p:nvSpPr>
          <p:spPr>
            <a:xfrm>
              <a:off x="2360323" y="6167227"/>
              <a:ext cx="1902038" cy="655564"/>
            </a:xfrm>
            <a:prstGeom prst="rect">
              <a:avLst/>
            </a:prstGeom>
            <a:noFill/>
          </p:spPr>
          <p:txBody>
            <a:bodyPr wrap="square" lIns="182880" tIns="146304" rIns="182880" bIns="146304" rtlCol="0">
              <a:spAutoFit/>
            </a:bodyPr>
            <a:lstStyle/>
            <a:p>
              <a:pPr>
                <a:lnSpc>
                  <a:spcPct val="90000"/>
                </a:lnSpc>
              </a:pPr>
              <a:r>
                <a:rPr lang="en-US" sz="1300" dirty="0" smtClean="0">
                  <a:gradFill>
                    <a:gsLst>
                      <a:gs pos="0">
                        <a:srgbClr val="FFFFFF"/>
                      </a:gs>
                      <a:gs pos="59000">
                        <a:srgbClr val="FFFFFF"/>
                      </a:gs>
                    </a:gsLst>
                    <a:lin ang="5400000" scaled="0"/>
                  </a:gradFill>
                  <a:latin typeface="Segoe UI Semibold" panose="020B0702040204020203" pitchFamily="34" charset="0"/>
                  <a:cs typeface="Segoe UI Semibold" panose="020B0702040204020203" pitchFamily="34" charset="0"/>
                </a:rPr>
                <a:t>Operations </a:t>
              </a:r>
              <a:br>
                <a:rPr lang="en-US" sz="1300" dirty="0" smtClean="0">
                  <a:gradFill>
                    <a:gsLst>
                      <a:gs pos="0">
                        <a:srgbClr val="FFFFFF"/>
                      </a:gs>
                      <a:gs pos="59000">
                        <a:srgbClr val="FFFFFF"/>
                      </a:gs>
                    </a:gsLst>
                    <a:lin ang="5400000" scaled="0"/>
                  </a:gradFill>
                  <a:latin typeface="Segoe UI Semibold" panose="020B0702040204020203" pitchFamily="34" charset="0"/>
                  <a:cs typeface="Segoe UI Semibold" panose="020B0702040204020203" pitchFamily="34" charset="0"/>
                </a:rPr>
              </a:br>
              <a:r>
                <a:rPr lang="en-US" sz="1300" dirty="0" smtClean="0">
                  <a:gradFill>
                    <a:gsLst>
                      <a:gs pos="0">
                        <a:srgbClr val="FFFFFF"/>
                      </a:gs>
                      <a:gs pos="59000">
                        <a:srgbClr val="FFFFFF"/>
                      </a:gs>
                    </a:gsLst>
                    <a:lin ang="5400000" scaled="0"/>
                  </a:gradFill>
                  <a:latin typeface="Segoe UI Semibold" panose="020B0702040204020203" pitchFamily="34" charset="0"/>
                  <a:cs typeface="Segoe UI Semibold" panose="020B0702040204020203" pitchFamily="34" charset="0"/>
                </a:rPr>
                <a:t>Management Suite</a:t>
              </a:r>
              <a:endParaRPr lang="en-US" sz="1300" dirty="0">
                <a:gradFill>
                  <a:gsLst>
                    <a:gs pos="0">
                      <a:srgbClr val="FFFFFF"/>
                    </a:gs>
                    <a:gs pos="59000">
                      <a:srgbClr val="FFFFFF"/>
                    </a:gs>
                  </a:gsLst>
                  <a:lin ang="5400000" scaled="0"/>
                </a:gradFill>
                <a:latin typeface="Segoe UI Semibold" panose="020B0702040204020203" pitchFamily="34" charset="0"/>
                <a:cs typeface="Segoe UI Semibold" panose="020B0702040204020203" pitchFamily="34" charset="0"/>
              </a:endParaRPr>
            </a:p>
          </p:txBody>
        </p:sp>
        <p:sp>
          <p:nvSpPr>
            <p:cNvPr id="227" name="TextBox 226"/>
            <p:cNvSpPr txBox="1"/>
            <p:nvPr/>
          </p:nvSpPr>
          <p:spPr>
            <a:xfrm>
              <a:off x="4177952" y="6257252"/>
              <a:ext cx="2142103" cy="475515"/>
            </a:xfrm>
            <a:prstGeom prst="rect">
              <a:avLst/>
            </a:prstGeom>
            <a:noFill/>
          </p:spPr>
          <p:txBody>
            <a:bodyPr wrap="square" lIns="182880" tIns="146304" rIns="182880" bIns="146304" rtlCol="0">
              <a:spAutoFit/>
            </a:bodyPr>
            <a:lstStyle/>
            <a:p>
              <a:pPr>
                <a:lnSpc>
                  <a:spcPct val="90000"/>
                </a:lnSpc>
              </a:pPr>
              <a:r>
                <a:rPr lang="en-US" sz="1300" dirty="0" smtClean="0">
                  <a:gradFill>
                    <a:gsLst>
                      <a:gs pos="0">
                        <a:srgbClr val="FFFFFF"/>
                      </a:gs>
                      <a:gs pos="59000">
                        <a:srgbClr val="FFFFFF"/>
                      </a:gs>
                    </a:gsLst>
                    <a:lin ang="5400000" scaled="0"/>
                  </a:gradFill>
                  <a:latin typeface="Segoe UI Semibold" panose="020B0702040204020203" pitchFamily="34" charset="0"/>
                  <a:cs typeface="Segoe UI Semibold" panose="020B0702040204020203" pitchFamily="34" charset="0"/>
                </a:rPr>
                <a:t>Windows Server</a:t>
              </a:r>
              <a:endParaRPr lang="en-US" sz="1300" dirty="0">
                <a:gradFill>
                  <a:gsLst>
                    <a:gs pos="0">
                      <a:srgbClr val="FFFFFF"/>
                    </a:gs>
                    <a:gs pos="59000">
                      <a:srgbClr val="FFFFFF"/>
                    </a:gs>
                  </a:gsLst>
                  <a:lin ang="5400000" scaled="0"/>
                </a:gradFill>
                <a:latin typeface="Segoe UI Semibold" panose="020B0702040204020203" pitchFamily="34" charset="0"/>
                <a:cs typeface="Segoe UI Semibold" panose="020B0702040204020203" pitchFamily="34" charset="0"/>
              </a:endParaRPr>
            </a:p>
          </p:txBody>
        </p:sp>
        <p:sp>
          <p:nvSpPr>
            <p:cNvPr id="228" name="TextBox 227"/>
            <p:cNvSpPr txBox="1"/>
            <p:nvPr/>
          </p:nvSpPr>
          <p:spPr>
            <a:xfrm>
              <a:off x="5887101" y="6257252"/>
              <a:ext cx="2142103" cy="475515"/>
            </a:xfrm>
            <a:prstGeom prst="rect">
              <a:avLst/>
            </a:prstGeom>
            <a:noFill/>
          </p:spPr>
          <p:txBody>
            <a:bodyPr wrap="square" lIns="182880" tIns="146304" rIns="182880" bIns="146304" rtlCol="0">
              <a:spAutoFit/>
            </a:bodyPr>
            <a:lstStyle/>
            <a:p>
              <a:pPr>
                <a:lnSpc>
                  <a:spcPct val="90000"/>
                </a:lnSpc>
              </a:pPr>
              <a:r>
                <a:rPr lang="en-US" sz="1300" dirty="0" smtClean="0">
                  <a:gradFill>
                    <a:gsLst>
                      <a:gs pos="0">
                        <a:srgbClr val="FFFFFF"/>
                      </a:gs>
                      <a:gs pos="59000">
                        <a:srgbClr val="FFFFFF"/>
                      </a:gs>
                    </a:gsLst>
                    <a:lin ang="5400000" scaled="0"/>
                  </a:gradFill>
                  <a:latin typeface="Segoe UI Semibold" panose="020B0702040204020203" pitchFamily="34" charset="0"/>
                  <a:cs typeface="Segoe UI Semibold" panose="020B0702040204020203" pitchFamily="34" charset="0"/>
                </a:rPr>
                <a:t>System Center</a:t>
              </a:r>
              <a:endParaRPr lang="en-US" sz="1300" dirty="0">
                <a:gradFill>
                  <a:gsLst>
                    <a:gs pos="0">
                      <a:srgbClr val="FFFFFF"/>
                    </a:gs>
                    <a:gs pos="59000">
                      <a:srgbClr val="FFFFFF"/>
                    </a:gs>
                  </a:gsLst>
                  <a:lin ang="5400000" scaled="0"/>
                </a:gradFill>
                <a:latin typeface="Segoe UI Semibold" panose="020B0702040204020203" pitchFamily="34" charset="0"/>
                <a:cs typeface="Segoe UI Semibold" panose="020B0702040204020203" pitchFamily="34" charset="0"/>
              </a:endParaRPr>
            </a:p>
          </p:txBody>
        </p:sp>
        <p:sp>
          <p:nvSpPr>
            <p:cNvPr id="229" name="TextBox 228"/>
            <p:cNvSpPr txBox="1"/>
            <p:nvPr/>
          </p:nvSpPr>
          <p:spPr>
            <a:xfrm>
              <a:off x="7602016" y="6257252"/>
              <a:ext cx="2142103" cy="475515"/>
            </a:xfrm>
            <a:prstGeom prst="rect">
              <a:avLst/>
            </a:prstGeom>
            <a:noFill/>
          </p:spPr>
          <p:txBody>
            <a:bodyPr wrap="square" lIns="182880" tIns="146304" rIns="182880" bIns="146304" rtlCol="0">
              <a:spAutoFit/>
            </a:bodyPr>
            <a:lstStyle/>
            <a:p>
              <a:pPr>
                <a:lnSpc>
                  <a:spcPct val="90000"/>
                </a:lnSpc>
              </a:pPr>
              <a:r>
                <a:rPr lang="en-US" sz="1300" dirty="0" smtClean="0">
                  <a:gradFill>
                    <a:gsLst>
                      <a:gs pos="0">
                        <a:srgbClr val="FFFFFF"/>
                      </a:gs>
                      <a:gs pos="59000">
                        <a:srgbClr val="FFFFFF"/>
                      </a:gs>
                    </a:gsLst>
                    <a:lin ang="5400000" scaled="0"/>
                  </a:gradFill>
                  <a:latin typeface="Segoe UI Semibold" panose="020B0702040204020203" pitchFamily="34" charset="0"/>
                  <a:cs typeface="Segoe UI Semibold" panose="020B0702040204020203" pitchFamily="34" charset="0"/>
                </a:rPr>
                <a:t>Microsoft Azure</a:t>
              </a:r>
              <a:endParaRPr lang="en-US" sz="1300" dirty="0">
                <a:gradFill>
                  <a:gsLst>
                    <a:gs pos="0">
                      <a:srgbClr val="FFFFFF"/>
                    </a:gs>
                    <a:gs pos="59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5" name="Rectangle 4"/>
          <p:cNvSpPr/>
          <p:nvPr/>
        </p:nvSpPr>
        <p:spPr bwMode="auto">
          <a:xfrm>
            <a:off x="2152298" y="310385"/>
            <a:ext cx="6732939" cy="5687945"/>
          </a:xfrm>
          <a:prstGeom prst="rect">
            <a:avLst/>
          </a:prstGeom>
          <a:solidFill>
            <a:schemeClr val="accent1">
              <a:lumMod val="20000"/>
              <a:lumOff val="80000"/>
            </a:schemeClr>
          </a:solidFill>
          <a:ln w="28575">
            <a:solidFill>
              <a:schemeClr val="bg2"/>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91440" rIns="0" bIns="46637" numCol="1" rtlCol="0" anchor="t" anchorCtr="0" compatLnSpc="1">
            <a:prstTxWarp prst="textNoShape">
              <a:avLst/>
            </a:prstTxWarp>
          </a:bodyPr>
          <a:lstStyle/>
          <a:p>
            <a:pPr defTabSz="932398" fontAlgn="base">
              <a:spcBef>
                <a:spcPct val="0"/>
              </a:spcBef>
              <a:spcAft>
                <a:spcPct val="0"/>
              </a:spcAft>
            </a:pPr>
            <a:endParaRPr lang="en-US" sz="2000" dirty="0">
              <a:gradFill>
                <a:gsLst>
                  <a:gs pos="16814">
                    <a:srgbClr val="FFFFFF"/>
                  </a:gs>
                  <a:gs pos="47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23" name="Rectangle 122"/>
          <p:cNvSpPr/>
          <p:nvPr/>
        </p:nvSpPr>
        <p:spPr bwMode="auto">
          <a:xfrm>
            <a:off x="2326067" y="1789044"/>
            <a:ext cx="6379521" cy="1458327"/>
          </a:xfrm>
          <a:prstGeom prst="rect">
            <a:avLst/>
          </a:prstGeom>
          <a:solidFill>
            <a:schemeClr val="accent2"/>
          </a:solidFill>
          <a:ln w="22225">
            <a:noFill/>
            <a:prstDash val="sys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6637" numCol="1" rtlCol="0" anchor="t" anchorCtr="0" compatLnSpc="1">
            <a:prstTxWarp prst="textNoShape">
              <a:avLst/>
            </a:prstTxWarp>
          </a:bodyPr>
          <a:lstStyle/>
          <a:p>
            <a:pPr algn="ctr" defTabSz="932398" fontAlgn="base">
              <a:spcBef>
                <a:spcPct val="0"/>
              </a:spcBef>
              <a:spcAft>
                <a:spcPct val="0"/>
              </a:spcAft>
            </a:pPr>
            <a:endParaRPr lang="en-US" sz="16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19" name="Rectangle 118" hidden="1"/>
          <p:cNvSpPr/>
          <p:nvPr/>
        </p:nvSpPr>
        <p:spPr bwMode="auto">
          <a:xfrm>
            <a:off x="2326068" y="2565586"/>
            <a:ext cx="6043365" cy="1458327"/>
          </a:xfrm>
          <a:prstGeom prst="rect">
            <a:avLst/>
          </a:prstGeom>
          <a:solidFill>
            <a:schemeClr val="accent3"/>
          </a:solidFill>
          <a:ln w="22225">
            <a:noFill/>
            <a:prstDash val="sys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6637" numCol="1" rtlCol="0" anchor="t" anchorCtr="0" compatLnSpc="1">
            <a:prstTxWarp prst="textNoShape">
              <a:avLst/>
            </a:prstTxWarp>
          </a:bodyPr>
          <a:lstStyle/>
          <a:p>
            <a:pPr algn="ctr" defTabSz="932398" fontAlgn="base">
              <a:spcBef>
                <a:spcPct val="0"/>
              </a:spcBef>
              <a:spcAft>
                <a:spcPct val="0"/>
              </a:spcAft>
            </a:pPr>
            <a:endParaRPr lang="en-US" sz="16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21" name="Rectangle 120"/>
          <p:cNvSpPr/>
          <p:nvPr/>
        </p:nvSpPr>
        <p:spPr bwMode="auto">
          <a:xfrm>
            <a:off x="2326068" y="699784"/>
            <a:ext cx="6379519" cy="678139"/>
          </a:xfrm>
          <a:prstGeom prst="rect">
            <a:avLst/>
          </a:prstGeom>
          <a:solidFill>
            <a:schemeClr val="accent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grpSp>
        <p:nvGrpSpPr>
          <p:cNvPr id="91" name="Group 90"/>
          <p:cNvGrpSpPr/>
          <p:nvPr/>
        </p:nvGrpSpPr>
        <p:grpSpPr>
          <a:xfrm>
            <a:off x="7673994" y="811547"/>
            <a:ext cx="915164" cy="434728"/>
            <a:chOff x="4838675" y="3718729"/>
            <a:chExt cx="905735" cy="430249"/>
          </a:xfrm>
        </p:grpSpPr>
        <p:sp>
          <p:nvSpPr>
            <p:cNvPr id="92" name="Freeform 91"/>
            <p:cNvSpPr>
              <a:spLocks noChangeAspect="1" noEditPoints="1"/>
            </p:cNvSpPr>
            <p:nvPr/>
          </p:nvSpPr>
          <p:spPr bwMode="black">
            <a:xfrm>
              <a:off x="4838675" y="3768366"/>
              <a:ext cx="334878" cy="333515"/>
            </a:xfrm>
            <a:custGeom>
              <a:avLst/>
              <a:gdLst>
                <a:gd name="T0" fmla="*/ 112 w 246"/>
                <a:gd name="T1" fmla="*/ 19 h 245"/>
                <a:gd name="T2" fmla="*/ 246 w 246"/>
                <a:gd name="T3" fmla="*/ 0 h 245"/>
                <a:gd name="T4" fmla="*/ 246 w 246"/>
                <a:gd name="T5" fmla="*/ 116 h 245"/>
                <a:gd name="T6" fmla="*/ 112 w 246"/>
                <a:gd name="T7" fmla="*/ 116 h 245"/>
                <a:gd name="T8" fmla="*/ 112 w 246"/>
                <a:gd name="T9" fmla="*/ 19 h 245"/>
                <a:gd name="T10" fmla="*/ 102 w 246"/>
                <a:gd name="T11" fmla="*/ 116 h 245"/>
                <a:gd name="T12" fmla="*/ 102 w 246"/>
                <a:gd name="T13" fmla="*/ 19 h 245"/>
                <a:gd name="T14" fmla="*/ 0 w 246"/>
                <a:gd name="T15" fmla="*/ 34 h 245"/>
                <a:gd name="T16" fmla="*/ 0 w 246"/>
                <a:gd name="T17" fmla="*/ 116 h 245"/>
                <a:gd name="T18" fmla="*/ 102 w 246"/>
                <a:gd name="T19" fmla="*/ 116 h 245"/>
                <a:gd name="T20" fmla="*/ 102 w 246"/>
                <a:gd name="T21" fmla="*/ 126 h 245"/>
                <a:gd name="T22" fmla="*/ 0 w 246"/>
                <a:gd name="T23" fmla="*/ 126 h 245"/>
                <a:gd name="T24" fmla="*/ 0 w 246"/>
                <a:gd name="T25" fmla="*/ 211 h 245"/>
                <a:gd name="T26" fmla="*/ 102 w 246"/>
                <a:gd name="T27" fmla="*/ 226 h 245"/>
                <a:gd name="T28" fmla="*/ 102 w 246"/>
                <a:gd name="T29" fmla="*/ 126 h 245"/>
                <a:gd name="T30" fmla="*/ 112 w 246"/>
                <a:gd name="T31" fmla="*/ 126 h 245"/>
                <a:gd name="T32" fmla="*/ 112 w 246"/>
                <a:gd name="T33" fmla="*/ 226 h 245"/>
                <a:gd name="T34" fmla="*/ 246 w 246"/>
                <a:gd name="T35" fmla="*/ 245 h 245"/>
                <a:gd name="T36" fmla="*/ 246 w 246"/>
                <a:gd name="T37" fmla="*/ 126 h 245"/>
                <a:gd name="T38" fmla="*/ 112 w 246"/>
                <a:gd name="T39" fmla="*/ 12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245">
                  <a:moveTo>
                    <a:pt x="112" y="19"/>
                  </a:moveTo>
                  <a:lnTo>
                    <a:pt x="246" y="0"/>
                  </a:lnTo>
                  <a:lnTo>
                    <a:pt x="246" y="116"/>
                  </a:lnTo>
                  <a:lnTo>
                    <a:pt x="112" y="116"/>
                  </a:lnTo>
                  <a:lnTo>
                    <a:pt x="112" y="19"/>
                  </a:lnTo>
                  <a:close/>
                  <a:moveTo>
                    <a:pt x="102" y="116"/>
                  </a:moveTo>
                  <a:lnTo>
                    <a:pt x="102" y="19"/>
                  </a:lnTo>
                  <a:lnTo>
                    <a:pt x="0" y="34"/>
                  </a:lnTo>
                  <a:lnTo>
                    <a:pt x="0" y="116"/>
                  </a:lnTo>
                  <a:lnTo>
                    <a:pt x="102" y="116"/>
                  </a:lnTo>
                  <a:close/>
                  <a:moveTo>
                    <a:pt x="102" y="126"/>
                  </a:moveTo>
                  <a:lnTo>
                    <a:pt x="0" y="126"/>
                  </a:lnTo>
                  <a:lnTo>
                    <a:pt x="0" y="211"/>
                  </a:lnTo>
                  <a:lnTo>
                    <a:pt x="102" y="226"/>
                  </a:lnTo>
                  <a:lnTo>
                    <a:pt x="102" y="126"/>
                  </a:lnTo>
                  <a:close/>
                  <a:moveTo>
                    <a:pt x="112" y="126"/>
                  </a:moveTo>
                  <a:lnTo>
                    <a:pt x="112" y="226"/>
                  </a:lnTo>
                  <a:lnTo>
                    <a:pt x="246" y="245"/>
                  </a:lnTo>
                  <a:lnTo>
                    <a:pt x="246" y="126"/>
                  </a:lnTo>
                  <a:lnTo>
                    <a:pt x="112" y="126"/>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93" name="Freeform 6"/>
            <p:cNvSpPr>
              <a:spLocks noEditPoints="1"/>
            </p:cNvSpPr>
            <p:nvPr/>
          </p:nvSpPr>
          <p:spPr bwMode="auto">
            <a:xfrm>
              <a:off x="5379495" y="3718729"/>
              <a:ext cx="364915" cy="430249"/>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895908" fontAlgn="base">
                <a:lnSpc>
                  <a:spcPct val="90000"/>
                </a:lnSpc>
                <a:spcBef>
                  <a:spcPct val="0"/>
                </a:spcBef>
                <a:spcAft>
                  <a:spcPct val="0"/>
                </a:spcAft>
              </a:pPr>
              <a:endParaRPr lang="en-US" sz="1960" spc="-49">
                <a:gradFill>
                  <a:gsLst>
                    <a:gs pos="1250">
                      <a:srgbClr val="EFEFEF"/>
                    </a:gs>
                    <a:gs pos="10417">
                      <a:srgbClr val="EFEFEF"/>
                    </a:gs>
                  </a:gsLst>
                  <a:lin ang="5400000" scaled="0"/>
                </a:gradFill>
              </a:endParaRPr>
            </a:p>
          </p:txBody>
        </p:sp>
      </p:grpSp>
      <p:sp>
        <p:nvSpPr>
          <p:cNvPr id="122" name="Rectangle 121"/>
          <p:cNvSpPr/>
          <p:nvPr/>
        </p:nvSpPr>
        <p:spPr bwMode="auto">
          <a:xfrm>
            <a:off x="2326067" y="3658492"/>
            <a:ext cx="6379522" cy="2011680"/>
          </a:xfrm>
          <a:prstGeom prst="rect">
            <a:avLst/>
          </a:prstGeom>
          <a:solidFill>
            <a:srgbClr val="004BBB"/>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6637" numCol="1" rtlCol="0" anchor="t"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70" name="Rectangle 169"/>
          <p:cNvSpPr/>
          <p:nvPr/>
        </p:nvSpPr>
        <p:spPr>
          <a:xfrm>
            <a:off x="286401" y="615770"/>
            <a:ext cx="1691640" cy="5138414"/>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40080" rIns="0" bIns="46637" numCol="1" spcCol="0" rtlCol="0" fromWordArt="0" anchor="t" anchorCtr="0" forceAA="0" compatLnSpc="1">
            <a:prstTxWarp prst="textNoShape">
              <a:avLst/>
            </a:prstTxWarp>
            <a:noAutofit/>
          </a:bodyPr>
          <a:lstStyle/>
          <a:p>
            <a:pPr algn="ctr" defTabSz="932398" fontAlgn="base">
              <a:spcBef>
                <a:spcPct val="0"/>
              </a:spcBef>
              <a:spcAft>
                <a:spcPct val="0"/>
              </a:spcAft>
            </a:pPr>
            <a:endParaRPr lang="en-US" dirty="0">
              <a:gradFill>
                <a:gsLst>
                  <a:gs pos="16814">
                    <a:srgbClr val="000000"/>
                  </a:gs>
                  <a:gs pos="46000">
                    <a:srgbClr val="000000"/>
                  </a:gs>
                </a:gsLst>
                <a:lin ang="5400000" scaled="0"/>
              </a:gradFill>
              <a:latin typeface="Segoe UI Semilight" panose="020B0402040204020203" pitchFamily="34" charset="0"/>
              <a:cs typeface="Segoe UI Semilight" panose="020B0402040204020203" pitchFamily="34" charset="0"/>
            </a:endParaRPr>
          </a:p>
        </p:txBody>
      </p:sp>
      <p:cxnSp>
        <p:nvCxnSpPr>
          <p:cNvPr id="166" name="Straight Connector 165"/>
          <p:cNvCxnSpPr/>
          <p:nvPr/>
        </p:nvCxnSpPr>
        <p:spPr>
          <a:xfrm>
            <a:off x="1110661" y="487964"/>
            <a:ext cx="1007634" cy="0"/>
          </a:xfrm>
          <a:prstGeom prst="line">
            <a:avLst/>
          </a:prstGeom>
          <a:ln w="50800">
            <a:solidFill>
              <a:schemeClr val="accent3"/>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132221" y="470280"/>
            <a:ext cx="0" cy="767869"/>
          </a:xfrm>
          <a:prstGeom prst="line">
            <a:avLst/>
          </a:prstGeom>
          <a:ln w="50800">
            <a:solidFill>
              <a:schemeClr val="accent3"/>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152690" y="5866809"/>
            <a:ext cx="955215" cy="0"/>
          </a:xfrm>
          <a:prstGeom prst="line">
            <a:avLst/>
          </a:prstGeom>
          <a:ln w="50800">
            <a:solidFill>
              <a:schemeClr val="accent3"/>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132221" y="5532338"/>
            <a:ext cx="0" cy="360506"/>
          </a:xfrm>
          <a:prstGeom prst="line">
            <a:avLst/>
          </a:prstGeom>
          <a:ln w="50800">
            <a:solidFill>
              <a:schemeClr val="accent3"/>
            </a:solidFill>
            <a:headEnd type="none"/>
            <a:tailEnd type="none" w="lg" len="lg"/>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2326067" y="3688972"/>
            <a:ext cx="6379519" cy="400110"/>
          </a:xfrm>
          <a:prstGeom prst="rect">
            <a:avLst/>
          </a:prstGeom>
        </p:spPr>
        <p:txBody>
          <a:bodyPr wrap="square">
            <a:spAutoFit/>
          </a:bodyPr>
          <a:lstStyle/>
          <a:p>
            <a:pPr algn="ctr" defTabSz="932398" fontAlgn="base">
              <a:spcBef>
                <a:spcPct val="0"/>
              </a:spcBef>
              <a:spcAft>
                <a:spcPct val="0"/>
              </a:spcAft>
            </a:pPr>
            <a:r>
              <a:rPr lang="en-US" sz="20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Cloud Inspired Infrastructure</a:t>
            </a:r>
          </a:p>
        </p:txBody>
      </p:sp>
      <p:sp>
        <p:nvSpPr>
          <p:cNvPr id="3" name="Rectangle 2"/>
          <p:cNvSpPr/>
          <p:nvPr/>
        </p:nvSpPr>
        <p:spPr bwMode="auto">
          <a:xfrm>
            <a:off x="2326069" y="2079240"/>
            <a:ext cx="6379520" cy="1458327"/>
          </a:xfrm>
          <a:prstGeom prst="rect">
            <a:avLst/>
          </a:prstGeom>
          <a:solidFill>
            <a:schemeClr val="accent2"/>
          </a:solidFill>
          <a:ln w="22225">
            <a:noFill/>
            <a:prstDash val="sys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6637" numCol="1" rtlCol="0" anchor="t" anchorCtr="0" compatLnSpc="1">
            <a:prstTxWarp prst="textNoShape">
              <a:avLst/>
            </a:prstTxWarp>
          </a:bodyPr>
          <a:lstStyle/>
          <a:p>
            <a:pPr algn="ctr" defTabSz="932398" fontAlgn="base">
              <a:spcBef>
                <a:spcPct val="0"/>
              </a:spcBef>
              <a:spcAft>
                <a:spcPct val="0"/>
              </a:spcAft>
            </a:pPr>
            <a:endParaRPr lang="en-US" sz="16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sp>
        <p:nvSpPr>
          <p:cNvPr id="2" name="Rectangle 1"/>
          <p:cNvSpPr/>
          <p:nvPr/>
        </p:nvSpPr>
        <p:spPr>
          <a:xfrm>
            <a:off x="2342644" y="2079240"/>
            <a:ext cx="6362942" cy="400110"/>
          </a:xfrm>
          <a:prstGeom prst="rect">
            <a:avLst/>
          </a:prstGeom>
        </p:spPr>
        <p:txBody>
          <a:bodyPr wrap="square">
            <a:spAutoFit/>
          </a:bodyPr>
          <a:lstStyle/>
          <a:p>
            <a:pPr algn="ctr"/>
            <a:r>
              <a:rPr lang="en-US" sz="20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Cloud Consistent Service Delivery</a:t>
            </a:r>
          </a:p>
        </p:txBody>
      </p:sp>
      <p:sp>
        <p:nvSpPr>
          <p:cNvPr id="95" name="Rectangle 94"/>
          <p:cNvSpPr/>
          <p:nvPr/>
        </p:nvSpPr>
        <p:spPr bwMode="auto">
          <a:xfrm>
            <a:off x="6865889" y="2736776"/>
            <a:ext cx="1330748" cy="59489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1400" dirty="0">
              <a:gradFill>
                <a:gsLst>
                  <a:gs pos="16814">
                    <a:srgbClr val="FFFFFF"/>
                  </a:gs>
                  <a:gs pos="46000">
                    <a:srgbClr val="FFFFFF"/>
                  </a:gs>
                </a:gsLst>
                <a:lin ang="5400000" scaled="0"/>
              </a:gradFill>
            </a:endParaRPr>
          </a:p>
        </p:txBody>
      </p:sp>
      <p:sp>
        <p:nvSpPr>
          <p:cNvPr id="22" name="Rectangle 21"/>
          <p:cNvSpPr/>
          <p:nvPr/>
        </p:nvSpPr>
        <p:spPr>
          <a:xfrm>
            <a:off x="3625727" y="840678"/>
            <a:ext cx="3780202" cy="400110"/>
          </a:xfrm>
          <a:prstGeom prst="rect">
            <a:avLst/>
          </a:prstGeom>
        </p:spPr>
        <p:txBody>
          <a:bodyPr wrap="none">
            <a:spAutoFit/>
          </a:bodyPr>
          <a:lstStyle/>
          <a:p>
            <a:pPr algn="ctr" defTabSz="932398" fontAlgn="base">
              <a:spcBef>
                <a:spcPct val="0"/>
              </a:spcBef>
              <a:spcAft>
                <a:spcPct val="0"/>
              </a:spcAft>
            </a:pPr>
            <a:r>
              <a:rPr lang="en-US" sz="20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Cloud Optimized App Platform</a:t>
            </a:r>
          </a:p>
        </p:txBody>
      </p:sp>
      <p:grpSp>
        <p:nvGrpSpPr>
          <p:cNvPr id="124" name="Group 123"/>
          <p:cNvGrpSpPr/>
          <p:nvPr/>
        </p:nvGrpSpPr>
        <p:grpSpPr>
          <a:xfrm>
            <a:off x="8159151" y="2714803"/>
            <a:ext cx="430007" cy="430653"/>
            <a:chOff x="457200" y="5672138"/>
            <a:chExt cx="1057275" cy="1058862"/>
          </a:xfrm>
          <a:solidFill>
            <a:schemeClr val="tx1"/>
          </a:solidFill>
        </p:grpSpPr>
        <p:sp>
          <p:nvSpPr>
            <p:cNvPr id="125" name="Freeform 9"/>
            <p:cNvSpPr>
              <a:spLocks noEditPoints="1"/>
            </p:cNvSpPr>
            <p:nvPr/>
          </p:nvSpPr>
          <p:spPr bwMode="auto">
            <a:xfrm>
              <a:off x="457200" y="5672138"/>
              <a:ext cx="1057275" cy="1058862"/>
            </a:xfrm>
            <a:custGeom>
              <a:avLst/>
              <a:gdLst>
                <a:gd name="T0" fmla="*/ 1895 w 2120"/>
                <a:gd name="T1" fmla="*/ 415 h 2120"/>
                <a:gd name="T2" fmla="*/ 1054 w 2120"/>
                <a:gd name="T3" fmla="*/ 0 h 2120"/>
                <a:gd name="T4" fmla="*/ 409 w 2120"/>
                <a:gd name="T5" fmla="*/ 225 h 2120"/>
                <a:gd name="T6" fmla="*/ 0 w 2120"/>
                <a:gd name="T7" fmla="*/ 1066 h 2120"/>
                <a:gd name="T8" fmla="*/ 219 w 2120"/>
                <a:gd name="T9" fmla="*/ 1712 h 2120"/>
                <a:gd name="T10" fmla="*/ 1060 w 2120"/>
                <a:gd name="T11" fmla="*/ 2120 h 2120"/>
                <a:gd name="T12" fmla="*/ 1060 w 2120"/>
                <a:gd name="T13" fmla="*/ 2120 h 2120"/>
                <a:gd name="T14" fmla="*/ 1706 w 2120"/>
                <a:gd name="T15" fmla="*/ 1901 h 2120"/>
                <a:gd name="T16" fmla="*/ 2120 w 2120"/>
                <a:gd name="T17" fmla="*/ 1060 h 2120"/>
                <a:gd name="T18" fmla="*/ 1895 w 2120"/>
                <a:gd name="T19" fmla="*/ 415 h 2120"/>
                <a:gd name="T20" fmla="*/ 1759 w 2120"/>
                <a:gd name="T21" fmla="*/ 1244 h 2120"/>
                <a:gd name="T22" fmla="*/ 1724 w 2120"/>
                <a:gd name="T23" fmla="*/ 1279 h 2120"/>
                <a:gd name="T24" fmla="*/ 1682 w 2120"/>
                <a:gd name="T25" fmla="*/ 1303 h 2120"/>
                <a:gd name="T26" fmla="*/ 1795 w 2120"/>
                <a:gd name="T27" fmla="*/ 1593 h 2120"/>
                <a:gd name="T28" fmla="*/ 1611 w 2120"/>
                <a:gd name="T29" fmla="*/ 1777 h 2120"/>
                <a:gd name="T30" fmla="*/ 1161 w 2120"/>
                <a:gd name="T31" fmla="*/ 1961 h 2120"/>
                <a:gd name="T32" fmla="*/ 1042 w 2120"/>
                <a:gd name="T33" fmla="*/ 1771 h 2120"/>
                <a:gd name="T34" fmla="*/ 960 w 2120"/>
                <a:gd name="T35" fmla="*/ 1807 h 2120"/>
                <a:gd name="T36" fmla="*/ 1048 w 2120"/>
                <a:gd name="T37" fmla="*/ 1966 h 2120"/>
                <a:gd name="T38" fmla="*/ 456 w 2120"/>
                <a:gd name="T39" fmla="*/ 1741 h 2120"/>
                <a:gd name="T40" fmla="*/ 462 w 2120"/>
                <a:gd name="T41" fmla="*/ 1741 h 2120"/>
                <a:gd name="T42" fmla="*/ 723 w 2120"/>
                <a:gd name="T43" fmla="*/ 1706 h 2120"/>
                <a:gd name="T44" fmla="*/ 693 w 2120"/>
                <a:gd name="T45" fmla="*/ 1611 h 2120"/>
                <a:gd name="T46" fmla="*/ 462 w 2120"/>
                <a:gd name="T47" fmla="*/ 1647 h 2120"/>
                <a:gd name="T48" fmla="*/ 355 w 2120"/>
                <a:gd name="T49" fmla="*/ 1635 h 2120"/>
                <a:gd name="T50" fmla="*/ 344 w 2120"/>
                <a:gd name="T51" fmla="*/ 1617 h 2120"/>
                <a:gd name="T52" fmla="*/ 154 w 2120"/>
                <a:gd name="T53" fmla="*/ 1066 h 2120"/>
                <a:gd name="T54" fmla="*/ 255 w 2120"/>
                <a:gd name="T55" fmla="*/ 652 h 2120"/>
                <a:gd name="T56" fmla="*/ 486 w 2120"/>
                <a:gd name="T57" fmla="*/ 604 h 2120"/>
                <a:gd name="T58" fmla="*/ 622 w 2120"/>
                <a:gd name="T59" fmla="*/ 616 h 2120"/>
                <a:gd name="T60" fmla="*/ 646 w 2120"/>
                <a:gd name="T61" fmla="*/ 521 h 2120"/>
                <a:gd name="T62" fmla="*/ 486 w 2120"/>
                <a:gd name="T63" fmla="*/ 509 h 2120"/>
                <a:gd name="T64" fmla="*/ 326 w 2120"/>
                <a:gd name="T65" fmla="*/ 527 h 2120"/>
                <a:gd name="T66" fmla="*/ 503 w 2120"/>
                <a:gd name="T67" fmla="*/ 344 h 2120"/>
                <a:gd name="T68" fmla="*/ 989 w 2120"/>
                <a:gd name="T69" fmla="*/ 160 h 2120"/>
                <a:gd name="T70" fmla="*/ 865 w 2120"/>
                <a:gd name="T71" fmla="*/ 403 h 2120"/>
                <a:gd name="T72" fmla="*/ 960 w 2120"/>
                <a:gd name="T73" fmla="*/ 426 h 2120"/>
                <a:gd name="T74" fmla="*/ 1108 w 2120"/>
                <a:gd name="T75" fmla="*/ 160 h 2120"/>
                <a:gd name="T76" fmla="*/ 1777 w 2120"/>
                <a:gd name="T77" fmla="*/ 509 h 2120"/>
                <a:gd name="T78" fmla="*/ 1801 w 2120"/>
                <a:gd name="T79" fmla="*/ 545 h 2120"/>
                <a:gd name="T80" fmla="*/ 1676 w 2120"/>
                <a:gd name="T81" fmla="*/ 900 h 2120"/>
                <a:gd name="T82" fmla="*/ 1753 w 2120"/>
                <a:gd name="T83" fmla="*/ 954 h 2120"/>
                <a:gd name="T84" fmla="*/ 1878 w 2120"/>
                <a:gd name="T85" fmla="*/ 675 h 2120"/>
                <a:gd name="T86" fmla="*/ 1966 w 2120"/>
                <a:gd name="T87" fmla="*/ 1060 h 2120"/>
                <a:gd name="T88" fmla="*/ 1866 w 2120"/>
                <a:gd name="T89" fmla="*/ 1469 h 2120"/>
                <a:gd name="T90" fmla="*/ 1759 w 2120"/>
                <a:gd name="T91" fmla="*/ 1244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20" h="2120">
                  <a:moveTo>
                    <a:pt x="1895" y="415"/>
                  </a:moveTo>
                  <a:cubicBezTo>
                    <a:pt x="1688" y="142"/>
                    <a:pt x="1374" y="0"/>
                    <a:pt x="1054" y="0"/>
                  </a:cubicBezTo>
                  <a:cubicBezTo>
                    <a:pt x="829" y="0"/>
                    <a:pt x="604" y="77"/>
                    <a:pt x="409" y="225"/>
                  </a:cubicBezTo>
                  <a:cubicBezTo>
                    <a:pt x="136" y="432"/>
                    <a:pt x="0" y="746"/>
                    <a:pt x="0" y="1066"/>
                  </a:cubicBezTo>
                  <a:cubicBezTo>
                    <a:pt x="0" y="1291"/>
                    <a:pt x="71" y="1516"/>
                    <a:pt x="219" y="1712"/>
                  </a:cubicBezTo>
                  <a:cubicBezTo>
                    <a:pt x="426" y="1984"/>
                    <a:pt x="740" y="2120"/>
                    <a:pt x="1060" y="2120"/>
                  </a:cubicBezTo>
                  <a:cubicBezTo>
                    <a:pt x="1060" y="2120"/>
                    <a:pt x="1060" y="2120"/>
                    <a:pt x="1060" y="2120"/>
                  </a:cubicBezTo>
                  <a:cubicBezTo>
                    <a:pt x="1285" y="2120"/>
                    <a:pt x="1516" y="2049"/>
                    <a:pt x="1706" y="1901"/>
                  </a:cubicBezTo>
                  <a:cubicBezTo>
                    <a:pt x="1978" y="1694"/>
                    <a:pt x="2120" y="1380"/>
                    <a:pt x="2120" y="1060"/>
                  </a:cubicBezTo>
                  <a:cubicBezTo>
                    <a:pt x="2120" y="835"/>
                    <a:pt x="2043" y="604"/>
                    <a:pt x="1895" y="415"/>
                  </a:cubicBezTo>
                  <a:close/>
                  <a:moveTo>
                    <a:pt x="1759" y="1244"/>
                  </a:moveTo>
                  <a:cubicBezTo>
                    <a:pt x="1747" y="1256"/>
                    <a:pt x="1735" y="1268"/>
                    <a:pt x="1724" y="1279"/>
                  </a:cubicBezTo>
                  <a:cubicBezTo>
                    <a:pt x="1712" y="1291"/>
                    <a:pt x="1694" y="1297"/>
                    <a:pt x="1682" y="1303"/>
                  </a:cubicBezTo>
                  <a:cubicBezTo>
                    <a:pt x="1747" y="1404"/>
                    <a:pt x="1789" y="1504"/>
                    <a:pt x="1795" y="1593"/>
                  </a:cubicBezTo>
                  <a:cubicBezTo>
                    <a:pt x="1741" y="1658"/>
                    <a:pt x="1682" y="1724"/>
                    <a:pt x="1611" y="1777"/>
                  </a:cubicBezTo>
                  <a:cubicBezTo>
                    <a:pt x="1475" y="1884"/>
                    <a:pt x="1321" y="1943"/>
                    <a:pt x="1161" y="1961"/>
                  </a:cubicBezTo>
                  <a:cubicBezTo>
                    <a:pt x="1119" y="1901"/>
                    <a:pt x="1078" y="1836"/>
                    <a:pt x="1042" y="1771"/>
                  </a:cubicBezTo>
                  <a:cubicBezTo>
                    <a:pt x="1019" y="1789"/>
                    <a:pt x="989" y="1801"/>
                    <a:pt x="960" y="1807"/>
                  </a:cubicBezTo>
                  <a:cubicBezTo>
                    <a:pt x="983" y="1860"/>
                    <a:pt x="1019" y="1919"/>
                    <a:pt x="1048" y="1966"/>
                  </a:cubicBezTo>
                  <a:cubicBezTo>
                    <a:pt x="835" y="1966"/>
                    <a:pt x="622" y="1889"/>
                    <a:pt x="456" y="1741"/>
                  </a:cubicBezTo>
                  <a:cubicBezTo>
                    <a:pt x="462" y="1741"/>
                    <a:pt x="462" y="1741"/>
                    <a:pt x="462" y="1741"/>
                  </a:cubicBezTo>
                  <a:cubicBezTo>
                    <a:pt x="545" y="1741"/>
                    <a:pt x="634" y="1724"/>
                    <a:pt x="723" y="1706"/>
                  </a:cubicBezTo>
                  <a:cubicBezTo>
                    <a:pt x="705" y="1676"/>
                    <a:pt x="693" y="1647"/>
                    <a:pt x="693" y="1611"/>
                  </a:cubicBezTo>
                  <a:cubicBezTo>
                    <a:pt x="610" y="1635"/>
                    <a:pt x="533" y="1647"/>
                    <a:pt x="462" y="1647"/>
                  </a:cubicBezTo>
                  <a:cubicBezTo>
                    <a:pt x="426" y="1647"/>
                    <a:pt x="391" y="1641"/>
                    <a:pt x="355" y="1635"/>
                  </a:cubicBezTo>
                  <a:cubicBezTo>
                    <a:pt x="349" y="1629"/>
                    <a:pt x="344" y="1623"/>
                    <a:pt x="344" y="1617"/>
                  </a:cubicBezTo>
                  <a:cubicBezTo>
                    <a:pt x="213" y="1451"/>
                    <a:pt x="154" y="1256"/>
                    <a:pt x="154" y="1066"/>
                  </a:cubicBezTo>
                  <a:cubicBezTo>
                    <a:pt x="154" y="918"/>
                    <a:pt x="184" y="776"/>
                    <a:pt x="255" y="652"/>
                  </a:cubicBezTo>
                  <a:cubicBezTo>
                    <a:pt x="320" y="616"/>
                    <a:pt x="403" y="604"/>
                    <a:pt x="486" y="604"/>
                  </a:cubicBezTo>
                  <a:cubicBezTo>
                    <a:pt x="533" y="604"/>
                    <a:pt x="575" y="610"/>
                    <a:pt x="622" y="616"/>
                  </a:cubicBezTo>
                  <a:cubicBezTo>
                    <a:pt x="622" y="586"/>
                    <a:pt x="634" y="551"/>
                    <a:pt x="646" y="521"/>
                  </a:cubicBezTo>
                  <a:cubicBezTo>
                    <a:pt x="592" y="515"/>
                    <a:pt x="539" y="509"/>
                    <a:pt x="486" y="509"/>
                  </a:cubicBezTo>
                  <a:cubicBezTo>
                    <a:pt x="432" y="509"/>
                    <a:pt x="379" y="515"/>
                    <a:pt x="326" y="527"/>
                  </a:cubicBezTo>
                  <a:cubicBezTo>
                    <a:pt x="379" y="462"/>
                    <a:pt x="432" y="397"/>
                    <a:pt x="503" y="344"/>
                  </a:cubicBezTo>
                  <a:cubicBezTo>
                    <a:pt x="652" y="231"/>
                    <a:pt x="817" y="172"/>
                    <a:pt x="989" y="160"/>
                  </a:cubicBezTo>
                  <a:cubicBezTo>
                    <a:pt x="942" y="237"/>
                    <a:pt x="900" y="314"/>
                    <a:pt x="865" y="403"/>
                  </a:cubicBezTo>
                  <a:cubicBezTo>
                    <a:pt x="900" y="403"/>
                    <a:pt x="930" y="415"/>
                    <a:pt x="960" y="426"/>
                  </a:cubicBezTo>
                  <a:cubicBezTo>
                    <a:pt x="995" y="332"/>
                    <a:pt x="1048" y="237"/>
                    <a:pt x="1108" y="160"/>
                  </a:cubicBezTo>
                  <a:cubicBezTo>
                    <a:pt x="1362" y="172"/>
                    <a:pt x="1605" y="290"/>
                    <a:pt x="1777" y="509"/>
                  </a:cubicBezTo>
                  <a:cubicBezTo>
                    <a:pt x="1783" y="521"/>
                    <a:pt x="1795" y="533"/>
                    <a:pt x="1801" y="545"/>
                  </a:cubicBezTo>
                  <a:cubicBezTo>
                    <a:pt x="1795" y="657"/>
                    <a:pt x="1753" y="782"/>
                    <a:pt x="1676" y="900"/>
                  </a:cubicBezTo>
                  <a:cubicBezTo>
                    <a:pt x="1706" y="912"/>
                    <a:pt x="1730" y="930"/>
                    <a:pt x="1753" y="954"/>
                  </a:cubicBezTo>
                  <a:cubicBezTo>
                    <a:pt x="1812" y="865"/>
                    <a:pt x="1854" y="770"/>
                    <a:pt x="1878" y="675"/>
                  </a:cubicBezTo>
                  <a:cubicBezTo>
                    <a:pt x="1937" y="800"/>
                    <a:pt x="1966" y="930"/>
                    <a:pt x="1966" y="1060"/>
                  </a:cubicBezTo>
                  <a:cubicBezTo>
                    <a:pt x="1966" y="1202"/>
                    <a:pt x="1931" y="1345"/>
                    <a:pt x="1866" y="1469"/>
                  </a:cubicBezTo>
                  <a:cubicBezTo>
                    <a:pt x="1848" y="1392"/>
                    <a:pt x="1806" y="1321"/>
                    <a:pt x="1759" y="1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44" name="Freeform 10"/>
            <p:cNvSpPr>
              <a:spLocks/>
            </p:cNvSpPr>
            <p:nvPr/>
          </p:nvSpPr>
          <p:spPr bwMode="auto">
            <a:xfrm>
              <a:off x="1000125" y="6284913"/>
              <a:ext cx="187325" cy="152400"/>
            </a:xfrm>
            <a:custGeom>
              <a:avLst/>
              <a:gdLst>
                <a:gd name="T0" fmla="*/ 0 w 374"/>
                <a:gd name="T1" fmla="*/ 222 h 306"/>
                <a:gd name="T2" fmla="*/ 0 w 374"/>
                <a:gd name="T3" fmla="*/ 228 h 306"/>
                <a:gd name="T4" fmla="*/ 42 w 374"/>
                <a:gd name="T5" fmla="*/ 306 h 306"/>
                <a:gd name="T6" fmla="*/ 309 w 374"/>
                <a:gd name="T7" fmla="*/ 120 h 306"/>
                <a:gd name="T8" fmla="*/ 374 w 374"/>
                <a:gd name="T9" fmla="*/ 66 h 306"/>
                <a:gd name="T10" fmla="*/ 315 w 374"/>
                <a:gd name="T11" fmla="*/ 12 h 306"/>
                <a:gd name="T12" fmla="*/ 309 w 374"/>
                <a:gd name="T13" fmla="*/ 0 h 306"/>
                <a:gd name="T14" fmla="*/ 250 w 374"/>
                <a:gd name="T15" fmla="*/ 48 h 306"/>
                <a:gd name="T16" fmla="*/ 0 w 374"/>
                <a:gd name="T17" fmla="*/ 22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306">
                  <a:moveTo>
                    <a:pt x="0" y="222"/>
                  </a:moveTo>
                  <a:cubicBezTo>
                    <a:pt x="0" y="222"/>
                    <a:pt x="0" y="222"/>
                    <a:pt x="0" y="228"/>
                  </a:cubicBezTo>
                  <a:cubicBezTo>
                    <a:pt x="24" y="252"/>
                    <a:pt x="36" y="276"/>
                    <a:pt x="42" y="306"/>
                  </a:cubicBezTo>
                  <a:cubicBezTo>
                    <a:pt x="137" y="252"/>
                    <a:pt x="226" y="192"/>
                    <a:pt x="309" y="120"/>
                  </a:cubicBezTo>
                  <a:cubicBezTo>
                    <a:pt x="333" y="102"/>
                    <a:pt x="350" y="84"/>
                    <a:pt x="374" y="66"/>
                  </a:cubicBezTo>
                  <a:cubicBezTo>
                    <a:pt x="350" y="54"/>
                    <a:pt x="333" y="36"/>
                    <a:pt x="315" y="12"/>
                  </a:cubicBezTo>
                  <a:cubicBezTo>
                    <a:pt x="315" y="6"/>
                    <a:pt x="309" y="6"/>
                    <a:pt x="309" y="0"/>
                  </a:cubicBezTo>
                  <a:cubicBezTo>
                    <a:pt x="285" y="12"/>
                    <a:pt x="267" y="30"/>
                    <a:pt x="250" y="48"/>
                  </a:cubicBezTo>
                  <a:cubicBezTo>
                    <a:pt x="172" y="114"/>
                    <a:pt x="84" y="168"/>
                    <a:pt x="0" y="2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56" name="Freeform 11"/>
            <p:cNvSpPr>
              <a:spLocks/>
            </p:cNvSpPr>
            <p:nvPr/>
          </p:nvSpPr>
          <p:spPr bwMode="auto">
            <a:xfrm>
              <a:off x="968375" y="6002338"/>
              <a:ext cx="214313" cy="165100"/>
            </a:xfrm>
            <a:custGeom>
              <a:avLst/>
              <a:gdLst>
                <a:gd name="T0" fmla="*/ 36 w 428"/>
                <a:gd name="T1" fmla="*/ 0 h 328"/>
                <a:gd name="T2" fmla="*/ 0 w 428"/>
                <a:gd name="T3" fmla="*/ 89 h 328"/>
                <a:gd name="T4" fmla="*/ 321 w 428"/>
                <a:gd name="T5" fmla="*/ 293 h 328"/>
                <a:gd name="T6" fmla="*/ 363 w 428"/>
                <a:gd name="T7" fmla="*/ 328 h 328"/>
                <a:gd name="T8" fmla="*/ 416 w 428"/>
                <a:gd name="T9" fmla="*/ 263 h 328"/>
                <a:gd name="T10" fmla="*/ 428 w 428"/>
                <a:gd name="T11" fmla="*/ 257 h 328"/>
                <a:gd name="T12" fmla="*/ 381 w 428"/>
                <a:gd name="T13" fmla="*/ 221 h 328"/>
                <a:gd name="T14" fmla="*/ 36 w 428"/>
                <a:gd name="T15" fmla="*/ 0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8" h="328">
                  <a:moveTo>
                    <a:pt x="36" y="0"/>
                  </a:moveTo>
                  <a:cubicBezTo>
                    <a:pt x="30" y="36"/>
                    <a:pt x="18" y="66"/>
                    <a:pt x="0" y="89"/>
                  </a:cubicBezTo>
                  <a:cubicBezTo>
                    <a:pt x="113" y="149"/>
                    <a:pt x="226" y="215"/>
                    <a:pt x="321" y="293"/>
                  </a:cubicBezTo>
                  <a:cubicBezTo>
                    <a:pt x="339" y="305"/>
                    <a:pt x="351" y="317"/>
                    <a:pt x="363" y="328"/>
                  </a:cubicBezTo>
                  <a:cubicBezTo>
                    <a:pt x="375" y="305"/>
                    <a:pt x="393" y="281"/>
                    <a:pt x="416" y="263"/>
                  </a:cubicBezTo>
                  <a:cubicBezTo>
                    <a:pt x="422" y="263"/>
                    <a:pt x="422" y="257"/>
                    <a:pt x="428" y="257"/>
                  </a:cubicBezTo>
                  <a:cubicBezTo>
                    <a:pt x="410" y="245"/>
                    <a:pt x="398" y="233"/>
                    <a:pt x="381" y="221"/>
                  </a:cubicBezTo>
                  <a:cubicBezTo>
                    <a:pt x="274" y="137"/>
                    <a:pt x="161" y="60"/>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60" name="Freeform 12"/>
            <p:cNvSpPr>
              <a:spLocks/>
            </p:cNvSpPr>
            <p:nvPr/>
          </p:nvSpPr>
          <p:spPr bwMode="auto">
            <a:xfrm>
              <a:off x="838200" y="6091238"/>
              <a:ext cx="68263" cy="273050"/>
            </a:xfrm>
            <a:custGeom>
              <a:avLst/>
              <a:gdLst>
                <a:gd name="T0" fmla="*/ 100 w 135"/>
                <a:gd name="T1" fmla="*/ 12 h 550"/>
                <a:gd name="T2" fmla="*/ 83 w 135"/>
                <a:gd name="T3" fmla="*/ 12 h 550"/>
                <a:gd name="T4" fmla="*/ 6 w 135"/>
                <a:gd name="T5" fmla="*/ 0 h 550"/>
                <a:gd name="T6" fmla="*/ 0 w 135"/>
                <a:gd name="T7" fmla="*/ 142 h 550"/>
                <a:gd name="T8" fmla="*/ 41 w 135"/>
                <a:gd name="T9" fmla="*/ 550 h 550"/>
                <a:gd name="T10" fmla="*/ 135 w 135"/>
                <a:gd name="T11" fmla="*/ 526 h 550"/>
                <a:gd name="T12" fmla="*/ 94 w 135"/>
                <a:gd name="T13" fmla="*/ 142 h 550"/>
                <a:gd name="T14" fmla="*/ 100 w 135"/>
                <a:gd name="T15" fmla="*/ 12 h 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550">
                  <a:moveTo>
                    <a:pt x="100" y="12"/>
                  </a:moveTo>
                  <a:cubicBezTo>
                    <a:pt x="94" y="12"/>
                    <a:pt x="88" y="12"/>
                    <a:pt x="83" y="12"/>
                  </a:cubicBezTo>
                  <a:cubicBezTo>
                    <a:pt x="53" y="12"/>
                    <a:pt x="30" y="6"/>
                    <a:pt x="6" y="0"/>
                  </a:cubicBezTo>
                  <a:cubicBezTo>
                    <a:pt x="0" y="48"/>
                    <a:pt x="0" y="95"/>
                    <a:pt x="0" y="142"/>
                  </a:cubicBezTo>
                  <a:cubicBezTo>
                    <a:pt x="0" y="278"/>
                    <a:pt x="12" y="420"/>
                    <a:pt x="41" y="550"/>
                  </a:cubicBezTo>
                  <a:cubicBezTo>
                    <a:pt x="71" y="538"/>
                    <a:pt x="100" y="526"/>
                    <a:pt x="135" y="526"/>
                  </a:cubicBezTo>
                  <a:cubicBezTo>
                    <a:pt x="106" y="402"/>
                    <a:pt x="94" y="272"/>
                    <a:pt x="94" y="142"/>
                  </a:cubicBezTo>
                  <a:cubicBezTo>
                    <a:pt x="94" y="101"/>
                    <a:pt x="94" y="54"/>
                    <a:pt x="10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61" name="Freeform 13"/>
            <p:cNvSpPr>
              <a:spLocks/>
            </p:cNvSpPr>
            <p:nvPr/>
          </p:nvSpPr>
          <p:spPr bwMode="auto">
            <a:xfrm>
              <a:off x="841375" y="6400800"/>
              <a:ext cx="146050" cy="130175"/>
            </a:xfrm>
            <a:custGeom>
              <a:avLst/>
              <a:gdLst>
                <a:gd name="T0" fmla="*/ 251 w 292"/>
                <a:gd name="T1" fmla="*/ 47 h 261"/>
                <a:gd name="T2" fmla="*/ 143 w 292"/>
                <a:gd name="T3" fmla="*/ 0 h 261"/>
                <a:gd name="T4" fmla="*/ 66 w 292"/>
                <a:gd name="T5" fmla="*/ 23 h 261"/>
                <a:gd name="T6" fmla="*/ 42 w 292"/>
                <a:gd name="T7" fmla="*/ 207 h 261"/>
                <a:gd name="T8" fmla="*/ 143 w 292"/>
                <a:gd name="T9" fmla="*/ 261 h 261"/>
                <a:gd name="T10" fmla="*/ 227 w 292"/>
                <a:gd name="T11" fmla="*/ 231 h 261"/>
                <a:gd name="T12" fmla="*/ 251 w 292"/>
                <a:gd name="T13" fmla="*/ 47 h 261"/>
              </a:gdLst>
              <a:ahLst/>
              <a:cxnLst>
                <a:cxn ang="0">
                  <a:pos x="T0" y="T1"/>
                </a:cxn>
                <a:cxn ang="0">
                  <a:pos x="T2" y="T3"/>
                </a:cxn>
                <a:cxn ang="0">
                  <a:pos x="T4" y="T5"/>
                </a:cxn>
                <a:cxn ang="0">
                  <a:pos x="T6" y="T7"/>
                </a:cxn>
                <a:cxn ang="0">
                  <a:pos x="T8" y="T9"/>
                </a:cxn>
                <a:cxn ang="0">
                  <a:pos x="T10" y="T11"/>
                </a:cxn>
                <a:cxn ang="0">
                  <a:pos x="T12" y="T13"/>
                </a:cxn>
              </a:cxnLst>
              <a:rect l="0" t="0" r="r" b="b"/>
              <a:pathLst>
                <a:path w="292" h="261">
                  <a:moveTo>
                    <a:pt x="251" y="47"/>
                  </a:moveTo>
                  <a:cubicBezTo>
                    <a:pt x="221" y="17"/>
                    <a:pt x="185" y="0"/>
                    <a:pt x="143" y="0"/>
                  </a:cubicBezTo>
                  <a:cubicBezTo>
                    <a:pt x="119" y="0"/>
                    <a:pt x="89" y="6"/>
                    <a:pt x="66" y="23"/>
                  </a:cubicBezTo>
                  <a:cubicBezTo>
                    <a:pt x="6" y="71"/>
                    <a:pt x="0" y="154"/>
                    <a:pt x="42" y="207"/>
                  </a:cubicBezTo>
                  <a:cubicBezTo>
                    <a:pt x="66" y="243"/>
                    <a:pt x="107" y="261"/>
                    <a:pt x="143" y="261"/>
                  </a:cubicBezTo>
                  <a:cubicBezTo>
                    <a:pt x="173" y="261"/>
                    <a:pt x="203" y="249"/>
                    <a:pt x="227" y="231"/>
                  </a:cubicBezTo>
                  <a:cubicBezTo>
                    <a:pt x="281" y="190"/>
                    <a:pt x="292" y="106"/>
                    <a:pt x="251"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62" name="Freeform 14"/>
            <p:cNvSpPr>
              <a:spLocks/>
            </p:cNvSpPr>
            <p:nvPr/>
          </p:nvSpPr>
          <p:spPr bwMode="auto">
            <a:xfrm>
              <a:off x="1176338" y="6157913"/>
              <a:ext cx="146050" cy="130175"/>
            </a:xfrm>
            <a:custGeom>
              <a:avLst/>
              <a:gdLst>
                <a:gd name="T0" fmla="*/ 250 w 292"/>
                <a:gd name="T1" fmla="*/ 54 h 262"/>
                <a:gd name="T2" fmla="*/ 143 w 292"/>
                <a:gd name="T3" fmla="*/ 0 h 262"/>
                <a:gd name="T4" fmla="*/ 65 w 292"/>
                <a:gd name="T5" fmla="*/ 30 h 262"/>
                <a:gd name="T6" fmla="*/ 41 w 292"/>
                <a:gd name="T7" fmla="*/ 214 h 262"/>
                <a:gd name="T8" fmla="*/ 143 w 292"/>
                <a:gd name="T9" fmla="*/ 262 h 262"/>
                <a:gd name="T10" fmla="*/ 227 w 292"/>
                <a:gd name="T11" fmla="*/ 238 h 262"/>
                <a:gd name="T12" fmla="*/ 250 w 292"/>
                <a:gd name="T13" fmla="*/ 54 h 262"/>
              </a:gdLst>
              <a:ahLst/>
              <a:cxnLst>
                <a:cxn ang="0">
                  <a:pos x="T0" y="T1"/>
                </a:cxn>
                <a:cxn ang="0">
                  <a:pos x="T2" y="T3"/>
                </a:cxn>
                <a:cxn ang="0">
                  <a:pos x="T4" y="T5"/>
                </a:cxn>
                <a:cxn ang="0">
                  <a:pos x="T6" y="T7"/>
                </a:cxn>
                <a:cxn ang="0">
                  <a:pos x="T8" y="T9"/>
                </a:cxn>
                <a:cxn ang="0">
                  <a:pos x="T10" y="T11"/>
                </a:cxn>
                <a:cxn ang="0">
                  <a:pos x="T12" y="T13"/>
                </a:cxn>
              </a:cxnLst>
              <a:rect l="0" t="0" r="r" b="b"/>
              <a:pathLst>
                <a:path w="292" h="262">
                  <a:moveTo>
                    <a:pt x="250" y="54"/>
                  </a:moveTo>
                  <a:cubicBezTo>
                    <a:pt x="221" y="18"/>
                    <a:pt x="185" y="0"/>
                    <a:pt x="143" y="0"/>
                  </a:cubicBezTo>
                  <a:cubicBezTo>
                    <a:pt x="119" y="0"/>
                    <a:pt x="89" y="12"/>
                    <a:pt x="65" y="30"/>
                  </a:cubicBezTo>
                  <a:cubicBezTo>
                    <a:pt x="6" y="72"/>
                    <a:pt x="0" y="155"/>
                    <a:pt x="41" y="214"/>
                  </a:cubicBezTo>
                  <a:cubicBezTo>
                    <a:pt x="65" y="244"/>
                    <a:pt x="107" y="262"/>
                    <a:pt x="143" y="262"/>
                  </a:cubicBezTo>
                  <a:cubicBezTo>
                    <a:pt x="173" y="262"/>
                    <a:pt x="203" y="256"/>
                    <a:pt x="227" y="238"/>
                  </a:cubicBezTo>
                  <a:cubicBezTo>
                    <a:pt x="280" y="190"/>
                    <a:pt x="292" y="107"/>
                    <a:pt x="25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64" name="Freeform 15"/>
            <p:cNvSpPr>
              <a:spLocks/>
            </p:cNvSpPr>
            <p:nvPr/>
          </p:nvSpPr>
          <p:spPr bwMode="auto">
            <a:xfrm>
              <a:off x="804863" y="5919788"/>
              <a:ext cx="149225" cy="128587"/>
            </a:xfrm>
            <a:custGeom>
              <a:avLst/>
              <a:gdLst>
                <a:gd name="T0" fmla="*/ 148 w 297"/>
                <a:gd name="T1" fmla="*/ 257 h 257"/>
                <a:gd name="T2" fmla="*/ 232 w 297"/>
                <a:gd name="T3" fmla="*/ 234 h 257"/>
                <a:gd name="T4" fmla="*/ 249 w 297"/>
                <a:gd name="T5" fmla="*/ 53 h 257"/>
                <a:gd name="T6" fmla="*/ 148 w 297"/>
                <a:gd name="T7" fmla="*/ 0 h 257"/>
                <a:gd name="T8" fmla="*/ 71 w 297"/>
                <a:gd name="T9" fmla="*/ 29 h 257"/>
                <a:gd name="T10" fmla="*/ 47 w 297"/>
                <a:gd name="T11" fmla="*/ 210 h 257"/>
                <a:gd name="T12" fmla="*/ 148 w 297"/>
                <a:gd name="T13" fmla="*/ 257 h 257"/>
              </a:gdLst>
              <a:ahLst/>
              <a:cxnLst>
                <a:cxn ang="0">
                  <a:pos x="T0" y="T1"/>
                </a:cxn>
                <a:cxn ang="0">
                  <a:pos x="T2" y="T3"/>
                </a:cxn>
                <a:cxn ang="0">
                  <a:pos x="T4" y="T5"/>
                </a:cxn>
                <a:cxn ang="0">
                  <a:pos x="T6" y="T7"/>
                </a:cxn>
                <a:cxn ang="0">
                  <a:pos x="T8" y="T9"/>
                </a:cxn>
                <a:cxn ang="0">
                  <a:pos x="T10" y="T11"/>
                </a:cxn>
                <a:cxn ang="0">
                  <a:pos x="T12" y="T13"/>
                </a:cxn>
              </a:cxnLst>
              <a:rect l="0" t="0" r="r" b="b"/>
              <a:pathLst>
                <a:path w="297" h="257">
                  <a:moveTo>
                    <a:pt x="148" y="257"/>
                  </a:moveTo>
                  <a:cubicBezTo>
                    <a:pt x="178" y="257"/>
                    <a:pt x="208" y="251"/>
                    <a:pt x="232" y="234"/>
                  </a:cubicBezTo>
                  <a:cubicBezTo>
                    <a:pt x="285" y="187"/>
                    <a:pt x="297" y="105"/>
                    <a:pt x="249" y="53"/>
                  </a:cubicBezTo>
                  <a:cubicBezTo>
                    <a:pt x="226" y="18"/>
                    <a:pt x="190" y="0"/>
                    <a:pt x="148" y="0"/>
                  </a:cubicBezTo>
                  <a:cubicBezTo>
                    <a:pt x="119" y="0"/>
                    <a:pt x="95" y="12"/>
                    <a:pt x="71" y="29"/>
                  </a:cubicBezTo>
                  <a:cubicBezTo>
                    <a:pt x="12" y="70"/>
                    <a:pt x="0" y="152"/>
                    <a:pt x="47" y="210"/>
                  </a:cubicBezTo>
                  <a:cubicBezTo>
                    <a:pt x="71" y="239"/>
                    <a:pt x="107" y="257"/>
                    <a:pt x="148" y="2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
        <p:nvSpPr>
          <p:cNvPr id="168" name="Rectangle 167"/>
          <p:cNvSpPr/>
          <p:nvPr/>
        </p:nvSpPr>
        <p:spPr bwMode="auto">
          <a:xfrm>
            <a:off x="9192237" y="1"/>
            <a:ext cx="3244237" cy="6994524"/>
          </a:xfrm>
          <a:prstGeom prst="rect">
            <a:avLst/>
          </a:prstGeom>
          <a:solidFill>
            <a:schemeClr val="bg2">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274320" rIns="0" bIns="46637" numCol="1" rtlCol="0" anchor="t" anchorCtr="0" compatLnSpc="1">
            <a:prstTxWarp prst="textNoShape">
              <a:avLst/>
            </a:prstTxWarp>
          </a:bodyPr>
          <a:lstStyle/>
          <a:p>
            <a:pPr defTabSz="932398" fontAlgn="base">
              <a:spcBef>
                <a:spcPct val="0"/>
              </a:spcBef>
              <a:spcAft>
                <a:spcPct val="0"/>
              </a:spcAft>
            </a:pPr>
            <a:r>
              <a:rPr lang="en-US" sz="2400" dirty="0" smtClean="0">
                <a:gradFill>
                  <a:gsLst>
                    <a:gs pos="16814">
                      <a:srgbClr val="FFFFFF"/>
                    </a:gs>
                    <a:gs pos="46000">
                      <a:srgbClr val="FFFFFF"/>
                    </a:gs>
                  </a:gsLst>
                  <a:lin ang="5400000" scaled="0"/>
                </a:gradFill>
                <a:latin typeface="Segoe UI Light"/>
              </a:rPr>
              <a:t>Overview Sessions</a:t>
            </a:r>
            <a:endParaRPr lang="en-US" sz="2400" dirty="0">
              <a:gradFill>
                <a:gsLst>
                  <a:gs pos="16814">
                    <a:srgbClr val="FFFFFF"/>
                  </a:gs>
                  <a:gs pos="46000">
                    <a:srgbClr val="FFFFFF"/>
                  </a:gs>
                </a:gsLst>
                <a:lin ang="5400000" scaled="0"/>
              </a:gradFill>
              <a:latin typeface="Segoe UI Light"/>
            </a:endParaRPr>
          </a:p>
        </p:txBody>
      </p:sp>
      <p:grpSp>
        <p:nvGrpSpPr>
          <p:cNvPr id="169" name="Group 168"/>
          <p:cNvGrpSpPr/>
          <p:nvPr/>
        </p:nvGrpSpPr>
        <p:grpSpPr>
          <a:xfrm>
            <a:off x="9528655" y="853706"/>
            <a:ext cx="2902587" cy="729430"/>
            <a:chOff x="9259251" y="1667620"/>
            <a:chExt cx="2902587" cy="729430"/>
          </a:xfrm>
        </p:grpSpPr>
        <p:sp>
          <p:nvSpPr>
            <p:cNvPr id="171" name="Oval 170"/>
            <p:cNvSpPr/>
            <p:nvPr/>
          </p:nvSpPr>
          <p:spPr bwMode="auto">
            <a:xfrm>
              <a:off x="9259251" y="1667620"/>
              <a:ext cx="318773" cy="318773"/>
            </a:xfrm>
            <a:prstGeom prst="ellipse">
              <a:avLst/>
            </a:prstGeom>
            <a:solidFill>
              <a:schemeClr val="bg1">
                <a:lumMod val="75000"/>
                <a:lumOff val="25000"/>
              </a:schemeClr>
            </a:solidFill>
            <a:ln w="31750">
              <a:solidFill>
                <a:schemeClr val="tx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1</a:t>
              </a:r>
            </a:p>
          </p:txBody>
        </p:sp>
        <p:sp>
          <p:nvSpPr>
            <p:cNvPr id="172" name="TextBox 171"/>
            <p:cNvSpPr txBox="1"/>
            <p:nvPr/>
          </p:nvSpPr>
          <p:spPr>
            <a:xfrm>
              <a:off x="9679627" y="1667620"/>
              <a:ext cx="2482211" cy="729430"/>
            </a:xfrm>
            <a:prstGeom prst="rect">
              <a:avLst/>
            </a:prstGeom>
            <a:noFill/>
          </p:spPr>
          <p:txBody>
            <a:bodyPr wrap="square" lIns="91440" tIns="0"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Azure Consistent</a:t>
              </a:r>
              <a:br>
                <a:rPr lang="en-US" sz="1400" dirty="0" smtClean="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br>
              <a:r>
                <a:rPr lang="en-US" sz="1400" dirty="0" smtClean="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Service Delivery Overview</a:t>
              </a:r>
              <a:r>
                <a:rPr lang="en-US" sz="2000" dirty="0" smtClean="0">
                  <a:gradFill>
                    <a:gsLst>
                      <a:gs pos="2917">
                        <a:srgbClr val="FFFFFF"/>
                      </a:gs>
                      <a:gs pos="30000">
                        <a:srgbClr val="FFFFFF"/>
                      </a:gs>
                    </a:gsLst>
                    <a:lin ang="5400000" scaled="0"/>
                  </a:gradFill>
                </a:rPr>
                <a:t/>
              </a:r>
              <a:br>
                <a:rPr lang="en-US" sz="2000" dirty="0" smtClean="0">
                  <a:gradFill>
                    <a:gsLst>
                      <a:gs pos="2917">
                        <a:srgbClr val="FFFFFF"/>
                      </a:gs>
                      <a:gs pos="30000">
                        <a:srgbClr val="FFFFFF"/>
                      </a:gs>
                    </a:gsLst>
                    <a:lin ang="5400000" scaled="0"/>
                  </a:gradFill>
                </a:rPr>
              </a:br>
              <a:r>
                <a:rPr lang="en-US" sz="1200" dirty="0" smtClean="0">
                  <a:gradFill>
                    <a:gsLst>
                      <a:gs pos="2917">
                        <a:srgbClr val="FFFFFF"/>
                      </a:gs>
                      <a:gs pos="30000">
                        <a:srgbClr val="FFFFFF"/>
                      </a:gs>
                    </a:gsLst>
                    <a:lin ang="5400000" scaled="0"/>
                  </a:gradFill>
                </a:rPr>
                <a:t>Monday 3:15 PM | Room S106</a:t>
              </a:r>
            </a:p>
          </p:txBody>
        </p:sp>
      </p:grpSp>
      <p:grpSp>
        <p:nvGrpSpPr>
          <p:cNvPr id="173" name="Group 172"/>
          <p:cNvGrpSpPr/>
          <p:nvPr/>
        </p:nvGrpSpPr>
        <p:grpSpPr>
          <a:xfrm>
            <a:off x="9528655" y="1724993"/>
            <a:ext cx="2902587" cy="729430"/>
            <a:chOff x="9259251" y="1717008"/>
            <a:chExt cx="2902587" cy="729430"/>
          </a:xfrm>
        </p:grpSpPr>
        <p:sp>
          <p:nvSpPr>
            <p:cNvPr id="176" name="Oval 175"/>
            <p:cNvSpPr/>
            <p:nvPr/>
          </p:nvSpPr>
          <p:spPr bwMode="auto">
            <a:xfrm>
              <a:off x="9259251" y="1717008"/>
              <a:ext cx="318773" cy="318773"/>
            </a:xfrm>
            <a:prstGeom prst="ellipse">
              <a:avLst/>
            </a:prstGeom>
            <a:solidFill>
              <a:schemeClr val="bg1">
                <a:lumMod val="75000"/>
                <a:lumOff val="25000"/>
              </a:schemeClr>
            </a:solidFill>
            <a:ln w="31750">
              <a:solidFill>
                <a:schemeClr val="tx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2</a:t>
              </a:r>
            </a:p>
          </p:txBody>
        </p:sp>
        <p:sp>
          <p:nvSpPr>
            <p:cNvPr id="177" name="TextBox 176"/>
            <p:cNvSpPr txBox="1"/>
            <p:nvPr/>
          </p:nvSpPr>
          <p:spPr>
            <a:xfrm>
              <a:off x="9679627" y="1717008"/>
              <a:ext cx="2482211" cy="729430"/>
            </a:xfrm>
            <a:prstGeom prst="rect">
              <a:avLst/>
            </a:prstGeom>
            <a:noFill/>
          </p:spPr>
          <p:txBody>
            <a:bodyPr wrap="square" lIns="91440" tIns="0"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Datacenter Virtualization</a:t>
              </a:r>
              <a:br>
                <a:rPr lang="en-US" sz="1400" dirty="0" smtClean="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br>
              <a:r>
                <a:rPr lang="en-US" sz="1400" dirty="0" smtClean="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Overview</a:t>
              </a:r>
              <a:r>
                <a:rPr lang="en-US" sz="2000" dirty="0" smtClean="0">
                  <a:gradFill>
                    <a:gsLst>
                      <a:gs pos="2917">
                        <a:srgbClr val="FFFFFF"/>
                      </a:gs>
                      <a:gs pos="30000">
                        <a:srgbClr val="FFFFFF"/>
                      </a:gs>
                    </a:gsLst>
                    <a:lin ang="5400000" scaled="0"/>
                  </a:gradFill>
                </a:rPr>
                <a:t/>
              </a:r>
              <a:br>
                <a:rPr lang="en-US" sz="2000" dirty="0" smtClean="0">
                  <a:gradFill>
                    <a:gsLst>
                      <a:gs pos="2917">
                        <a:srgbClr val="FFFFFF"/>
                      </a:gs>
                      <a:gs pos="30000">
                        <a:srgbClr val="FFFFFF"/>
                      </a:gs>
                    </a:gsLst>
                    <a:lin ang="5400000" scaled="0"/>
                  </a:gradFill>
                </a:rPr>
              </a:br>
              <a:r>
                <a:rPr lang="en-US" sz="1200" dirty="0" smtClean="0">
                  <a:gradFill>
                    <a:gsLst>
                      <a:gs pos="2917">
                        <a:srgbClr val="FFFFFF"/>
                      </a:gs>
                      <a:gs pos="30000">
                        <a:srgbClr val="FFFFFF"/>
                      </a:gs>
                    </a:gsLst>
                    <a:lin ang="5400000" scaled="0"/>
                  </a:gradFill>
                </a:rPr>
                <a:t>Tuesday 9:00 AM | Room N227</a:t>
              </a:r>
              <a:endParaRPr lang="en-US" sz="1200" dirty="0">
                <a:gradFill>
                  <a:gsLst>
                    <a:gs pos="2917">
                      <a:srgbClr val="FFFFFF"/>
                    </a:gs>
                    <a:gs pos="30000">
                      <a:srgbClr val="FFFFFF"/>
                    </a:gs>
                  </a:gsLst>
                  <a:lin ang="5400000" scaled="0"/>
                </a:gradFill>
              </a:endParaRPr>
            </a:p>
          </p:txBody>
        </p:sp>
      </p:grpSp>
      <p:grpSp>
        <p:nvGrpSpPr>
          <p:cNvPr id="178" name="Group 177"/>
          <p:cNvGrpSpPr/>
          <p:nvPr/>
        </p:nvGrpSpPr>
        <p:grpSpPr>
          <a:xfrm>
            <a:off x="9528655" y="2596280"/>
            <a:ext cx="2902587" cy="701731"/>
            <a:chOff x="9259251" y="1766396"/>
            <a:chExt cx="2902587" cy="701731"/>
          </a:xfrm>
        </p:grpSpPr>
        <p:sp>
          <p:nvSpPr>
            <p:cNvPr id="180" name="Oval 179"/>
            <p:cNvSpPr/>
            <p:nvPr/>
          </p:nvSpPr>
          <p:spPr bwMode="auto">
            <a:xfrm>
              <a:off x="9259251" y="1766396"/>
              <a:ext cx="318773" cy="318773"/>
            </a:xfrm>
            <a:prstGeom prst="ellipse">
              <a:avLst/>
            </a:prstGeom>
            <a:solidFill>
              <a:schemeClr val="bg1">
                <a:lumMod val="75000"/>
                <a:lumOff val="25000"/>
              </a:schemeClr>
            </a:solidFill>
            <a:ln w="31750">
              <a:solidFill>
                <a:schemeClr val="tx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3</a:t>
              </a:r>
            </a:p>
          </p:txBody>
        </p:sp>
        <p:sp>
          <p:nvSpPr>
            <p:cNvPr id="181" name="TextBox 180"/>
            <p:cNvSpPr txBox="1"/>
            <p:nvPr/>
          </p:nvSpPr>
          <p:spPr>
            <a:xfrm>
              <a:off x="9679627" y="1766396"/>
              <a:ext cx="2482211" cy="701731"/>
            </a:xfrm>
            <a:prstGeom prst="rect">
              <a:avLst/>
            </a:prstGeom>
            <a:noFill/>
          </p:spPr>
          <p:txBody>
            <a:bodyPr wrap="square" lIns="91440" tIns="0"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Networking </a:t>
              </a:r>
              <a:br>
                <a:rPr lang="en-US" sz="1400" dirty="0" smtClean="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br>
              <a:r>
                <a:rPr lang="en-US" sz="1400" dirty="0" smtClean="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Overview</a:t>
              </a:r>
              <a:r>
                <a:rPr lang="en-US" sz="2000" dirty="0" smtClean="0">
                  <a:gradFill>
                    <a:gsLst>
                      <a:gs pos="2917">
                        <a:srgbClr val="FFFFFF"/>
                      </a:gs>
                      <a:gs pos="30000">
                        <a:srgbClr val="FFFFFF"/>
                      </a:gs>
                    </a:gsLst>
                    <a:lin ang="5400000" scaled="0"/>
                  </a:gradFill>
                </a:rPr>
                <a:t/>
              </a:r>
              <a:br>
                <a:rPr lang="en-US" sz="2000" dirty="0" smtClean="0">
                  <a:gradFill>
                    <a:gsLst>
                      <a:gs pos="2917">
                        <a:srgbClr val="FFFFFF"/>
                      </a:gs>
                      <a:gs pos="30000">
                        <a:srgbClr val="FFFFFF"/>
                      </a:gs>
                    </a:gsLst>
                    <a:lin ang="5400000" scaled="0"/>
                  </a:gradFill>
                </a:rPr>
              </a:br>
              <a:r>
                <a:rPr lang="en-US" sz="1200" dirty="0" smtClean="0">
                  <a:gradFill>
                    <a:gsLst>
                      <a:gs pos="2917">
                        <a:srgbClr val="FFFFFF"/>
                      </a:gs>
                      <a:gs pos="30000">
                        <a:srgbClr val="FFFFFF"/>
                      </a:gs>
                    </a:gsLst>
                    <a:lin ang="5400000" scaled="0"/>
                  </a:gradFill>
                </a:rPr>
                <a:t>Tuesday 10:45 AM | Room S101</a:t>
              </a:r>
              <a:endParaRPr lang="en-US" sz="1200" dirty="0">
                <a:gradFill>
                  <a:gsLst>
                    <a:gs pos="2917">
                      <a:srgbClr val="FFFFFF"/>
                    </a:gs>
                    <a:gs pos="30000">
                      <a:srgbClr val="FFFFFF"/>
                    </a:gs>
                  </a:gsLst>
                  <a:lin ang="5400000" scaled="0"/>
                </a:gradFill>
              </a:endParaRPr>
            </a:p>
          </p:txBody>
        </p:sp>
      </p:grpSp>
      <p:grpSp>
        <p:nvGrpSpPr>
          <p:cNvPr id="182" name="Group 181"/>
          <p:cNvGrpSpPr/>
          <p:nvPr/>
        </p:nvGrpSpPr>
        <p:grpSpPr>
          <a:xfrm>
            <a:off x="9528655" y="3439868"/>
            <a:ext cx="2902587" cy="701731"/>
            <a:chOff x="9259251" y="1788085"/>
            <a:chExt cx="2902587" cy="701731"/>
          </a:xfrm>
        </p:grpSpPr>
        <p:sp>
          <p:nvSpPr>
            <p:cNvPr id="183" name="Oval 182"/>
            <p:cNvSpPr/>
            <p:nvPr/>
          </p:nvSpPr>
          <p:spPr bwMode="auto">
            <a:xfrm>
              <a:off x="9259251" y="1788085"/>
              <a:ext cx="318773" cy="318773"/>
            </a:xfrm>
            <a:prstGeom prst="ellipse">
              <a:avLst/>
            </a:prstGeom>
            <a:solidFill>
              <a:schemeClr val="bg1">
                <a:lumMod val="75000"/>
                <a:lumOff val="25000"/>
              </a:schemeClr>
            </a:solidFill>
            <a:ln w="31750">
              <a:solidFill>
                <a:schemeClr val="tx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4</a:t>
              </a:r>
            </a:p>
          </p:txBody>
        </p:sp>
        <p:sp>
          <p:nvSpPr>
            <p:cNvPr id="184" name="TextBox 183"/>
            <p:cNvSpPr txBox="1"/>
            <p:nvPr/>
          </p:nvSpPr>
          <p:spPr>
            <a:xfrm>
              <a:off x="9679627" y="1788085"/>
              <a:ext cx="2482211" cy="701731"/>
            </a:xfrm>
            <a:prstGeom prst="rect">
              <a:avLst/>
            </a:prstGeom>
            <a:noFill/>
          </p:spPr>
          <p:txBody>
            <a:bodyPr wrap="square" lIns="91440" tIns="0"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Storage </a:t>
              </a:r>
              <a:br>
                <a:rPr lang="en-US" sz="1400" dirty="0" smtClean="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br>
              <a:r>
                <a:rPr lang="en-US" sz="1400" dirty="0" smtClean="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Overview</a:t>
              </a:r>
              <a:r>
                <a:rPr lang="en-US" sz="2000" dirty="0" smtClean="0">
                  <a:gradFill>
                    <a:gsLst>
                      <a:gs pos="2917">
                        <a:srgbClr val="FFFFFF"/>
                      </a:gs>
                      <a:gs pos="30000">
                        <a:srgbClr val="FFFFFF"/>
                      </a:gs>
                    </a:gsLst>
                    <a:lin ang="5400000" scaled="0"/>
                  </a:gradFill>
                </a:rPr>
                <a:t/>
              </a:r>
              <a:br>
                <a:rPr lang="en-US" sz="2000" dirty="0" smtClean="0">
                  <a:gradFill>
                    <a:gsLst>
                      <a:gs pos="2917">
                        <a:srgbClr val="FFFFFF"/>
                      </a:gs>
                      <a:gs pos="30000">
                        <a:srgbClr val="FFFFFF"/>
                      </a:gs>
                    </a:gsLst>
                    <a:lin ang="5400000" scaled="0"/>
                  </a:gradFill>
                </a:rPr>
              </a:br>
              <a:r>
                <a:rPr lang="en-US" sz="1200" dirty="0" smtClean="0">
                  <a:gradFill>
                    <a:gsLst>
                      <a:gs pos="2917">
                        <a:srgbClr val="FFFFFF"/>
                      </a:gs>
                      <a:gs pos="30000">
                        <a:srgbClr val="FFFFFF"/>
                      </a:gs>
                    </a:gsLst>
                    <a:lin ang="5400000" scaled="0"/>
                  </a:gradFill>
                </a:rPr>
                <a:t>Tuesday 1:30 PM | Room S102</a:t>
              </a:r>
              <a:endParaRPr lang="en-US" sz="1200" dirty="0">
                <a:gradFill>
                  <a:gsLst>
                    <a:gs pos="2917">
                      <a:srgbClr val="FFFFFF"/>
                    </a:gs>
                    <a:gs pos="30000">
                      <a:srgbClr val="FFFFFF"/>
                    </a:gs>
                  </a:gsLst>
                  <a:lin ang="5400000" scaled="0"/>
                </a:gradFill>
              </a:endParaRPr>
            </a:p>
          </p:txBody>
        </p:sp>
      </p:grpSp>
      <p:grpSp>
        <p:nvGrpSpPr>
          <p:cNvPr id="185" name="Group 184"/>
          <p:cNvGrpSpPr/>
          <p:nvPr/>
        </p:nvGrpSpPr>
        <p:grpSpPr>
          <a:xfrm>
            <a:off x="9528655" y="4283456"/>
            <a:ext cx="2902587" cy="701731"/>
            <a:chOff x="9259251" y="1809774"/>
            <a:chExt cx="2902587" cy="701731"/>
          </a:xfrm>
        </p:grpSpPr>
        <p:sp>
          <p:nvSpPr>
            <p:cNvPr id="186" name="Oval 185"/>
            <p:cNvSpPr/>
            <p:nvPr/>
          </p:nvSpPr>
          <p:spPr bwMode="auto">
            <a:xfrm>
              <a:off x="9259251" y="1809774"/>
              <a:ext cx="318773" cy="318773"/>
            </a:xfrm>
            <a:prstGeom prst="ellipse">
              <a:avLst/>
            </a:prstGeom>
            <a:solidFill>
              <a:schemeClr val="bg1">
                <a:lumMod val="75000"/>
                <a:lumOff val="25000"/>
              </a:schemeClr>
            </a:solidFill>
            <a:ln w="31750">
              <a:solidFill>
                <a:schemeClr val="tx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5</a:t>
              </a:r>
            </a:p>
          </p:txBody>
        </p:sp>
        <p:sp>
          <p:nvSpPr>
            <p:cNvPr id="187" name="TextBox 186"/>
            <p:cNvSpPr txBox="1"/>
            <p:nvPr/>
          </p:nvSpPr>
          <p:spPr>
            <a:xfrm>
              <a:off x="9679627" y="1809774"/>
              <a:ext cx="2482211" cy="701731"/>
            </a:xfrm>
            <a:prstGeom prst="rect">
              <a:avLst/>
            </a:prstGeom>
            <a:noFill/>
          </p:spPr>
          <p:txBody>
            <a:bodyPr wrap="square" lIns="91440" tIns="0"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Security and </a:t>
              </a:r>
              <a:br>
                <a:rPr lang="en-US" sz="1400" dirty="0" smtClean="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br>
              <a:r>
                <a:rPr lang="en-US" sz="1400" dirty="0" smtClean="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Assurance Overview</a:t>
              </a:r>
              <a:r>
                <a:rPr lang="en-US" sz="2000" dirty="0" smtClean="0">
                  <a:gradFill>
                    <a:gsLst>
                      <a:gs pos="2917">
                        <a:srgbClr val="FFFFFF"/>
                      </a:gs>
                      <a:gs pos="30000">
                        <a:srgbClr val="FFFFFF"/>
                      </a:gs>
                    </a:gsLst>
                    <a:lin ang="5400000" scaled="0"/>
                  </a:gradFill>
                </a:rPr>
                <a:t/>
              </a:r>
              <a:br>
                <a:rPr lang="en-US" sz="2000" dirty="0" smtClean="0">
                  <a:gradFill>
                    <a:gsLst>
                      <a:gs pos="2917">
                        <a:srgbClr val="FFFFFF"/>
                      </a:gs>
                      <a:gs pos="30000">
                        <a:srgbClr val="FFFFFF"/>
                      </a:gs>
                    </a:gsLst>
                    <a:lin ang="5400000" scaled="0"/>
                  </a:gradFill>
                </a:rPr>
              </a:br>
              <a:r>
                <a:rPr lang="en-US" sz="1200" dirty="0" smtClean="0">
                  <a:gradFill>
                    <a:gsLst>
                      <a:gs pos="2917">
                        <a:srgbClr val="FFFFFF"/>
                      </a:gs>
                      <a:gs pos="30000">
                        <a:srgbClr val="FFFFFF"/>
                      </a:gs>
                    </a:gsLst>
                    <a:lin ang="5400000" scaled="0"/>
                  </a:gradFill>
                </a:rPr>
                <a:t>Tuesday 3:15 PM | Room S101</a:t>
              </a:r>
              <a:endParaRPr lang="en-US" sz="1200" dirty="0">
                <a:gradFill>
                  <a:gsLst>
                    <a:gs pos="2917">
                      <a:srgbClr val="FFFFFF"/>
                    </a:gs>
                    <a:gs pos="30000">
                      <a:srgbClr val="FFFFFF"/>
                    </a:gs>
                  </a:gsLst>
                  <a:lin ang="5400000" scaled="0"/>
                </a:gradFill>
              </a:endParaRPr>
            </a:p>
          </p:txBody>
        </p:sp>
      </p:grpSp>
      <p:grpSp>
        <p:nvGrpSpPr>
          <p:cNvPr id="188" name="Group 187"/>
          <p:cNvGrpSpPr/>
          <p:nvPr/>
        </p:nvGrpSpPr>
        <p:grpSpPr>
          <a:xfrm>
            <a:off x="9528655" y="5127044"/>
            <a:ext cx="2902587" cy="729430"/>
            <a:chOff x="9259251" y="1831463"/>
            <a:chExt cx="2902587" cy="729430"/>
          </a:xfrm>
        </p:grpSpPr>
        <p:sp>
          <p:nvSpPr>
            <p:cNvPr id="189" name="Oval 188"/>
            <p:cNvSpPr/>
            <p:nvPr/>
          </p:nvSpPr>
          <p:spPr bwMode="auto">
            <a:xfrm>
              <a:off x="9259251" y="1831463"/>
              <a:ext cx="318773" cy="318773"/>
            </a:xfrm>
            <a:prstGeom prst="ellipse">
              <a:avLst/>
            </a:prstGeom>
            <a:solidFill>
              <a:schemeClr val="bg1">
                <a:lumMod val="75000"/>
                <a:lumOff val="25000"/>
              </a:schemeClr>
            </a:solidFill>
            <a:ln w="31750">
              <a:solidFill>
                <a:schemeClr val="tx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6</a:t>
              </a:r>
            </a:p>
          </p:txBody>
        </p:sp>
        <p:sp>
          <p:nvSpPr>
            <p:cNvPr id="190" name="TextBox 189"/>
            <p:cNvSpPr txBox="1"/>
            <p:nvPr/>
          </p:nvSpPr>
          <p:spPr>
            <a:xfrm>
              <a:off x="9679627" y="1831463"/>
              <a:ext cx="2482211" cy="729430"/>
            </a:xfrm>
            <a:prstGeom prst="rect">
              <a:avLst/>
            </a:prstGeom>
            <a:noFill/>
          </p:spPr>
          <p:txBody>
            <a:bodyPr wrap="square" lIns="91440" tIns="0"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What’s New in System Center for Management</a:t>
              </a:r>
              <a:r>
                <a:rPr lang="en-US" sz="2000" dirty="0" smtClean="0">
                  <a:gradFill>
                    <a:gsLst>
                      <a:gs pos="2917">
                        <a:srgbClr val="FFFFFF"/>
                      </a:gs>
                      <a:gs pos="30000">
                        <a:srgbClr val="FFFFFF"/>
                      </a:gs>
                    </a:gsLst>
                    <a:lin ang="5400000" scaled="0"/>
                  </a:gradFill>
                </a:rPr>
                <a:t/>
              </a:r>
              <a:br>
                <a:rPr lang="en-US" sz="2000" dirty="0" smtClean="0">
                  <a:gradFill>
                    <a:gsLst>
                      <a:gs pos="2917">
                        <a:srgbClr val="FFFFFF"/>
                      </a:gs>
                      <a:gs pos="30000">
                        <a:srgbClr val="FFFFFF"/>
                      </a:gs>
                    </a:gsLst>
                    <a:lin ang="5400000" scaled="0"/>
                  </a:gradFill>
                </a:rPr>
              </a:br>
              <a:r>
                <a:rPr lang="en-US" sz="1200" dirty="0" smtClean="0">
                  <a:gradFill>
                    <a:gsLst>
                      <a:gs pos="2917">
                        <a:srgbClr val="FFFFFF"/>
                      </a:gs>
                      <a:gs pos="30000">
                        <a:srgbClr val="FFFFFF"/>
                      </a:gs>
                    </a:gsLst>
                    <a:lin ang="5400000" scaled="0"/>
                  </a:gradFill>
                </a:rPr>
                <a:t>Tuesday 5:00 PM | Room E351</a:t>
              </a:r>
              <a:endParaRPr lang="en-US" sz="1200" dirty="0">
                <a:gradFill>
                  <a:gsLst>
                    <a:gs pos="2917">
                      <a:srgbClr val="FFFFFF"/>
                    </a:gs>
                    <a:gs pos="30000">
                      <a:srgbClr val="FFFFFF"/>
                    </a:gs>
                  </a:gsLst>
                  <a:lin ang="5400000" scaled="0"/>
                </a:gradFill>
              </a:endParaRPr>
            </a:p>
          </p:txBody>
        </p:sp>
      </p:grpSp>
      <p:grpSp>
        <p:nvGrpSpPr>
          <p:cNvPr id="191" name="Group 190"/>
          <p:cNvGrpSpPr/>
          <p:nvPr/>
        </p:nvGrpSpPr>
        <p:grpSpPr>
          <a:xfrm>
            <a:off x="9528655" y="5998330"/>
            <a:ext cx="2902587" cy="867930"/>
            <a:chOff x="9259251" y="1880852"/>
            <a:chExt cx="2902587" cy="867930"/>
          </a:xfrm>
        </p:grpSpPr>
        <p:sp>
          <p:nvSpPr>
            <p:cNvPr id="192" name="Oval 191"/>
            <p:cNvSpPr/>
            <p:nvPr/>
          </p:nvSpPr>
          <p:spPr bwMode="auto">
            <a:xfrm>
              <a:off x="9259251" y="1880852"/>
              <a:ext cx="318773" cy="318773"/>
            </a:xfrm>
            <a:prstGeom prst="ellipse">
              <a:avLst/>
            </a:prstGeom>
            <a:solidFill>
              <a:schemeClr val="bg1">
                <a:lumMod val="75000"/>
                <a:lumOff val="25000"/>
              </a:schemeClr>
            </a:solidFill>
            <a:ln w="31750">
              <a:solidFill>
                <a:schemeClr val="tx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7</a:t>
              </a:r>
            </a:p>
          </p:txBody>
        </p:sp>
        <p:sp>
          <p:nvSpPr>
            <p:cNvPr id="193" name="TextBox 192"/>
            <p:cNvSpPr txBox="1"/>
            <p:nvPr/>
          </p:nvSpPr>
          <p:spPr>
            <a:xfrm>
              <a:off x="9679627" y="1880852"/>
              <a:ext cx="2482211" cy="867930"/>
            </a:xfrm>
            <a:prstGeom prst="rect">
              <a:avLst/>
            </a:prstGeom>
            <a:noFill/>
          </p:spPr>
          <p:txBody>
            <a:bodyPr wrap="square" lIns="91440" tIns="0"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Linux on the Microsoft Cloud Platform</a:t>
              </a:r>
              <a:r>
                <a:rPr lang="en-US" sz="2000" dirty="0" smtClean="0">
                  <a:gradFill>
                    <a:gsLst>
                      <a:gs pos="2917">
                        <a:srgbClr val="FFFFFF"/>
                      </a:gs>
                      <a:gs pos="30000">
                        <a:srgbClr val="FFFFFF"/>
                      </a:gs>
                    </a:gsLst>
                    <a:lin ang="5400000" scaled="0"/>
                  </a:gradFill>
                </a:rPr>
                <a:t/>
              </a:r>
              <a:br>
                <a:rPr lang="en-US" sz="2000" dirty="0" smtClean="0">
                  <a:gradFill>
                    <a:gsLst>
                      <a:gs pos="2917">
                        <a:srgbClr val="FFFFFF"/>
                      </a:gs>
                      <a:gs pos="30000">
                        <a:srgbClr val="FFFFFF"/>
                      </a:gs>
                    </a:gsLst>
                    <a:lin ang="5400000" scaled="0"/>
                  </a:gradFill>
                </a:rPr>
              </a:br>
              <a:r>
                <a:rPr lang="en-US" sz="1200" dirty="0" smtClean="0">
                  <a:gradFill>
                    <a:gsLst>
                      <a:gs pos="2917">
                        <a:srgbClr val="FFFFFF"/>
                      </a:gs>
                      <a:gs pos="30000">
                        <a:srgbClr val="FFFFFF"/>
                      </a:gs>
                    </a:gsLst>
                    <a:lin ang="5400000" scaled="0"/>
                  </a:gradFill>
                </a:rPr>
                <a:t>Wednesday 9:00 AM            Room S104</a:t>
              </a:r>
              <a:endParaRPr lang="en-US" sz="1200" dirty="0">
                <a:gradFill>
                  <a:gsLst>
                    <a:gs pos="2917">
                      <a:srgbClr val="FFFFFF"/>
                    </a:gs>
                    <a:gs pos="30000">
                      <a:srgbClr val="FFFFFF"/>
                    </a:gs>
                  </a:gsLst>
                  <a:lin ang="5400000" scaled="0"/>
                </a:gradFill>
              </a:endParaRPr>
            </a:p>
          </p:txBody>
        </p:sp>
      </p:grpSp>
      <p:sp>
        <p:nvSpPr>
          <p:cNvPr id="195" name="Oval 194"/>
          <p:cNvSpPr/>
          <p:nvPr/>
        </p:nvSpPr>
        <p:spPr bwMode="auto">
          <a:xfrm>
            <a:off x="439282" y="391171"/>
            <a:ext cx="322681" cy="322681"/>
          </a:xfrm>
          <a:prstGeom prst="ellipse">
            <a:avLst/>
          </a:prstGeom>
          <a:solidFill>
            <a:schemeClr val="bg1">
              <a:lumMod val="75000"/>
              <a:lumOff val="25000"/>
            </a:schemeClr>
          </a:solidFill>
          <a:ln w="3175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6</a:t>
            </a:r>
          </a:p>
        </p:txBody>
      </p:sp>
      <p:sp>
        <p:nvSpPr>
          <p:cNvPr id="203" name="Rectangle 202"/>
          <p:cNvSpPr/>
          <p:nvPr/>
        </p:nvSpPr>
        <p:spPr>
          <a:xfrm>
            <a:off x="281387" y="678149"/>
            <a:ext cx="1694908" cy="400110"/>
          </a:xfrm>
          <a:prstGeom prst="rect">
            <a:avLst/>
          </a:prstGeom>
        </p:spPr>
        <p:txBody>
          <a:bodyPr wrap="square" lIns="0" rIns="0">
            <a:spAutoFit/>
          </a:bodyPr>
          <a:lstStyle/>
          <a:p>
            <a:pPr algn="ctr" defTabSz="932398" fontAlgn="base">
              <a:spcBef>
                <a:spcPct val="0"/>
              </a:spcBef>
              <a:spcAft>
                <a:spcPct val="0"/>
              </a:spcAft>
            </a:pPr>
            <a:r>
              <a:rPr lang="en-US" sz="2000" dirty="0">
                <a:gradFill>
                  <a:gsLst>
                    <a:gs pos="16814">
                      <a:srgbClr val="FFFFFF"/>
                    </a:gs>
                    <a:gs pos="61000">
                      <a:srgbClr val="FFFFFF"/>
                    </a:gs>
                  </a:gsLst>
                  <a:lin ang="5400000" scaled="0"/>
                </a:gradFill>
                <a:latin typeface="Segoe UI Semibold" panose="020B0702040204020203" pitchFamily="34" charset="0"/>
                <a:cs typeface="Segoe UI Semibold" panose="020B0702040204020203" pitchFamily="34" charset="0"/>
              </a:rPr>
              <a:t>Management</a:t>
            </a:r>
          </a:p>
        </p:txBody>
      </p:sp>
      <p:sp>
        <p:nvSpPr>
          <p:cNvPr id="204" name="Freeform 207"/>
          <p:cNvSpPr>
            <a:spLocks noChangeAspect="1" noEditPoints="1"/>
          </p:cNvSpPr>
          <p:nvPr/>
        </p:nvSpPr>
        <p:spPr bwMode="auto">
          <a:xfrm>
            <a:off x="1393832" y="1108739"/>
            <a:ext cx="496856" cy="427153"/>
          </a:xfrm>
          <a:custGeom>
            <a:avLst/>
            <a:gdLst>
              <a:gd name="T0" fmla="*/ 102 w 118"/>
              <a:gd name="T1" fmla="*/ 33 h 101"/>
              <a:gd name="T2" fmla="*/ 57 w 118"/>
              <a:gd name="T3" fmla="*/ 79 h 101"/>
              <a:gd name="T4" fmla="*/ 33 w 118"/>
              <a:gd name="T5" fmla="*/ 85 h 101"/>
              <a:gd name="T6" fmla="*/ 40 w 118"/>
              <a:gd name="T7" fmla="*/ 62 h 101"/>
              <a:gd name="T8" fmla="*/ 86 w 118"/>
              <a:gd name="T9" fmla="*/ 16 h 101"/>
              <a:gd name="T10" fmla="*/ 102 w 118"/>
              <a:gd name="T11" fmla="*/ 33 h 101"/>
              <a:gd name="T12" fmla="*/ 48 w 118"/>
              <a:gd name="T13" fmla="*/ 62 h 101"/>
              <a:gd name="T14" fmla="*/ 48 w 118"/>
              <a:gd name="T15" fmla="*/ 66 h 101"/>
              <a:gd name="T16" fmla="*/ 48 w 118"/>
              <a:gd name="T17" fmla="*/ 66 h 101"/>
              <a:gd name="T18" fmla="*/ 52 w 118"/>
              <a:gd name="T19" fmla="*/ 66 h 101"/>
              <a:gd name="T20" fmla="*/ 88 w 118"/>
              <a:gd name="T21" fmla="*/ 30 h 101"/>
              <a:gd name="T22" fmla="*/ 88 w 118"/>
              <a:gd name="T23" fmla="*/ 26 h 101"/>
              <a:gd name="T24" fmla="*/ 88 w 118"/>
              <a:gd name="T25" fmla="*/ 26 h 101"/>
              <a:gd name="T26" fmla="*/ 84 w 118"/>
              <a:gd name="T27" fmla="*/ 26 h 101"/>
              <a:gd name="T28" fmla="*/ 48 w 118"/>
              <a:gd name="T29" fmla="*/ 62 h 101"/>
              <a:gd name="T30" fmla="*/ 107 w 118"/>
              <a:gd name="T31" fmla="*/ 28 h 101"/>
              <a:gd name="T32" fmla="*/ 118 w 118"/>
              <a:gd name="T33" fmla="*/ 17 h 101"/>
              <a:gd name="T34" fmla="*/ 101 w 118"/>
              <a:gd name="T35" fmla="*/ 0 h 101"/>
              <a:gd name="T36" fmla="*/ 90 w 118"/>
              <a:gd name="T37" fmla="*/ 11 h 101"/>
              <a:gd name="T38" fmla="*/ 107 w 118"/>
              <a:gd name="T39" fmla="*/ 28 h 101"/>
              <a:gd name="T40" fmla="*/ 80 w 118"/>
              <a:gd name="T41" fmla="*/ 2 h 101"/>
              <a:gd name="T42" fmla="*/ 24 w 118"/>
              <a:gd name="T43" fmla="*/ 2 h 101"/>
              <a:gd name="T44" fmla="*/ 0 w 118"/>
              <a:gd name="T45" fmla="*/ 22 h 101"/>
              <a:gd name="T46" fmla="*/ 0 w 118"/>
              <a:gd name="T47" fmla="*/ 101 h 101"/>
              <a:gd name="T48" fmla="*/ 80 w 118"/>
              <a:gd name="T49" fmla="*/ 101 h 101"/>
              <a:gd name="T50" fmla="*/ 80 w 118"/>
              <a:gd name="T51" fmla="*/ 66 h 101"/>
              <a:gd name="T52" fmla="*/ 72 w 118"/>
              <a:gd name="T53" fmla="*/ 74 h 101"/>
              <a:gd name="T54" fmla="*/ 72 w 118"/>
              <a:gd name="T55" fmla="*/ 94 h 101"/>
              <a:gd name="T56" fmla="*/ 8 w 118"/>
              <a:gd name="T57" fmla="*/ 94 h 101"/>
              <a:gd name="T58" fmla="*/ 8 w 118"/>
              <a:gd name="T59" fmla="*/ 30 h 101"/>
              <a:gd name="T60" fmla="*/ 33 w 118"/>
              <a:gd name="T61" fmla="*/ 30 h 101"/>
              <a:gd name="T62" fmla="*/ 33 w 118"/>
              <a:gd name="T63" fmla="*/ 9 h 101"/>
              <a:gd name="T64" fmla="*/ 72 w 118"/>
              <a:gd name="T65" fmla="*/ 9 h 101"/>
              <a:gd name="T66" fmla="*/ 72 w 118"/>
              <a:gd name="T67" fmla="*/ 21 h 101"/>
              <a:gd name="T68" fmla="*/ 80 w 118"/>
              <a:gd name="T69" fmla="*/ 12 h 101"/>
              <a:gd name="T70" fmla="*/ 80 w 118"/>
              <a:gd name="T71"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8" h="101">
                <a:moveTo>
                  <a:pt x="102" y="33"/>
                </a:moveTo>
                <a:cubicBezTo>
                  <a:pt x="57" y="79"/>
                  <a:pt x="57" y="79"/>
                  <a:pt x="57" y="79"/>
                </a:cubicBezTo>
                <a:cubicBezTo>
                  <a:pt x="33" y="85"/>
                  <a:pt x="33" y="85"/>
                  <a:pt x="33" y="85"/>
                </a:cubicBezTo>
                <a:cubicBezTo>
                  <a:pt x="40" y="62"/>
                  <a:pt x="40" y="62"/>
                  <a:pt x="40" y="62"/>
                </a:cubicBezTo>
                <a:cubicBezTo>
                  <a:pt x="86" y="16"/>
                  <a:pt x="86" y="16"/>
                  <a:pt x="86" y="16"/>
                </a:cubicBezTo>
                <a:cubicBezTo>
                  <a:pt x="102" y="33"/>
                  <a:pt x="102" y="33"/>
                  <a:pt x="102" y="33"/>
                </a:cubicBezTo>
                <a:close/>
                <a:moveTo>
                  <a:pt x="48" y="62"/>
                </a:moveTo>
                <a:cubicBezTo>
                  <a:pt x="47" y="63"/>
                  <a:pt x="47" y="65"/>
                  <a:pt x="48" y="66"/>
                </a:cubicBezTo>
                <a:cubicBezTo>
                  <a:pt x="48" y="66"/>
                  <a:pt x="48" y="66"/>
                  <a:pt x="48" y="66"/>
                </a:cubicBezTo>
                <a:cubicBezTo>
                  <a:pt x="49" y="67"/>
                  <a:pt x="51" y="67"/>
                  <a:pt x="52" y="66"/>
                </a:cubicBezTo>
                <a:cubicBezTo>
                  <a:pt x="88" y="30"/>
                  <a:pt x="88" y="30"/>
                  <a:pt x="88" y="30"/>
                </a:cubicBezTo>
                <a:cubicBezTo>
                  <a:pt x="89" y="29"/>
                  <a:pt x="89" y="27"/>
                  <a:pt x="88" y="26"/>
                </a:cubicBezTo>
                <a:cubicBezTo>
                  <a:pt x="88" y="26"/>
                  <a:pt x="88" y="26"/>
                  <a:pt x="88" y="26"/>
                </a:cubicBezTo>
                <a:cubicBezTo>
                  <a:pt x="87" y="25"/>
                  <a:pt x="85" y="25"/>
                  <a:pt x="84" y="26"/>
                </a:cubicBezTo>
                <a:lnTo>
                  <a:pt x="48" y="62"/>
                </a:lnTo>
                <a:close/>
                <a:moveTo>
                  <a:pt x="107" y="28"/>
                </a:moveTo>
                <a:cubicBezTo>
                  <a:pt x="118" y="17"/>
                  <a:pt x="118" y="17"/>
                  <a:pt x="118" y="17"/>
                </a:cubicBezTo>
                <a:cubicBezTo>
                  <a:pt x="101" y="0"/>
                  <a:pt x="101" y="0"/>
                  <a:pt x="101" y="0"/>
                </a:cubicBezTo>
                <a:cubicBezTo>
                  <a:pt x="90" y="11"/>
                  <a:pt x="90" y="11"/>
                  <a:pt x="90" y="11"/>
                </a:cubicBezTo>
                <a:lnTo>
                  <a:pt x="107" y="28"/>
                </a:lnTo>
                <a:close/>
                <a:moveTo>
                  <a:pt x="80" y="2"/>
                </a:moveTo>
                <a:cubicBezTo>
                  <a:pt x="24" y="2"/>
                  <a:pt x="24" y="2"/>
                  <a:pt x="24" y="2"/>
                </a:cubicBezTo>
                <a:cubicBezTo>
                  <a:pt x="0" y="22"/>
                  <a:pt x="0" y="22"/>
                  <a:pt x="0" y="22"/>
                </a:cubicBezTo>
                <a:cubicBezTo>
                  <a:pt x="0" y="101"/>
                  <a:pt x="0" y="101"/>
                  <a:pt x="0" y="101"/>
                </a:cubicBezTo>
                <a:cubicBezTo>
                  <a:pt x="80" y="101"/>
                  <a:pt x="80" y="101"/>
                  <a:pt x="80" y="101"/>
                </a:cubicBezTo>
                <a:cubicBezTo>
                  <a:pt x="80" y="66"/>
                  <a:pt x="80" y="66"/>
                  <a:pt x="80" y="66"/>
                </a:cubicBezTo>
                <a:cubicBezTo>
                  <a:pt x="72" y="74"/>
                  <a:pt x="72" y="74"/>
                  <a:pt x="72" y="74"/>
                </a:cubicBezTo>
                <a:cubicBezTo>
                  <a:pt x="72" y="94"/>
                  <a:pt x="72" y="94"/>
                  <a:pt x="72" y="94"/>
                </a:cubicBezTo>
                <a:cubicBezTo>
                  <a:pt x="8" y="94"/>
                  <a:pt x="8" y="94"/>
                  <a:pt x="8" y="94"/>
                </a:cubicBezTo>
                <a:cubicBezTo>
                  <a:pt x="8" y="30"/>
                  <a:pt x="8" y="30"/>
                  <a:pt x="8" y="30"/>
                </a:cubicBezTo>
                <a:cubicBezTo>
                  <a:pt x="33" y="30"/>
                  <a:pt x="33" y="30"/>
                  <a:pt x="33" y="30"/>
                </a:cubicBezTo>
                <a:cubicBezTo>
                  <a:pt x="33" y="9"/>
                  <a:pt x="33" y="9"/>
                  <a:pt x="33" y="9"/>
                </a:cubicBezTo>
                <a:cubicBezTo>
                  <a:pt x="72" y="9"/>
                  <a:pt x="72" y="9"/>
                  <a:pt x="72" y="9"/>
                </a:cubicBezTo>
                <a:cubicBezTo>
                  <a:pt x="72" y="21"/>
                  <a:pt x="72" y="21"/>
                  <a:pt x="72" y="21"/>
                </a:cubicBezTo>
                <a:cubicBezTo>
                  <a:pt x="80" y="12"/>
                  <a:pt x="80" y="12"/>
                  <a:pt x="80" y="12"/>
                </a:cubicBezTo>
                <a:lnTo>
                  <a:pt x="80" y="2"/>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5" name="Freeform 6"/>
          <p:cNvSpPr>
            <a:spLocks noChangeAspect="1"/>
          </p:cNvSpPr>
          <p:nvPr/>
        </p:nvSpPr>
        <p:spPr bwMode="auto">
          <a:xfrm>
            <a:off x="8237122" y="5177500"/>
            <a:ext cx="372194" cy="372192"/>
          </a:xfrm>
          <a:custGeom>
            <a:avLst/>
            <a:gdLst>
              <a:gd name="T0" fmla="*/ 1652 w 2261"/>
              <a:gd name="T1" fmla="*/ 822 h 2261"/>
              <a:gd name="T2" fmla="*/ 1652 w 2261"/>
              <a:gd name="T3" fmla="*/ 1075 h 2261"/>
              <a:gd name="T4" fmla="*/ 1432 w 2261"/>
              <a:gd name="T5" fmla="*/ 1075 h 2261"/>
              <a:gd name="T6" fmla="*/ 1432 w 2261"/>
              <a:gd name="T7" fmla="*/ 822 h 2261"/>
              <a:gd name="T8" fmla="*/ 1172 w 2261"/>
              <a:gd name="T9" fmla="*/ 822 h 2261"/>
              <a:gd name="T10" fmla="*/ 1172 w 2261"/>
              <a:gd name="T11" fmla="*/ 602 h 2261"/>
              <a:gd name="T12" fmla="*/ 1432 w 2261"/>
              <a:gd name="T13" fmla="*/ 602 h 2261"/>
              <a:gd name="T14" fmla="*/ 1432 w 2261"/>
              <a:gd name="T15" fmla="*/ 0 h 2261"/>
              <a:gd name="T16" fmla="*/ 830 w 2261"/>
              <a:gd name="T17" fmla="*/ 0 h 2261"/>
              <a:gd name="T18" fmla="*/ 830 w 2261"/>
              <a:gd name="T19" fmla="*/ 602 h 2261"/>
              <a:gd name="T20" fmla="*/ 1082 w 2261"/>
              <a:gd name="T21" fmla="*/ 602 h 2261"/>
              <a:gd name="T22" fmla="*/ 1082 w 2261"/>
              <a:gd name="T23" fmla="*/ 822 h 2261"/>
              <a:gd name="T24" fmla="*/ 830 w 2261"/>
              <a:gd name="T25" fmla="*/ 822 h 2261"/>
              <a:gd name="T26" fmla="*/ 830 w 2261"/>
              <a:gd name="T27" fmla="*/ 1075 h 2261"/>
              <a:gd name="T28" fmla="*/ 603 w 2261"/>
              <a:gd name="T29" fmla="*/ 1075 h 2261"/>
              <a:gd name="T30" fmla="*/ 603 w 2261"/>
              <a:gd name="T31" fmla="*/ 822 h 2261"/>
              <a:gd name="T32" fmla="*/ 0 w 2261"/>
              <a:gd name="T33" fmla="*/ 822 h 2261"/>
              <a:gd name="T34" fmla="*/ 0 w 2261"/>
              <a:gd name="T35" fmla="*/ 1424 h 2261"/>
              <a:gd name="T36" fmla="*/ 253 w 2261"/>
              <a:gd name="T37" fmla="*/ 1424 h 2261"/>
              <a:gd name="T38" fmla="*/ 253 w 2261"/>
              <a:gd name="T39" fmla="*/ 1658 h 2261"/>
              <a:gd name="T40" fmla="*/ 0 w 2261"/>
              <a:gd name="T41" fmla="*/ 1658 h 2261"/>
              <a:gd name="T42" fmla="*/ 0 w 2261"/>
              <a:gd name="T43" fmla="*/ 2261 h 2261"/>
              <a:gd name="T44" fmla="*/ 603 w 2261"/>
              <a:gd name="T45" fmla="*/ 2261 h 2261"/>
              <a:gd name="T46" fmla="*/ 603 w 2261"/>
              <a:gd name="T47" fmla="*/ 1658 h 2261"/>
              <a:gd name="T48" fmla="*/ 350 w 2261"/>
              <a:gd name="T49" fmla="*/ 1658 h 2261"/>
              <a:gd name="T50" fmla="*/ 350 w 2261"/>
              <a:gd name="T51" fmla="*/ 1424 h 2261"/>
              <a:gd name="T52" fmla="*/ 603 w 2261"/>
              <a:gd name="T53" fmla="*/ 1424 h 2261"/>
              <a:gd name="T54" fmla="*/ 603 w 2261"/>
              <a:gd name="T55" fmla="*/ 1172 h 2261"/>
              <a:gd name="T56" fmla="*/ 830 w 2261"/>
              <a:gd name="T57" fmla="*/ 1172 h 2261"/>
              <a:gd name="T58" fmla="*/ 830 w 2261"/>
              <a:gd name="T59" fmla="*/ 1424 h 2261"/>
              <a:gd name="T60" fmla="*/ 1082 w 2261"/>
              <a:gd name="T61" fmla="*/ 1424 h 2261"/>
              <a:gd name="T62" fmla="*/ 1082 w 2261"/>
              <a:gd name="T63" fmla="*/ 1658 h 2261"/>
              <a:gd name="T64" fmla="*/ 830 w 2261"/>
              <a:gd name="T65" fmla="*/ 1658 h 2261"/>
              <a:gd name="T66" fmla="*/ 830 w 2261"/>
              <a:gd name="T67" fmla="*/ 2261 h 2261"/>
              <a:gd name="T68" fmla="*/ 1432 w 2261"/>
              <a:gd name="T69" fmla="*/ 2261 h 2261"/>
              <a:gd name="T70" fmla="*/ 1432 w 2261"/>
              <a:gd name="T71" fmla="*/ 1658 h 2261"/>
              <a:gd name="T72" fmla="*/ 1172 w 2261"/>
              <a:gd name="T73" fmla="*/ 1658 h 2261"/>
              <a:gd name="T74" fmla="*/ 1172 w 2261"/>
              <a:gd name="T75" fmla="*/ 1424 h 2261"/>
              <a:gd name="T76" fmla="*/ 1432 w 2261"/>
              <a:gd name="T77" fmla="*/ 1424 h 2261"/>
              <a:gd name="T78" fmla="*/ 1432 w 2261"/>
              <a:gd name="T79" fmla="*/ 1172 h 2261"/>
              <a:gd name="T80" fmla="*/ 1652 w 2261"/>
              <a:gd name="T81" fmla="*/ 1172 h 2261"/>
              <a:gd name="T82" fmla="*/ 1652 w 2261"/>
              <a:gd name="T83" fmla="*/ 1424 h 2261"/>
              <a:gd name="T84" fmla="*/ 2261 w 2261"/>
              <a:gd name="T85" fmla="*/ 1424 h 2261"/>
              <a:gd name="T86" fmla="*/ 2261 w 2261"/>
              <a:gd name="T87" fmla="*/ 822 h 2261"/>
              <a:gd name="T88" fmla="*/ 1652 w 2261"/>
              <a:gd name="T89" fmla="*/ 822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61" h="2261">
                <a:moveTo>
                  <a:pt x="1652" y="822"/>
                </a:moveTo>
                <a:lnTo>
                  <a:pt x="1652" y="1075"/>
                </a:lnTo>
                <a:lnTo>
                  <a:pt x="1432" y="1075"/>
                </a:lnTo>
                <a:lnTo>
                  <a:pt x="1432" y="822"/>
                </a:lnTo>
                <a:lnTo>
                  <a:pt x="1172" y="822"/>
                </a:lnTo>
                <a:lnTo>
                  <a:pt x="1172" y="602"/>
                </a:lnTo>
                <a:lnTo>
                  <a:pt x="1432" y="602"/>
                </a:lnTo>
                <a:lnTo>
                  <a:pt x="1432" y="0"/>
                </a:lnTo>
                <a:lnTo>
                  <a:pt x="830" y="0"/>
                </a:lnTo>
                <a:lnTo>
                  <a:pt x="830" y="602"/>
                </a:lnTo>
                <a:lnTo>
                  <a:pt x="1082" y="602"/>
                </a:lnTo>
                <a:lnTo>
                  <a:pt x="1082" y="822"/>
                </a:lnTo>
                <a:lnTo>
                  <a:pt x="830" y="822"/>
                </a:lnTo>
                <a:lnTo>
                  <a:pt x="830" y="1075"/>
                </a:lnTo>
                <a:lnTo>
                  <a:pt x="603" y="1075"/>
                </a:lnTo>
                <a:lnTo>
                  <a:pt x="603" y="822"/>
                </a:lnTo>
                <a:lnTo>
                  <a:pt x="0" y="822"/>
                </a:lnTo>
                <a:lnTo>
                  <a:pt x="0" y="1424"/>
                </a:lnTo>
                <a:lnTo>
                  <a:pt x="253" y="1424"/>
                </a:lnTo>
                <a:lnTo>
                  <a:pt x="253" y="1658"/>
                </a:lnTo>
                <a:lnTo>
                  <a:pt x="0" y="1658"/>
                </a:lnTo>
                <a:lnTo>
                  <a:pt x="0" y="2261"/>
                </a:lnTo>
                <a:lnTo>
                  <a:pt x="603" y="2261"/>
                </a:lnTo>
                <a:lnTo>
                  <a:pt x="603" y="1658"/>
                </a:lnTo>
                <a:lnTo>
                  <a:pt x="350" y="1658"/>
                </a:lnTo>
                <a:lnTo>
                  <a:pt x="350" y="1424"/>
                </a:lnTo>
                <a:lnTo>
                  <a:pt x="603" y="1424"/>
                </a:lnTo>
                <a:lnTo>
                  <a:pt x="603" y="1172"/>
                </a:lnTo>
                <a:lnTo>
                  <a:pt x="830" y="1172"/>
                </a:lnTo>
                <a:lnTo>
                  <a:pt x="830" y="1424"/>
                </a:lnTo>
                <a:lnTo>
                  <a:pt x="1082" y="1424"/>
                </a:lnTo>
                <a:lnTo>
                  <a:pt x="1082" y="1658"/>
                </a:lnTo>
                <a:lnTo>
                  <a:pt x="830" y="1658"/>
                </a:lnTo>
                <a:lnTo>
                  <a:pt x="830" y="2261"/>
                </a:lnTo>
                <a:lnTo>
                  <a:pt x="1432" y="2261"/>
                </a:lnTo>
                <a:lnTo>
                  <a:pt x="1432" y="1658"/>
                </a:lnTo>
                <a:lnTo>
                  <a:pt x="1172" y="1658"/>
                </a:lnTo>
                <a:lnTo>
                  <a:pt x="1172" y="1424"/>
                </a:lnTo>
                <a:lnTo>
                  <a:pt x="1432" y="1424"/>
                </a:lnTo>
                <a:lnTo>
                  <a:pt x="1432" y="1172"/>
                </a:lnTo>
                <a:lnTo>
                  <a:pt x="1652" y="1172"/>
                </a:lnTo>
                <a:lnTo>
                  <a:pt x="1652" y="1424"/>
                </a:lnTo>
                <a:lnTo>
                  <a:pt x="2261" y="1424"/>
                </a:lnTo>
                <a:lnTo>
                  <a:pt x="2261" y="822"/>
                </a:lnTo>
                <a:lnTo>
                  <a:pt x="1652" y="822"/>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9" name="Group 8"/>
          <p:cNvGrpSpPr/>
          <p:nvPr/>
        </p:nvGrpSpPr>
        <p:grpSpPr>
          <a:xfrm>
            <a:off x="5538643" y="4102625"/>
            <a:ext cx="1508760" cy="1024128"/>
            <a:chOff x="5538643" y="4271665"/>
            <a:chExt cx="1508760" cy="1024128"/>
          </a:xfrm>
        </p:grpSpPr>
        <p:grpSp>
          <p:nvGrpSpPr>
            <p:cNvPr id="14" name="Group 13"/>
            <p:cNvGrpSpPr/>
            <p:nvPr/>
          </p:nvGrpSpPr>
          <p:grpSpPr>
            <a:xfrm>
              <a:off x="5538643" y="4271665"/>
              <a:ext cx="1508760" cy="1024128"/>
              <a:chOff x="6352484" y="4881061"/>
              <a:chExt cx="1896660" cy="1024128"/>
            </a:xfrm>
          </p:grpSpPr>
          <p:sp>
            <p:nvSpPr>
              <p:cNvPr id="78" name="Rectangle 77"/>
              <p:cNvSpPr/>
              <p:nvPr/>
            </p:nvSpPr>
            <p:spPr bwMode="auto">
              <a:xfrm>
                <a:off x="6352484" y="4881061"/>
                <a:ext cx="1896660" cy="1024128"/>
              </a:xfrm>
              <a:prstGeom prst="rect">
                <a:avLst/>
              </a:prstGeom>
              <a:solidFill>
                <a:srgbClr val="00317B"/>
              </a:solidFill>
              <a:ln w="19050">
                <a:no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0" bIns="182880" rtlCol="0" anchor="ctr" anchorCtr="0"/>
              <a:lstStyle/>
              <a:p>
                <a:pPr defTabSz="914400"/>
                <a:r>
                  <a:rPr lang="en-US" sz="14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Storage</a:t>
                </a:r>
              </a:p>
            </p:txBody>
          </p:sp>
          <p:sp>
            <p:nvSpPr>
              <p:cNvPr id="158" name="Rectangle 157"/>
              <p:cNvSpPr/>
              <p:nvPr/>
            </p:nvSpPr>
            <p:spPr>
              <a:xfrm>
                <a:off x="6421874" y="5657276"/>
                <a:ext cx="1757880" cy="177332"/>
              </a:xfrm>
              <a:prstGeom prst="rect">
                <a:avLst/>
              </a:prstGeom>
              <a:noFill/>
              <a:ln w="19050">
                <a:no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lIns="182880" rIns="0" bIns="182880" rtlCol="0" anchor="ctr" anchorCtr="0"/>
              <a:lstStyle/>
              <a:p>
                <a:pPr defTabSz="914400">
                  <a:lnSpc>
                    <a:spcPct val="110000"/>
                  </a:lnSpc>
                </a:pPr>
                <a:endParaRPr lang="en-US" sz="1200" dirty="0">
                  <a:gradFill>
                    <a:gsLst>
                      <a:gs pos="16814">
                        <a:srgbClr val="FFFFFF"/>
                      </a:gs>
                      <a:gs pos="46000">
                        <a:srgbClr val="FFFFFF"/>
                      </a:gs>
                    </a:gsLst>
                    <a:lin ang="5400000" scaled="0"/>
                  </a:gradFill>
                </a:endParaRPr>
              </a:p>
            </p:txBody>
          </p:sp>
        </p:grpSp>
        <p:sp>
          <p:nvSpPr>
            <p:cNvPr id="206" name="Freeform 24"/>
            <p:cNvSpPr>
              <a:spLocks noChangeAspect="1" noEditPoints="1"/>
            </p:cNvSpPr>
            <p:nvPr/>
          </p:nvSpPr>
          <p:spPr bwMode="auto">
            <a:xfrm>
              <a:off x="6591084" y="4924809"/>
              <a:ext cx="361650" cy="285075"/>
            </a:xfrm>
            <a:custGeom>
              <a:avLst/>
              <a:gdLst>
                <a:gd name="T0" fmla="*/ 145 w 564"/>
                <a:gd name="T1" fmla="*/ 52 h 444"/>
                <a:gd name="T2" fmla="*/ 419 w 564"/>
                <a:gd name="T3" fmla="*/ 52 h 444"/>
                <a:gd name="T4" fmla="*/ 282 w 564"/>
                <a:gd name="T5" fmla="*/ 131 h 444"/>
                <a:gd name="T6" fmla="*/ 414 w 564"/>
                <a:gd name="T7" fmla="*/ 128 h 444"/>
                <a:gd name="T8" fmla="*/ 150 w 564"/>
                <a:gd name="T9" fmla="*/ 128 h 444"/>
                <a:gd name="T10" fmla="*/ 145 w 564"/>
                <a:gd name="T11" fmla="*/ 163 h 444"/>
                <a:gd name="T12" fmla="*/ 242 w 564"/>
                <a:gd name="T13" fmla="*/ 204 h 444"/>
                <a:gd name="T14" fmla="*/ 242 w 564"/>
                <a:gd name="T15" fmla="*/ 226 h 444"/>
                <a:gd name="T16" fmla="*/ 322 w 564"/>
                <a:gd name="T17" fmla="*/ 226 h 444"/>
                <a:gd name="T18" fmla="*/ 322 w 564"/>
                <a:gd name="T19" fmla="*/ 204 h 444"/>
                <a:gd name="T20" fmla="*/ 419 w 564"/>
                <a:gd name="T21" fmla="*/ 163 h 444"/>
                <a:gd name="T22" fmla="*/ 414 w 564"/>
                <a:gd name="T23" fmla="*/ 128 h 444"/>
                <a:gd name="T24" fmla="*/ 242 w 564"/>
                <a:gd name="T25" fmla="*/ 264 h 444"/>
                <a:gd name="T26" fmla="*/ 282 w 564"/>
                <a:gd name="T27" fmla="*/ 322 h 444"/>
                <a:gd name="T28" fmla="*/ 322 w 564"/>
                <a:gd name="T29" fmla="*/ 264 h 444"/>
                <a:gd name="T30" fmla="*/ 226 w 564"/>
                <a:gd name="T31" fmla="*/ 361 h 444"/>
                <a:gd name="T32" fmla="*/ 113 w 564"/>
                <a:gd name="T33" fmla="*/ 444 h 444"/>
                <a:gd name="T34" fmla="*/ 0 w 564"/>
                <a:gd name="T35" fmla="*/ 361 h 444"/>
                <a:gd name="T36" fmla="*/ 113 w 564"/>
                <a:gd name="T37" fmla="*/ 399 h 444"/>
                <a:gd name="T38" fmla="*/ 226 w 564"/>
                <a:gd name="T39" fmla="*/ 361 h 444"/>
                <a:gd name="T40" fmla="*/ 226 w 564"/>
                <a:gd name="T41" fmla="*/ 323 h 444"/>
                <a:gd name="T42" fmla="*/ 0 w 564"/>
                <a:gd name="T43" fmla="*/ 323 h 444"/>
                <a:gd name="T44" fmla="*/ 4 w 564"/>
                <a:gd name="T45" fmla="*/ 285 h 444"/>
                <a:gd name="T46" fmla="*/ 222 w 564"/>
                <a:gd name="T47" fmla="*/ 285 h 444"/>
                <a:gd name="T48" fmla="*/ 226 w 564"/>
                <a:gd name="T49" fmla="*/ 222 h 444"/>
                <a:gd name="T50" fmla="*/ 113 w 564"/>
                <a:gd name="T51" fmla="*/ 287 h 444"/>
                <a:gd name="T52" fmla="*/ 0 w 564"/>
                <a:gd name="T53" fmla="*/ 222 h 444"/>
                <a:gd name="T54" fmla="*/ 226 w 564"/>
                <a:gd name="T55" fmla="*/ 222 h 444"/>
                <a:gd name="T56" fmla="*/ 564 w 564"/>
                <a:gd name="T57" fmla="*/ 393 h 444"/>
                <a:gd name="T58" fmla="*/ 338 w 564"/>
                <a:gd name="T59" fmla="*/ 393 h 444"/>
                <a:gd name="T60" fmla="*/ 342 w 564"/>
                <a:gd name="T61" fmla="*/ 361 h 444"/>
                <a:gd name="T62" fmla="*/ 559 w 564"/>
                <a:gd name="T63" fmla="*/ 361 h 444"/>
                <a:gd name="T64" fmla="*/ 564 w 564"/>
                <a:gd name="T65" fmla="*/ 285 h 444"/>
                <a:gd name="T66" fmla="*/ 451 w 564"/>
                <a:gd name="T67" fmla="*/ 368 h 444"/>
                <a:gd name="T68" fmla="*/ 338 w 564"/>
                <a:gd name="T69" fmla="*/ 285 h 444"/>
                <a:gd name="T70" fmla="*/ 451 w 564"/>
                <a:gd name="T71" fmla="*/ 318 h 444"/>
                <a:gd name="T72" fmla="*/ 564 w 564"/>
                <a:gd name="T73" fmla="*/ 285 h 444"/>
                <a:gd name="T74" fmla="*/ 564 w 564"/>
                <a:gd name="T75" fmla="*/ 242 h 444"/>
                <a:gd name="T76" fmla="*/ 338 w 564"/>
                <a:gd name="T77" fmla="*/ 242 h 444"/>
                <a:gd name="T78" fmla="*/ 451 w 564"/>
                <a:gd name="T79" fmla="*/ 17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4" h="444">
                  <a:moveTo>
                    <a:pt x="145" y="76"/>
                  </a:moveTo>
                  <a:cubicBezTo>
                    <a:pt x="145" y="52"/>
                    <a:pt x="145" y="52"/>
                    <a:pt x="145" y="52"/>
                  </a:cubicBezTo>
                  <a:cubicBezTo>
                    <a:pt x="145" y="23"/>
                    <a:pt x="206" y="0"/>
                    <a:pt x="282" y="0"/>
                  </a:cubicBezTo>
                  <a:cubicBezTo>
                    <a:pt x="358" y="0"/>
                    <a:pt x="419" y="23"/>
                    <a:pt x="419" y="52"/>
                  </a:cubicBezTo>
                  <a:cubicBezTo>
                    <a:pt x="419" y="76"/>
                    <a:pt x="419" y="76"/>
                    <a:pt x="419" y="76"/>
                  </a:cubicBezTo>
                  <a:cubicBezTo>
                    <a:pt x="419" y="106"/>
                    <a:pt x="358" y="131"/>
                    <a:pt x="282" y="131"/>
                  </a:cubicBezTo>
                  <a:cubicBezTo>
                    <a:pt x="206" y="131"/>
                    <a:pt x="145" y="106"/>
                    <a:pt x="145" y="76"/>
                  </a:cubicBezTo>
                  <a:close/>
                  <a:moveTo>
                    <a:pt x="414" y="128"/>
                  </a:moveTo>
                  <a:cubicBezTo>
                    <a:pt x="398" y="151"/>
                    <a:pt x="345" y="169"/>
                    <a:pt x="282" y="169"/>
                  </a:cubicBezTo>
                  <a:cubicBezTo>
                    <a:pt x="219" y="169"/>
                    <a:pt x="166" y="151"/>
                    <a:pt x="150" y="128"/>
                  </a:cubicBezTo>
                  <a:cubicBezTo>
                    <a:pt x="147" y="123"/>
                    <a:pt x="145" y="126"/>
                    <a:pt x="145" y="128"/>
                  </a:cubicBezTo>
                  <a:cubicBezTo>
                    <a:pt x="145" y="129"/>
                    <a:pt x="145" y="150"/>
                    <a:pt x="145" y="163"/>
                  </a:cubicBezTo>
                  <a:cubicBezTo>
                    <a:pt x="175" y="165"/>
                    <a:pt x="200" y="171"/>
                    <a:pt x="218" y="179"/>
                  </a:cubicBezTo>
                  <a:cubicBezTo>
                    <a:pt x="233" y="186"/>
                    <a:pt x="242" y="195"/>
                    <a:pt x="242" y="204"/>
                  </a:cubicBezTo>
                  <a:cubicBezTo>
                    <a:pt x="242" y="224"/>
                    <a:pt x="242" y="224"/>
                    <a:pt x="242" y="224"/>
                  </a:cubicBezTo>
                  <a:cubicBezTo>
                    <a:pt x="242" y="226"/>
                    <a:pt x="242" y="226"/>
                    <a:pt x="242" y="226"/>
                  </a:cubicBezTo>
                  <a:cubicBezTo>
                    <a:pt x="255" y="228"/>
                    <a:pt x="268" y="229"/>
                    <a:pt x="282" y="229"/>
                  </a:cubicBezTo>
                  <a:cubicBezTo>
                    <a:pt x="296" y="229"/>
                    <a:pt x="309" y="228"/>
                    <a:pt x="322" y="226"/>
                  </a:cubicBezTo>
                  <a:cubicBezTo>
                    <a:pt x="322" y="224"/>
                    <a:pt x="322" y="224"/>
                    <a:pt x="322" y="224"/>
                  </a:cubicBezTo>
                  <a:cubicBezTo>
                    <a:pt x="322" y="204"/>
                    <a:pt x="322" y="204"/>
                    <a:pt x="322" y="204"/>
                  </a:cubicBezTo>
                  <a:cubicBezTo>
                    <a:pt x="322" y="195"/>
                    <a:pt x="331" y="186"/>
                    <a:pt x="346" y="179"/>
                  </a:cubicBezTo>
                  <a:cubicBezTo>
                    <a:pt x="364" y="171"/>
                    <a:pt x="389" y="165"/>
                    <a:pt x="419" y="163"/>
                  </a:cubicBezTo>
                  <a:cubicBezTo>
                    <a:pt x="419" y="150"/>
                    <a:pt x="419" y="129"/>
                    <a:pt x="419" y="128"/>
                  </a:cubicBezTo>
                  <a:cubicBezTo>
                    <a:pt x="419" y="126"/>
                    <a:pt x="417" y="123"/>
                    <a:pt x="414" y="128"/>
                  </a:cubicBezTo>
                  <a:close/>
                  <a:moveTo>
                    <a:pt x="282" y="267"/>
                  </a:moveTo>
                  <a:cubicBezTo>
                    <a:pt x="268" y="267"/>
                    <a:pt x="255" y="266"/>
                    <a:pt x="242" y="264"/>
                  </a:cubicBezTo>
                  <a:cubicBezTo>
                    <a:pt x="242" y="318"/>
                    <a:pt x="242" y="318"/>
                    <a:pt x="242" y="318"/>
                  </a:cubicBezTo>
                  <a:cubicBezTo>
                    <a:pt x="255" y="320"/>
                    <a:pt x="268" y="322"/>
                    <a:pt x="282" y="322"/>
                  </a:cubicBezTo>
                  <a:cubicBezTo>
                    <a:pt x="296" y="322"/>
                    <a:pt x="309" y="320"/>
                    <a:pt x="322" y="318"/>
                  </a:cubicBezTo>
                  <a:cubicBezTo>
                    <a:pt x="322" y="264"/>
                    <a:pt x="322" y="264"/>
                    <a:pt x="322" y="264"/>
                  </a:cubicBezTo>
                  <a:cubicBezTo>
                    <a:pt x="309" y="266"/>
                    <a:pt x="296" y="267"/>
                    <a:pt x="282" y="267"/>
                  </a:cubicBezTo>
                  <a:close/>
                  <a:moveTo>
                    <a:pt x="226" y="361"/>
                  </a:moveTo>
                  <a:cubicBezTo>
                    <a:pt x="226" y="363"/>
                    <a:pt x="226" y="393"/>
                    <a:pt x="226" y="393"/>
                  </a:cubicBezTo>
                  <a:cubicBezTo>
                    <a:pt x="226" y="416"/>
                    <a:pt x="176" y="444"/>
                    <a:pt x="113" y="444"/>
                  </a:cubicBezTo>
                  <a:cubicBezTo>
                    <a:pt x="51" y="444"/>
                    <a:pt x="0" y="415"/>
                    <a:pt x="0" y="393"/>
                  </a:cubicBezTo>
                  <a:cubicBezTo>
                    <a:pt x="0" y="393"/>
                    <a:pt x="0" y="363"/>
                    <a:pt x="0" y="361"/>
                  </a:cubicBezTo>
                  <a:cubicBezTo>
                    <a:pt x="0" y="359"/>
                    <a:pt x="2" y="356"/>
                    <a:pt x="5" y="361"/>
                  </a:cubicBezTo>
                  <a:cubicBezTo>
                    <a:pt x="18" y="383"/>
                    <a:pt x="62" y="399"/>
                    <a:pt x="113" y="399"/>
                  </a:cubicBezTo>
                  <a:cubicBezTo>
                    <a:pt x="165" y="399"/>
                    <a:pt x="208" y="383"/>
                    <a:pt x="222" y="361"/>
                  </a:cubicBezTo>
                  <a:cubicBezTo>
                    <a:pt x="225" y="356"/>
                    <a:pt x="226" y="359"/>
                    <a:pt x="226" y="361"/>
                  </a:cubicBezTo>
                  <a:close/>
                  <a:moveTo>
                    <a:pt x="226" y="285"/>
                  </a:moveTo>
                  <a:cubicBezTo>
                    <a:pt x="226" y="286"/>
                    <a:pt x="226" y="323"/>
                    <a:pt x="226" y="323"/>
                  </a:cubicBezTo>
                  <a:cubicBezTo>
                    <a:pt x="226" y="341"/>
                    <a:pt x="176" y="368"/>
                    <a:pt x="113" y="368"/>
                  </a:cubicBezTo>
                  <a:cubicBezTo>
                    <a:pt x="51" y="368"/>
                    <a:pt x="0" y="343"/>
                    <a:pt x="0" y="323"/>
                  </a:cubicBezTo>
                  <a:cubicBezTo>
                    <a:pt x="0" y="323"/>
                    <a:pt x="0" y="286"/>
                    <a:pt x="0" y="285"/>
                  </a:cubicBezTo>
                  <a:cubicBezTo>
                    <a:pt x="0" y="283"/>
                    <a:pt x="2" y="281"/>
                    <a:pt x="4" y="285"/>
                  </a:cubicBezTo>
                  <a:cubicBezTo>
                    <a:pt x="18" y="304"/>
                    <a:pt x="61" y="318"/>
                    <a:pt x="113" y="318"/>
                  </a:cubicBezTo>
                  <a:cubicBezTo>
                    <a:pt x="165" y="318"/>
                    <a:pt x="209" y="304"/>
                    <a:pt x="222" y="285"/>
                  </a:cubicBezTo>
                  <a:cubicBezTo>
                    <a:pt x="225" y="281"/>
                    <a:pt x="226" y="283"/>
                    <a:pt x="226" y="285"/>
                  </a:cubicBezTo>
                  <a:close/>
                  <a:moveTo>
                    <a:pt x="226" y="222"/>
                  </a:moveTo>
                  <a:cubicBezTo>
                    <a:pt x="226" y="242"/>
                    <a:pt x="226" y="242"/>
                    <a:pt x="226" y="242"/>
                  </a:cubicBezTo>
                  <a:cubicBezTo>
                    <a:pt x="226" y="267"/>
                    <a:pt x="176" y="287"/>
                    <a:pt x="113" y="287"/>
                  </a:cubicBezTo>
                  <a:cubicBezTo>
                    <a:pt x="51" y="287"/>
                    <a:pt x="0" y="267"/>
                    <a:pt x="0" y="242"/>
                  </a:cubicBezTo>
                  <a:cubicBezTo>
                    <a:pt x="0" y="222"/>
                    <a:pt x="0" y="222"/>
                    <a:pt x="0" y="222"/>
                  </a:cubicBezTo>
                  <a:cubicBezTo>
                    <a:pt x="0" y="198"/>
                    <a:pt x="51" y="179"/>
                    <a:pt x="113" y="179"/>
                  </a:cubicBezTo>
                  <a:cubicBezTo>
                    <a:pt x="176" y="179"/>
                    <a:pt x="226" y="198"/>
                    <a:pt x="226" y="222"/>
                  </a:cubicBezTo>
                  <a:close/>
                  <a:moveTo>
                    <a:pt x="564" y="361"/>
                  </a:moveTo>
                  <a:cubicBezTo>
                    <a:pt x="564" y="363"/>
                    <a:pt x="564" y="393"/>
                    <a:pt x="564" y="393"/>
                  </a:cubicBezTo>
                  <a:cubicBezTo>
                    <a:pt x="564" y="416"/>
                    <a:pt x="513" y="444"/>
                    <a:pt x="451" y="444"/>
                  </a:cubicBezTo>
                  <a:cubicBezTo>
                    <a:pt x="388" y="444"/>
                    <a:pt x="338" y="415"/>
                    <a:pt x="338" y="393"/>
                  </a:cubicBezTo>
                  <a:cubicBezTo>
                    <a:pt x="338" y="393"/>
                    <a:pt x="338" y="363"/>
                    <a:pt x="338" y="361"/>
                  </a:cubicBezTo>
                  <a:cubicBezTo>
                    <a:pt x="338" y="359"/>
                    <a:pt x="339" y="356"/>
                    <a:pt x="342" y="361"/>
                  </a:cubicBezTo>
                  <a:cubicBezTo>
                    <a:pt x="356" y="383"/>
                    <a:pt x="399" y="399"/>
                    <a:pt x="451" y="399"/>
                  </a:cubicBezTo>
                  <a:cubicBezTo>
                    <a:pt x="502" y="399"/>
                    <a:pt x="546" y="383"/>
                    <a:pt x="559" y="361"/>
                  </a:cubicBezTo>
                  <a:cubicBezTo>
                    <a:pt x="562" y="356"/>
                    <a:pt x="564" y="359"/>
                    <a:pt x="564" y="361"/>
                  </a:cubicBezTo>
                  <a:close/>
                  <a:moveTo>
                    <a:pt x="564" y="285"/>
                  </a:moveTo>
                  <a:cubicBezTo>
                    <a:pt x="564" y="286"/>
                    <a:pt x="564" y="323"/>
                    <a:pt x="564" y="323"/>
                  </a:cubicBezTo>
                  <a:cubicBezTo>
                    <a:pt x="564" y="341"/>
                    <a:pt x="513" y="368"/>
                    <a:pt x="451" y="368"/>
                  </a:cubicBezTo>
                  <a:cubicBezTo>
                    <a:pt x="388" y="368"/>
                    <a:pt x="338" y="343"/>
                    <a:pt x="338" y="323"/>
                  </a:cubicBezTo>
                  <a:cubicBezTo>
                    <a:pt x="338" y="323"/>
                    <a:pt x="338" y="286"/>
                    <a:pt x="338" y="285"/>
                  </a:cubicBezTo>
                  <a:cubicBezTo>
                    <a:pt x="338" y="283"/>
                    <a:pt x="339" y="281"/>
                    <a:pt x="342" y="285"/>
                  </a:cubicBezTo>
                  <a:cubicBezTo>
                    <a:pt x="355" y="304"/>
                    <a:pt x="399" y="318"/>
                    <a:pt x="451" y="318"/>
                  </a:cubicBezTo>
                  <a:cubicBezTo>
                    <a:pt x="502" y="318"/>
                    <a:pt x="546" y="304"/>
                    <a:pt x="560" y="285"/>
                  </a:cubicBezTo>
                  <a:cubicBezTo>
                    <a:pt x="562" y="281"/>
                    <a:pt x="564" y="283"/>
                    <a:pt x="564" y="285"/>
                  </a:cubicBezTo>
                  <a:close/>
                  <a:moveTo>
                    <a:pt x="564" y="222"/>
                  </a:moveTo>
                  <a:cubicBezTo>
                    <a:pt x="564" y="242"/>
                    <a:pt x="564" y="242"/>
                    <a:pt x="564" y="242"/>
                  </a:cubicBezTo>
                  <a:cubicBezTo>
                    <a:pt x="564" y="267"/>
                    <a:pt x="513" y="287"/>
                    <a:pt x="451" y="287"/>
                  </a:cubicBezTo>
                  <a:cubicBezTo>
                    <a:pt x="388" y="287"/>
                    <a:pt x="338" y="267"/>
                    <a:pt x="338" y="242"/>
                  </a:cubicBezTo>
                  <a:cubicBezTo>
                    <a:pt x="338" y="222"/>
                    <a:pt x="338" y="222"/>
                    <a:pt x="338" y="222"/>
                  </a:cubicBezTo>
                  <a:cubicBezTo>
                    <a:pt x="338" y="198"/>
                    <a:pt x="388" y="179"/>
                    <a:pt x="451" y="179"/>
                  </a:cubicBezTo>
                  <a:cubicBezTo>
                    <a:pt x="513" y="179"/>
                    <a:pt x="564" y="198"/>
                    <a:pt x="564" y="222"/>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8" name="Group 7"/>
          <p:cNvGrpSpPr/>
          <p:nvPr/>
        </p:nvGrpSpPr>
        <p:grpSpPr>
          <a:xfrm>
            <a:off x="3976729" y="4102625"/>
            <a:ext cx="1508760" cy="1024128"/>
            <a:chOff x="3976729" y="4271665"/>
            <a:chExt cx="1508760" cy="1024128"/>
          </a:xfrm>
        </p:grpSpPr>
        <p:grpSp>
          <p:nvGrpSpPr>
            <p:cNvPr id="13" name="Group 12"/>
            <p:cNvGrpSpPr/>
            <p:nvPr/>
          </p:nvGrpSpPr>
          <p:grpSpPr>
            <a:xfrm>
              <a:off x="3976729" y="4271665"/>
              <a:ext cx="1508760" cy="1024128"/>
              <a:chOff x="4399832" y="4881064"/>
              <a:chExt cx="1896660" cy="1024128"/>
            </a:xfrm>
          </p:grpSpPr>
          <p:sp>
            <p:nvSpPr>
              <p:cNvPr id="77" name="Rectangle 76"/>
              <p:cNvSpPr/>
              <p:nvPr/>
            </p:nvSpPr>
            <p:spPr bwMode="auto">
              <a:xfrm>
                <a:off x="4399832" y="4881064"/>
                <a:ext cx="1896660" cy="1024128"/>
              </a:xfrm>
              <a:prstGeom prst="rect">
                <a:avLst/>
              </a:prstGeom>
              <a:solidFill>
                <a:srgbClr val="00317B"/>
              </a:solidFill>
              <a:ln w="19050">
                <a:no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0" bIns="182880" rtlCol="0" anchor="ctr" anchorCtr="0"/>
              <a:lstStyle/>
              <a:p>
                <a:pPr defTabSz="914400"/>
                <a:r>
                  <a:rPr lang="en-US" sz="14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Networking</a:t>
                </a:r>
              </a:p>
            </p:txBody>
          </p:sp>
          <p:sp>
            <p:nvSpPr>
              <p:cNvPr id="59" name="Rectangle 58"/>
              <p:cNvSpPr/>
              <p:nvPr/>
            </p:nvSpPr>
            <p:spPr>
              <a:xfrm>
                <a:off x="4469222" y="5730238"/>
                <a:ext cx="1757880" cy="104368"/>
              </a:xfrm>
              <a:prstGeom prst="rect">
                <a:avLst/>
              </a:prstGeom>
              <a:noFill/>
              <a:ln w="19050">
                <a:no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lIns="182880" rIns="0" bIns="182880" rtlCol="0" anchor="ctr" anchorCtr="0"/>
              <a:lstStyle/>
              <a:p>
                <a:pPr defTabSz="914400">
                  <a:lnSpc>
                    <a:spcPct val="110000"/>
                  </a:lnSpc>
                </a:pPr>
                <a:endParaRPr lang="en-US" sz="1200" dirty="0">
                  <a:gradFill>
                    <a:gsLst>
                      <a:gs pos="16814">
                        <a:srgbClr val="FFFFFF"/>
                      </a:gs>
                      <a:gs pos="46000">
                        <a:srgbClr val="FFFFFF"/>
                      </a:gs>
                    </a:gsLst>
                    <a:lin ang="5400000" scaled="0"/>
                  </a:gradFill>
                </a:endParaRPr>
              </a:p>
            </p:txBody>
          </p:sp>
        </p:grpSp>
        <p:sp>
          <p:nvSpPr>
            <p:cNvPr id="207" name="Freeform 376"/>
            <p:cNvSpPr>
              <a:spLocks noChangeAspect="1" noEditPoints="1"/>
            </p:cNvSpPr>
            <p:nvPr/>
          </p:nvSpPr>
          <p:spPr bwMode="auto">
            <a:xfrm flipH="1">
              <a:off x="5094237" y="4919998"/>
              <a:ext cx="295053" cy="296514"/>
            </a:xfrm>
            <a:custGeom>
              <a:avLst/>
              <a:gdLst>
                <a:gd name="T0" fmla="*/ 0 w 86"/>
                <a:gd name="T1" fmla="*/ 0 h 86"/>
                <a:gd name="T2" fmla="*/ 24 w 86"/>
                <a:gd name="T3" fmla="*/ 0 h 86"/>
                <a:gd name="T4" fmla="*/ 24 w 86"/>
                <a:gd name="T5" fmla="*/ 24 h 86"/>
                <a:gd name="T6" fmla="*/ 18 w 86"/>
                <a:gd name="T7" fmla="*/ 24 h 86"/>
                <a:gd name="T8" fmla="*/ 18 w 86"/>
                <a:gd name="T9" fmla="*/ 33 h 86"/>
                <a:gd name="T10" fmla="*/ 22 w 86"/>
                <a:gd name="T11" fmla="*/ 37 h 86"/>
                <a:gd name="T12" fmla="*/ 31 w 86"/>
                <a:gd name="T13" fmla="*/ 37 h 86"/>
                <a:gd name="T14" fmla="*/ 31 w 86"/>
                <a:gd name="T15" fmla="*/ 31 h 86"/>
                <a:gd name="T16" fmla="*/ 55 w 86"/>
                <a:gd name="T17" fmla="*/ 31 h 86"/>
                <a:gd name="T18" fmla="*/ 55 w 86"/>
                <a:gd name="T19" fmla="*/ 55 h 86"/>
                <a:gd name="T20" fmla="*/ 49 w 86"/>
                <a:gd name="T21" fmla="*/ 55 h 86"/>
                <a:gd name="T22" fmla="*/ 49 w 86"/>
                <a:gd name="T23" fmla="*/ 64 h 86"/>
                <a:gd name="T24" fmla="*/ 53 w 86"/>
                <a:gd name="T25" fmla="*/ 67 h 86"/>
                <a:gd name="T26" fmla="*/ 61 w 86"/>
                <a:gd name="T27" fmla="*/ 67 h 86"/>
                <a:gd name="T28" fmla="*/ 61 w 86"/>
                <a:gd name="T29" fmla="*/ 61 h 86"/>
                <a:gd name="T30" fmla="*/ 86 w 86"/>
                <a:gd name="T31" fmla="*/ 61 h 86"/>
                <a:gd name="T32" fmla="*/ 86 w 86"/>
                <a:gd name="T33" fmla="*/ 86 h 86"/>
                <a:gd name="T34" fmla="*/ 61 w 86"/>
                <a:gd name="T35" fmla="*/ 86 h 86"/>
                <a:gd name="T36" fmla="*/ 61 w 86"/>
                <a:gd name="T37" fmla="*/ 73 h 86"/>
                <a:gd name="T38" fmla="*/ 53 w 86"/>
                <a:gd name="T39" fmla="*/ 73 h 86"/>
                <a:gd name="T40" fmla="*/ 46 w 86"/>
                <a:gd name="T41" fmla="*/ 78 h 86"/>
                <a:gd name="T42" fmla="*/ 39 w 86"/>
                <a:gd name="T43" fmla="*/ 73 h 86"/>
                <a:gd name="T44" fmla="*/ 18 w 86"/>
                <a:gd name="T45" fmla="*/ 73 h 86"/>
                <a:gd name="T46" fmla="*/ 12 w 86"/>
                <a:gd name="T47" fmla="*/ 73 h 86"/>
                <a:gd name="T48" fmla="*/ 12 w 86"/>
                <a:gd name="T49" fmla="*/ 67 h 86"/>
                <a:gd name="T50" fmla="*/ 12 w 86"/>
                <a:gd name="T51" fmla="*/ 47 h 86"/>
                <a:gd name="T52" fmla="*/ 7 w 86"/>
                <a:gd name="T53" fmla="*/ 40 h 86"/>
                <a:gd name="T54" fmla="*/ 12 w 86"/>
                <a:gd name="T55" fmla="*/ 33 h 86"/>
                <a:gd name="T56" fmla="*/ 12 w 86"/>
                <a:gd name="T57" fmla="*/ 24 h 86"/>
                <a:gd name="T58" fmla="*/ 0 w 86"/>
                <a:gd name="T59" fmla="*/ 24 h 86"/>
                <a:gd name="T60" fmla="*/ 0 w 86"/>
                <a:gd name="T61" fmla="*/ 0 h 86"/>
                <a:gd name="T62" fmla="*/ 43 w 86"/>
                <a:gd name="T63" fmla="*/ 55 h 86"/>
                <a:gd name="T64" fmla="*/ 31 w 86"/>
                <a:gd name="T65" fmla="*/ 55 h 86"/>
                <a:gd name="T66" fmla="*/ 31 w 86"/>
                <a:gd name="T67" fmla="*/ 43 h 86"/>
                <a:gd name="T68" fmla="*/ 22 w 86"/>
                <a:gd name="T69" fmla="*/ 43 h 86"/>
                <a:gd name="T70" fmla="*/ 18 w 86"/>
                <a:gd name="T71" fmla="*/ 46 h 86"/>
                <a:gd name="T72" fmla="*/ 18 w 86"/>
                <a:gd name="T73" fmla="*/ 67 h 86"/>
                <a:gd name="T74" fmla="*/ 39 w 86"/>
                <a:gd name="T75" fmla="*/ 67 h 86"/>
                <a:gd name="T76" fmla="*/ 43 w 86"/>
                <a:gd name="T77" fmla="*/ 64 h 86"/>
                <a:gd name="T78" fmla="*/ 43 w 86"/>
                <a:gd name="T79" fmla="*/ 5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6" h="86">
                  <a:moveTo>
                    <a:pt x="0" y="0"/>
                  </a:moveTo>
                  <a:cubicBezTo>
                    <a:pt x="24" y="0"/>
                    <a:pt x="24" y="0"/>
                    <a:pt x="24" y="0"/>
                  </a:cubicBezTo>
                  <a:cubicBezTo>
                    <a:pt x="24" y="24"/>
                    <a:pt x="24" y="24"/>
                    <a:pt x="24" y="24"/>
                  </a:cubicBezTo>
                  <a:cubicBezTo>
                    <a:pt x="18" y="24"/>
                    <a:pt x="18" y="24"/>
                    <a:pt x="18" y="24"/>
                  </a:cubicBezTo>
                  <a:cubicBezTo>
                    <a:pt x="18" y="33"/>
                    <a:pt x="18" y="33"/>
                    <a:pt x="18" y="33"/>
                  </a:cubicBezTo>
                  <a:cubicBezTo>
                    <a:pt x="20" y="34"/>
                    <a:pt x="21" y="35"/>
                    <a:pt x="22" y="37"/>
                  </a:cubicBezTo>
                  <a:cubicBezTo>
                    <a:pt x="31" y="37"/>
                    <a:pt x="31" y="37"/>
                    <a:pt x="31" y="37"/>
                  </a:cubicBezTo>
                  <a:cubicBezTo>
                    <a:pt x="31" y="31"/>
                    <a:pt x="31" y="31"/>
                    <a:pt x="31" y="31"/>
                  </a:cubicBezTo>
                  <a:cubicBezTo>
                    <a:pt x="55" y="31"/>
                    <a:pt x="55" y="31"/>
                    <a:pt x="55" y="31"/>
                  </a:cubicBezTo>
                  <a:cubicBezTo>
                    <a:pt x="55" y="55"/>
                    <a:pt x="55" y="55"/>
                    <a:pt x="55" y="55"/>
                  </a:cubicBezTo>
                  <a:cubicBezTo>
                    <a:pt x="49" y="55"/>
                    <a:pt x="49" y="55"/>
                    <a:pt x="49" y="55"/>
                  </a:cubicBezTo>
                  <a:cubicBezTo>
                    <a:pt x="49" y="64"/>
                    <a:pt x="49" y="64"/>
                    <a:pt x="49" y="64"/>
                  </a:cubicBezTo>
                  <a:cubicBezTo>
                    <a:pt x="50" y="65"/>
                    <a:pt x="52" y="66"/>
                    <a:pt x="53" y="67"/>
                  </a:cubicBezTo>
                  <a:cubicBezTo>
                    <a:pt x="61" y="67"/>
                    <a:pt x="61" y="67"/>
                    <a:pt x="61" y="67"/>
                  </a:cubicBezTo>
                  <a:cubicBezTo>
                    <a:pt x="61" y="61"/>
                    <a:pt x="61" y="61"/>
                    <a:pt x="61" y="61"/>
                  </a:cubicBezTo>
                  <a:cubicBezTo>
                    <a:pt x="86" y="61"/>
                    <a:pt x="86" y="61"/>
                    <a:pt x="86" y="61"/>
                  </a:cubicBezTo>
                  <a:cubicBezTo>
                    <a:pt x="86" y="86"/>
                    <a:pt x="86" y="86"/>
                    <a:pt x="86" y="86"/>
                  </a:cubicBezTo>
                  <a:cubicBezTo>
                    <a:pt x="61" y="86"/>
                    <a:pt x="61" y="86"/>
                    <a:pt x="61" y="86"/>
                  </a:cubicBezTo>
                  <a:cubicBezTo>
                    <a:pt x="61" y="73"/>
                    <a:pt x="61" y="73"/>
                    <a:pt x="61" y="73"/>
                  </a:cubicBezTo>
                  <a:cubicBezTo>
                    <a:pt x="53" y="73"/>
                    <a:pt x="53" y="73"/>
                    <a:pt x="53" y="73"/>
                  </a:cubicBezTo>
                  <a:cubicBezTo>
                    <a:pt x="52" y="76"/>
                    <a:pt x="49" y="78"/>
                    <a:pt x="46" y="78"/>
                  </a:cubicBezTo>
                  <a:cubicBezTo>
                    <a:pt x="43" y="78"/>
                    <a:pt x="40" y="76"/>
                    <a:pt x="39" y="73"/>
                  </a:cubicBezTo>
                  <a:cubicBezTo>
                    <a:pt x="18" y="73"/>
                    <a:pt x="18" y="73"/>
                    <a:pt x="18" y="73"/>
                  </a:cubicBezTo>
                  <a:cubicBezTo>
                    <a:pt x="12" y="73"/>
                    <a:pt x="12" y="73"/>
                    <a:pt x="12" y="73"/>
                  </a:cubicBezTo>
                  <a:cubicBezTo>
                    <a:pt x="12" y="67"/>
                    <a:pt x="12" y="67"/>
                    <a:pt x="12" y="67"/>
                  </a:cubicBezTo>
                  <a:cubicBezTo>
                    <a:pt x="12" y="47"/>
                    <a:pt x="12" y="47"/>
                    <a:pt x="12" y="47"/>
                  </a:cubicBezTo>
                  <a:cubicBezTo>
                    <a:pt x="9" y="46"/>
                    <a:pt x="7" y="43"/>
                    <a:pt x="7" y="40"/>
                  </a:cubicBezTo>
                  <a:cubicBezTo>
                    <a:pt x="7" y="36"/>
                    <a:pt x="9" y="34"/>
                    <a:pt x="12" y="33"/>
                  </a:cubicBezTo>
                  <a:cubicBezTo>
                    <a:pt x="12" y="24"/>
                    <a:pt x="12" y="24"/>
                    <a:pt x="12" y="24"/>
                  </a:cubicBezTo>
                  <a:cubicBezTo>
                    <a:pt x="0" y="24"/>
                    <a:pt x="0" y="24"/>
                    <a:pt x="0" y="24"/>
                  </a:cubicBezTo>
                  <a:cubicBezTo>
                    <a:pt x="0" y="0"/>
                    <a:pt x="0" y="0"/>
                    <a:pt x="0" y="0"/>
                  </a:cubicBezTo>
                  <a:close/>
                  <a:moveTo>
                    <a:pt x="43" y="55"/>
                  </a:moveTo>
                  <a:cubicBezTo>
                    <a:pt x="31" y="55"/>
                    <a:pt x="31" y="55"/>
                    <a:pt x="31" y="55"/>
                  </a:cubicBezTo>
                  <a:cubicBezTo>
                    <a:pt x="31" y="43"/>
                    <a:pt x="31" y="43"/>
                    <a:pt x="31" y="43"/>
                  </a:cubicBezTo>
                  <a:cubicBezTo>
                    <a:pt x="22" y="43"/>
                    <a:pt x="22" y="43"/>
                    <a:pt x="22" y="43"/>
                  </a:cubicBezTo>
                  <a:cubicBezTo>
                    <a:pt x="21" y="44"/>
                    <a:pt x="20" y="46"/>
                    <a:pt x="18" y="46"/>
                  </a:cubicBezTo>
                  <a:cubicBezTo>
                    <a:pt x="18" y="67"/>
                    <a:pt x="18" y="67"/>
                    <a:pt x="18" y="67"/>
                  </a:cubicBezTo>
                  <a:cubicBezTo>
                    <a:pt x="39" y="67"/>
                    <a:pt x="39" y="67"/>
                    <a:pt x="39" y="67"/>
                  </a:cubicBezTo>
                  <a:cubicBezTo>
                    <a:pt x="40" y="66"/>
                    <a:pt x="41" y="65"/>
                    <a:pt x="43" y="64"/>
                  </a:cubicBezTo>
                  <a:lnTo>
                    <a:pt x="43" y="55"/>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4" name="Group 3"/>
          <p:cNvGrpSpPr/>
          <p:nvPr/>
        </p:nvGrpSpPr>
        <p:grpSpPr>
          <a:xfrm>
            <a:off x="2414815" y="4102625"/>
            <a:ext cx="1508760" cy="1024128"/>
            <a:chOff x="2414815" y="4271665"/>
            <a:chExt cx="1508760" cy="1024128"/>
          </a:xfrm>
        </p:grpSpPr>
        <p:grpSp>
          <p:nvGrpSpPr>
            <p:cNvPr id="6" name="Group 5"/>
            <p:cNvGrpSpPr/>
            <p:nvPr/>
          </p:nvGrpSpPr>
          <p:grpSpPr>
            <a:xfrm>
              <a:off x="2414815" y="4271665"/>
              <a:ext cx="1508760" cy="1024128"/>
              <a:chOff x="2447177" y="4881065"/>
              <a:chExt cx="1896660" cy="1024128"/>
            </a:xfrm>
          </p:grpSpPr>
          <p:sp>
            <p:nvSpPr>
              <p:cNvPr id="76" name="Rectangle 75"/>
              <p:cNvSpPr/>
              <p:nvPr/>
            </p:nvSpPr>
            <p:spPr bwMode="auto">
              <a:xfrm>
                <a:off x="2447177" y="4881065"/>
                <a:ext cx="1896660" cy="1024128"/>
              </a:xfrm>
              <a:prstGeom prst="rect">
                <a:avLst/>
              </a:prstGeom>
              <a:solidFill>
                <a:srgbClr val="00317B"/>
              </a:solidFill>
              <a:ln w="19050">
                <a:no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0" bIns="182880" rtlCol="0" anchor="ctr" anchorCtr="0"/>
              <a:lstStyle/>
              <a:p>
                <a:pPr defTabSz="914400"/>
                <a:r>
                  <a:rPr lang="en-US" sz="1400" dirty="0" smtClean="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Compute</a:t>
                </a:r>
                <a:endParaRPr lang="en-US" sz="14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57" name="Rectangle 156"/>
              <p:cNvSpPr/>
              <p:nvPr/>
            </p:nvSpPr>
            <p:spPr>
              <a:xfrm>
                <a:off x="2516567" y="5730238"/>
                <a:ext cx="1757880" cy="104367"/>
              </a:xfrm>
              <a:prstGeom prst="rect">
                <a:avLst/>
              </a:prstGeom>
              <a:noFill/>
              <a:ln w="19050">
                <a:no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lIns="182880" rIns="0" bIns="182880" rtlCol="0" anchor="ctr" anchorCtr="0"/>
              <a:lstStyle/>
              <a:p>
                <a:pPr defTabSz="914400">
                  <a:lnSpc>
                    <a:spcPct val="110000"/>
                  </a:lnSpc>
                </a:pPr>
                <a:endParaRPr lang="en-US" sz="12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208" name="Freeform 5"/>
            <p:cNvSpPr>
              <a:spLocks noChangeAspect="1" noEditPoints="1"/>
            </p:cNvSpPr>
            <p:nvPr/>
          </p:nvSpPr>
          <p:spPr bwMode="auto">
            <a:xfrm>
              <a:off x="3506206" y="4969811"/>
              <a:ext cx="384309" cy="246701"/>
            </a:xfrm>
            <a:custGeom>
              <a:avLst/>
              <a:gdLst>
                <a:gd name="T0" fmla="*/ 64 w 128"/>
                <a:gd name="T1" fmla="*/ 71 h 81"/>
                <a:gd name="T2" fmla="*/ 99 w 128"/>
                <a:gd name="T3" fmla="*/ 67 h 81"/>
                <a:gd name="T4" fmla="*/ 99 w 128"/>
                <a:gd name="T5" fmla="*/ 73 h 81"/>
                <a:gd name="T6" fmla="*/ 92 w 128"/>
                <a:gd name="T7" fmla="*/ 81 h 81"/>
                <a:gd name="T8" fmla="*/ 43 w 128"/>
                <a:gd name="T9" fmla="*/ 81 h 81"/>
                <a:gd name="T10" fmla="*/ 35 w 128"/>
                <a:gd name="T11" fmla="*/ 73 h 81"/>
                <a:gd name="T12" fmla="*/ 35 w 128"/>
                <a:gd name="T13" fmla="*/ 68 h 81"/>
                <a:gd name="T14" fmla="*/ 64 w 128"/>
                <a:gd name="T15" fmla="*/ 71 h 81"/>
                <a:gd name="T16" fmla="*/ 128 w 128"/>
                <a:gd name="T17" fmla="*/ 40 h 81"/>
                <a:gd name="T18" fmla="*/ 64 w 128"/>
                <a:gd name="T19" fmla="*/ 64 h 81"/>
                <a:gd name="T20" fmla="*/ 0 w 128"/>
                <a:gd name="T21" fmla="*/ 40 h 81"/>
                <a:gd name="T22" fmla="*/ 35 w 128"/>
                <a:gd name="T23" fmla="*/ 18 h 81"/>
                <a:gd name="T24" fmla="*/ 35 w 128"/>
                <a:gd name="T25" fmla="*/ 11 h 81"/>
                <a:gd name="T26" fmla="*/ 35 w 128"/>
                <a:gd name="T27" fmla="*/ 7 h 81"/>
                <a:gd name="T28" fmla="*/ 43 w 128"/>
                <a:gd name="T29" fmla="*/ 0 h 81"/>
                <a:gd name="T30" fmla="*/ 71 w 128"/>
                <a:gd name="T31" fmla="*/ 0 h 81"/>
                <a:gd name="T32" fmla="*/ 78 w 128"/>
                <a:gd name="T33" fmla="*/ 3 h 81"/>
                <a:gd name="T34" fmla="*/ 93 w 128"/>
                <a:gd name="T35" fmla="*/ 19 h 81"/>
                <a:gd name="T36" fmla="*/ 128 w 128"/>
                <a:gd name="T37" fmla="*/ 40 h 81"/>
                <a:gd name="T38" fmla="*/ 71 w 128"/>
                <a:gd name="T39" fmla="*/ 28 h 81"/>
                <a:gd name="T40" fmla="*/ 92 w 128"/>
                <a:gd name="T41" fmla="*/ 28 h 81"/>
                <a:gd name="T42" fmla="*/ 71 w 128"/>
                <a:gd name="T43" fmla="*/ 7 h 81"/>
                <a:gd name="T44" fmla="*/ 71 w 128"/>
                <a:gd name="T45" fmla="*/ 28 h 81"/>
                <a:gd name="T46" fmla="*/ 122 w 128"/>
                <a:gd name="T47" fmla="*/ 40 h 81"/>
                <a:gd name="T48" fmla="*/ 99 w 128"/>
                <a:gd name="T49" fmla="*/ 25 h 81"/>
                <a:gd name="T50" fmla="*/ 99 w 128"/>
                <a:gd name="T51" fmla="*/ 28 h 81"/>
                <a:gd name="T52" fmla="*/ 99 w 128"/>
                <a:gd name="T53" fmla="*/ 47 h 81"/>
                <a:gd name="T54" fmla="*/ 64 w 128"/>
                <a:gd name="T55" fmla="*/ 51 h 81"/>
                <a:gd name="T56" fmla="*/ 35 w 128"/>
                <a:gd name="T57" fmla="*/ 48 h 81"/>
                <a:gd name="T58" fmla="*/ 35 w 128"/>
                <a:gd name="T59" fmla="*/ 24 h 81"/>
                <a:gd name="T60" fmla="*/ 6 w 128"/>
                <a:gd name="T61" fmla="*/ 40 h 81"/>
                <a:gd name="T62" fmla="*/ 64 w 128"/>
                <a:gd name="T63" fmla="*/ 58 h 81"/>
                <a:gd name="T64" fmla="*/ 122 w 128"/>
                <a:gd name="T65"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81">
                  <a:moveTo>
                    <a:pt x="64" y="71"/>
                  </a:moveTo>
                  <a:cubicBezTo>
                    <a:pt x="77" y="71"/>
                    <a:pt x="89" y="70"/>
                    <a:pt x="99" y="67"/>
                  </a:cubicBezTo>
                  <a:cubicBezTo>
                    <a:pt x="99" y="69"/>
                    <a:pt x="99" y="71"/>
                    <a:pt x="99" y="73"/>
                  </a:cubicBezTo>
                  <a:cubicBezTo>
                    <a:pt x="99" y="77"/>
                    <a:pt x="96" y="81"/>
                    <a:pt x="92" y="81"/>
                  </a:cubicBezTo>
                  <a:cubicBezTo>
                    <a:pt x="92" y="81"/>
                    <a:pt x="92" y="81"/>
                    <a:pt x="43" y="81"/>
                  </a:cubicBezTo>
                  <a:cubicBezTo>
                    <a:pt x="39" y="81"/>
                    <a:pt x="35" y="77"/>
                    <a:pt x="35" y="73"/>
                  </a:cubicBezTo>
                  <a:cubicBezTo>
                    <a:pt x="35" y="73"/>
                    <a:pt x="35" y="73"/>
                    <a:pt x="35" y="68"/>
                  </a:cubicBezTo>
                  <a:cubicBezTo>
                    <a:pt x="44" y="70"/>
                    <a:pt x="54" y="71"/>
                    <a:pt x="64" y="71"/>
                  </a:cubicBezTo>
                  <a:close/>
                  <a:moveTo>
                    <a:pt x="128" y="40"/>
                  </a:moveTo>
                  <a:cubicBezTo>
                    <a:pt x="128" y="55"/>
                    <a:pt x="95" y="64"/>
                    <a:pt x="64" y="64"/>
                  </a:cubicBezTo>
                  <a:cubicBezTo>
                    <a:pt x="33" y="64"/>
                    <a:pt x="0" y="55"/>
                    <a:pt x="0" y="40"/>
                  </a:cubicBezTo>
                  <a:cubicBezTo>
                    <a:pt x="0" y="30"/>
                    <a:pt x="13" y="22"/>
                    <a:pt x="35" y="18"/>
                  </a:cubicBezTo>
                  <a:cubicBezTo>
                    <a:pt x="35" y="14"/>
                    <a:pt x="35" y="11"/>
                    <a:pt x="35" y="11"/>
                  </a:cubicBezTo>
                  <a:cubicBezTo>
                    <a:pt x="35" y="10"/>
                    <a:pt x="35" y="8"/>
                    <a:pt x="35" y="7"/>
                  </a:cubicBezTo>
                  <a:cubicBezTo>
                    <a:pt x="35" y="3"/>
                    <a:pt x="39" y="0"/>
                    <a:pt x="43" y="0"/>
                  </a:cubicBezTo>
                  <a:cubicBezTo>
                    <a:pt x="43" y="0"/>
                    <a:pt x="43" y="0"/>
                    <a:pt x="71" y="0"/>
                  </a:cubicBezTo>
                  <a:cubicBezTo>
                    <a:pt x="74" y="0"/>
                    <a:pt x="75" y="0"/>
                    <a:pt x="78" y="3"/>
                  </a:cubicBezTo>
                  <a:cubicBezTo>
                    <a:pt x="78" y="3"/>
                    <a:pt x="78" y="3"/>
                    <a:pt x="93" y="19"/>
                  </a:cubicBezTo>
                  <a:cubicBezTo>
                    <a:pt x="111" y="23"/>
                    <a:pt x="128" y="30"/>
                    <a:pt x="128" y="40"/>
                  </a:cubicBezTo>
                  <a:close/>
                  <a:moveTo>
                    <a:pt x="71" y="28"/>
                  </a:moveTo>
                  <a:cubicBezTo>
                    <a:pt x="71" y="28"/>
                    <a:pt x="71" y="28"/>
                    <a:pt x="92" y="28"/>
                  </a:cubicBezTo>
                  <a:cubicBezTo>
                    <a:pt x="92" y="28"/>
                    <a:pt x="92" y="28"/>
                    <a:pt x="71" y="7"/>
                  </a:cubicBezTo>
                  <a:lnTo>
                    <a:pt x="71" y="28"/>
                  </a:lnTo>
                  <a:close/>
                  <a:moveTo>
                    <a:pt x="122" y="40"/>
                  </a:moveTo>
                  <a:cubicBezTo>
                    <a:pt x="122" y="34"/>
                    <a:pt x="113" y="29"/>
                    <a:pt x="99" y="25"/>
                  </a:cubicBezTo>
                  <a:cubicBezTo>
                    <a:pt x="99" y="27"/>
                    <a:pt x="99" y="28"/>
                    <a:pt x="99" y="28"/>
                  </a:cubicBezTo>
                  <a:cubicBezTo>
                    <a:pt x="99" y="28"/>
                    <a:pt x="99" y="28"/>
                    <a:pt x="99" y="47"/>
                  </a:cubicBezTo>
                  <a:cubicBezTo>
                    <a:pt x="91" y="49"/>
                    <a:pt x="79" y="51"/>
                    <a:pt x="64" y="51"/>
                  </a:cubicBezTo>
                  <a:cubicBezTo>
                    <a:pt x="53" y="51"/>
                    <a:pt x="43" y="50"/>
                    <a:pt x="35" y="48"/>
                  </a:cubicBezTo>
                  <a:cubicBezTo>
                    <a:pt x="35" y="45"/>
                    <a:pt x="35" y="34"/>
                    <a:pt x="35" y="24"/>
                  </a:cubicBezTo>
                  <a:cubicBezTo>
                    <a:pt x="18" y="27"/>
                    <a:pt x="6" y="33"/>
                    <a:pt x="6" y="40"/>
                  </a:cubicBezTo>
                  <a:cubicBezTo>
                    <a:pt x="6" y="48"/>
                    <a:pt x="30" y="58"/>
                    <a:pt x="64" y="58"/>
                  </a:cubicBezTo>
                  <a:cubicBezTo>
                    <a:pt x="98" y="58"/>
                    <a:pt x="122" y="48"/>
                    <a:pt x="122" y="4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0" name="Group 9"/>
          <p:cNvGrpSpPr/>
          <p:nvPr/>
        </p:nvGrpSpPr>
        <p:grpSpPr>
          <a:xfrm>
            <a:off x="7100556" y="4102625"/>
            <a:ext cx="1508760" cy="1024128"/>
            <a:chOff x="7100556" y="4271665"/>
            <a:chExt cx="1508760" cy="1024128"/>
          </a:xfrm>
        </p:grpSpPr>
        <p:grpSp>
          <p:nvGrpSpPr>
            <p:cNvPr id="116" name="Group 115"/>
            <p:cNvGrpSpPr/>
            <p:nvPr/>
          </p:nvGrpSpPr>
          <p:grpSpPr>
            <a:xfrm>
              <a:off x="7100556" y="4271665"/>
              <a:ext cx="1508760" cy="1024128"/>
              <a:chOff x="6352484" y="4881061"/>
              <a:chExt cx="1896660" cy="1024128"/>
            </a:xfrm>
          </p:grpSpPr>
          <p:sp>
            <p:nvSpPr>
              <p:cNvPr id="117" name="Rectangle 116"/>
              <p:cNvSpPr/>
              <p:nvPr/>
            </p:nvSpPr>
            <p:spPr bwMode="auto">
              <a:xfrm>
                <a:off x="6352484" y="4881061"/>
                <a:ext cx="1896660" cy="1024128"/>
              </a:xfrm>
              <a:prstGeom prst="rect">
                <a:avLst/>
              </a:prstGeom>
              <a:solidFill>
                <a:srgbClr val="00317B"/>
              </a:solidFill>
              <a:ln w="19050">
                <a:no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0" bIns="182880" rtlCol="0" anchor="ctr" anchorCtr="0"/>
              <a:lstStyle/>
              <a:p>
                <a:pPr defTabSz="914400"/>
                <a:r>
                  <a:rPr lang="en-US" sz="1400" dirty="0" smtClean="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Security</a:t>
                </a:r>
                <a:endParaRPr lang="en-US" sz="14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18" name="Rectangle 117"/>
              <p:cNvSpPr/>
              <p:nvPr/>
            </p:nvSpPr>
            <p:spPr>
              <a:xfrm>
                <a:off x="6421874" y="5657276"/>
                <a:ext cx="1757880" cy="177332"/>
              </a:xfrm>
              <a:prstGeom prst="rect">
                <a:avLst/>
              </a:prstGeom>
              <a:noFill/>
              <a:ln w="19050">
                <a:no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lIns="182880" rIns="0" bIns="182880" rtlCol="0" anchor="ctr" anchorCtr="0"/>
              <a:lstStyle/>
              <a:p>
                <a:pPr defTabSz="914400">
                  <a:lnSpc>
                    <a:spcPct val="110000"/>
                  </a:lnSpc>
                </a:pPr>
                <a:endParaRPr lang="en-US" sz="1200" dirty="0">
                  <a:gradFill>
                    <a:gsLst>
                      <a:gs pos="16814">
                        <a:srgbClr val="FFFFFF"/>
                      </a:gs>
                      <a:gs pos="46000">
                        <a:srgbClr val="FFFFFF"/>
                      </a:gs>
                    </a:gsLst>
                    <a:lin ang="5400000" scaled="0"/>
                  </a:gradFill>
                </a:endParaRPr>
              </a:p>
            </p:txBody>
          </p:sp>
        </p:grpSp>
        <p:sp>
          <p:nvSpPr>
            <p:cNvPr id="24" name="Freeform 5"/>
            <p:cNvSpPr>
              <a:spLocks noEditPoints="1"/>
            </p:cNvSpPr>
            <p:nvPr/>
          </p:nvSpPr>
          <p:spPr bwMode="auto">
            <a:xfrm>
              <a:off x="8271218" y="4852626"/>
              <a:ext cx="283913" cy="353169"/>
            </a:xfrm>
            <a:custGeom>
              <a:avLst/>
              <a:gdLst>
                <a:gd name="T0" fmla="*/ 989 w 1986"/>
                <a:gd name="T1" fmla="*/ 1654 h 2471"/>
                <a:gd name="T2" fmla="*/ 1084 w 1986"/>
                <a:gd name="T3" fmla="*/ 1605 h 2471"/>
                <a:gd name="T4" fmla="*/ 1652 w 1986"/>
                <a:gd name="T5" fmla="*/ 881 h 2471"/>
                <a:gd name="T6" fmla="*/ 1652 w 1986"/>
                <a:gd name="T7" fmla="*/ 1151 h 2471"/>
                <a:gd name="T8" fmla="*/ 982 w 1986"/>
                <a:gd name="T9" fmla="*/ 2090 h 2471"/>
                <a:gd name="T10" fmla="*/ 602 w 1986"/>
                <a:gd name="T11" fmla="*/ 1824 h 2471"/>
                <a:gd name="T12" fmla="*/ 334 w 1986"/>
                <a:gd name="T13" fmla="*/ 1142 h 2471"/>
                <a:gd name="T14" fmla="*/ 334 w 1986"/>
                <a:gd name="T15" fmla="*/ 799 h 2471"/>
                <a:gd name="T16" fmla="*/ 421 w 1986"/>
                <a:gd name="T17" fmla="*/ 682 h 2471"/>
                <a:gd name="T18" fmla="*/ 883 w 1986"/>
                <a:gd name="T19" fmla="*/ 482 h 2471"/>
                <a:gd name="T20" fmla="*/ 984 w 1986"/>
                <a:gd name="T21" fmla="*/ 442 h 2471"/>
                <a:gd name="T22" fmla="*/ 1093 w 1986"/>
                <a:gd name="T23" fmla="*/ 482 h 2471"/>
                <a:gd name="T24" fmla="*/ 1495 w 1986"/>
                <a:gd name="T25" fmla="*/ 668 h 2471"/>
                <a:gd name="T26" fmla="*/ 1464 w 1986"/>
                <a:gd name="T27" fmla="*/ 695 h 2471"/>
                <a:gd name="T28" fmla="*/ 965 w 1986"/>
                <a:gd name="T29" fmla="*/ 1328 h 2471"/>
                <a:gd name="T30" fmla="*/ 763 w 1986"/>
                <a:gd name="T31" fmla="*/ 1129 h 2471"/>
                <a:gd name="T32" fmla="*/ 575 w 1986"/>
                <a:gd name="T33" fmla="*/ 1131 h 2471"/>
                <a:gd name="T34" fmla="*/ 580 w 1986"/>
                <a:gd name="T35" fmla="*/ 1315 h 2471"/>
                <a:gd name="T36" fmla="*/ 887 w 1986"/>
                <a:gd name="T37" fmla="*/ 1616 h 2471"/>
                <a:gd name="T38" fmla="*/ 978 w 1986"/>
                <a:gd name="T39" fmla="*/ 1654 h 2471"/>
                <a:gd name="T40" fmla="*/ 989 w 1986"/>
                <a:gd name="T41" fmla="*/ 1654 h 2471"/>
                <a:gd name="T42" fmla="*/ 1862 w 1986"/>
                <a:gd name="T43" fmla="*/ 434 h 2471"/>
                <a:gd name="T44" fmla="*/ 1986 w 1986"/>
                <a:gd name="T45" fmla="*/ 609 h 2471"/>
                <a:gd name="T46" fmla="*/ 1986 w 1986"/>
                <a:gd name="T47" fmla="*/ 1116 h 2471"/>
                <a:gd name="T48" fmla="*/ 978 w 1986"/>
                <a:gd name="T49" fmla="*/ 2471 h 2471"/>
                <a:gd name="T50" fmla="*/ 0 w 1986"/>
                <a:gd name="T51" fmla="*/ 1105 h 2471"/>
                <a:gd name="T52" fmla="*/ 0 w 1986"/>
                <a:gd name="T53" fmla="*/ 589 h 2471"/>
                <a:gd name="T54" fmla="*/ 120 w 1986"/>
                <a:gd name="T55" fmla="*/ 411 h 2471"/>
                <a:gd name="T56" fmla="*/ 792 w 1986"/>
                <a:gd name="T57" fmla="*/ 108 h 2471"/>
                <a:gd name="T58" fmla="*/ 1175 w 1986"/>
                <a:gd name="T59" fmla="*/ 108 h 2471"/>
                <a:gd name="T60" fmla="*/ 1862 w 1986"/>
                <a:gd name="T61" fmla="*/ 434 h 2471"/>
                <a:gd name="T62" fmla="*/ 1767 w 1986"/>
                <a:gd name="T63" fmla="*/ 1153 h 2471"/>
                <a:gd name="T64" fmla="*/ 1767 w 1986"/>
                <a:gd name="T65" fmla="*/ 1153 h 2471"/>
                <a:gd name="T66" fmla="*/ 1767 w 1986"/>
                <a:gd name="T67" fmla="*/ 812 h 2471"/>
                <a:gd name="T68" fmla="*/ 1604 w 1986"/>
                <a:gd name="T69" fmla="*/ 584 h 2471"/>
                <a:gd name="T70" fmla="*/ 1155 w 1986"/>
                <a:gd name="T71" fmla="*/ 385 h 2471"/>
                <a:gd name="T72" fmla="*/ 984 w 1986"/>
                <a:gd name="T73" fmla="*/ 327 h 2471"/>
                <a:gd name="T74" fmla="*/ 816 w 1986"/>
                <a:gd name="T75" fmla="*/ 385 h 2471"/>
                <a:gd name="T76" fmla="*/ 381 w 1986"/>
                <a:gd name="T77" fmla="*/ 571 h 2471"/>
                <a:gd name="T78" fmla="*/ 219 w 1986"/>
                <a:gd name="T79" fmla="*/ 799 h 2471"/>
                <a:gd name="T80" fmla="*/ 219 w 1986"/>
                <a:gd name="T81" fmla="*/ 1142 h 2471"/>
                <a:gd name="T82" fmla="*/ 516 w 1986"/>
                <a:gd name="T83" fmla="*/ 1899 h 2471"/>
                <a:gd name="T84" fmla="*/ 982 w 1986"/>
                <a:gd name="T85" fmla="*/ 2207 h 2471"/>
                <a:gd name="T86" fmla="*/ 1767 w 1986"/>
                <a:gd name="T87" fmla="*/ 1153 h 2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86" h="2471">
                  <a:moveTo>
                    <a:pt x="989" y="1654"/>
                  </a:moveTo>
                  <a:cubicBezTo>
                    <a:pt x="1024" y="1651"/>
                    <a:pt x="1060" y="1636"/>
                    <a:pt x="1084" y="1605"/>
                  </a:cubicBezTo>
                  <a:cubicBezTo>
                    <a:pt x="1084" y="1605"/>
                    <a:pt x="1084" y="1605"/>
                    <a:pt x="1652" y="881"/>
                  </a:cubicBezTo>
                  <a:cubicBezTo>
                    <a:pt x="1652" y="881"/>
                    <a:pt x="1652" y="881"/>
                    <a:pt x="1652" y="1151"/>
                  </a:cubicBezTo>
                  <a:cubicBezTo>
                    <a:pt x="1652" y="1713"/>
                    <a:pt x="1095" y="2090"/>
                    <a:pt x="982" y="2090"/>
                  </a:cubicBezTo>
                  <a:cubicBezTo>
                    <a:pt x="920" y="2090"/>
                    <a:pt x="759" y="2008"/>
                    <a:pt x="602" y="1824"/>
                  </a:cubicBezTo>
                  <a:cubicBezTo>
                    <a:pt x="500" y="1707"/>
                    <a:pt x="334" y="1461"/>
                    <a:pt x="334" y="1142"/>
                  </a:cubicBezTo>
                  <a:cubicBezTo>
                    <a:pt x="334" y="1102"/>
                    <a:pt x="334" y="799"/>
                    <a:pt x="334" y="799"/>
                  </a:cubicBezTo>
                  <a:cubicBezTo>
                    <a:pt x="334" y="752"/>
                    <a:pt x="376" y="697"/>
                    <a:pt x="421" y="682"/>
                  </a:cubicBezTo>
                  <a:cubicBezTo>
                    <a:pt x="432" y="675"/>
                    <a:pt x="770" y="560"/>
                    <a:pt x="883" y="482"/>
                  </a:cubicBezTo>
                  <a:cubicBezTo>
                    <a:pt x="920" y="456"/>
                    <a:pt x="951" y="442"/>
                    <a:pt x="984" y="442"/>
                  </a:cubicBezTo>
                  <a:cubicBezTo>
                    <a:pt x="1018" y="442"/>
                    <a:pt x="1051" y="456"/>
                    <a:pt x="1093" y="482"/>
                  </a:cubicBezTo>
                  <a:cubicBezTo>
                    <a:pt x="1203" y="553"/>
                    <a:pt x="1389" y="628"/>
                    <a:pt x="1495" y="668"/>
                  </a:cubicBezTo>
                  <a:cubicBezTo>
                    <a:pt x="1482" y="675"/>
                    <a:pt x="1471" y="684"/>
                    <a:pt x="1464" y="695"/>
                  </a:cubicBezTo>
                  <a:cubicBezTo>
                    <a:pt x="1464" y="695"/>
                    <a:pt x="1464" y="695"/>
                    <a:pt x="965" y="1328"/>
                  </a:cubicBezTo>
                  <a:cubicBezTo>
                    <a:pt x="965" y="1328"/>
                    <a:pt x="965" y="1328"/>
                    <a:pt x="763" y="1129"/>
                  </a:cubicBezTo>
                  <a:cubicBezTo>
                    <a:pt x="710" y="1080"/>
                    <a:pt x="628" y="1080"/>
                    <a:pt x="575" y="1131"/>
                  </a:cubicBezTo>
                  <a:cubicBezTo>
                    <a:pt x="527" y="1180"/>
                    <a:pt x="527" y="1266"/>
                    <a:pt x="580" y="1315"/>
                  </a:cubicBezTo>
                  <a:cubicBezTo>
                    <a:pt x="580" y="1315"/>
                    <a:pt x="580" y="1315"/>
                    <a:pt x="887" y="1616"/>
                  </a:cubicBezTo>
                  <a:cubicBezTo>
                    <a:pt x="914" y="1640"/>
                    <a:pt x="945" y="1654"/>
                    <a:pt x="978" y="1654"/>
                  </a:cubicBezTo>
                  <a:cubicBezTo>
                    <a:pt x="982" y="1654"/>
                    <a:pt x="984" y="1654"/>
                    <a:pt x="989" y="1654"/>
                  </a:cubicBezTo>
                  <a:close/>
                  <a:moveTo>
                    <a:pt x="1862" y="434"/>
                  </a:moveTo>
                  <a:cubicBezTo>
                    <a:pt x="1931" y="458"/>
                    <a:pt x="1986" y="535"/>
                    <a:pt x="1986" y="609"/>
                  </a:cubicBezTo>
                  <a:cubicBezTo>
                    <a:pt x="1986" y="609"/>
                    <a:pt x="1986" y="1060"/>
                    <a:pt x="1986" y="1116"/>
                  </a:cubicBezTo>
                  <a:cubicBezTo>
                    <a:pt x="1986" y="1913"/>
                    <a:pt x="1188" y="2471"/>
                    <a:pt x="978" y="2471"/>
                  </a:cubicBezTo>
                  <a:cubicBezTo>
                    <a:pt x="715" y="2471"/>
                    <a:pt x="0" y="1884"/>
                    <a:pt x="0" y="1105"/>
                  </a:cubicBezTo>
                  <a:cubicBezTo>
                    <a:pt x="0" y="1047"/>
                    <a:pt x="0" y="589"/>
                    <a:pt x="0" y="589"/>
                  </a:cubicBezTo>
                  <a:cubicBezTo>
                    <a:pt x="0" y="516"/>
                    <a:pt x="56" y="438"/>
                    <a:pt x="120" y="411"/>
                  </a:cubicBezTo>
                  <a:cubicBezTo>
                    <a:pt x="120" y="411"/>
                    <a:pt x="639" y="223"/>
                    <a:pt x="792" y="108"/>
                  </a:cubicBezTo>
                  <a:cubicBezTo>
                    <a:pt x="940" y="0"/>
                    <a:pt x="1064" y="31"/>
                    <a:pt x="1175" y="108"/>
                  </a:cubicBezTo>
                  <a:cubicBezTo>
                    <a:pt x="1422" y="285"/>
                    <a:pt x="1862" y="434"/>
                    <a:pt x="1862" y="434"/>
                  </a:cubicBezTo>
                  <a:close/>
                  <a:moveTo>
                    <a:pt x="1767" y="1153"/>
                  </a:moveTo>
                  <a:cubicBezTo>
                    <a:pt x="1767" y="1153"/>
                    <a:pt x="1767" y="1153"/>
                    <a:pt x="1767" y="1153"/>
                  </a:cubicBezTo>
                  <a:cubicBezTo>
                    <a:pt x="1767" y="812"/>
                    <a:pt x="1767" y="812"/>
                    <a:pt x="1767" y="812"/>
                  </a:cubicBezTo>
                  <a:cubicBezTo>
                    <a:pt x="1767" y="719"/>
                    <a:pt x="1696" y="617"/>
                    <a:pt x="1604" y="584"/>
                  </a:cubicBezTo>
                  <a:cubicBezTo>
                    <a:pt x="1601" y="584"/>
                    <a:pt x="1298" y="478"/>
                    <a:pt x="1155" y="385"/>
                  </a:cubicBezTo>
                  <a:cubicBezTo>
                    <a:pt x="1115" y="361"/>
                    <a:pt x="1057" y="327"/>
                    <a:pt x="984" y="327"/>
                  </a:cubicBezTo>
                  <a:cubicBezTo>
                    <a:pt x="929" y="327"/>
                    <a:pt x="874" y="347"/>
                    <a:pt x="816" y="385"/>
                  </a:cubicBezTo>
                  <a:cubicBezTo>
                    <a:pt x="735" y="445"/>
                    <a:pt x="476" y="540"/>
                    <a:pt x="381" y="571"/>
                  </a:cubicBezTo>
                  <a:cubicBezTo>
                    <a:pt x="290" y="604"/>
                    <a:pt x="219" y="702"/>
                    <a:pt x="219" y="799"/>
                  </a:cubicBezTo>
                  <a:cubicBezTo>
                    <a:pt x="219" y="799"/>
                    <a:pt x="219" y="1105"/>
                    <a:pt x="219" y="1142"/>
                  </a:cubicBezTo>
                  <a:cubicBezTo>
                    <a:pt x="219" y="1499"/>
                    <a:pt x="405" y="1769"/>
                    <a:pt x="516" y="1899"/>
                  </a:cubicBezTo>
                  <a:cubicBezTo>
                    <a:pt x="668" y="2079"/>
                    <a:pt x="861" y="2207"/>
                    <a:pt x="982" y="2207"/>
                  </a:cubicBezTo>
                  <a:cubicBezTo>
                    <a:pt x="1170" y="2207"/>
                    <a:pt x="1767" y="1769"/>
                    <a:pt x="1767" y="115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cxnSp>
        <p:nvCxnSpPr>
          <p:cNvPr id="202" name="Straight Connector 201"/>
          <p:cNvCxnSpPr/>
          <p:nvPr/>
        </p:nvCxnSpPr>
        <p:spPr>
          <a:xfrm>
            <a:off x="2645307" y="2867823"/>
            <a:ext cx="0" cy="1188720"/>
          </a:xfrm>
          <a:prstGeom prst="line">
            <a:avLst/>
          </a:prstGeom>
          <a:ln w="25400">
            <a:solidFill>
              <a:schemeClr val="tx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197" name="Oval 196"/>
          <p:cNvSpPr/>
          <p:nvPr/>
        </p:nvSpPr>
        <p:spPr bwMode="auto">
          <a:xfrm>
            <a:off x="2483967" y="2518913"/>
            <a:ext cx="322681" cy="322681"/>
          </a:xfrm>
          <a:prstGeom prst="ellipse">
            <a:avLst/>
          </a:prstGeom>
          <a:solidFill>
            <a:schemeClr val="bg1">
              <a:lumMod val="75000"/>
              <a:lumOff val="25000"/>
            </a:schemeClr>
          </a:solidFill>
          <a:ln w="3175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smtClean="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1</a:t>
            </a:r>
            <a:endParaRPr lang="en-US" b="1"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94" name="Oval 193"/>
          <p:cNvSpPr/>
          <p:nvPr/>
        </p:nvSpPr>
        <p:spPr bwMode="auto">
          <a:xfrm>
            <a:off x="2494409" y="4032067"/>
            <a:ext cx="322681" cy="322681"/>
          </a:xfrm>
          <a:prstGeom prst="ellipse">
            <a:avLst/>
          </a:prstGeom>
          <a:solidFill>
            <a:schemeClr val="bg1">
              <a:lumMod val="75000"/>
              <a:lumOff val="25000"/>
            </a:schemeClr>
          </a:solidFill>
          <a:ln w="3175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2</a:t>
            </a:r>
          </a:p>
        </p:txBody>
      </p:sp>
      <p:cxnSp>
        <p:nvCxnSpPr>
          <p:cNvPr id="210" name="Straight Connector 209"/>
          <p:cNvCxnSpPr/>
          <p:nvPr/>
        </p:nvCxnSpPr>
        <p:spPr>
          <a:xfrm>
            <a:off x="9118076" y="168586"/>
            <a:ext cx="0" cy="4024821"/>
          </a:xfrm>
          <a:prstGeom prst="line">
            <a:avLst/>
          </a:prstGeom>
          <a:ln w="25400">
            <a:solidFill>
              <a:schemeClr val="tx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2830867" y="4193407"/>
            <a:ext cx="1248380" cy="1"/>
          </a:xfrm>
          <a:prstGeom prst="line">
            <a:avLst/>
          </a:prstGeom>
          <a:ln w="25400">
            <a:solidFill>
              <a:schemeClr val="tx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600623" y="168586"/>
            <a:ext cx="8515702" cy="0"/>
          </a:xfrm>
          <a:prstGeom prst="line">
            <a:avLst/>
          </a:prstGeom>
          <a:ln w="25400">
            <a:solidFill>
              <a:schemeClr val="tx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00622" y="168586"/>
            <a:ext cx="0" cy="208517"/>
          </a:xfrm>
          <a:prstGeom prst="line">
            <a:avLst/>
          </a:prstGeom>
          <a:ln w="25400">
            <a:solidFill>
              <a:schemeClr val="tx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752336" y="538443"/>
            <a:ext cx="1892971" cy="0"/>
          </a:xfrm>
          <a:prstGeom prst="line">
            <a:avLst/>
          </a:prstGeom>
          <a:ln w="25400">
            <a:solidFill>
              <a:schemeClr val="tx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196" name="Oval 195"/>
          <p:cNvSpPr/>
          <p:nvPr/>
        </p:nvSpPr>
        <p:spPr bwMode="auto">
          <a:xfrm>
            <a:off x="2483967" y="517258"/>
            <a:ext cx="322681" cy="322681"/>
          </a:xfrm>
          <a:prstGeom prst="ellipse">
            <a:avLst/>
          </a:prstGeom>
          <a:solidFill>
            <a:schemeClr val="bg1">
              <a:lumMod val="75000"/>
              <a:lumOff val="25000"/>
            </a:schemeClr>
          </a:solidFill>
          <a:ln w="3175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7</a:t>
            </a:r>
          </a:p>
        </p:txBody>
      </p:sp>
      <p:cxnSp>
        <p:nvCxnSpPr>
          <p:cNvPr id="214" name="Straight Connector 213"/>
          <p:cNvCxnSpPr/>
          <p:nvPr/>
        </p:nvCxnSpPr>
        <p:spPr>
          <a:xfrm>
            <a:off x="4434152" y="4193407"/>
            <a:ext cx="1248380" cy="1"/>
          </a:xfrm>
          <a:prstGeom prst="line">
            <a:avLst/>
          </a:prstGeom>
          <a:ln w="25400">
            <a:solidFill>
              <a:schemeClr val="tx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6037437" y="4193407"/>
            <a:ext cx="1248380" cy="1"/>
          </a:xfrm>
          <a:prstGeom prst="line">
            <a:avLst/>
          </a:prstGeom>
          <a:ln w="25400">
            <a:solidFill>
              <a:schemeClr val="tx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531263" y="4193407"/>
            <a:ext cx="1585062" cy="0"/>
          </a:xfrm>
          <a:prstGeom prst="line">
            <a:avLst/>
          </a:prstGeom>
          <a:ln w="25400">
            <a:solidFill>
              <a:schemeClr val="tx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198" name="Oval 197"/>
          <p:cNvSpPr/>
          <p:nvPr/>
        </p:nvSpPr>
        <p:spPr bwMode="auto">
          <a:xfrm>
            <a:off x="4079247" y="4032067"/>
            <a:ext cx="322681" cy="322681"/>
          </a:xfrm>
          <a:prstGeom prst="ellipse">
            <a:avLst/>
          </a:prstGeom>
          <a:solidFill>
            <a:schemeClr val="bg1">
              <a:lumMod val="75000"/>
              <a:lumOff val="25000"/>
            </a:schemeClr>
          </a:solidFill>
          <a:ln w="3175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3</a:t>
            </a:r>
          </a:p>
        </p:txBody>
      </p:sp>
      <p:sp>
        <p:nvSpPr>
          <p:cNvPr id="199" name="Oval 198"/>
          <p:cNvSpPr/>
          <p:nvPr/>
        </p:nvSpPr>
        <p:spPr bwMode="auto">
          <a:xfrm>
            <a:off x="5633330" y="4032067"/>
            <a:ext cx="322681" cy="322681"/>
          </a:xfrm>
          <a:prstGeom prst="ellipse">
            <a:avLst/>
          </a:prstGeom>
          <a:solidFill>
            <a:schemeClr val="bg1">
              <a:lumMod val="75000"/>
              <a:lumOff val="25000"/>
            </a:schemeClr>
          </a:solidFill>
          <a:ln w="3175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4</a:t>
            </a:r>
          </a:p>
        </p:txBody>
      </p:sp>
      <p:sp>
        <p:nvSpPr>
          <p:cNvPr id="200" name="Oval 199"/>
          <p:cNvSpPr/>
          <p:nvPr/>
        </p:nvSpPr>
        <p:spPr bwMode="auto">
          <a:xfrm>
            <a:off x="7185005" y="4032067"/>
            <a:ext cx="322681" cy="322681"/>
          </a:xfrm>
          <a:prstGeom prst="ellipse">
            <a:avLst/>
          </a:prstGeom>
          <a:solidFill>
            <a:schemeClr val="bg1">
              <a:lumMod val="75000"/>
              <a:lumOff val="25000"/>
            </a:schemeClr>
          </a:solidFill>
          <a:ln w="3175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5</a:t>
            </a:r>
          </a:p>
        </p:txBody>
      </p:sp>
      <p:grpSp>
        <p:nvGrpSpPr>
          <p:cNvPr id="11" name="Group 10"/>
          <p:cNvGrpSpPr/>
          <p:nvPr/>
        </p:nvGrpSpPr>
        <p:grpSpPr>
          <a:xfrm>
            <a:off x="3419091" y="1513263"/>
            <a:ext cx="914400" cy="577114"/>
            <a:chOff x="3419091" y="1513263"/>
            <a:chExt cx="914400" cy="577114"/>
          </a:xfrm>
        </p:grpSpPr>
        <p:sp>
          <p:nvSpPr>
            <p:cNvPr id="143" name="Rectangle 142"/>
            <p:cNvSpPr/>
            <p:nvPr/>
          </p:nvSpPr>
          <p:spPr>
            <a:xfrm>
              <a:off x="3419091" y="1513263"/>
              <a:ext cx="914400" cy="577114"/>
            </a:xfrm>
            <a:prstGeom prst="rect">
              <a:avLst/>
            </a:prstGeom>
            <a:solidFill>
              <a:schemeClr val="accent2"/>
            </a:solidFill>
            <a:ln w="22225">
              <a:noFill/>
              <a:prstDash val="sys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6637" numCol="1" rtlCol="0" anchor="t" anchorCtr="0" compatLnSpc="1">
              <a:prstTxWarp prst="textNoShape">
                <a:avLst/>
              </a:prstTxWarp>
            </a:bodyPr>
            <a:lstStyle/>
            <a:p>
              <a:pPr algn="ctr" defTabSz="932398" fontAlgn="base">
                <a:spcBef>
                  <a:spcPct val="0"/>
                </a:spcBef>
                <a:spcAft>
                  <a:spcPct val="0"/>
                </a:spcAft>
              </a:pPr>
              <a:endParaRPr lang="en-US" sz="16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pic>
          <p:nvPicPr>
            <p:cNvPr id="236" name="Picture 13"/>
            <p:cNvPicPr>
              <a:picLocks noChangeAspect="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3724762" y="1626950"/>
              <a:ext cx="303058" cy="39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22"/>
          <p:cNvGrpSpPr/>
          <p:nvPr/>
        </p:nvGrpSpPr>
        <p:grpSpPr>
          <a:xfrm>
            <a:off x="6698163" y="1513263"/>
            <a:ext cx="914400" cy="577114"/>
            <a:chOff x="6698163" y="1513263"/>
            <a:chExt cx="914400" cy="577114"/>
          </a:xfrm>
        </p:grpSpPr>
        <p:sp>
          <p:nvSpPr>
            <p:cNvPr id="126" name="Rectangle 125"/>
            <p:cNvSpPr/>
            <p:nvPr/>
          </p:nvSpPr>
          <p:spPr>
            <a:xfrm>
              <a:off x="6698163" y="1513263"/>
              <a:ext cx="914400" cy="577114"/>
            </a:xfrm>
            <a:prstGeom prst="rect">
              <a:avLst/>
            </a:prstGeom>
            <a:solidFill>
              <a:schemeClr val="accent2"/>
            </a:solidFill>
            <a:ln w="22225">
              <a:noFill/>
              <a:prstDash val="sys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6637" numCol="1" rtlCol="0" anchor="t" anchorCtr="0" compatLnSpc="1">
              <a:prstTxWarp prst="textNoShape">
                <a:avLst/>
              </a:prstTxWarp>
            </a:bodyPr>
            <a:lstStyle/>
            <a:p>
              <a:pPr algn="ctr" defTabSz="932398" fontAlgn="base">
                <a:spcBef>
                  <a:spcPct val="0"/>
                </a:spcBef>
                <a:spcAft>
                  <a:spcPct val="0"/>
                </a:spcAft>
              </a:pPr>
              <a:endParaRPr lang="en-US" sz="16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pic>
          <p:nvPicPr>
            <p:cNvPr id="237" name="Picture 31"/>
            <p:cNvPicPr>
              <a:picLocks noChangeAspect="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6885430" y="1626950"/>
              <a:ext cx="539866" cy="34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oup 24"/>
          <p:cNvGrpSpPr/>
          <p:nvPr/>
        </p:nvGrpSpPr>
        <p:grpSpPr>
          <a:xfrm>
            <a:off x="7791189" y="1513263"/>
            <a:ext cx="914400" cy="577114"/>
            <a:chOff x="7791189" y="1513263"/>
            <a:chExt cx="914400" cy="577114"/>
          </a:xfrm>
        </p:grpSpPr>
        <p:sp>
          <p:nvSpPr>
            <p:cNvPr id="112" name="Rectangle 111"/>
            <p:cNvSpPr/>
            <p:nvPr/>
          </p:nvSpPr>
          <p:spPr>
            <a:xfrm>
              <a:off x="7791189" y="1513263"/>
              <a:ext cx="914400" cy="577114"/>
            </a:xfrm>
            <a:prstGeom prst="rect">
              <a:avLst/>
            </a:prstGeom>
            <a:solidFill>
              <a:schemeClr val="accent2"/>
            </a:solidFill>
            <a:ln w="22225">
              <a:noFill/>
              <a:prstDash val="sys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6637" numCol="1" rtlCol="0" anchor="t" anchorCtr="0" compatLnSpc="1">
              <a:prstTxWarp prst="textNoShape">
                <a:avLst/>
              </a:prstTxWarp>
            </a:bodyPr>
            <a:lstStyle/>
            <a:p>
              <a:pPr algn="ctr" defTabSz="932398" fontAlgn="base">
                <a:spcBef>
                  <a:spcPct val="0"/>
                </a:spcBef>
                <a:spcAft>
                  <a:spcPct val="0"/>
                </a:spcAft>
              </a:pPr>
              <a:endParaRPr lang="en-US" sz="16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pic>
          <p:nvPicPr>
            <p:cNvPr id="238" name="Picture 237"/>
            <p:cNvPicPr>
              <a:picLocks noChangeAspect="1"/>
            </p:cNvPicPr>
            <p:nvPr/>
          </p:nvPicPr>
          <p:blipFill>
            <a:blip r:embed="rId5"/>
            <a:stretch>
              <a:fillRect/>
            </a:stretch>
          </p:blipFill>
          <p:spPr>
            <a:xfrm>
              <a:off x="8046621" y="1626950"/>
              <a:ext cx="403537" cy="361370"/>
            </a:xfrm>
            <a:prstGeom prst="rect">
              <a:avLst/>
            </a:prstGeom>
          </p:spPr>
        </p:pic>
      </p:grpSp>
      <p:grpSp>
        <p:nvGrpSpPr>
          <p:cNvPr id="21" name="Group 20"/>
          <p:cNvGrpSpPr/>
          <p:nvPr/>
        </p:nvGrpSpPr>
        <p:grpSpPr>
          <a:xfrm>
            <a:off x="5605139" y="1513263"/>
            <a:ext cx="914400" cy="577114"/>
            <a:chOff x="5605139" y="1513263"/>
            <a:chExt cx="914400" cy="577114"/>
          </a:xfrm>
        </p:grpSpPr>
        <p:sp>
          <p:nvSpPr>
            <p:cNvPr id="128" name="Rectangle 127"/>
            <p:cNvSpPr/>
            <p:nvPr/>
          </p:nvSpPr>
          <p:spPr>
            <a:xfrm>
              <a:off x="5605139" y="1513263"/>
              <a:ext cx="914400" cy="577114"/>
            </a:xfrm>
            <a:prstGeom prst="rect">
              <a:avLst/>
            </a:prstGeom>
            <a:solidFill>
              <a:schemeClr val="accent2"/>
            </a:solidFill>
            <a:ln w="22225">
              <a:noFill/>
              <a:prstDash val="sys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6637" numCol="1" rtlCol="0" anchor="t" anchorCtr="0" compatLnSpc="1">
              <a:prstTxWarp prst="textNoShape">
                <a:avLst/>
              </a:prstTxWarp>
            </a:bodyPr>
            <a:lstStyle/>
            <a:p>
              <a:pPr algn="ctr" defTabSz="932398" fontAlgn="base">
                <a:spcBef>
                  <a:spcPct val="0"/>
                </a:spcBef>
                <a:spcAft>
                  <a:spcPct val="0"/>
                </a:spcAft>
              </a:pPr>
              <a:endParaRPr lang="en-US" sz="16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sp>
          <p:nvSpPr>
            <p:cNvPr id="239" name="Freeform 5"/>
            <p:cNvSpPr>
              <a:spLocks noEditPoints="1"/>
            </p:cNvSpPr>
            <p:nvPr/>
          </p:nvSpPr>
          <p:spPr bwMode="auto">
            <a:xfrm>
              <a:off x="5845858" y="1626950"/>
              <a:ext cx="432962" cy="342334"/>
            </a:xfrm>
            <a:custGeom>
              <a:avLst/>
              <a:gdLst>
                <a:gd name="T0" fmla="*/ 0 w 358"/>
                <a:gd name="T1" fmla="*/ 319 h 319"/>
                <a:gd name="T2" fmla="*/ 358 w 358"/>
                <a:gd name="T3" fmla="*/ 0 h 319"/>
                <a:gd name="T4" fmla="*/ 89 w 358"/>
                <a:gd name="T5" fmla="*/ 302 h 319"/>
                <a:gd name="T6" fmla="*/ 14 w 358"/>
                <a:gd name="T7" fmla="*/ 256 h 319"/>
                <a:gd name="T8" fmla="*/ 89 w 358"/>
                <a:gd name="T9" fmla="*/ 302 h 319"/>
                <a:gd name="T10" fmla="*/ 14 w 358"/>
                <a:gd name="T11" fmla="*/ 246 h 319"/>
                <a:gd name="T12" fmla="*/ 89 w 358"/>
                <a:gd name="T13" fmla="*/ 198 h 319"/>
                <a:gd name="T14" fmla="*/ 89 w 358"/>
                <a:gd name="T15" fmla="*/ 191 h 319"/>
                <a:gd name="T16" fmla="*/ 14 w 358"/>
                <a:gd name="T17" fmla="*/ 142 h 319"/>
                <a:gd name="T18" fmla="*/ 89 w 358"/>
                <a:gd name="T19" fmla="*/ 191 h 319"/>
                <a:gd name="T20" fmla="*/ 14 w 358"/>
                <a:gd name="T21" fmla="*/ 133 h 319"/>
                <a:gd name="T22" fmla="*/ 89 w 358"/>
                <a:gd name="T23" fmla="*/ 87 h 319"/>
                <a:gd name="T24" fmla="*/ 173 w 358"/>
                <a:gd name="T25" fmla="*/ 302 h 319"/>
                <a:gd name="T26" fmla="*/ 98 w 358"/>
                <a:gd name="T27" fmla="*/ 256 h 319"/>
                <a:gd name="T28" fmla="*/ 173 w 358"/>
                <a:gd name="T29" fmla="*/ 302 h 319"/>
                <a:gd name="T30" fmla="*/ 98 w 358"/>
                <a:gd name="T31" fmla="*/ 246 h 319"/>
                <a:gd name="T32" fmla="*/ 173 w 358"/>
                <a:gd name="T33" fmla="*/ 198 h 319"/>
                <a:gd name="T34" fmla="*/ 173 w 358"/>
                <a:gd name="T35" fmla="*/ 191 h 319"/>
                <a:gd name="T36" fmla="*/ 98 w 358"/>
                <a:gd name="T37" fmla="*/ 142 h 319"/>
                <a:gd name="T38" fmla="*/ 173 w 358"/>
                <a:gd name="T39" fmla="*/ 191 h 319"/>
                <a:gd name="T40" fmla="*/ 98 w 358"/>
                <a:gd name="T41" fmla="*/ 133 h 319"/>
                <a:gd name="T42" fmla="*/ 173 w 358"/>
                <a:gd name="T43" fmla="*/ 87 h 319"/>
                <a:gd name="T44" fmla="*/ 257 w 358"/>
                <a:gd name="T45" fmla="*/ 302 h 319"/>
                <a:gd name="T46" fmla="*/ 183 w 358"/>
                <a:gd name="T47" fmla="*/ 256 h 319"/>
                <a:gd name="T48" fmla="*/ 257 w 358"/>
                <a:gd name="T49" fmla="*/ 302 h 319"/>
                <a:gd name="T50" fmla="*/ 183 w 358"/>
                <a:gd name="T51" fmla="*/ 246 h 319"/>
                <a:gd name="T52" fmla="*/ 257 w 358"/>
                <a:gd name="T53" fmla="*/ 198 h 319"/>
                <a:gd name="T54" fmla="*/ 257 w 358"/>
                <a:gd name="T55" fmla="*/ 191 h 319"/>
                <a:gd name="T56" fmla="*/ 183 w 358"/>
                <a:gd name="T57" fmla="*/ 142 h 319"/>
                <a:gd name="T58" fmla="*/ 257 w 358"/>
                <a:gd name="T59" fmla="*/ 191 h 319"/>
                <a:gd name="T60" fmla="*/ 183 w 358"/>
                <a:gd name="T61" fmla="*/ 133 h 319"/>
                <a:gd name="T62" fmla="*/ 257 w 358"/>
                <a:gd name="T63" fmla="*/ 87 h 319"/>
                <a:gd name="T64" fmla="*/ 339 w 358"/>
                <a:gd name="T65" fmla="*/ 302 h 319"/>
                <a:gd name="T66" fmla="*/ 265 w 358"/>
                <a:gd name="T67" fmla="*/ 256 h 319"/>
                <a:gd name="T68" fmla="*/ 339 w 358"/>
                <a:gd name="T69" fmla="*/ 302 h 319"/>
                <a:gd name="T70" fmla="*/ 265 w 358"/>
                <a:gd name="T71" fmla="*/ 246 h 319"/>
                <a:gd name="T72" fmla="*/ 339 w 358"/>
                <a:gd name="T73" fmla="*/ 198 h 319"/>
                <a:gd name="T74" fmla="*/ 339 w 358"/>
                <a:gd name="T75" fmla="*/ 191 h 319"/>
                <a:gd name="T76" fmla="*/ 265 w 358"/>
                <a:gd name="T77" fmla="*/ 142 h 319"/>
                <a:gd name="T78" fmla="*/ 339 w 358"/>
                <a:gd name="T79" fmla="*/ 191 h 319"/>
                <a:gd name="T80" fmla="*/ 265 w 358"/>
                <a:gd name="T81" fmla="*/ 133 h 319"/>
                <a:gd name="T82" fmla="*/ 339 w 358"/>
                <a:gd name="T83" fmla="*/ 8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8" h="319">
                  <a:moveTo>
                    <a:pt x="0" y="0"/>
                  </a:moveTo>
                  <a:lnTo>
                    <a:pt x="0" y="319"/>
                  </a:lnTo>
                  <a:lnTo>
                    <a:pt x="358" y="319"/>
                  </a:lnTo>
                  <a:lnTo>
                    <a:pt x="358" y="0"/>
                  </a:lnTo>
                  <a:lnTo>
                    <a:pt x="0" y="0"/>
                  </a:lnTo>
                  <a:close/>
                  <a:moveTo>
                    <a:pt x="89" y="302"/>
                  </a:moveTo>
                  <a:lnTo>
                    <a:pt x="14" y="302"/>
                  </a:lnTo>
                  <a:lnTo>
                    <a:pt x="14" y="256"/>
                  </a:lnTo>
                  <a:lnTo>
                    <a:pt x="89" y="256"/>
                  </a:lnTo>
                  <a:lnTo>
                    <a:pt x="89" y="302"/>
                  </a:lnTo>
                  <a:close/>
                  <a:moveTo>
                    <a:pt x="89" y="246"/>
                  </a:moveTo>
                  <a:lnTo>
                    <a:pt x="14" y="246"/>
                  </a:lnTo>
                  <a:lnTo>
                    <a:pt x="14" y="198"/>
                  </a:lnTo>
                  <a:lnTo>
                    <a:pt x="89" y="198"/>
                  </a:lnTo>
                  <a:lnTo>
                    <a:pt x="89" y="246"/>
                  </a:lnTo>
                  <a:close/>
                  <a:moveTo>
                    <a:pt x="89" y="191"/>
                  </a:moveTo>
                  <a:lnTo>
                    <a:pt x="14" y="191"/>
                  </a:lnTo>
                  <a:lnTo>
                    <a:pt x="14" y="142"/>
                  </a:lnTo>
                  <a:lnTo>
                    <a:pt x="89" y="142"/>
                  </a:lnTo>
                  <a:lnTo>
                    <a:pt x="89" y="191"/>
                  </a:lnTo>
                  <a:close/>
                  <a:moveTo>
                    <a:pt x="89" y="133"/>
                  </a:moveTo>
                  <a:lnTo>
                    <a:pt x="14" y="133"/>
                  </a:lnTo>
                  <a:lnTo>
                    <a:pt x="14" y="87"/>
                  </a:lnTo>
                  <a:lnTo>
                    <a:pt x="89" y="87"/>
                  </a:lnTo>
                  <a:lnTo>
                    <a:pt x="89" y="133"/>
                  </a:lnTo>
                  <a:close/>
                  <a:moveTo>
                    <a:pt x="173" y="302"/>
                  </a:moveTo>
                  <a:lnTo>
                    <a:pt x="98" y="302"/>
                  </a:lnTo>
                  <a:lnTo>
                    <a:pt x="98" y="256"/>
                  </a:lnTo>
                  <a:lnTo>
                    <a:pt x="173" y="256"/>
                  </a:lnTo>
                  <a:lnTo>
                    <a:pt x="173" y="302"/>
                  </a:lnTo>
                  <a:close/>
                  <a:moveTo>
                    <a:pt x="173" y="246"/>
                  </a:moveTo>
                  <a:lnTo>
                    <a:pt x="98" y="246"/>
                  </a:lnTo>
                  <a:lnTo>
                    <a:pt x="98" y="198"/>
                  </a:lnTo>
                  <a:lnTo>
                    <a:pt x="173" y="198"/>
                  </a:lnTo>
                  <a:lnTo>
                    <a:pt x="173" y="246"/>
                  </a:lnTo>
                  <a:close/>
                  <a:moveTo>
                    <a:pt x="173" y="191"/>
                  </a:moveTo>
                  <a:lnTo>
                    <a:pt x="98" y="191"/>
                  </a:lnTo>
                  <a:lnTo>
                    <a:pt x="98" y="142"/>
                  </a:lnTo>
                  <a:lnTo>
                    <a:pt x="173" y="142"/>
                  </a:lnTo>
                  <a:lnTo>
                    <a:pt x="173" y="191"/>
                  </a:lnTo>
                  <a:close/>
                  <a:moveTo>
                    <a:pt x="173" y="133"/>
                  </a:moveTo>
                  <a:lnTo>
                    <a:pt x="98" y="133"/>
                  </a:lnTo>
                  <a:lnTo>
                    <a:pt x="98" y="87"/>
                  </a:lnTo>
                  <a:lnTo>
                    <a:pt x="173" y="87"/>
                  </a:lnTo>
                  <a:lnTo>
                    <a:pt x="173" y="133"/>
                  </a:lnTo>
                  <a:close/>
                  <a:moveTo>
                    <a:pt x="257" y="302"/>
                  </a:moveTo>
                  <a:lnTo>
                    <a:pt x="183" y="302"/>
                  </a:lnTo>
                  <a:lnTo>
                    <a:pt x="183" y="256"/>
                  </a:lnTo>
                  <a:lnTo>
                    <a:pt x="257" y="256"/>
                  </a:lnTo>
                  <a:lnTo>
                    <a:pt x="257" y="302"/>
                  </a:lnTo>
                  <a:close/>
                  <a:moveTo>
                    <a:pt x="257" y="246"/>
                  </a:moveTo>
                  <a:lnTo>
                    <a:pt x="183" y="246"/>
                  </a:lnTo>
                  <a:lnTo>
                    <a:pt x="183" y="198"/>
                  </a:lnTo>
                  <a:lnTo>
                    <a:pt x="257" y="198"/>
                  </a:lnTo>
                  <a:lnTo>
                    <a:pt x="257" y="246"/>
                  </a:lnTo>
                  <a:close/>
                  <a:moveTo>
                    <a:pt x="257" y="191"/>
                  </a:moveTo>
                  <a:lnTo>
                    <a:pt x="183" y="191"/>
                  </a:lnTo>
                  <a:lnTo>
                    <a:pt x="183" y="142"/>
                  </a:lnTo>
                  <a:lnTo>
                    <a:pt x="257" y="142"/>
                  </a:lnTo>
                  <a:lnTo>
                    <a:pt x="257" y="191"/>
                  </a:lnTo>
                  <a:close/>
                  <a:moveTo>
                    <a:pt x="257" y="133"/>
                  </a:moveTo>
                  <a:lnTo>
                    <a:pt x="183" y="133"/>
                  </a:lnTo>
                  <a:lnTo>
                    <a:pt x="183" y="87"/>
                  </a:lnTo>
                  <a:lnTo>
                    <a:pt x="257" y="87"/>
                  </a:lnTo>
                  <a:lnTo>
                    <a:pt x="257" y="133"/>
                  </a:lnTo>
                  <a:close/>
                  <a:moveTo>
                    <a:pt x="339" y="302"/>
                  </a:moveTo>
                  <a:lnTo>
                    <a:pt x="265" y="302"/>
                  </a:lnTo>
                  <a:lnTo>
                    <a:pt x="265" y="256"/>
                  </a:lnTo>
                  <a:lnTo>
                    <a:pt x="339" y="256"/>
                  </a:lnTo>
                  <a:lnTo>
                    <a:pt x="339" y="302"/>
                  </a:lnTo>
                  <a:close/>
                  <a:moveTo>
                    <a:pt x="339" y="246"/>
                  </a:moveTo>
                  <a:lnTo>
                    <a:pt x="265" y="246"/>
                  </a:lnTo>
                  <a:lnTo>
                    <a:pt x="265" y="198"/>
                  </a:lnTo>
                  <a:lnTo>
                    <a:pt x="339" y="198"/>
                  </a:lnTo>
                  <a:lnTo>
                    <a:pt x="339" y="246"/>
                  </a:lnTo>
                  <a:close/>
                  <a:moveTo>
                    <a:pt x="339" y="191"/>
                  </a:moveTo>
                  <a:lnTo>
                    <a:pt x="265" y="191"/>
                  </a:lnTo>
                  <a:lnTo>
                    <a:pt x="265" y="142"/>
                  </a:lnTo>
                  <a:lnTo>
                    <a:pt x="339" y="142"/>
                  </a:lnTo>
                  <a:lnTo>
                    <a:pt x="339" y="191"/>
                  </a:lnTo>
                  <a:close/>
                  <a:moveTo>
                    <a:pt x="339" y="133"/>
                  </a:moveTo>
                  <a:lnTo>
                    <a:pt x="265" y="133"/>
                  </a:lnTo>
                  <a:lnTo>
                    <a:pt x="265" y="87"/>
                  </a:lnTo>
                  <a:lnTo>
                    <a:pt x="339" y="87"/>
                  </a:lnTo>
                  <a:lnTo>
                    <a:pt x="339" y="13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2" name="Group 11"/>
          <p:cNvGrpSpPr/>
          <p:nvPr/>
        </p:nvGrpSpPr>
        <p:grpSpPr>
          <a:xfrm>
            <a:off x="4512115" y="1500737"/>
            <a:ext cx="914400" cy="577114"/>
            <a:chOff x="4512115" y="1500737"/>
            <a:chExt cx="914400" cy="577114"/>
          </a:xfrm>
        </p:grpSpPr>
        <p:sp>
          <p:nvSpPr>
            <p:cNvPr id="138" name="Rectangle 137"/>
            <p:cNvSpPr/>
            <p:nvPr/>
          </p:nvSpPr>
          <p:spPr>
            <a:xfrm>
              <a:off x="4512115" y="1500737"/>
              <a:ext cx="914400" cy="577114"/>
            </a:xfrm>
            <a:prstGeom prst="rect">
              <a:avLst/>
            </a:prstGeom>
            <a:solidFill>
              <a:schemeClr val="accent2"/>
            </a:solidFill>
            <a:ln w="22225">
              <a:noFill/>
              <a:prstDash val="sys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6637" numCol="1" rtlCol="0" anchor="t" anchorCtr="0" compatLnSpc="1">
              <a:prstTxWarp prst="textNoShape">
                <a:avLst/>
              </a:prstTxWarp>
            </a:bodyPr>
            <a:lstStyle/>
            <a:p>
              <a:pPr algn="ctr" defTabSz="932398" fontAlgn="base">
                <a:spcBef>
                  <a:spcPct val="0"/>
                </a:spcBef>
                <a:spcAft>
                  <a:spcPct val="0"/>
                </a:spcAft>
              </a:pPr>
              <a:endParaRPr lang="en-US" sz="16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pic>
          <p:nvPicPr>
            <p:cNvPr id="240" name="Picture 239"/>
            <p:cNvPicPr>
              <a:picLocks noChangeAspect="1"/>
            </p:cNvPicPr>
            <p:nvPr/>
          </p:nvPicPr>
          <p:blipFill>
            <a:blip r:embed="rId6"/>
            <a:stretch>
              <a:fillRect/>
            </a:stretch>
          </p:blipFill>
          <p:spPr>
            <a:xfrm>
              <a:off x="4757405" y="1626950"/>
              <a:ext cx="423820" cy="423820"/>
            </a:xfrm>
            <a:prstGeom prst="rect">
              <a:avLst/>
            </a:prstGeom>
          </p:spPr>
        </p:pic>
      </p:grpSp>
      <p:grpSp>
        <p:nvGrpSpPr>
          <p:cNvPr id="7" name="Group 6"/>
          <p:cNvGrpSpPr/>
          <p:nvPr/>
        </p:nvGrpSpPr>
        <p:grpSpPr>
          <a:xfrm>
            <a:off x="2326067" y="1513263"/>
            <a:ext cx="914400" cy="577114"/>
            <a:chOff x="2326067" y="1513263"/>
            <a:chExt cx="914400" cy="577114"/>
          </a:xfrm>
        </p:grpSpPr>
        <p:sp>
          <p:nvSpPr>
            <p:cNvPr id="150" name="Rectangle 149"/>
            <p:cNvSpPr/>
            <p:nvPr/>
          </p:nvSpPr>
          <p:spPr>
            <a:xfrm>
              <a:off x="2326067" y="1513263"/>
              <a:ext cx="914400" cy="577114"/>
            </a:xfrm>
            <a:prstGeom prst="rect">
              <a:avLst/>
            </a:prstGeom>
            <a:solidFill>
              <a:schemeClr val="accent2"/>
            </a:solidFill>
            <a:ln w="22225">
              <a:noFill/>
              <a:prstDash val="sys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6637" numCol="1" rtlCol="0" anchor="t" anchorCtr="0" compatLnSpc="1">
              <a:prstTxWarp prst="textNoShape">
                <a:avLst/>
              </a:prstTxWarp>
            </a:bodyPr>
            <a:lstStyle/>
            <a:p>
              <a:pPr algn="ctr" defTabSz="932398" fontAlgn="base">
                <a:spcBef>
                  <a:spcPct val="0"/>
                </a:spcBef>
                <a:spcAft>
                  <a:spcPct val="0"/>
                </a:spcAft>
              </a:pPr>
              <a:endParaRPr lang="en-US" sz="16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pic>
          <p:nvPicPr>
            <p:cNvPr id="246" name="Picture 46"/>
            <p:cNvPicPr>
              <a:picLocks noChangeAspect="1"/>
            </p:cNvPicPr>
            <p:nvPr/>
          </p:nvPicPr>
          <p:blipFill>
            <a:blip r:embed="rId7">
              <a:biLevel thresh="25000"/>
              <a:extLst>
                <a:ext uri="{28A0092B-C50C-407E-A947-70E740481C1C}">
                  <a14:useLocalDpi xmlns:a14="http://schemas.microsoft.com/office/drawing/2010/main" val="0"/>
                </a:ext>
              </a:extLst>
            </a:blip>
            <a:srcRect/>
            <a:stretch>
              <a:fillRect/>
            </a:stretch>
          </p:blipFill>
          <p:spPr bwMode="auto">
            <a:xfrm>
              <a:off x="2573284" y="1626950"/>
              <a:ext cx="419966" cy="38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0" name="Rectangle 119"/>
          <p:cNvSpPr/>
          <p:nvPr/>
        </p:nvSpPr>
        <p:spPr>
          <a:xfrm>
            <a:off x="2342644" y="1789044"/>
            <a:ext cx="6362942" cy="400110"/>
          </a:xfrm>
          <a:prstGeom prst="rect">
            <a:avLst/>
          </a:prstGeom>
        </p:spPr>
        <p:txBody>
          <a:bodyPr wrap="square">
            <a:spAutoFit/>
          </a:bodyPr>
          <a:lstStyle/>
          <a:p>
            <a:pPr algn="ctr"/>
            <a:r>
              <a:rPr lang="en-US" sz="20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Cloud Consistent Service Delivery</a:t>
            </a:r>
          </a:p>
        </p:txBody>
      </p:sp>
    </p:spTree>
    <p:extLst>
      <p:ext uri="{BB962C8B-B14F-4D97-AF65-F5344CB8AC3E}">
        <p14:creationId xmlns:p14="http://schemas.microsoft.com/office/powerpoint/2010/main" val="17075015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17"/>
                                        </p:tgtEl>
                                        <p:attrNameLst>
                                          <p:attrName>style.visibility</p:attrName>
                                        </p:attrNameLst>
                                      </p:cBhvr>
                                      <p:to>
                                        <p:strVal val="visible"/>
                                      </p:to>
                                    </p:set>
                                    <p:anim calcmode="lin" valueType="num">
                                      <p:cBhvr additive="base">
                                        <p:cTn id="7" dur="750" fill="hold"/>
                                        <p:tgtEl>
                                          <p:spTgt spid="217"/>
                                        </p:tgtEl>
                                        <p:attrNameLst>
                                          <p:attrName>ppt_x</p:attrName>
                                        </p:attrNameLst>
                                      </p:cBhvr>
                                      <p:tavLst>
                                        <p:tav tm="0">
                                          <p:val>
                                            <p:strVal val="0-#ppt_w/2"/>
                                          </p:val>
                                        </p:tav>
                                        <p:tav tm="100000">
                                          <p:val>
                                            <p:strVal val="#ppt_x"/>
                                          </p:val>
                                        </p:tav>
                                      </p:tavLst>
                                    </p:anim>
                                    <p:anim calcmode="lin" valueType="num">
                                      <p:cBhvr additive="base">
                                        <p:cTn id="8" dur="750" fill="hold"/>
                                        <p:tgtEl>
                                          <p:spTgt spid="217"/>
                                        </p:tgtEl>
                                        <p:attrNameLst>
                                          <p:attrName>ppt_y</p:attrName>
                                        </p:attrNameLst>
                                      </p:cBhvr>
                                      <p:tavLst>
                                        <p:tav tm="0">
                                          <p:val>
                                            <p:strVal val="#ppt_y"/>
                                          </p:val>
                                        </p:tav>
                                        <p:tav tm="100000">
                                          <p:val>
                                            <p:strVal val="#ppt_y"/>
                                          </p:val>
                                        </p:tav>
                                      </p:tavLst>
                                    </p:anim>
                                  </p:childTnLst>
                                </p:cTn>
                              </p:par>
                              <p:par>
                                <p:cTn id="9" presetID="10" presetClass="exit" presetSubtype="0" fill="hold" nodeType="withEffect">
                                  <p:stCondLst>
                                    <p:cond delay="0"/>
                                  </p:stCondLst>
                                  <p:childTnLst>
                                    <p:animEffect transition="out" filter="fade">
                                      <p:cBhvr>
                                        <p:cTn id="10" dur="500"/>
                                        <p:tgtEl>
                                          <p:spTgt spid="124"/>
                                        </p:tgtEl>
                                      </p:cBhvr>
                                    </p:animEffect>
                                    <p:set>
                                      <p:cBhvr>
                                        <p:cTn id="11" dur="1" fill="hold">
                                          <p:stCondLst>
                                            <p:cond delay="499"/>
                                          </p:stCondLst>
                                        </p:cTn>
                                        <p:tgtEl>
                                          <p:spTgt spid="124"/>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205"/>
                                        </p:tgtEl>
                                      </p:cBhvr>
                                    </p:animEffect>
                                    <p:set>
                                      <p:cBhvr>
                                        <p:cTn id="14" dur="1" fill="hold">
                                          <p:stCondLst>
                                            <p:cond delay="499"/>
                                          </p:stCondLst>
                                        </p:cTn>
                                        <p:tgtEl>
                                          <p:spTgt spid="205"/>
                                        </p:tgtEl>
                                        <p:attrNameLst>
                                          <p:attrName>style.visibility</p:attrName>
                                        </p:attrNameLst>
                                      </p:cBhvr>
                                      <p:to>
                                        <p:strVal val="hidden"/>
                                      </p:to>
                                    </p:set>
                                  </p:childTnLst>
                                </p:cTn>
                              </p:par>
                              <p:par>
                                <p:cTn id="15" presetID="42" presetClass="path" presetSubtype="0" decel="100000" fill="hold" grpId="0" nodeType="withEffect">
                                  <p:stCondLst>
                                    <p:cond delay="1000"/>
                                  </p:stCondLst>
                                  <p:childTnLst>
                                    <p:animMotion origin="layout" path="M 2.4866E-6 -4.92964E-6 L 2.4866E-6 0.04154 " pathEditMode="relative" rAng="0" ptsTypes="AA">
                                      <p:cBhvr>
                                        <p:cTn id="16" dur="1000" fill="hold"/>
                                        <p:tgtEl>
                                          <p:spTgt spid="120"/>
                                        </p:tgtEl>
                                        <p:attrNameLst>
                                          <p:attrName>ppt_x</p:attrName>
                                          <p:attrName>ppt_y</p:attrName>
                                        </p:attrNameLst>
                                      </p:cBhvr>
                                      <p:rCtr x="0" y="2065"/>
                                    </p:animMotion>
                                  </p:childTnLst>
                                </p:cTn>
                              </p:par>
                              <p:par>
                                <p:cTn id="17" presetID="42" presetClass="path" presetSubtype="0" decel="100000" fill="hold" grpId="0" nodeType="withEffect">
                                  <p:stCondLst>
                                    <p:cond delay="5000"/>
                                  </p:stCondLst>
                                  <p:childTnLst>
                                    <p:animMotion origin="layout" path="M -8.57799E-7 1.29369E-6 L -2.61425E-6 0.04154 " pathEditMode="relative" rAng="0" ptsTypes="AA">
                                      <p:cBhvr>
                                        <p:cTn id="18" dur="1000" fill="hold"/>
                                        <p:tgtEl>
                                          <p:spTgt spid="119"/>
                                        </p:tgtEl>
                                        <p:attrNameLst>
                                          <p:attrName>ppt_x</p:attrName>
                                          <p:attrName>ppt_y</p:attrName>
                                        </p:attrNameLst>
                                      </p:cBhvr>
                                      <p:rCtr x="-38" y="2202"/>
                                    </p:animMotion>
                                  </p:childTnLst>
                                </p:cTn>
                              </p:par>
                              <p:par>
                                <p:cTn id="19" presetID="1" presetClass="exit" presetSubtype="0" fill="hold" grpId="1" nodeType="withEffect">
                                  <p:stCondLst>
                                    <p:cond delay="2000"/>
                                  </p:stCondLst>
                                  <p:childTnLst>
                                    <p:set>
                                      <p:cBhvr>
                                        <p:cTn id="20" dur="1" fill="hold">
                                          <p:stCondLst>
                                            <p:cond delay="0"/>
                                          </p:stCondLst>
                                        </p:cTn>
                                        <p:tgtEl>
                                          <p:spTgt spid="120"/>
                                        </p:tgtEl>
                                        <p:attrNameLst>
                                          <p:attrName>style.visibility</p:attrName>
                                        </p:attrNameLst>
                                      </p:cBhvr>
                                      <p:to>
                                        <p:strVal val="hidden"/>
                                      </p:to>
                                    </p:set>
                                  </p:childTnLst>
                                </p:cTn>
                              </p:par>
                              <p:par>
                                <p:cTn id="21" presetID="1" presetClass="entr" presetSubtype="0" fill="hold" grpId="0" nodeType="withEffect">
                                  <p:stCondLst>
                                    <p:cond delay="200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xit" presetSubtype="0" fill="hold" grpId="1" nodeType="withEffect">
                                  <p:stCondLst>
                                    <p:cond delay="6000"/>
                                  </p:stCondLst>
                                  <p:childTnLst>
                                    <p:set>
                                      <p:cBhvr>
                                        <p:cTn id="24" dur="1" fill="hold">
                                          <p:stCondLst>
                                            <p:cond delay="0"/>
                                          </p:stCondLst>
                                        </p:cTn>
                                        <p:tgtEl>
                                          <p:spTgt spid="119"/>
                                        </p:tgtEl>
                                        <p:attrNameLst>
                                          <p:attrName>style.visibility</p:attrName>
                                        </p:attrNameLst>
                                      </p:cBhvr>
                                      <p:to>
                                        <p:strVal val="hidden"/>
                                      </p:to>
                                    </p:set>
                                  </p:childTnLst>
                                </p:cTn>
                              </p:par>
                              <p:par>
                                <p:cTn id="25" presetID="22" presetClass="entr" presetSubtype="1" fill="hold" grpId="0" nodeType="withEffect">
                                  <p:stCondLst>
                                    <p:cond delay="200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750"/>
                                        <p:tgtEl>
                                          <p:spTgt spid="3"/>
                                        </p:tgtEl>
                                      </p:cBhvr>
                                    </p:animEffect>
                                  </p:childTnLst>
                                </p:cTn>
                              </p:par>
                              <p:par>
                                <p:cTn id="28" presetID="10" presetClass="entr" presetSubtype="0" fill="hold" nodeType="withEffect">
                                  <p:stCondLst>
                                    <p:cond delay="50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63" presetClass="path" presetSubtype="0" decel="100000" fill="hold" nodeType="withEffect">
                                  <p:stCondLst>
                                    <p:cond delay="500"/>
                                  </p:stCondLst>
                                  <p:childTnLst>
                                    <p:animMotion origin="layout" path="M -0.01838 4.84793E-6 L 3.17335E-6 4.84793E-6 " pathEditMode="relative" rAng="0" ptsTypes="AA">
                                      <p:cBhvr>
                                        <p:cTn id="32" dur="500" fill="hold"/>
                                        <p:tgtEl>
                                          <p:spTgt spid="4"/>
                                        </p:tgtEl>
                                        <p:attrNameLst>
                                          <p:attrName>ppt_x</p:attrName>
                                          <p:attrName>ppt_y</p:attrName>
                                        </p:attrNameLst>
                                      </p:cBhvr>
                                      <p:rCtr x="919" y="0"/>
                                    </p:animMotion>
                                  </p:childTnLst>
                                </p:cTn>
                              </p:par>
                              <p:par>
                                <p:cTn id="33" presetID="6" presetClass="emph" presetSubtype="0" accel="100000" autoRev="1" fill="hold" nodeType="withEffect">
                                  <p:stCondLst>
                                    <p:cond delay="0"/>
                                  </p:stCondLst>
                                  <p:childTnLst>
                                    <p:animScale>
                                      <p:cBhvr>
                                        <p:cTn id="34" dur="100" fill="hold"/>
                                        <p:tgtEl>
                                          <p:spTgt spid="4"/>
                                        </p:tgtEl>
                                      </p:cBhvr>
                                      <p:by x="80000" y="80000"/>
                                    </p:animScale>
                                  </p:childTnLst>
                                </p:cTn>
                              </p:par>
                              <p:par>
                                <p:cTn id="35" presetID="10" presetClass="entr" presetSubtype="0" fill="hold" nodeType="withEffect">
                                  <p:stCondLst>
                                    <p:cond delay="100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400"/>
                                        <p:tgtEl>
                                          <p:spTgt spid="8"/>
                                        </p:tgtEl>
                                      </p:cBhvr>
                                    </p:animEffect>
                                  </p:childTnLst>
                                </p:cTn>
                              </p:par>
                              <p:par>
                                <p:cTn id="38" presetID="63" presetClass="path" presetSubtype="0" decel="100000" fill="hold" nodeType="withEffect">
                                  <p:stCondLst>
                                    <p:cond delay="1000"/>
                                  </p:stCondLst>
                                  <p:childTnLst>
                                    <p:animMotion origin="layout" path="M -0.01838 4.84793E-6 L -3.15803E-6 4.84793E-6 " pathEditMode="relative" rAng="0" ptsTypes="AA">
                                      <p:cBhvr>
                                        <p:cTn id="39" dur="400" fill="hold"/>
                                        <p:tgtEl>
                                          <p:spTgt spid="8"/>
                                        </p:tgtEl>
                                        <p:attrNameLst>
                                          <p:attrName>ppt_x</p:attrName>
                                          <p:attrName>ppt_y</p:attrName>
                                        </p:attrNameLst>
                                      </p:cBhvr>
                                      <p:rCtr x="919" y="0"/>
                                    </p:animMotion>
                                  </p:childTnLst>
                                </p:cTn>
                              </p:par>
                              <p:par>
                                <p:cTn id="40" presetID="6" presetClass="emph" presetSubtype="0" accel="100000" autoRev="1" fill="hold" nodeType="withEffect">
                                  <p:stCondLst>
                                    <p:cond delay="500"/>
                                  </p:stCondLst>
                                  <p:childTnLst>
                                    <p:animScale>
                                      <p:cBhvr>
                                        <p:cTn id="41" dur="100" fill="hold"/>
                                        <p:tgtEl>
                                          <p:spTgt spid="8"/>
                                        </p:tgtEl>
                                      </p:cBhvr>
                                      <p:by x="80000" y="80000"/>
                                    </p:animScale>
                                  </p:childTnLst>
                                </p:cTn>
                              </p:par>
                              <p:par>
                                <p:cTn id="42" presetID="10" presetClass="entr" presetSubtype="0" fill="hold" nodeType="withEffect">
                                  <p:stCondLst>
                                    <p:cond delay="150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400"/>
                                        <p:tgtEl>
                                          <p:spTgt spid="9"/>
                                        </p:tgtEl>
                                      </p:cBhvr>
                                    </p:animEffect>
                                  </p:childTnLst>
                                </p:cTn>
                              </p:par>
                              <p:par>
                                <p:cTn id="45" presetID="63" presetClass="path" presetSubtype="0" decel="100000" fill="hold" nodeType="withEffect">
                                  <p:stCondLst>
                                    <p:cond delay="1500"/>
                                  </p:stCondLst>
                                  <p:childTnLst>
                                    <p:animMotion origin="layout" path="M -0.01838 4.84793E-6 L 5.10595E-7 4.84793E-6 " pathEditMode="relative" rAng="0" ptsTypes="AA">
                                      <p:cBhvr>
                                        <p:cTn id="46" dur="400" fill="hold"/>
                                        <p:tgtEl>
                                          <p:spTgt spid="9"/>
                                        </p:tgtEl>
                                        <p:attrNameLst>
                                          <p:attrName>ppt_x</p:attrName>
                                          <p:attrName>ppt_y</p:attrName>
                                        </p:attrNameLst>
                                      </p:cBhvr>
                                      <p:rCtr x="919" y="0"/>
                                    </p:animMotion>
                                  </p:childTnLst>
                                </p:cTn>
                              </p:par>
                              <p:par>
                                <p:cTn id="47" presetID="6" presetClass="emph" presetSubtype="0" accel="100000" autoRev="1" fill="hold" nodeType="withEffect">
                                  <p:stCondLst>
                                    <p:cond delay="1000"/>
                                  </p:stCondLst>
                                  <p:childTnLst>
                                    <p:animScale>
                                      <p:cBhvr>
                                        <p:cTn id="48" dur="100" fill="hold"/>
                                        <p:tgtEl>
                                          <p:spTgt spid="9"/>
                                        </p:tgtEl>
                                      </p:cBhvr>
                                      <p:by x="80000" y="80000"/>
                                    </p:animScale>
                                  </p:childTnLst>
                                </p:cTn>
                              </p:par>
                              <p:par>
                                <p:cTn id="49" presetID="10" presetClass="entr" presetSubtype="0" fill="hold" nodeType="withEffect">
                                  <p:stCondLst>
                                    <p:cond delay="200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400"/>
                                        <p:tgtEl>
                                          <p:spTgt spid="10"/>
                                        </p:tgtEl>
                                      </p:cBhvr>
                                    </p:animEffect>
                                  </p:childTnLst>
                                </p:cTn>
                              </p:par>
                              <p:par>
                                <p:cTn id="52" presetID="63" presetClass="path" presetSubtype="0" decel="100000" fill="hold" nodeType="withEffect">
                                  <p:stCondLst>
                                    <p:cond delay="2000"/>
                                  </p:stCondLst>
                                  <p:childTnLst>
                                    <p:animMotion origin="layout" path="M -0.01839 4.84793E-6 L 4.17922E-6 4.84793E-6 " pathEditMode="relative" rAng="0" ptsTypes="AA">
                                      <p:cBhvr>
                                        <p:cTn id="53" dur="400" fill="hold"/>
                                        <p:tgtEl>
                                          <p:spTgt spid="10"/>
                                        </p:tgtEl>
                                        <p:attrNameLst>
                                          <p:attrName>ppt_x</p:attrName>
                                          <p:attrName>ppt_y</p:attrName>
                                        </p:attrNameLst>
                                      </p:cBhvr>
                                      <p:rCtr x="919" y="0"/>
                                    </p:animMotion>
                                  </p:childTnLst>
                                </p:cTn>
                              </p:par>
                              <p:par>
                                <p:cTn id="54" presetID="6" presetClass="emph" presetSubtype="0" accel="100000" autoRev="1" fill="hold" nodeType="withEffect">
                                  <p:stCondLst>
                                    <p:cond delay="1500"/>
                                  </p:stCondLst>
                                  <p:childTnLst>
                                    <p:animScale>
                                      <p:cBhvr>
                                        <p:cTn id="55" dur="100" fill="hold"/>
                                        <p:tgtEl>
                                          <p:spTgt spid="10"/>
                                        </p:tgtEl>
                                      </p:cBhvr>
                                      <p:by x="80000" y="80000"/>
                                    </p:animScale>
                                  </p:childTnLst>
                                </p:cTn>
                              </p:par>
                              <p:par>
                                <p:cTn id="56" presetID="10" presetClass="entr" presetSubtype="0" fill="hold" nodeType="withEffect">
                                  <p:stCondLst>
                                    <p:cond delay="100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600"/>
                                        <p:tgtEl>
                                          <p:spTgt spid="7"/>
                                        </p:tgtEl>
                                      </p:cBhvr>
                                    </p:animEffect>
                                  </p:childTnLst>
                                </p:cTn>
                              </p:par>
                              <p:par>
                                <p:cTn id="59" presetID="35" presetClass="path" presetSubtype="0" decel="100000" fill="hold" nodeType="withEffect">
                                  <p:stCondLst>
                                    <p:cond delay="800"/>
                                  </p:stCondLst>
                                  <p:childTnLst>
                                    <p:animMotion origin="layout" path="M -0.00013 0.04131 L 1.81006E-6 0.00023 " pathEditMode="relative" rAng="0" ptsTypes="AA">
                                      <p:cBhvr>
                                        <p:cTn id="60" dur="800" fill="hold"/>
                                        <p:tgtEl>
                                          <p:spTgt spid="7"/>
                                        </p:tgtEl>
                                        <p:attrNameLst>
                                          <p:attrName>ppt_x</p:attrName>
                                          <p:attrName>ppt_y</p:attrName>
                                        </p:attrNameLst>
                                      </p:cBhvr>
                                      <p:rCtr x="0" y="-2065"/>
                                    </p:animMotion>
                                  </p:childTnLst>
                                </p:cTn>
                              </p:par>
                              <p:par>
                                <p:cTn id="61" presetID="10" presetClass="entr" presetSubtype="0" fill="hold" nodeType="withEffect">
                                  <p:stCondLst>
                                    <p:cond delay="110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600"/>
                                        <p:tgtEl>
                                          <p:spTgt spid="11"/>
                                        </p:tgtEl>
                                      </p:cBhvr>
                                    </p:animEffect>
                                  </p:childTnLst>
                                </p:cTn>
                              </p:par>
                              <p:par>
                                <p:cTn id="64" presetID="35" presetClass="path" presetSubtype="0" decel="100000" fill="hold" nodeType="withEffect">
                                  <p:stCondLst>
                                    <p:cond delay="900"/>
                                  </p:stCondLst>
                                  <p:childTnLst>
                                    <p:animMotion origin="layout" path="M -0.00013 0.04131 L 1.84835E-6 0.00023 " pathEditMode="relative" rAng="0" ptsTypes="AA">
                                      <p:cBhvr>
                                        <p:cTn id="65" dur="800" fill="hold"/>
                                        <p:tgtEl>
                                          <p:spTgt spid="11"/>
                                        </p:tgtEl>
                                        <p:attrNameLst>
                                          <p:attrName>ppt_x</p:attrName>
                                          <p:attrName>ppt_y</p:attrName>
                                        </p:attrNameLst>
                                      </p:cBhvr>
                                      <p:rCtr x="0" y="-2065"/>
                                    </p:animMotion>
                                  </p:childTnLst>
                                </p:cTn>
                              </p:par>
                              <p:par>
                                <p:cTn id="66" presetID="10" presetClass="entr" presetSubtype="0" fill="hold" nodeType="withEffect">
                                  <p:stCondLst>
                                    <p:cond delay="120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600"/>
                                        <p:tgtEl>
                                          <p:spTgt spid="12"/>
                                        </p:tgtEl>
                                      </p:cBhvr>
                                    </p:animEffect>
                                  </p:childTnLst>
                                </p:cTn>
                              </p:par>
                              <p:par>
                                <p:cTn id="69" presetID="35" presetClass="path" presetSubtype="0" decel="100000" fill="hold" nodeType="withEffect">
                                  <p:stCondLst>
                                    <p:cond delay="1000"/>
                                  </p:stCondLst>
                                  <p:childTnLst>
                                    <p:animMotion origin="layout" path="M -0.00013 0.0413 L -4.64641E-7 0.00022 " pathEditMode="relative" rAng="0" ptsTypes="AA">
                                      <p:cBhvr>
                                        <p:cTn id="70" dur="800" fill="hold"/>
                                        <p:tgtEl>
                                          <p:spTgt spid="12"/>
                                        </p:tgtEl>
                                        <p:attrNameLst>
                                          <p:attrName>ppt_x</p:attrName>
                                          <p:attrName>ppt_y</p:attrName>
                                        </p:attrNameLst>
                                      </p:cBhvr>
                                      <p:rCtr x="0" y="-2065"/>
                                    </p:animMotion>
                                  </p:childTnLst>
                                </p:cTn>
                              </p:par>
                              <p:par>
                                <p:cTn id="71" presetID="10" presetClass="entr" presetSubtype="0" fill="hold" nodeType="withEffect">
                                  <p:stCondLst>
                                    <p:cond delay="130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600"/>
                                        <p:tgtEl>
                                          <p:spTgt spid="21"/>
                                        </p:tgtEl>
                                      </p:cBhvr>
                                    </p:animEffect>
                                  </p:childTnLst>
                                </p:cTn>
                              </p:par>
                              <p:par>
                                <p:cTn id="74" presetID="35" presetClass="path" presetSubtype="0" decel="100000" fill="hold" nodeType="withEffect">
                                  <p:stCondLst>
                                    <p:cond delay="1100"/>
                                  </p:stCondLst>
                                  <p:childTnLst>
                                    <p:animMotion origin="layout" path="M -0.00013 0.04131 L -4.26347E-7 0.00023 " pathEditMode="relative" rAng="0" ptsTypes="AA">
                                      <p:cBhvr>
                                        <p:cTn id="75" dur="800" fill="hold"/>
                                        <p:tgtEl>
                                          <p:spTgt spid="21"/>
                                        </p:tgtEl>
                                        <p:attrNameLst>
                                          <p:attrName>ppt_x</p:attrName>
                                          <p:attrName>ppt_y</p:attrName>
                                        </p:attrNameLst>
                                      </p:cBhvr>
                                      <p:rCtr x="0" y="-2065"/>
                                    </p:animMotion>
                                  </p:childTnLst>
                                </p:cTn>
                              </p:par>
                              <p:par>
                                <p:cTn id="76" presetID="10" presetClass="entr" presetSubtype="0" fill="hold" nodeType="withEffect">
                                  <p:stCondLst>
                                    <p:cond delay="140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600"/>
                                        <p:tgtEl>
                                          <p:spTgt spid="23"/>
                                        </p:tgtEl>
                                      </p:cBhvr>
                                    </p:animEffect>
                                  </p:childTnLst>
                                </p:cTn>
                              </p:par>
                              <p:par>
                                <p:cTn id="79" presetID="35" presetClass="path" presetSubtype="0" decel="100000" fill="hold" nodeType="withEffect">
                                  <p:stCondLst>
                                    <p:cond delay="1200"/>
                                  </p:stCondLst>
                                  <p:childTnLst>
                                    <p:animMotion origin="layout" path="M -0.00012 0.04131 L -2.73934E-6 0.00023 " pathEditMode="relative" rAng="0" ptsTypes="AA">
                                      <p:cBhvr>
                                        <p:cTn id="80" dur="800" fill="hold"/>
                                        <p:tgtEl>
                                          <p:spTgt spid="23"/>
                                        </p:tgtEl>
                                        <p:attrNameLst>
                                          <p:attrName>ppt_x</p:attrName>
                                          <p:attrName>ppt_y</p:attrName>
                                        </p:attrNameLst>
                                      </p:cBhvr>
                                      <p:rCtr x="0" y="-2065"/>
                                    </p:animMotion>
                                  </p:childTnLst>
                                </p:cTn>
                              </p:par>
                              <p:par>
                                <p:cTn id="81" presetID="10" presetClass="entr" presetSubtype="0" fill="hold" nodeType="withEffect">
                                  <p:stCondLst>
                                    <p:cond delay="150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600"/>
                                        <p:tgtEl>
                                          <p:spTgt spid="25"/>
                                        </p:tgtEl>
                                      </p:cBhvr>
                                    </p:animEffect>
                                  </p:childTnLst>
                                </p:cTn>
                              </p:par>
                              <p:par>
                                <p:cTn id="84" presetID="35" presetClass="path" presetSubtype="0" decel="100000" fill="hold" nodeType="withEffect">
                                  <p:stCondLst>
                                    <p:cond delay="1300"/>
                                  </p:stCondLst>
                                  <p:childTnLst>
                                    <p:animMotion origin="layout" path="M -0.00012 0.04131 L -2.70105E-6 0.00023 " pathEditMode="relative" rAng="0" ptsTypes="AA">
                                      <p:cBhvr>
                                        <p:cTn id="85" dur="800" fill="hold"/>
                                        <p:tgtEl>
                                          <p:spTgt spid="25"/>
                                        </p:tgtEl>
                                        <p:attrNameLst>
                                          <p:attrName>ppt_x</p:attrName>
                                          <p:attrName>ppt_y</p:attrName>
                                        </p:attrNameLst>
                                      </p:cBhvr>
                                      <p:rCtr x="0" y="-2065"/>
                                    </p:animMotion>
                                  </p:childTnLst>
                                </p:cTn>
                              </p:par>
                            </p:childTnLst>
                          </p:cTn>
                        </p:par>
                        <p:par>
                          <p:cTn id="86" fill="hold">
                            <p:stCondLst>
                              <p:cond delay="6000"/>
                            </p:stCondLst>
                            <p:childTnLst>
                              <p:par>
                                <p:cTn id="87" presetID="2" presetClass="entr" presetSubtype="4" fill="hold" grpId="0" nodeType="afterEffect">
                                  <p:stCondLst>
                                    <p:cond delay="0"/>
                                  </p:stCondLst>
                                  <p:childTnLst>
                                    <p:set>
                                      <p:cBhvr>
                                        <p:cTn id="88" dur="1" fill="hold">
                                          <p:stCondLst>
                                            <p:cond delay="0"/>
                                          </p:stCondLst>
                                        </p:cTn>
                                        <p:tgtEl>
                                          <p:spTgt spid="168"/>
                                        </p:tgtEl>
                                        <p:attrNameLst>
                                          <p:attrName>style.visibility</p:attrName>
                                        </p:attrNameLst>
                                      </p:cBhvr>
                                      <p:to>
                                        <p:strVal val="visible"/>
                                      </p:to>
                                    </p:set>
                                    <p:anim calcmode="lin" valueType="num">
                                      <p:cBhvr additive="base">
                                        <p:cTn id="89" dur="500" fill="hold"/>
                                        <p:tgtEl>
                                          <p:spTgt spid="168"/>
                                        </p:tgtEl>
                                        <p:attrNameLst>
                                          <p:attrName>ppt_x</p:attrName>
                                        </p:attrNameLst>
                                      </p:cBhvr>
                                      <p:tavLst>
                                        <p:tav tm="0">
                                          <p:val>
                                            <p:strVal val="#ppt_x"/>
                                          </p:val>
                                        </p:tav>
                                        <p:tav tm="100000">
                                          <p:val>
                                            <p:strVal val="#ppt_x"/>
                                          </p:val>
                                        </p:tav>
                                      </p:tavLst>
                                    </p:anim>
                                    <p:anim calcmode="lin" valueType="num">
                                      <p:cBhvr additive="base">
                                        <p:cTn id="90" dur="500" fill="hold"/>
                                        <p:tgtEl>
                                          <p:spTgt spid="168"/>
                                        </p:tgtEl>
                                        <p:attrNameLst>
                                          <p:attrName>ppt_y</p:attrName>
                                        </p:attrNameLst>
                                      </p:cBhvr>
                                      <p:tavLst>
                                        <p:tav tm="0">
                                          <p:val>
                                            <p:strVal val="1+#ppt_h/2"/>
                                          </p:val>
                                        </p:tav>
                                        <p:tav tm="100000">
                                          <p:val>
                                            <p:strVal val="#ppt_y"/>
                                          </p:val>
                                        </p:tav>
                                      </p:tavLst>
                                    </p:anim>
                                  </p:childTnLst>
                                </p:cTn>
                              </p:par>
                              <p:par>
                                <p:cTn id="91" presetID="10" presetClass="entr" presetSubtype="0" fill="hold" grpId="1" nodeType="withEffect">
                                  <p:stCondLst>
                                    <p:cond delay="0"/>
                                  </p:stCondLst>
                                  <p:childTnLst>
                                    <p:set>
                                      <p:cBhvr>
                                        <p:cTn id="92" dur="1" fill="hold">
                                          <p:stCondLst>
                                            <p:cond delay="0"/>
                                          </p:stCondLst>
                                        </p:cTn>
                                        <p:tgtEl>
                                          <p:spTgt spid="168"/>
                                        </p:tgtEl>
                                        <p:attrNameLst>
                                          <p:attrName>style.visibility</p:attrName>
                                        </p:attrNameLst>
                                      </p:cBhvr>
                                      <p:to>
                                        <p:strVal val="visible"/>
                                      </p:to>
                                    </p:set>
                                    <p:animEffect transition="in" filter="fade">
                                      <p:cBhvr>
                                        <p:cTn id="93" dur="500"/>
                                        <p:tgtEl>
                                          <p:spTgt spid="168"/>
                                        </p:tgtEl>
                                      </p:cBhvr>
                                    </p:animEffect>
                                  </p:childTnLst>
                                </p:cTn>
                              </p:par>
                            </p:childTnLst>
                          </p:cTn>
                        </p:par>
                        <p:par>
                          <p:cTn id="94" fill="hold">
                            <p:stCondLst>
                              <p:cond delay="6500"/>
                            </p:stCondLst>
                            <p:childTnLst>
                              <p:par>
                                <p:cTn id="95" presetID="10" presetClass="entr" presetSubtype="0" fill="hold" grpId="0" nodeType="afterEffect">
                                  <p:stCondLst>
                                    <p:cond delay="0"/>
                                  </p:stCondLst>
                                  <p:childTnLst>
                                    <p:set>
                                      <p:cBhvr>
                                        <p:cTn id="96" dur="1" fill="hold">
                                          <p:stCondLst>
                                            <p:cond delay="0"/>
                                          </p:stCondLst>
                                        </p:cTn>
                                        <p:tgtEl>
                                          <p:spTgt spid="197"/>
                                        </p:tgtEl>
                                        <p:attrNameLst>
                                          <p:attrName>style.visibility</p:attrName>
                                        </p:attrNameLst>
                                      </p:cBhvr>
                                      <p:to>
                                        <p:strVal val="visible"/>
                                      </p:to>
                                    </p:set>
                                    <p:animEffect transition="in" filter="fade">
                                      <p:cBhvr>
                                        <p:cTn id="97" dur="300"/>
                                        <p:tgtEl>
                                          <p:spTgt spid="197"/>
                                        </p:tgtEl>
                                      </p:cBhvr>
                                    </p:animEffect>
                                  </p:childTnLst>
                                </p:cTn>
                              </p:par>
                              <p:par>
                                <p:cTn id="98" presetID="10" presetClass="entr" presetSubtype="0" fill="hold" nodeType="withEffect">
                                  <p:stCondLst>
                                    <p:cond delay="0"/>
                                  </p:stCondLst>
                                  <p:childTnLst>
                                    <p:set>
                                      <p:cBhvr>
                                        <p:cTn id="99" dur="1" fill="hold">
                                          <p:stCondLst>
                                            <p:cond delay="0"/>
                                          </p:stCondLst>
                                        </p:cTn>
                                        <p:tgtEl>
                                          <p:spTgt spid="169"/>
                                        </p:tgtEl>
                                        <p:attrNameLst>
                                          <p:attrName>style.visibility</p:attrName>
                                        </p:attrNameLst>
                                      </p:cBhvr>
                                      <p:to>
                                        <p:strVal val="visible"/>
                                      </p:to>
                                    </p:set>
                                    <p:animEffect transition="in" filter="fade">
                                      <p:cBhvr>
                                        <p:cTn id="100" dur="500"/>
                                        <p:tgtEl>
                                          <p:spTgt spid="169"/>
                                        </p:tgtEl>
                                      </p:cBhvr>
                                    </p:animEffect>
                                  </p:childTnLst>
                                </p:cTn>
                              </p:par>
                            </p:childTnLst>
                          </p:cTn>
                        </p:par>
                        <p:par>
                          <p:cTn id="101" fill="hold">
                            <p:stCondLst>
                              <p:cond delay="7000"/>
                            </p:stCondLst>
                            <p:childTnLst>
                              <p:par>
                                <p:cTn id="102" presetID="22" presetClass="entr" presetSubtype="1" fill="hold" nodeType="afterEffect">
                                  <p:stCondLst>
                                    <p:cond delay="0"/>
                                  </p:stCondLst>
                                  <p:childTnLst>
                                    <p:set>
                                      <p:cBhvr>
                                        <p:cTn id="103" dur="1" fill="hold">
                                          <p:stCondLst>
                                            <p:cond delay="0"/>
                                          </p:stCondLst>
                                        </p:cTn>
                                        <p:tgtEl>
                                          <p:spTgt spid="202"/>
                                        </p:tgtEl>
                                        <p:attrNameLst>
                                          <p:attrName>style.visibility</p:attrName>
                                        </p:attrNameLst>
                                      </p:cBhvr>
                                      <p:to>
                                        <p:strVal val="visible"/>
                                      </p:to>
                                    </p:set>
                                    <p:animEffect transition="in" filter="wipe(up)">
                                      <p:cBhvr>
                                        <p:cTn id="104" dur="300"/>
                                        <p:tgtEl>
                                          <p:spTgt spid="202"/>
                                        </p:tgtEl>
                                      </p:cBhvr>
                                    </p:animEffect>
                                  </p:childTnLst>
                                </p:cTn>
                              </p:par>
                            </p:childTnLst>
                          </p:cTn>
                        </p:par>
                        <p:par>
                          <p:cTn id="105" fill="hold">
                            <p:stCondLst>
                              <p:cond delay="7300"/>
                            </p:stCondLst>
                            <p:childTnLst>
                              <p:par>
                                <p:cTn id="106" presetID="10" presetClass="entr" presetSubtype="0" fill="hold" grpId="0" nodeType="afterEffect">
                                  <p:stCondLst>
                                    <p:cond delay="0"/>
                                  </p:stCondLst>
                                  <p:childTnLst>
                                    <p:set>
                                      <p:cBhvr>
                                        <p:cTn id="107" dur="1" fill="hold">
                                          <p:stCondLst>
                                            <p:cond delay="0"/>
                                          </p:stCondLst>
                                        </p:cTn>
                                        <p:tgtEl>
                                          <p:spTgt spid="194"/>
                                        </p:tgtEl>
                                        <p:attrNameLst>
                                          <p:attrName>style.visibility</p:attrName>
                                        </p:attrNameLst>
                                      </p:cBhvr>
                                      <p:to>
                                        <p:strVal val="visible"/>
                                      </p:to>
                                    </p:set>
                                    <p:animEffect transition="in" filter="fade">
                                      <p:cBhvr>
                                        <p:cTn id="108" dur="300"/>
                                        <p:tgtEl>
                                          <p:spTgt spid="194"/>
                                        </p:tgtEl>
                                      </p:cBhvr>
                                    </p:animEffect>
                                  </p:childTnLst>
                                </p:cTn>
                              </p:par>
                              <p:par>
                                <p:cTn id="109" presetID="10" presetClass="entr" presetSubtype="0" fill="hold" nodeType="withEffect">
                                  <p:stCondLst>
                                    <p:cond delay="0"/>
                                  </p:stCondLst>
                                  <p:childTnLst>
                                    <p:set>
                                      <p:cBhvr>
                                        <p:cTn id="110" dur="1" fill="hold">
                                          <p:stCondLst>
                                            <p:cond delay="0"/>
                                          </p:stCondLst>
                                        </p:cTn>
                                        <p:tgtEl>
                                          <p:spTgt spid="173"/>
                                        </p:tgtEl>
                                        <p:attrNameLst>
                                          <p:attrName>style.visibility</p:attrName>
                                        </p:attrNameLst>
                                      </p:cBhvr>
                                      <p:to>
                                        <p:strVal val="visible"/>
                                      </p:to>
                                    </p:set>
                                    <p:animEffect transition="in" filter="fade">
                                      <p:cBhvr>
                                        <p:cTn id="111" dur="500"/>
                                        <p:tgtEl>
                                          <p:spTgt spid="173"/>
                                        </p:tgtEl>
                                      </p:cBhvr>
                                    </p:animEffect>
                                  </p:childTnLst>
                                </p:cTn>
                              </p:par>
                            </p:childTnLst>
                          </p:cTn>
                        </p:par>
                        <p:par>
                          <p:cTn id="112" fill="hold">
                            <p:stCondLst>
                              <p:cond delay="7800"/>
                            </p:stCondLst>
                            <p:childTnLst>
                              <p:par>
                                <p:cTn id="113" presetID="22" presetClass="entr" presetSubtype="8" fill="hold" nodeType="afterEffect">
                                  <p:stCondLst>
                                    <p:cond delay="0"/>
                                  </p:stCondLst>
                                  <p:childTnLst>
                                    <p:set>
                                      <p:cBhvr>
                                        <p:cTn id="114" dur="1" fill="hold">
                                          <p:stCondLst>
                                            <p:cond delay="0"/>
                                          </p:stCondLst>
                                        </p:cTn>
                                        <p:tgtEl>
                                          <p:spTgt spid="209"/>
                                        </p:tgtEl>
                                        <p:attrNameLst>
                                          <p:attrName>style.visibility</p:attrName>
                                        </p:attrNameLst>
                                      </p:cBhvr>
                                      <p:to>
                                        <p:strVal val="visible"/>
                                      </p:to>
                                    </p:set>
                                    <p:animEffect transition="in" filter="wipe(left)">
                                      <p:cBhvr>
                                        <p:cTn id="115" dur="300"/>
                                        <p:tgtEl>
                                          <p:spTgt spid="209"/>
                                        </p:tgtEl>
                                      </p:cBhvr>
                                    </p:animEffect>
                                  </p:childTnLst>
                                </p:cTn>
                              </p:par>
                            </p:childTnLst>
                          </p:cTn>
                        </p:par>
                        <p:par>
                          <p:cTn id="116" fill="hold">
                            <p:stCondLst>
                              <p:cond delay="8100"/>
                            </p:stCondLst>
                            <p:childTnLst>
                              <p:par>
                                <p:cTn id="117" presetID="10" presetClass="entr" presetSubtype="0" fill="hold" grpId="0" nodeType="afterEffect">
                                  <p:stCondLst>
                                    <p:cond delay="0"/>
                                  </p:stCondLst>
                                  <p:childTnLst>
                                    <p:set>
                                      <p:cBhvr>
                                        <p:cTn id="118" dur="1" fill="hold">
                                          <p:stCondLst>
                                            <p:cond delay="0"/>
                                          </p:stCondLst>
                                        </p:cTn>
                                        <p:tgtEl>
                                          <p:spTgt spid="198"/>
                                        </p:tgtEl>
                                        <p:attrNameLst>
                                          <p:attrName>style.visibility</p:attrName>
                                        </p:attrNameLst>
                                      </p:cBhvr>
                                      <p:to>
                                        <p:strVal val="visible"/>
                                      </p:to>
                                    </p:set>
                                    <p:animEffect transition="in" filter="fade">
                                      <p:cBhvr>
                                        <p:cTn id="119" dur="300"/>
                                        <p:tgtEl>
                                          <p:spTgt spid="198"/>
                                        </p:tgtEl>
                                      </p:cBhvr>
                                    </p:animEffect>
                                  </p:childTnLst>
                                </p:cTn>
                              </p:par>
                              <p:par>
                                <p:cTn id="120" presetID="10" presetClass="entr" presetSubtype="0" fill="hold" nodeType="withEffect">
                                  <p:stCondLst>
                                    <p:cond delay="0"/>
                                  </p:stCondLst>
                                  <p:childTnLst>
                                    <p:set>
                                      <p:cBhvr>
                                        <p:cTn id="121" dur="1" fill="hold">
                                          <p:stCondLst>
                                            <p:cond delay="0"/>
                                          </p:stCondLst>
                                        </p:cTn>
                                        <p:tgtEl>
                                          <p:spTgt spid="178"/>
                                        </p:tgtEl>
                                        <p:attrNameLst>
                                          <p:attrName>style.visibility</p:attrName>
                                        </p:attrNameLst>
                                      </p:cBhvr>
                                      <p:to>
                                        <p:strVal val="visible"/>
                                      </p:to>
                                    </p:set>
                                    <p:animEffect transition="in" filter="fade">
                                      <p:cBhvr>
                                        <p:cTn id="122" dur="500"/>
                                        <p:tgtEl>
                                          <p:spTgt spid="178"/>
                                        </p:tgtEl>
                                      </p:cBhvr>
                                    </p:animEffect>
                                  </p:childTnLst>
                                </p:cTn>
                              </p:par>
                            </p:childTnLst>
                          </p:cTn>
                        </p:par>
                        <p:par>
                          <p:cTn id="123" fill="hold">
                            <p:stCondLst>
                              <p:cond delay="8600"/>
                            </p:stCondLst>
                            <p:childTnLst>
                              <p:par>
                                <p:cTn id="124" presetID="22" presetClass="entr" presetSubtype="8" fill="hold" nodeType="afterEffect">
                                  <p:stCondLst>
                                    <p:cond delay="0"/>
                                  </p:stCondLst>
                                  <p:childTnLst>
                                    <p:set>
                                      <p:cBhvr>
                                        <p:cTn id="125" dur="1" fill="hold">
                                          <p:stCondLst>
                                            <p:cond delay="0"/>
                                          </p:stCondLst>
                                        </p:cTn>
                                        <p:tgtEl>
                                          <p:spTgt spid="214"/>
                                        </p:tgtEl>
                                        <p:attrNameLst>
                                          <p:attrName>style.visibility</p:attrName>
                                        </p:attrNameLst>
                                      </p:cBhvr>
                                      <p:to>
                                        <p:strVal val="visible"/>
                                      </p:to>
                                    </p:set>
                                    <p:animEffect transition="in" filter="wipe(left)">
                                      <p:cBhvr>
                                        <p:cTn id="126" dur="300"/>
                                        <p:tgtEl>
                                          <p:spTgt spid="214"/>
                                        </p:tgtEl>
                                      </p:cBhvr>
                                    </p:animEffect>
                                  </p:childTnLst>
                                </p:cTn>
                              </p:par>
                            </p:childTnLst>
                          </p:cTn>
                        </p:par>
                        <p:par>
                          <p:cTn id="127" fill="hold">
                            <p:stCondLst>
                              <p:cond delay="8900"/>
                            </p:stCondLst>
                            <p:childTnLst>
                              <p:par>
                                <p:cTn id="128" presetID="10" presetClass="entr" presetSubtype="0" fill="hold" grpId="0" nodeType="afterEffect">
                                  <p:stCondLst>
                                    <p:cond delay="0"/>
                                  </p:stCondLst>
                                  <p:childTnLst>
                                    <p:set>
                                      <p:cBhvr>
                                        <p:cTn id="129" dur="1" fill="hold">
                                          <p:stCondLst>
                                            <p:cond delay="0"/>
                                          </p:stCondLst>
                                        </p:cTn>
                                        <p:tgtEl>
                                          <p:spTgt spid="199"/>
                                        </p:tgtEl>
                                        <p:attrNameLst>
                                          <p:attrName>style.visibility</p:attrName>
                                        </p:attrNameLst>
                                      </p:cBhvr>
                                      <p:to>
                                        <p:strVal val="visible"/>
                                      </p:to>
                                    </p:set>
                                    <p:animEffect transition="in" filter="fade">
                                      <p:cBhvr>
                                        <p:cTn id="130" dur="300"/>
                                        <p:tgtEl>
                                          <p:spTgt spid="199"/>
                                        </p:tgtEl>
                                      </p:cBhvr>
                                    </p:animEffect>
                                  </p:childTnLst>
                                </p:cTn>
                              </p:par>
                              <p:par>
                                <p:cTn id="131" presetID="10" presetClass="entr" presetSubtype="0" fill="hold" nodeType="withEffect">
                                  <p:stCondLst>
                                    <p:cond delay="0"/>
                                  </p:stCondLst>
                                  <p:childTnLst>
                                    <p:set>
                                      <p:cBhvr>
                                        <p:cTn id="132" dur="1" fill="hold">
                                          <p:stCondLst>
                                            <p:cond delay="0"/>
                                          </p:stCondLst>
                                        </p:cTn>
                                        <p:tgtEl>
                                          <p:spTgt spid="182"/>
                                        </p:tgtEl>
                                        <p:attrNameLst>
                                          <p:attrName>style.visibility</p:attrName>
                                        </p:attrNameLst>
                                      </p:cBhvr>
                                      <p:to>
                                        <p:strVal val="visible"/>
                                      </p:to>
                                    </p:set>
                                    <p:animEffect transition="in" filter="fade">
                                      <p:cBhvr>
                                        <p:cTn id="133" dur="500"/>
                                        <p:tgtEl>
                                          <p:spTgt spid="182"/>
                                        </p:tgtEl>
                                      </p:cBhvr>
                                    </p:animEffect>
                                  </p:childTnLst>
                                </p:cTn>
                              </p:par>
                            </p:childTnLst>
                          </p:cTn>
                        </p:par>
                        <p:par>
                          <p:cTn id="134" fill="hold">
                            <p:stCondLst>
                              <p:cond delay="9400"/>
                            </p:stCondLst>
                            <p:childTnLst>
                              <p:par>
                                <p:cTn id="135" presetID="22" presetClass="entr" presetSubtype="8" fill="hold" nodeType="afterEffect">
                                  <p:stCondLst>
                                    <p:cond delay="0"/>
                                  </p:stCondLst>
                                  <p:childTnLst>
                                    <p:set>
                                      <p:cBhvr>
                                        <p:cTn id="136" dur="1" fill="hold">
                                          <p:stCondLst>
                                            <p:cond delay="0"/>
                                          </p:stCondLst>
                                        </p:cTn>
                                        <p:tgtEl>
                                          <p:spTgt spid="215"/>
                                        </p:tgtEl>
                                        <p:attrNameLst>
                                          <p:attrName>style.visibility</p:attrName>
                                        </p:attrNameLst>
                                      </p:cBhvr>
                                      <p:to>
                                        <p:strVal val="visible"/>
                                      </p:to>
                                    </p:set>
                                    <p:animEffect transition="in" filter="wipe(left)">
                                      <p:cBhvr>
                                        <p:cTn id="137" dur="300"/>
                                        <p:tgtEl>
                                          <p:spTgt spid="215"/>
                                        </p:tgtEl>
                                      </p:cBhvr>
                                    </p:animEffect>
                                  </p:childTnLst>
                                </p:cTn>
                              </p:par>
                            </p:childTnLst>
                          </p:cTn>
                        </p:par>
                        <p:par>
                          <p:cTn id="138" fill="hold">
                            <p:stCondLst>
                              <p:cond delay="9700"/>
                            </p:stCondLst>
                            <p:childTnLst>
                              <p:par>
                                <p:cTn id="139" presetID="10" presetClass="entr" presetSubtype="0" fill="hold" grpId="0" nodeType="afterEffect">
                                  <p:stCondLst>
                                    <p:cond delay="0"/>
                                  </p:stCondLst>
                                  <p:childTnLst>
                                    <p:set>
                                      <p:cBhvr>
                                        <p:cTn id="140" dur="1" fill="hold">
                                          <p:stCondLst>
                                            <p:cond delay="0"/>
                                          </p:stCondLst>
                                        </p:cTn>
                                        <p:tgtEl>
                                          <p:spTgt spid="200"/>
                                        </p:tgtEl>
                                        <p:attrNameLst>
                                          <p:attrName>style.visibility</p:attrName>
                                        </p:attrNameLst>
                                      </p:cBhvr>
                                      <p:to>
                                        <p:strVal val="visible"/>
                                      </p:to>
                                    </p:set>
                                    <p:animEffect transition="in" filter="fade">
                                      <p:cBhvr>
                                        <p:cTn id="141" dur="300"/>
                                        <p:tgtEl>
                                          <p:spTgt spid="200"/>
                                        </p:tgtEl>
                                      </p:cBhvr>
                                    </p:animEffect>
                                  </p:childTnLst>
                                </p:cTn>
                              </p:par>
                              <p:par>
                                <p:cTn id="142" presetID="10" presetClass="entr" presetSubtype="0" fill="hold" nodeType="withEffect">
                                  <p:stCondLst>
                                    <p:cond delay="0"/>
                                  </p:stCondLst>
                                  <p:childTnLst>
                                    <p:set>
                                      <p:cBhvr>
                                        <p:cTn id="143" dur="1" fill="hold">
                                          <p:stCondLst>
                                            <p:cond delay="0"/>
                                          </p:stCondLst>
                                        </p:cTn>
                                        <p:tgtEl>
                                          <p:spTgt spid="185"/>
                                        </p:tgtEl>
                                        <p:attrNameLst>
                                          <p:attrName>style.visibility</p:attrName>
                                        </p:attrNameLst>
                                      </p:cBhvr>
                                      <p:to>
                                        <p:strVal val="visible"/>
                                      </p:to>
                                    </p:set>
                                    <p:animEffect transition="in" filter="fade">
                                      <p:cBhvr>
                                        <p:cTn id="144" dur="500"/>
                                        <p:tgtEl>
                                          <p:spTgt spid="185"/>
                                        </p:tgtEl>
                                      </p:cBhvr>
                                    </p:animEffect>
                                  </p:childTnLst>
                                </p:cTn>
                              </p:par>
                            </p:childTnLst>
                          </p:cTn>
                        </p:par>
                        <p:par>
                          <p:cTn id="145" fill="hold">
                            <p:stCondLst>
                              <p:cond delay="10200"/>
                            </p:stCondLst>
                            <p:childTnLst>
                              <p:par>
                                <p:cTn id="146" presetID="22" presetClass="entr" presetSubtype="8" fill="hold" nodeType="afterEffect">
                                  <p:stCondLst>
                                    <p:cond delay="0"/>
                                  </p:stCondLst>
                                  <p:childTnLst>
                                    <p:set>
                                      <p:cBhvr>
                                        <p:cTn id="147" dur="1" fill="hold">
                                          <p:stCondLst>
                                            <p:cond delay="0"/>
                                          </p:stCondLst>
                                        </p:cTn>
                                        <p:tgtEl>
                                          <p:spTgt spid="216"/>
                                        </p:tgtEl>
                                        <p:attrNameLst>
                                          <p:attrName>style.visibility</p:attrName>
                                        </p:attrNameLst>
                                      </p:cBhvr>
                                      <p:to>
                                        <p:strVal val="visible"/>
                                      </p:to>
                                    </p:set>
                                    <p:animEffect transition="in" filter="wipe(left)">
                                      <p:cBhvr>
                                        <p:cTn id="148" dur="300"/>
                                        <p:tgtEl>
                                          <p:spTgt spid="216"/>
                                        </p:tgtEl>
                                      </p:cBhvr>
                                    </p:animEffect>
                                  </p:childTnLst>
                                </p:cTn>
                              </p:par>
                            </p:childTnLst>
                          </p:cTn>
                        </p:par>
                        <p:par>
                          <p:cTn id="149" fill="hold">
                            <p:stCondLst>
                              <p:cond delay="10500"/>
                            </p:stCondLst>
                            <p:childTnLst>
                              <p:par>
                                <p:cTn id="150" presetID="22" presetClass="entr" presetSubtype="4" fill="hold" nodeType="afterEffect">
                                  <p:stCondLst>
                                    <p:cond delay="0"/>
                                  </p:stCondLst>
                                  <p:childTnLst>
                                    <p:set>
                                      <p:cBhvr>
                                        <p:cTn id="151" dur="1" fill="hold">
                                          <p:stCondLst>
                                            <p:cond delay="0"/>
                                          </p:stCondLst>
                                        </p:cTn>
                                        <p:tgtEl>
                                          <p:spTgt spid="210"/>
                                        </p:tgtEl>
                                        <p:attrNameLst>
                                          <p:attrName>style.visibility</p:attrName>
                                        </p:attrNameLst>
                                      </p:cBhvr>
                                      <p:to>
                                        <p:strVal val="visible"/>
                                      </p:to>
                                    </p:set>
                                    <p:animEffect transition="in" filter="wipe(down)">
                                      <p:cBhvr>
                                        <p:cTn id="152" dur="300"/>
                                        <p:tgtEl>
                                          <p:spTgt spid="210"/>
                                        </p:tgtEl>
                                      </p:cBhvr>
                                    </p:animEffect>
                                  </p:childTnLst>
                                </p:cTn>
                              </p:par>
                            </p:childTnLst>
                          </p:cTn>
                        </p:par>
                        <p:par>
                          <p:cTn id="153" fill="hold">
                            <p:stCondLst>
                              <p:cond delay="10800"/>
                            </p:stCondLst>
                            <p:childTnLst>
                              <p:par>
                                <p:cTn id="154" presetID="22" presetClass="entr" presetSubtype="2" fill="hold" nodeType="afterEffect">
                                  <p:stCondLst>
                                    <p:cond delay="0"/>
                                  </p:stCondLst>
                                  <p:childTnLst>
                                    <p:set>
                                      <p:cBhvr>
                                        <p:cTn id="155" dur="1" fill="hold">
                                          <p:stCondLst>
                                            <p:cond delay="0"/>
                                          </p:stCondLst>
                                        </p:cTn>
                                        <p:tgtEl>
                                          <p:spTgt spid="211"/>
                                        </p:tgtEl>
                                        <p:attrNameLst>
                                          <p:attrName>style.visibility</p:attrName>
                                        </p:attrNameLst>
                                      </p:cBhvr>
                                      <p:to>
                                        <p:strVal val="visible"/>
                                      </p:to>
                                    </p:set>
                                    <p:animEffect transition="in" filter="wipe(right)">
                                      <p:cBhvr>
                                        <p:cTn id="156" dur="750"/>
                                        <p:tgtEl>
                                          <p:spTgt spid="211"/>
                                        </p:tgtEl>
                                      </p:cBhvr>
                                    </p:animEffect>
                                  </p:childTnLst>
                                </p:cTn>
                              </p:par>
                            </p:childTnLst>
                          </p:cTn>
                        </p:par>
                        <p:par>
                          <p:cTn id="157" fill="hold">
                            <p:stCondLst>
                              <p:cond delay="11550"/>
                            </p:stCondLst>
                            <p:childTnLst>
                              <p:par>
                                <p:cTn id="158" presetID="22" presetClass="entr" presetSubtype="1" fill="hold" nodeType="afterEffect">
                                  <p:stCondLst>
                                    <p:cond delay="0"/>
                                  </p:stCondLst>
                                  <p:childTnLst>
                                    <p:set>
                                      <p:cBhvr>
                                        <p:cTn id="159" dur="1" fill="hold">
                                          <p:stCondLst>
                                            <p:cond delay="0"/>
                                          </p:stCondLst>
                                        </p:cTn>
                                        <p:tgtEl>
                                          <p:spTgt spid="212"/>
                                        </p:tgtEl>
                                        <p:attrNameLst>
                                          <p:attrName>style.visibility</p:attrName>
                                        </p:attrNameLst>
                                      </p:cBhvr>
                                      <p:to>
                                        <p:strVal val="visible"/>
                                      </p:to>
                                    </p:set>
                                    <p:animEffect transition="in" filter="wipe(up)">
                                      <p:cBhvr>
                                        <p:cTn id="160" dur="300"/>
                                        <p:tgtEl>
                                          <p:spTgt spid="212"/>
                                        </p:tgtEl>
                                      </p:cBhvr>
                                    </p:animEffect>
                                  </p:childTnLst>
                                </p:cTn>
                              </p:par>
                            </p:childTnLst>
                          </p:cTn>
                        </p:par>
                        <p:par>
                          <p:cTn id="161" fill="hold">
                            <p:stCondLst>
                              <p:cond delay="11850"/>
                            </p:stCondLst>
                            <p:childTnLst>
                              <p:par>
                                <p:cTn id="162" presetID="10" presetClass="entr" presetSubtype="0" fill="hold" grpId="0" nodeType="afterEffect">
                                  <p:stCondLst>
                                    <p:cond delay="0"/>
                                  </p:stCondLst>
                                  <p:childTnLst>
                                    <p:set>
                                      <p:cBhvr>
                                        <p:cTn id="163" dur="1" fill="hold">
                                          <p:stCondLst>
                                            <p:cond delay="0"/>
                                          </p:stCondLst>
                                        </p:cTn>
                                        <p:tgtEl>
                                          <p:spTgt spid="195"/>
                                        </p:tgtEl>
                                        <p:attrNameLst>
                                          <p:attrName>style.visibility</p:attrName>
                                        </p:attrNameLst>
                                      </p:cBhvr>
                                      <p:to>
                                        <p:strVal val="visible"/>
                                      </p:to>
                                    </p:set>
                                    <p:animEffect transition="in" filter="fade">
                                      <p:cBhvr>
                                        <p:cTn id="164" dur="300"/>
                                        <p:tgtEl>
                                          <p:spTgt spid="195"/>
                                        </p:tgtEl>
                                      </p:cBhvr>
                                    </p:animEffect>
                                  </p:childTnLst>
                                </p:cTn>
                              </p:par>
                              <p:par>
                                <p:cTn id="165" presetID="10" presetClass="entr" presetSubtype="0" fill="hold" nodeType="withEffect">
                                  <p:stCondLst>
                                    <p:cond delay="0"/>
                                  </p:stCondLst>
                                  <p:childTnLst>
                                    <p:set>
                                      <p:cBhvr>
                                        <p:cTn id="166" dur="1" fill="hold">
                                          <p:stCondLst>
                                            <p:cond delay="0"/>
                                          </p:stCondLst>
                                        </p:cTn>
                                        <p:tgtEl>
                                          <p:spTgt spid="188"/>
                                        </p:tgtEl>
                                        <p:attrNameLst>
                                          <p:attrName>style.visibility</p:attrName>
                                        </p:attrNameLst>
                                      </p:cBhvr>
                                      <p:to>
                                        <p:strVal val="visible"/>
                                      </p:to>
                                    </p:set>
                                    <p:animEffect transition="in" filter="fade">
                                      <p:cBhvr>
                                        <p:cTn id="167" dur="500"/>
                                        <p:tgtEl>
                                          <p:spTgt spid="188"/>
                                        </p:tgtEl>
                                      </p:cBhvr>
                                    </p:animEffect>
                                  </p:childTnLst>
                                </p:cTn>
                              </p:par>
                            </p:childTnLst>
                          </p:cTn>
                        </p:par>
                        <p:par>
                          <p:cTn id="168" fill="hold">
                            <p:stCondLst>
                              <p:cond delay="12350"/>
                            </p:stCondLst>
                            <p:childTnLst>
                              <p:par>
                                <p:cTn id="169" presetID="22" presetClass="entr" presetSubtype="8" fill="hold" nodeType="afterEffect">
                                  <p:stCondLst>
                                    <p:cond delay="0"/>
                                  </p:stCondLst>
                                  <p:childTnLst>
                                    <p:set>
                                      <p:cBhvr>
                                        <p:cTn id="170" dur="1" fill="hold">
                                          <p:stCondLst>
                                            <p:cond delay="0"/>
                                          </p:stCondLst>
                                        </p:cTn>
                                        <p:tgtEl>
                                          <p:spTgt spid="213"/>
                                        </p:tgtEl>
                                        <p:attrNameLst>
                                          <p:attrName>style.visibility</p:attrName>
                                        </p:attrNameLst>
                                      </p:cBhvr>
                                      <p:to>
                                        <p:strVal val="visible"/>
                                      </p:to>
                                    </p:set>
                                    <p:animEffect transition="in" filter="wipe(left)">
                                      <p:cBhvr>
                                        <p:cTn id="171" dur="300"/>
                                        <p:tgtEl>
                                          <p:spTgt spid="213"/>
                                        </p:tgtEl>
                                      </p:cBhvr>
                                    </p:animEffect>
                                  </p:childTnLst>
                                </p:cTn>
                              </p:par>
                            </p:childTnLst>
                          </p:cTn>
                        </p:par>
                        <p:par>
                          <p:cTn id="172" fill="hold">
                            <p:stCondLst>
                              <p:cond delay="12650"/>
                            </p:stCondLst>
                            <p:childTnLst>
                              <p:par>
                                <p:cTn id="173" presetID="10" presetClass="entr" presetSubtype="0" fill="hold" grpId="0" nodeType="afterEffect">
                                  <p:stCondLst>
                                    <p:cond delay="0"/>
                                  </p:stCondLst>
                                  <p:childTnLst>
                                    <p:set>
                                      <p:cBhvr>
                                        <p:cTn id="174" dur="1" fill="hold">
                                          <p:stCondLst>
                                            <p:cond delay="0"/>
                                          </p:stCondLst>
                                        </p:cTn>
                                        <p:tgtEl>
                                          <p:spTgt spid="196"/>
                                        </p:tgtEl>
                                        <p:attrNameLst>
                                          <p:attrName>style.visibility</p:attrName>
                                        </p:attrNameLst>
                                      </p:cBhvr>
                                      <p:to>
                                        <p:strVal val="visible"/>
                                      </p:to>
                                    </p:set>
                                    <p:animEffect transition="in" filter="fade">
                                      <p:cBhvr>
                                        <p:cTn id="175" dur="300"/>
                                        <p:tgtEl>
                                          <p:spTgt spid="196"/>
                                        </p:tgtEl>
                                      </p:cBhvr>
                                    </p:animEffect>
                                  </p:childTnLst>
                                </p:cTn>
                              </p:par>
                              <p:par>
                                <p:cTn id="176" presetID="10" presetClass="entr" presetSubtype="0" fill="hold" nodeType="withEffect">
                                  <p:stCondLst>
                                    <p:cond delay="0"/>
                                  </p:stCondLst>
                                  <p:childTnLst>
                                    <p:set>
                                      <p:cBhvr>
                                        <p:cTn id="177" dur="1" fill="hold">
                                          <p:stCondLst>
                                            <p:cond delay="0"/>
                                          </p:stCondLst>
                                        </p:cTn>
                                        <p:tgtEl>
                                          <p:spTgt spid="191"/>
                                        </p:tgtEl>
                                        <p:attrNameLst>
                                          <p:attrName>style.visibility</p:attrName>
                                        </p:attrNameLst>
                                      </p:cBhvr>
                                      <p:to>
                                        <p:strVal val="visible"/>
                                      </p:to>
                                    </p:set>
                                    <p:animEffect transition="in" filter="fade">
                                      <p:cBhvr>
                                        <p:cTn id="178"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19" grpId="1" animBg="1"/>
      <p:bldP spid="3" grpId="0" animBg="1"/>
      <p:bldP spid="2" grpId="0"/>
      <p:bldP spid="168" grpId="0" animBg="1"/>
      <p:bldP spid="168" grpId="1" animBg="1"/>
      <p:bldP spid="195" grpId="0" animBg="1"/>
      <p:bldP spid="205" grpId="0" animBg="1"/>
      <p:bldP spid="197" grpId="0" animBg="1"/>
      <p:bldP spid="194" grpId="0" animBg="1"/>
      <p:bldP spid="196" grpId="0" animBg="1"/>
      <p:bldP spid="198" grpId="0" animBg="1"/>
      <p:bldP spid="199" grpId="0" animBg="1"/>
      <p:bldP spid="200" grpId="0" animBg="1"/>
      <p:bldP spid="120" grpId="0"/>
      <p:bldP spid="120"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Shielded VMs</a:t>
            </a:r>
            <a:endParaRPr lang="en-US" dirty="0"/>
          </a:p>
        </p:txBody>
      </p:sp>
      <p:grpSp>
        <p:nvGrpSpPr>
          <p:cNvPr id="312" name="Group 3"/>
          <p:cNvGrpSpPr/>
          <p:nvPr/>
        </p:nvGrpSpPr>
        <p:grpSpPr>
          <a:xfrm>
            <a:off x="4060473" y="4758689"/>
            <a:ext cx="1697120" cy="990210"/>
            <a:chOff x="8962432" y="5221667"/>
            <a:chExt cx="2286000" cy="1174246"/>
          </a:xfrm>
        </p:grpSpPr>
        <p:sp>
          <p:nvSpPr>
            <p:cNvPr id="313" name="Rectangle 5"/>
            <p:cNvSpPr/>
            <p:nvPr/>
          </p:nvSpPr>
          <p:spPr bwMode="auto">
            <a:xfrm>
              <a:off x="8962432" y="5221667"/>
              <a:ext cx="2286000" cy="1174246"/>
            </a:xfrm>
            <a:prstGeom prst="rect">
              <a:avLst/>
            </a:prstGeom>
            <a:solidFill>
              <a:srgbClr val="002060"/>
            </a:solidFill>
            <a:ln w="12700" cap="flat" cmpd="sng" algn="ctr">
              <a:noFill/>
              <a:prstDash val="solid"/>
              <a:headEnd type="none" w="med" len="med"/>
              <a:tailEnd type="none" w="med" len="med"/>
            </a:ln>
            <a:effectLst/>
          </p:spPr>
          <p:txBody>
            <a:bodyPr rot="0" spcFirstLastPara="0" vertOverflow="overflow" horzOverflow="overflow" vert="horz" wrap="square" lIns="143360" tIns="114689" rIns="143360" bIns="114689" numCol="1" spcCol="0" rtlCol="0" fromWordArt="0" anchor="t" anchorCtr="0" forceAA="0" compatLnSpc="1">
              <a:prstTxWarp prst="textNoShape">
                <a:avLst/>
              </a:prstTxWarp>
              <a:noAutofit/>
            </a:bodyPr>
            <a:lstStyle/>
            <a:p>
              <a:pPr defTabSz="730917" fontAlgn="base">
                <a:lnSpc>
                  <a:spcPct val="90000"/>
                </a:lnSpc>
                <a:spcBef>
                  <a:spcPct val="0"/>
                </a:spcBef>
                <a:spcAft>
                  <a:spcPct val="0"/>
                </a:spcAft>
                <a:defRPr/>
              </a:pPr>
              <a:r>
                <a:rPr lang="en-US" sz="1599" kern="0" spc="-16" dirty="0" smtClean="0">
                  <a:gradFill>
                    <a:gsLst>
                      <a:gs pos="14407">
                        <a:srgbClr val="FFFFFF"/>
                      </a:gs>
                      <a:gs pos="30508">
                        <a:srgbClr val="FFFFFF"/>
                      </a:gs>
                    </a:gsLst>
                    <a:lin ang="5400000" scaled="0"/>
                  </a:gradFill>
                  <a:ea typeface="Segoe UI" pitchFamily="34" charset="0"/>
                  <a:cs typeface="Segoe UI" pitchFamily="34" charset="0"/>
                </a:rPr>
                <a:t>Host Guardian Service</a:t>
              </a:r>
            </a:p>
          </p:txBody>
        </p:sp>
        <p:grpSp>
          <p:nvGrpSpPr>
            <p:cNvPr id="314" name="Group 7"/>
            <p:cNvGrpSpPr>
              <a:grpSpLocks noChangeAspect="1"/>
            </p:cNvGrpSpPr>
            <p:nvPr/>
          </p:nvGrpSpPr>
          <p:grpSpPr>
            <a:xfrm rot="16200000" flipH="1">
              <a:off x="9771017" y="5571363"/>
              <a:ext cx="385094" cy="843484"/>
              <a:chOff x="8418513" y="4097334"/>
              <a:chExt cx="1758646" cy="3852014"/>
            </a:xfrm>
          </p:grpSpPr>
          <p:sp>
            <p:nvSpPr>
              <p:cNvPr id="316" name="Freeform 24"/>
              <p:cNvSpPr>
                <a:spLocks noChangeAspect="1"/>
              </p:cNvSpPr>
              <p:nvPr/>
            </p:nvSpPr>
            <p:spPr bwMode="auto">
              <a:xfrm>
                <a:off x="8418513" y="4097334"/>
                <a:ext cx="1706562" cy="903287"/>
              </a:xfrm>
              <a:custGeom>
                <a:avLst/>
                <a:gdLst>
                  <a:gd name="T0" fmla="*/ 437 w 452"/>
                  <a:gd name="T1" fmla="*/ 88 h 238"/>
                  <a:gd name="T2" fmla="*/ 404 w 452"/>
                  <a:gd name="T3" fmla="*/ 55 h 238"/>
                  <a:gd name="T4" fmla="*/ 397 w 452"/>
                  <a:gd name="T5" fmla="*/ 48 h 238"/>
                  <a:gd name="T6" fmla="*/ 387 w 452"/>
                  <a:gd name="T7" fmla="*/ 48 h 238"/>
                  <a:gd name="T8" fmla="*/ 212 w 452"/>
                  <a:gd name="T9" fmla="*/ 48 h 238"/>
                  <a:gd name="T10" fmla="*/ 118 w 452"/>
                  <a:gd name="T11" fmla="*/ 0 h 238"/>
                  <a:gd name="T12" fmla="*/ 118 w 452"/>
                  <a:gd name="T13" fmla="*/ 0 h 238"/>
                  <a:gd name="T14" fmla="*/ 118 w 452"/>
                  <a:gd name="T15" fmla="*/ 0 h 238"/>
                  <a:gd name="T16" fmla="*/ 118 w 452"/>
                  <a:gd name="T17" fmla="*/ 0 h 238"/>
                  <a:gd name="T18" fmla="*/ 0 w 452"/>
                  <a:gd name="T19" fmla="*/ 119 h 238"/>
                  <a:gd name="T20" fmla="*/ 118 w 452"/>
                  <a:gd name="T21" fmla="*/ 238 h 238"/>
                  <a:gd name="T22" fmla="*/ 212 w 452"/>
                  <a:gd name="T23" fmla="*/ 190 h 238"/>
                  <a:gd name="T24" fmla="*/ 237 w 452"/>
                  <a:gd name="T25" fmla="*/ 190 h 238"/>
                  <a:gd name="T26" fmla="*/ 246 w 452"/>
                  <a:gd name="T27" fmla="*/ 190 h 238"/>
                  <a:gd name="T28" fmla="*/ 254 w 452"/>
                  <a:gd name="T29" fmla="*/ 183 h 238"/>
                  <a:gd name="T30" fmla="*/ 267 w 452"/>
                  <a:gd name="T31" fmla="*/ 170 h 238"/>
                  <a:gd name="T32" fmla="*/ 273 w 452"/>
                  <a:gd name="T33" fmla="*/ 176 h 238"/>
                  <a:gd name="T34" fmla="*/ 290 w 452"/>
                  <a:gd name="T35" fmla="*/ 193 h 238"/>
                  <a:gd name="T36" fmla="*/ 307 w 452"/>
                  <a:gd name="T37" fmla="*/ 176 h 238"/>
                  <a:gd name="T38" fmla="*/ 312 w 452"/>
                  <a:gd name="T39" fmla="*/ 171 h 238"/>
                  <a:gd name="T40" fmla="*/ 317 w 452"/>
                  <a:gd name="T41" fmla="*/ 177 h 238"/>
                  <a:gd name="T42" fmla="*/ 334 w 452"/>
                  <a:gd name="T43" fmla="*/ 194 h 238"/>
                  <a:gd name="T44" fmla="*/ 351 w 452"/>
                  <a:gd name="T45" fmla="*/ 177 h 238"/>
                  <a:gd name="T46" fmla="*/ 357 w 452"/>
                  <a:gd name="T47" fmla="*/ 171 h 238"/>
                  <a:gd name="T48" fmla="*/ 363 w 452"/>
                  <a:gd name="T49" fmla="*/ 177 h 238"/>
                  <a:gd name="T50" fmla="*/ 380 w 452"/>
                  <a:gd name="T51" fmla="*/ 194 h 238"/>
                  <a:gd name="T52" fmla="*/ 397 w 452"/>
                  <a:gd name="T53" fmla="*/ 177 h 238"/>
                  <a:gd name="T54" fmla="*/ 437 w 452"/>
                  <a:gd name="T55" fmla="*/ 137 h 238"/>
                  <a:gd name="T56" fmla="*/ 437 w 452"/>
                  <a:gd name="T57" fmla="*/ 137 h 238"/>
                  <a:gd name="T58" fmla="*/ 437 w 452"/>
                  <a:gd name="T59" fmla="*/ 137 h 238"/>
                  <a:gd name="T60" fmla="*/ 437 w 452"/>
                  <a:gd name="T61" fmla="*/ 8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2" h="238">
                    <a:moveTo>
                      <a:pt x="437" y="88"/>
                    </a:moveTo>
                    <a:cubicBezTo>
                      <a:pt x="404" y="55"/>
                      <a:pt x="404" y="55"/>
                      <a:pt x="404" y="55"/>
                    </a:cubicBezTo>
                    <a:cubicBezTo>
                      <a:pt x="397" y="48"/>
                      <a:pt x="397" y="48"/>
                      <a:pt x="397" y="48"/>
                    </a:cubicBezTo>
                    <a:cubicBezTo>
                      <a:pt x="387" y="48"/>
                      <a:pt x="387" y="48"/>
                      <a:pt x="387" y="48"/>
                    </a:cubicBezTo>
                    <a:cubicBezTo>
                      <a:pt x="212" y="48"/>
                      <a:pt x="212" y="48"/>
                      <a:pt x="212" y="48"/>
                    </a:cubicBezTo>
                    <a:cubicBezTo>
                      <a:pt x="190" y="18"/>
                      <a:pt x="155" y="0"/>
                      <a:pt x="118" y="0"/>
                    </a:cubicBezTo>
                    <a:cubicBezTo>
                      <a:pt x="118" y="0"/>
                      <a:pt x="118" y="0"/>
                      <a:pt x="118" y="0"/>
                    </a:cubicBezTo>
                    <a:cubicBezTo>
                      <a:pt x="118" y="0"/>
                      <a:pt x="118" y="0"/>
                      <a:pt x="118" y="0"/>
                    </a:cubicBezTo>
                    <a:cubicBezTo>
                      <a:pt x="118" y="0"/>
                      <a:pt x="118" y="0"/>
                      <a:pt x="118" y="0"/>
                    </a:cubicBezTo>
                    <a:cubicBezTo>
                      <a:pt x="53" y="0"/>
                      <a:pt x="0" y="54"/>
                      <a:pt x="0" y="119"/>
                    </a:cubicBezTo>
                    <a:cubicBezTo>
                      <a:pt x="0" y="184"/>
                      <a:pt x="53" y="237"/>
                      <a:pt x="118" y="238"/>
                    </a:cubicBezTo>
                    <a:cubicBezTo>
                      <a:pt x="155" y="237"/>
                      <a:pt x="190" y="220"/>
                      <a:pt x="212" y="190"/>
                    </a:cubicBezTo>
                    <a:cubicBezTo>
                      <a:pt x="237" y="190"/>
                      <a:pt x="237" y="190"/>
                      <a:pt x="237" y="190"/>
                    </a:cubicBezTo>
                    <a:cubicBezTo>
                      <a:pt x="246" y="190"/>
                      <a:pt x="246" y="190"/>
                      <a:pt x="246" y="190"/>
                    </a:cubicBezTo>
                    <a:cubicBezTo>
                      <a:pt x="254" y="183"/>
                      <a:pt x="254" y="183"/>
                      <a:pt x="254" y="183"/>
                    </a:cubicBezTo>
                    <a:cubicBezTo>
                      <a:pt x="267" y="170"/>
                      <a:pt x="267" y="170"/>
                      <a:pt x="267" y="170"/>
                    </a:cubicBezTo>
                    <a:cubicBezTo>
                      <a:pt x="273" y="176"/>
                      <a:pt x="273" y="176"/>
                      <a:pt x="273" y="176"/>
                    </a:cubicBezTo>
                    <a:cubicBezTo>
                      <a:pt x="290" y="193"/>
                      <a:pt x="290" y="193"/>
                      <a:pt x="290" y="193"/>
                    </a:cubicBezTo>
                    <a:cubicBezTo>
                      <a:pt x="307" y="176"/>
                      <a:pt x="307" y="176"/>
                      <a:pt x="307" y="176"/>
                    </a:cubicBezTo>
                    <a:cubicBezTo>
                      <a:pt x="312" y="171"/>
                      <a:pt x="312" y="171"/>
                      <a:pt x="312" y="171"/>
                    </a:cubicBezTo>
                    <a:cubicBezTo>
                      <a:pt x="317" y="177"/>
                      <a:pt x="317" y="177"/>
                      <a:pt x="317" y="177"/>
                    </a:cubicBezTo>
                    <a:cubicBezTo>
                      <a:pt x="334" y="194"/>
                      <a:pt x="334" y="194"/>
                      <a:pt x="334" y="194"/>
                    </a:cubicBezTo>
                    <a:cubicBezTo>
                      <a:pt x="351" y="177"/>
                      <a:pt x="351" y="177"/>
                      <a:pt x="351" y="177"/>
                    </a:cubicBezTo>
                    <a:cubicBezTo>
                      <a:pt x="357" y="171"/>
                      <a:pt x="357" y="171"/>
                      <a:pt x="357" y="171"/>
                    </a:cubicBezTo>
                    <a:cubicBezTo>
                      <a:pt x="363" y="177"/>
                      <a:pt x="363" y="177"/>
                      <a:pt x="363" y="177"/>
                    </a:cubicBezTo>
                    <a:cubicBezTo>
                      <a:pt x="380" y="194"/>
                      <a:pt x="380" y="194"/>
                      <a:pt x="380" y="194"/>
                    </a:cubicBezTo>
                    <a:cubicBezTo>
                      <a:pt x="397" y="177"/>
                      <a:pt x="397" y="177"/>
                      <a:pt x="397" y="177"/>
                    </a:cubicBezTo>
                    <a:cubicBezTo>
                      <a:pt x="437" y="137"/>
                      <a:pt x="437" y="137"/>
                      <a:pt x="437" y="137"/>
                    </a:cubicBezTo>
                    <a:cubicBezTo>
                      <a:pt x="437" y="137"/>
                      <a:pt x="437" y="137"/>
                      <a:pt x="437" y="137"/>
                    </a:cubicBezTo>
                    <a:cubicBezTo>
                      <a:pt x="437" y="137"/>
                      <a:pt x="437" y="137"/>
                      <a:pt x="437" y="137"/>
                    </a:cubicBezTo>
                    <a:cubicBezTo>
                      <a:pt x="452" y="122"/>
                      <a:pt x="452" y="103"/>
                      <a:pt x="437" y="88"/>
                    </a:cubicBezTo>
                    <a:close/>
                  </a:path>
                </a:pathLst>
              </a:custGeom>
              <a:solidFill>
                <a:srgbClr val="002050"/>
              </a:solidFill>
              <a:ln w="12700" cap="flat" cmpd="sng" algn="ctr">
                <a:noFill/>
                <a:prstDash val="solid"/>
                <a:headEnd type="none" w="med" len="med"/>
                <a:tailEnd type="none" w="med" len="med"/>
              </a:ln>
              <a:effectLst/>
            </p:spPr>
            <p:txBody>
              <a:bodyPr rot="0" spcFirstLastPara="0" vertOverflow="overflow" horzOverflow="overflow" vert="horz" wrap="square" lIns="143360" tIns="114689" rIns="143360" bIns="114689" numCol="1" spcCol="0" rtlCol="0" fromWordArt="0" anchor="t" anchorCtr="0" forceAA="0" compatLnSpc="1">
                <a:prstTxWarp prst="textNoShape">
                  <a:avLst/>
                </a:prstTxWarp>
                <a:noAutofit/>
              </a:bodyPr>
              <a:lstStyle/>
              <a:p>
                <a:pPr defTabSz="730917" fontAlgn="base">
                  <a:lnSpc>
                    <a:spcPct val="90000"/>
                  </a:lnSpc>
                  <a:spcBef>
                    <a:spcPct val="0"/>
                  </a:spcBef>
                  <a:spcAft>
                    <a:spcPct val="0"/>
                  </a:spcAft>
                  <a:defRPr/>
                </a:pPr>
                <a:endParaRPr lang="en-US" kern="0" spc="-16" smtClean="0">
                  <a:gradFill>
                    <a:gsLst>
                      <a:gs pos="14407">
                        <a:srgbClr val="FFFFFF"/>
                      </a:gs>
                      <a:gs pos="30508">
                        <a:srgbClr val="FFFFFF"/>
                      </a:gs>
                    </a:gsLst>
                    <a:lin ang="5400000" scaled="0"/>
                  </a:gradFill>
                  <a:ea typeface="Segoe UI" pitchFamily="34" charset="0"/>
                  <a:cs typeface="Segoe UI" pitchFamily="34" charset="0"/>
                </a:endParaRPr>
              </a:p>
            </p:txBody>
          </p:sp>
          <p:sp>
            <p:nvSpPr>
              <p:cNvPr id="317" name="Freeform 25"/>
              <p:cNvSpPr>
                <a:spLocks noChangeAspect="1" noEditPoints="1"/>
              </p:cNvSpPr>
              <p:nvPr/>
            </p:nvSpPr>
            <p:spPr bwMode="auto">
              <a:xfrm>
                <a:off x="8662683" y="7136551"/>
                <a:ext cx="1514476" cy="812797"/>
              </a:xfrm>
              <a:custGeom>
                <a:avLst/>
                <a:gdLst>
                  <a:gd name="T0" fmla="*/ 396 w 401"/>
                  <a:gd name="T1" fmla="*/ 80 h 190"/>
                  <a:gd name="T2" fmla="*/ 363 w 401"/>
                  <a:gd name="T3" fmla="*/ 48 h 190"/>
                  <a:gd name="T4" fmla="*/ 175 w 401"/>
                  <a:gd name="T5" fmla="*/ 48 h 190"/>
                  <a:gd name="T6" fmla="*/ 94 w 401"/>
                  <a:gd name="T7" fmla="*/ 0 h 190"/>
                  <a:gd name="T8" fmla="*/ 0 w 401"/>
                  <a:gd name="T9" fmla="*/ 95 h 190"/>
                  <a:gd name="T10" fmla="*/ 94 w 401"/>
                  <a:gd name="T11" fmla="*/ 190 h 190"/>
                  <a:gd name="T12" fmla="*/ 175 w 401"/>
                  <a:gd name="T13" fmla="*/ 142 h 190"/>
                  <a:gd name="T14" fmla="*/ 213 w 401"/>
                  <a:gd name="T15" fmla="*/ 142 h 190"/>
                  <a:gd name="T16" fmla="*/ 243 w 401"/>
                  <a:gd name="T17" fmla="*/ 112 h 190"/>
                  <a:gd name="T18" fmla="*/ 266 w 401"/>
                  <a:gd name="T19" fmla="*/ 135 h 190"/>
                  <a:gd name="T20" fmla="*/ 288 w 401"/>
                  <a:gd name="T21" fmla="*/ 113 h 190"/>
                  <a:gd name="T22" fmla="*/ 310 w 401"/>
                  <a:gd name="T23" fmla="*/ 136 h 190"/>
                  <a:gd name="T24" fmla="*/ 333 w 401"/>
                  <a:gd name="T25" fmla="*/ 113 h 190"/>
                  <a:gd name="T26" fmla="*/ 356 w 401"/>
                  <a:gd name="T27" fmla="*/ 136 h 190"/>
                  <a:gd name="T28" fmla="*/ 396 w 401"/>
                  <a:gd name="T29" fmla="*/ 96 h 190"/>
                  <a:gd name="T30" fmla="*/ 396 w 401"/>
                  <a:gd name="T31" fmla="*/ 80 h 190"/>
                  <a:gd name="T32" fmla="*/ 53 w 401"/>
                  <a:gd name="T33" fmla="*/ 120 h 190"/>
                  <a:gd name="T34" fmla="*/ 28 w 401"/>
                  <a:gd name="T35" fmla="*/ 95 h 190"/>
                  <a:gd name="T36" fmla="*/ 53 w 401"/>
                  <a:gd name="T37" fmla="*/ 69 h 190"/>
                  <a:gd name="T38" fmla="*/ 77 w 401"/>
                  <a:gd name="T39" fmla="*/ 95 h 190"/>
                  <a:gd name="T40" fmla="*/ 53 w 401"/>
                  <a:gd name="T41" fmla="*/ 12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1" h="190">
                    <a:moveTo>
                      <a:pt x="396" y="80"/>
                    </a:moveTo>
                    <a:cubicBezTo>
                      <a:pt x="363" y="48"/>
                      <a:pt x="363" y="48"/>
                      <a:pt x="363" y="48"/>
                    </a:cubicBezTo>
                    <a:cubicBezTo>
                      <a:pt x="175" y="48"/>
                      <a:pt x="175" y="48"/>
                      <a:pt x="175" y="48"/>
                    </a:cubicBezTo>
                    <a:cubicBezTo>
                      <a:pt x="159" y="20"/>
                      <a:pt x="128" y="0"/>
                      <a:pt x="94" y="0"/>
                    </a:cubicBezTo>
                    <a:cubicBezTo>
                      <a:pt x="42" y="0"/>
                      <a:pt x="0" y="43"/>
                      <a:pt x="0" y="95"/>
                    </a:cubicBezTo>
                    <a:cubicBezTo>
                      <a:pt x="0" y="147"/>
                      <a:pt x="42" y="189"/>
                      <a:pt x="94" y="190"/>
                    </a:cubicBezTo>
                    <a:cubicBezTo>
                      <a:pt x="128" y="189"/>
                      <a:pt x="158" y="170"/>
                      <a:pt x="175" y="142"/>
                    </a:cubicBezTo>
                    <a:cubicBezTo>
                      <a:pt x="213" y="142"/>
                      <a:pt x="213" y="142"/>
                      <a:pt x="213" y="142"/>
                    </a:cubicBezTo>
                    <a:cubicBezTo>
                      <a:pt x="243" y="112"/>
                      <a:pt x="243" y="112"/>
                      <a:pt x="243" y="112"/>
                    </a:cubicBezTo>
                    <a:cubicBezTo>
                      <a:pt x="266" y="135"/>
                      <a:pt x="266" y="135"/>
                      <a:pt x="266" y="135"/>
                    </a:cubicBezTo>
                    <a:cubicBezTo>
                      <a:pt x="288" y="113"/>
                      <a:pt x="288" y="113"/>
                      <a:pt x="288" y="113"/>
                    </a:cubicBezTo>
                    <a:cubicBezTo>
                      <a:pt x="310" y="136"/>
                      <a:pt x="310" y="136"/>
                      <a:pt x="310" y="136"/>
                    </a:cubicBezTo>
                    <a:cubicBezTo>
                      <a:pt x="333" y="113"/>
                      <a:pt x="333" y="113"/>
                      <a:pt x="333" y="113"/>
                    </a:cubicBezTo>
                    <a:cubicBezTo>
                      <a:pt x="356" y="136"/>
                      <a:pt x="356" y="136"/>
                      <a:pt x="356" y="136"/>
                    </a:cubicBezTo>
                    <a:cubicBezTo>
                      <a:pt x="396" y="96"/>
                      <a:pt x="396" y="96"/>
                      <a:pt x="396" y="96"/>
                    </a:cubicBezTo>
                    <a:cubicBezTo>
                      <a:pt x="401" y="90"/>
                      <a:pt x="401" y="86"/>
                      <a:pt x="396" y="80"/>
                    </a:cubicBezTo>
                    <a:close/>
                    <a:moveTo>
                      <a:pt x="53" y="120"/>
                    </a:moveTo>
                    <a:cubicBezTo>
                      <a:pt x="39" y="120"/>
                      <a:pt x="28" y="108"/>
                      <a:pt x="28" y="95"/>
                    </a:cubicBezTo>
                    <a:cubicBezTo>
                      <a:pt x="28" y="81"/>
                      <a:pt x="39" y="69"/>
                      <a:pt x="53" y="69"/>
                    </a:cubicBezTo>
                    <a:cubicBezTo>
                      <a:pt x="66" y="69"/>
                      <a:pt x="77" y="81"/>
                      <a:pt x="77" y="95"/>
                    </a:cubicBezTo>
                    <a:cubicBezTo>
                      <a:pt x="77" y="108"/>
                      <a:pt x="66" y="120"/>
                      <a:pt x="53" y="120"/>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32563">
                  <a:lnSpc>
                    <a:spcPct val="90000"/>
                  </a:lnSpc>
                  <a:defRPr/>
                </a:pPr>
                <a:endParaRPr lang="en-US" kern="0" smtClean="0">
                  <a:solidFill>
                    <a:srgbClr val="505050"/>
                  </a:solidFill>
                </a:endParaRPr>
              </a:p>
            </p:txBody>
          </p:sp>
        </p:grpSp>
        <p:sp>
          <p:nvSpPr>
            <p:cNvPr id="315" name="Freeform 14"/>
            <p:cNvSpPr>
              <a:spLocks noChangeAspect="1" noEditPoints="1"/>
            </p:cNvSpPr>
            <p:nvPr/>
          </p:nvSpPr>
          <p:spPr bwMode="auto">
            <a:xfrm>
              <a:off x="10448330" y="5820377"/>
              <a:ext cx="568995" cy="398924"/>
            </a:xfrm>
            <a:custGeom>
              <a:avLst/>
              <a:gdLst>
                <a:gd name="T0" fmla="*/ 200 w 334"/>
                <a:gd name="T1" fmla="*/ 75 h 266"/>
                <a:gd name="T2" fmla="*/ 142 w 334"/>
                <a:gd name="T3" fmla="*/ 133 h 266"/>
                <a:gd name="T4" fmla="*/ 200 w 334"/>
                <a:gd name="T5" fmla="*/ 191 h 266"/>
                <a:gd name="T6" fmla="*/ 259 w 334"/>
                <a:gd name="T7" fmla="*/ 133 h 266"/>
                <a:gd name="T8" fmla="*/ 200 w 334"/>
                <a:gd name="T9" fmla="*/ 75 h 266"/>
                <a:gd name="T10" fmla="*/ 212 w 334"/>
                <a:gd name="T11" fmla="*/ 157 h 266"/>
                <a:gd name="T12" fmla="*/ 202 w 334"/>
                <a:gd name="T13" fmla="*/ 157 h 266"/>
                <a:gd name="T14" fmla="*/ 199 w 334"/>
                <a:gd name="T15" fmla="*/ 157 h 266"/>
                <a:gd name="T16" fmla="*/ 189 w 334"/>
                <a:gd name="T17" fmla="*/ 157 h 266"/>
                <a:gd name="T18" fmla="*/ 196 w 334"/>
                <a:gd name="T19" fmla="*/ 131 h 266"/>
                <a:gd name="T20" fmla="*/ 188 w 334"/>
                <a:gd name="T21" fmla="*/ 120 h 266"/>
                <a:gd name="T22" fmla="*/ 200 w 334"/>
                <a:gd name="T23" fmla="*/ 109 h 266"/>
                <a:gd name="T24" fmla="*/ 212 w 334"/>
                <a:gd name="T25" fmla="*/ 120 h 266"/>
                <a:gd name="T26" fmla="*/ 205 w 334"/>
                <a:gd name="T27" fmla="*/ 131 h 266"/>
                <a:gd name="T28" fmla="*/ 212 w 334"/>
                <a:gd name="T29" fmla="*/ 157 h 266"/>
                <a:gd name="T30" fmla="*/ 300 w 334"/>
                <a:gd name="T31" fmla="*/ 0 h 266"/>
                <a:gd name="T32" fmla="*/ 34 w 334"/>
                <a:gd name="T33" fmla="*/ 0 h 266"/>
                <a:gd name="T34" fmla="*/ 0 w 334"/>
                <a:gd name="T35" fmla="*/ 33 h 266"/>
                <a:gd name="T36" fmla="*/ 0 w 334"/>
                <a:gd name="T37" fmla="*/ 233 h 266"/>
                <a:gd name="T38" fmla="*/ 34 w 334"/>
                <a:gd name="T39" fmla="*/ 266 h 266"/>
                <a:gd name="T40" fmla="*/ 300 w 334"/>
                <a:gd name="T41" fmla="*/ 266 h 266"/>
                <a:gd name="T42" fmla="*/ 334 w 334"/>
                <a:gd name="T43" fmla="*/ 233 h 266"/>
                <a:gd name="T44" fmla="*/ 334 w 334"/>
                <a:gd name="T45" fmla="*/ 33 h 266"/>
                <a:gd name="T46" fmla="*/ 300 w 334"/>
                <a:gd name="T47" fmla="*/ 0 h 266"/>
                <a:gd name="T48" fmla="*/ 300 w 334"/>
                <a:gd name="T49" fmla="*/ 139 h 266"/>
                <a:gd name="T50" fmla="*/ 275 w 334"/>
                <a:gd name="T51" fmla="*/ 199 h 266"/>
                <a:gd name="T52" fmla="*/ 261 w 334"/>
                <a:gd name="T53" fmla="*/ 185 h 266"/>
                <a:gd name="T54" fmla="*/ 253 w 334"/>
                <a:gd name="T55" fmla="*/ 194 h 266"/>
                <a:gd name="T56" fmla="*/ 267 w 334"/>
                <a:gd name="T57" fmla="*/ 208 h 266"/>
                <a:gd name="T58" fmla="*/ 206 w 334"/>
                <a:gd name="T59" fmla="*/ 233 h 266"/>
                <a:gd name="T60" fmla="*/ 206 w 334"/>
                <a:gd name="T61" fmla="*/ 213 h 266"/>
                <a:gd name="T62" fmla="*/ 194 w 334"/>
                <a:gd name="T63" fmla="*/ 213 h 266"/>
                <a:gd name="T64" fmla="*/ 194 w 334"/>
                <a:gd name="T65" fmla="*/ 233 h 266"/>
                <a:gd name="T66" fmla="*/ 134 w 334"/>
                <a:gd name="T67" fmla="*/ 208 h 266"/>
                <a:gd name="T68" fmla="*/ 148 w 334"/>
                <a:gd name="T69" fmla="*/ 194 h 266"/>
                <a:gd name="T70" fmla="*/ 139 w 334"/>
                <a:gd name="T71" fmla="*/ 185 h 266"/>
                <a:gd name="T72" fmla="*/ 126 w 334"/>
                <a:gd name="T73" fmla="*/ 199 h 266"/>
                <a:gd name="T74" fmla="*/ 101 w 334"/>
                <a:gd name="T75" fmla="*/ 139 h 266"/>
                <a:gd name="T76" fmla="*/ 120 w 334"/>
                <a:gd name="T77" fmla="*/ 139 h 266"/>
                <a:gd name="T78" fmla="*/ 120 w 334"/>
                <a:gd name="T79" fmla="*/ 127 h 266"/>
                <a:gd name="T80" fmla="*/ 101 w 334"/>
                <a:gd name="T81" fmla="*/ 127 h 266"/>
                <a:gd name="T82" fmla="*/ 126 w 334"/>
                <a:gd name="T83" fmla="*/ 67 h 266"/>
                <a:gd name="T84" fmla="*/ 139 w 334"/>
                <a:gd name="T85" fmla="*/ 81 h 266"/>
                <a:gd name="T86" fmla="*/ 148 w 334"/>
                <a:gd name="T87" fmla="*/ 72 h 266"/>
                <a:gd name="T88" fmla="*/ 134 w 334"/>
                <a:gd name="T89" fmla="*/ 58 h 266"/>
                <a:gd name="T90" fmla="*/ 194 w 334"/>
                <a:gd name="T91" fmla="*/ 33 h 266"/>
                <a:gd name="T92" fmla="*/ 194 w 334"/>
                <a:gd name="T93" fmla="*/ 53 h 266"/>
                <a:gd name="T94" fmla="*/ 206 w 334"/>
                <a:gd name="T95" fmla="*/ 53 h 266"/>
                <a:gd name="T96" fmla="*/ 206 w 334"/>
                <a:gd name="T97" fmla="*/ 33 h 266"/>
                <a:gd name="T98" fmla="*/ 267 w 334"/>
                <a:gd name="T99" fmla="*/ 58 h 266"/>
                <a:gd name="T100" fmla="*/ 253 w 334"/>
                <a:gd name="T101" fmla="*/ 72 h 266"/>
                <a:gd name="T102" fmla="*/ 261 w 334"/>
                <a:gd name="T103" fmla="*/ 81 h 266"/>
                <a:gd name="T104" fmla="*/ 275 w 334"/>
                <a:gd name="T105" fmla="*/ 67 h 266"/>
                <a:gd name="T106" fmla="*/ 300 w 334"/>
                <a:gd name="T107" fmla="*/ 127 h 266"/>
                <a:gd name="T108" fmla="*/ 280 w 334"/>
                <a:gd name="T109" fmla="*/ 127 h 266"/>
                <a:gd name="T110" fmla="*/ 280 w 334"/>
                <a:gd name="T111" fmla="*/ 139 h 266"/>
                <a:gd name="T112" fmla="*/ 300 w 334"/>
                <a:gd name="T113" fmla="*/ 139 h 266"/>
                <a:gd name="T114" fmla="*/ 34 w 334"/>
                <a:gd name="T115" fmla="*/ 166 h 266"/>
                <a:gd name="T116" fmla="*/ 34 w 334"/>
                <a:gd name="T117" fmla="*/ 100 h 266"/>
                <a:gd name="T118" fmla="*/ 67 w 334"/>
                <a:gd name="T119" fmla="*/ 133 h 266"/>
                <a:gd name="T120" fmla="*/ 34 w 334"/>
                <a:gd name="T121" fmla="*/ 1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4" h="266">
                  <a:moveTo>
                    <a:pt x="200" y="75"/>
                  </a:moveTo>
                  <a:cubicBezTo>
                    <a:pt x="169" y="75"/>
                    <a:pt x="142" y="101"/>
                    <a:pt x="142" y="133"/>
                  </a:cubicBezTo>
                  <a:cubicBezTo>
                    <a:pt x="142" y="165"/>
                    <a:pt x="169" y="191"/>
                    <a:pt x="200" y="191"/>
                  </a:cubicBezTo>
                  <a:cubicBezTo>
                    <a:pt x="232" y="191"/>
                    <a:pt x="259" y="165"/>
                    <a:pt x="259" y="133"/>
                  </a:cubicBezTo>
                  <a:cubicBezTo>
                    <a:pt x="259" y="101"/>
                    <a:pt x="232" y="75"/>
                    <a:pt x="200" y="75"/>
                  </a:cubicBezTo>
                  <a:close/>
                  <a:moveTo>
                    <a:pt x="212" y="157"/>
                  </a:moveTo>
                  <a:cubicBezTo>
                    <a:pt x="212" y="157"/>
                    <a:pt x="212" y="157"/>
                    <a:pt x="202" y="157"/>
                  </a:cubicBezTo>
                  <a:cubicBezTo>
                    <a:pt x="202" y="157"/>
                    <a:pt x="202" y="157"/>
                    <a:pt x="199" y="157"/>
                  </a:cubicBezTo>
                  <a:cubicBezTo>
                    <a:pt x="199" y="157"/>
                    <a:pt x="199" y="157"/>
                    <a:pt x="189" y="157"/>
                  </a:cubicBezTo>
                  <a:cubicBezTo>
                    <a:pt x="189" y="157"/>
                    <a:pt x="189" y="157"/>
                    <a:pt x="196" y="131"/>
                  </a:cubicBezTo>
                  <a:cubicBezTo>
                    <a:pt x="192" y="130"/>
                    <a:pt x="188" y="125"/>
                    <a:pt x="188" y="120"/>
                  </a:cubicBezTo>
                  <a:cubicBezTo>
                    <a:pt x="188" y="114"/>
                    <a:pt x="194" y="109"/>
                    <a:pt x="200" y="109"/>
                  </a:cubicBezTo>
                  <a:cubicBezTo>
                    <a:pt x="207" y="109"/>
                    <a:pt x="212" y="114"/>
                    <a:pt x="212" y="120"/>
                  </a:cubicBezTo>
                  <a:cubicBezTo>
                    <a:pt x="212" y="125"/>
                    <a:pt x="209" y="130"/>
                    <a:pt x="205" y="131"/>
                  </a:cubicBezTo>
                  <a:cubicBezTo>
                    <a:pt x="205" y="131"/>
                    <a:pt x="205" y="131"/>
                    <a:pt x="212" y="157"/>
                  </a:cubicBezTo>
                  <a:close/>
                  <a:moveTo>
                    <a:pt x="300" y="0"/>
                  </a:moveTo>
                  <a:cubicBezTo>
                    <a:pt x="34" y="0"/>
                    <a:pt x="34" y="0"/>
                    <a:pt x="34" y="0"/>
                  </a:cubicBezTo>
                  <a:cubicBezTo>
                    <a:pt x="15" y="0"/>
                    <a:pt x="0" y="15"/>
                    <a:pt x="0" y="33"/>
                  </a:cubicBezTo>
                  <a:cubicBezTo>
                    <a:pt x="0" y="233"/>
                    <a:pt x="0" y="233"/>
                    <a:pt x="0" y="233"/>
                  </a:cubicBezTo>
                  <a:cubicBezTo>
                    <a:pt x="0" y="251"/>
                    <a:pt x="15" y="266"/>
                    <a:pt x="34" y="266"/>
                  </a:cubicBezTo>
                  <a:cubicBezTo>
                    <a:pt x="300" y="266"/>
                    <a:pt x="300" y="266"/>
                    <a:pt x="300" y="266"/>
                  </a:cubicBezTo>
                  <a:cubicBezTo>
                    <a:pt x="319" y="266"/>
                    <a:pt x="334" y="251"/>
                    <a:pt x="334" y="233"/>
                  </a:cubicBezTo>
                  <a:cubicBezTo>
                    <a:pt x="334" y="33"/>
                    <a:pt x="334" y="33"/>
                    <a:pt x="334" y="33"/>
                  </a:cubicBezTo>
                  <a:cubicBezTo>
                    <a:pt x="334" y="15"/>
                    <a:pt x="319" y="0"/>
                    <a:pt x="300" y="0"/>
                  </a:cubicBezTo>
                  <a:close/>
                  <a:moveTo>
                    <a:pt x="300" y="139"/>
                  </a:moveTo>
                  <a:cubicBezTo>
                    <a:pt x="299" y="162"/>
                    <a:pt x="290" y="183"/>
                    <a:pt x="275" y="199"/>
                  </a:cubicBezTo>
                  <a:cubicBezTo>
                    <a:pt x="261" y="185"/>
                    <a:pt x="261" y="185"/>
                    <a:pt x="261" y="185"/>
                  </a:cubicBezTo>
                  <a:cubicBezTo>
                    <a:pt x="253" y="194"/>
                    <a:pt x="253" y="194"/>
                    <a:pt x="253" y="194"/>
                  </a:cubicBezTo>
                  <a:cubicBezTo>
                    <a:pt x="267" y="208"/>
                    <a:pt x="267" y="208"/>
                    <a:pt x="267" y="208"/>
                  </a:cubicBezTo>
                  <a:cubicBezTo>
                    <a:pt x="250" y="222"/>
                    <a:pt x="229" y="231"/>
                    <a:pt x="206" y="233"/>
                  </a:cubicBezTo>
                  <a:cubicBezTo>
                    <a:pt x="206" y="213"/>
                    <a:pt x="206" y="213"/>
                    <a:pt x="206" y="213"/>
                  </a:cubicBezTo>
                  <a:cubicBezTo>
                    <a:pt x="194" y="213"/>
                    <a:pt x="194" y="213"/>
                    <a:pt x="194" y="213"/>
                  </a:cubicBezTo>
                  <a:cubicBezTo>
                    <a:pt x="194" y="233"/>
                    <a:pt x="194" y="233"/>
                    <a:pt x="194" y="233"/>
                  </a:cubicBezTo>
                  <a:cubicBezTo>
                    <a:pt x="171" y="231"/>
                    <a:pt x="150" y="222"/>
                    <a:pt x="134" y="208"/>
                  </a:cubicBezTo>
                  <a:cubicBezTo>
                    <a:pt x="148" y="194"/>
                    <a:pt x="148" y="194"/>
                    <a:pt x="148" y="194"/>
                  </a:cubicBezTo>
                  <a:cubicBezTo>
                    <a:pt x="139" y="185"/>
                    <a:pt x="139" y="185"/>
                    <a:pt x="139" y="185"/>
                  </a:cubicBezTo>
                  <a:cubicBezTo>
                    <a:pt x="126" y="199"/>
                    <a:pt x="126" y="199"/>
                    <a:pt x="126" y="199"/>
                  </a:cubicBezTo>
                  <a:cubicBezTo>
                    <a:pt x="111" y="183"/>
                    <a:pt x="102" y="162"/>
                    <a:pt x="101" y="139"/>
                  </a:cubicBezTo>
                  <a:cubicBezTo>
                    <a:pt x="120" y="139"/>
                    <a:pt x="120" y="139"/>
                    <a:pt x="120" y="139"/>
                  </a:cubicBezTo>
                  <a:cubicBezTo>
                    <a:pt x="120" y="127"/>
                    <a:pt x="120" y="127"/>
                    <a:pt x="120" y="127"/>
                  </a:cubicBezTo>
                  <a:cubicBezTo>
                    <a:pt x="101" y="127"/>
                    <a:pt x="101" y="127"/>
                    <a:pt x="101" y="127"/>
                  </a:cubicBezTo>
                  <a:cubicBezTo>
                    <a:pt x="102" y="104"/>
                    <a:pt x="111" y="83"/>
                    <a:pt x="126" y="67"/>
                  </a:cubicBezTo>
                  <a:cubicBezTo>
                    <a:pt x="139" y="81"/>
                    <a:pt x="139" y="81"/>
                    <a:pt x="139" y="81"/>
                  </a:cubicBezTo>
                  <a:cubicBezTo>
                    <a:pt x="148" y="72"/>
                    <a:pt x="148" y="72"/>
                    <a:pt x="148" y="72"/>
                  </a:cubicBezTo>
                  <a:cubicBezTo>
                    <a:pt x="134" y="58"/>
                    <a:pt x="134" y="58"/>
                    <a:pt x="134" y="58"/>
                  </a:cubicBezTo>
                  <a:cubicBezTo>
                    <a:pt x="150" y="44"/>
                    <a:pt x="171" y="35"/>
                    <a:pt x="194" y="33"/>
                  </a:cubicBezTo>
                  <a:cubicBezTo>
                    <a:pt x="194" y="53"/>
                    <a:pt x="194" y="53"/>
                    <a:pt x="194" y="53"/>
                  </a:cubicBezTo>
                  <a:cubicBezTo>
                    <a:pt x="206" y="53"/>
                    <a:pt x="206" y="53"/>
                    <a:pt x="206" y="53"/>
                  </a:cubicBezTo>
                  <a:cubicBezTo>
                    <a:pt x="206" y="33"/>
                    <a:pt x="206" y="33"/>
                    <a:pt x="206" y="33"/>
                  </a:cubicBezTo>
                  <a:cubicBezTo>
                    <a:pt x="229" y="35"/>
                    <a:pt x="250" y="44"/>
                    <a:pt x="267" y="58"/>
                  </a:cubicBezTo>
                  <a:cubicBezTo>
                    <a:pt x="253" y="72"/>
                    <a:pt x="253" y="72"/>
                    <a:pt x="253" y="72"/>
                  </a:cubicBezTo>
                  <a:cubicBezTo>
                    <a:pt x="261" y="81"/>
                    <a:pt x="261" y="81"/>
                    <a:pt x="261" y="81"/>
                  </a:cubicBezTo>
                  <a:cubicBezTo>
                    <a:pt x="275" y="67"/>
                    <a:pt x="275" y="67"/>
                    <a:pt x="275" y="67"/>
                  </a:cubicBezTo>
                  <a:cubicBezTo>
                    <a:pt x="290" y="83"/>
                    <a:pt x="299" y="104"/>
                    <a:pt x="300" y="127"/>
                  </a:cubicBezTo>
                  <a:cubicBezTo>
                    <a:pt x="280" y="127"/>
                    <a:pt x="280" y="127"/>
                    <a:pt x="280" y="127"/>
                  </a:cubicBezTo>
                  <a:cubicBezTo>
                    <a:pt x="280" y="139"/>
                    <a:pt x="280" y="139"/>
                    <a:pt x="280" y="139"/>
                  </a:cubicBezTo>
                  <a:lnTo>
                    <a:pt x="300" y="139"/>
                  </a:lnTo>
                  <a:close/>
                  <a:moveTo>
                    <a:pt x="34" y="166"/>
                  </a:moveTo>
                  <a:cubicBezTo>
                    <a:pt x="34" y="100"/>
                    <a:pt x="34" y="100"/>
                    <a:pt x="34" y="100"/>
                  </a:cubicBezTo>
                  <a:cubicBezTo>
                    <a:pt x="67" y="133"/>
                    <a:pt x="67" y="133"/>
                    <a:pt x="67" y="133"/>
                  </a:cubicBezTo>
                  <a:lnTo>
                    <a:pt x="34" y="166"/>
                  </a:ln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32563">
                <a:lnSpc>
                  <a:spcPct val="90000"/>
                </a:lnSpc>
                <a:defRPr/>
              </a:pPr>
              <a:endParaRPr lang="en-US" kern="0" smtClean="0">
                <a:solidFill>
                  <a:srgbClr val="505050"/>
                </a:solidFill>
              </a:endParaRPr>
            </a:p>
          </p:txBody>
        </p:sp>
      </p:grpSp>
      <p:grpSp>
        <p:nvGrpSpPr>
          <p:cNvPr id="318" name="Group 19"/>
          <p:cNvGrpSpPr/>
          <p:nvPr/>
        </p:nvGrpSpPr>
        <p:grpSpPr>
          <a:xfrm>
            <a:off x="6398685" y="1797677"/>
            <a:ext cx="5762309" cy="4417827"/>
            <a:chOff x="5197642" y="2731167"/>
            <a:chExt cx="4811507" cy="3856881"/>
          </a:xfrm>
        </p:grpSpPr>
        <p:sp>
          <p:nvSpPr>
            <p:cNvPr id="319" name="Rectangle 20"/>
            <p:cNvSpPr/>
            <p:nvPr/>
          </p:nvSpPr>
          <p:spPr>
            <a:xfrm>
              <a:off x="5197642" y="5316209"/>
              <a:ext cx="4750505" cy="1271839"/>
            </a:xfrm>
            <a:prstGeom prst="rect">
              <a:avLst/>
            </a:prstGeom>
            <a:solidFill>
              <a:srgbClr val="FFFFFF">
                <a:lumMod val="85000"/>
              </a:srgbClr>
            </a:solidFill>
            <a:ln w="10795" cap="flat" cmpd="sng" algn="ctr">
              <a:noFill/>
              <a:prstDash val="solid"/>
            </a:ln>
            <a:effectLst/>
          </p:spPr>
          <p:txBody>
            <a:bodyPr rot="0" spcFirstLastPara="0" vertOverflow="overflow" horzOverflow="overflow" vert="horz" wrap="square" lIns="594276" tIns="146283" rIns="182854" bIns="146283" numCol="1" spcCol="0" rtlCol="0" fromWordArt="0" anchor="b" anchorCtr="0" forceAA="0" compatLnSpc="1">
              <a:prstTxWarp prst="textNoShape">
                <a:avLst/>
              </a:prstTxWarp>
              <a:noAutofit/>
            </a:bodyPr>
            <a:lstStyle/>
            <a:p>
              <a:pPr defTabSz="932563">
                <a:lnSpc>
                  <a:spcPct val="90000"/>
                </a:lnSpc>
                <a:defRPr/>
              </a:pPr>
              <a:r>
                <a:rPr lang="en-US" sz="2400" b="1" kern="0" dirty="0" smtClean="0">
                  <a:gradFill>
                    <a:gsLst>
                      <a:gs pos="92373">
                        <a:srgbClr val="505050"/>
                      </a:gs>
                      <a:gs pos="64000">
                        <a:srgbClr val="505050"/>
                      </a:gs>
                    </a:gsLst>
                    <a:lin ang="5400000" scaled="0"/>
                  </a:gradFill>
                  <a:latin typeface="Segoe UI Light"/>
                </a:rPr>
                <a:t>Storage</a:t>
              </a:r>
              <a:endParaRPr lang="en-US" sz="2448" b="1" kern="0" dirty="0" smtClean="0">
                <a:gradFill>
                  <a:gsLst>
                    <a:gs pos="92373">
                      <a:srgbClr val="505050"/>
                    </a:gs>
                    <a:gs pos="64000">
                      <a:srgbClr val="505050"/>
                    </a:gs>
                  </a:gsLst>
                  <a:lin ang="5400000" scaled="0"/>
                </a:gradFill>
                <a:latin typeface="Segoe UI Light"/>
              </a:endParaRPr>
            </a:p>
          </p:txBody>
        </p:sp>
        <p:sp>
          <p:nvSpPr>
            <p:cNvPr id="320" name="Rectangle 21"/>
            <p:cNvSpPr/>
            <p:nvPr/>
          </p:nvSpPr>
          <p:spPr bwMode="auto">
            <a:xfrm>
              <a:off x="5265536" y="5407997"/>
              <a:ext cx="1480099" cy="593822"/>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1" name="Rectangle 22"/>
            <p:cNvSpPr/>
            <p:nvPr/>
          </p:nvSpPr>
          <p:spPr bwMode="auto">
            <a:xfrm>
              <a:off x="6779582" y="5407997"/>
              <a:ext cx="1547993" cy="593822"/>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2" name="Rectangle 24"/>
            <p:cNvSpPr/>
            <p:nvPr/>
          </p:nvSpPr>
          <p:spPr bwMode="auto">
            <a:xfrm>
              <a:off x="8366207" y="5407997"/>
              <a:ext cx="1512875" cy="593822"/>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3" name="Rectangle 25"/>
            <p:cNvSpPr/>
            <p:nvPr/>
          </p:nvSpPr>
          <p:spPr>
            <a:xfrm>
              <a:off x="5197642" y="4290547"/>
              <a:ext cx="3129934" cy="857981"/>
            </a:xfrm>
            <a:prstGeom prst="rect">
              <a:avLst/>
            </a:prstGeom>
            <a:solidFill>
              <a:srgbClr val="FFFFFF">
                <a:lumMod val="85000"/>
              </a:srgbClr>
            </a:solidFill>
            <a:ln w="10795" cap="flat" cmpd="sng" algn="ctr">
              <a:noFill/>
              <a:prstDash val="soli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563">
                <a:lnSpc>
                  <a:spcPct val="90000"/>
                </a:lnSpc>
                <a:defRPr/>
              </a:pPr>
              <a:r>
                <a:rPr lang="en-US" b="1" kern="0" dirty="0" smtClean="0">
                  <a:gradFill>
                    <a:gsLst>
                      <a:gs pos="9322">
                        <a:srgbClr val="505050"/>
                      </a:gs>
                      <a:gs pos="21186">
                        <a:srgbClr val="505050"/>
                      </a:gs>
                    </a:gsLst>
                    <a:lin ang="5400000" scaled="1"/>
                  </a:gradFill>
                  <a:latin typeface="Segoe UI Light"/>
                </a:rPr>
                <a:t>HOST without TPM (generic host)</a:t>
              </a:r>
            </a:p>
          </p:txBody>
        </p:sp>
        <p:sp>
          <p:nvSpPr>
            <p:cNvPr id="324" name="Rectangle 27"/>
            <p:cNvSpPr/>
            <p:nvPr/>
          </p:nvSpPr>
          <p:spPr>
            <a:xfrm>
              <a:off x="5984312" y="5564737"/>
              <a:ext cx="678944" cy="271077"/>
            </a:xfrm>
            <a:prstGeom prst="rect">
              <a:avLst/>
            </a:prstGeom>
            <a:noFill/>
            <a:ln w="10795" cap="flat" cmpd="sng" algn="ctr">
              <a:noFill/>
              <a:prstDash val="solid"/>
            </a:ln>
            <a:effectLst/>
          </p:spPr>
          <p:txBody>
            <a:bodyPr rot="0" spcFirstLastPara="0" vertOverflow="overflow" horzOverflow="overflow" vert="horz" wrap="square" lIns="91427" tIns="0" rIns="0" bIns="0" numCol="1" spcCol="0" rtlCol="0" fromWordArt="0" anchor="t" anchorCtr="0" forceAA="0" compatLnSpc="1">
              <a:prstTxWarp prst="textNoShape">
                <a:avLst/>
              </a:prstTxWarp>
              <a:spAutoFit/>
            </a:bodyPr>
            <a:lstStyle/>
            <a:p>
              <a:pPr defTabSz="932563">
                <a:lnSpc>
                  <a:spcPct val="90000"/>
                </a:lnSpc>
                <a:defRPr/>
              </a:pPr>
              <a:r>
                <a:rPr lang="en-US" sz="1099" kern="0" dirty="0" smtClean="0">
                  <a:gradFill>
                    <a:gsLst>
                      <a:gs pos="48305">
                        <a:srgbClr val="FFFFFF"/>
                      </a:gs>
                      <a:gs pos="37000">
                        <a:srgbClr val="FFFFFF"/>
                      </a:gs>
                    </a:gsLst>
                    <a:lin ang="5400000" scaled="1"/>
                  </a:gradFill>
                </a:rPr>
                <a:t>Virtual </a:t>
              </a:r>
              <a:br>
                <a:rPr lang="en-US" sz="1099" kern="0" dirty="0" smtClean="0">
                  <a:gradFill>
                    <a:gsLst>
                      <a:gs pos="48305">
                        <a:srgbClr val="FFFFFF"/>
                      </a:gs>
                      <a:gs pos="37000">
                        <a:srgbClr val="FFFFFF"/>
                      </a:gs>
                    </a:gsLst>
                    <a:lin ang="5400000" scaled="1"/>
                  </a:gradFill>
                </a:rPr>
              </a:br>
              <a:r>
                <a:rPr lang="en-US" sz="1099" kern="0" dirty="0" smtClean="0">
                  <a:gradFill>
                    <a:gsLst>
                      <a:gs pos="48305">
                        <a:srgbClr val="FFFFFF"/>
                      </a:gs>
                      <a:gs pos="37000">
                        <a:srgbClr val="FFFFFF"/>
                      </a:gs>
                    </a:gsLst>
                    <a:lin ang="5400000" scaled="1"/>
                  </a:gradFill>
                </a:rPr>
                <a:t>hard disk</a:t>
              </a:r>
            </a:p>
          </p:txBody>
        </p:sp>
        <p:sp>
          <p:nvSpPr>
            <p:cNvPr id="325" name="Rectangle 28"/>
            <p:cNvSpPr/>
            <p:nvPr/>
          </p:nvSpPr>
          <p:spPr>
            <a:xfrm>
              <a:off x="8363865" y="4290547"/>
              <a:ext cx="1584282" cy="857981"/>
            </a:xfrm>
            <a:prstGeom prst="rect">
              <a:avLst/>
            </a:prstGeom>
            <a:solidFill>
              <a:srgbClr val="FFFFFF">
                <a:lumMod val="85000"/>
              </a:srgbClr>
            </a:solidFill>
            <a:ln w="10795" cap="flat" cmpd="sng" algn="ctr">
              <a:noFill/>
              <a:prstDash val="soli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563">
                <a:lnSpc>
                  <a:spcPct val="90000"/>
                </a:lnSpc>
                <a:defRPr/>
              </a:pPr>
              <a:r>
                <a:rPr lang="en-US" b="1" kern="0" dirty="0" smtClean="0">
                  <a:gradFill>
                    <a:gsLst>
                      <a:gs pos="9322">
                        <a:srgbClr val="505050"/>
                      </a:gs>
                      <a:gs pos="21186">
                        <a:srgbClr val="505050"/>
                      </a:gs>
                    </a:gsLst>
                    <a:lin ang="5400000" scaled="1"/>
                  </a:gradFill>
                  <a:latin typeface="Segoe UI Light"/>
                </a:rPr>
                <a:t>HOST with TPM</a:t>
              </a:r>
            </a:p>
          </p:txBody>
        </p:sp>
        <p:grpSp>
          <p:nvGrpSpPr>
            <p:cNvPr id="326" name="Group 29"/>
            <p:cNvGrpSpPr/>
            <p:nvPr/>
          </p:nvGrpSpPr>
          <p:grpSpPr>
            <a:xfrm>
              <a:off x="7834759" y="4802782"/>
              <a:ext cx="419957" cy="447295"/>
              <a:chOff x="1173477" y="2822066"/>
              <a:chExt cx="753172" cy="706237"/>
            </a:xfrm>
          </p:grpSpPr>
          <p:sp>
            <p:nvSpPr>
              <p:cNvPr id="381" name="Oval 107"/>
              <p:cNvSpPr/>
              <p:nvPr/>
            </p:nvSpPr>
            <p:spPr bwMode="auto">
              <a:xfrm>
                <a:off x="1173477" y="2822066"/>
                <a:ext cx="753172" cy="706237"/>
              </a:xfrm>
              <a:prstGeom prst="ellipse">
                <a:avLst/>
              </a:prstGeom>
              <a:solidFill>
                <a:srgbClr val="DC3C00"/>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2" name="Freeform 5"/>
              <p:cNvSpPr>
                <a:spLocks noChangeAspect="1" noEditPoints="1"/>
              </p:cNvSpPr>
              <p:nvPr/>
            </p:nvSpPr>
            <p:spPr bwMode="auto">
              <a:xfrm>
                <a:off x="1349643" y="2987732"/>
                <a:ext cx="400839" cy="374904"/>
              </a:xfrm>
              <a:custGeom>
                <a:avLst/>
                <a:gdLst>
                  <a:gd name="T0" fmla="*/ 61 w 329"/>
                  <a:gd name="T1" fmla="*/ 67 h 328"/>
                  <a:gd name="T2" fmla="*/ 261 w 329"/>
                  <a:gd name="T3" fmla="*/ 266 h 328"/>
                  <a:gd name="T4" fmla="*/ 261 w 329"/>
                  <a:gd name="T5" fmla="*/ 60 h 328"/>
                  <a:gd name="T6" fmla="*/ 329 w 329"/>
                  <a:gd name="T7" fmla="*/ 109 h 328"/>
                  <a:gd name="T8" fmla="*/ 276 w 329"/>
                  <a:gd name="T9" fmla="*/ 109 h 328"/>
                  <a:gd name="T10" fmla="*/ 323 w 329"/>
                  <a:gd name="T11" fmla="*/ 123 h 328"/>
                  <a:gd name="T12" fmla="*/ 329 w 329"/>
                  <a:gd name="T13" fmla="*/ 167 h 328"/>
                  <a:gd name="T14" fmla="*/ 282 w 329"/>
                  <a:gd name="T15" fmla="*/ 153 h 328"/>
                  <a:gd name="T16" fmla="*/ 282 w 329"/>
                  <a:gd name="T17" fmla="*/ 174 h 328"/>
                  <a:gd name="T18" fmla="*/ 323 w 329"/>
                  <a:gd name="T19" fmla="*/ 224 h 328"/>
                  <a:gd name="T20" fmla="*/ 323 w 329"/>
                  <a:gd name="T21" fmla="*/ 203 h 328"/>
                  <a:gd name="T22" fmla="*/ 276 w 329"/>
                  <a:gd name="T23" fmla="*/ 217 h 328"/>
                  <a:gd name="T24" fmla="*/ 323 w 329"/>
                  <a:gd name="T25" fmla="*/ 224 h 328"/>
                  <a:gd name="T26" fmla="*/ 110 w 329"/>
                  <a:gd name="T27" fmla="*/ 0 h 328"/>
                  <a:gd name="T28" fmla="*/ 110 w 329"/>
                  <a:gd name="T29" fmla="*/ 53 h 328"/>
                  <a:gd name="T30" fmla="*/ 124 w 329"/>
                  <a:gd name="T31" fmla="*/ 6 h 328"/>
                  <a:gd name="T32" fmla="*/ 168 w 329"/>
                  <a:gd name="T33" fmla="*/ 0 h 328"/>
                  <a:gd name="T34" fmla="*/ 154 w 329"/>
                  <a:gd name="T35" fmla="*/ 47 h 328"/>
                  <a:gd name="T36" fmla="*/ 174 w 329"/>
                  <a:gd name="T37" fmla="*/ 47 h 328"/>
                  <a:gd name="T38" fmla="*/ 225 w 329"/>
                  <a:gd name="T39" fmla="*/ 6 h 328"/>
                  <a:gd name="T40" fmla="*/ 204 w 329"/>
                  <a:gd name="T41" fmla="*/ 6 h 328"/>
                  <a:gd name="T42" fmla="*/ 218 w 329"/>
                  <a:gd name="T43" fmla="*/ 53 h 328"/>
                  <a:gd name="T44" fmla="*/ 225 w 329"/>
                  <a:gd name="T45" fmla="*/ 6 h 328"/>
                  <a:gd name="T46" fmla="*/ 54 w 329"/>
                  <a:gd name="T47" fmla="*/ 109 h 328"/>
                  <a:gd name="T48" fmla="*/ 0 w 329"/>
                  <a:gd name="T49" fmla="*/ 109 h 328"/>
                  <a:gd name="T50" fmla="*/ 48 w 329"/>
                  <a:gd name="T51" fmla="*/ 123 h 328"/>
                  <a:gd name="T52" fmla="*/ 54 w 329"/>
                  <a:gd name="T53" fmla="*/ 167 h 328"/>
                  <a:gd name="T54" fmla="*/ 6 w 329"/>
                  <a:gd name="T55" fmla="*/ 153 h 328"/>
                  <a:gd name="T56" fmla="*/ 6 w 329"/>
                  <a:gd name="T57" fmla="*/ 174 h 328"/>
                  <a:gd name="T58" fmla="*/ 48 w 329"/>
                  <a:gd name="T59" fmla="*/ 224 h 328"/>
                  <a:gd name="T60" fmla="*/ 48 w 329"/>
                  <a:gd name="T61" fmla="*/ 203 h 328"/>
                  <a:gd name="T62" fmla="*/ 0 w 329"/>
                  <a:gd name="T63" fmla="*/ 217 h 328"/>
                  <a:gd name="T64" fmla="*/ 48 w 329"/>
                  <a:gd name="T65" fmla="*/ 224 h 328"/>
                  <a:gd name="T66" fmla="*/ 110 w 329"/>
                  <a:gd name="T67" fmla="*/ 274 h 328"/>
                  <a:gd name="T68" fmla="*/ 110 w 329"/>
                  <a:gd name="T69" fmla="*/ 328 h 328"/>
                  <a:gd name="T70" fmla="*/ 124 w 329"/>
                  <a:gd name="T71" fmla="*/ 280 h 328"/>
                  <a:gd name="T72" fmla="*/ 168 w 329"/>
                  <a:gd name="T73" fmla="*/ 274 h 328"/>
                  <a:gd name="T74" fmla="*/ 154 w 329"/>
                  <a:gd name="T75" fmla="*/ 321 h 328"/>
                  <a:gd name="T76" fmla="*/ 174 w 329"/>
                  <a:gd name="T77" fmla="*/ 321 h 328"/>
                  <a:gd name="T78" fmla="*/ 225 w 329"/>
                  <a:gd name="T79" fmla="*/ 280 h 328"/>
                  <a:gd name="T80" fmla="*/ 204 w 329"/>
                  <a:gd name="T81" fmla="*/ 280 h 328"/>
                  <a:gd name="T82" fmla="*/ 218 w 329"/>
                  <a:gd name="T83" fmla="*/ 328 h 328"/>
                  <a:gd name="T84" fmla="*/ 225 w 329"/>
                  <a:gd name="T85" fmla="*/ 28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9" h="328">
                    <a:moveTo>
                      <a:pt x="261" y="60"/>
                    </a:moveTo>
                    <a:cubicBezTo>
                      <a:pt x="261" y="60"/>
                      <a:pt x="261" y="60"/>
                      <a:pt x="68" y="60"/>
                    </a:cubicBezTo>
                    <a:cubicBezTo>
                      <a:pt x="64" y="60"/>
                      <a:pt x="61" y="63"/>
                      <a:pt x="61" y="67"/>
                    </a:cubicBezTo>
                    <a:cubicBezTo>
                      <a:pt x="61" y="67"/>
                      <a:pt x="61" y="67"/>
                      <a:pt x="61" y="259"/>
                    </a:cubicBezTo>
                    <a:cubicBezTo>
                      <a:pt x="61" y="263"/>
                      <a:pt x="64" y="266"/>
                      <a:pt x="68" y="266"/>
                    </a:cubicBezTo>
                    <a:cubicBezTo>
                      <a:pt x="68" y="266"/>
                      <a:pt x="68" y="266"/>
                      <a:pt x="261" y="266"/>
                    </a:cubicBezTo>
                    <a:cubicBezTo>
                      <a:pt x="265" y="266"/>
                      <a:pt x="267" y="263"/>
                      <a:pt x="267" y="259"/>
                    </a:cubicBezTo>
                    <a:cubicBezTo>
                      <a:pt x="267" y="259"/>
                      <a:pt x="267" y="259"/>
                      <a:pt x="267" y="67"/>
                    </a:cubicBezTo>
                    <a:cubicBezTo>
                      <a:pt x="267" y="63"/>
                      <a:pt x="265" y="60"/>
                      <a:pt x="261" y="60"/>
                    </a:cubicBezTo>
                    <a:close/>
                    <a:moveTo>
                      <a:pt x="323" y="123"/>
                    </a:moveTo>
                    <a:cubicBezTo>
                      <a:pt x="327" y="123"/>
                      <a:pt x="329" y="120"/>
                      <a:pt x="329" y="116"/>
                    </a:cubicBezTo>
                    <a:cubicBezTo>
                      <a:pt x="329" y="109"/>
                      <a:pt x="329" y="109"/>
                      <a:pt x="329" y="109"/>
                    </a:cubicBezTo>
                    <a:cubicBezTo>
                      <a:pt x="329" y="106"/>
                      <a:pt x="327" y="103"/>
                      <a:pt x="323" y="103"/>
                    </a:cubicBezTo>
                    <a:cubicBezTo>
                      <a:pt x="282" y="103"/>
                      <a:pt x="282" y="103"/>
                      <a:pt x="282" y="103"/>
                    </a:cubicBezTo>
                    <a:cubicBezTo>
                      <a:pt x="279" y="103"/>
                      <a:pt x="276" y="106"/>
                      <a:pt x="276" y="109"/>
                    </a:cubicBezTo>
                    <a:cubicBezTo>
                      <a:pt x="276" y="116"/>
                      <a:pt x="276" y="116"/>
                      <a:pt x="276" y="116"/>
                    </a:cubicBezTo>
                    <a:cubicBezTo>
                      <a:pt x="276" y="120"/>
                      <a:pt x="279" y="123"/>
                      <a:pt x="282" y="123"/>
                    </a:cubicBezTo>
                    <a:cubicBezTo>
                      <a:pt x="323" y="123"/>
                      <a:pt x="323" y="123"/>
                      <a:pt x="323" y="123"/>
                    </a:cubicBezTo>
                    <a:cubicBezTo>
                      <a:pt x="323" y="123"/>
                      <a:pt x="323" y="123"/>
                      <a:pt x="323" y="123"/>
                    </a:cubicBezTo>
                    <a:close/>
                    <a:moveTo>
                      <a:pt x="323" y="174"/>
                    </a:moveTo>
                    <a:cubicBezTo>
                      <a:pt x="327" y="174"/>
                      <a:pt x="329" y="171"/>
                      <a:pt x="329" y="167"/>
                    </a:cubicBezTo>
                    <a:cubicBezTo>
                      <a:pt x="329" y="160"/>
                      <a:pt x="329" y="160"/>
                      <a:pt x="329" y="160"/>
                    </a:cubicBezTo>
                    <a:cubicBezTo>
                      <a:pt x="329" y="156"/>
                      <a:pt x="327" y="153"/>
                      <a:pt x="323" y="153"/>
                    </a:cubicBezTo>
                    <a:cubicBezTo>
                      <a:pt x="282" y="153"/>
                      <a:pt x="282" y="153"/>
                      <a:pt x="282" y="153"/>
                    </a:cubicBezTo>
                    <a:cubicBezTo>
                      <a:pt x="279" y="153"/>
                      <a:pt x="276" y="156"/>
                      <a:pt x="276" y="160"/>
                    </a:cubicBezTo>
                    <a:cubicBezTo>
                      <a:pt x="276" y="167"/>
                      <a:pt x="276" y="167"/>
                      <a:pt x="276" y="167"/>
                    </a:cubicBezTo>
                    <a:cubicBezTo>
                      <a:pt x="276" y="171"/>
                      <a:pt x="279" y="174"/>
                      <a:pt x="282" y="174"/>
                    </a:cubicBezTo>
                    <a:cubicBezTo>
                      <a:pt x="323" y="174"/>
                      <a:pt x="323" y="174"/>
                      <a:pt x="323" y="174"/>
                    </a:cubicBezTo>
                    <a:cubicBezTo>
                      <a:pt x="323" y="174"/>
                      <a:pt x="323" y="174"/>
                      <a:pt x="323" y="174"/>
                    </a:cubicBezTo>
                    <a:close/>
                    <a:moveTo>
                      <a:pt x="323" y="224"/>
                    </a:moveTo>
                    <a:cubicBezTo>
                      <a:pt x="327" y="224"/>
                      <a:pt x="329" y="220"/>
                      <a:pt x="329" y="217"/>
                    </a:cubicBezTo>
                    <a:cubicBezTo>
                      <a:pt x="329" y="210"/>
                      <a:pt x="329" y="210"/>
                      <a:pt x="329" y="210"/>
                    </a:cubicBezTo>
                    <a:cubicBezTo>
                      <a:pt x="329" y="207"/>
                      <a:pt x="327" y="203"/>
                      <a:pt x="323" y="203"/>
                    </a:cubicBezTo>
                    <a:cubicBezTo>
                      <a:pt x="282" y="203"/>
                      <a:pt x="282" y="203"/>
                      <a:pt x="282" y="203"/>
                    </a:cubicBezTo>
                    <a:cubicBezTo>
                      <a:pt x="279" y="203"/>
                      <a:pt x="276" y="207"/>
                      <a:pt x="276" y="210"/>
                    </a:cubicBezTo>
                    <a:cubicBezTo>
                      <a:pt x="276" y="217"/>
                      <a:pt x="276" y="217"/>
                      <a:pt x="276" y="217"/>
                    </a:cubicBezTo>
                    <a:cubicBezTo>
                      <a:pt x="276" y="220"/>
                      <a:pt x="279" y="224"/>
                      <a:pt x="282" y="224"/>
                    </a:cubicBezTo>
                    <a:cubicBezTo>
                      <a:pt x="323" y="224"/>
                      <a:pt x="323" y="224"/>
                      <a:pt x="323" y="224"/>
                    </a:cubicBezTo>
                    <a:cubicBezTo>
                      <a:pt x="323" y="224"/>
                      <a:pt x="323" y="224"/>
                      <a:pt x="323" y="224"/>
                    </a:cubicBezTo>
                    <a:close/>
                    <a:moveTo>
                      <a:pt x="124" y="6"/>
                    </a:moveTo>
                    <a:cubicBezTo>
                      <a:pt x="124" y="3"/>
                      <a:pt x="121" y="0"/>
                      <a:pt x="117" y="0"/>
                    </a:cubicBezTo>
                    <a:cubicBezTo>
                      <a:pt x="110" y="0"/>
                      <a:pt x="110" y="0"/>
                      <a:pt x="110" y="0"/>
                    </a:cubicBezTo>
                    <a:cubicBezTo>
                      <a:pt x="107" y="0"/>
                      <a:pt x="104" y="3"/>
                      <a:pt x="104" y="6"/>
                    </a:cubicBezTo>
                    <a:cubicBezTo>
                      <a:pt x="104" y="47"/>
                      <a:pt x="104" y="47"/>
                      <a:pt x="104" y="47"/>
                    </a:cubicBezTo>
                    <a:cubicBezTo>
                      <a:pt x="104" y="51"/>
                      <a:pt x="107" y="53"/>
                      <a:pt x="110" y="53"/>
                    </a:cubicBezTo>
                    <a:cubicBezTo>
                      <a:pt x="117" y="53"/>
                      <a:pt x="117" y="53"/>
                      <a:pt x="117" y="53"/>
                    </a:cubicBezTo>
                    <a:cubicBezTo>
                      <a:pt x="121" y="53"/>
                      <a:pt x="124" y="51"/>
                      <a:pt x="124" y="47"/>
                    </a:cubicBezTo>
                    <a:cubicBezTo>
                      <a:pt x="124" y="6"/>
                      <a:pt x="124" y="6"/>
                      <a:pt x="124" y="6"/>
                    </a:cubicBezTo>
                    <a:cubicBezTo>
                      <a:pt x="124" y="6"/>
                      <a:pt x="124" y="6"/>
                      <a:pt x="124" y="6"/>
                    </a:cubicBezTo>
                    <a:close/>
                    <a:moveTo>
                      <a:pt x="174" y="6"/>
                    </a:moveTo>
                    <a:cubicBezTo>
                      <a:pt x="174" y="3"/>
                      <a:pt x="171" y="0"/>
                      <a:pt x="168" y="0"/>
                    </a:cubicBezTo>
                    <a:cubicBezTo>
                      <a:pt x="161" y="0"/>
                      <a:pt x="161" y="0"/>
                      <a:pt x="161" y="0"/>
                    </a:cubicBezTo>
                    <a:cubicBezTo>
                      <a:pt x="157" y="0"/>
                      <a:pt x="154" y="3"/>
                      <a:pt x="154" y="6"/>
                    </a:cubicBezTo>
                    <a:cubicBezTo>
                      <a:pt x="154" y="47"/>
                      <a:pt x="154" y="47"/>
                      <a:pt x="154" y="47"/>
                    </a:cubicBezTo>
                    <a:cubicBezTo>
                      <a:pt x="154" y="51"/>
                      <a:pt x="157" y="53"/>
                      <a:pt x="161" y="53"/>
                    </a:cubicBezTo>
                    <a:cubicBezTo>
                      <a:pt x="168" y="53"/>
                      <a:pt x="168" y="53"/>
                      <a:pt x="168" y="53"/>
                    </a:cubicBezTo>
                    <a:cubicBezTo>
                      <a:pt x="171" y="53"/>
                      <a:pt x="174" y="51"/>
                      <a:pt x="174" y="47"/>
                    </a:cubicBezTo>
                    <a:cubicBezTo>
                      <a:pt x="174" y="6"/>
                      <a:pt x="174" y="6"/>
                      <a:pt x="174" y="6"/>
                    </a:cubicBezTo>
                    <a:cubicBezTo>
                      <a:pt x="174" y="6"/>
                      <a:pt x="174" y="6"/>
                      <a:pt x="174" y="6"/>
                    </a:cubicBezTo>
                    <a:close/>
                    <a:moveTo>
                      <a:pt x="225" y="6"/>
                    </a:moveTo>
                    <a:cubicBezTo>
                      <a:pt x="225" y="3"/>
                      <a:pt x="222" y="0"/>
                      <a:pt x="218" y="0"/>
                    </a:cubicBezTo>
                    <a:cubicBezTo>
                      <a:pt x="211" y="0"/>
                      <a:pt x="211" y="0"/>
                      <a:pt x="211" y="0"/>
                    </a:cubicBezTo>
                    <a:cubicBezTo>
                      <a:pt x="207" y="0"/>
                      <a:pt x="204" y="3"/>
                      <a:pt x="204" y="6"/>
                    </a:cubicBezTo>
                    <a:cubicBezTo>
                      <a:pt x="204" y="47"/>
                      <a:pt x="204" y="47"/>
                      <a:pt x="204" y="47"/>
                    </a:cubicBezTo>
                    <a:cubicBezTo>
                      <a:pt x="204" y="51"/>
                      <a:pt x="207" y="53"/>
                      <a:pt x="211" y="53"/>
                    </a:cubicBezTo>
                    <a:cubicBezTo>
                      <a:pt x="218" y="53"/>
                      <a:pt x="218" y="53"/>
                      <a:pt x="218" y="53"/>
                    </a:cubicBezTo>
                    <a:cubicBezTo>
                      <a:pt x="222" y="53"/>
                      <a:pt x="225" y="51"/>
                      <a:pt x="225" y="47"/>
                    </a:cubicBezTo>
                    <a:cubicBezTo>
                      <a:pt x="225" y="6"/>
                      <a:pt x="225" y="6"/>
                      <a:pt x="225" y="6"/>
                    </a:cubicBezTo>
                    <a:cubicBezTo>
                      <a:pt x="225" y="6"/>
                      <a:pt x="225" y="6"/>
                      <a:pt x="225" y="6"/>
                    </a:cubicBezTo>
                    <a:close/>
                    <a:moveTo>
                      <a:pt x="48" y="123"/>
                    </a:moveTo>
                    <a:cubicBezTo>
                      <a:pt x="51" y="123"/>
                      <a:pt x="54" y="120"/>
                      <a:pt x="54" y="116"/>
                    </a:cubicBezTo>
                    <a:cubicBezTo>
                      <a:pt x="54" y="109"/>
                      <a:pt x="54" y="109"/>
                      <a:pt x="54" y="109"/>
                    </a:cubicBezTo>
                    <a:cubicBezTo>
                      <a:pt x="54" y="106"/>
                      <a:pt x="51" y="103"/>
                      <a:pt x="48" y="103"/>
                    </a:cubicBezTo>
                    <a:cubicBezTo>
                      <a:pt x="6" y="103"/>
                      <a:pt x="6" y="103"/>
                      <a:pt x="6" y="103"/>
                    </a:cubicBezTo>
                    <a:cubicBezTo>
                      <a:pt x="3" y="103"/>
                      <a:pt x="0" y="106"/>
                      <a:pt x="0" y="109"/>
                    </a:cubicBezTo>
                    <a:cubicBezTo>
                      <a:pt x="0" y="116"/>
                      <a:pt x="0" y="116"/>
                      <a:pt x="0" y="116"/>
                    </a:cubicBezTo>
                    <a:cubicBezTo>
                      <a:pt x="0" y="120"/>
                      <a:pt x="3" y="123"/>
                      <a:pt x="6" y="123"/>
                    </a:cubicBezTo>
                    <a:cubicBezTo>
                      <a:pt x="48" y="123"/>
                      <a:pt x="48" y="123"/>
                      <a:pt x="48" y="123"/>
                    </a:cubicBezTo>
                    <a:cubicBezTo>
                      <a:pt x="48" y="123"/>
                      <a:pt x="48" y="123"/>
                      <a:pt x="48" y="123"/>
                    </a:cubicBezTo>
                    <a:close/>
                    <a:moveTo>
                      <a:pt x="48" y="174"/>
                    </a:moveTo>
                    <a:cubicBezTo>
                      <a:pt x="51" y="174"/>
                      <a:pt x="54" y="171"/>
                      <a:pt x="54" y="167"/>
                    </a:cubicBezTo>
                    <a:cubicBezTo>
                      <a:pt x="54" y="160"/>
                      <a:pt x="54" y="160"/>
                      <a:pt x="54" y="160"/>
                    </a:cubicBezTo>
                    <a:cubicBezTo>
                      <a:pt x="54" y="156"/>
                      <a:pt x="51" y="153"/>
                      <a:pt x="48" y="153"/>
                    </a:cubicBezTo>
                    <a:cubicBezTo>
                      <a:pt x="6" y="153"/>
                      <a:pt x="6" y="153"/>
                      <a:pt x="6" y="153"/>
                    </a:cubicBezTo>
                    <a:cubicBezTo>
                      <a:pt x="3" y="153"/>
                      <a:pt x="0" y="156"/>
                      <a:pt x="0" y="160"/>
                    </a:cubicBezTo>
                    <a:cubicBezTo>
                      <a:pt x="0" y="167"/>
                      <a:pt x="0" y="167"/>
                      <a:pt x="0" y="167"/>
                    </a:cubicBezTo>
                    <a:cubicBezTo>
                      <a:pt x="0" y="171"/>
                      <a:pt x="3" y="174"/>
                      <a:pt x="6" y="174"/>
                    </a:cubicBezTo>
                    <a:cubicBezTo>
                      <a:pt x="48" y="174"/>
                      <a:pt x="48" y="174"/>
                      <a:pt x="48" y="174"/>
                    </a:cubicBezTo>
                    <a:cubicBezTo>
                      <a:pt x="48" y="174"/>
                      <a:pt x="48" y="174"/>
                      <a:pt x="48" y="174"/>
                    </a:cubicBezTo>
                    <a:close/>
                    <a:moveTo>
                      <a:pt x="48" y="224"/>
                    </a:moveTo>
                    <a:cubicBezTo>
                      <a:pt x="51" y="224"/>
                      <a:pt x="54" y="220"/>
                      <a:pt x="54" y="217"/>
                    </a:cubicBezTo>
                    <a:cubicBezTo>
                      <a:pt x="54" y="210"/>
                      <a:pt x="54" y="210"/>
                      <a:pt x="54" y="210"/>
                    </a:cubicBezTo>
                    <a:cubicBezTo>
                      <a:pt x="54" y="207"/>
                      <a:pt x="51" y="203"/>
                      <a:pt x="48" y="203"/>
                    </a:cubicBezTo>
                    <a:cubicBezTo>
                      <a:pt x="6" y="203"/>
                      <a:pt x="6" y="203"/>
                      <a:pt x="6" y="203"/>
                    </a:cubicBezTo>
                    <a:cubicBezTo>
                      <a:pt x="3" y="203"/>
                      <a:pt x="0" y="207"/>
                      <a:pt x="0" y="210"/>
                    </a:cubicBezTo>
                    <a:cubicBezTo>
                      <a:pt x="0" y="217"/>
                      <a:pt x="0" y="217"/>
                      <a:pt x="0" y="217"/>
                    </a:cubicBezTo>
                    <a:cubicBezTo>
                      <a:pt x="0" y="220"/>
                      <a:pt x="3" y="224"/>
                      <a:pt x="6" y="224"/>
                    </a:cubicBezTo>
                    <a:cubicBezTo>
                      <a:pt x="48" y="224"/>
                      <a:pt x="48" y="224"/>
                      <a:pt x="48" y="224"/>
                    </a:cubicBezTo>
                    <a:cubicBezTo>
                      <a:pt x="48" y="224"/>
                      <a:pt x="48" y="224"/>
                      <a:pt x="48" y="224"/>
                    </a:cubicBezTo>
                    <a:close/>
                    <a:moveTo>
                      <a:pt x="124" y="280"/>
                    </a:moveTo>
                    <a:cubicBezTo>
                      <a:pt x="124" y="276"/>
                      <a:pt x="121" y="274"/>
                      <a:pt x="117" y="274"/>
                    </a:cubicBezTo>
                    <a:cubicBezTo>
                      <a:pt x="110" y="274"/>
                      <a:pt x="110" y="274"/>
                      <a:pt x="110" y="274"/>
                    </a:cubicBezTo>
                    <a:cubicBezTo>
                      <a:pt x="107" y="274"/>
                      <a:pt x="104" y="276"/>
                      <a:pt x="104" y="280"/>
                    </a:cubicBezTo>
                    <a:cubicBezTo>
                      <a:pt x="104" y="321"/>
                      <a:pt x="104" y="321"/>
                      <a:pt x="104" y="321"/>
                    </a:cubicBezTo>
                    <a:cubicBezTo>
                      <a:pt x="104" y="324"/>
                      <a:pt x="107" y="328"/>
                      <a:pt x="110" y="328"/>
                    </a:cubicBezTo>
                    <a:cubicBezTo>
                      <a:pt x="117" y="328"/>
                      <a:pt x="117" y="328"/>
                      <a:pt x="117" y="328"/>
                    </a:cubicBezTo>
                    <a:cubicBezTo>
                      <a:pt x="121" y="328"/>
                      <a:pt x="124" y="324"/>
                      <a:pt x="124" y="321"/>
                    </a:cubicBezTo>
                    <a:cubicBezTo>
                      <a:pt x="124" y="280"/>
                      <a:pt x="124" y="280"/>
                      <a:pt x="124" y="280"/>
                    </a:cubicBezTo>
                    <a:cubicBezTo>
                      <a:pt x="124" y="280"/>
                      <a:pt x="124" y="280"/>
                      <a:pt x="124" y="280"/>
                    </a:cubicBezTo>
                    <a:close/>
                    <a:moveTo>
                      <a:pt x="174" y="280"/>
                    </a:moveTo>
                    <a:cubicBezTo>
                      <a:pt x="174" y="276"/>
                      <a:pt x="171" y="274"/>
                      <a:pt x="168" y="274"/>
                    </a:cubicBezTo>
                    <a:cubicBezTo>
                      <a:pt x="161" y="274"/>
                      <a:pt x="161" y="274"/>
                      <a:pt x="161" y="274"/>
                    </a:cubicBezTo>
                    <a:cubicBezTo>
                      <a:pt x="157" y="274"/>
                      <a:pt x="154" y="276"/>
                      <a:pt x="154" y="280"/>
                    </a:cubicBezTo>
                    <a:cubicBezTo>
                      <a:pt x="154" y="321"/>
                      <a:pt x="154" y="321"/>
                      <a:pt x="154" y="321"/>
                    </a:cubicBezTo>
                    <a:cubicBezTo>
                      <a:pt x="154" y="324"/>
                      <a:pt x="157" y="328"/>
                      <a:pt x="161" y="328"/>
                    </a:cubicBezTo>
                    <a:cubicBezTo>
                      <a:pt x="168" y="328"/>
                      <a:pt x="168" y="328"/>
                      <a:pt x="168" y="328"/>
                    </a:cubicBezTo>
                    <a:cubicBezTo>
                      <a:pt x="171" y="328"/>
                      <a:pt x="174" y="324"/>
                      <a:pt x="174" y="321"/>
                    </a:cubicBezTo>
                    <a:cubicBezTo>
                      <a:pt x="174" y="280"/>
                      <a:pt x="174" y="280"/>
                      <a:pt x="174" y="280"/>
                    </a:cubicBezTo>
                    <a:cubicBezTo>
                      <a:pt x="174" y="280"/>
                      <a:pt x="174" y="280"/>
                      <a:pt x="174" y="280"/>
                    </a:cubicBezTo>
                    <a:close/>
                    <a:moveTo>
                      <a:pt x="225" y="280"/>
                    </a:moveTo>
                    <a:cubicBezTo>
                      <a:pt x="225" y="276"/>
                      <a:pt x="222" y="274"/>
                      <a:pt x="218" y="274"/>
                    </a:cubicBezTo>
                    <a:cubicBezTo>
                      <a:pt x="211" y="274"/>
                      <a:pt x="211" y="274"/>
                      <a:pt x="211" y="274"/>
                    </a:cubicBezTo>
                    <a:cubicBezTo>
                      <a:pt x="207" y="274"/>
                      <a:pt x="204" y="276"/>
                      <a:pt x="204" y="280"/>
                    </a:cubicBezTo>
                    <a:cubicBezTo>
                      <a:pt x="204" y="321"/>
                      <a:pt x="204" y="321"/>
                      <a:pt x="204" y="321"/>
                    </a:cubicBezTo>
                    <a:cubicBezTo>
                      <a:pt x="204" y="324"/>
                      <a:pt x="207" y="328"/>
                      <a:pt x="211" y="328"/>
                    </a:cubicBezTo>
                    <a:cubicBezTo>
                      <a:pt x="218" y="328"/>
                      <a:pt x="218" y="328"/>
                      <a:pt x="218" y="328"/>
                    </a:cubicBezTo>
                    <a:cubicBezTo>
                      <a:pt x="222" y="328"/>
                      <a:pt x="225" y="324"/>
                      <a:pt x="225" y="321"/>
                    </a:cubicBezTo>
                    <a:cubicBezTo>
                      <a:pt x="225" y="280"/>
                      <a:pt x="225" y="280"/>
                      <a:pt x="225" y="280"/>
                    </a:cubicBezTo>
                    <a:cubicBezTo>
                      <a:pt x="225" y="280"/>
                      <a:pt x="225" y="280"/>
                      <a:pt x="225" y="280"/>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grpSp>
        <p:sp>
          <p:nvSpPr>
            <p:cNvPr id="327" name="Freeform 5"/>
            <p:cNvSpPr>
              <a:spLocks noEditPoints="1"/>
            </p:cNvSpPr>
            <p:nvPr/>
          </p:nvSpPr>
          <p:spPr bwMode="auto">
            <a:xfrm>
              <a:off x="5339426" y="6164666"/>
              <a:ext cx="191824" cy="294880"/>
            </a:xfrm>
            <a:custGeom>
              <a:avLst/>
              <a:gdLst>
                <a:gd name="T0" fmla="*/ 1304 w 1461"/>
                <a:gd name="T1" fmla="*/ 119 h 1972"/>
                <a:gd name="T2" fmla="*/ 1216 w 1461"/>
                <a:gd name="T3" fmla="*/ 15 h 1972"/>
                <a:gd name="T4" fmla="*/ 277 w 1461"/>
                <a:gd name="T5" fmla="*/ 0 h 1972"/>
                <a:gd name="T6" fmla="*/ 56 w 1461"/>
                <a:gd name="T7" fmla="*/ 155 h 1972"/>
                <a:gd name="T8" fmla="*/ 157 w 1461"/>
                <a:gd name="T9" fmla="*/ 119 h 1972"/>
                <a:gd name="T10" fmla="*/ 157 w 1461"/>
                <a:gd name="T11" fmla="*/ 163 h 1972"/>
                <a:gd name="T12" fmla="*/ 0 w 1461"/>
                <a:gd name="T13" fmla="*/ 1814 h 1972"/>
                <a:gd name="T14" fmla="*/ 1304 w 1461"/>
                <a:gd name="T15" fmla="*/ 1972 h 1972"/>
                <a:gd name="T16" fmla="*/ 1461 w 1461"/>
                <a:gd name="T17" fmla="*/ 320 h 1972"/>
                <a:gd name="T18" fmla="*/ 1373 w 1461"/>
                <a:gd name="T19" fmla="*/ 1814 h 1972"/>
                <a:gd name="T20" fmla="*/ 157 w 1461"/>
                <a:gd name="T21" fmla="*/ 1884 h 1972"/>
                <a:gd name="T22" fmla="*/ 87 w 1461"/>
                <a:gd name="T23" fmla="*/ 320 h 1972"/>
                <a:gd name="T24" fmla="*/ 1304 w 1461"/>
                <a:gd name="T25" fmla="*/ 251 h 1972"/>
                <a:gd name="T26" fmla="*/ 1373 w 1461"/>
                <a:gd name="T27" fmla="*/ 1814 h 1972"/>
                <a:gd name="T28" fmla="*/ 731 w 1461"/>
                <a:gd name="T29" fmla="*/ 426 h 1972"/>
                <a:gd name="T30" fmla="*/ 379 w 1461"/>
                <a:gd name="T31" fmla="*/ 1313 h 1972"/>
                <a:gd name="T32" fmla="*/ 590 w 1461"/>
                <a:gd name="T33" fmla="*/ 1164 h 1972"/>
                <a:gd name="T34" fmla="*/ 673 w 1461"/>
                <a:gd name="T35" fmla="*/ 1345 h 1972"/>
                <a:gd name="T36" fmla="*/ 731 w 1461"/>
                <a:gd name="T37" fmla="*/ 1452 h 1972"/>
                <a:gd name="T38" fmla="*/ 731 w 1461"/>
                <a:gd name="T39" fmla="*/ 426 h 1972"/>
                <a:gd name="T40" fmla="*/ 579 w 1461"/>
                <a:gd name="T41" fmla="*/ 939 h 1972"/>
                <a:gd name="T42" fmla="*/ 883 w 1461"/>
                <a:gd name="T43" fmla="*/ 939 h 1972"/>
                <a:gd name="T44" fmla="*/ 621 w 1461"/>
                <a:gd name="T45" fmla="*/ 1214 h 1972"/>
                <a:gd name="T46" fmla="*/ 510 w 1461"/>
                <a:gd name="T47" fmla="*/ 1241 h 1972"/>
                <a:gd name="T48" fmla="*/ 245 w 1461"/>
                <a:gd name="T49" fmla="*/ 1502 h 1972"/>
                <a:gd name="T50" fmla="*/ 313 w 1461"/>
                <a:gd name="T51" fmla="*/ 1799 h 1972"/>
                <a:gd name="T52" fmla="*/ 588 w 1461"/>
                <a:gd name="T53" fmla="*/ 1433 h 1972"/>
                <a:gd name="T54" fmla="*/ 621 w 1461"/>
                <a:gd name="T55" fmla="*/ 1214 h 1972"/>
                <a:gd name="T56" fmla="*/ 275 w 1461"/>
                <a:gd name="T57" fmla="*/ 1713 h 1972"/>
                <a:gd name="T58" fmla="*/ 359 w 1461"/>
                <a:gd name="T59" fmla="*/ 1592 h 1972"/>
                <a:gd name="T60" fmla="*/ 231 w 1461"/>
                <a:gd name="T61" fmla="*/ 340 h 1972"/>
                <a:gd name="T62" fmla="*/ 136 w 1461"/>
                <a:gd name="T63" fmla="*/ 340 h 1972"/>
                <a:gd name="T64" fmla="*/ 231 w 1461"/>
                <a:gd name="T65" fmla="*/ 340 h 1972"/>
                <a:gd name="T66" fmla="*/ 1236 w 1461"/>
                <a:gd name="T67" fmla="*/ 340 h 1972"/>
                <a:gd name="T68" fmla="*/ 1331 w 1461"/>
                <a:gd name="T69" fmla="*/ 340 h 1972"/>
                <a:gd name="T70" fmla="*/ 1283 w 1461"/>
                <a:gd name="T71" fmla="*/ 1742 h 1972"/>
                <a:gd name="T72" fmla="*/ 1283 w 1461"/>
                <a:gd name="T73" fmla="*/ 1838 h 1972"/>
                <a:gd name="T74" fmla="*/ 1283 w 1461"/>
                <a:gd name="T75" fmla="*/ 1742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61" h="1972">
                  <a:moveTo>
                    <a:pt x="157" y="119"/>
                  </a:moveTo>
                  <a:cubicBezTo>
                    <a:pt x="1304" y="119"/>
                    <a:pt x="1304" y="119"/>
                    <a:pt x="1304" y="119"/>
                  </a:cubicBezTo>
                  <a:cubicBezTo>
                    <a:pt x="1325" y="119"/>
                    <a:pt x="1346" y="123"/>
                    <a:pt x="1365" y="131"/>
                  </a:cubicBezTo>
                  <a:cubicBezTo>
                    <a:pt x="1216" y="15"/>
                    <a:pt x="1216" y="15"/>
                    <a:pt x="1216" y="15"/>
                  </a:cubicBezTo>
                  <a:cubicBezTo>
                    <a:pt x="1206" y="6"/>
                    <a:pt x="1187" y="0"/>
                    <a:pt x="1174" y="0"/>
                  </a:cubicBezTo>
                  <a:cubicBezTo>
                    <a:pt x="277" y="0"/>
                    <a:pt x="277" y="0"/>
                    <a:pt x="277" y="0"/>
                  </a:cubicBezTo>
                  <a:cubicBezTo>
                    <a:pt x="264" y="0"/>
                    <a:pt x="245" y="6"/>
                    <a:pt x="235" y="15"/>
                  </a:cubicBezTo>
                  <a:cubicBezTo>
                    <a:pt x="56" y="155"/>
                    <a:pt x="56" y="155"/>
                    <a:pt x="56" y="155"/>
                  </a:cubicBezTo>
                  <a:cubicBezTo>
                    <a:pt x="58" y="155"/>
                    <a:pt x="58" y="155"/>
                    <a:pt x="58" y="155"/>
                  </a:cubicBezTo>
                  <a:cubicBezTo>
                    <a:pt x="85" y="132"/>
                    <a:pt x="119" y="119"/>
                    <a:pt x="157" y="119"/>
                  </a:cubicBezTo>
                  <a:close/>
                  <a:moveTo>
                    <a:pt x="1304" y="163"/>
                  </a:moveTo>
                  <a:cubicBezTo>
                    <a:pt x="157" y="163"/>
                    <a:pt x="157" y="163"/>
                    <a:pt x="157" y="163"/>
                  </a:cubicBezTo>
                  <a:cubicBezTo>
                    <a:pt x="70" y="163"/>
                    <a:pt x="0" y="234"/>
                    <a:pt x="0" y="320"/>
                  </a:cubicBezTo>
                  <a:cubicBezTo>
                    <a:pt x="0" y="1814"/>
                    <a:pt x="0" y="1814"/>
                    <a:pt x="0" y="1814"/>
                  </a:cubicBezTo>
                  <a:cubicBezTo>
                    <a:pt x="0" y="1901"/>
                    <a:pt x="70" y="1972"/>
                    <a:pt x="157" y="1972"/>
                  </a:cubicBezTo>
                  <a:cubicBezTo>
                    <a:pt x="1304" y="1972"/>
                    <a:pt x="1304" y="1972"/>
                    <a:pt x="1304" y="1972"/>
                  </a:cubicBezTo>
                  <a:cubicBezTo>
                    <a:pt x="1391" y="1972"/>
                    <a:pt x="1461" y="1901"/>
                    <a:pt x="1461" y="1814"/>
                  </a:cubicBezTo>
                  <a:cubicBezTo>
                    <a:pt x="1461" y="320"/>
                    <a:pt x="1461" y="320"/>
                    <a:pt x="1461" y="320"/>
                  </a:cubicBezTo>
                  <a:cubicBezTo>
                    <a:pt x="1461" y="234"/>
                    <a:pt x="1391" y="163"/>
                    <a:pt x="1304" y="163"/>
                  </a:cubicBezTo>
                  <a:close/>
                  <a:moveTo>
                    <a:pt x="1373" y="1814"/>
                  </a:moveTo>
                  <a:cubicBezTo>
                    <a:pt x="1373" y="1852"/>
                    <a:pt x="1343" y="1884"/>
                    <a:pt x="1304" y="1884"/>
                  </a:cubicBezTo>
                  <a:cubicBezTo>
                    <a:pt x="157" y="1884"/>
                    <a:pt x="157" y="1884"/>
                    <a:pt x="157" y="1884"/>
                  </a:cubicBezTo>
                  <a:cubicBezTo>
                    <a:pt x="119" y="1884"/>
                    <a:pt x="87" y="1852"/>
                    <a:pt x="87" y="1814"/>
                  </a:cubicBezTo>
                  <a:cubicBezTo>
                    <a:pt x="87" y="320"/>
                    <a:pt x="87" y="320"/>
                    <a:pt x="87" y="320"/>
                  </a:cubicBezTo>
                  <a:cubicBezTo>
                    <a:pt x="87" y="282"/>
                    <a:pt x="119" y="251"/>
                    <a:pt x="157" y="251"/>
                  </a:cubicBezTo>
                  <a:cubicBezTo>
                    <a:pt x="1304" y="251"/>
                    <a:pt x="1304" y="251"/>
                    <a:pt x="1304" y="251"/>
                  </a:cubicBezTo>
                  <a:cubicBezTo>
                    <a:pt x="1343" y="251"/>
                    <a:pt x="1373" y="282"/>
                    <a:pt x="1373" y="320"/>
                  </a:cubicBezTo>
                  <a:cubicBezTo>
                    <a:pt x="1373" y="1814"/>
                    <a:pt x="1373" y="1814"/>
                    <a:pt x="1373" y="1814"/>
                  </a:cubicBezTo>
                  <a:cubicBezTo>
                    <a:pt x="1373" y="1814"/>
                    <a:pt x="1373" y="1814"/>
                    <a:pt x="1373" y="1814"/>
                  </a:cubicBezTo>
                  <a:close/>
                  <a:moveTo>
                    <a:pt x="731" y="426"/>
                  </a:moveTo>
                  <a:cubicBezTo>
                    <a:pt x="447" y="426"/>
                    <a:pt x="218" y="656"/>
                    <a:pt x="218" y="939"/>
                  </a:cubicBezTo>
                  <a:cubicBezTo>
                    <a:pt x="218" y="1087"/>
                    <a:pt x="279" y="1219"/>
                    <a:pt x="379" y="1313"/>
                  </a:cubicBezTo>
                  <a:cubicBezTo>
                    <a:pt x="481" y="1212"/>
                    <a:pt x="481" y="1212"/>
                    <a:pt x="481" y="1212"/>
                  </a:cubicBezTo>
                  <a:cubicBezTo>
                    <a:pt x="511" y="1181"/>
                    <a:pt x="552" y="1164"/>
                    <a:pt x="590" y="1164"/>
                  </a:cubicBezTo>
                  <a:cubicBezTo>
                    <a:pt x="610" y="1164"/>
                    <a:pt x="629" y="1169"/>
                    <a:pt x="645" y="1180"/>
                  </a:cubicBezTo>
                  <a:cubicBezTo>
                    <a:pt x="689" y="1210"/>
                    <a:pt x="701" y="1281"/>
                    <a:pt x="673" y="1345"/>
                  </a:cubicBezTo>
                  <a:cubicBezTo>
                    <a:pt x="629" y="1443"/>
                    <a:pt x="629" y="1443"/>
                    <a:pt x="629" y="1443"/>
                  </a:cubicBezTo>
                  <a:cubicBezTo>
                    <a:pt x="661" y="1449"/>
                    <a:pt x="696" y="1452"/>
                    <a:pt x="731" y="1452"/>
                  </a:cubicBezTo>
                  <a:cubicBezTo>
                    <a:pt x="1014" y="1452"/>
                    <a:pt x="1244" y="1223"/>
                    <a:pt x="1244" y="939"/>
                  </a:cubicBezTo>
                  <a:cubicBezTo>
                    <a:pt x="1244" y="656"/>
                    <a:pt x="1014" y="426"/>
                    <a:pt x="731" y="426"/>
                  </a:cubicBezTo>
                  <a:close/>
                  <a:moveTo>
                    <a:pt x="731" y="1091"/>
                  </a:moveTo>
                  <a:cubicBezTo>
                    <a:pt x="647" y="1091"/>
                    <a:pt x="579" y="1024"/>
                    <a:pt x="579" y="939"/>
                  </a:cubicBezTo>
                  <a:cubicBezTo>
                    <a:pt x="579" y="855"/>
                    <a:pt x="647" y="787"/>
                    <a:pt x="731" y="787"/>
                  </a:cubicBezTo>
                  <a:cubicBezTo>
                    <a:pt x="814" y="787"/>
                    <a:pt x="883" y="855"/>
                    <a:pt x="883" y="939"/>
                  </a:cubicBezTo>
                  <a:cubicBezTo>
                    <a:pt x="883" y="1024"/>
                    <a:pt x="814" y="1091"/>
                    <a:pt x="731" y="1091"/>
                  </a:cubicBezTo>
                  <a:close/>
                  <a:moveTo>
                    <a:pt x="621" y="1214"/>
                  </a:moveTo>
                  <a:cubicBezTo>
                    <a:pt x="613" y="1207"/>
                    <a:pt x="601" y="1205"/>
                    <a:pt x="590" y="1205"/>
                  </a:cubicBezTo>
                  <a:cubicBezTo>
                    <a:pt x="563" y="1205"/>
                    <a:pt x="534" y="1217"/>
                    <a:pt x="510" y="1241"/>
                  </a:cubicBezTo>
                  <a:cubicBezTo>
                    <a:pt x="410" y="1340"/>
                    <a:pt x="410" y="1340"/>
                    <a:pt x="410" y="1340"/>
                  </a:cubicBezTo>
                  <a:cubicBezTo>
                    <a:pt x="245" y="1502"/>
                    <a:pt x="245" y="1502"/>
                    <a:pt x="245" y="1502"/>
                  </a:cubicBezTo>
                  <a:cubicBezTo>
                    <a:pt x="153" y="1593"/>
                    <a:pt x="148" y="1715"/>
                    <a:pt x="233" y="1774"/>
                  </a:cubicBezTo>
                  <a:cubicBezTo>
                    <a:pt x="258" y="1791"/>
                    <a:pt x="285" y="1799"/>
                    <a:pt x="313" y="1799"/>
                  </a:cubicBezTo>
                  <a:cubicBezTo>
                    <a:pt x="379" y="1799"/>
                    <a:pt x="446" y="1751"/>
                    <a:pt x="483" y="1667"/>
                  </a:cubicBezTo>
                  <a:cubicBezTo>
                    <a:pt x="588" y="1433"/>
                    <a:pt x="588" y="1433"/>
                    <a:pt x="588" y="1433"/>
                  </a:cubicBezTo>
                  <a:cubicBezTo>
                    <a:pt x="635" y="1328"/>
                    <a:pt x="635" y="1328"/>
                    <a:pt x="635" y="1328"/>
                  </a:cubicBezTo>
                  <a:cubicBezTo>
                    <a:pt x="655" y="1283"/>
                    <a:pt x="648" y="1233"/>
                    <a:pt x="621" y="1214"/>
                  </a:cubicBezTo>
                  <a:close/>
                  <a:moveTo>
                    <a:pt x="378" y="1694"/>
                  </a:moveTo>
                  <a:cubicBezTo>
                    <a:pt x="354" y="1728"/>
                    <a:pt x="308" y="1737"/>
                    <a:pt x="275" y="1713"/>
                  </a:cubicBezTo>
                  <a:cubicBezTo>
                    <a:pt x="241" y="1690"/>
                    <a:pt x="233" y="1644"/>
                    <a:pt x="257" y="1611"/>
                  </a:cubicBezTo>
                  <a:cubicBezTo>
                    <a:pt x="280" y="1577"/>
                    <a:pt x="325" y="1569"/>
                    <a:pt x="359" y="1592"/>
                  </a:cubicBezTo>
                  <a:cubicBezTo>
                    <a:pt x="392" y="1615"/>
                    <a:pt x="400" y="1662"/>
                    <a:pt x="378" y="1694"/>
                  </a:cubicBezTo>
                  <a:close/>
                  <a:moveTo>
                    <a:pt x="231" y="340"/>
                  </a:moveTo>
                  <a:cubicBezTo>
                    <a:pt x="231" y="313"/>
                    <a:pt x="210" y="292"/>
                    <a:pt x="184" y="292"/>
                  </a:cubicBezTo>
                  <a:cubicBezTo>
                    <a:pt x="157" y="292"/>
                    <a:pt x="136" y="313"/>
                    <a:pt x="136" y="340"/>
                  </a:cubicBezTo>
                  <a:cubicBezTo>
                    <a:pt x="136" y="367"/>
                    <a:pt x="157" y="387"/>
                    <a:pt x="184" y="387"/>
                  </a:cubicBezTo>
                  <a:cubicBezTo>
                    <a:pt x="210" y="387"/>
                    <a:pt x="231" y="367"/>
                    <a:pt x="231" y="340"/>
                  </a:cubicBezTo>
                  <a:close/>
                  <a:moveTo>
                    <a:pt x="1283" y="292"/>
                  </a:moveTo>
                  <a:cubicBezTo>
                    <a:pt x="1257" y="292"/>
                    <a:pt x="1236" y="313"/>
                    <a:pt x="1236" y="340"/>
                  </a:cubicBezTo>
                  <a:cubicBezTo>
                    <a:pt x="1236" y="367"/>
                    <a:pt x="1257" y="387"/>
                    <a:pt x="1283" y="387"/>
                  </a:cubicBezTo>
                  <a:cubicBezTo>
                    <a:pt x="1310" y="387"/>
                    <a:pt x="1331" y="367"/>
                    <a:pt x="1331" y="340"/>
                  </a:cubicBezTo>
                  <a:cubicBezTo>
                    <a:pt x="1331" y="313"/>
                    <a:pt x="1310" y="292"/>
                    <a:pt x="1283" y="292"/>
                  </a:cubicBezTo>
                  <a:close/>
                  <a:moveTo>
                    <a:pt x="1283" y="1742"/>
                  </a:moveTo>
                  <a:cubicBezTo>
                    <a:pt x="1257" y="1742"/>
                    <a:pt x="1236" y="1764"/>
                    <a:pt x="1236" y="1790"/>
                  </a:cubicBezTo>
                  <a:cubicBezTo>
                    <a:pt x="1236" y="1816"/>
                    <a:pt x="1257" y="1838"/>
                    <a:pt x="1283" y="1838"/>
                  </a:cubicBezTo>
                  <a:cubicBezTo>
                    <a:pt x="1310" y="1838"/>
                    <a:pt x="1331" y="1816"/>
                    <a:pt x="1331" y="1790"/>
                  </a:cubicBezTo>
                  <a:cubicBezTo>
                    <a:pt x="1331" y="1764"/>
                    <a:pt x="1310" y="1742"/>
                    <a:pt x="1283" y="1742"/>
                  </a:cubicBezTo>
                  <a:close/>
                </a:path>
              </a:pathLst>
            </a:custGeom>
            <a:solidFill>
              <a:srgbClr val="505050"/>
            </a:solidFill>
          </p:spPr>
          <p:txBody>
            <a:bodyPr wrap="square" lIns="146262" tIns="146262" rIns="146262" bIns="146262" rtlCol="0">
              <a:noAutofit/>
            </a:bodyPr>
            <a:lstStyle/>
            <a:p>
              <a:pPr defTabSz="932204">
                <a:lnSpc>
                  <a:spcPts val="3060"/>
                </a:lnSpc>
                <a:spcBef>
                  <a:spcPts val="300"/>
                </a:spcBef>
                <a:defRPr/>
              </a:pPr>
              <a:endParaRPr lang="en-US" sz="1198" kern="0">
                <a:solidFill>
                  <a:srgbClr val="FFFFFF"/>
                </a:solidFill>
              </a:endParaRPr>
            </a:p>
          </p:txBody>
        </p:sp>
        <p:grpSp>
          <p:nvGrpSpPr>
            <p:cNvPr id="328" name="Group 32"/>
            <p:cNvGrpSpPr/>
            <p:nvPr/>
          </p:nvGrpSpPr>
          <p:grpSpPr>
            <a:xfrm>
              <a:off x="8444181" y="5494988"/>
              <a:ext cx="635194" cy="419850"/>
              <a:chOff x="4746892" y="5182118"/>
              <a:chExt cx="855476" cy="497811"/>
            </a:xfrm>
          </p:grpSpPr>
          <p:sp>
            <p:nvSpPr>
              <p:cNvPr id="377" name="Freeform 24"/>
              <p:cNvSpPr>
                <a:spLocks noEditPoints="1"/>
              </p:cNvSpPr>
              <p:nvPr/>
            </p:nvSpPr>
            <p:spPr bwMode="auto">
              <a:xfrm rot="5400000">
                <a:off x="4857842" y="5071168"/>
                <a:ext cx="497811" cy="719712"/>
              </a:xfrm>
              <a:custGeom>
                <a:avLst/>
                <a:gdLst>
                  <a:gd name="T0" fmla="*/ 123 w 244"/>
                  <a:gd name="T1" fmla="*/ 112 h 305"/>
                  <a:gd name="T2" fmla="*/ 123 w 244"/>
                  <a:gd name="T3" fmla="*/ 141 h 305"/>
                  <a:gd name="T4" fmla="*/ 31 w 244"/>
                  <a:gd name="T5" fmla="*/ 262 h 305"/>
                  <a:gd name="T6" fmla="*/ 56 w 244"/>
                  <a:gd name="T7" fmla="*/ 262 h 305"/>
                  <a:gd name="T8" fmla="*/ 31 w 244"/>
                  <a:gd name="T9" fmla="*/ 262 h 305"/>
                  <a:gd name="T10" fmla="*/ 8 w 244"/>
                  <a:gd name="T11" fmla="*/ 0 h 305"/>
                  <a:gd name="T12" fmla="*/ 0 w 244"/>
                  <a:gd name="T13" fmla="*/ 297 h 305"/>
                  <a:gd name="T14" fmla="*/ 236 w 244"/>
                  <a:gd name="T15" fmla="*/ 305 h 305"/>
                  <a:gd name="T16" fmla="*/ 244 w 244"/>
                  <a:gd name="T17" fmla="*/ 8 h 305"/>
                  <a:gd name="T18" fmla="*/ 10 w 244"/>
                  <a:gd name="T19" fmla="*/ 15 h 305"/>
                  <a:gd name="T20" fmla="*/ 24 w 244"/>
                  <a:gd name="T21" fmla="*/ 15 h 305"/>
                  <a:gd name="T22" fmla="*/ 10 w 244"/>
                  <a:gd name="T23" fmla="*/ 15 h 305"/>
                  <a:gd name="T24" fmla="*/ 67 w 244"/>
                  <a:gd name="T25" fmla="*/ 276 h 305"/>
                  <a:gd name="T26" fmla="*/ 15 w 244"/>
                  <a:gd name="T27" fmla="*/ 263 h 305"/>
                  <a:gd name="T28" fmla="*/ 83 w 244"/>
                  <a:gd name="T29" fmla="*/ 184 h 305"/>
                  <a:gd name="T30" fmla="*/ 107 w 244"/>
                  <a:gd name="T31" fmla="*/ 194 h 305"/>
                  <a:gd name="T32" fmla="*/ 106 w 244"/>
                  <a:gd name="T33" fmla="*/ 200 h 305"/>
                  <a:gd name="T34" fmla="*/ 67 w 244"/>
                  <a:gd name="T35" fmla="*/ 276 h 305"/>
                  <a:gd name="T36" fmla="*/ 104 w 244"/>
                  <a:gd name="T37" fmla="*/ 221 h 305"/>
                  <a:gd name="T38" fmla="*/ 114 w 244"/>
                  <a:gd name="T39" fmla="*/ 202 h 305"/>
                  <a:gd name="T40" fmla="*/ 93 w 244"/>
                  <a:gd name="T41" fmla="*/ 171 h 305"/>
                  <a:gd name="T42" fmla="*/ 57 w 244"/>
                  <a:gd name="T43" fmla="*/ 198 h 305"/>
                  <a:gd name="T44" fmla="*/ 122 w 244"/>
                  <a:gd name="T45" fmla="*/ 30 h 305"/>
                  <a:gd name="T46" fmla="*/ 122 w 244"/>
                  <a:gd name="T47" fmla="*/ 223 h 305"/>
                  <a:gd name="T48" fmla="*/ 219 w 244"/>
                  <a:gd name="T49" fmla="*/ 288 h 305"/>
                  <a:gd name="T50" fmla="*/ 234 w 244"/>
                  <a:gd name="T51" fmla="*/ 288 h 305"/>
                  <a:gd name="T52" fmla="*/ 227 w 244"/>
                  <a:gd name="T53" fmla="*/ 22 h 305"/>
                  <a:gd name="T54" fmla="*/ 227 w 244"/>
                  <a:gd name="T55" fmla="*/ 8 h 305"/>
                  <a:gd name="T56" fmla="*/ 227 w 244"/>
                  <a:gd name="T57" fmla="*/ 22 h 305"/>
                  <a:gd name="T58" fmla="*/ 168 w 244"/>
                  <a:gd name="T59" fmla="*/ 126 h 305"/>
                  <a:gd name="T60" fmla="*/ 77 w 244"/>
                  <a:gd name="T61" fmla="*/ 126 h 305"/>
                  <a:gd name="T62" fmla="*/ 123 w 244"/>
                  <a:gd name="T63" fmla="*/ 162 h 305"/>
                  <a:gd name="T64" fmla="*/ 123 w 244"/>
                  <a:gd name="T65" fmla="*/ 90 h 305"/>
                  <a:gd name="T66" fmla="*/ 123 w 244"/>
                  <a:gd name="T67" fmla="*/ 162 h 305"/>
                  <a:gd name="T68" fmla="*/ 98 w 244"/>
                  <a:gd name="T69" fmla="*/ 122 h 305"/>
                  <a:gd name="T70" fmla="*/ 98 w 244"/>
                  <a:gd name="T71" fmla="*/ 131 h 305"/>
                  <a:gd name="T72" fmla="*/ 105 w 244"/>
                  <a:gd name="T73" fmla="*/ 114 h 305"/>
                  <a:gd name="T74" fmla="*/ 110 w 244"/>
                  <a:gd name="T75" fmla="*/ 109 h 305"/>
                  <a:gd name="T76" fmla="*/ 101 w 244"/>
                  <a:gd name="T77" fmla="*/ 105 h 305"/>
                  <a:gd name="T78" fmla="*/ 105 w 244"/>
                  <a:gd name="T79" fmla="*/ 114 h 305"/>
                  <a:gd name="T80" fmla="*/ 143 w 244"/>
                  <a:gd name="T81" fmla="*/ 112 h 305"/>
                  <a:gd name="T82" fmla="*/ 143 w 244"/>
                  <a:gd name="T83" fmla="*/ 105 h 305"/>
                  <a:gd name="T84" fmla="*/ 137 w 244"/>
                  <a:gd name="T85" fmla="*/ 112 h 305"/>
                  <a:gd name="T86" fmla="*/ 117 w 244"/>
                  <a:gd name="T87" fmla="*/ 101 h 305"/>
                  <a:gd name="T88" fmla="*/ 128 w 244"/>
                  <a:gd name="T89" fmla="*/ 101 h 305"/>
                  <a:gd name="T90" fmla="*/ 117 w 244"/>
                  <a:gd name="T91" fmla="*/ 101 h 305"/>
                  <a:gd name="T92" fmla="*/ 123 w 244"/>
                  <a:gd name="T93" fmla="*/ 155 h 305"/>
                  <a:gd name="T94" fmla="*/ 123 w 244"/>
                  <a:gd name="T95" fmla="*/ 146 h 305"/>
                  <a:gd name="T96" fmla="*/ 101 w 244"/>
                  <a:gd name="T97" fmla="*/ 140 h 305"/>
                  <a:gd name="T98" fmla="*/ 110 w 244"/>
                  <a:gd name="T99" fmla="*/ 144 h 305"/>
                  <a:gd name="T100" fmla="*/ 105 w 244"/>
                  <a:gd name="T101" fmla="*/ 149 h 305"/>
                  <a:gd name="T102" fmla="*/ 101 w 244"/>
                  <a:gd name="T103" fmla="*/ 140 h 305"/>
                  <a:gd name="T104" fmla="*/ 143 w 244"/>
                  <a:gd name="T105" fmla="*/ 140 h 305"/>
                  <a:gd name="T106" fmla="*/ 143 w 244"/>
                  <a:gd name="T107" fmla="*/ 147 h 305"/>
                  <a:gd name="T108" fmla="*/ 137 w 244"/>
                  <a:gd name="T109" fmla="*/ 147 h 305"/>
                  <a:gd name="T110" fmla="*/ 142 w 244"/>
                  <a:gd name="T111" fmla="*/ 127 h 305"/>
                  <a:gd name="T112" fmla="*/ 152 w 244"/>
                  <a:gd name="T113" fmla="*/ 127 h 305"/>
                  <a:gd name="T114" fmla="*/ 142 w 244"/>
                  <a:gd name="T115" fmla="*/ 12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 h="305">
                    <a:moveTo>
                      <a:pt x="109" y="126"/>
                    </a:moveTo>
                    <a:cubicBezTo>
                      <a:pt x="109" y="119"/>
                      <a:pt x="115" y="112"/>
                      <a:pt x="123" y="112"/>
                    </a:cubicBezTo>
                    <a:cubicBezTo>
                      <a:pt x="131" y="112"/>
                      <a:pt x="137" y="119"/>
                      <a:pt x="137" y="126"/>
                    </a:cubicBezTo>
                    <a:cubicBezTo>
                      <a:pt x="137" y="134"/>
                      <a:pt x="131" y="141"/>
                      <a:pt x="123" y="141"/>
                    </a:cubicBezTo>
                    <a:cubicBezTo>
                      <a:pt x="115" y="141"/>
                      <a:pt x="109" y="134"/>
                      <a:pt x="109" y="126"/>
                    </a:cubicBezTo>
                    <a:close/>
                    <a:moveTo>
                      <a:pt x="31" y="262"/>
                    </a:moveTo>
                    <a:cubicBezTo>
                      <a:pt x="31" y="269"/>
                      <a:pt x="36" y="274"/>
                      <a:pt x="43" y="274"/>
                    </a:cubicBezTo>
                    <a:cubicBezTo>
                      <a:pt x="50" y="274"/>
                      <a:pt x="56" y="269"/>
                      <a:pt x="56" y="262"/>
                    </a:cubicBezTo>
                    <a:cubicBezTo>
                      <a:pt x="56" y="255"/>
                      <a:pt x="50" y="249"/>
                      <a:pt x="43" y="249"/>
                    </a:cubicBezTo>
                    <a:cubicBezTo>
                      <a:pt x="36" y="249"/>
                      <a:pt x="31" y="255"/>
                      <a:pt x="31" y="262"/>
                    </a:cubicBezTo>
                    <a:close/>
                    <a:moveTo>
                      <a:pt x="236" y="0"/>
                    </a:moveTo>
                    <a:cubicBezTo>
                      <a:pt x="8" y="0"/>
                      <a:pt x="8" y="0"/>
                      <a:pt x="8" y="0"/>
                    </a:cubicBezTo>
                    <a:cubicBezTo>
                      <a:pt x="4" y="0"/>
                      <a:pt x="0" y="4"/>
                      <a:pt x="0" y="8"/>
                    </a:cubicBezTo>
                    <a:cubicBezTo>
                      <a:pt x="0" y="297"/>
                      <a:pt x="0" y="297"/>
                      <a:pt x="0" y="297"/>
                    </a:cubicBezTo>
                    <a:cubicBezTo>
                      <a:pt x="0" y="302"/>
                      <a:pt x="4" y="305"/>
                      <a:pt x="8" y="305"/>
                    </a:cubicBezTo>
                    <a:cubicBezTo>
                      <a:pt x="236" y="305"/>
                      <a:pt x="236" y="305"/>
                      <a:pt x="236" y="305"/>
                    </a:cubicBezTo>
                    <a:cubicBezTo>
                      <a:pt x="241" y="305"/>
                      <a:pt x="244" y="302"/>
                      <a:pt x="244" y="297"/>
                    </a:cubicBezTo>
                    <a:cubicBezTo>
                      <a:pt x="244" y="8"/>
                      <a:pt x="244" y="8"/>
                      <a:pt x="244" y="8"/>
                    </a:cubicBezTo>
                    <a:cubicBezTo>
                      <a:pt x="244" y="4"/>
                      <a:pt x="241" y="0"/>
                      <a:pt x="236" y="0"/>
                    </a:cubicBezTo>
                    <a:close/>
                    <a:moveTo>
                      <a:pt x="10" y="15"/>
                    </a:moveTo>
                    <a:cubicBezTo>
                      <a:pt x="10" y="11"/>
                      <a:pt x="13" y="8"/>
                      <a:pt x="17" y="8"/>
                    </a:cubicBezTo>
                    <a:cubicBezTo>
                      <a:pt x="21" y="8"/>
                      <a:pt x="24" y="11"/>
                      <a:pt x="24" y="15"/>
                    </a:cubicBezTo>
                    <a:cubicBezTo>
                      <a:pt x="24" y="19"/>
                      <a:pt x="21" y="22"/>
                      <a:pt x="17" y="22"/>
                    </a:cubicBezTo>
                    <a:cubicBezTo>
                      <a:pt x="13" y="22"/>
                      <a:pt x="10" y="19"/>
                      <a:pt x="10" y="15"/>
                    </a:cubicBezTo>
                    <a:close/>
                    <a:moveTo>
                      <a:pt x="67" y="276"/>
                    </a:moveTo>
                    <a:cubicBezTo>
                      <a:pt x="67" y="276"/>
                      <a:pt x="67" y="276"/>
                      <a:pt x="67" y="276"/>
                    </a:cubicBezTo>
                    <a:cubicBezTo>
                      <a:pt x="62" y="285"/>
                      <a:pt x="54" y="290"/>
                      <a:pt x="43" y="290"/>
                    </a:cubicBezTo>
                    <a:cubicBezTo>
                      <a:pt x="28" y="290"/>
                      <a:pt x="15" y="278"/>
                      <a:pt x="15" y="263"/>
                    </a:cubicBezTo>
                    <a:cubicBezTo>
                      <a:pt x="15" y="255"/>
                      <a:pt x="19" y="248"/>
                      <a:pt x="23" y="243"/>
                    </a:cubicBezTo>
                    <a:cubicBezTo>
                      <a:pt x="83" y="184"/>
                      <a:pt x="83" y="184"/>
                      <a:pt x="83" y="184"/>
                    </a:cubicBezTo>
                    <a:cubicBezTo>
                      <a:pt x="85" y="181"/>
                      <a:pt x="89" y="179"/>
                      <a:pt x="93" y="179"/>
                    </a:cubicBezTo>
                    <a:cubicBezTo>
                      <a:pt x="100" y="179"/>
                      <a:pt x="107" y="186"/>
                      <a:pt x="107" y="194"/>
                    </a:cubicBezTo>
                    <a:cubicBezTo>
                      <a:pt x="107" y="196"/>
                      <a:pt x="107" y="198"/>
                      <a:pt x="106" y="200"/>
                    </a:cubicBezTo>
                    <a:cubicBezTo>
                      <a:pt x="106" y="200"/>
                      <a:pt x="106" y="200"/>
                      <a:pt x="106" y="200"/>
                    </a:cubicBezTo>
                    <a:cubicBezTo>
                      <a:pt x="68" y="275"/>
                      <a:pt x="68" y="275"/>
                      <a:pt x="68" y="275"/>
                    </a:cubicBezTo>
                    <a:cubicBezTo>
                      <a:pt x="68" y="275"/>
                      <a:pt x="67" y="275"/>
                      <a:pt x="67" y="276"/>
                    </a:cubicBezTo>
                    <a:close/>
                    <a:moveTo>
                      <a:pt x="122" y="223"/>
                    </a:moveTo>
                    <a:cubicBezTo>
                      <a:pt x="116" y="223"/>
                      <a:pt x="110" y="222"/>
                      <a:pt x="104" y="221"/>
                    </a:cubicBezTo>
                    <a:cubicBezTo>
                      <a:pt x="113" y="204"/>
                      <a:pt x="113" y="204"/>
                      <a:pt x="113" y="204"/>
                    </a:cubicBezTo>
                    <a:cubicBezTo>
                      <a:pt x="113" y="203"/>
                      <a:pt x="113" y="203"/>
                      <a:pt x="114" y="202"/>
                    </a:cubicBezTo>
                    <a:cubicBezTo>
                      <a:pt x="115" y="200"/>
                      <a:pt x="115" y="197"/>
                      <a:pt x="115" y="194"/>
                    </a:cubicBezTo>
                    <a:cubicBezTo>
                      <a:pt x="115" y="181"/>
                      <a:pt x="106" y="171"/>
                      <a:pt x="93" y="171"/>
                    </a:cubicBezTo>
                    <a:cubicBezTo>
                      <a:pt x="86" y="171"/>
                      <a:pt x="81" y="173"/>
                      <a:pt x="76" y="178"/>
                    </a:cubicBezTo>
                    <a:cubicBezTo>
                      <a:pt x="57" y="198"/>
                      <a:pt x="57" y="198"/>
                      <a:pt x="57" y="198"/>
                    </a:cubicBezTo>
                    <a:cubicBezTo>
                      <a:pt x="37" y="180"/>
                      <a:pt x="25" y="155"/>
                      <a:pt x="25" y="127"/>
                    </a:cubicBezTo>
                    <a:cubicBezTo>
                      <a:pt x="25" y="74"/>
                      <a:pt x="69" y="30"/>
                      <a:pt x="122" y="30"/>
                    </a:cubicBezTo>
                    <a:cubicBezTo>
                      <a:pt x="175" y="30"/>
                      <a:pt x="218" y="74"/>
                      <a:pt x="218" y="127"/>
                    </a:cubicBezTo>
                    <a:cubicBezTo>
                      <a:pt x="218" y="180"/>
                      <a:pt x="175" y="223"/>
                      <a:pt x="122" y="223"/>
                    </a:cubicBezTo>
                    <a:close/>
                    <a:moveTo>
                      <a:pt x="227" y="295"/>
                    </a:moveTo>
                    <a:cubicBezTo>
                      <a:pt x="223" y="295"/>
                      <a:pt x="219" y="292"/>
                      <a:pt x="219" y="288"/>
                    </a:cubicBezTo>
                    <a:cubicBezTo>
                      <a:pt x="219" y="285"/>
                      <a:pt x="223" y="282"/>
                      <a:pt x="227" y="282"/>
                    </a:cubicBezTo>
                    <a:cubicBezTo>
                      <a:pt x="230" y="282"/>
                      <a:pt x="234" y="285"/>
                      <a:pt x="234" y="288"/>
                    </a:cubicBezTo>
                    <a:cubicBezTo>
                      <a:pt x="234" y="292"/>
                      <a:pt x="230" y="295"/>
                      <a:pt x="227" y="295"/>
                    </a:cubicBezTo>
                    <a:close/>
                    <a:moveTo>
                      <a:pt x="227" y="22"/>
                    </a:moveTo>
                    <a:cubicBezTo>
                      <a:pt x="223" y="22"/>
                      <a:pt x="219" y="19"/>
                      <a:pt x="219" y="15"/>
                    </a:cubicBezTo>
                    <a:cubicBezTo>
                      <a:pt x="219" y="11"/>
                      <a:pt x="223" y="8"/>
                      <a:pt x="227" y="8"/>
                    </a:cubicBezTo>
                    <a:cubicBezTo>
                      <a:pt x="230" y="8"/>
                      <a:pt x="234" y="11"/>
                      <a:pt x="234" y="15"/>
                    </a:cubicBezTo>
                    <a:cubicBezTo>
                      <a:pt x="234" y="19"/>
                      <a:pt x="230" y="22"/>
                      <a:pt x="227" y="22"/>
                    </a:cubicBezTo>
                    <a:close/>
                    <a:moveTo>
                      <a:pt x="122" y="82"/>
                    </a:moveTo>
                    <a:cubicBezTo>
                      <a:pt x="147" y="82"/>
                      <a:pt x="168" y="101"/>
                      <a:pt x="168" y="126"/>
                    </a:cubicBezTo>
                    <a:cubicBezTo>
                      <a:pt x="168" y="151"/>
                      <a:pt x="147" y="171"/>
                      <a:pt x="122" y="171"/>
                    </a:cubicBezTo>
                    <a:cubicBezTo>
                      <a:pt x="97" y="171"/>
                      <a:pt x="77" y="151"/>
                      <a:pt x="77" y="126"/>
                    </a:cubicBezTo>
                    <a:cubicBezTo>
                      <a:pt x="77" y="101"/>
                      <a:pt x="97" y="82"/>
                      <a:pt x="122" y="82"/>
                    </a:cubicBezTo>
                    <a:close/>
                    <a:moveTo>
                      <a:pt x="123" y="162"/>
                    </a:moveTo>
                    <a:cubicBezTo>
                      <a:pt x="143" y="162"/>
                      <a:pt x="159" y="146"/>
                      <a:pt x="159" y="126"/>
                    </a:cubicBezTo>
                    <a:cubicBezTo>
                      <a:pt x="159" y="107"/>
                      <a:pt x="143" y="90"/>
                      <a:pt x="123" y="90"/>
                    </a:cubicBezTo>
                    <a:cubicBezTo>
                      <a:pt x="102" y="90"/>
                      <a:pt x="86" y="107"/>
                      <a:pt x="86" y="126"/>
                    </a:cubicBezTo>
                    <a:cubicBezTo>
                      <a:pt x="86" y="146"/>
                      <a:pt x="102" y="162"/>
                      <a:pt x="123" y="162"/>
                    </a:cubicBezTo>
                    <a:close/>
                    <a:moveTo>
                      <a:pt x="93" y="126"/>
                    </a:moveTo>
                    <a:cubicBezTo>
                      <a:pt x="93" y="124"/>
                      <a:pt x="95" y="122"/>
                      <a:pt x="98" y="122"/>
                    </a:cubicBezTo>
                    <a:cubicBezTo>
                      <a:pt x="100" y="122"/>
                      <a:pt x="102" y="124"/>
                      <a:pt x="102" y="126"/>
                    </a:cubicBezTo>
                    <a:cubicBezTo>
                      <a:pt x="102" y="129"/>
                      <a:pt x="100" y="131"/>
                      <a:pt x="98" y="131"/>
                    </a:cubicBezTo>
                    <a:cubicBezTo>
                      <a:pt x="95" y="131"/>
                      <a:pt x="93" y="129"/>
                      <a:pt x="93" y="126"/>
                    </a:cubicBezTo>
                    <a:close/>
                    <a:moveTo>
                      <a:pt x="105" y="114"/>
                    </a:moveTo>
                    <a:cubicBezTo>
                      <a:pt x="107" y="114"/>
                      <a:pt x="108" y="113"/>
                      <a:pt x="109" y="112"/>
                    </a:cubicBezTo>
                    <a:cubicBezTo>
                      <a:pt x="110" y="111"/>
                      <a:pt x="110" y="110"/>
                      <a:pt x="110" y="109"/>
                    </a:cubicBezTo>
                    <a:cubicBezTo>
                      <a:pt x="110" y="107"/>
                      <a:pt x="110" y="106"/>
                      <a:pt x="109" y="105"/>
                    </a:cubicBezTo>
                    <a:cubicBezTo>
                      <a:pt x="107" y="103"/>
                      <a:pt x="103" y="103"/>
                      <a:pt x="101" y="105"/>
                    </a:cubicBezTo>
                    <a:cubicBezTo>
                      <a:pt x="99" y="107"/>
                      <a:pt x="99" y="110"/>
                      <a:pt x="101" y="112"/>
                    </a:cubicBezTo>
                    <a:cubicBezTo>
                      <a:pt x="103" y="113"/>
                      <a:pt x="104" y="114"/>
                      <a:pt x="105" y="114"/>
                    </a:cubicBezTo>
                    <a:moveTo>
                      <a:pt x="140" y="114"/>
                    </a:moveTo>
                    <a:cubicBezTo>
                      <a:pt x="141" y="114"/>
                      <a:pt x="142" y="113"/>
                      <a:pt x="143" y="112"/>
                    </a:cubicBezTo>
                    <a:cubicBezTo>
                      <a:pt x="144" y="111"/>
                      <a:pt x="144" y="110"/>
                      <a:pt x="144" y="109"/>
                    </a:cubicBezTo>
                    <a:cubicBezTo>
                      <a:pt x="144" y="107"/>
                      <a:pt x="144" y="106"/>
                      <a:pt x="143" y="105"/>
                    </a:cubicBezTo>
                    <a:cubicBezTo>
                      <a:pt x="141" y="103"/>
                      <a:pt x="138" y="103"/>
                      <a:pt x="137" y="105"/>
                    </a:cubicBezTo>
                    <a:cubicBezTo>
                      <a:pt x="135" y="107"/>
                      <a:pt x="135" y="110"/>
                      <a:pt x="137" y="112"/>
                    </a:cubicBezTo>
                    <a:cubicBezTo>
                      <a:pt x="137" y="113"/>
                      <a:pt x="139" y="114"/>
                      <a:pt x="140" y="114"/>
                    </a:cubicBezTo>
                    <a:moveTo>
                      <a:pt x="117" y="101"/>
                    </a:moveTo>
                    <a:cubicBezTo>
                      <a:pt x="117" y="104"/>
                      <a:pt x="119" y="107"/>
                      <a:pt x="123" y="107"/>
                    </a:cubicBezTo>
                    <a:cubicBezTo>
                      <a:pt x="126" y="107"/>
                      <a:pt x="128" y="104"/>
                      <a:pt x="128" y="101"/>
                    </a:cubicBezTo>
                    <a:cubicBezTo>
                      <a:pt x="128" y="98"/>
                      <a:pt x="126" y="96"/>
                      <a:pt x="123" y="96"/>
                    </a:cubicBezTo>
                    <a:cubicBezTo>
                      <a:pt x="119" y="96"/>
                      <a:pt x="117" y="98"/>
                      <a:pt x="117" y="101"/>
                    </a:cubicBezTo>
                    <a:close/>
                    <a:moveTo>
                      <a:pt x="117" y="151"/>
                    </a:moveTo>
                    <a:cubicBezTo>
                      <a:pt x="117" y="153"/>
                      <a:pt x="119" y="155"/>
                      <a:pt x="123" y="155"/>
                    </a:cubicBezTo>
                    <a:cubicBezTo>
                      <a:pt x="126" y="155"/>
                      <a:pt x="128" y="153"/>
                      <a:pt x="128" y="151"/>
                    </a:cubicBezTo>
                    <a:cubicBezTo>
                      <a:pt x="128" y="148"/>
                      <a:pt x="126" y="146"/>
                      <a:pt x="123" y="146"/>
                    </a:cubicBezTo>
                    <a:cubicBezTo>
                      <a:pt x="119" y="146"/>
                      <a:pt x="117" y="148"/>
                      <a:pt x="117" y="151"/>
                    </a:cubicBezTo>
                    <a:close/>
                    <a:moveTo>
                      <a:pt x="101" y="140"/>
                    </a:moveTo>
                    <a:cubicBezTo>
                      <a:pt x="103" y="138"/>
                      <a:pt x="107" y="138"/>
                      <a:pt x="109" y="140"/>
                    </a:cubicBezTo>
                    <a:cubicBezTo>
                      <a:pt x="110" y="141"/>
                      <a:pt x="110" y="142"/>
                      <a:pt x="110" y="144"/>
                    </a:cubicBezTo>
                    <a:cubicBezTo>
                      <a:pt x="110" y="145"/>
                      <a:pt x="110" y="146"/>
                      <a:pt x="109" y="147"/>
                    </a:cubicBezTo>
                    <a:cubicBezTo>
                      <a:pt x="108" y="148"/>
                      <a:pt x="107" y="149"/>
                      <a:pt x="105" y="149"/>
                    </a:cubicBezTo>
                    <a:cubicBezTo>
                      <a:pt x="104" y="149"/>
                      <a:pt x="103" y="148"/>
                      <a:pt x="101" y="147"/>
                    </a:cubicBezTo>
                    <a:cubicBezTo>
                      <a:pt x="99" y="145"/>
                      <a:pt x="99" y="142"/>
                      <a:pt x="101" y="140"/>
                    </a:cubicBezTo>
                    <a:moveTo>
                      <a:pt x="137" y="140"/>
                    </a:moveTo>
                    <a:cubicBezTo>
                      <a:pt x="138" y="138"/>
                      <a:pt x="141" y="138"/>
                      <a:pt x="143" y="140"/>
                    </a:cubicBezTo>
                    <a:cubicBezTo>
                      <a:pt x="144" y="141"/>
                      <a:pt x="144" y="142"/>
                      <a:pt x="144" y="144"/>
                    </a:cubicBezTo>
                    <a:cubicBezTo>
                      <a:pt x="144" y="145"/>
                      <a:pt x="144" y="146"/>
                      <a:pt x="143" y="147"/>
                    </a:cubicBezTo>
                    <a:cubicBezTo>
                      <a:pt x="142" y="148"/>
                      <a:pt x="141" y="149"/>
                      <a:pt x="140" y="149"/>
                    </a:cubicBezTo>
                    <a:cubicBezTo>
                      <a:pt x="139" y="149"/>
                      <a:pt x="138" y="148"/>
                      <a:pt x="137" y="147"/>
                    </a:cubicBezTo>
                    <a:cubicBezTo>
                      <a:pt x="135" y="145"/>
                      <a:pt x="135" y="142"/>
                      <a:pt x="137" y="140"/>
                    </a:cubicBezTo>
                    <a:moveTo>
                      <a:pt x="142" y="127"/>
                    </a:moveTo>
                    <a:cubicBezTo>
                      <a:pt x="142" y="124"/>
                      <a:pt x="144" y="122"/>
                      <a:pt x="147" y="122"/>
                    </a:cubicBezTo>
                    <a:cubicBezTo>
                      <a:pt x="150" y="122"/>
                      <a:pt x="152" y="124"/>
                      <a:pt x="152" y="127"/>
                    </a:cubicBezTo>
                    <a:cubicBezTo>
                      <a:pt x="152" y="129"/>
                      <a:pt x="150" y="132"/>
                      <a:pt x="147" y="132"/>
                    </a:cubicBezTo>
                    <a:cubicBezTo>
                      <a:pt x="144" y="132"/>
                      <a:pt x="142" y="129"/>
                      <a:pt x="142" y="127"/>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grpSp>
            <p:nvGrpSpPr>
              <p:cNvPr id="378" name="Group 104"/>
              <p:cNvGrpSpPr>
                <a:grpSpLocks noChangeAspect="1"/>
              </p:cNvGrpSpPr>
              <p:nvPr/>
            </p:nvGrpSpPr>
            <p:grpSpPr>
              <a:xfrm rot="16200000" flipH="1">
                <a:off x="5311161" y="5326658"/>
                <a:ext cx="373690" cy="208724"/>
                <a:chOff x="8418513" y="4566523"/>
                <a:chExt cx="1706562" cy="953199"/>
              </a:xfrm>
            </p:grpSpPr>
            <p:sp>
              <p:nvSpPr>
                <p:cNvPr id="379" name="Freeform 24"/>
                <p:cNvSpPr>
                  <a:spLocks noChangeAspect="1"/>
                </p:cNvSpPr>
                <p:nvPr/>
              </p:nvSpPr>
              <p:spPr bwMode="auto">
                <a:xfrm>
                  <a:off x="8418513" y="4566523"/>
                  <a:ext cx="1706562" cy="953199"/>
                </a:xfrm>
                <a:custGeom>
                  <a:avLst/>
                  <a:gdLst>
                    <a:gd name="T0" fmla="*/ 437 w 452"/>
                    <a:gd name="T1" fmla="*/ 88 h 238"/>
                    <a:gd name="T2" fmla="*/ 404 w 452"/>
                    <a:gd name="T3" fmla="*/ 55 h 238"/>
                    <a:gd name="T4" fmla="*/ 397 w 452"/>
                    <a:gd name="T5" fmla="*/ 48 h 238"/>
                    <a:gd name="T6" fmla="*/ 387 w 452"/>
                    <a:gd name="T7" fmla="*/ 48 h 238"/>
                    <a:gd name="T8" fmla="*/ 212 w 452"/>
                    <a:gd name="T9" fmla="*/ 48 h 238"/>
                    <a:gd name="T10" fmla="*/ 118 w 452"/>
                    <a:gd name="T11" fmla="*/ 0 h 238"/>
                    <a:gd name="T12" fmla="*/ 118 w 452"/>
                    <a:gd name="T13" fmla="*/ 0 h 238"/>
                    <a:gd name="T14" fmla="*/ 118 w 452"/>
                    <a:gd name="T15" fmla="*/ 0 h 238"/>
                    <a:gd name="T16" fmla="*/ 118 w 452"/>
                    <a:gd name="T17" fmla="*/ 0 h 238"/>
                    <a:gd name="T18" fmla="*/ 0 w 452"/>
                    <a:gd name="T19" fmla="*/ 119 h 238"/>
                    <a:gd name="T20" fmla="*/ 118 w 452"/>
                    <a:gd name="T21" fmla="*/ 238 h 238"/>
                    <a:gd name="T22" fmla="*/ 212 w 452"/>
                    <a:gd name="T23" fmla="*/ 190 h 238"/>
                    <a:gd name="T24" fmla="*/ 237 w 452"/>
                    <a:gd name="T25" fmla="*/ 190 h 238"/>
                    <a:gd name="T26" fmla="*/ 246 w 452"/>
                    <a:gd name="T27" fmla="*/ 190 h 238"/>
                    <a:gd name="T28" fmla="*/ 254 w 452"/>
                    <a:gd name="T29" fmla="*/ 183 h 238"/>
                    <a:gd name="T30" fmla="*/ 267 w 452"/>
                    <a:gd name="T31" fmla="*/ 170 h 238"/>
                    <a:gd name="T32" fmla="*/ 273 w 452"/>
                    <a:gd name="T33" fmla="*/ 176 h 238"/>
                    <a:gd name="T34" fmla="*/ 290 w 452"/>
                    <a:gd name="T35" fmla="*/ 193 h 238"/>
                    <a:gd name="T36" fmla="*/ 307 w 452"/>
                    <a:gd name="T37" fmla="*/ 176 h 238"/>
                    <a:gd name="T38" fmla="*/ 312 w 452"/>
                    <a:gd name="T39" fmla="*/ 171 h 238"/>
                    <a:gd name="T40" fmla="*/ 317 w 452"/>
                    <a:gd name="T41" fmla="*/ 177 h 238"/>
                    <a:gd name="T42" fmla="*/ 334 w 452"/>
                    <a:gd name="T43" fmla="*/ 194 h 238"/>
                    <a:gd name="T44" fmla="*/ 351 w 452"/>
                    <a:gd name="T45" fmla="*/ 177 h 238"/>
                    <a:gd name="T46" fmla="*/ 357 w 452"/>
                    <a:gd name="T47" fmla="*/ 171 h 238"/>
                    <a:gd name="T48" fmla="*/ 363 w 452"/>
                    <a:gd name="T49" fmla="*/ 177 h 238"/>
                    <a:gd name="T50" fmla="*/ 380 w 452"/>
                    <a:gd name="T51" fmla="*/ 194 h 238"/>
                    <a:gd name="T52" fmla="*/ 397 w 452"/>
                    <a:gd name="T53" fmla="*/ 177 h 238"/>
                    <a:gd name="T54" fmla="*/ 437 w 452"/>
                    <a:gd name="T55" fmla="*/ 137 h 238"/>
                    <a:gd name="T56" fmla="*/ 437 w 452"/>
                    <a:gd name="T57" fmla="*/ 137 h 238"/>
                    <a:gd name="T58" fmla="*/ 437 w 452"/>
                    <a:gd name="T59" fmla="*/ 137 h 238"/>
                    <a:gd name="T60" fmla="*/ 437 w 452"/>
                    <a:gd name="T61" fmla="*/ 8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2" h="238">
                      <a:moveTo>
                        <a:pt x="437" y="88"/>
                      </a:moveTo>
                      <a:cubicBezTo>
                        <a:pt x="404" y="55"/>
                        <a:pt x="404" y="55"/>
                        <a:pt x="404" y="55"/>
                      </a:cubicBezTo>
                      <a:cubicBezTo>
                        <a:pt x="397" y="48"/>
                        <a:pt x="397" y="48"/>
                        <a:pt x="397" y="48"/>
                      </a:cubicBezTo>
                      <a:cubicBezTo>
                        <a:pt x="387" y="48"/>
                        <a:pt x="387" y="48"/>
                        <a:pt x="387" y="48"/>
                      </a:cubicBezTo>
                      <a:cubicBezTo>
                        <a:pt x="212" y="48"/>
                        <a:pt x="212" y="48"/>
                        <a:pt x="212" y="48"/>
                      </a:cubicBezTo>
                      <a:cubicBezTo>
                        <a:pt x="190" y="18"/>
                        <a:pt x="155" y="0"/>
                        <a:pt x="118" y="0"/>
                      </a:cubicBezTo>
                      <a:cubicBezTo>
                        <a:pt x="118" y="0"/>
                        <a:pt x="118" y="0"/>
                        <a:pt x="118" y="0"/>
                      </a:cubicBezTo>
                      <a:cubicBezTo>
                        <a:pt x="118" y="0"/>
                        <a:pt x="118" y="0"/>
                        <a:pt x="118" y="0"/>
                      </a:cubicBezTo>
                      <a:cubicBezTo>
                        <a:pt x="118" y="0"/>
                        <a:pt x="118" y="0"/>
                        <a:pt x="118" y="0"/>
                      </a:cubicBezTo>
                      <a:cubicBezTo>
                        <a:pt x="53" y="0"/>
                        <a:pt x="0" y="54"/>
                        <a:pt x="0" y="119"/>
                      </a:cubicBezTo>
                      <a:cubicBezTo>
                        <a:pt x="0" y="184"/>
                        <a:pt x="53" y="237"/>
                        <a:pt x="118" y="238"/>
                      </a:cubicBezTo>
                      <a:cubicBezTo>
                        <a:pt x="155" y="237"/>
                        <a:pt x="190" y="220"/>
                        <a:pt x="212" y="190"/>
                      </a:cubicBezTo>
                      <a:cubicBezTo>
                        <a:pt x="237" y="190"/>
                        <a:pt x="237" y="190"/>
                        <a:pt x="237" y="190"/>
                      </a:cubicBezTo>
                      <a:cubicBezTo>
                        <a:pt x="246" y="190"/>
                        <a:pt x="246" y="190"/>
                        <a:pt x="246" y="190"/>
                      </a:cubicBezTo>
                      <a:cubicBezTo>
                        <a:pt x="254" y="183"/>
                        <a:pt x="254" y="183"/>
                        <a:pt x="254" y="183"/>
                      </a:cubicBezTo>
                      <a:cubicBezTo>
                        <a:pt x="267" y="170"/>
                        <a:pt x="267" y="170"/>
                        <a:pt x="267" y="170"/>
                      </a:cubicBezTo>
                      <a:cubicBezTo>
                        <a:pt x="273" y="176"/>
                        <a:pt x="273" y="176"/>
                        <a:pt x="273" y="176"/>
                      </a:cubicBezTo>
                      <a:cubicBezTo>
                        <a:pt x="290" y="193"/>
                        <a:pt x="290" y="193"/>
                        <a:pt x="290" y="193"/>
                      </a:cubicBezTo>
                      <a:cubicBezTo>
                        <a:pt x="307" y="176"/>
                        <a:pt x="307" y="176"/>
                        <a:pt x="307" y="176"/>
                      </a:cubicBezTo>
                      <a:cubicBezTo>
                        <a:pt x="312" y="171"/>
                        <a:pt x="312" y="171"/>
                        <a:pt x="312" y="171"/>
                      </a:cubicBezTo>
                      <a:cubicBezTo>
                        <a:pt x="317" y="177"/>
                        <a:pt x="317" y="177"/>
                        <a:pt x="317" y="177"/>
                      </a:cubicBezTo>
                      <a:cubicBezTo>
                        <a:pt x="334" y="194"/>
                        <a:pt x="334" y="194"/>
                        <a:pt x="334" y="194"/>
                      </a:cubicBezTo>
                      <a:cubicBezTo>
                        <a:pt x="351" y="177"/>
                        <a:pt x="351" y="177"/>
                        <a:pt x="351" y="177"/>
                      </a:cubicBezTo>
                      <a:cubicBezTo>
                        <a:pt x="357" y="171"/>
                        <a:pt x="357" y="171"/>
                        <a:pt x="357" y="171"/>
                      </a:cubicBezTo>
                      <a:cubicBezTo>
                        <a:pt x="363" y="177"/>
                        <a:pt x="363" y="177"/>
                        <a:pt x="363" y="177"/>
                      </a:cubicBezTo>
                      <a:cubicBezTo>
                        <a:pt x="380" y="194"/>
                        <a:pt x="380" y="194"/>
                        <a:pt x="380" y="194"/>
                      </a:cubicBezTo>
                      <a:cubicBezTo>
                        <a:pt x="397" y="177"/>
                        <a:pt x="397" y="177"/>
                        <a:pt x="397" y="177"/>
                      </a:cubicBezTo>
                      <a:cubicBezTo>
                        <a:pt x="437" y="137"/>
                        <a:pt x="437" y="137"/>
                        <a:pt x="437" y="137"/>
                      </a:cubicBezTo>
                      <a:cubicBezTo>
                        <a:pt x="437" y="137"/>
                        <a:pt x="437" y="137"/>
                        <a:pt x="437" y="137"/>
                      </a:cubicBezTo>
                      <a:cubicBezTo>
                        <a:pt x="437" y="137"/>
                        <a:pt x="437" y="137"/>
                        <a:pt x="437" y="137"/>
                      </a:cubicBezTo>
                      <a:cubicBezTo>
                        <a:pt x="452" y="122"/>
                        <a:pt x="452" y="103"/>
                        <a:pt x="437" y="88"/>
                      </a:cubicBezTo>
                      <a:close/>
                    </a:path>
                  </a:pathLst>
                </a:custGeom>
                <a:solidFill>
                  <a:srgbClr val="008272"/>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smtClean="0">
                    <a:gradFill>
                      <a:gsLst>
                        <a:gs pos="0">
                          <a:srgbClr val="FFFFFF"/>
                        </a:gs>
                        <a:gs pos="100000">
                          <a:srgbClr val="FFFFFF"/>
                        </a:gs>
                      </a:gsLst>
                      <a:lin ang="5400000" scaled="0"/>
                    </a:gradFill>
                    <a:ea typeface="Segoe UI" pitchFamily="34" charset="0"/>
                    <a:cs typeface="Segoe UI" pitchFamily="34" charset="0"/>
                  </a:endParaRPr>
                </a:p>
              </p:txBody>
            </p:sp>
            <p:sp>
              <p:nvSpPr>
                <p:cNvPr id="380" name="Freeform 25"/>
                <p:cNvSpPr>
                  <a:spLocks noChangeAspect="1" noEditPoints="1"/>
                </p:cNvSpPr>
                <p:nvPr/>
              </p:nvSpPr>
              <p:spPr bwMode="auto">
                <a:xfrm>
                  <a:off x="8509001" y="4657013"/>
                  <a:ext cx="1514474" cy="762215"/>
                </a:xfrm>
                <a:custGeom>
                  <a:avLst/>
                  <a:gdLst>
                    <a:gd name="T0" fmla="*/ 396 w 401"/>
                    <a:gd name="T1" fmla="*/ 80 h 190"/>
                    <a:gd name="T2" fmla="*/ 363 w 401"/>
                    <a:gd name="T3" fmla="*/ 48 h 190"/>
                    <a:gd name="T4" fmla="*/ 175 w 401"/>
                    <a:gd name="T5" fmla="*/ 48 h 190"/>
                    <a:gd name="T6" fmla="*/ 94 w 401"/>
                    <a:gd name="T7" fmla="*/ 0 h 190"/>
                    <a:gd name="T8" fmla="*/ 0 w 401"/>
                    <a:gd name="T9" fmla="*/ 95 h 190"/>
                    <a:gd name="T10" fmla="*/ 94 w 401"/>
                    <a:gd name="T11" fmla="*/ 190 h 190"/>
                    <a:gd name="T12" fmla="*/ 175 w 401"/>
                    <a:gd name="T13" fmla="*/ 142 h 190"/>
                    <a:gd name="T14" fmla="*/ 213 w 401"/>
                    <a:gd name="T15" fmla="*/ 142 h 190"/>
                    <a:gd name="T16" fmla="*/ 243 w 401"/>
                    <a:gd name="T17" fmla="*/ 112 h 190"/>
                    <a:gd name="T18" fmla="*/ 266 w 401"/>
                    <a:gd name="T19" fmla="*/ 135 h 190"/>
                    <a:gd name="T20" fmla="*/ 288 w 401"/>
                    <a:gd name="T21" fmla="*/ 113 h 190"/>
                    <a:gd name="T22" fmla="*/ 310 w 401"/>
                    <a:gd name="T23" fmla="*/ 136 h 190"/>
                    <a:gd name="T24" fmla="*/ 333 w 401"/>
                    <a:gd name="T25" fmla="*/ 113 h 190"/>
                    <a:gd name="T26" fmla="*/ 356 w 401"/>
                    <a:gd name="T27" fmla="*/ 136 h 190"/>
                    <a:gd name="T28" fmla="*/ 396 w 401"/>
                    <a:gd name="T29" fmla="*/ 96 h 190"/>
                    <a:gd name="T30" fmla="*/ 396 w 401"/>
                    <a:gd name="T31" fmla="*/ 80 h 190"/>
                    <a:gd name="T32" fmla="*/ 53 w 401"/>
                    <a:gd name="T33" fmla="*/ 120 h 190"/>
                    <a:gd name="T34" fmla="*/ 28 w 401"/>
                    <a:gd name="T35" fmla="*/ 95 h 190"/>
                    <a:gd name="T36" fmla="*/ 53 w 401"/>
                    <a:gd name="T37" fmla="*/ 69 h 190"/>
                    <a:gd name="T38" fmla="*/ 77 w 401"/>
                    <a:gd name="T39" fmla="*/ 95 h 190"/>
                    <a:gd name="T40" fmla="*/ 53 w 401"/>
                    <a:gd name="T41" fmla="*/ 12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1" h="190">
                      <a:moveTo>
                        <a:pt x="396" y="80"/>
                      </a:moveTo>
                      <a:cubicBezTo>
                        <a:pt x="363" y="48"/>
                        <a:pt x="363" y="48"/>
                        <a:pt x="363" y="48"/>
                      </a:cubicBezTo>
                      <a:cubicBezTo>
                        <a:pt x="175" y="48"/>
                        <a:pt x="175" y="48"/>
                        <a:pt x="175" y="48"/>
                      </a:cubicBezTo>
                      <a:cubicBezTo>
                        <a:pt x="159" y="20"/>
                        <a:pt x="128" y="0"/>
                        <a:pt x="94" y="0"/>
                      </a:cubicBezTo>
                      <a:cubicBezTo>
                        <a:pt x="42" y="0"/>
                        <a:pt x="0" y="43"/>
                        <a:pt x="0" y="95"/>
                      </a:cubicBezTo>
                      <a:cubicBezTo>
                        <a:pt x="0" y="147"/>
                        <a:pt x="42" y="189"/>
                        <a:pt x="94" y="190"/>
                      </a:cubicBezTo>
                      <a:cubicBezTo>
                        <a:pt x="128" y="189"/>
                        <a:pt x="158" y="170"/>
                        <a:pt x="175" y="142"/>
                      </a:cubicBezTo>
                      <a:cubicBezTo>
                        <a:pt x="213" y="142"/>
                        <a:pt x="213" y="142"/>
                        <a:pt x="213" y="142"/>
                      </a:cubicBezTo>
                      <a:cubicBezTo>
                        <a:pt x="243" y="112"/>
                        <a:pt x="243" y="112"/>
                        <a:pt x="243" y="112"/>
                      </a:cubicBezTo>
                      <a:cubicBezTo>
                        <a:pt x="266" y="135"/>
                        <a:pt x="266" y="135"/>
                        <a:pt x="266" y="135"/>
                      </a:cubicBezTo>
                      <a:cubicBezTo>
                        <a:pt x="288" y="113"/>
                        <a:pt x="288" y="113"/>
                        <a:pt x="288" y="113"/>
                      </a:cubicBezTo>
                      <a:cubicBezTo>
                        <a:pt x="310" y="136"/>
                        <a:pt x="310" y="136"/>
                        <a:pt x="310" y="136"/>
                      </a:cubicBezTo>
                      <a:cubicBezTo>
                        <a:pt x="333" y="113"/>
                        <a:pt x="333" y="113"/>
                        <a:pt x="333" y="113"/>
                      </a:cubicBezTo>
                      <a:cubicBezTo>
                        <a:pt x="356" y="136"/>
                        <a:pt x="356" y="136"/>
                        <a:pt x="356" y="136"/>
                      </a:cubicBezTo>
                      <a:cubicBezTo>
                        <a:pt x="396" y="96"/>
                        <a:pt x="396" y="96"/>
                        <a:pt x="396" y="96"/>
                      </a:cubicBezTo>
                      <a:cubicBezTo>
                        <a:pt x="401" y="90"/>
                        <a:pt x="401" y="86"/>
                        <a:pt x="396" y="80"/>
                      </a:cubicBezTo>
                      <a:close/>
                      <a:moveTo>
                        <a:pt x="53" y="120"/>
                      </a:moveTo>
                      <a:cubicBezTo>
                        <a:pt x="39" y="120"/>
                        <a:pt x="28" y="108"/>
                        <a:pt x="28" y="95"/>
                      </a:cubicBezTo>
                      <a:cubicBezTo>
                        <a:pt x="28" y="81"/>
                        <a:pt x="39" y="69"/>
                        <a:pt x="53" y="69"/>
                      </a:cubicBezTo>
                      <a:cubicBezTo>
                        <a:pt x="66" y="69"/>
                        <a:pt x="77" y="81"/>
                        <a:pt x="77" y="95"/>
                      </a:cubicBezTo>
                      <a:cubicBezTo>
                        <a:pt x="77" y="108"/>
                        <a:pt x="66" y="120"/>
                        <a:pt x="53" y="120"/>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grpSp>
        </p:grpSp>
        <p:sp>
          <p:nvSpPr>
            <p:cNvPr id="329" name="Rectangle 33"/>
            <p:cNvSpPr/>
            <p:nvPr/>
          </p:nvSpPr>
          <p:spPr>
            <a:xfrm>
              <a:off x="7498360" y="5564737"/>
              <a:ext cx="678944" cy="271077"/>
            </a:xfrm>
            <a:prstGeom prst="rect">
              <a:avLst/>
            </a:prstGeom>
            <a:noFill/>
            <a:ln w="10795" cap="flat" cmpd="sng" algn="ctr">
              <a:noFill/>
              <a:prstDash val="solid"/>
            </a:ln>
            <a:effectLst/>
          </p:spPr>
          <p:txBody>
            <a:bodyPr rot="0" spcFirstLastPara="0" vertOverflow="overflow" horzOverflow="overflow" vert="horz" wrap="square" lIns="91427" tIns="0" rIns="0" bIns="0" numCol="1" spcCol="0" rtlCol="0" fromWordArt="0" anchor="t" anchorCtr="0" forceAA="0" compatLnSpc="1">
              <a:prstTxWarp prst="textNoShape">
                <a:avLst/>
              </a:prstTxWarp>
              <a:spAutoFit/>
            </a:bodyPr>
            <a:lstStyle/>
            <a:p>
              <a:pPr defTabSz="932563">
                <a:lnSpc>
                  <a:spcPct val="90000"/>
                </a:lnSpc>
                <a:defRPr/>
              </a:pPr>
              <a:r>
                <a:rPr lang="en-US" sz="1099" kern="0" dirty="0" smtClean="0">
                  <a:gradFill>
                    <a:gsLst>
                      <a:gs pos="48305">
                        <a:srgbClr val="FFFFFF"/>
                      </a:gs>
                      <a:gs pos="37000">
                        <a:srgbClr val="FFFFFF"/>
                      </a:gs>
                    </a:gsLst>
                    <a:lin ang="5400000" scaled="1"/>
                  </a:gradFill>
                </a:rPr>
                <a:t>Virtual </a:t>
              </a:r>
              <a:br>
                <a:rPr lang="en-US" sz="1099" kern="0" dirty="0" smtClean="0">
                  <a:gradFill>
                    <a:gsLst>
                      <a:gs pos="48305">
                        <a:srgbClr val="FFFFFF"/>
                      </a:gs>
                      <a:gs pos="37000">
                        <a:srgbClr val="FFFFFF"/>
                      </a:gs>
                    </a:gsLst>
                    <a:lin ang="5400000" scaled="1"/>
                  </a:gradFill>
                </a:rPr>
              </a:br>
              <a:r>
                <a:rPr lang="en-US" sz="1099" kern="0" dirty="0" smtClean="0">
                  <a:gradFill>
                    <a:gsLst>
                      <a:gs pos="48305">
                        <a:srgbClr val="FFFFFF"/>
                      </a:gs>
                      <a:gs pos="37000">
                        <a:srgbClr val="FFFFFF"/>
                      </a:gs>
                    </a:gsLst>
                    <a:lin ang="5400000" scaled="1"/>
                  </a:gradFill>
                </a:rPr>
                <a:t>hard disk</a:t>
              </a:r>
            </a:p>
          </p:txBody>
        </p:sp>
        <p:sp>
          <p:nvSpPr>
            <p:cNvPr id="330" name="Rectangle 34"/>
            <p:cNvSpPr/>
            <p:nvPr/>
          </p:nvSpPr>
          <p:spPr>
            <a:xfrm>
              <a:off x="9084982" y="5564737"/>
              <a:ext cx="678944" cy="271077"/>
            </a:xfrm>
            <a:prstGeom prst="rect">
              <a:avLst/>
            </a:prstGeom>
            <a:noFill/>
            <a:ln w="10795" cap="flat" cmpd="sng" algn="ctr">
              <a:noFill/>
              <a:prstDash val="solid"/>
            </a:ln>
            <a:effectLst/>
          </p:spPr>
          <p:txBody>
            <a:bodyPr rot="0" spcFirstLastPara="0" vertOverflow="overflow" horzOverflow="overflow" vert="horz" wrap="square" lIns="91427" tIns="0" rIns="0" bIns="0" numCol="1" spcCol="0" rtlCol="0" fromWordArt="0" anchor="t" anchorCtr="0" forceAA="0" compatLnSpc="1">
              <a:prstTxWarp prst="textNoShape">
                <a:avLst/>
              </a:prstTxWarp>
              <a:spAutoFit/>
            </a:bodyPr>
            <a:lstStyle/>
            <a:p>
              <a:pPr defTabSz="932563">
                <a:lnSpc>
                  <a:spcPct val="90000"/>
                </a:lnSpc>
                <a:defRPr/>
              </a:pPr>
              <a:r>
                <a:rPr lang="en-US" sz="1099" kern="0" dirty="0" smtClean="0">
                  <a:gradFill>
                    <a:gsLst>
                      <a:gs pos="48305">
                        <a:srgbClr val="FFFFFF"/>
                      </a:gs>
                      <a:gs pos="37000">
                        <a:srgbClr val="FFFFFF"/>
                      </a:gs>
                    </a:gsLst>
                    <a:lin ang="5400000" scaled="1"/>
                  </a:gradFill>
                </a:rPr>
                <a:t>Virtual </a:t>
              </a:r>
              <a:br>
                <a:rPr lang="en-US" sz="1099" kern="0" dirty="0" smtClean="0">
                  <a:gradFill>
                    <a:gsLst>
                      <a:gs pos="48305">
                        <a:srgbClr val="FFFFFF"/>
                      </a:gs>
                      <a:gs pos="37000">
                        <a:srgbClr val="FFFFFF"/>
                      </a:gs>
                    </a:gsLst>
                    <a:lin ang="5400000" scaled="1"/>
                  </a:gradFill>
                </a:rPr>
              </a:br>
              <a:r>
                <a:rPr lang="en-US" sz="1099" kern="0" dirty="0" smtClean="0">
                  <a:gradFill>
                    <a:gsLst>
                      <a:gs pos="48305">
                        <a:srgbClr val="FFFFFF"/>
                      </a:gs>
                      <a:gs pos="37000">
                        <a:srgbClr val="FFFFFF"/>
                      </a:gs>
                    </a:gsLst>
                    <a:lin ang="5400000" scaled="1"/>
                  </a:gradFill>
                </a:rPr>
                <a:t>hard disk</a:t>
              </a:r>
            </a:p>
          </p:txBody>
        </p:sp>
        <p:grpSp>
          <p:nvGrpSpPr>
            <p:cNvPr id="331" name="Group 35"/>
            <p:cNvGrpSpPr/>
            <p:nvPr/>
          </p:nvGrpSpPr>
          <p:grpSpPr>
            <a:xfrm>
              <a:off x="6857563" y="5494989"/>
              <a:ext cx="635190" cy="419850"/>
              <a:chOff x="2610036" y="5182119"/>
              <a:chExt cx="855469" cy="497811"/>
            </a:xfrm>
          </p:grpSpPr>
          <p:sp>
            <p:nvSpPr>
              <p:cNvPr id="373" name="Freeform 24"/>
              <p:cNvSpPr>
                <a:spLocks noEditPoints="1"/>
              </p:cNvSpPr>
              <p:nvPr/>
            </p:nvSpPr>
            <p:spPr bwMode="auto">
              <a:xfrm rot="5400000">
                <a:off x="2720987" y="5071168"/>
                <a:ext cx="497811" cy="719713"/>
              </a:xfrm>
              <a:custGeom>
                <a:avLst/>
                <a:gdLst>
                  <a:gd name="T0" fmla="*/ 123 w 244"/>
                  <a:gd name="T1" fmla="*/ 112 h 305"/>
                  <a:gd name="T2" fmla="*/ 123 w 244"/>
                  <a:gd name="T3" fmla="*/ 141 h 305"/>
                  <a:gd name="T4" fmla="*/ 31 w 244"/>
                  <a:gd name="T5" fmla="*/ 262 h 305"/>
                  <a:gd name="T6" fmla="*/ 56 w 244"/>
                  <a:gd name="T7" fmla="*/ 262 h 305"/>
                  <a:gd name="T8" fmla="*/ 31 w 244"/>
                  <a:gd name="T9" fmla="*/ 262 h 305"/>
                  <a:gd name="T10" fmla="*/ 8 w 244"/>
                  <a:gd name="T11" fmla="*/ 0 h 305"/>
                  <a:gd name="T12" fmla="*/ 0 w 244"/>
                  <a:gd name="T13" fmla="*/ 297 h 305"/>
                  <a:gd name="T14" fmla="*/ 236 w 244"/>
                  <a:gd name="T15" fmla="*/ 305 h 305"/>
                  <a:gd name="T16" fmla="*/ 244 w 244"/>
                  <a:gd name="T17" fmla="*/ 8 h 305"/>
                  <a:gd name="T18" fmla="*/ 10 w 244"/>
                  <a:gd name="T19" fmla="*/ 15 h 305"/>
                  <a:gd name="T20" fmla="*/ 24 w 244"/>
                  <a:gd name="T21" fmla="*/ 15 h 305"/>
                  <a:gd name="T22" fmla="*/ 10 w 244"/>
                  <a:gd name="T23" fmla="*/ 15 h 305"/>
                  <a:gd name="T24" fmla="*/ 67 w 244"/>
                  <a:gd name="T25" fmla="*/ 276 h 305"/>
                  <a:gd name="T26" fmla="*/ 15 w 244"/>
                  <a:gd name="T27" fmla="*/ 263 h 305"/>
                  <a:gd name="T28" fmla="*/ 83 w 244"/>
                  <a:gd name="T29" fmla="*/ 184 h 305"/>
                  <a:gd name="T30" fmla="*/ 107 w 244"/>
                  <a:gd name="T31" fmla="*/ 194 h 305"/>
                  <a:gd name="T32" fmla="*/ 106 w 244"/>
                  <a:gd name="T33" fmla="*/ 200 h 305"/>
                  <a:gd name="T34" fmla="*/ 67 w 244"/>
                  <a:gd name="T35" fmla="*/ 276 h 305"/>
                  <a:gd name="T36" fmla="*/ 104 w 244"/>
                  <a:gd name="T37" fmla="*/ 221 h 305"/>
                  <a:gd name="T38" fmla="*/ 114 w 244"/>
                  <a:gd name="T39" fmla="*/ 202 h 305"/>
                  <a:gd name="T40" fmla="*/ 93 w 244"/>
                  <a:gd name="T41" fmla="*/ 171 h 305"/>
                  <a:gd name="T42" fmla="*/ 57 w 244"/>
                  <a:gd name="T43" fmla="*/ 198 h 305"/>
                  <a:gd name="T44" fmla="*/ 122 w 244"/>
                  <a:gd name="T45" fmla="*/ 30 h 305"/>
                  <a:gd name="T46" fmla="*/ 122 w 244"/>
                  <a:gd name="T47" fmla="*/ 223 h 305"/>
                  <a:gd name="T48" fmla="*/ 219 w 244"/>
                  <a:gd name="T49" fmla="*/ 288 h 305"/>
                  <a:gd name="T50" fmla="*/ 234 w 244"/>
                  <a:gd name="T51" fmla="*/ 288 h 305"/>
                  <a:gd name="T52" fmla="*/ 227 w 244"/>
                  <a:gd name="T53" fmla="*/ 22 h 305"/>
                  <a:gd name="T54" fmla="*/ 227 w 244"/>
                  <a:gd name="T55" fmla="*/ 8 h 305"/>
                  <a:gd name="T56" fmla="*/ 227 w 244"/>
                  <a:gd name="T57" fmla="*/ 22 h 305"/>
                  <a:gd name="T58" fmla="*/ 168 w 244"/>
                  <a:gd name="T59" fmla="*/ 126 h 305"/>
                  <a:gd name="T60" fmla="*/ 77 w 244"/>
                  <a:gd name="T61" fmla="*/ 126 h 305"/>
                  <a:gd name="T62" fmla="*/ 123 w 244"/>
                  <a:gd name="T63" fmla="*/ 162 h 305"/>
                  <a:gd name="T64" fmla="*/ 123 w 244"/>
                  <a:gd name="T65" fmla="*/ 90 h 305"/>
                  <a:gd name="T66" fmla="*/ 123 w 244"/>
                  <a:gd name="T67" fmla="*/ 162 h 305"/>
                  <a:gd name="T68" fmla="*/ 98 w 244"/>
                  <a:gd name="T69" fmla="*/ 122 h 305"/>
                  <a:gd name="T70" fmla="*/ 98 w 244"/>
                  <a:gd name="T71" fmla="*/ 131 h 305"/>
                  <a:gd name="T72" fmla="*/ 105 w 244"/>
                  <a:gd name="T73" fmla="*/ 114 h 305"/>
                  <a:gd name="T74" fmla="*/ 110 w 244"/>
                  <a:gd name="T75" fmla="*/ 109 h 305"/>
                  <a:gd name="T76" fmla="*/ 101 w 244"/>
                  <a:gd name="T77" fmla="*/ 105 h 305"/>
                  <a:gd name="T78" fmla="*/ 105 w 244"/>
                  <a:gd name="T79" fmla="*/ 114 h 305"/>
                  <a:gd name="T80" fmla="*/ 143 w 244"/>
                  <a:gd name="T81" fmla="*/ 112 h 305"/>
                  <a:gd name="T82" fmla="*/ 143 w 244"/>
                  <a:gd name="T83" fmla="*/ 105 h 305"/>
                  <a:gd name="T84" fmla="*/ 137 w 244"/>
                  <a:gd name="T85" fmla="*/ 112 h 305"/>
                  <a:gd name="T86" fmla="*/ 117 w 244"/>
                  <a:gd name="T87" fmla="*/ 101 h 305"/>
                  <a:gd name="T88" fmla="*/ 128 w 244"/>
                  <a:gd name="T89" fmla="*/ 101 h 305"/>
                  <a:gd name="T90" fmla="*/ 117 w 244"/>
                  <a:gd name="T91" fmla="*/ 101 h 305"/>
                  <a:gd name="T92" fmla="*/ 123 w 244"/>
                  <a:gd name="T93" fmla="*/ 155 h 305"/>
                  <a:gd name="T94" fmla="*/ 123 w 244"/>
                  <a:gd name="T95" fmla="*/ 146 h 305"/>
                  <a:gd name="T96" fmla="*/ 101 w 244"/>
                  <a:gd name="T97" fmla="*/ 140 h 305"/>
                  <a:gd name="T98" fmla="*/ 110 w 244"/>
                  <a:gd name="T99" fmla="*/ 144 h 305"/>
                  <a:gd name="T100" fmla="*/ 105 w 244"/>
                  <a:gd name="T101" fmla="*/ 149 h 305"/>
                  <a:gd name="T102" fmla="*/ 101 w 244"/>
                  <a:gd name="T103" fmla="*/ 140 h 305"/>
                  <a:gd name="T104" fmla="*/ 143 w 244"/>
                  <a:gd name="T105" fmla="*/ 140 h 305"/>
                  <a:gd name="T106" fmla="*/ 143 w 244"/>
                  <a:gd name="T107" fmla="*/ 147 h 305"/>
                  <a:gd name="T108" fmla="*/ 137 w 244"/>
                  <a:gd name="T109" fmla="*/ 147 h 305"/>
                  <a:gd name="T110" fmla="*/ 142 w 244"/>
                  <a:gd name="T111" fmla="*/ 127 h 305"/>
                  <a:gd name="T112" fmla="*/ 152 w 244"/>
                  <a:gd name="T113" fmla="*/ 127 h 305"/>
                  <a:gd name="T114" fmla="*/ 142 w 244"/>
                  <a:gd name="T115" fmla="*/ 12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 h="305">
                    <a:moveTo>
                      <a:pt x="109" y="126"/>
                    </a:moveTo>
                    <a:cubicBezTo>
                      <a:pt x="109" y="119"/>
                      <a:pt x="115" y="112"/>
                      <a:pt x="123" y="112"/>
                    </a:cubicBezTo>
                    <a:cubicBezTo>
                      <a:pt x="131" y="112"/>
                      <a:pt x="137" y="119"/>
                      <a:pt x="137" y="126"/>
                    </a:cubicBezTo>
                    <a:cubicBezTo>
                      <a:pt x="137" y="134"/>
                      <a:pt x="131" y="141"/>
                      <a:pt x="123" y="141"/>
                    </a:cubicBezTo>
                    <a:cubicBezTo>
                      <a:pt x="115" y="141"/>
                      <a:pt x="109" y="134"/>
                      <a:pt x="109" y="126"/>
                    </a:cubicBezTo>
                    <a:close/>
                    <a:moveTo>
                      <a:pt x="31" y="262"/>
                    </a:moveTo>
                    <a:cubicBezTo>
                      <a:pt x="31" y="269"/>
                      <a:pt x="36" y="274"/>
                      <a:pt x="43" y="274"/>
                    </a:cubicBezTo>
                    <a:cubicBezTo>
                      <a:pt x="50" y="274"/>
                      <a:pt x="56" y="269"/>
                      <a:pt x="56" y="262"/>
                    </a:cubicBezTo>
                    <a:cubicBezTo>
                      <a:pt x="56" y="255"/>
                      <a:pt x="50" y="249"/>
                      <a:pt x="43" y="249"/>
                    </a:cubicBezTo>
                    <a:cubicBezTo>
                      <a:pt x="36" y="249"/>
                      <a:pt x="31" y="255"/>
                      <a:pt x="31" y="262"/>
                    </a:cubicBezTo>
                    <a:close/>
                    <a:moveTo>
                      <a:pt x="236" y="0"/>
                    </a:moveTo>
                    <a:cubicBezTo>
                      <a:pt x="8" y="0"/>
                      <a:pt x="8" y="0"/>
                      <a:pt x="8" y="0"/>
                    </a:cubicBezTo>
                    <a:cubicBezTo>
                      <a:pt x="4" y="0"/>
                      <a:pt x="0" y="4"/>
                      <a:pt x="0" y="8"/>
                    </a:cubicBezTo>
                    <a:cubicBezTo>
                      <a:pt x="0" y="297"/>
                      <a:pt x="0" y="297"/>
                      <a:pt x="0" y="297"/>
                    </a:cubicBezTo>
                    <a:cubicBezTo>
                      <a:pt x="0" y="302"/>
                      <a:pt x="4" y="305"/>
                      <a:pt x="8" y="305"/>
                    </a:cubicBezTo>
                    <a:cubicBezTo>
                      <a:pt x="236" y="305"/>
                      <a:pt x="236" y="305"/>
                      <a:pt x="236" y="305"/>
                    </a:cubicBezTo>
                    <a:cubicBezTo>
                      <a:pt x="241" y="305"/>
                      <a:pt x="244" y="302"/>
                      <a:pt x="244" y="297"/>
                    </a:cubicBezTo>
                    <a:cubicBezTo>
                      <a:pt x="244" y="8"/>
                      <a:pt x="244" y="8"/>
                      <a:pt x="244" y="8"/>
                    </a:cubicBezTo>
                    <a:cubicBezTo>
                      <a:pt x="244" y="4"/>
                      <a:pt x="241" y="0"/>
                      <a:pt x="236" y="0"/>
                    </a:cubicBezTo>
                    <a:close/>
                    <a:moveTo>
                      <a:pt x="10" y="15"/>
                    </a:moveTo>
                    <a:cubicBezTo>
                      <a:pt x="10" y="11"/>
                      <a:pt x="13" y="8"/>
                      <a:pt x="17" y="8"/>
                    </a:cubicBezTo>
                    <a:cubicBezTo>
                      <a:pt x="21" y="8"/>
                      <a:pt x="24" y="11"/>
                      <a:pt x="24" y="15"/>
                    </a:cubicBezTo>
                    <a:cubicBezTo>
                      <a:pt x="24" y="19"/>
                      <a:pt x="21" y="22"/>
                      <a:pt x="17" y="22"/>
                    </a:cubicBezTo>
                    <a:cubicBezTo>
                      <a:pt x="13" y="22"/>
                      <a:pt x="10" y="19"/>
                      <a:pt x="10" y="15"/>
                    </a:cubicBezTo>
                    <a:close/>
                    <a:moveTo>
                      <a:pt x="67" y="276"/>
                    </a:moveTo>
                    <a:cubicBezTo>
                      <a:pt x="67" y="276"/>
                      <a:pt x="67" y="276"/>
                      <a:pt x="67" y="276"/>
                    </a:cubicBezTo>
                    <a:cubicBezTo>
                      <a:pt x="62" y="285"/>
                      <a:pt x="54" y="290"/>
                      <a:pt x="43" y="290"/>
                    </a:cubicBezTo>
                    <a:cubicBezTo>
                      <a:pt x="28" y="290"/>
                      <a:pt x="15" y="278"/>
                      <a:pt x="15" y="263"/>
                    </a:cubicBezTo>
                    <a:cubicBezTo>
                      <a:pt x="15" y="255"/>
                      <a:pt x="19" y="248"/>
                      <a:pt x="23" y="243"/>
                    </a:cubicBezTo>
                    <a:cubicBezTo>
                      <a:pt x="83" y="184"/>
                      <a:pt x="83" y="184"/>
                      <a:pt x="83" y="184"/>
                    </a:cubicBezTo>
                    <a:cubicBezTo>
                      <a:pt x="85" y="181"/>
                      <a:pt x="89" y="179"/>
                      <a:pt x="93" y="179"/>
                    </a:cubicBezTo>
                    <a:cubicBezTo>
                      <a:pt x="100" y="179"/>
                      <a:pt x="107" y="186"/>
                      <a:pt x="107" y="194"/>
                    </a:cubicBezTo>
                    <a:cubicBezTo>
                      <a:pt x="107" y="196"/>
                      <a:pt x="107" y="198"/>
                      <a:pt x="106" y="200"/>
                    </a:cubicBezTo>
                    <a:cubicBezTo>
                      <a:pt x="106" y="200"/>
                      <a:pt x="106" y="200"/>
                      <a:pt x="106" y="200"/>
                    </a:cubicBezTo>
                    <a:cubicBezTo>
                      <a:pt x="68" y="275"/>
                      <a:pt x="68" y="275"/>
                      <a:pt x="68" y="275"/>
                    </a:cubicBezTo>
                    <a:cubicBezTo>
                      <a:pt x="68" y="275"/>
                      <a:pt x="67" y="275"/>
                      <a:pt x="67" y="276"/>
                    </a:cubicBezTo>
                    <a:close/>
                    <a:moveTo>
                      <a:pt x="122" y="223"/>
                    </a:moveTo>
                    <a:cubicBezTo>
                      <a:pt x="116" y="223"/>
                      <a:pt x="110" y="222"/>
                      <a:pt x="104" y="221"/>
                    </a:cubicBezTo>
                    <a:cubicBezTo>
                      <a:pt x="113" y="204"/>
                      <a:pt x="113" y="204"/>
                      <a:pt x="113" y="204"/>
                    </a:cubicBezTo>
                    <a:cubicBezTo>
                      <a:pt x="113" y="203"/>
                      <a:pt x="113" y="203"/>
                      <a:pt x="114" y="202"/>
                    </a:cubicBezTo>
                    <a:cubicBezTo>
                      <a:pt x="115" y="200"/>
                      <a:pt x="115" y="197"/>
                      <a:pt x="115" y="194"/>
                    </a:cubicBezTo>
                    <a:cubicBezTo>
                      <a:pt x="115" y="181"/>
                      <a:pt x="106" y="171"/>
                      <a:pt x="93" y="171"/>
                    </a:cubicBezTo>
                    <a:cubicBezTo>
                      <a:pt x="86" y="171"/>
                      <a:pt x="81" y="173"/>
                      <a:pt x="76" y="178"/>
                    </a:cubicBezTo>
                    <a:cubicBezTo>
                      <a:pt x="57" y="198"/>
                      <a:pt x="57" y="198"/>
                      <a:pt x="57" y="198"/>
                    </a:cubicBezTo>
                    <a:cubicBezTo>
                      <a:pt x="37" y="180"/>
                      <a:pt x="25" y="155"/>
                      <a:pt x="25" y="127"/>
                    </a:cubicBezTo>
                    <a:cubicBezTo>
                      <a:pt x="25" y="74"/>
                      <a:pt x="69" y="30"/>
                      <a:pt x="122" y="30"/>
                    </a:cubicBezTo>
                    <a:cubicBezTo>
                      <a:pt x="175" y="30"/>
                      <a:pt x="218" y="74"/>
                      <a:pt x="218" y="127"/>
                    </a:cubicBezTo>
                    <a:cubicBezTo>
                      <a:pt x="218" y="180"/>
                      <a:pt x="175" y="223"/>
                      <a:pt x="122" y="223"/>
                    </a:cubicBezTo>
                    <a:close/>
                    <a:moveTo>
                      <a:pt x="227" y="295"/>
                    </a:moveTo>
                    <a:cubicBezTo>
                      <a:pt x="223" y="295"/>
                      <a:pt x="219" y="292"/>
                      <a:pt x="219" y="288"/>
                    </a:cubicBezTo>
                    <a:cubicBezTo>
                      <a:pt x="219" y="285"/>
                      <a:pt x="223" y="282"/>
                      <a:pt x="227" y="282"/>
                    </a:cubicBezTo>
                    <a:cubicBezTo>
                      <a:pt x="230" y="282"/>
                      <a:pt x="234" y="285"/>
                      <a:pt x="234" y="288"/>
                    </a:cubicBezTo>
                    <a:cubicBezTo>
                      <a:pt x="234" y="292"/>
                      <a:pt x="230" y="295"/>
                      <a:pt x="227" y="295"/>
                    </a:cubicBezTo>
                    <a:close/>
                    <a:moveTo>
                      <a:pt x="227" y="22"/>
                    </a:moveTo>
                    <a:cubicBezTo>
                      <a:pt x="223" y="22"/>
                      <a:pt x="219" y="19"/>
                      <a:pt x="219" y="15"/>
                    </a:cubicBezTo>
                    <a:cubicBezTo>
                      <a:pt x="219" y="11"/>
                      <a:pt x="223" y="8"/>
                      <a:pt x="227" y="8"/>
                    </a:cubicBezTo>
                    <a:cubicBezTo>
                      <a:pt x="230" y="8"/>
                      <a:pt x="234" y="11"/>
                      <a:pt x="234" y="15"/>
                    </a:cubicBezTo>
                    <a:cubicBezTo>
                      <a:pt x="234" y="19"/>
                      <a:pt x="230" y="22"/>
                      <a:pt x="227" y="22"/>
                    </a:cubicBezTo>
                    <a:close/>
                    <a:moveTo>
                      <a:pt x="122" y="82"/>
                    </a:moveTo>
                    <a:cubicBezTo>
                      <a:pt x="147" y="82"/>
                      <a:pt x="168" y="101"/>
                      <a:pt x="168" y="126"/>
                    </a:cubicBezTo>
                    <a:cubicBezTo>
                      <a:pt x="168" y="151"/>
                      <a:pt x="147" y="171"/>
                      <a:pt x="122" y="171"/>
                    </a:cubicBezTo>
                    <a:cubicBezTo>
                      <a:pt x="97" y="171"/>
                      <a:pt x="77" y="151"/>
                      <a:pt x="77" y="126"/>
                    </a:cubicBezTo>
                    <a:cubicBezTo>
                      <a:pt x="77" y="101"/>
                      <a:pt x="97" y="82"/>
                      <a:pt x="122" y="82"/>
                    </a:cubicBezTo>
                    <a:close/>
                    <a:moveTo>
                      <a:pt x="123" y="162"/>
                    </a:moveTo>
                    <a:cubicBezTo>
                      <a:pt x="143" y="162"/>
                      <a:pt x="159" y="146"/>
                      <a:pt x="159" y="126"/>
                    </a:cubicBezTo>
                    <a:cubicBezTo>
                      <a:pt x="159" y="107"/>
                      <a:pt x="143" y="90"/>
                      <a:pt x="123" y="90"/>
                    </a:cubicBezTo>
                    <a:cubicBezTo>
                      <a:pt x="102" y="90"/>
                      <a:pt x="86" y="107"/>
                      <a:pt x="86" y="126"/>
                    </a:cubicBezTo>
                    <a:cubicBezTo>
                      <a:pt x="86" y="146"/>
                      <a:pt x="102" y="162"/>
                      <a:pt x="123" y="162"/>
                    </a:cubicBezTo>
                    <a:close/>
                    <a:moveTo>
                      <a:pt x="93" y="126"/>
                    </a:moveTo>
                    <a:cubicBezTo>
                      <a:pt x="93" y="124"/>
                      <a:pt x="95" y="122"/>
                      <a:pt x="98" y="122"/>
                    </a:cubicBezTo>
                    <a:cubicBezTo>
                      <a:pt x="100" y="122"/>
                      <a:pt x="102" y="124"/>
                      <a:pt x="102" y="126"/>
                    </a:cubicBezTo>
                    <a:cubicBezTo>
                      <a:pt x="102" y="129"/>
                      <a:pt x="100" y="131"/>
                      <a:pt x="98" y="131"/>
                    </a:cubicBezTo>
                    <a:cubicBezTo>
                      <a:pt x="95" y="131"/>
                      <a:pt x="93" y="129"/>
                      <a:pt x="93" y="126"/>
                    </a:cubicBezTo>
                    <a:close/>
                    <a:moveTo>
                      <a:pt x="105" y="114"/>
                    </a:moveTo>
                    <a:cubicBezTo>
                      <a:pt x="107" y="114"/>
                      <a:pt x="108" y="113"/>
                      <a:pt x="109" y="112"/>
                    </a:cubicBezTo>
                    <a:cubicBezTo>
                      <a:pt x="110" y="111"/>
                      <a:pt x="110" y="110"/>
                      <a:pt x="110" y="109"/>
                    </a:cubicBezTo>
                    <a:cubicBezTo>
                      <a:pt x="110" y="107"/>
                      <a:pt x="110" y="106"/>
                      <a:pt x="109" y="105"/>
                    </a:cubicBezTo>
                    <a:cubicBezTo>
                      <a:pt x="107" y="103"/>
                      <a:pt x="103" y="103"/>
                      <a:pt x="101" y="105"/>
                    </a:cubicBezTo>
                    <a:cubicBezTo>
                      <a:pt x="99" y="107"/>
                      <a:pt x="99" y="110"/>
                      <a:pt x="101" y="112"/>
                    </a:cubicBezTo>
                    <a:cubicBezTo>
                      <a:pt x="103" y="113"/>
                      <a:pt x="104" y="114"/>
                      <a:pt x="105" y="114"/>
                    </a:cubicBezTo>
                    <a:moveTo>
                      <a:pt x="140" y="114"/>
                    </a:moveTo>
                    <a:cubicBezTo>
                      <a:pt x="141" y="114"/>
                      <a:pt x="142" y="113"/>
                      <a:pt x="143" y="112"/>
                    </a:cubicBezTo>
                    <a:cubicBezTo>
                      <a:pt x="144" y="111"/>
                      <a:pt x="144" y="110"/>
                      <a:pt x="144" y="109"/>
                    </a:cubicBezTo>
                    <a:cubicBezTo>
                      <a:pt x="144" y="107"/>
                      <a:pt x="144" y="106"/>
                      <a:pt x="143" y="105"/>
                    </a:cubicBezTo>
                    <a:cubicBezTo>
                      <a:pt x="141" y="103"/>
                      <a:pt x="138" y="103"/>
                      <a:pt x="137" y="105"/>
                    </a:cubicBezTo>
                    <a:cubicBezTo>
                      <a:pt x="135" y="107"/>
                      <a:pt x="135" y="110"/>
                      <a:pt x="137" y="112"/>
                    </a:cubicBezTo>
                    <a:cubicBezTo>
                      <a:pt x="137" y="113"/>
                      <a:pt x="139" y="114"/>
                      <a:pt x="140" y="114"/>
                    </a:cubicBezTo>
                    <a:moveTo>
                      <a:pt x="117" y="101"/>
                    </a:moveTo>
                    <a:cubicBezTo>
                      <a:pt x="117" y="104"/>
                      <a:pt x="119" y="107"/>
                      <a:pt x="123" y="107"/>
                    </a:cubicBezTo>
                    <a:cubicBezTo>
                      <a:pt x="126" y="107"/>
                      <a:pt x="128" y="104"/>
                      <a:pt x="128" y="101"/>
                    </a:cubicBezTo>
                    <a:cubicBezTo>
                      <a:pt x="128" y="98"/>
                      <a:pt x="126" y="96"/>
                      <a:pt x="123" y="96"/>
                    </a:cubicBezTo>
                    <a:cubicBezTo>
                      <a:pt x="119" y="96"/>
                      <a:pt x="117" y="98"/>
                      <a:pt x="117" y="101"/>
                    </a:cubicBezTo>
                    <a:close/>
                    <a:moveTo>
                      <a:pt x="117" y="151"/>
                    </a:moveTo>
                    <a:cubicBezTo>
                      <a:pt x="117" y="153"/>
                      <a:pt x="119" y="155"/>
                      <a:pt x="123" y="155"/>
                    </a:cubicBezTo>
                    <a:cubicBezTo>
                      <a:pt x="126" y="155"/>
                      <a:pt x="128" y="153"/>
                      <a:pt x="128" y="151"/>
                    </a:cubicBezTo>
                    <a:cubicBezTo>
                      <a:pt x="128" y="148"/>
                      <a:pt x="126" y="146"/>
                      <a:pt x="123" y="146"/>
                    </a:cubicBezTo>
                    <a:cubicBezTo>
                      <a:pt x="119" y="146"/>
                      <a:pt x="117" y="148"/>
                      <a:pt x="117" y="151"/>
                    </a:cubicBezTo>
                    <a:close/>
                    <a:moveTo>
                      <a:pt x="101" y="140"/>
                    </a:moveTo>
                    <a:cubicBezTo>
                      <a:pt x="103" y="138"/>
                      <a:pt x="107" y="138"/>
                      <a:pt x="109" y="140"/>
                    </a:cubicBezTo>
                    <a:cubicBezTo>
                      <a:pt x="110" y="141"/>
                      <a:pt x="110" y="142"/>
                      <a:pt x="110" y="144"/>
                    </a:cubicBezTo>
                    <a:cubicBezTo>
                      <a:pt x="110" y="145"/>
                      <a:pt x="110" y="146"/>
                      <a:pt x="109" y="147"/>
                    </a:cubicBezTo>
                    <a:cubicBezTo>
                      <a:pt x="108" y="148"/>
                      <a:pt x="107" y="149"/>
                      <a:pt x="105" y="149"/>
                    </a:cubicBezTo>
                    <a:cubicBezTo>
                      <a:pt x="104" y="149"/>
                      <a:pt x="103" y="148"/>
                      <a:pt x="101" y="147"/>
                    </a:cubicBezTo>
                    <a:cubicBezTo>
                      <a:pt x="99" y="145"/>
                      <a:pt x="99" y="142"/>
                      <a:pt x="101" y="140"/>
                    </a:cubicBezTo>
                    <a:moveTo>
                      <a:pt x="137" y="140"/>
                    </a:moveTo>
                    <a:cubicBezTo>
                      <a:pt x="138" y="138"/>
                      <a:pt x="141" y="138"/>
                      <a:pt x="143" y="140"/>
                    </a:cubicBezTo>
                    <a:cubicBezTo>
                      <a:pt x="144" y="141"/>
                      <a:pt x="144" y="142"/>
                      <a:pt x="144" y="144"/>
                    </a:cubicBezTo>
                    <a:cubicBezTo>
                      <a:pt x="144" y="145"/>
                      <a:pt x="144" y="146"/>
                      <a:pt x="143" y="147"/>
                    </a:cubicBezTo>
                    <a:cubicBezTo>
                      <a:pt x="142" y="148"/>
                      <a:pt x="141" y="149"/>
                      <a:pt x="140" y="149"/>
                    </a:cubicBezTo>
                    <a:cubicBezTo>
                      <a:pt x="139" y="149"/>
                      <a:pt x="138" y="148"/>
                      <a:pt x="137" y="147"/>
                    </a:cubicBezTo>
                    <a:cubicBezTo>
                      <a:pt x="135" y="145"/>
                      <a:pt x="135" y="142"/>
                      <a:pt x="137" y="140"/>
                    </a:cubicBezTo>
                    <a:moveTo>
                      <a:pt x="142" y="127"/>
                    </a:moveTo>
                    <a:cubicBezTo>
                      <a:pt x="142" y="124"/>
                      <a:pt x="144" y="122"/>
                      <a:pt x="147" y="122"/>
                    </a:cubicBezTo>
                    <a:cubicBezTo>
                      <a:pt x="150" y="122"/>
                      <a:pt x="152" y="124"/>
                      <a:pt x="152" y="127"/>
                    </a:cubicBezTo>
                    <a:cubicBezTo>
                      <a:pt x="152" y="129"/>
                      <a:pt x="150" y="132"/>
                      <a:pt x="147" y="132"/>
                    </a:cubicBezTo>
                    <a:cubicBezTo>
                      <a:pt x="144" y="132"/>
                      <a:pt x="142" y="129"/>
                      <a:pt x="142" y="127"/>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grpSp>
            <p:nvGrpSpPr>
              <p:cNvPr id="374" name="Group 100"/>
              <p:cNvGrpSpPr>
                <a:grpSpLocks noChangeAspect="1"/>
              </p:cNvGrpSpPr>
              <p:nvPr/>
            </p:nvGrpSpPr>
            <p:grpSpPr>
              <a:xfrm rot="16200000" flipH="1">
                <a:off x="3174299" y="5326660"/>
                <a:ext cx="373690" cy="208722"/>
                <a:chOff x="8418509" y="4566518"/>
                <a:chExt cx="1706562" cy="953189"/>
              </a:xfrm>
            </p:grpSpPr>
            <p:sp>
              <p:nvSpPr>
                <p:cNvPr id="375" name="Freeform 24"/>
                <p:cNvSpPr>
                  <a:spLocks noChangeAspect="1"/>
                </p:cNvSpPr>
                <p:nvPr/>
              </p:nvSpPr>
              <p:spPr bwMode="auto">
                <a:xfrm>
                  <a:off x="8418509" y="4566518"/>
                  <a:ext cx="1706562" cy="953189"/>
                </a:xfrm>
                <a:custGeom>
                  <a:avLst/>
                  <a:gdLst>
                    <a:gd name="T0" fmla="*/ 437 w 452"/>
                    <a:gd name="T1" fmla="*/ 88 h 238"/>
                    <a:gd name="T2" fmla="*/ 404 w 452"/>
                    <a:gd name="T3" fmla="*/ 55 h 238"/>
                    <a:gd name="T4" fmla="*/ 397 w 452"/>
                    <a:gd name="T5" fmla="*/ 48 h 238"/>
                    <a:gd name="T6" fmla="*/ 387 w 452"/>
                    <a:gd name="T7" fmla="*/ 48 h 238"/>
                    <a:gd name="T8" fmla="*/ 212 w 452"/>
                    <a:gd name="T9" fmla="*/ 48 h 238"/>
                    <a:gd name="T10" fmla="*/ 118 w 452"/>
                    <a:gd name="T11" fmla="*/ 0 h 238"/>
                    <a:gd name="T12" fmla="*/ 118 w 452"/>
                    <a:gd name="T13" fmla="*/ 0 h 238"/>
                    <a:gd name="T14" fmla="*/ 118 w 452"/>
                    <a:gd name="T15" fmla="*/ 0 h 238"/>
                    <a:gd name="T16" fmla="*/ 118 w 452"/>
                    <a:gd name="T17" fmla="*/ 0 h 238"/>
                    <a:gd name="T18" fmla="*/ 0 w 452"/>
                    <a:gd name="T19" fmla="*/ 119 h 238"/>
                    <a:gd name="T20" fmla="*/ 118 w 452"/>
                    <a:gd name="T21" fmla="*/ 238 h 238"/>
                    <a:gd name="T22" fmla="*/ 212 w 452"/>
                    <a:gd name="T23" fmla="*/ 190 h 238"/>
                    <a:gd name="T24" fmla="*/ 237 w 452"/>
                    <a:gd name="T25" fmla="*/ 190 h 238"/>
                    <a:gd name="T26" fmla="*/ 246 w 452"/>
                    <a:gd name="T27" fmla="*/ 190 h 238"/>
                    <a:gd name="T28" fmla="*/ 254 w 452"/>
                    <a:gd name="T29" fmla="*/ 183 h 238"/>
                    <a:gd name="T30" fmla="*/ 267 w 452"/>
                    <a:gd name="T31" fmla="*/ 170 h 238"/>
                    <a:gd name="T32" fmla="*/ 273 w 452"/>
                    <a:gd name="T33" fmla="*/ 176 h 238"/>
                    <a:gd name="T34" fmla="*/ 290 w 452"/>
                    <a:gd name="T35" fmla="*/ 193 h 238"/>
                    <a:gd name="T36" fmla="*/ 307 w 452"/>
                    <a:gd name="T37" fmla="*/ 176 h 238"/>
                    <a:gd name="T38" fmla="*/ 312 w 452"/>
                    <a:gd name="T39" fmla="*/ 171 h 238"/>
                    <a:gd name="T40" fmla="*/ 317 w 452"/>
                    <a:gd name="T41" fmla="*/ 177 h 238"/>
                    <a:gd name="T42" fmla="*/ 334 w 452"/>
                    <a:gd name="T43" fmla="*/ 194 h 238"/>
                    <a:gd name="T44" fmla="*/ 351 w 452"/>
                    <a:gd name="T45" fmla="*/ 177 h 238"/>
                    <a:gd name="T46" fmla="*/ 357 w 452"/>
                    <a:gd name="T47" fmla="*/ 171 h 238"/>
                    <a:gd name="T48" fmla="*/ 363 w 452"/>
                    <a:gd name="T49" fmla="*/ 177 h 238"/>
                    <a:gd name="T50" fmla="*/ 380 w 452"/>
                    <a:gd name="T51" fmla="*/ 194 h 238"/>
                    <a:gd name="T52" fmla="*/ 397 w 452"/>
                    <a:gd name="T53" fmla="*/ 177 h 238"/>
                    <a:gd name="T54" fmla="*/ 437 w 452"/>
                    <a:gd name="T55" fmla="*/ 137 h 238"/>
                    <a:gd name="T56" fmla="*/ 437 w 452"/>
                    <a:gd name="T57" fmla="*/ 137 h 238"/>
                    <a:gd name="T58" fmla="*/ 437 w 452"/>
                    <a:gd name="T59" fmla="*/ 137 h 238"/>
                    <a:gd name="T60" fmla="*/ 437 w 452"/>
                    <a:gd name="T61" fmla="*/ 8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2" h="238">
                      <a:moveTo>
                        <a:pt x="437" y="88"/>
                      </a:moveTo>
                      <a:cubicBezTo>
                        <a:pt x="404" y="55"/>
                        <a:pt x="404" y="55"/>
                        <a:pt x="404" y="55"/>
                      </a:cubicBezTo>
                      <a:cubicBezTo>
                        <a:pt x="397" y="48"/>
                        <a:pt x="397" y="48"/>
                        <a:pt x="397" y="48"/>
                      </a:cubicBezTo>
                      <a:cubicBezTo>
                        <a:pt x="387" y="48"/>
                        <a:pt x="387" y="48"/>
                        <a:pt x="387" y="48"/>
                      </a:cubicBezTo>
                      <a:cubicBezTo>
                        <a:pt x="212" y="48"/>
                        <a:pt x="212" y="48"/>
                        <a:pt x="212" y="48"/>
                      </a:cubicBezTo>
                      <a:cubicBezTo>
                        <a:pt x="190" y="18"/>
                        <a:pt x="155" y="0"/>
                        <a:pt x="118" y="0"/>
                      </a:cubicBezTo>
                      <a:cubicBezTo>
                        <a:pt x="118" y="0"/>
                        <a:pt x="118" y="0"/>
                        <a:pt x="118" y="0"/>
                      </a:cubicBezTo>
                      <a:cubicBezTo>
                        <a:pt x="118" y="0"/>
                        <a:pt x="118" y="0"/>
                        <a:pt x="118" y="0"/>
                      </a:cubicBezTo>
                      <a:cubicBezTo>
                        <a:pt x="118" y="0"/>
                        <a:pt x="118" y="0"/>
                        <a:pt x="118" y="0"/>
                      </a:cubicBezTo>
                      <a:cubicBezTo>
                        <a:pt x="53" y="0"/>
                        <a:pt x="0" y="54"/>
                        <a:pt x="0" y="119"/>
                      </a:cubicBezTo>
                      <a:cubicBezTo>
                        <a:pt x="0" y="184"/>
                        <a:pt x="53" y="237"/>
                        <a:pt x="118" y="238"/>
                      </a:cubicBezTo>
                      <a:cubicBezTo>
                        <a:pt x="155" y="237"/>
                        <a:pt x="190" y="220"/>
                        <a:pt x="212" y="190"/>
                      </a:cubicBezTo>
                      <a:cubicBezTo>
                        <a:pt x="237" y="190"/>
                        <a:pt x="237" y="190"/>
                        <a:pt x="237" y="190"/>
                      </a:cubicBezTo>
                      <a:cubicBezTo>
                        <a:pt x="246" y="190"/>
                        <a:pt x="246" y="190"/>
                        <a:pt x="246" y="190"/>
                      </a:cubicBezTo>
                      <a:cubicBezTo>
                        <a:pt x="254" y="183"/>
                        <a:pt x="254" y="183"/>
                        <a:pt x="254" y="183"/>
                      </a:cubicBezTo>
                      <a:cubicBezTo>
                        <a:pt x="267" y="170"/>
                        <a:pt x="267" y="170"/>
                        <a:pt x="267" y="170"/>
                      </a:cubicBezTo>
                      <a:cubicBezTo>
                        <a:pt x="273" y="176"/>
                        <a:pt x="273" y="176"/>
                        <a:pt x="273" y="176"/>
                      </a:cubicBezTo>
                      <a:cubicBezTo>
                        <a:pt x="290" y="193"/>
                        <a:pt x="290" y="193"/>
                        <a:pt x="290" y="193"/>
                      </a:cubicBezTo>
                      <a:cubicBezTo>
                        <a:pt x="307" y="176"/>
                        <a:pt x="307" y="176"/>
                        <a:pt x="307" y="176"/>
                      </a:cubicBezTo>
                      <a:cubicBezTo>
                        <a:pt x="312" y="171"/>
                        <a:pt x="312" y="171"/>
                        <a:pt x="312" y="171"/>
                      </a:cubicBezTo>
                      <a:cubicBezTo>
                        <a:pt x="317" y="177"/>
                        <a:pt x="317" y="177"/>
                        <a:pt x="317" y="177"/>
                      </a:cubicBezTo>
                      <a:cubicBezTo>
                        <a:pt x="334" y="194"/>
                        <a:pt x="334" y="194"/>
                        <a:pt x="334" y="194"/>
                      </a:cubicBezTo>
                      <a:cubicBezTo>
                        <a:pt x="351" y="177"/>
                        <a:pt x="351" y="177"/>
                        <a:pt x="351" y="177"/>
                      </a:cubicBezTo>
                      <a:cubicBezTo>
                        <a:pt x="357" y="171"/>
                        <a:pt x="357" y="171"/>
                        <a:pt x="357" y="171"/>
                      </a:cubicBezTo>
                      <a:cubicBezTo>
                        <a:pt x="363" y="177"/>
                        <a:pt x="363" y="177"/>
                        <a:pt x="363" y="177"/>
                      </a:cubicBezTo>
                      <a:cubicBezTo>
                        <a:pt x="380" y="194"/>
                        <a:pt x="380" y="194"/>
                        <a:pt x="380" y="194"/>
                      </a:cubicBezTo>
                      <a:cubicBezTo>
                        <a:pt x="397" y="177"/>
                        <a:pt x="397" y="177"/>
                        <a:pt x="397" y="177"/>
                      </a:cubicBezTo>
                      <a:cubicBezTo>
                        <a:pt x="437" y="137"/>
                        <a:pt x="437" y="137"/>
                        <a:pt x="437" y="137"/>
                      </a:cubicBezTo>
                      <a:cubicBezTo>
                        <a:pt x="437" y="137"/>
                        <a:pt x="437" y="137"/>
                        <a:pt x="437" y="137"/>
                      </a:cubicBezTo>
                      <a:cubicBezTo>
                        <a:pt x="437" y="137"/>
                        <a:pt x="437" y="137"/>
                        <a:pt x="437" y="137"/>
                      </a:cubicBezTo>
                      <a:cubicBezTo>
                        <a:pt x="452" y="122"/>
                        <a:pt x="452" y="103"/>
                        <a:pt x="437" y="88"/>
                      </a:cubicBezTo>
                      <a:close/>
                    </a:path>
                  </a:pathLst>
                </a:custGeom>
                <a:solidFill>
                  <a:srgbClr val="68217A"/>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smtClean="0">
                    <a:gradFill>
                      <a:gsLst>
                        <a:gs pos="0">
                          <a:srgbClr val="FFFFFF"/>
                        </a:gs>
                        <a:gs pos="100000">
                          <a:srgbClr val="FFFFFF"/>
                        </a:gs>
                      </a:gsLst>
                      <a:lin ang="5400000" scaled="0"/>
                    </a:gradFill>
                    <a:ea typeface="Segoe UI" pitchFamily="34" charset="0"/>
                    <a:cs typeface="Segoe UI" pitchFamily="34" charset="0"/>
                  </a:endParaRPr>
                </a:p>
              </p:txBody>
            </p:sp>
            <p:sp>
              <p:nvSpPr>
                <p:cNvPr id="376" name="Freeform 25"/>
                <p:cNvSpPr>
                  <a:spLocks noChangeAspect="1" noEditPoints="1"/>
                </p:cNvSpPr>
                <p:nvPr/>
              </p:nvSpPr>
              <p:spPr bwMode="auto">
                <a:xfrm>
                  <a:off x="8508990" y="4657000"/>
                  <a:ext cx="1514474" cy="762211"/>
                </a:xfrm>
                <a:custGeom>
                  <a:avLst/>
                  <a:gdLst>
                    <a:gd name="T0" fmla="*/ 396 w 401"/>
                    <a:gd name="T1" fmla="*/ 80 h 190"/>
                    <a:gd name="T2" fmla="*/ 363 w 401"/>
                    <a:gd name="T3" fmla="*/ 48 h 190"/>
                    <a:gd name="T4" fmla="*/ 175 w 401"/>
                    <a:gd name="T5" fmla="*/ 48 h 190"/>
                    <a:gd name="T6" fmla="*/ 94 w 401"/>
                    <a:gd name="T7" fmla="*/ 0 h 190"/>
                    <a:gd name="T8" fmla="*/ 0 w 401"/>
                    <a:gd name="T9" fmla="*/ 95 h 190"/>
                    <a:gd name="T10" fmla="*/ 94 w 401"/>
                    <a:gd name="T11" fmla="*/ 190 h 190"/>
                    <a:gd name="T12" fmla="*/ 175 w 401"/>
                    <a:gd name="T13" fmla="*/ 142 h 190"/>
                    <a:gd name="T14" fmla="*/ 213 w 401"/>
                    <a:gd name="T15" fmla="*/ 142 h 190"/>
                    <a:gd name="T16" fmla="*/ 243 w 401"/>
                    <a:gd name="T17" fmla="*/ 112 h 190"/>
                    <a:gd name="T18" fmla="*/ 266 w 401"/>
                    <a:gd name="T19" fmla="*/ 135 h 190"/>
                    <a:gd name="T20" fmla="*/ 288 w 401"/>
                    <a:gd name="T21" fmla="*/ 113 h 190"/>
                    <a:gd name="T22" fmla="*/ 310 w 401"/>
                    <a:gd name="T23" fmla="*/ 136 h 190"/>
                    <a:gd name="T24" fmla="*/ 333 w 401"/>
                    <a:gd name="T25" fmla="*/ 113 h 190"/>
                    <a:gd name="T26" fmla="*/ 356 w 401"/>
                    <a:gd name="T27" fmla="*/ 136 h 190"/>
                    <a:gd name="T28" fmla="*/ 396 w 401"/>
                    <a:gd name="T29" fmla="*/ 96 h 190"/>
                    <a:gd name="T30" fmla="*/ 396 w 401"/>
                    <a:gd name="T31" fmla="*/ 80 h 190"/>
                    <a:gd name="T32" fmla="*/ 53 w 401"/>
                    <a:gd name="T33" fmla="*/ 120 h 190"/>
                    <a:gd name="T34" fmla="*/ 28 w 401"/>
                    <a:gd name="T35" fmla="*/ 95 h 190"/>
                    <a:gd name="T36" fmla="*/ 53 w 401"/>
                    <a:gd name="T37" fmla="*/ 69 h 190"/>
                    <a:gd name="T38" fmla="*/ 77 w 401"/>
                    <a:gd name="T39" fmla="*/ 95 h 190"/>
                    <a:gd name="T40" fmla="*/ 53 w 401"/>
                    <a:gd name="T41" fmla="*/ 12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1" h="190">
                      <a:moveTo>
                        <a:pt x="396" y="80"/>
                      </a:moveTo>
                      <a:cubicBezTo>
                        <a:pt x="363" y="48"/>
                        <a:pt x="363" y="48"/>
                        <a:pt x="363" y="48"/>
                      </a:cubicBezTo>
                      <a:cubicBezTo>
                        <a:pt x="175" y="48"/>
                        <a:pt x="175" y="48"/>
                        <a:pt x="175" y="48"/>
                      </a:cubicBezTo>
                      <a:cubicBezTo>
                        <a:pt x="159" y="20"/>
                        <a:pt x="128" y="0"/>
                        <a:pt x="94" y="0"/>
                      </a:cubicBezTo>
                      <a:cubicBezTo>
                        <a:pt x="42" y="0"/>
                        <a:pt x="0" y="43"/>
                        <a:pt x="0" y="95"/>
                      </a:cubicBezTo>
                      <a:cubicBezTo>
                        <a:pt x="0" y="147"/>
                        <a:pt x="42" y="189"/>
                        <a:pt x="94" y="190"/>
                      </a:cubicBezTo>
                      <a:cubicBezTo>
                        <a:pt x="128" y="189"/>
                        <a:pt x="158" y="170"/>
                        <a:pt x="175" y="142"/>
                      </a:cubicBezTo>
                      <a:cubicBezTo>
                        <a:pt x="213" y="142"/>
                        <a:pt x="213" y="142"/>
                        <a:pt x="213" y="142"/>
                      </a:cubicBezTo>
                      <a:cubicBezTo>
                        <a:pt x="243" y="112"/>
                        <a:pt x="243" y="112"/>
                        <a:pt x="243" y="112"/>
                      </a:cubicBezTo>
                      <a:cubicBezTo>
                        <a:pt x="266" y="135"/>
                        <a:pt x="266" y="135"/>
                        <a:pt x="266" y="135"/>
                      </a:cubicBezTo>
                      <a:cubicBezTo>
                        <a:pt x="288" y="113"/>
                        <a:pt x="288" y="113"/>
                        <a:pt x="288" y="113"/>
                      </a:cubicBezTo>
                      <a:cubicBezTo>
                        <a:pt x="310" y="136"/>
                        <a:pt x="310" y="136"/>
                        <a:pt x="310" y="136"/>
                      </a:cubicBezTo>
                      <a:cubicBezTo>
                        <a:pt x="333" y="113"/>
                        <a:pt x="333" y="113"/>
                        <a:pt x="333" y="113"/>
                      </a:cubicBezTo>
                      <a:cubicBezTo>
                        <a:pt x="356" y="136"/>
                        <a:pt x="356" y="136"/>
                        <a:pt x="356" y="136"/>
                      </a:cubicBezTo>
                      <a:cubicBezTo>
                        <a:pt x="396" y="96"/>
                        <a:pt x="396" y="96"/>
                        <a:pt x="396" y="96"/>
                      </a:cubicBezTo>
                      <a:cubicBezTo>
                        <a:pt x="401" y="90"/>
                        <a:pt x="401" y="86"/>
                        <a:pt x="396" y="80"/>
                      </a:cubicBezTo>
                      <a:close/>
                      <a:moveTo>
                        <a:pt x="53" y="120"/>
                      </a:moveTo>
                      <a:cubicBezTo>
                        <a:pt x="39" y="120"/>
                        <a:pt x="28" y="108"/>
                        <a:pt x="28" y="95"/>
                      </a:cubicBezTo>
                      <a:cubicBezTo>
                        <a:pt x="28" y="81"/>
                        <a:pt x="39" y="69"/>
                        <a:pt x="53" y="69"/>
                      </a:cubicBezTo>
                      <a:cubicBezTo>
                        <a:pt x="66" y="69"/>
                        <a:pt x="77" y="81"/>
                        <a:pt x="77" y="95"/>
                      </a:cubicBezTo>
                      <a:cubicBezTo>
                        <a:pt x="77" y="108"/>
                        <a:pt x="66" y="120"/>
                        <a:pt x="53" y="120"/>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grpSp>
        </p:grpSp>
        <p:grpSp>
          <p:nvGrpSpPr>
            <p:cNvPr id="332" name="Group 36"/>
            <p:cNvGrpSpPr/>
            <p:nvPr/>
          </p:nvGrpSpPr>
          <p:grpSpPr>
            <a:xfrm>
              <a:off x="5343512" y="5494989"/>
              <a:ext cx="635190" cy="419850"/>
              <a:chOff x="479484" y="5182119"/>
              <a:chExt cx="855469" cy="497811"/>
            </a:xfrm>
          </p:grpSpPr>
          <p:sp>
            <p:nvSpPr>
              <p:cNvPr id="369" name="Freeform 24"/>
              <p:cNvSpPr>
                <a:spLocks noEditPoints="1"/>
              </p:cNvSpPr>
              <p:nvPr/>
            </p:nvSpPr>
            <p:spPr bwMode="auto">
              <a:xfrm rot="5400000">
                <a:off x="590435" y="5071168"/>
                <a:ext cx="497811" cy="719713"/>
              </a:xfrm>
              <a:custGeom>
                <a:avLst/>
                <a:gdLst>
                  <a:gd name="T0" fmla="*/ 123 w 244"/>
                  <a:gd name="T1" fmla="*/ 112 h 305"/>
                  <a:gd name="T2" fmla="*/ 123 w 244"/>
                  <a:gd name="T3" fmla="*/ 141 h 305"/>
                  <a:gd name="T4" fmla="*/ 31 w 244"/>
                  <a:gd name="T5" fmla="*/ 262 h 305"/>
                  <a:gd name="T6" fmla="*/ 56 w 244"/>
                  <a:gd name="T7" fmla="*/ 262 h 305"/>
                  <a:gd name="T8" fmla="*/ 31 w 244"/>
                  <a:gd name="T9" fmla="*/ 262 h 305"/>
                  <a:gd name="T10" fmla="*/ 8 w 244"/>
                  <a:gd name="T11" fmla="*/ 0 h 305"/>
                  <a:gd name="T12" fmla="*/ 0 w 244"/>
                  <a:gd name="T13" fmla="*/ 297 h 305"/>
                  <a:gd name="T14" fmla="*/ 236 w 244"/>
                  <a:gd name="T15" fmla="*/ 305 h 305"/>
                  <a:gd name="T16" fmla="*/ 244 w 244"/>
                  <a:gd name="T17" fmla="*/ 8 h 305"/>
                  <a:gd name="T18" fmla="*/ 10 w 244"/>
                  <a:gd name="T19" fmla="*/ 15 h 305"/>
                  <a:gd name="T20" fmla="*/ 24 w 244"/>
                  <a:gd name="T21" fmla="*/ 15 h 305"/>
                  <a:gd name="T22" fmla="*/ 10 w 244"/>
                  <a:gd name="T23" fmla="*/ 15 h 305"/>
                  <a:gd name="T24" fmla="*/ 67 w 244"/>
                  <a:gd name="T25" fmla="*/ 276 h 305"/>
                  <a:gd name="T26" fmla="*/ 15 w 244"/>
                  <a:gd name="T27" fmla="*/ 263 h 305"/>
                  <a:gd name="T28" fmla="*/ 83 w 244"/>
                  <a:gd name="T29" fmla="*/ 184 h 305"/>
                  <a:gd name="T30" fmla="*/ 107 w 244"/>
                  <a:gd name="T31" fmla="*/ 194 h 305"/>
                  <a:gd name="T32" fmla="*/ 106 w 244"/>
                  <a:gd name="T33" fmla="*/ 200 h 305"/>
                  <a:gd name="T34" fmla="*/ 67 w 244"/>
                  <a:gd name="T35" fmla="*/ 276 h 305"/>
                  <a:gd name="T36" fmla="*/ 104 w 244"/>
                  <a:gd name="T37" fmla="*/ 221 h 305"/>
                  <a:gd name="T38" fmla="*/ 114 w 244"/>
                  <a:gd name="T39" fmla="*/ 202 h 305"/>
                  <a:gd name="T40" fmla="*/ 93 w 244"/>
                  <a:gd name="T41" fmla="*/ 171 h 305"/>
                  <a:gd name="T42" fmla="*/ 57 w 244"/>
                  <a:gd name="T43" fmla="*/ 198 h 305"/>
                  <a:gd name="T44" fmla="*/ 122 w 244"/>
                  <a:gd name="T45" fmla="*/ 30 h 305"/>
                  <a:gd name="T46" fmla="*/ 122 w 244"/>
                  <a:gd name="T47" fmla="*/ 223 h 305"/>
                  <a:gd name="T48" fmla="*/ 219 w 244"/>
                  <a:gd name="T49" fmla="*/ 288 h 305"/>
                  <a:gd name="T50" fmla="*/ 234 w 244"/>
                  <a:gd name="T51" fmla="*/ 288 h 305"/>
                  <a:gd name="T52" fmla="*/ 227 w 244"/>
                  <a:gd name="T53" fmla="*/ 22 h 305"/>
                  <a:gd name="T54" fmla="*/ 227 w 244"/>
                  <a:gd name="T55" fmla="*/ 8 h 305"/>
                  <a:gd name="T56" fmla="*/ 227 w 244"/>
                  <a:gd name="T57" fmla="*/ 22 h 305"/>
                  <a:gd name="T58" fmla="*/ 168 w 244"/>
                  <a:gd name="T59" fmla="*/ 126 h 305"/>
                  <a:gd name="T60" fmla="*/ 77 w 244"/>
                  <a:gd name="T61" fmla="*/ 126 h 305"/>
                  <a:gd name="T62" fmla="*/ 123 w 244"/>
                  <a:gd name="T63" fmla="*/ 162 h 305"/>
                  <a:gd name="T64" fmla="*/ 123 w 244"/>
                  <a:gd name="T65" fmla="*/ 90 h 305"/>
                  <a:gd name="T66" fmla="*/ 123 w 244"/>
                  <a:gd name="T67" fmla="*/ 162 h 305"/>
                  <a:gd name="T68" fmla="*/ 98 w 244"/>
                  <a:gd name="T69" fmla="*/ 122 h 305"/>
                  <a:gd name="T70" fmla="*/ 98 w 244"/>
                  <a:gd name="T71" fmla="*/ 131 h 305"/>
                  <a:gd name="T72" fmla="*/ 105 w 244"/>
                  <a:gd name="T73" fmla="*/ 114 h 305"/>
                  <a:gd name="T74" fmla="*/ 110 w 244"/>
                  <a:gd name="T75" fmla="*/ 109 h 305"/>
                  <a:gd name="T76" fmla="*/ 101 w 244"/>
                  <a:gd name="T77" fmla="*/ 105 h 305"/>
                  <a:gd name="T78" fmla="*/ 105 w 244"/>
                  <a:gd name="T79" fmla="*/ 114 h 305"/>
                  <a:gd name="T80" fmla="*/ 143 w 244"/>
                  <a:gd name="T81" fmla="*/ 112 h 305"/>
                  <a:gd name="T82" fmla="*/ 143 w 244"/>
                  <a:gd name="T83" fmla="*/ 105 h 305"/>
                  <a:gd name="T84" fmla="*/ 137 w 244"/>
                  <a:gd name="T85" fmla="*/ 112 h 305"/>
                  <a:gd name="T86" fmla="*/ 117 w 244"/>
                  <a:gd name="T87" fmla="*/ 101 h 305"/>
                  <a:gd name="T88" fmla="*/ 128 w 244"/>
                  <a:gd name="T89" fmla="*/ 101 h 305"/>
                  <a:gd name="T90" fmla="*/ 117 w 244"/>
                  <a:gd name="T91" fmla="*/ 101 h 305"/>
                  <a:gd name="T92" fmla="*/ 123 w 244"/>
                  <a:gd name="T93" fmla="*/ 155 h 305"/>
                  <a:gd name="T94" fmla="*/ 123 w 244"/>
                  <a:gd name="T95" fmla="*/ 146 h 305"/>
                  <a:gd name="T96" fmla="*/ 101 w 244"/>
                  <a:gd name="T97" fmla="*/ 140 h 305"/>
                  <a:gd name="T98" fmla="*/ 110 w 244"/>
                  <a:gd name="T99" fmla="*/ 144 h 305"/>
                  <a:gd name="T100" fmla="*/ 105 w 244"/>
                  <a:gd name="T101" fmla="*/ 149 h 305"/>
                  <a:gd name="T102" fmla="*/ 101 w 244"/>
                  <a:gd name="T103" fmla="*/ 140 h 305"/>
                  <a:gd name="T104" fmla="*/ 143 w 244"/>
                  <a:gd name="T105" fmla="*/ 140 h 305"/>
                  <a:gd name="T106" fmla="*/ 143 w 244"/>
                  <a:gd name="T107" fmla="*/ 147 h 305"/>
                  <a:gd name="T108" fmla="*/ 137 w 244"/>
                  <a:gd name="T109" fmla="*/ 147 h 305"/>
                  <a:gd name="T110" fmla="*/ 142 w 244"/>
                  <a:gd name="T111" fmla="*/ 127 h 305"/>
                  <a:gd name="T112" fmla="*/ 152 w 244"/>
                  <a:gd name="T113" fmla="*/ 127 h 305"/>
                  <a:gd name="T114" fmla="*/ 142 w 244"/>
                  <a:gd name="T115" fmla="*/ 12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 h="305">
                    <a:moveTo>
                      <a:pt x="109" y="126"/>
                    </a:moveTo>
                    <a:cubicBezTo>
                      <a:pt x="109" y="119"/>
                      <a:pt x="115" y="112"/>
                      <a:pt x="123" y="112"/>
                    </a:cubicBezTo>
                    <a:cubicBezTo>
                      <a:pt x="131" y="112"/>
                      <a:pt x="137" y="119"/>
                      <a:pt x="137" y="126"/>
                    </a:cubicBezTo>
                    <a:cubicBezTo>
                      <a:pt x="137" y="134"/>
                      <a:pt x="131" y="141"/>
                      <a:pt x="123" y="141"/>
                    </a:cubicBezTo>
                    <a:cubicBezTo>
                      <a:pt x="115" y="141"/>
                      <a:pt x="109" y="134"/>
                      <a:pt x="109" y="126"/>
                    </a:cubicBezTo>
                    <a:close/>
                    <a:moveTo>
                      <a:pt x="31" y="262"/>
                    </a:moveTo>
                    <a:cubicBezTo>
                      <a:pt x="31" y="269"/>
                      <a:pt x="36" y="274"/>
                      <a:pt x="43" y="274"/>
                    </a:cubicBezTo>
                    <a:cubicBezTo>
                      <a:pt x="50" y="274"/>
                      <a:pt x="56" y="269"/>
                      <a:pt x="56" y="262"/>
                    </a:cubicBezTo>
                    <a:cubicBezTo>
                      <a:pt x="56" y="255"/>
                      <a:pt x="50" y="249"/>
                      <a:pt x="43" y="249"/>
                    </a:cubicBezTo>
                    <a:cubicBezTo>
                      <a:pt x="36" y="249"/>
                      <a:pt x="31" y="255"/>
                      <a:pt x="31" y="262"/>
                    </a:cubicBezTo>
                    <a:close/>
                    <a:moveTo>
                      <a:pt x="236" y="0"/>
                    </a:moveTo>
                    <a:cubicBezTo>
                      <a:pt x="8" y="0"/>
                      <a:pt x="8" y="0"/>
                      <a:pt x="8" y="0"/>
                    </a:cubicBezTo>
                    <a:cubicBezTo>
                      <a:pt x="4" y="0"/>
                      <a:pt x="0" y="4"/>
                      <a:pt x="0" y="8"/>
                    </a:cubicBezTo>
                    <a:cubicBezTo>
                      <a:pt x="0" y="297"/>
                      <a:pt x="0" y="297"/>
                      <a:pt x="0" y="297"/>
                    </a:cubicBezTo>
                    <a:cubicBezTo>
                      <a:pt x="0" y="302"/>
                      <a:pt x="4" y="305"/>
                      <a:pt x="8" y="305"/>
                    </a:cubicBezTo>
                    <a:cubicBezTo>
                      <a:pt x="236" y="305"/>
                      <a:pt x="236" y="305"/>
                      <a:pt x="236" y="305"/>
                    </a:cubicBezTo>
                    <a:cubicBezTo>
                      <a:pt x="241" y="305"/>
                      <a:pt x="244" y="302"/>
                      <a:pt x="244" y="297"/>
                    </a:cubicBezTo>
                    <a:cubicBezTo>
                      <a:pt x="244" y="8"/>
                      <a:pt x="244" y="8"/>
                      <a:pt x="244" y="8"/>
                    </a:cubicBezTo>
                    <a:cubicBezTo>
                      <a:pt x="244" y="4"/>
                      <a:pt x="241" y="0"/>
                      <a:pt x="236" y="0"/>
                    </a:cubicBezTo>
                    <a:close/>
                    <a:moveTo>
                      <a:pt x="10" y="15"/>
                    </a:moveTo>
                    <a:cubicBezTo>
                      <a:pt x="10" y="11"/>
                      <a:pt x="13" y="8"/>
                      <a:pt x="17" y="8"/>
                    </a:cubicBezTo>
                    <a:cubicBezTo>
                      <a:pt x="21" y="8"/>
                      <a:pt x="24" y="11"/>
                      <a:pt x="24" y="15"/>
                    </a:cubicBezTo>
                    <a:cubicBezTo>
                      <a:pt x="24" y="19"/>
                      <a:pt x="21" y="22"/>
                      <a:pt x="17" y="22"/>
                    </a:cubicBezTo>
                    <a:cubicBezTo>
                      <a:pt x="13" y="22"/>
                      <a:pt x="10" y="19"/>
                      <a:pt x="10" y="15"/>
                    </a:cubicBezTo>
                    <a:close/>
                    <a:moveTo>
                      <a:pt x="67" y="276"/>
                    </a:moveTo>
                    <a:cubicBezTo>
                      <a:pt x="67" y="276"/>
                      <a:pt x="67" y="276"/>
                      <a:pt x="67" y="276"/>
                    </a:cubicBezTo>
                    <a:cubicBezTo>
                      <a:pt x="62" y="285"/>
                      <a:pt x="54" y="290"/>
                      <a:pt x="43" y="290"/>
                    </a:cubicBezTo>
                    <a:cubicBezTo>
                      <a:pt x="28" y="290"/>
                      <a:pt x="15" y="278"/>
                      <a:pt x="15" y="263"/>
                    </a:cubicBezTo>
                    <a:cubicBezTo>
                      <a:pt x="15" y="255"/>
                      <a:pt x="19" y="248"/>
                      <a:pt x="23" y="243"/>
                    </a:cubicBezTo>
                    <a:cubicBezTo>
                      <a:pt x="83" y="184"/>
                      <a:pt x="83" y="184"/>
                      <a:pt x="83" y="184"/>
                    </a:cubicBezTo>
                    <a:cubicBezTo>
                      <a:pt x="85" y="181"/>
                      <a:pt x="89" y="179"/>
                      <a:pt x="93" y="179"/>
                    </a:cubicBezTo>
                    <a:cubicBezTo>
                      <a:pt x="100" y="179"/>
                      <a:pt x="107" y="186"/>
                      <a:pt x="107" y="194"/>
                    </a:cubicBezTo>
                    <a:cubicBezTo>
                      <a:pt x="107" y="196"/>
                      <a:pt x="107" y="198"/>
                      <a:pt x="106" y="200"/>
                    </a:cubicBezTo>
                    <a:cubicBezTo>
                      <a:pt x="106" y="200"/>
                      <a:pt x="106" y="200"/>
                      <a:pt x="106" y="200"/>
                    </a:cubicBezTo>
                    <a:cubicBezTo>
                      <a:pt x="68" y="275"/>
                      <a:pt x="68" y="275"/>
                      <a:pt x="68" y="275"/>
                    </a:cubicBezTo>
                    <a:cubicBezTo>
                      <a:pt x="68" y="275"/>
                      <a:pt x="67" y="275"/>
                      <a:pt x="67" y="276"/>
                    </a:cubicBezTo>
                    <a:close/>
                    <a:moveTo>
                      <a:pt x="122" y="223"/>
                    </a:moveTo>
                    <a:cubicBezTo>
                      <a:pt x="116" y="223"/>
                      <a:pt x="110" y="222"/>
                      <a:pt x="104" y="221"/>
                    </a:cubicBezTo>
                    <a:cubicBezTo>
                      <a:pt x="113" y="204"/>
                      <a:pt x="113" y="204"/>
                      <a:pt x="113" y="204"/>
                    </a:cubicBezTo>
                    <a:cubicBezTo>
                      <a:pt x="113" y="203"/>
                      <a:pt x="113" y="203"/>
                      <a:pt x="114" y="202"/>
                    </a:cubicBezTo>
                    <a:cubicBezTo>
                      <a:pt x="115" y="200"/>
                      <a:pt x="115" y="197"/>
                      <a:pt x="115" y="194"/>
                    </a:cubicBezTo>
                    <a:cubicBezTo>
                      <a:pt x="115" y="181"/>
                      <a:pt x="106" y="171"/>
                      <a:pt x="93" y="171"/>
                    </a:cubicBezTo>
                    <a:cubicBezTo>
                      <a:pt x="86" y="171"/>
                      <a:pt x="81" y="173"/>
                      <a:pt x="76" y="178"/>
                    </a:cubicBezTo>
                    <a:cubicBezTo>
                      <a:pt x="57" y="198"/>
                      <a:pt x="57" y="198"/>
                      <a:pt x="57" y="198"/>
                    </a:cubicBezTo>
                    <a:cubicBezTo>
                      <a:pt x="37" y="180"/>
                      <a:pt x="25" y="155"/>
                      <a:pt x="25" y="127"/>
                    </a:cubicBezTo>
                    <a:cubicBezTo>
                      <a:pt x="25" y="74"/>
                      <a:pt x="69" y="30"/>
                      <a:pt x="122" y="30"/>
                    </a:cubicBezTo>
                    <a:cubicBezTo>
                      <a:pt x="175" y="30"/>
                      <a:pt x="218" y="74"/>
                      <a:pt x="218" y="127"/>
                    </a:cubicBezTo>
                    <a:cubicBezTo>
                      <a:pt x="218" y="180"/>
                      <a:pt x="175" y="223"/>
                      <a:pt x="122" y="223"/>
                    </a:cubicBezTo>
                    <a:close/>
                    <a:moveTo>
                      <a:pt x="227" y="295"/>
                    </a:moveTo>
                    <a:cubicBezTo>
                      <a:pt x="223" y="295"/>
                      <a:pt x="219" y="292"/>
                      <a:pt x="219" y="288"/>
                    </a:cubicBezTo>
                    <a:cubicBezTo>
                      <a:pt x="219" y="285"/>
                      <a:pt x="223" y="282"/>
                      <a:pt x="227" y="282"/>
                    </a:cubicBezTo>
                    <a:cubicBezTo>
                      <a:pt x="230" y="282"/>
                      <a:pt x="234" y="285"/>
                      <a:pt x="234" y="288"/>
                    </a:cubicBezTo>
                    <a:cubicBezTo>
                      <a:pt x="234" y="292"/>
                      <a:pt x="230" y="295"/>
                      <a:pt x="227" y="295"/>
                    </a:cubicBezTo>
                    <a:close/>
                    <a:moveTo>
                      <a:pt x="227" y="22"/>
                    </a:moveTo>
                    <a:cubicBezTo>
                      <a:pt x="223" y="22"/>
                      <a:pt x="219" y="19"/>
                      <a:pt x="219" y="15"/>
                    </a:cubicBezTo>
                    <a:cubicBezTo>
                      <a:pt x="219" y="11"/>
                      <a:pt x="223" y="8"/>
                      <a:pt x="227" y="8"/>
                    </a:cubicBezTo>
                    <a:cubicBezTo>
                      <a:pt x="230" y="8"/>
                      <a:pt x="234" y="11"/>
                      <a:pt x="234" y="15"/>
                    </a:cubicBezTo>
                    <a:cubicBezTo>
                      <a:pt x="234" y="19"/>
                      <a:pt x="230" y="22"/>
                      <a:pt x="227" y="22"/>
                    </a:cubicBezTo>
                    <a:close/>
                    <a:moveTo>
                      <a:pt x="122" y="82"/>
                    </a:moveTo>
                    <a:cubicBezTo>
                      <a:pt x="147" y="82"/>
                      <a:pt x="168" y="101"/>
                      <a:pt x="168" y="126"/>
                    </a:cubicBezTo>
                    <a:cubicBezTo>
                      <a:pt x="168" y="151"/>
                      <a:pt x="147" y="171"/>
                      <a:pt x="122" y="171"/>
                    </a:cubicBezTo>
                    <a:cubicBezTo>
                      <a:pt x="97" y="171"/>
                      <a:pt x="77" y="151"/>
                      <a:pt x="77" y="126"/>
                    </a:cubicBezTo>
                    <a:cubicBezTo>
                      <a:pt x="77" y="101"/>
                      <a:pt x="97" y="82"/>
                      <a:pt x="122" y="82"/>
                    </a:cubicBezTo>
                    <a:close/>
                    <a:moveTo>
                      <a:pt x="123" y="162"/>
                    </a:moveTo>
                    <a:cubicBezTo>
                      <a:pt x="143" y="162"/>
                      <a:pt x="159" y="146"/>
                      <a:pt x="159" y="126"/>
                    </a:cubicBezTo>
                    <a:cubicBezTo>
                      <a:pt x="159" y="107"/>
                      <a:pt x="143" y="90"/>
                      <a:pt x="123" y="90"/>
                    </a:cubicBezTo>
                    <a:cubicBezTo>
                      <a:pt x="102" y="90"/>
                      <a:pt x="86" y="107"/>
                      <a:pt x="86" y="126"/>
                    </a:cubicBezTo>
                    <a:cubicBezTo>
                      <a:pt x="86" y="146"/>
                      <a:pt x="102" y="162"/>
                      <a:pt x="123" y="162"/>
                    </a:cubicBezTo>
                    <a:close/>
                    <a:moveTo>
                      <a:pt x="93" y="126"/>
                    </a:moveTo>
                    <a:cubicBezTo>
                      <a:pt x="93" y="124"/>
                      <a:pt x="95" y="122"/>
                      <a:pt x="98" y="122"/>
                    </a:cubicBezTo>
                    <a:cubicBezTo>
                      <a:pt x="100" y="122"/>
                      <a:pt x="102" y="124"/>
                      <a:pt x="102" y="126"/>
                    </a:cubicBezTo>
                    <a:cubicBezTo>
                      <a:pt x="102" y="129"/>
                      <a:pt x="100" y="131"/>
                      <a:pt x="98" y="131"/>
                    </a:cubicBezTo>
                    <a:cubicBezTo>
                      <a:pt x="95" y="131"/>
                      <a:pt x="93" y="129"/>
                      <a:pt x="93" y="126"/>
                    </a:cubicBezTo>
                    <a:close/>
                    <a:moveTo>
                      <a:pt x="105" y="114"/>
                    </a:moveTo>
                    <a:cubicBezTo>
                      <a:pt x="107" y="114"/>
                      <a:pt x="108" y="113"/>
                      <a:pt x="109" y="112"/>
                    </a:cubicBezTo>
                    <a:cubicBezTo>
                      <a:pt x="110" y="111"/>
                      <a:pt x="110" y="110"/>
                      <a:pt x="110" y="109"/>
                    </a:cubicBezTo>
                    <a:cubicBezTo>
                      <a:pt x="110" y="107"/>
                      <a:pt x="110" y="106"/>
                      <a:pt x="109" y="105"/>
                    </a:cubicBezTo>
                    <a:cubicBezTo>
                      <a:pt x="107" y="103"/>
                      <a:pt x="103" y="103"/>
                      <a:pt x="101" y="105"/>
                    </a:cubicBezTo>
                    <a:cubicBezTo>
                      <a:pt x="99" y="107"/>
                      <a:pt x="99" y="110"/>
                      <a:pt x="101" y="112"/>
                    </a:cubicBezTo>
                    <a:cubicBezTo>
                      <a:pt x="103" y="113"/>
                      <a:pt x="104" y="114"/>
                      <a:pt x="105" y="114"/>
                    </a:cubicBezTo>
                    <a:moveTo>
                      <a:pt x="140" y="114"/>
                    </a:moveTo>
                    <a:cubicBezTo>
                      <a:pt x="141" y="114"/>
                      <a:pt x="142" y="113"/>
                      <a:pt x="143" y="112"/>
                    </a:cubicBezTo>
                    <a:cubicBezTo>
                      <a:pt x="144" y="111"/>
                      <a:pt x="144" y="110"/>
                      <a:pt x="144" y="109"/>
                    </a:cubicBezTo>
                    <a:cubicBezTo>
                      <a:pt x="144" y="107"/>
                      <a:pt x="144" y="106"/>
                      <a:pt x="143" y="105"/>
                    </a:cubicBezTo>
                    <a:cubicBezTo>
                      <a:pt x="141" y="103"/>
                      <a:pt x="138" y="103"/>
                      <a:pt x="137" y="105"/>
                    </a:cubicBezTo>
                    <a:cubicBezTo>
                      <a:pt x="135" y="107"/>
                      <a:pt x="135" y="110"/>
                      <a:pt x="137" y="112"/>
                    </a:cubicBezTo>
                    <a:cubicBezTo>
                      <a:pt x="137" y="113"/>
                      <a:pt x="139" y="114"/>
                      <a:pt x="140" y="114"/>
                    </a:cubicBezTo>
                    <a:moveTo>
                      <a:pt x="117" y="101"/>
                    </a:moveTo>
                    <a:cubicBezTo>
                      <a:pt x="117" y="104"/>
                      <a:pt x="119" y="107"/>
                      <a:pt x="123" y="107"/>
                    </a:cubicBezTo>
                    <a:cubicBezTo>
                      <a:pt x="126" y="107"/>
                      <a:pt x="128" y="104"/>
                      <a:pt x="128" y="101"/>
                    </a:cubicBezTo>
                    <a:cubicBezTo>
                      <a:pt x="128" y="98"/>
                      <a:pt x="126" y="96"/>
                      <a:pt x="123" y="96"/>
                    </a:cubicBezTo>
                    <a:cubicBezTo>
                      <a:pt x="119" y="96"/>
                      <a:pt x="117" y="98"/>
                      <a:pt x="117" y="101"/>
                    </a:cubicBezTo>
                    <a:close/>
                    <a:moveTo>
                      <a:pt x="117" y="151"/>
                    </a:moveTo>
                    <a:cubicBezTo>
                      <a:pt x="117" y="153"/>
                      <a:pt x="119" y="155"/>
                      <a:pt x="123" y="155"/>
                    </a:cubicBezTo>
                    <a:cubicBezTo>
                      <a:pt x="126" y="155"/>
                      <a:pt x="128" y="153"/>
                      <a:pt x="128" y="151"/>
                    </a:cubicBezTo>
                    <a:cubicBezTo>
                      <a:pt x="128" y="148"/>
                      <a:pt x="126" y="146"/>
                      <a:pt x="123" y="146"/>
                    </a:cubicBezTo>
                    <a:cubicBezTo>
                      <a:pt x="119" y="146"/>
                      <a:pt x="117" y="148"/>
                      <a:pt x="117" y="151"/>
                    </a:cubicBezTo>
                    <a:close/>
                    <a:moveTo>
                      <a:pt x="101" y="140"/>
                    </a:moveTo>
                    <a:cubicBezTo>
                      <a:pt x="103" y="138"/>
                      <a:pt x="107" y="138"/>
                      <a:pt x="109" y="140"/>
                    </a:cubicBezTo>
                    <a:cubicBezTo>
                      <a:pt x="110" y="141"/>
                      <a:pt x="110" y="142"/>
                      <a:pt x="110" y="144"/>
                    </a:cubicBezTo>
                    <a:cubicBezTo>
                      <a:pt x="110" y="145"/>
                      <a:pt x="110" y="146"/>
                      <a:pt x="109" y="147"/>
                    </a:cubicBezTo>
                    <a:cubicBezTo>
                      <a:pt x="108" y="148"/>
                      <a:pt x="107" y="149"/>
                      <a:pt x="105" y="149"/>
                    </a:cubicBezTo>
                    <a:cubicBezTo>
                      <a:pt x="104" y="149"/>
                      <a:pt x="103" y="148"/>
                      <a:pt x="101" y="147"/>
                    </a:cubicBezTo>
                    <a:cubicBezTo>
                      <a:pt x="99" y="145"/>
                      <a:pt x="99" y="142"/>
                      <a:pt x="101" y="140"/>
                    </a:cubicBezTo>
                    <a:moveTo>
                      <a:pt x="137" y="140"/>
                    </a:moveTo>
                    <a:cubicBezTo>
                      <a:pt x="138" y="138"/>
                      <a:pt x="141" y="138"/>
                      <a:pt x="143" y="140"/>
                    </a:cubicBezTo>
                    <a:cubicBezTo>
                      <a:pt x="144" y="141"/>
                      <a:pt x="144" y="142"/>
                      <a:pt x="144" y="144"/>
                    </a:cubicBezTo>
                    <a:cubicBezTo>
                      <a:pt x="144" y="145"/>
                      <a:pt x="144" y="146"/>
                      <a:pt x="143" y="147"/>
                    </a:cubicBezTo>
                    <a:cubicBezTo>
                      <a:pt x="142" y="148"/>
                      <a:pt x="141" y="149"/>
                      <a:pt x="140" y="149"/>
                    </a:cubicBezTo>
                    <a:cubicBezTo>
                      <a:pt x="139" y="149"/>
                      <a:pt x="138" y="148"/>
                      <a:pt x="137" y="147"/>
                    </a:cubicBezTo>
                    <a:cubicBezTo>
                      <a:pt x="135" y="145"/>
                      <a:pt x="135" y="142"/>
                      <a:pt x="137" y="140"/>
                    </a:cubicBezTo>
                    <a:moveTo>
                      <a:pt x="142" y="127"/>
                    </a:moveTo>
                    <a:cubicBezTo>
                      <a:pt x="142" y="124"/>
                      <a:pt x="144" y="122"/>
                      <a:pt x="147" y="122"/>
                    </a:cubicBezTo>
                    <a:cubicBezTo>
                      <a:pt x="150" y="122"/>
                      <a:pt x="152" y="124"/>
                      <a:pt x="152" y="127"/>
                    </a:cubicBezTo>
                    <a:cubicBezTo>
                      <a:pt x="152" y="129"/>
                      <a:pt x="150" y="132"/>
                      <a:pt x="147" y="132"/>
                    </a:cubicBezTo>
                    <a:cubicBezTo>
                      <a:pt x="144" y="132"/>
                      <a:pt x="142" y="129"/>
                      <a:pt x="142" y="127"/>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grpSp>
            <p:nvGrpSpPr>
              <p:cNvPr id="370" name="Group 95"/>
              <p:cNvGrpSpPr>
                <a:grpSpLocks noChangeAspect="1"/>
              </p:cNvGrpSpPr>
              <p:nvPr/>
            </p:nvGrpSpPr>
            <p:grpSpPr>
              <a:xfrm rot="16200000" flipH="1">
                <a:off x="1043747" y="5326660"/>
                <a:ext cx="373690" cy="208722"/>
                <a:chOff x="8418509" y="4566518"/>
                <a:chExt cx="1706562" cy="953189"/>
              </a:xfrm>
            </p:grpSpPr>
            <p:sp>
              <p:nvSpPr>
                <p:cNvPr id="371" name="Freeform 24"/>
                <p:cNvSpPr>
                  <a:spLocks noChangeAspect="1"/>
                </p:cNvSpPr>
                <p:nvPr/>
              </p:nvSpPr>
              <p:spPr bwMode="auto">
                <a:xfrm>
                  <a:off x="8418509" y="4566518"/>
                  <a:ext cx="1706562" cy="953189"/>
                </a:xfrm>
                <a:custGeom>
                  <a:avLst/>
                  <a:gdLst>
                    <a:gd name="T0" fmla="*/ 437 w 452"/>
                    <a:gd name="T1" fmla="*/ 88 h 238"/>
                    <a:gd name="T2" fmla="*/ 404 w 452"/>
                    <a:gd name="T3" fmla="*/ 55 h 238"/>
                    <a:gd name="T4" fmla="*/ 397 w 452"/>
                    <a:gd name="T5" fmla="*/ 48 h 238"/>
                    <a:gd name="T6" fmla="*/ 387 w 452"/>
                    <a:gd name="T7" fmla="*/ 48 h 238"/>
                    <a:gd name="T8" fmla="*/ 212 w 452"/>
                    <a:gd name="T9" fmla="*/ 48 h 238"/>
                    <a:gd name="T10" fmla="*/ 118 w 452"/>
                    <a:gd name="T11" fmla="*/ 0 h 238"/>
                    <a:gd name="T12" fmla="*/ 118 w 452"/>
                    <a:gd name="T13" fmla="*/ 0 h 238"/>
                    <a:gd name="T14" fmla="*/ 118 w 452"/>
                    <a:gd name="T15" fmla="*/ 0 h 238"/>
                    <a:gd name="T16" fmla="*/ 118 w 452"/>
                    <a:gd name="T17" fmla="*/ 0 h 238"/>
                    <a:gd name="T18" fmla="*/ 0 w 452"/>
                    <a:gd name="T19" fmla="*/ 119 h 238"/>
                    <a:gd name="T20" fmla="*/ 118 w 452"/>
                    <a:gd name="T21" fmla="*/ 238 h 238"/>
                    <a:gd name="T22" fmla="*/ 212 w 452"/>
                    <a:gd name="T23" fmla="*/ 190 h 238"/>
                    <a:gd name="T24" fmla="*/ 237 w 452"/>
                    <a:gd name="T25" fmla="*/ 190 h 238"/>
                    <a:gd name="T26" fmla="*/ 246 w 452"/>
                    <a:gd name="T27" fmla="*/ 190 h 238"/>
                    <a:gd name="T28" fmla="*/ 254 w 452"/>
                    <a:gd name="T29" fmla="*/ 183 h 238"/>
                    <a:gd name="T30" fmla="*/ 267 w 452"/>
                    <a:gd name="T31" fmla="*/ 170 h 238"/>
                    <a:gd name="T32" fmla="*/ 273 w 452"/>
                    <a:gd name="T33" fmla="*/ 176 h 238"/>
                    <a:gd name="T34" fmla="*/ 290 w 452"/>
                    <a:gd name="T35" fmla="*/ 193 h 238"/>
                    <a:gd name="T36" fmla="*/ 307 w 452"/>
                    <a:gd name="T37" fmla="*/ 176 h 238"/>
                    <a:gd name="T38" fmla="*/ 312 w 452"/>
                    <a:gd name="T39" fmla="*/ 171 h 238"/>
                    <a:gd name="T40" fmla="*/ 317 w 452"/>
                    <a:gd name="T41" fmla="*/ 177 h 238"/>
                    <a:gd name="T42" fmla="*/ 334 w 452"/>
                    <a:gd name="T43" fmla="*/ 194 h 238"/>
                    <a:gd name="T44" fmla="*/ 351 w 452"/>
                    <a:gd name="T45" fmla="*/ 177 h 238"/>
                    <a:gd name="T46" fmla="*/ 357 w 452"/>
                    <a:gd name="T47" fmla="*/ 171 h 238"/>
                    <a:gd name="T48" fmla="*/ 363 w 452"/>
                    <a:gd name="T49" fmla="*/ 177 h 238"/>
                    <a:gd name="T50" fmla="*/ 380 w 452"/>
                    <a:gd name="T51" fmla="*/ 194 h 238"/>
                    <a:gd name="T52" fmla="*/ 397 w 452"/>
                    <a:gd name="T53" fmla="*/ 177 h 238"/>
                    <a:gd name="T54" fmla="*/ 437 w 452"/>
                    <a:gd name="T55" fmla="*/ 137 h 238"/>
                    <a:gd name="T56" fmla="*/ 437 w 452"/>
                    <a:gd name="T57" fmla="*/ 137 h 238"/>
                    <a:gd name="T58" fmla="*/ 437 w 452"/>
                    <a:gd name="T59" fmla="*/ 137 h 238"/>
                    <a:gd name="T60" fmla="*/ 437 w 452"/>
                    <a:gd name="T61" fmla="*/ 8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2" h="238">
                      <a:moveTo>
                        <a:pt x="437" y="88"/>
                      </a:moveTo>
                      <a:cubicBezTo>
                        <a:pt x="404" y="55"/>
                        <a:pt x="404" y="55"/>
                        <a:pt x="404" y="55"/>
                      </a:cubicBezTo>
                      <a:cubicBezTo>
                        <a:pt x="397" y="48"/>
                        <a:pt x="397" y="48"/>
                        <a:pt x="397" y="48"/>
                      </a:cubicBezTo>
                      <a:cubicBezTo>
                        <a:pt x="387" y="48"/>
                        <a:pt x="387" y="48"/>
                        <a:pt x="387" y="48"/>
                      </a:cubicBezTo>
                      <a:cubicBezTo>
                        <a:pt x="212" y="48"/>
                        <a:pt x="212" y="48"/>
                        <a:pt x="212" y="48"/>
                      </a:cubicBezTo>
                      <a:cubicBezTo>
                        <a:pt x="190" y="18"/>
                        <a:pt x="155" y="0"/>
                        <a:pt x="118" y="0"/>
                      </a:cubicBezTo>
                      <a:cubicBezTo>
                        <a:pt x="118" y="0"/>
                        <a:pt x="118" y="0"/>
                        <a:pt x="118" y="0"/>
                      </a:cubicBezTo>
                      <a:cubicBezTo>
                        <a:pt x="118" y="0"/>
                        <a:pt x="118" y="0"/>
                        <a:pt x="118" y="0"/>
                      </a:cubicBezTo>
                      <a:cubicBezTo>
                        <a:pt x="118" y="0"/>
                        <a:pt x="118" y="0"/>
                        <a:pt x="118" y="0"/>
                      </a:cubicBezTo>
                      <a:cubicBezTo>
                        <a:pt x="53" y="0"/>
                        <a:pt x="0" y="54"/>
                        <a:pt x="0" y="119"/>
                      </a:cubicBezTo>
                      <a:cubicBezTo>
                        <a:pt x="0" y="184"/>
                        <a:pt x="53" y="237"/>
                        <a:pt x="118" y="238"/>
                      </a:cubicBezTo>
                      <a:cubicBezTo>
                        <a:pt x="155" y="237"/>
                        <a:pt x="190" y="220"/>
                        <a:pt x="212" y="190"/>
                      </a:cubicBezTo>
                      <a:cubicBezTo>
                        <a:pt x="237" y="190"/>
                        <a:pt x="237" y="190"/>
                        <a:pt x="237" y="190"/>
                      </a:cubicBezTo>
                      <a:cubicBezTo>
                        <a:pt x="246" y="190"/>
                        <a:pt x="246" y="190"/>
                        <a:pt x="246" y="190"/>
                      </a:cubicBezTo>
                      <a:cubicBezTo>
                        <a:pt x="254" y="183"/>
                        <a:pt x="254" y="183"/>
                        <a:pt x="254" y="183"/>
                      </a:cubicBezTo>
                      <a:cubicBezTo>
                        <a:pt x="267" y="170"/>
                        <a:pt x="267" y="170"/>
                        <a:pt x="267" y="170"/>
                      </a:cubicBezTo>
                      <a:cubicBezTo>
                        <a:pt x="273" y="176"/>
                        <a:pt x="273" y="176"/>
                        <a:pt x="273" y="176"/>
                      </a:cubicBezTo>
                      <a:cubicBezTo>
                        <a:pt x="290" y="193"/>
                        <a:pt x="290" y="193"/>
                        <a:pt x="290" y="193"/>
                      </a:cubicBezTo>
                      <a:cubicBezTo>
                        <a:pt x="307" y="176"/>
                        <a:pt x="307" y="176"/>
                        <a:pt x="307" y="176"/>
                      </a:cubicBezTo>
                      <a:cubicBezTo>
                        <a:pt x="312" y="171"/>
                        <a:pt x="312" y="171"/>
                        <a:pt x="312" y="171"/>
                      </a:cubicBezTo>
                      <a:cubicBezTo>
                        <a:pt x="317" y="177"/>
                        <a:pt x="317" y="177"/>
                        <a:pt x="317" y="177"/>
                      </a:cubicBezTo>
                      <a:cubicBezTo>
                        <a:pt x="334" y="194"/>
                        <a:pt x="334" y="194"/>
                        <a:pt x="334" y="194"/>
                      </a:cubicBezTo>
                      <a:cubicBezTo>
                        <a:pt x="351" y="177"/>
                        <a:pt x="351" y="177"/>
                        <a:pt x="351" y="177"/>
                      </a:cubicBezTo>
                      <a:cubicBezTo>
                        <a:pt x="357" y="171"/>
                        <a:pt x="357" y="171"/>
                        <a:pt x="357" y="171"/>
                      </a:cubicBezTo>
                      <a:cubicBezTo>
                        <a:pt x="363" y="177"/>
                        <a:pt x="363" y="177"/>
                        <a:pt x="363" y="177"/>
                      </a:cubicBezTo>
                      <a:cubicBezTo>
                        <a:pt x="380" y="194"/>
                        <a:pt x="380" y="194"/>
                        <a:pt x="380" y="194"/>
                      </a:cubicBezTo>
                      <a:cubicBezTo>
                        <a:pt x="397" y="177"/>
                        <a:pt x="397" y="177"/>
                        <a:pt x="397" y="177"/>
                      </a:cubicBezTo>
                      <a:cubicBezTo>
                        <a:pt x="437" y="137"/>
                        <a:pt x="437" y="137"/>
                        <a:pt x="437" y="137"/>
                      </a:cubicBezTo>
                      <a:cubicBezTo>
                        <a:pt x="437" y="137"/>
                        <a:pt x="437" y="137"/>
                        <a:pt x="437" y="137"/>
                      </a:cubicBezTo>
                      <a:cubicBezTo>
                        <a:pt x="437" y="137"/>
                        <a:pt x="437" y="137"/>
                        <a:pt x="437" y="137"/>
                      </a:cubicBezTo>
                      <a:cubicBezTo>
                        <a:pt x="452" y="122"/>
                        <a:pt x="452" y="103"/>
                        <a:pt x="437" y="88"/>
                      </a:cubicBezTo>
                      <a:close/>
                    </a:path>
                  </a:pathLst>
                </a:cu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smtClean="0">
                    <a:gradFill>
                      <a:gsLst>
                        <a:gs pos="0">
                          <a:srgbClr val="FFFFFF"/>
                        </a:gs>
                        <a:gs pos="100000">
                          <a:srgbClr val="FFFFFF"/>
                        </a:gs>
                      </a:gsLst>
                      <a:lin ang="5400000" scaled="0"/>
                    </a:gradFill>
                    <a:ea typeface="Segoe UI" pitchFamily="34" charset="0"/>
                    <a:cs typeface="Segoe UI" pitchFamily="34" charset="0"/>
                  </a:endParaRPr>
                </a:p>
              </p:txBody>
            </p:sp>
            <p:sp>
              <p:nvSpPr>
                <p:cNvPr id="372" name="Freeform 25"/>
                <p:cNvSpPr>
                  <a:spLocks noChangeAspect="1" noEditPoints="1"/>
                </p:cNvSpPr>
                <p:nvPr/>
              </p:nvSpPr>
              <p:spPr bwMode="auto">
                <a:xfrm>
                  <a:off x="8508990" y="4657016"/>
                  <a:ext cx="1514474" cy="762211"/>
                </a:xfrm>
                <a:custGeom>
                  <a:avLst/>
                  <a:gdLst>
                    <a:gd name="T0" fmla="*/ 396 w 401"/>
                    <a:gd name="T1" fmla="*/ 80 h 190"/>
                    <a:gd name="T2" fmla="*/ 363 w 401"/>
                    <a:gd name="T3" fmla="*/ 48 h 190"/>
                    <a:gd name="T4" fmla="*/ 175 w 401"/>
                    <a:gd name="T5" fmla="*/ 48 h 190"/>
                    <a:gd name="T6" fmla="*/ 94 w 401"/>
                    <a:gd name="T7" fmla="*/ 0 h 190"/>
                    <a:gd name="T8" fmla="*/ 0 w 401"/>
                    <a:gd name="T9" fmla="*/ 95 h 190"/>
                    <a:gd name="T10" fmla="*/ 94 w 401"/>
                    <a:gd name="T11" fmla="*/ 190 h 190"/>
                    <a:gd name="T12" fmla="*/ 175 w 401"/>
                    <a:gd name="T13" fmla="*/ 142 h 190"/>
                    <a:gd name="T14" fmla="*/ 213 w 401"/>
                    <a:gd name="T15" fmla="*/ 142 h 190"/>
                    <a:gd name="T16" fmla="*/ 243 w 401"/>
                    <a:gd name="T17" fmla="*/ 112 h 190"/>
                    <a:gd name="T18" fmla="*/ 266 w 401"/>
                    <a:gd name="T19" fmla="*/ 135 h 190"/>
                    <a:gd name="T20" fmla="*/ 288 w 401"/>
                    <a:gd name="T21" fmla="*/ 113 h 190"/>
                    <a:gd name="T22" fmla="*/ 310 w 401"/>
                    <a:gd name="T23" fmla="*/ 136 h 190"/>
                    <a:gd name="T24" fmla="*/ 333 w 401"/>
                    <a:gd name="T25" fmla="*/ 113 h 190"/>
                    <a:gd name="T26" fmla="*/ 356 w 401"/>
                    <a:gd name="T27" fmla="*/ 136 h 190"/>
                    <a:gd name="T28" fmla="*/ 396 w 401"/>
                    <a:gd name="T29" fmla="*/ 96 h 190"/>
                    <a:gd name="T30" fmla="*/ 396 w 401"/>
                    <a:gd name="T31" fmla="*/ 80 h 190"/>
                    <a:gd name="T32" fmla="*/ 53 w 401"/>
                    <a:gd name="T33" fmla="*/ 120 h 190"/>
                    <a:gd name="T34" fmla="*/ 28 w 401"/>
                    <a:gd name="T35" fmla="*/ 95 h 190"/>
                    <a:gd name="T36" fmla="*/ 53 w 401"/>
                    <a:gd name="T37" fmla="*/ 69 h 190"/>
                    <a:gd name="T38" fmla="*/ 77 w 401"/>
                    <a:gd name="T39" fmla="*/ 95 h 190"/>
                    <a:gd name="T40" fmla="*/ 53 w 401"/>
                    <a:gd name="T41" fmla="*/ 12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1" h="190">
                      <a:moveTo>
                        <a:pt x="396" y="80"/>
                      </a:moveTo>
                      <a:cubicBezTo>
                        <a:pt x="363" y="48"/>
                        <a:pt x="363" y="48"/>
                        <a:pt x="363" y="48"/>
                      </a:cubicBezTo>
                      <a:cubicBezTo>
                        <a:pt x="175" y="48"/>
                        <a:pt x="175" y="48"/>
                        <a:pt x="175" y="48"/>
                      </a:cubicBezTo>
                      <a:cubicBezTo>
                        <a:pt x="159" y="20"/>
                        <a:pt x="128" y="0"/>
                        <a:pt x="94" y="0"/>
                      </a:cubicBezTo>
                      <a:cubicBezTo>
                        <a:pt x="42" y="0"/>
                        <a:pt x="0" y="43"/>
                        <a:pt x="0" y="95"/>
                      </a:cubicBezTo>
                      <a:cubicBezTo>
                        <a:pt x="0" y="147"/>
                        <a:pt x="42" y="189"/>
                        <a:pt x="94" y="190"/>
                      </a:cubicBezTo>
                      <a:cubicBezTo>
                        <a:pt x="128" y="189"/>
                        <a:pt x="158" y="170"/>
                        <a:pt x="175" y="142"/>
                      </a:cubicBezTo>
                      <a:cubicBezTo>
                        <a:pt x="213" y="142"/>
                        <a:pt x="213" y="142"/>
                        <a:pt x="213" y="142"/>
                      </a:cubicBezTo>
                      <a:cubicBezTo>
                        <a:pt x="243" y="112"/>
                        <a:pt x="243" y="112"/>
                        <a:pt x="243" y="112"/>
                      </a:cubicBezTo>
                      <a:cubicBezTo>
                        <a:pt x="266" y="135"/>
                        <a:pt x="266" y="135"/>
                        <a:pt x="266" y="135"/>
                      </a:cubicBezTo>
                      <a:cubicBezTo>
                        <a:pt x="288" y="113"/>
                        <a:pt x="288" y="113"/>
                        <a:pt x="288" y="113"/>
                      </a:cubicBezTo>
                      <a:cubicBezTo>
                        <a:pt x="310" y="136"/>
                        <a:pt x="310" y="136"/>
                        <a:pt x="310" y="136"/>
                      </a:cubicBezTo>
                      <a:cubicBezTo>
                        <a:pt x="333" y="113"/>
                        <a:pt x="333" y="113"/>
                        <a:pt x="333" y="113"/>
                      </a:cubicBezTo>
                      <a:cubicBezTo>
                        <a:pt x="356" y="136"/>
                        <a:pt x="356" y="136"/>
                        <a:pt x="356" y="136"/>
                      </a:cubicBezTo>
                      <a:cubicBezTo>
                        <a:pt x="396" y="96"/>
                        <a:pt x="396" y="96"/>
                        <a:pt x="396" y="96"/>
                      </a:cubicBezTo>
                      <a:cubicBezTo>
                        <a:pt x="401" y="90"/>
                        <a:pt x="401" y="86"/>
                        <a:pt x="396" y="80"/>
                      </a:cubicBezTo>
                      <a:close/>
                      <a:moveTo>
                        <a:pt x="53" y="120"/>
                      </a:moveTo>
                      <a:cubicBezTo>
                        <a:pt x="39" y="120"/>
                        <a:pt x="28" y="108"/>
                        <a:pt x="28" y="95"/>
                      </a:cubicBezTo>
                      <a:cubicBezTo>
                        <a:pt x="28" y="81"/>
                        <a:pt x="39" y="69"/>
                        <a:pt x="53" y="69"/>
                      </a:cubicBezTo>
                      <a:cubicBezTo>
                        <a:pt x="66" y="69"/>
                        <a:pt x="77" y="81"/>
                        <a:pt x="77" y="95"/>
                      </a:cubicBezTo>
                      <a:cubicBezTo>
                        <a:pt x="77" y="108"/>
                        <a:pt x="66" y="120"/>
                        <a:pt x="53" y="120"/>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grpSp>
        </p:grpSp>
        <p:sp>
          <p:nvSpPr>
            <p:cNvPr id="333" name="Freeform 5"/>
            <p:cNvSpPr>
              <a:spLocks noChangeAspect="1" noEditPoints="1"/>
            </p:cNvSpPr>
            <p:nvPr/>
          </p:nvSpPr>
          <p:spPr bwMode="auto">
            <a:xfrm>
              <a:off x="5342482" y="4802627"/>
              <a:ext cx="305365" cy="249157"/>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rgbClr val="505050"/>
            </a:solidFill>
            <a:ln>
              <a:noFill/>
            </a:ln>
            <a:extLst/>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grpSp>
          <p:nvGrpSpPr>
            <p:cNvPr id="334" name="Group 39"/>
            <p:cNvGrpSpPr/>
            <p:nvPr/>
          </p:nvGrpSpPr>
          <p:grpSpPr>
            <a:xfrm>
              <a:off x="9455331" y="4802782"/>
              <a:ext cx="419957" cy="447295"/>
              <a:chOff x="1173477" y="2822066"/>
              <a:chExt cx="753172" cy="706237"/>
            </a:xfrm>
          </p:grpSpPr>
          <p:sp>
            <p:nvSpPr>
              <p:cNvPr id="367" name="Oval 92"/>
              <p:cNvSpPr/>
              <p:nvPr/>
            </p:nvSpPr>
            <p:spPr bwMode="auto">
              <a:xfrm>
                <a:off x="1173477" y="2822066"/>
                <a:ext cx="753172" cy="706237"/>
              </a:xfrm>
              <a:prstGeom prst="ellipse">
                <a:avLst/>
              </a:prstGeom>
              <a:solidFill>
                <a:srgbClr val="DC3C00"/>
              </a:solidFill>
              <a:ln w="9525" cap="flat" cmpd="sng" algn="ctr">
                <a:solidFill>
                  <a:srgbClr val="DC3C00"/>
                </a:solid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8" name="Freeform 5"/>
              <p:cNvSpPr>
                <a:spLocks noChangeAspect="1" noEditPoints="1"/>
              </p:cNvSpPr>
              <p:nvPr/>
            </p:nvSpPr>
            <p:spPr bwMode="auto">
              <a:xfrm>
                <a:off x="1349643" y="2987732"/>
                <a:ext cx="400839" cy="374904"/>
              </a:xfrm>
              <a:custGeom>
                <a:avLst/>
                <a:gdLst>
                  <a:gd name="T0" fmla="*/ 61 w 329"/>
                  <a:gd name="T1" fmla="*/ 67 h 328"/>
                  <a:gd name="T2" fmla="*/ 261 w 329"/>
                  <a:gd name="T3" fmla="*/ 266 h 328"/>
                  <a:gd name="T4" fmla="*/ 261 w 329"/>
                  <a:gd name="T5" fmla="*/ 60 h 328"/>
                  <a:gd name="T6" fmla="*/ 329 w 329"/>
                  <a:gd name="T7" fmla="*/ 109 h 328"/>
                  <a:gd name="T8" fmla="*/ 276 w 329"/>
                  <a:gd name="T9" fmla="*/ 109 h 328"/>
                  <a:gd name="T10" fmla="*/ 323 w 329"/>
                  <a:gd name="T11" fmla="*/ 123 h 328"/>
                  <a:gd name="T12" fmla="*/ 329 w 329"/>
                  <a:gd name="T13" fmla="*/ 167 h 328"/>
                  <a:gd name="T14" fmla="*/ 282 w 329"/>
                  <a:gd name="T15" fmla="*/ 153 h 328"/>
                  <a:gd name="T16" fmla="*/ 282 w 329"/>
                  <a:gd name="T17" fmla="*/ 174 h 328"/>
                  <a:gd name="T18" fmla="*/ 323 w 329"/>
                  <a:gd name="T19" fmla="*/ 224 h 328"/>
                  <a:gd name="T20" fmla="*/ 323 w 329"/>
                  <a:gd name="T21" fmla="*/ 203 h 328"/>
                  <a:gd name="T22" fmla="*/ 276 w 329"/>
                  <a:gd name="T23" fmla="*/ 217 h 328"/>
                  <a:gd name="T24" fmla="*/ 323 w 329"/>
                  <a:gd name="T25" fmla="*/ 224 h 328"/>
                  <a:gd name="T26" fmla="*/ 110 w 329"/>
                  <a:gd name="T27" fmla="*/ 0 h 328"/>
                  <a:gd name="T28" fmla="*/ 110 w 329"/>
                  <a:gd name="T29" fmla="*/ 53 h 328"/>
                  <a:gd name="T30" fmla="*/ 124 w 329"/>
                  <a:gd name="T31" fmla="*/ 6 h 328"/>
                  <a:gd name="T32" fmla="*/ 168 w 329"/>
                  <a:gd name="T33" fmla="*/ 0 h 328"/>
                  <a:gd name="T34" fmla="*/ 154 w 329"/>
                  <a:gd name="T35" fmla="*/ 47 h 328"/>
                  <a:gd name="T36" fmla="*/ 174 w 329"/>
                  <a:gd name="T37" fmla="*/ 47 h 328"/>
                  <a:gd name="T38" fmla="*/ 225 w 329"/>
                  <a:gd name="T39" fmla="*/ 6 h 328"/>
                  <a:gd name="T40" fmla="*/ 204 w 329"/>
                  <a:gd name="T41" fmla="*/ 6 h 328"/>
                  <a:gd name="T42" fmla="*/ 218 w 329"/>
                  <a:gd name="T43" fmla="*/ 53 h 328"/>
                  <a:gd name="T44" fmla="*/ 225 w 329"/>
                  <a:gd name="T45" fmla="*/ 6 h 328"/>
                  <a:gd name="T46" fmla="*/ 54 w 329"/>
                  <a:gd name="T47" fmla="*/ 109 h 328"/>
                  <a:gd name="T48" fmla="*/ 0 w 329"/>
                  <a:gd name="T49" fmla="*/ 109 h 328"/>
                  <a:gd name="T50" fmla="*/ 48 w 329"/>
                  <a:gd name="T51" fmla="*/ 123 h 328"/>
                  <a:gd name="T52" fmla="*/ 54 w 329"/>
                  <a:gd name="T53" fmla="*/ 167 h 328"/>
                  <a:gd name="T54" fmla="*/ 6 w 329"/>
                  <a:gd name="T55" fmla="*/ 153 h 328"/>
                  <a:gd name="T56" fmla="*/ 6 w 329"/>
                  <a:gd name="T57" fmla="*/ 174 h 328"/>
                  <a:gd name="T58" fmla="*/ 48 w 329"/>
                  <a:gd name="T59" fmla="*/ 224 h 328"/>
                  <a:gd name="T60" fmla="*/ 48 w 329"/>
                  <a:gd name="T61" fmla="*/ 203 h 328"/>
                  <a:gd name="T62" fmla="*/ 0 w 329"/>
                  <a:gd name="T63" fmla="*/ 217 h 328"/>
                  <a:gd name="T64" fmla="*/ 48 w 329"/>
                  <a:gd name="T65" fmla="*/ 224 h 328"/>
                  <a:gd name="T66" fmla="*/ 110 w 329"/>
                  <a:gd name="T67" fmla="*/ 274 h 328"/>
                  <a:gd name="T68" fmla="*/ 110 w 329"/>
                  <a:gd name="T69" fmla="*/ 328 h 328"/>
                  <a:gd name="T70" fmla="*/ 124 w 329"/>
                  <a:gd name="T71" fmla="*/ 280 h 328"/>
                  <a:gd name="T72" fmla="*/ 168 w 329"/>
                  <a:gd name="T73" fmla="*/ 274 h 328"/>
                  <a:gd name="T74" fmla="*/ 154 w 329"/>
                  <a:gd name="T75" fmla="*/ 321 h 328"/>
                  <a:gd name="T76" fmla="*/ 174 w 329"/>
                  <a:gd name="T77" fmla="*/ 321 h 328"/>
                  <a:gd name="T78" fmla="*/ 225 w 329"/>
                  <a:gd name="T79" fmla="*/ 280 h 328"/>
                  <a:gd name="T80" fmla="*/ 204 w 329"/>
                  <a:gd name="T81" fmla="*/ 280 h 328"/>
                  <a:gd name="T82" fmla="*/ 218 w 329"/>
                  <a:gd name="T83" fmla="*/ 328 h 328"/>
                  <a:gd name="T84" fmla="*/ 225 w 329"/>
                  <a:gd name="T85" fmla="*/ 28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9" h="328">
                    <a:moveTo>
                      <a:pt x="261" y="60"/>
                    </a:moveTo>
                    <a:cubicBezTo>
                      <a:pt x="261" y="60"/>
                      <a:pt x="261" y="60"/>
                      <a:pt x="68" y="60"/>
                    </a:cubicBezTo>
                    <a:cubicBezTo>
                      <a:pt x="64" y="60"/>
                      <a:pt x="61" y="63"/>
                      <a:pt x="61" y="67"/>
                    </a:cubicBezTo>
                    <a:cubicBezTo>
                      <a:pt x="61" y="67"/>
                      <a:pt x="61" y="67"/>
                      <a:pt x="61" y="259"/>
                    </a:cubicBezTo>
                    <a:cubicBezTo>
                      <a:pt x="61" y="263"/>
                      <a:pt x="64" y="266"/>
                      <a:pt x="68" y="266"/>
                    </a:cubicBezTo>
                    <a:cubicBezTo>
                      <a:pt x="68" y="266"/>
                      <a:pt x="68" y="266"/>
                      <a:pt x="261" y="266"/>
                    </a:cubicBezTo>
                    <a:cubicBezTo>
                      <a:pt x="265" y="266"/>
                      <a:pt x="267" y="263"/>
                      <a:pt x="267" y="259"/>
                    </a:cubicBezTo>
                    <a:cubicBezTo>
                      <a:pt x="267" y="259"/>
                      <a:pt x="267" y="259"/>
                      <a:pt x="267" y="67"/>
                    </a:cubicBezTo>
                    <a:cubicBezTo>
                      <a:pt x="267" y="63"/>
                      <a:pt x="265" y="60"/>
                      <a:pt x="261" y="60"/>
                    </a:cubicBezTo>
                    <a:close/>
                    <a:moveTo>
                      <a:pt x="323" y="123"/>
                    </a:moveTo>
                    <a:cubicBezTo>
                      <a:pt x="327" y="123"/>
                      <a:pt x="329" y="120"/>
                      <a:pt x="329" y="116"/>
                    </a:cubicBezTo>
                    <a:cubicBezTo>
                      <a:pt x="329" y="109"/>
                      <a:pt x="329" y="109"/>
                      <a:pt x="329" y="109"/>
                    </a:cubicBezTo>
                    <a:cubicBezTo>
                      <a:pt x="329" y="106"/>
                      <a:pt x="327" y="103"/>
                      <a:pt x="323" y="103"/>
                    </a:cubicBezTo>
                    <a:cubicBezTo>
                      <a:pt x="282" y="103"/>
                      <a:pt x="282" y="103"/>
                      <a:pt x="282" y="103"/>
                    </a:cubicBezTo>
                    <a:cubicBezTo>
                      <a:pt x="279" y="103"/>
                      <a:pt x="276" y="106"/>
                      <a:pt x="276" y="109"/>
                    </a:cubicBezTo>
                    <a:cubicBezTo>
                      <a:pt x="276" y="116"/>
                      <a:pt x="276" y="116"/>
                      <a:pt x="276" y="116"/>
                    </a:cubicBezTo>
                    <a:cubicBezTo>
                      <a:pt x="276" y="120"/>
                      <a:pt x="279" y="123"/>
                      <a:pt x="282" y="123"/>
                    </a:cubicBezTo>
                    <a:cubicBezTo>
                      <a:pt x="323" y="123"/>
                      <a:pt x="323" y="123"/>
                      <a:pt x="323" y="123"/>
                    </a:cubicBezTo>
                    <a:cubicBezTo>
                      <a:pt x="323" y="123"/>
                      <a:pt x="323" y="123"/>
                      <a:pt x="323" y="123"/>
                    </a:cubicBezTo>
                    <a:close/>
                    <a:moveTo>
                      <a:pt x="323" y="174"/>
                    </a:moveTo>
                    <a:cubicBezTo>
                      <a:pt x="327" y="174"/>
                      <a:pt x="329" y="171"/>
                      <a:pt x="329" y="167"/>
                    </a:cubicBezTo>
                    <a:cubicBezTo>
                      <a:pt x="329" y="160"/>
                      <a:pt x="329" y="160"/>
                      <a:pt x="329" y="160"/>
                    </a:cubicBezTo>
                    <a:cubicBezTo>
                      <a:pt x="329" y="156"/>
                      <a:pt x="327" y="153"/>
                      <a:pt x="323" y="153"/>
                    </a:cubicBezTo>
                    <a:cubicBezTo>
                      <a:pt x="282" y="153"/>
                      <a:pt x="282" y="153"/>
                      <a:pt x="282" y="153"/>
                    </a:cubicBezTo>
                    <a:cubicBezTo>
                      <a:pt x="279" y="153"/>
                      <a:pt x="276" y="156"/>
                      <a:pt x="276" y="160"/>
                    </a:cubicBezTo>
                    <a:cubicBezTo>
                      <a:pt x="276" y="167"/>
                      <a:pt x="276" y="167"/>
                      <a:pt x="276" y="167"/>
                    </a:cubicBezTo>
                    <a:cubicBezTo>
                      <a:pt x="276" y="171"/>
                      <a:pt x="279" y="174"/>
                      <a:pt x="282" y="174"/>
                    </a:cubicBezTo>
                    <a:cubicBezTo>
                      <a:pt x="323" y="174"/>
                      <a:pt x="323" y="174"/>
                      <a:pt x="323" y="174"/>
                    </a:cubicBezTo>
                    <a:cubicBezTo>
                      <a:pt x="323" y="174"/>
                      <a:pt x="323" y="174"/>
                      <a:pt x="323" y="174"/>
                    </a:cubicBezTo>
                    <a:close/>
                    <a:moveTo>
                      <a:pt x="323" y="224"/>
                    </a:moveTo>
                    <a:cubicBezTo>
                      <a:pt x="327" y="224"/>
                      <a:pt x="329" y="220"/>
                      <a:pt x="329" y="217"/>
                    </a:cubicBezTo>
                    <a:cubicBezTo>
                      <a:pt x="329" y="210"/>
                      <a:pt x="329" y="210"/>
                      <a:pt x="329" y="210"/>
                    </a:cubicBezTo>
                    <a:cubicBezTo>
                      <a:pt x="329" y="207"/>
                      <a:pt x="327" y="203"/>
                      <a:pt x="323" y="203"/>
                    </a:cubicBezTo>
                    <a:cubicBezTo>
                      <a:pt x="282" y="203"/>
                      <a:pt x="282" y="203"/>
                      <a:pt x="282" y="203"/>
                    </a:cubicBezTo>
                    <a:cubicBezTo>
                      <a:pt x="279" y="203"/>
                      <a:pt x="276" y="207"/>
                      <a:pt x="276" y="210"/>
                    </a:cubicBezTo>
                    <a:cubicBezTo>
                      <a:pt x="276" y="217"/>
                      <a:pt x="276" y="217"/>
                      <a:pt x="276" y="217"/>
                    </a:cubicBezTo>
                    <a:cubicBezTo>
                      <a:pt x="276" y="220"/>
                      <a:pt x="279" y="224"/>
                      <a:pt x="282" y="224"/>
                    </a:cubicBezTo>
                    <a:cubicBezTo>
                      <a:pt x="323" y="224"/>
                      <a:pt x="323" y="224"/>
                      <a:pt x="323" y="224"/>
                    </a:cubicBezTo>
                    <a:cubicBezTo>
                      <a:pt x="323" y="224"/>
                      <a:pt x="323" y="224"/>
                      <a:pt x="323" y="224"/>
                    </a:cubicBezTo>
                    <a:close/>
                    <a:moveTo>
                      <a:pt x="124" y="6"/>
                    </a:moveTo>
                    <a:cubicBezTo>
                      <a:pt x="124" y="3"/>
                      <a:pt x="121" y="0"/>
                      <a:pt x="117" y="0"/>
                    </a:cubicBezTo>
                    <a:cubicBezTo>
                      <a:pt x="110" y="0"/>
                      <a:pt x="110" y="0"/>
                      <a:pt x="110" y="0"/>
                    </a:cubicBezTo>
                    <a:cubicBezTo>
                      <a:pt x="107" y="0"/>
                      <a:pt x="104" y="3"/>
                      <a:pt x="104" y="6"/>
                    </a:cubicBezTo>
                    <a:cubicBezTo>
                      <a:pt x="104" y="47"/>
                      <a:pt x="104" y="47"/>
                      <a:pt x="104" y="47"/>
                    </a:cubicBezTo>
                    <a:cubicBezTo>
                      <a:pt x="104" y="51"/>
                      <a:pt x="107" y="53"/>
                      <a:pt x="110" y="53"/>
                    </a:cubicBezTo>
                    <a:cubicBezTo>
                      <a:pt x="117" y="53"/>
                      <a:pt x="117" y="53"/>
                      <a:pt x="117" y="53"/>
                    </a:cubicBezTo>
                    <a:cubicBezTo>
                      <a:pt x="121" y="53"/>
                      <a:pt x="124" y="51"/>
                      <a:pt x="124" y="47"/>
                    </a:cubicBezTo>
                    <a:cubicBezTo>
                      <a:pt x="124" y="6"/>
                      <a:pt x="124" y="6"/>
                      <a:pt x="124" y="6"/>
                    </a:cubicBezTo>
                    <a:cubicBezTo>
                      <a:pt x="124" y="6"/>
                      <a:pt x="124" y="6"/>
                      <a:pt x="124" y="6"/>
                    </a:cubicBezTo>
                    <a:close/>
                    <a:moveTo>
                      <a:pt x="174" y="6"/>
                    </a:moveTo>
                    <a:cubicBezTo>
                      <a:pt x="174" y="3"/>
                      <a:pt x="171" y="0"/>
                      <a:pt x="168" y="0"/>
                    </a:cubicBezTo>
                    <a:cubicBezTo>
                      <a:pt x="161" y="0"/>
                      <a:pt x="161" y="0"/>
                      <a:pt x="161" y="0"/>
                    </a:cubicBezTo>
                    <a:cubicBezTo>
                      <a:pt x="157" y="0"/>
                      <a:pt x="154" y="3"/>
                      <a:pt x="154" y="6"/>
                    </a:cubicBezTo>
                    <a:cubicBezTo>
                      <a:pt x="154" y="47"/>
                      <a:pt x="154" y="47"/>
                      <a:pt x="154" y="47"/>
                    </a:cubicBezTo>
                    <a:cubicBezTo>
                      <a:pt x="154" y="51"/>
                      <a:pt x="157" y="53"/>
                      <a:pt x="161" y="53"/>
                    </a:cubicBezTo>
                    <a:cubicBezTo>
                      <a:pt x="168" y="53"/>
                      <a:pt x="168" y="53"/>
                      <a:pt x="168" y="53"/>
                    </a:cubicBezTo>
                    <a:cubicBezTo>
                      <a:pt x="171" y="53"/>
                      <a:pt x="174" y="51"/>
                      <a:pt x="174" y="47"/>
                    </a:cubicBezTo>
                    <a:cubicBezTo>
                      <a:pt x="174" y="6"/>
                      <a:pt x="174" y="6"/>
                      <a:pt x="174" y="6"/>
                    </a:cubicBezTo>
                    <a:cubicBezTo>
                      <a:pt x="174" y="6"/>
                      <a:pt x="174" y="6"/>
                      <a:pt x="174" y="6"/>
                    </a:cubicBezTo>
                    <a:close/>
                    <a:moveTo>
                      <a:pt x="225" y="6"/>
                    </a:moveTo>
                    <a:cubicBezTo>
                      <a:pt x="225" y="3"/>
                      <a:pt x="222" y="0"/>
                      <a:pt x="218" y="0"/>
                    </a:cubicBezTo>
                    <a:cubicBezTo>
                      <a:pt x="211" y="0"/>
                      <a:pt x="211" y="0"/>
                      <a:pt x="211" y="0"/>
                    </a:cubicBezTo>
                    <a:cubicBezTo>
                      <a:pt x="207" y="0"/>
                      <a:pt x="204" y="3"/>
                      <a:pt x="204" y="6"/>
                    </a:cubicBezTo>
                    <a:cubicBezTo>
                      <a:pt x="204" y="47"/>
                      <a:pt x="204" y="47"/>
                      <a:pt x="204" y="47"/>
                    </a:cubicBezTo>
                    <a:cubicBezTo>
                      <a:pt x="204" y="51"/>
                      <a:pt x="207" y="53"/>
                      <a:pt x="211" y="53"/>
                    </a:cubicBezTo>
                    <a:cubicBezTo>
                      <a:pt x="218" y="53"/>
                      <a:pt x="218" y="53"/>
                      <a:pt x="218" y="53"/>
                    </a:cubicBezTo>
                    <a:cubicBezTo>
                      <a:pt x="222" y="53"/>
                      <a:pt x="225" y="51"/>
                      <a:pt x="225" y="47"/>
                    </a:cubicBezTo>
                    <a:cubicBezTo>
                      <a:pt x="225" y="6"/>
                      <a:pt x="225" y="6"/>
                      <a:pt x="225" y="6"/>
                    </a:cubicBezTo>
                    <a:cubicBezTo>
                      <a:pt x="225" y="6"/>
                      <a:pt x="225" y="6"/>
                      <a:pt x="225" y="6"/>
                    </a:cubicBezTo>
                    <a:close/>
                    <a:moveTo>
                      <a:pt x="48" y="123"/>
                    </a:moveTo>
                    <a:cubicBezTo>
                      <a:pt x="51" y="123"/>
                      <a:pt x="54" y="120"/>
                      <a:pt x="54" y="116"/>
                    </a:cubicBezTo>
                    <a:cubicBezTo>
                      <a:pt x="54" y="109"/>
                      <a:pt x="54" y="109"/>
                      <a:pt x="54" y="109"/>
                    </a:cubicBezTo>
                    <a:cubicBezTo>
                      <a:pt x="54" y="106"/>
                      <a:pt x="51" y="103"/>
                      <a:pt x="48" y="103"/>
                    </a:cubicBezTo>
                    <a:cubicBezTo>
                      <a:pt x="6" y="103"/>
                      <a:pt x="6" y="103"/>
                      <a:pt x="6" y="103"/>
                    </a:cubicBezTo>
                    <a:cubicBezTo>
                      <a:pt x="3" y="103"/>
                      <a:pt x="0" y="106"/>
                      <a:pt x="0" y="109"/>
                    </a:cubicBezTo>
                    <a:cubicBezTo>
                      <a:pt x="0" y="116"/>
                      <a:pt x="0" y="116"/>
                      <a:pt x="0" y="116"/>
                    </a:cubicBezTo>
                    <a:cubicBezTo>
                      <a:pt x="0" y="120"/>
                      <a:pt x="3" y="123"/>
                      <a:pt x="6" y="123"/>
                    </a:cubicBezTo>
                    <a:cubicBezTo>
                      <a:pt x="48" y="123"/>
                      <a:pt x="48" y="123"/>
                      <a:pt x="48" y="123"/>
                    </a:cubicBezTo>
                    <a:cubicBezTo>
                      <a:pt x="48" y="123"/>
                      <a:pt x="48" y="123"/>
                      <a:pt x="48" y="123"/>
                    </a:cubicBezTo>
                    <a:close/>
                    <a:moveTo>
                      <a:pt x="48" y="174"/>
                    </a:moveTo>
                    <a:cubicBezTo>
                      <a:pt x="51" y="174"/>
                      <a:pt x="54" y="171"/>
                      <a:pt x="54" y="167"/>
                    </a:cubicBezTo>
                    <a:cubicBezTo>
                      <a:pt x="54" y="160"/>
                      <a:pt x="54" y="160"/>
                      <a:pt x="54" y="160"/>
                    </a:cubicBezTo>
                    <a:cubicBezTo>
                      <a:pt x="54" y="156"/>
                      <a:pt x="51" y="153"/>
                      <a:pt x="48" y="153"/>
                    </a:cubicBezTo>
                    <a:cubicBezTo>
                      <a:pt x="6" y="153"/>
                      <a:pt x="6" y="153"/>
                      <a:pt x="6" y="153"/>
                    </a:cubicBezTo>
                    <a:cubicBezTo>
                      <a:pt x="3" y="153"/>
                      <a:pt x="0" y="156"/>
                      <a:pt x="0" y="160"/>
                    </a:cubicBezTo>
                    <a:cubicBezTo>
                      <a:pt x="0" y="167"/>
                      <a:pt x="0" y="167"/>
                      <a:pt x="0" y="167"/>
                    </a:cubicBezTo>
                    <a:cubicBezTo>
                      <a:pt x="0" y="171"/>
                      <a:pt x="3" y="174"/>
                      <a:pt x="6" y="174"/>
                    </a:cubicBezTo>
                    <a:cubicBezTo>
                      <a:pt x="48" y="174"/>
                      <a:pt x="48" y="174"/>
                      <a:pt x="48" y="174"/>
                    </a:cubicBezTo>
                    <a:cubicBezTo>
                      <a:pt x="48" y="174"/>
                      <a:pt x="48" y="174"/>
                      <a:pt x="48" y="174"/>
                    </a:cubicBezTo>
                    <a:close/>
                    <a:moveTo>
                      <a:pt x="48" y="224"/>
                    </a:moveTo>
                    <a:cubicBezTo>
                      <a:pt x="51" y="224"/>
                      <a:pt x="54" y="220"/>
                      <a:pt x="54" y="217"/>
                    </a:cubicBezTo>
                    <a:cubicBezTo>
                      <a:pt x="54" y="210"/>
                      <a:pt x="54" y="210"/>
                      <a:pt x="54" y="210"/>
                    </a:cubicBezTo>
                    <a:cubicBezTo>
                      <a:pt x="54" y="207"/>
                      <a:pt x="51" y="203"/>
                      <a:pt x="48" y="203"/>
                    </a:cubicBezTo>
                    <a:cubicBezTo>
                      <a:pt x="6" y="203"/>
                      <a:pt x="6" y="203"/>
                      <a:pt x="6" y="203"/>
                    </a:cubicBezTo>
                    <a:cubicBezTo>
                      <a:pt x="3" y="203"/>
                      <a:pt x="0" y="207"/>
                      <a:pt x="0" y="210"/>
                    </a:cubicBezTo>
                    <a:cubicBezTo>
                      <a:pt x="0" y="217"/>
                      <a:pt x="0" y="217"/>
                      <a:pt x="0" y="217"/>
                    </a:cubicBezTo>
                    <a:cubicBezTo>
                      <a:pt x="0" y="220"/>
                      <a:pt x="3" y="224"/>
                      <a:pt x="6" y="224"/>
                    </a:cubicBezTo>
                    <a:cubicBezTo>
                      <a:pt x="48" y="224"/>
                      <a:pt x="48" y="224"/>
                      <a:pt x="48" y="224"/>
                    </a:cubicBezTo>
                    <a:cubicBezTo>
                      <a:pt x="48" y="224"/>
                      <a:pt x="48" y="224"/>
                      <a:pt x="48" y="224"/>
                    </a:cubicBezTo>
                    <a:close/>
                    <a:moveTo>
                      <a:pt x="124" y="280"/>
                    </a:moveTo>
                    <a:cubicBezTo>
                      <a:pt x="124" y="276"/>
                      <a:pt x="121" y="274"/>
                      <a:pt x="117" y="274"/>
                    </a:cubicBezTo>
                    <a:cubicBezTo>
                      <a:pt x="110" y="274"/>
                      <a:pt x="110" y="274"/>
                      <a:pt x="110" y="274"/>
                    </a:cubicBezTo>
                    <a:cubicBezTo>
                      <a:pt x="107" y="274"/>
                      <a:pt x="104" y="276"/>
                      <a:pt x="104" y="280"/>
                    </a:cubicBezTo>
                    <a:cubicBezTo>
                      <a:pt x="104" y="321"/>
                      <a:pt x="104" y="321"/>
                      <a:pt x="104" y="321"/>
                    </a:cubicBezTo>
                    <a:cubicBezTo>
                      <a:pt x="104" y="324"/>
                      <a:pt x="107" y="328"/>
                      <a:pt x="110" y="328"/>
                    </a:cubicBezTo>
                    <a:cubicBezTo>
                      <a:pt x="117" y="328"/>
                      <a:pt x="117" y="328"/>
                      <a:pt x="117" y="328"/>
                    </a:cubicBezTo>
                    <a:cubicBezTo>
                      <a:pt x="121" y="328"/>
                      <a:pt x="124" y="324"/>
                      <a:pt x="124" y="321"/>
                    </a:cubicBezTo>
                    <a:cubicBezTo>
                      <a:pt x="124" y="280"/>
                      <a:pt x="124" y="280"/>
                      <a:pt x="124" y="280"/>
                    </a:cubicBezTo>
                    <a:cubicBezTo>
                      <a:pt x="124" y="280"/>
                      <a:pt x="124" y="280"/>
                      <a:pt x="124" y="280"/>
                    </a:cubicBezTo>
                    <a:close/>
                    <a:moveTo>
                      <a:pt x="174" y="280"/>
                    </a:moveTo>
                    <a:cubicBezTo>
                      <a:pt x="174" y="276"/>
                      <a:pt x="171" y="274"/>
                      <a:pt x="168" y="274"/>
                    </a:cubicBezTo>
                    <a:cubicBezTo>
                      <a:pt x="161" y="274"/>
                      <a:pt x="161" y="274"/>
                      <a:pt x="161" y="274"/>
                    </a:cubicBezTo>
                    <a:cubicBezTo>
                      <a:pt x="157" y="274"/>
                      <a:pt x="154" y="276"/>
                      <a:pt x="154" y="280"/>
                    </a:cubicBezTo>
                    <a:cubicBezTo>
                      <a:pt x="154" y="321"/>
                      <a:pt x="154" y="321"/>
                      <a:pt x="154" y="321"/>
                    </a:cubicBezTo>
                    <a:cubicBezTo>
                      <a:pt x="154" y="324"/>
                      <a:pt x="157" y="328"/>
                      <a:pt x="161" y="328"/>
                    </a:cubicBezTo>
                    <a:cubicBezTo>
                      <a:pt x="168" y="328"/>
                      <a:pt x="168" y="328"/>
                      <a:pt x="168" y="328"/>
                    </a:cubicBezTo>
                    <a:cubicBezTo>
                      <a:pt x="171" y="328"/>
                      <a:pt x="174" y="324"/>
                      <a:pt x="174" y="321"/>
                    </a:cubicBezTo>
                    <a:cubicBezTo>
                      <a:pt x="174" y="280"/>
                      <a:pt x="174" y="280"/>
                      <a:pt x="174" y="280"/>
                    </a:cubicBezTo>
                    <a:cubicBezTo>
                      <a:pt x="174" y="280"/>
                      <a:pt x="174" y="280"/>
                      <a:pt x="174" y="280"/>
                    </a:cubicBezTo>
                    <a:close/>
                    <a:moveTo>
                      <a:pt x="225" y="280"/>
                    </a:moveTo>
                    <a:cubicBezTo>
                      <a:pt x="225" y="276"/>
                      <a:pt x="222" y="274"/>
                      <a:pt x="218" y="274"/>
                    </a:cubicBezTo>
                    <a:cubicBezTo>
                      <a:pt x="211" y="274"/>
                      <a:pt x="211" y="274"/>
                      <a:pt x="211" y="274"/>
                    </a:cubicBezTo>
                    <a:cubicBezTo>
                      <a:pt x="207" y="274"/>
                      <a:pt x="204" y="276"/>
                      <a:pt x="204" y="280"/>
                    </a:cubicBezTo>
                    <a:cubicBezTo>
                      <a:pt x="204" y="321"/>
                      <a:pt x="204" y="321"/>
                      <a:pt x="204" y="321"/>
                    </a:cubicBezTo>
                    <a:cubicBezTo>
                      <a:pt x="204" y="324"/>
                      <a:pt x="207" y="328"/>
                      <a:pt x="211" y="328"/>
                    </a:cubicBezTo>
                    <a:cubicBezTo>
                      <a:pt x="218" y="328"/>
                      <a:pt x="218" y="328"/>
                      <a:pt x="218" y="328"/>
                    </a:cubicBezTo>
                    <a:cubicBezTo>
                      <a:pt x="222" y="328"/>
                      <a:pt x="225" y="324"/>
                      <a:pt x="225" y="321"/>
                    </a:cubicBezTo>
                    <a:cubicBezTo>
                      <a:pt x="225" y="280"/>
                      <a:pt x="225" y="280"/>
                      <a:pt x="225" y="280"/>
                    </a:cubicBezTo>
                    <a:cubicBezTo>
                      <a:pt x="225" y="280"/>
                      <a:pt x="225" y="280"/>
                      <a:pt x="225" y="280"/>
                    </a:cubicBezTo>
                    <a:close/>
                  </a:path>
                </a:pathLst>
              </a:custGeom>
              <a:noFill/>
              <a:ln w="3175">
                <a:solidFill>
                  <a:srgbClr val="FFFFFF"/>
                </a:solidFill>
                <a:prstDash val="lgDash"/>
              </a:ln>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grpSp>
        <p:sp>
          <p:nvSpPr>
            <p:cNvPr id="335" name="Freeform 5"/>
            <p:cNvSpPr>
              <a:spLocks noChangeAspect="1" noEditPoints="1"/>
            </p:cNvSpPr>
            <p:nvPr/>
          </p:nvSpPr>
          <p:spPr bwMode="auto">
            <a:xfrm>
              <a:off x="8506236" y="4802627"/>
              <a:ext cx="305365" cy="249157"/>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rgbClr val="505050"/>
            </a:solidFill>
            <a:ln>
              <a:noFill/>
            </a:ln>
            <a:extLst/>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cxnSp>
          <p:nvCxnSpPr>
            <p:cNvPr id="336" name="Straight Arrow Connector 42"/>
            <p:cNvCxnSpPr>
              <a:stCxn id="339" idx="2"/>
              <a:endCxn id="323" idx="0"/>
            </p:cNvCxnSpPr>
            <p:nvPr/>
          </p:nvCxnSpPr>
          <p:spPr>
            <a:xfrm>
              <a:off x="5971639" y="3803423"/>
              <a:ext cx="790970" cy="487123"/>
            </a:xfrm>
            <a:prstGeom prst="straightConnector1">
              <a:avLst/>
            </a:prstGeom>
            <a:noFill/>
            <a:ln w="25400" cap="flat" cmpd="sng" algn="ctr">
              <a:solidFill>
                <a:srgbClr val="D2D2D2">
                  <a:lumMod val="90000"/>
                </a:srgbClr>
              </a:solidFill>
              <a:prstDash val="solid"/>
              <a:headEnd type="none"/>
              <a:tailEnd type="triangle" w="lg" len="med"/>
            </a:ln>
            <a:effectLst/>
          </p:spPr>
        </p:cxnSp>
        <p:cxnSp>
          <p:nvCxnSpPr>
            <p:cNvPr id="337" name="Straight Arrow Connector 43"/>
            <p:cNvCxnSpPr>
              <a:stCxn id="340" idx="2"/>
              <a:endCxn id="323" idx="0"/>
            </p:cNvCxnSpPr>
            <p:nvPr/>
          </p:nvCxnSpPr>
          <p:spPr>
            <a:xfrm flipH="1">
              <a:off x="6762609" y="3803423"/>
              <a:ext cx="793312" cy="487123"/>
            </a:xfrm>
            <a:prstGeom prst="straightConnector1">
              <a:avLst/>
            </a:prstGeom>
            <a:noFill/>
            <a:ln w="25400" cap="flat" cmpd="sng" algn="ctr">
              <a:solidFill>
                <a:srgbClr val="D2D2D2">
                  <a:lumMod val="90000"/>
                </a:srgbClr>
              </a:solidFill>
              <a:prstDash val="solid"/>
              <a:headEnd type="none"/>
              <a:tailEnd type="triangle" w="lg" len="med"/>
            </a:ln>
            <a:effectLst/>
          </p:spPr>
        </p:cxnSp>
        <p:cxnSp>
          <p:nvCxnSpPr>
            <p:cNvPr id="338" name="Straight Arrow Connector 44"/>
            <p:cNvCxnSpPr>
              <a:stCxn id="341" idx="2"/>
              <a:endCxn id="325" idx="0"/>
            </p:cNvCxnSpPr>
            <p:nvPr/>
          </p:nvCxnSpPr>
          <p:spPr>
            <a:xfrm flipH="1">
              <a:off x="9156006" y="3803423"/>
              <a:ext cx="1170" cy="487123"/>
            </a:xfrm>
            <a:prstGeom prst="straightConnector1">
              <a:avLst/>
            </a:prstGeom>
            <a:noFill/>
            <a:ln w="25400" cap="flat" cmpd="sng" algn="ctr">
              <a:solidFill>
                <a:srgbClr val="D2D2D2">
                  <a:lumMod val="90000"/>
                </a:srgbClr>
              </a:solidFill>
              <a:prstDash val="solid"/>
              <a:headEnd type="none"/>
              <a:tailEnd type="triangle" w="lg" len="med"/>
            </a:ln>
            <a:effectLst/>
          </p:spPr>
        </p:cxnSp>
        <p:sp>
          <p:nvSpPr>
            <p:cNvPr id="339" name="Rectangle 46"/>
            <p:cNvSpPr/>
            <p:nvPr/>
          </p:nvSpPr>
          <p:spPr>
            <a:xfrm>
              <a:off x="5197642" y="2731167"/>
              <a:ext cx="1547993" cy="1072256"/>
            </a:xfrm>
            <a:prstGeom prst="rect">
              <a:avLst/>
            </a:prstGeom>
            <a:solidFill>
              <a:schemeClr val="accent1"/>
            </a:solidFill>
            <a:ln w="10795" cap="flat" cmpd="sng" algn="ctr">
              <a:noFill/>
              <a:prstDash val="soli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563">
                <a:lnSpc>
                  <a:spcPct val="90000"/>
                </a:lnSpc>
                <a:defRPr/>
              </a:pPr>
              <a:r>
                <a:rPr lang="en-US" sz="1399" kern="0" dirty="0" smtClean="0">
                  <a:gradFill>
                    <a:gsLst>
                      <a:gs pos="21186">
                        <a:srgbClr val="FFFFFF"/>
                      </a:gs>
                      <a:gs pos="32000">
                        <a:srgbClr val="FFFFFF"/>
                      </a:gs>
                    </a:gsLst>
                    <a:lin ang="5400000" scaled="1"/>
                  </a:gradFill>
                </a:rPr>
                <a:t>Shielded Virtual Machines</a:t>
              </a:r>
            </a:p>
          </p:txBody>
        </p:sp>
        <p:sp>
          <p:nvSpPr>
            <p:cNvPr id="340" name="Rectangle 47"/>
            <p:cNvSpPr/>
            <p:nvPr/>
          </p:nvSpPr>
          <p:spPr>
            <a:xfrm>
              <a:off x="6781924" y="2731167"/>
              <a:ext cx="1547993" cy="1072256"/>
            </a:xfrm>
            <a:prstGeom prst="rect">
              <a:avLst/>
            </a:prstGeom>
            <a:solidFill>
              <a:schemeClr val="accent1"/>
            </a:solidFill>
            <a:ln w="10795" cap="flat" cmpd="sng" algn="ctr">
              <a:noFill/>
              <a:prstDash val="soli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563">
                <a:lnSpc>
                  <a:spcPct val="90000"/>
                </a:lnSpc>
                <a:defRPr/>
              </a:pPr>
              <a:r>
                <a:rPr lang="en-US" sz="1399" kern="0" dirty="0" smtClean="0">
                  <a:gradFill>
                    <a:gsLst>
                      <a:gs pos="21186">
                        <a:srgbClr val="FFFFFF"/>
                      </a:gs>
                      <a:gs pos="32000">
                        <a:srgbClr val="FFFFFF"/>
                      </a:gs>
                    </a:gsLst>
                    <a:lin ang="5400000" scaled="1"/>
                  </a:gradFill>
                </a:rPr>
                <a:t>Shielded Virtual Machines</a:t>
              </a:r>
            </a:p>
          </p:txBody>
        </p:sp>
        <p:sp>
          <p:nvSpPr>
            <p:cNvPr id="341" name="Rectangle 48"/>
            <p:cNvSpPr/>
            <p:nvPr/>
          </p:nvSpPr>
          <p:spPr>
            <a:xfrm>
              <a:off x="8366207" y="2731167"/>
              <a:ext cx="1581940" cy="1072256"/>
            </a:xfrm>
            <a:prstGeom prst="rect">
              <a:avLst/>
            </a:prstGeom>
            <a:solidFill>
              <a:schemeClr val="accent1"/>
            </a:solidFill>
            <a:ln w="10795" cap="flat" cmpd="sng" algn="ctr">
              <a:noFill/>
              <a:prstDash val="soli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563">
                <a:lnSpc>
                  <a:spcPct val="90000"/>
                </a:lnSpc>
                <a:defRPr/>
              </a:pPr>
              <a:r>
                <a:rPr lang="en-US" sz="1399" kern="0" dirty="0" smtClean="0">
                  <a:gradFill>
                    <a:gsLst>
                      <a:gs pos="21186">
                        <a:srgbClr val="FFFFFF"/>
                      </a:gs>
                      <a:gs pos="32000">
                        <a:srgbClr val="FFFFFF"/>
                      </a:gs>
                    </a:gsLst>
                    <a:lin ang="5400000" scaled="1"/>
                  </a:gradFill>
                </a:rPr>
                <a:t>Shielded Virtual Machines</a:t>
              </a:r>
            </a:p>
          </p:txBody>
        </p:sp>
        <p:grpSp>
          <p:nvGrpSpPr>
            <p:cNvPr id="342" name="Group 49"/>
            <p:cNvGrpSpPr/>
            <p:nvPr/>
          </p:nvGrpSpPr>
          <p:grpSpPr>
            <a:xfrm>
              <a:off x="9442661" y="3457463"/>
              <a:ext cx="455742" cy="447509"/>
              <a:chOff x="6489287" y="2661536"/>
              <a:chExt cx="816955" cy="706237"/>
            </a:xfrm>
          </p:grpSpPr>
          <p:grpSp>
            <p:nvGrpSpPr>
              <p:cNvPr id="361" name="Group 78"/>
              <p:cNvGrpSpPr/>
              <p:nvPr/>
            </p:nvGrpSpPr>
            <p:grpSpPr>
              <a:xfrm>
                <a:off x="6489287" y="2661536"/>
                <a:ext cx="745404" cy="706237"/>
                <a:chOff x="1150761" y="2822066"/>
                <a:chExt cx="745404" cy="706237"/>
              </a:xfrm>
            </p:grpSpPr>
            <p:sp>
              <p:nvSpPr>
                <p:cNvPr id="365" name="Oval 90"/>
                <p:cNvSpPr/>
                <p:nvPr/>
              </p:nvSpPr>
              <p:spPr bwMode="auto">
                <a:xfrm>
                  <a:off x="1150761" y="2822066"/>
                  <a:ext cx="745404" cy="706237"/>
                </a:xfrm>
                <a:prstGeom prst="ellipse">
                  <a:avLst/>
                </a:prstGeom>
                <a:solidFill>
                  <a:srgbClr val="DC3C00"/>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6" name="Freeform 5"/>
                <p:cNvSpPr>
                  <a:spLocks noChangeAspect="1" noEditPoints="1"/>
                </p:cNvSpPr>
                <p:nvPr/>
              </p:nvSpPr>
              <p:spPr bwMode="auto">
                <a:xfrm>
                  <a:off x="1317907" y="2985538"/>
                  <a:ext cx="396707" cy="374903"/>
                </a:xfrm>
                <a:custGeom>
                  <a:avLst/>
                  <a:gdLst>
                    <a:gd name="T0" fmla="*/ 61 w 329"/>
                    <a:gd name="T1" fmla="*/ 67 h 328"/>
                    <a:gd name="T2" fmla="*/ 261 w 329"/>
                    <a:gd name="T3" fmla="*/ 266 h 328"/>
                    <a:gd name="T4" fmla="*/ 261 w 329"/>
                    <a:gd name="T5" fmla="*/ 60 h 328"/>
                    <a:gd name="T6" fmla="*/ 329 w 329"/>
                    <a:gd name="T7" fmla="*/ 109 h 328"/>
                    <a:gd name="T8" fmla="*/ 276 w 329"/>
                    <a:gd name="T9" fmla="*/ 109 h 328"/>
                    <a:gd name="T10" fmla="*/ 323 w 329"/>
                    <a:gd name="T11" fmla="*/ 123 h 328"/>
                    <a:gd name="T12" fmla="*/ 329 w 329"/>
                    <a:gd name="T13" fmla="*/ 167 h 328"/>
                    <a:gd name="T14" fmla="*/ 282 w 329"/>
                    <a:gd name="T15" fmla="*/ 153 h 328"/>
                    <a:gd name="T16" fmla="*/ 282 w 329"/>
                    <a:gd name="T17" fmla="*/ 174 h 328"/>
                    <a:gd name="T18" fmla="*/ 323 w 329"/>
                    <a:gd name="T19" fmla="*/ 224 h 328"/>
                    <a:gd name="T20" fmla="*/ 323 w 329"/>
                    <a:gd name="T21" fmla="*/ 203 h 328"/>
                    <a:gd name="T22" fmla="*/ 276 w 329"/>
                    <a:gd name="T23" fmla="*/ 217 h 328"/>
                    <a:gd name="T24" fmla="*/ 323 w 329"/>
                    <a:gd name="T25" fmla="*/ 224 h 328"/>
                    <a:gd name="T26" fmla="*/ 110 w 329"/>
                    <a:gd name="T27" fmla="*/ 0 h 328"/>
                    <a:gd name="T28" fmla="*/ 110 w 329"/>
                    <a:gd name="T29" fmla="*/ 53 h 328"/>
                    <a:gd name="T30" fmla="*/ 124 w 329"/>
                    <a:gd name="T31" fmla="*/ 6 h 328"/>
                    <a:gd name="T32" fmla="*/ 168 w 329"/>
                    <a:gd name="T33" fmla="*/ 0 h 328"/>
                    <a:gd name="T34" fmla="*/ 154 w 329"/>
                    <a:gd name="T35" fmla="*/ 47 h 328"/>
                    <a:gd name="T36" fmla="*/ 174 w 329"/>
                    <a:gd name="T37" fmla="*/ 47 h 328"/>
                    <a:gd name="T38" fmla="*/ 225 w 329"/>
                    <a:gd name="T39" fmla="*/ 6 h 328"/>
                    <a:gd name="T40" fmla="*/ 204 w 329"/>
                    <a:gd name="T41" fmla="*/ 6 h 328"/>
                    <a:gd name="T42" fmla="*/ 218 w 329"/>
                    <a:gd name="T43" fmla="*/ 53 h 328"/>
                    <a:gd name="T44" fmla="*/ 225 w 329"/>
                    <a:gd name="T45" fmla="*/ 6 h 328"/>
                    <a:gd name="T46" fmla="*/ 54 w 329"/>
                    <a:gd name="T47" fmla="*/ 109 h 328"/>
                    <a:gd name="T48" fmla="*/ 0 w 329"/>
                    <a:gd name="T49" fmla="*/ 109 h 328"/>
                    <a:gd name="T50" fmla="*/ 48 w 329"/>
                    <a:gd name="T51" fmla="*/ 123 h 328"/>
                    <a:gd name="T52" fmla="*/ 54 w 329"/>
                    <a:gd name="T53" fmla="*/ 167 h 328"/>
                    <a:gd name="T54" fmla="*/ 6 w 329"/>
                    <a:gd name="T55" fmla="*/ 153 h 328"/>
                    <a:gd name="T56" fmla="*/ 6 w 329"/>
                    <a:gd name="T57" fmla="*/ 174 h 328"/>
                    <a:gd name="T58" fmla="*/ 48 w 329"/>
                    <a:gd name="T59" fmla="*/ 224 h 328"/>
                    <a:gd name="T60" fmla="*/ 48 w 329"/>
                    <a:gd name="T61" fmla="*/ 203 h 328"/>
                    <a:gd name="T62" fmla="*/ 0 w 329"/>
                    <a:gd name="T63" fmla="*/ 217 h 328"/>
                    <a:gd name="T64" fmla="*/ 48 w 329"/>
                    <a:gd name="T65" fmla="*/ 224 h 328"/>
                    <a:gd name="T66" fmla="*/ 110 w 329"/>
                    <a:gd name="T67" fmla="*/ 274 h 328"/>
                    <a:gd name="T68" fmla="*/ 110 w 329"/>
                    <a:gd name="T69" fmla="*/ 328 h 328"/>
                    <a:gd name="T70" fmla="*/ 124 w 329"/>
                    <a:gd name="T71" fmla="*/ 280 h 328"/>
                    <a:gd name="T72" fmla="*/ 168 w 329"/>
                    <a:gd name="T73" fmla="*/ 274 h 328"/>
                    <a:gd name="T74" fmla="*/ 154 w 329"/>
                    <a:gd name="T75" fmla="*/ 321 h 328"/>
                    <a:gd name="T76" fmla="*/ 174 w 329"/>
                    <a:gd name="T77" fmla="*/ 321 h 328"/>
                    <a:gd name="T78" fmla="*/ 225 w 329"/>
                    <a:gd name="T79" fmla="*/ 280 h 328"/>
                    <a:gd name="T80" fmla="*/ 204 w 329"/>
                    <a:gd name="T81" fmla="*/ 280 h 328"/>
                    <a:gd name="T82" fmla="*/ 218 w 329"/>
                    <a:gd name="T83" fmla="*/ 328 h 328"/>
                    <a:gd name="T84" fmla="*/ 225 w 329"/>
                    <a:gd name="T85" fmla="*/ 28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9" h="328">
                      <a:moveTo>
                        <a:pt x="261" y="60"/>
                      </a:moveTo>
                      <a:cubicBezTo>
                        <a:pt x="261" y="60"/>
                        <a:pt x="261" y="60"/>
                        <a:pt x="68" y="60"/>
                      </a:cubicBezTo>
                      <a:cubicBezTo>
                        <a:pt x="64" y="60"/>
                        <a:pt x="61" y="63"/>
                        <a:pt x="61" y="67"/>
                      </a:cubicBezTo>
                      <a:cubicBezTo>
                        <a:pt x="61" y="67"/>
                        <a:pt x="61" y="67"/>
                        <a:pt x="61" y="259"/>
                      </a:cubicBezTo>
                      <a:cubicBezTo>
                        <a:pt x="61" y="263"/>
                        <a:pt x="64" y="266"/>
                        <a:pt x="68" y="266"/>
                      </a:cubicBezTo>
                      <a:cubicBezTo>
                        <a:pt x="68" y="266"/>
                        <a:pt x="68" y="266"/>
                        <a:pt x="261" y="266"/>
                      </a:cubicBezTo>
                      <a:cubicBezTo>
                        <a:pt x="265" y="266"/>
                        <a:pt x="267" y="263"/>
                        <a:pt x="267" y="259"/>
                      </a:cubicBezTo>
                      <a:cubicBezTo>
                        <a:pt x="267" y="259"/>
                        <a:pt x="267" y="259"/>
                        <a:pt x="267" y="67"/>
                      </a:cubicBezTo>
                      <a:cubicBezTo>
                        <a:pt x="267" y="63"/>
                        <a:pt x="265" y="60"/>
                        <a:pt x="261" y="60"/>
                      </a:cubicBezTo>
                      <a:close/>
                      <a:moveTo>
                        <a:pt x="323" y="123"/>
                      </a:moveTo>
                      <a:cubicBezTo>
                        <a:pt x="327" y="123"/>
                        <a:pt x="329" y="120"/>
                        <a:pt x="329" y="116"/>
                      </a:cubicBezTo>
                      <a:cubicBezTo>
                        <a:pt x="329" y="109"/>
                        <a:pt x="329" y="109"/>
                        <a:pt x="329" y="109"/>
                      </a:cubicBezTo>
                      <a:cubicBezTo>
                        <a:pt x="329" y="106"/>
                        <a:pt x="327" y="103"/>
                        <a:pt x="323" y="103"/>
                      </a:cubicBezTo>
                      <a:cubicBezTo>
                        <a:pt x="282" y="103"/>
                        <a:pt x="282" y="103"/>
                        <a:pt x="282" y="103"/>
                      </a:cubicBezTo>
                      <a:cubicBezTo>
                        <a:pt x="279" y="103"/>
                        <a:pt x="276" y="106"/>
                        <a:pt x="276" y="109"/>
                      </a:cubicBezTo>
                      <a:cubicBezTo>
                        <a:pt x="276" y="116"/>
                        <a:pt x="276" y="116"/>
                        <a:pt x="276" y="116"/>
                      </a:cubicBezTo>
                      <a:cubicBezTo>
                        <a:pt x="276" y="120"/>
                        <a:pt x="279" y="123"/>
                        <a:pt x="282" y="123"/>
                      </a:cubicBezTo>
                      <a:cubicBezTo>
                        <a:pt x="323" y="123"/>
                        <a:pt x="323" y="123"/>
                        <a:pt x="323" y="123"/>
                      </a:cubicBezTo>
                      <a:cubicBezTo>
                        <a:pt x="323" y="123"/>
                        <a:pt x="323" y="123"/>
                        <a:pt x="323" y="123"/>
                      </a:cubicBezTo>
                      <a:close/>
                      <a:moveTo>
                        <a:pt x="323" y="174"/>
                      </a:moveTo>
                      <a:cubicBezTo>
                        <a:pt x="327" y="174"/>
                        <a:pt x="329" y="171"/>
                        <a:pt x="329" y="167"/>
                      </a:cubicBezTo>
                      <a:cubicBezTo>
                        <a:pt x="329" y="160"/>
                        <a:pt x="329" y="160"/>
                        <a:pt x="329" y="160"/>
                      </a:cubicBezTo>
                      <a:cubicBezTo>
                        <a:pt x="329" y="156"/>
                        <a:pt x="327" y="153"/>
                        <a:pt x="323" y="153"/>
                      </a:cubicBezTo>
                      <a:cubicBezTo>
                        <a:pt x="282" y="153"/>
                        <a:pt x="282" y="153"/>
                        <a:pt x="282" y="153"/>
                      </a:cubicBezTo>
                      <a:cubicBezTo>
                        <a:pt x="279" y="153"/>
                        <a:pt x="276" y="156"/>
                        <a:pt x="276" y="160"/>
                      </a:cubicBezTo>
                      <a:cubicBezTo>
                        <a:pt x="276" y="167"/>
                        <a:pt x="276" y="167"/>
                        <a:pt x="276" y="167"/>
                      </a:cubicBezTo>
                      <a:cubicBezTo>
                        <a:pt x="276" y="171"/>
                        <a:pt x="279" y="174"/>
                        <a:pt x="282" y="174"/>
                      </a:cubicBezTo>
                      <a:cubicBezTo>
                        <a:pt x="323" y="174"/>
                        <a:pt x="323" y="174"/>
                        <a:pt x="323" y="174"/>
                      </a:cubicBezTo>
                      <a:cubicBezTo>
                        <a:pt x="323" y="174"/>
                        <a:pt x="323" y="174"/>
                        <a:pt x="323" y="174"/>
                      </a:cubicBezTo>
                      <a:close/>
                      <a:moveTo>
                        <a:pt x="323" y="224"/>
                      </a:moveTo>
                      <a:cubicBezTo>
                        <a:pt x="327" y="224"/>
                        <a:pt x="329" y="220"/>
                        <a:pt x="329" y="217"/>
                      </a:cubicBezTo>
                      <a:cubicBezTo>
                        <a:pt x="329" y="210"/>
                        <a:pt x="329" y="210"/>
                        <a:pt x="329" y="210"/>
                      </a:cubicBezTo>
                      <a:cubicBezTo>
                        <a:pt x="329" y="207"/>
                        <a:pt x="327" y="203"/>
                        <a:pt x="323" y="203"/>
                      </a:cubicBezTo>
                      <a:cubicBezTo>
                        <a:pt x="282" y="203"/>
                        <a:pt x="282" y="203"/>
                        <a:pt x="282" y="203"/>
                      </a:cubicBezTo>
                      <a:cubicBezTo>
                        <a:pt x="279" y="203"/>
                        <a:pt x="276" y="207"/>
                        <a:pt x="276" y="210"/>
                      </a:cubicBezTo>
                      <a:cubicBezTo>
                        <a:pt x="276" y="217"/>
                        <a:pt x="276" y="217"/>
                        <a:pt x="276" y="217"/>
                      </a:cubicBezTo>
                      <a:cubicBezTo>
                        <a:pt x="276" y="220"/>
                        <a:pt x="279" y="224"/>
                        <a:pt x="282" y="224"/>
                      </a:cubicBezTo>
                      <a:cubicBezTo>
                        <a:pt x="323" y="224"/>
                        <a:pt x="323" y="224"/>
                        <a:pt x="323" y="224"/>
                      </a:cubicBezTo>
                      <a:cubicBezTo>
                        <a:pt x="323" y="224"/>
                        <a:pt x="323" y="224"/>
                        <a:pt x="323" y="224"/>
                      </a:cubicBezTo>
                      <a:close/>
                      <a:moveTo>
                        <a:pt x="124" y="6"/>
                      </a:moveTo>
                      <a:cubicBezTo>
                        <a:pt x="124" y="3"/>
                        <a:pt x="121" y="0"/>
                        <a:pt x="117" y="0"/>
                      </a:cubicBezTo>
                      <a:cubicBezTo>
                        <a:pt x="110" y="0"/>
                        <a:pt x="110" y="0"/>
                        <a:pt x="110" y="0"/>
                      </a:cubicBezTo>
                      <a:cubicBezTo>
                        <a:pt x="107" y="0"/>
                        <a:pt x="104" y="3"/>
                        <a:pt x="104" y="6"/>
                      </a:cubicBezTo>
                      <a:cubicBezTo>
                        <a:pt x="104" y="47"/>
                        <a:pt x="104" y="47"/>
                        <a:pt x="104" y="47"/>
                      </a:cubicBezTo>
                      <a:cubicBezTo>
                        <a:pt x="104" y="51"/>
                        <a:pt x="107" y="53"/>
                        <a:pt x="110" y="53"/>
                      </a:cubicBezTo>
                      <a:cubicBezTo>
                        <a:pt x="117" y="53"/>
                        <a:pt x="117" y="53"/>
                        <a:pt x="117" y="53"/>
                      </a:cubicBezTo>
                      <a:cubicBezTo>
                        <a:pt x="121" y="53"/>
                        <a:pt x="124" y="51"/>
                        <a:pt x="124" y="47"/>
                      </a:cubicBezTo>
                      <a:cubicBezTo>
                        <a:pt x="124" y="6"/>
                        <a:pt x="124" y="6"/>
                        <a:pt x="124" y="6"/>
                      </a:cubicBezTo>
                      <a:cubicBezTo>
                        <a:pt x="124" y="6"/>
                        <a:pt x="124" y="6"/>
                        <a:pt x="124" y="6"/>
                      </a:cubicBezTo>
                      <a:close/>
                      <a:moveTo>
                        <a:pt x="174" y="6"/>
                      </a:moveTo>
                      <a:cubicBezTo>
                        <a:pt x="174" y="3"/>
                        <a:pt x="171" y="0"/>
                        <a:pt x="168" y="0"/>
                      </a:cubicBezTo>
                      <a:cubicBezTo>
                        <a:pt x="161" y="0"/>
                        <a:pt x="161" y="0"/>
                        <a:pt x="161" y="0"/>
                      </a:cubicBezTo>
                      <a:cubicBezTo>
                        <a:pt x="157" y="0"/>
                        <a:pt x="154" y="3"/>
                        <a:pt x="154" y="6"/>
                      </a:cubicBezTo>
                      <a:cubicBezTo>
                        <a:pt x="154" y="47"/>
                        <a:pt x="154" y="47"/>
                        <a:pt x="154" y="47"/>
                      </a:cubicBezTo>
                      <a:cubicBezTo>
                        <a:pt x="154" y="51"/>
                        <a:pt x="157" y="53"/>
                        <a:pt x="161" y="53"/>
                      </a:cubicBezTo>
                      <a:cubicBezTo>
                        <a:pt x="168" y="53"/>
                        <a:pt x="168" y="53"/>
                        <a:pt x="168" y="53"/>
                      </a:cubicBezTo>
                      <a:cubicBezTo>
                        <a:pt x="171" y="53"/>
                        <a:pt x="174" y="51"/>
                        <a:pt x="174" y="47"/>
                      </a:cubicBezTo>
                      <a:cubicBezTo>
                        <a:pt x="174" y="6"/>
                        <a:pt x="174" y="6"/>
                        <a:pt x="174" y="6"/>
                      </a:cubicBezTo>
                      <a:cubicBezTo>
                        <a:pt x="174" y="6"/>
                        <a:pt x="174" y="6"/>
                        <a:pt x="174" y="6"/>
                      </a:cubicBezTo>
                      <a:close/>
                      <a:moveTo>
                        <a:pt x="225" y="6"/>
                      </a:moveTo>
                      <a:cubicBezTo>
                        <a:pt x="225" y="3"/>
                        <a:pt x="222" y="0"/>
                        <a:pt x="218" y="0"/>
                      </a:cubicBezTo>
                      <a:cubicBezTo>
                        <a:pt x="211" y="0"/>
                        <a:pt x="211" y="0"/>
                        <a:pt x="211" y="0"/>
                      </a:cubicBezTo>
                      <a:cubicBezTo>
                        <a:pt x="207" y="0"/>
                        <a:pt x="204" y="3"/>
                        <a:pt x="204" y="6"/>
                      </a:cubicBezTo>
                      <a:cubicBezTo>
                        <a:pt x="204" y="47"/>
                        <a:pt x="204" y="47"/>
                        <a:pt x="204" y="47"/>
                      </a:cubicBezTo>
                      <a:cubicBezTo>
                        <a:pt x="204" y="51"/>
                        <a:pt x="207" y="53"/>
                        <a:pt x="211" y="53"/>
                      </a:cubicBezTo>
                      <a:cubicBezTo>
                        <a:pt x="218" y="53"/>
                        <a:pt x="218" y="53"/>
                        <a:pt x="218" y="53"/>
                      </a:cubicBezTo>
                      <a:cubicBezTo>
                        <a:pt x="222" y="53"/>
                        <a:pt x="225" y="51"/>
                        <a:pt x="225" y="47"/>
                      </a:cubicBezTo>
                      <a:cubicBezTo>
                        <a:pt x="225" y="6"/>
                        <a:pt x="225" y="6"/>
                        <a:pt x="225" y="6"/>
                      </a:cubicBezTo>
                      <a:cubicBezTo>
                        <a:pt x="225" y="6"/>
                        <a:pt x="225" y="6"/>
                        <a:pt x="225" y="6"/>
                      </a:cubicBezTo>
                      <a:close/>
                      <a:moveTo>
                        <a:pt x="48" y="123"/>
                      </a:moveTo>
                      <a:cubicBezTo>
                        <a:pt x="51" y="123"/>
                        <a:pt x="54" y="120"/>
                        <a:pt x="54" y="116"/>
                      </a:cubicBezTo>
                      <a:cubicBezTo>
                        <a:pt x="54" y="109"/>
                        <a:pt x="54" y="109"/>
                        <a:pt x="54" y="109"/>
                      </a:cubicBezTo>
                      <a:cubicBezTo>
                        <a:pt x="54" y="106"/>
                        <a:pt x="51" y="103"/>
                        <a:pt x="48" y="103"/>
                      </a:cubicBezTo>
                      <a:cubicBezTo>
                        <a:pt x="6" y="103"/>
                        <a:pt x="6" y="103"/>
                        <a:pt x="6" y="103"/>
                      </a:cubicBezTo>
                      <a:cubicBezTo>
                        <a:pt x="3" y="103"/>
                        <a:pt x="0" y="106"/>
                        <a:pt x="0" y="109"/>
                      </a:cubicBezTo>
                      <a:cubicBezTo>
                        <a:pt x="0" y="116"/>
                        <a:pt x="0" y="116"/>
                        <a:pt x="0" y="116"/>
                      </a:cubicBezTo>
                      <a:cubicBezTo>
                        <a:pt x="0" y="120"/>
                        <a:pt x="3" y="123"/>
                        <a:pt x="6" y="123"/>
                      </a:cubicBezTo>
                      <a:cubicBezTo>
                        <a:pt x="48" y="123"/>
                        <a:pt x="48" y="123"/>
                        <a:pt x="48" y="123"/>
                      </a:cubicBezTo>
                      <a:cubicBezTo>
                        <a:pt x="48" y="123"/>
                        <a:pt x="48" y="123"/>
                        <a:pt x="48" y="123"/>
                      </a:cubicBezTo>
                      <a:close/>
                      <a:moveTo>
                        <a:pt x="48" y="174"/>
                      </a:moveTo>
                      <a:cubicBezTo>
                        <a:pt x="51" y="174"/>
                        <a:pt x="54" y="171"/>
                        <a:pt x="54" y="167"/>
                      </a:cubicBezTo>
                      <a:cubicBezTo>
                        <a:pt x="54" y="160"/>
                        <a:pt x="54" y="160"/>
                        <a:pt x="54" y="160"/>
                      </a:cubicBezTo>
                      <a:cubicBezTo>
                        <a:pt x="54" y="156"/>
                        <a:pt x="51" y="153"/>
                        <a:pt x="48" y="153"/>
                      </a:cubicBezTo>
                      <a:cubicBezTo>
                        <a:pt x="6" y="153"/>
                        <a:pt x="6" y="153"/>
                        <a:pt x="6" y="153"/>
                      </a:cubicBezTo>
                      <a:cubicBezTo>
                        <a:pt x="3" y="153"/>
                        <a:pt x="0" y="156"/>
                        <a:pt x="0" y="160"/>
                      </a:cubicBezTo>
                      <a:cubicBezTo>
                        <a:pt x="0" y="167"/>
                        <a:pt x="0" y="167"/>
                        <a:pt x="0" y="167"/>
                      </a:cubicBezTo>
                      <a:cubicBezTo>
                        <a:pt x="0" y="171"/>
                        <a:pt x="3" y="174"/>
                        <a:pt x="6" y="174"/>
                      </a:cubicBezTo>
                      <a:cubicBezTo>
                        <a:pt x="48" y="174"/>
                        <a:pt x="48" y="174"/>
                        <a:pt x="48" y="174"/>
                      </a:cubicBezTo>
                      <a:cubicBezTo>
                        <a:pt x="48" y="174"/>
                        <a:pt x="48" y="174"/>
                        <a:pt x="48" y="174"/>
                      </a:cubicBezTo>
                      <a:close/>
                      <a:moveTo>
                        <a:pt x="48" y="224"/>
                      </a:moveTo>
                      <a:cubicBezTo>
                        <a:pt x="51" y="224"/>
                        <a:pt x="54" y="220"/>
                        <a:pt x="54" y="217"/>
                      </a:cubicBezTo>
                      <a:cubicBezTo>
                        <a:pt x="54" y="210"/>
                        <a:pt x="54" y="210"/>
                        <a:pt x="54" y="210"/>
                      </a:cubicBezTo>
                      <a:cubicBezTo>
                        <a:pt x="54" y="207"/>
                        <a:pt x="51" y="203"/>
                        <a:pt x="48" y="203"/>
                      </a:cubicBezTo>
                      <a:cubicBezTo>
                        <a:pt x="6" y="203"/>
                        <a:pt x="6" y="203"/>
                        <a:pt x="6" y="203"/>
                      </a:cubicBezTo>
                      <a:cubicBezTo>
                        <a:pt x="3" y="203"/>
                        <a:pt x="0" y="207"/>
                        <a:pt x="0" y="210"/>
                      </a:cubicBezTo>
                      <a:cubicBezTo>
                        <a:pt x="0" y="217"/>
                        <a:pt x="0" y="217"/>
                        <a:pt x="0" y="217"/>
                      </a:cubicBezTo>
                      <a:cubicBezTo>
                        <a:pt x="0" y="220"/>
                        <a:pt x="3" y="224"/>
                        <a:pt x="6" y="224"/>
                      </a:cubicBezTo>
                      <a:cubicBezTo>
                        <a:pt x="48" y="224"/>
                        <a:pt x="48" y="224"/>
                        <a:pt x="48" y="224"/>
                      </a:cubicBezTo>
                      <a:cubicBezTo>
                        <a:pt x="48" y="224"/>
                        <a:pt x="48" y="224"/>
                        <a:pt x="48" y="224"/>
                      </a:cubicBezTo>
                      <a:close/>
                      <a:moveTo>
                        <a:pt x="124" y="280"/>
                      </a:moveTo>
                      <a:cubicBezTo>
                        <a:pt x="124" y="276"/>
                        <a:pt x="121" y="274"/>
                        <a:pt x="117" y="274"/>
                      </a:cubicBezTo>
                      <a:cubicBezTo>
                        <a:pt x="110" y="274"/>
                        <a:pt x="110" y="274"/>
                        <a:pt x="110" y="274"/>
                      </a:cubicBezTo>
                      <a:cubicBezTo>
                        <a:pt x="107" y="274"/>
                        <a:pt x="104" y="276"/>
                        <a:pt x="104" y="280"/>
                      </a:cubicBezTo>
                      <a:cubicBezTo>
                        <a:pt x="104" y="321"/>
                        <a:pt x="104" y="321"/>
                        <a:pt x="104" y="321"/>
                      </a:cubicBezTo>
                      <a:cubicBezTo>
                        <a:pt x="104" y="324"/>
                        <a:pt x="107" y="328"/>
                        <a:pt x="110" y="328"/>
                      </a:cubicBezTo>
                      <a:cubicBezTo>
                        <a:pt x="117" y="328"/>
                        <a:pt x="117" y="328"/>
                        <a:pt x="117" y="328"/>
                      </a:cubicBezTo>
                      <a:cubicBezTo>
                        <a:pt x="121" y="328"/>
                        <a:pt x="124" y="324"/>
                        <a:pt x="124" y="321"/>
                      </a:cubicBezTo>
                      <a:cubicBezTo>
                        <a:pt x="124" y="280"/>
                        <a:pt x="124" y="280"/>
                        <a:pt x="124" y="280"/>
                      </a:cubicBezTo>
                      <a:cubicBezTo>
                        <a:pt x="124" y="280"/>
                        <a:pt x="124" y="280"/>
                        <a:pt x="124" y="280"/>
                      </a:cubicBezTo>
                      <a:close/>
                      <a:moveTo>
                        <a:pt x="174" y="280"/>
                      </a:moveTo>
                      <a:cubicBezTo>
                        <a:pt x="174" y="276"/>
                        <a:pt x="171" y="274"/>
                        <a:pt x="168" y="274"/>
                      </a:cubicBezTo>
                      <a:cubicBezTo>
                        <a:pt x="161" y="274"/>
                        <a:pt x="161" y="274"/>
                        <a:pt x="161" y="274"/>
                      </a:cubicBezTo>
                      <a:cubicBezTo>
                        <a:pt x="157" y="274"/>
                        <a:pt x="154" y="276"/>
                        <a:pt x="154" y="280"/>
                      </a:cubicBezTo>
                      <a:cubicBezTo>
                        <a:pt x="154" y="321"/>
                        <a:pt x="154" y="321"/>
                        <a:pt x="154" y="321"/>
                      </a:cubicBezTo>
                      <a:cubicBezTo>
                        <a:pt x="154" y="324"/>
                        <a:pt x="157" y="328"/>
                        <a:pt x="161" y="328"/>
                      </a:cubicBezTo>
                      <a:cubicBezTo>
                        <a:pt x="168" y="328"/>
                        <a:pt x="168" y="328"/>
                        <a:pt x="168" y="328"/>
                      </a:cubicBezTo>
                      <a:cubicBezTo>
                        <a:pt x="171" y="328"/>
                        <a:pt x="174" y="324"/>
                        <a:pt x="174" y="321"/>
                      </a:cubicBezTo>
                      <a:cubicBezTo>
                        <a:pt x="174" y="280"/>
                        <a:pt x="174" y="280"/>
                        <a:pt x="174" y="280"/>
                      </a:cubicBezTo>
                      <a:cubicBezTo>
                        <a:pt x="174" y="280"/>
                        <a:pt x="174" y="280"/>
                        <a:pt x="174" y="280"/>
                      </a:cubicBezTo>
                      <a:close/>
                      <a:moveTo>
                        <a:pt x="225" y="280"/>
                      </a:moveTo>
                      <a:cubicBezTo>
                        <a:pt x="225" y="276"/>
                        <a:pt x="222" y="274"/>
                        <a:pt x="218" y="274"/>
                      </a:cubicBezTo>
                      <a:cubicBezTo>
                        <a:pt x="211" y="274"/>
                        <a:pt x="211" y="274"/>
                        <a:pt x="211" y="274"/>
                      </a:cubicBezTo>
                      <a:cubicBezTo>
                        <a:pt x="207" y="274"/>
                        <a:pt x="204" y="276"/>
                        <a:pt x="204" y="280"/>
                      </a:cubicBezTo>
                      <a:cubicBezTo>
                        <a:pt x="204" y="321"/>
                        <a:pt x="204" y="321"/>
                        <a:pt x="204" y="321"/>
                      </a:cubicBezTo>
                      <a:cubicBezTo>
                        <a:pt x="204" y="324"/>
                        <a:pt x="207" y="328"/>
                        <a:pt x="211" y="328"/>
                      </a:cubicBezTo>
                      <a:cubicBezTo>
                        <a:pt x="218" y="328"/>
                        <a:pt x="218" y="328"/>
                        <a:pt x="218" y="328"/>
                      </a:cubicBezTo>
                      <a:cubicBezTo>
                        <a:pt x="222" y="328"/>
                        <a:pt x="225" y="324"/>
                        <a:pt x="225" y="321"/>
                      </a:cubicBezTo>
                      <a:cubicBezTo>
                        <a:pt x="225" y="280"/>
                        <a:pt x="225" y="280"/>
                        <a:pt x="225" y="280"/>
                      </a:cubicBezTo>
                      <a:cubicBezTo>
                        <a:pt x="225" y="280"/>
                        <a:pt x="225" y="280"/>
                        <a:pt x="225" y="280"/>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grpSp>
          <p:grpSp>
            <p:nvGrpSpPr>
              <p:cNvPr id="362" name="Group 79"/>
              <p:cNvGrpSpPr>
                <a:grpSpLocks noChangeAspect="1"/>
              </p:cNvGrpSpPr>
              <p:nvPr/>
            </p:nvGrpSpPr>
            <p:grpSpPr>
              <a:xfrm rot="16200000" flipH="1">
                <a:off x="6918618" y="2912927"/>
                <a:ext cx="497382" cy="277866"/>
                <a:chOff x="8418518" y="4019375"/>
                <a:chExt cx="1706562" cy="953383"/>
              </a:xfrm>
            </p:grpSpPr>
            <p:sp>
              <p:nvSpPr>
                <p:cNvPr id="363" name="Freeform 24"/>
                <p:cNvSpPr>
                  <a:spLocks noChangeAspect="1"/>
                </p:cNvSpPr>
                <p:nvPr/>
              </p:nvSpPr>
              <p:spPr bwMode="auto">
                <a:xfrm>
                  <a:off x="8418518" y="4019375"/>
                  <a:ext cx="1706562" cy="953383"/>
                </a:xfrm>
                <a:custGeom>
                  <a:avLst/>
                  <a:gdLst>
                    <a:gd name="T0" fmla="*/ 437 w 452"/>
                    <a:gd name="T1" fmla="*/ 88 h 238"/>
                    <a:gd name="T2" fmla="*/ 404 w 452"/>
                    <a:gd name="T3" fmla="*/ 55 h 238"/>
                    <a:gd name="T4" fmla="*/ 397 w 452"/>
                    <a:gd name="T5" fmla="*/ 48 h 238"/>
                    <a:gd name="T6" fmla="*/ 387 w 452"/>
                    <a:gd name="T7" fmla="*/ 48 h 238"/>
                    <a:gd name="T8" fmla="*/ 212 w 452"/>
                    <a:gd name="T9" fmla="*/ 48 h 238"/>
                    <a:gd name="T10" fmla="*/ 118 w 452"/>
                    <a:gd name="T11" fmla="*/ 0 h 238"/>
                    <a:gd name="T12" fmla="*/ 118 w 452"/>
                    <a:gd name="T13" fmla="*/ 0 h 238"/>
                    <a:gd name="T14" fmla="*/ 118 w 452"/>
                    <a:gd name="T15" fmla="*/ 0 h 238"/>
                    <a:gd name="T16" fmla="*/ 118 w 452"/>
                    <a:gd name="T17" fmla="*/ 0 h 238"/>
                    <a:gd name="T18" fmla="*/ 0 w 452"/>
                    <a:gd name="T19" fmla="*/ 119 h 238"/>
                    <a:gd name="T20" fmla="*/ 118 w 452"/>
                    <a:gd name="T21" fmla="*/ 238 h 238"/>
                    <a:gd name="T22" fmla="*/ 212 w 452"/>
                    <a:gd name="T23" fmla="*/ 190 h 238"/>
                    <a:gd name="T24" fmla="*/ 237 w 452"/>
                    <a:gd name="T25" fmla="*/ 190 h 238"/>
                    <a:gd name="T26" fmla="*/ 246 w 452"/>
                    <a:gd name="T27" fmla="*/ 190 h 238"/>
                    <a:gd name="T28" fmla="*/ 254 w 452"/>
                    <a:gd name="T29" fmla="*/ 183 h 238"/>
                    <a:gd name="T30" fmla="*/ 267 w 452"/>
                    <a:gd name="T31" fmla="*/ 170 h 238"/>
                    <a:gd name="T32" fmla="*/ 273 w 452"/>
                    <a:gd name="T33" fmla="*/ 176 h 238"/>
                    <a:gd name="T34" fmla="*/ 290 w 452"/>
                    <a:gd name="T35" fmla="*/ 193 h 238"/>
                    <a:gd name="T36" fmla="*/ 307 w 452"/>
                    <a:gd name="T37" fmla="*/ 176 h 238"/>
                    <a:gd name="T38" fmla="*/ 312 w 452"/>
                    <a:gd name="T39" fmla="*/ 171 h 238"/>
                    <a:gd name="T40" fmla="*/ 317 w 452"/>
                    <a:gd name="T41" fmla="*/ 177 h 238"/>
                    <a:gd name="T42" fmla="*/ 334 w 452"/>
                    <a:gd name="T43" fmla="*/ 194 h 238"/>
                    <a:gd name="T44" fmla="*/ 351 w 452"/>
                    <a:gd name="T45" fmla="*/ 177 h 238"/>
                    <a:gd name="T46" fmla="*/ 357 w 452"/>
                    <a:gd name="T47" fmla="*/ 171 h 238"/>
                    <a:gd name="T48" fmla="*/ 363 w 452"/>
                    <a:gd name="T49" fmla="*/ 177 h 238"/>
                    <a:gd name="T50" fmla="*/ 380 w 452"/>
                    <a:gd name="T51" fmla="*/ 194 h 238"/>
                    <a:gd name="T52" fmla="*/ 397 w 452"/>
                    <a:gd name="T53" fmla="*/ 177 h 238"/>
                    <a:gd name="T54" fmla="*/ 437 w 452"/>
                    <a:gd name="T55" fmla="*/ 137 h 238"/>
                    <a:gd name="T56" fmla="*/ 437 w 452"/>
                    <a:gd name="T57" fmla="*/ 137 h 238"/>
                    <a:gd name="T58" fmla="*/ 437 w 452"/>
                    <a:gd name="T59" fmla="*/ 137 h 238"/>
                    <a:gd name="T60" fmla="*/ 437 w 452"/>
                    <a:gd name="T61" fmla="*/ 8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2" h="238">
                      <a:moveTo>
                        <a:pt x="437" y="88"/>
                      </a:moveTo>
                      <a:cubicBezTo>
                        <a:pt x="404" y="55"/>
                        <a:pt x="404" y="55"/>
                        <a:pt x="404" y="55"/>
                      </a:cubicBezTo>
                      <a:cubicBezTo>
                        <a:pt x="397" y="48"/>
                        <a:pt x="397" y="48"/>
                        <a:pt x="397" y="48"/>
                      </a:cubicBezTo>
                      <a:cubicBezTo>
                        <a:pt x="387" y="48"/>
                        <a:pt x="387" y="48"/>
                        <a:pt x="387" y="48"/>
                      </a:cubicBezTo>
                      <a:cubicBezTo>
                        <a:pt x="212" y="48"/>
                        <a:pt x="212" y="48"/>
                        <a:pt x="212" y="48"/>
                      </a:cubicBezTo>
                      <a:cubicBezTo>
                        <a:pt x="190" y="18"/>
                        <a:pt x="155" y="0"/>
                        <a:pt x="118" y="0"/>
                      </a:cubicBezTo>
                      <a:cubicBezTo>
                        <a:pt x="118" y="0"/>
                        <a:pt x="118" y="0"/>
                        <a:pt x="118" y="0"/>
                      </a:cubicBezTo>
                      <a:cubicBezTo>
                        <a:pt x="118" y="0"/>
                        <a:pt x="118" y="0"/>
                        <a:pt x="118" y="0"/>
                      </a:cubicBezTo>
                      <a:cubicBezTo>
                        <a:pt x="118" y="0"/>
                        <a:pt x="118" y="0"/>
                        <a:pt x="118" y="0"/>
                      </a:cubicBezTo>
                      <a:cubicBezTo>
                        <a:pt x="53" y="0"/>
                        <a:pt x="0" y="54"/>
                        <a:pt x="0" y="119"/>
                      </a:cubicBezTo>
                      <a:cubicBezTo>
                        <a:pt x="0" y="184"/>
                        <a:pt x="53" y="237"/>
                        <a:pt x="118" y="238"/>
                      </a:cubicBezTo>
                      <a:cubicBezTo>
                        <a:pt x="155" y="237"/>
                        <a:pt x="190" y="220"/>
                        <a:pt x="212" y="190"/>
                      </a:cubicBezTo>
                      <a:cubicBezTo>
                        <a:pt x="237" y="190"/>
                        <a:pt x="237" y="190"/>
                        <a:pt x="237" y="190"/>
                      </a:cubicBezTo>
                      <a:cubicBezTo>
                        <a:pt x="246" y="190"/>
                        <a:pt x="246" y="190"/>
                        <a:pt x="246" y="190"/>
                      </a:cubicBezTo>
                      <a:cubicBezTo>
                        <a:pt x="254" y="183"/>
                        <a:pt x="254" y="183"/>
                        <a:pt x="254" y="183"/>
                      </a:cubicBezTo>
                      <a:cubicBezTo>
                        <a:pt x="267" y="170"/>
                        <a:pt x="267" y="170"/>
                        <a:pt x="267" y="170"/>
                      </a:cubicBezTo>
                      <a:cubicBezTo>
                        <a:pt x="273" y="176"/>
                        <a:pt x="273" y="176"/>
                        <a:pt x="273" y="176"/>
                      </a:cubicBezTo>
                      <a:cubicBezTo>
                        <a:pt x="290" y="193"/>
                        <a:pt x="290" y="193"/>
                        <a:pt x="290" y="193"/>
                      </a:cubicBezTo>
                      <a:cubicBezTo>
                        <a:pt x="307" y="176"/>
                        <a:pt x="307" y="176"/>
                        <a:pt x="307" y="176"/>
                      </a:cubicBezTo>
                      <a:cubicBezTo>
                        <a:pt x="312" y="171"/>
                        <a:pt x="312" y="171"/>
                        <a:pt x="312" y="171"/>
                      </a:cubicBezTo>
                      <a:cubicBezTo>
                        <a:pt x="317" y="177"/>
                        <a:pt x="317" y="177"/>
                        <a:pt x="317" y="177"/>
                      </a:cubicBezTo>
                      <a:cubicBezTo>
                        <a:pt x="334" y="194"/>
                        <a:pt x="334" y="194"/>
                        <a:pt x="334" y="194"/>
                      </a:cubicBezTo>
                      <a:cubicBezTo>
                        <a:pt x="351" y="177"/>
                        <a:pt x="351" y="177"/>
                        <a:pt x="351" y="177"/>
                      </a:cubicBezTo>
                      <a:cubicBezTo>
                        <a:pt x="357" y="171"/>
                        <a:pt x="357" y="171"/>
                        <a:pt x="357" y="171"/>
                      </a:cubicBezTo>
                      <a:cubicBezTo>
                        <a:pt x="363" y="177"/>
                        <a:pt x="363" y="177"/>
                        <a:pt x="363" y="177"/>
                      </a:cubicBezTo>
                      <a:cubicBezTo>
                        <a:pt x="380" y="194"/>
                        <a:pt x="380" y="194"/>
                        <a:pt x="380" y="194"/>
                      </a:cubicBezTo>
                      <a:cubicBezTo>
                        <a:pt x="397" y="177"/>
                        <a:pt x="397" y="177"/>
                        <a:pt x="397" y="177"/>
                      </a:cubicBezTo>
                      <a:cubicBezTo>
                        <a:pt x="437" y="137"/>
                        <a:pt x="437" y="137"/>
                        <a:pt x="437" y="137"/>
                      </a:cubicBezTo>
                      <a:cubicBezTo>
                        <a:pt x="437" y="137"/>
                        <a:pt x="437" y="137"/>
                        <a:pt x="437" y="137"/>
                      </a:cubicBezTo>
                      <a:cubicBezTo>
                        <a:pt x="437" y="137"/>
                        <a:pt x="437" y="137"/>
                        <a:pt x="437" y="137"/>
                      </a:cubicBezTo>
                      <a:cubicBezTo>
                        <a:pt x="452" y="122"/>
                        <a:pt x="452" y="103"/>
                        <a:pt x="437" y="88"/>
                      </a:cubicBezTo>
                      <a:close/>
                    </a:path>
                  </a:pathLst>
                </a:custGeom>
                <a:solidFill>
                  <a:srgbClr val="DC3C00"/>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smtClean="0">
                    <a:gradFill>
                      <a:gsLst>
                        <a:gs pos="0">
                          <a:srgbClr val="FFFFFF"/>
                        </a:gs>
                        <a:gs pos="100000">
                          <a:srgbClr val="FFFFFF"/>
                        </a:gs>
                      </a:gsLst>
                      <a:lin ang="5400000" scaled="0"/>
                    </a:gradFill>
                    <a:ea typeface="Segoe UI" pitchFamily="34" charset="0"/>
                    <a:cs typeface="Segoe UI" pitchFamily="34" charset="0"/>
                  </a:endParaRPr>
                </a:p>
              </p:txBody>
            </p:sp>
            <p:sp>
              <p:nvSpPr>
                <p:cNvPr id="364" name="Freeform 25"/>
                <p:cNvSpPr>
                  <a:spLocks noChangeAspect="1" noEditPoints="1"/>
                </p:cNvSpPr>
                <p:nvPr/>
              </p:nvSpPr>
              <p:spPr bwMode="auto">
                <a:xfrm>
                  <a:off x="8508999" y="4109862"/>
                  <a:ext cx="1514474" cy="762375"/>
                </a:xfrm>
                <a:custGeom>
                  <a:avLst/>
                  <a:gdLst>
                    <a:gd name="T0" fmla="*/ 396 w 401"/>
                    <a:gd name="T1" fmla="*/ 80 h 190"/>
                    <a:gd name="T2" fmla="*/ 363 w 401"/>
                    <a:gd name="T3" fmla="*/ 48 h 190"/>
                    <a:gd name="T4" fmla="*/ 175 w 401"/>
                    <a:gd name="T5" fmla="*/ 48 h 190"/>
                    <a:gd name="T6" fmla="*/ 94 w 401"/>
                    <a:gd name="T7" fmla="*/ 0 h 190"/>
                    <a:gd name="T8" fmla="*/ 0 w 401"/>
                    <a:gd name="T9" fmla="*/ 95 h 190"/>
                    <a:gd name="T10" fmla="*/ 94 w 401"/>
                    <a:gd name="T11" fmla="*/ 190 h 190"/>
                    <a:gd name="T12" fmla="*/ 175 w 401"/>
                    <a:gd name="T13" fmla="*/ 142 h 190"/>
                    <a:gd name="T14" fmla="*/ 213 w 401"/>
                    <a:gd name="T15" fmla="*/ 142 h 190"/>
                    <a:gd name="T16" fmla="*/ 243 w 401"/>
                    <a:gd name="T17" fmla="*/ 112 h 190"/>
                    <a:gd name="T18" fmla="*/ 266 w 401"/>
                    <a:gd name="T19" fmla="*/ 135 h 190"/>
                    <a:gd name="T20" fmla="*/ 288 w 401"/>
                    <a:gd name="T21" fmla="*/ 113 h 190"/>
                    <a:gd name="T22" fmla="*/ 310 w 401"/>
                    <a:gd name="T23" fmla="*/ 136 h 190"/>
                    <a:gd name="T24" fmla="*/ 333 w 401"/>
                    <a:gd name="T25" fmla="*/ 113 h 190"/>
                    <a:gd name="T26" fmla="*/ 356 w 401"/>
                    <a:gd name="T27" fmla="*/ 136 h 190"/>
                    <a:gd name="T28" fmla="*/ 396 w 401"/>
                    <a:gd name="T29" fmla="*/ 96 h 190"/>
                    <a:gd name="T30" fmla="*/ 396 w 401"/>
                    <a:gd name="T31" fmla="*/ 80 h 190"/>
                    <a:gd name="T32" fmla="*/ 53 w 401"/>
                    <a:gd name="T33" fmla="*/ 120 h 190"/>
                    <a:gd name="T34" fmla="*/ 28 w 401"/>
                    <a:gd name="T35" fmla="*/ 95 h 190"/>
                    <a:gd name="T36" fmla="*/ 53 w 401"/>
                    <a:gd name="T37" fmla="*/ 69 h 190"/>
                    <a:gd name="T38" fmla="*/ 77 w 401"/>
                    <a:gd name="T39" fmla="*/ 95 h 190"/>
                    <a:gd name="T40" fmla="*/ 53 w 401"/>
                    <a:gd name="T41" fmla="*/ 12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1" h="190">
                      <a:moveTo>
                        <a:pt x="396" y="80"/>
                      </a:moveTo>
                      <a:cubicBezTo>
                        <a:pt x="363" y="48"/>
                        <a:pt x="363" y="48"/>
                        <a:pt x="363" y="48"/>
                      </a:cubicBezTo>
                      <a:cubicBezTo>
                        <a:pt x="175" y="48"/>
                        <a:pt x="175" y="48"/>
                        <a:pt x="175" y="48"/>
                      </a:cubicBezTo>
                      <a:cubicBezTo>
                        <a:pt x="159" y="20"/>
                        <a:pt x="128" y="0"/>
                        <a:pt x="94" y="0"/>
                      </a:cubicBezTo>
                      <a:cubicBezTo>
                        <a:pt x="42" y="0"/>
                        <a:pt x="0" y="43"/>
                        <a:pt x="0" y="95"/>
                      </a:cubicBezTo>
                      <a:cubicBezTo>
                        <a:pt x="0" y="147"/>
                        <a:pt x="42" y="189"/>
                        <a:pt x="94" y="190"/>
                      </a:cubicBezTo>
                      <a:cubicBezTo>
                        <a:pt x="128" y="189"/>
                        <a:pt x="158" y="170"/>
                        <a:pt x="175" y="142"/>
                      </a:cubicBezTo>
                      <a:cubicBezTo>
                        <a:pt x="213" y="142"/>
                        <a:pt x="213" y="142"/>
                        <a:pt x="213" y="142"/>
                      </a:cubicBezTo>
                      <a:cubicBezTo>
                        <a:pt x="243" y="112"/>
                        <a:pt x="243" y="112"/>
                        <a:pt x="243" y="112"/>
                      </a:cubicBezTo>
                      <a:cubicBezTo>
                        <a:pt x="266" y="135"/>
                        <a:pt x="266" y="135"/>
                        <a:pt x="266" y="135"/>
                      </a:cubicBezTo>
                      <a:cubicBezTo>
                        <a:pt x="288" y="113"/>
                        <a:pt x="288" y="113"/>
                        <a:pt x="288" y="113"/>
                      </a:cubicBezTo>
                      <a:cubicBezTo>
                        <a:pt x="310" y="136"/>
                        <a:pt x="310" y="136"/>
                        <a:pt x="310" y="136"/>
                      </a:cubicBezTo>
                      <a:cubicBezTo>
                        <a:pt x="333" y="113"/>
                        <a:pt x="333" y="113"/>
                        <a:pt x="333" y="113"/>
                      </a:cubicBezTo>
                      <a:cubicBezTo>
                        <a:pt x="356" y="136"/>
                        <a:pt x="356" y="136"/>
                        <a:pt x="356" y="136"/>
                      </a:cubicBezTo>
                      <a:cubicBezTo>
                        <a:pt x="396" y="96"/>
                        <a:pt x="396" y="96"/>
                        <a:pt x="396" y="96"/>
                      </a:cubicBezTo>
                      <a:cubicBezTo>
                        <a:pt x="401" y="90"/>
                        <a:pt x="401" y="86"/>
                        <a:pt x="396" y="80"/>
                      </a:cubicBezTo>
                      <a:close/>
                      <a:moveTo>
                        <a:pt x="53" y="120"/>
                      </a:moveTo>
                      <a:cubicBezTo>
                        <a:pt x="39" y="120"/>
                        <a:pt x="28" y="108"/>
                        <a:pt x="28" y="95"/>
                      </a:cubicBezTo>
                      <a:cubicBezTo>
                        <a:pt x="28" y="81"/>
                        <a:pt x="39" y="69"/>
                        <a:pt x="53" y="69"/>
                      </a:cubicBezTo>
                      <a:cubicBezTo>
                        <a:pt x="66" y="69"/>
                        <a:pt x="77" y="81"/>
                        <a:pt x="77" y="95"/>
                      </a:cubicBezTo>
                      <a:cubicBezTo>
                        <a:pt x="77" y="108"/>
                        <a:pt x="66" y="120"/>
                        <a:pt x="53" y="120"/>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grpSp>
        </p:grpSp>
        <p:sp>
          <p:nvSpPr>
            <p:cNvPr id="343" name="Freeform 35"/>
            <p:cNvSpPr>
              <a:spLocks noChangeAspect="1" noEditPoints="1"/>
            </p:cNvSpPr>
            <p:nvPr/>
          </p:nvSpPr>
          <p:spPr bwMode="auto">
            <a:xfrm>
              <a:off x="8511048" y="3257928"/>
              <a:ext cx="419877" cy="401539"/>
            </a:xfrm>
            <a:custGeom>
              <a:avLst/>
              <a:gdLst>
                <a:gd name="T0" fmla="*/ 160 w 170"/>
                <a:gd name="T1" fmla="*/ 0 h 156"/>
                <a:gd name="T2" fmla="*/ 9 w 170"/>
                <a:gd name="T3" fmla="*/ 0 h 156"/>
                <a:gd name="T4" fmla="*/ 0 w 170"/>
                <a:gd name="T5" fmla="*/ 9 h 156"/>
                <a:gd name="T6" fmla="*/ 0 w 170"/>
                <a:gd name="T7" fmla="*/ 114 h 156"/>
                <a:gd name="T8" fmla="*/ 9 w 170"/>
                <a:gd name="T9" fmla="*/ 123 h 156"/>
                <a:gd name="T10" fmla="*/ 61 w 170"/>
                <a:gd name="T11" fmla="*/ 123 h 156"/>
                <a:gd name="T12" fmla="*/ 26 w 170"/>
                <a:gd name="T13" fmla="*/ 146 h 156"/>
                <a:gd name="T14" fmla="*/ 26 w 170"/>
                <a:gd name="T15" fmla="*/ 156 h 156"/>
                <a:gd name="T16" fmla="*/ 137 w 170"/>
                <a:gd name="T17" fmla="*/ 156 h 156"/>
                <a:gd name="T18" fmla="*/ 137 w 170"/>
                <a:gd name="T19" fmla="*/ 146 h 156"/>
                <a:gd name="T20" fmla="*/ 107 w 170"/>
                <a:gd name="T21" fmla="*/ 123 h 156"/>
                <a:gd name="T22" fmla="*/ 160 w 170"/>
                <a:gd name="T23" fmla="*/ 123 h 156"/>
                <a:gd name="T24" fmla="*/ 170 w 170"/>
                <a:gd name="T25" fmla="*/ 114 h 156"/>
                <a:gd name="T26" fmla="*/ 170 w 170"/>
                <a:gd name="T27" fmla="*/ 9 h 156"/>
                <a:gd name="T28" fmla="*/ 160 w 170"/>
                <a:gd name="T29" fmla="*/ 0 h 156"/>
                <a:gd name="T30" fmla="*/ 157 w 170"/>
                <a:gd name="T31" fmla="*/ 13 h 156"/>
                <a:gd name="T32" fmla="*/ 157 w 170"/>
                <a:gd name="T33" fmla="*/ 110 h 156"/>
                <a:gd name="T34" fmla="*/ 13 w 170"/>
                <a:gd name="T35" fmla="*/ 110 h 156"/>
                <a:gd name="T36" fmla="*/ 13 w 170"/>
                <a:gd name="T37" fmla="*/ 13 h 156"/>
                <a:gd name="T38" fmla="*/ 157 w 170"/>
                <a:gd name="T39" fmla="*/ 13 h 156"/>
                <a:gd name="T40" fmla="*/ 157 w 170"/>
                <a:gd name="T41" fmla="*/ 13 h 156"/>
                <a:gd name="T42" fmla="*/ 157 w 170"/>
                <a:gd name="T43" fmla="*/ 13 h 156"/>
                <a:gd name="T44" fmla="*/ 109 w 170"/>
                <a:gd name="T45" fmla="*/ 43 h 156"/>
                <a:gd name="T46" fmla="*/ 109 w 170"/>
                <a:gd name="T47" fmla="*/ 43 h 156"/>
                <a:gd name="T48" fmla="*/ 109 w 170"/>
                <a:gd name="T49" fmla="*/ 44 h 156"/>
                <a:gd name="T50" fmla="*/ 83 w 170"/>
                <a:gd name="T51" fmla="*/ 59 h 156"/>
                <a:gd name="T52" fmla="*/ 57 w 170"/>
                <a:gd name="T53" fmla="*/ 44 h 156"/>
                <a:gd name="T54" fmla="*/ 57 w 170"/>
                <a:gd name="T55" fmla="*/ 43 h 156"/>
                <a:gd name="T56" fmla="*/ 83 w 170"/>
                <a:gd name="T57" fmla="*/ 28 h 156"/>
                <a:gd name="T58" fmla="*/ 109 w 170"/>
                <a:gd name="T59" fmla="*/ 43 h 156"/>
                <a:gd name="T60" fmla="*/ 85 w 170"/>
                <a:gd name="T61" fmla="*/ 63 h 156"/>
                <a:gd name="T62" fmla="*/ 85 w 170"/>
                <a:gd name="T63" fmla="*/ 63 h 156"/>
                <a:gd name="T64" fmla="*/ 112 w 170"/>
                <a:gd name="T65" fmla="*/ 48 h 156"/>
                <a:gd name="T66" fmla="*/ 112 w 170"/>
                <a:gd name="T67" fmla="*/ 78 h 156"/>
                <a:gd name="T68" fmla="*/ 85 w 170"/>
                <a:gd name="T69" fmla="*/ 93 h 156"/>
                <a:gd name="T70" fmla="*/ 85 w 170"/>
                <a:gd name="T71" fmla="*/ 63 h 156"/>
                <a:gd name="T72" fmla="*/ 81 w 170"/>
                <a:gd name="T73" fmla="*/ 63 h 156"/>
                <a:gd name="T74" fmla="*/ 81 w 170"/>
                <a:gd name="T75" fmla="*/ 63 h 156"/>
                <a:gd name="T76" fmla="*/ 81 w 170"/>
                <a:gd name="T77" fmla="*/ 93 h 156"/>
                <a:gd name="T78" fmla="*/ 54 w 170"/>
                <a:gd name="T79" fmla="*/ 78 h 156"/>
                <a:gd name="T80" fmla="*/ 54 w 170"/>
                <a:gd name="T81" fmla="*/ 48 h 156"/>
                <a:gd name="T82" fmla="*/ 81 w 170"/>
                <a:gd name="T83" fmla="*/ 6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0" h="156">
                  <a:moveTo>
                    <a:pt x="160" y="0"/>
                  </a:moveTo>
                  <a:cubicBezTo>
                    <a:pt x="9" y="0"/>
                    <a:pt x="9" y="0"/>
                    <a:pt x="9" y="0"/>
                  </a:cubicBezTo>
                  <a:cubicBezTo>
                    <a:pt x="4" y="0"/>
                    <a:pt x="0" y="5"/>
                    <a:pt x="0" y="9"/>
                  </a:cubicBezTo>
                  <a:cubicBezTo>
                    <a:pt x="0" y="114"/>
                    <a:pt x="0" y="114"/>
                    <a:pt x="0" y="114"/>
                  </a:cubicBezTo>
                  <a:cubicBezTo>
                    <a:pt x="0" y="119"/>
                    <a:pt x="4" y="123"/>
                    <a:pt x="9" y="123"/>
                  </a:cubicBezTo>
                  <a:cubicBezTo>
                    <a:pt x="61" y="123"/>
                    <a:pt x="61" y="123"/>
                    <a:pt x="61" y="123"/>
                  </a:cubicBezTo>
                  <a:cubicBezTo>
                    <a:pt x="66" y="143"/>
                    <a:pt x="59" y="146"/>
                    <a:pt x="26" y="146"/>
                  </a:cubicBezTo>
                  <a:cubicBezTo>
                    <a:pt x="26" y="156"/>
                    <a:pt x="26" y="156"/>
                    <a:pt x="26" y="156"/>
                  </a:cubicBezTo>
                  <a:cubicBezTo>
                    <a:pt x="137" y="156"/>
                    <a:pt x="137" y="156"/>
                    <a:pt x="137" y="156"/>
                  </a:cubicBezTo>
                  <a:cubicBezTo>
                    <a:pt x="137" y="146"/>
                    <a:pt x="137" y="146"/>
                    <a:pt x="137" y="146"/>
                  </a:cubicBezTo>
                  <a:cubicBezTo>
                    <a:pt x="105" y="146"/>
                    <a:pt x="101" y="143"/>
                    <a:pt x="107" y="123"/>
                  </a:cubicBezTo>
                  <a:cubicBezTo>
                    <a:pt x="160" y="123"/>
                    <a:pt x="160" y="123"/>
                    <a:pt x="160" y="123"/>
                  </a:cubicBezTo>
                  <a:cubicBezTo>
                    <a:pt x="165" y="123"/>
                    <a:pt x="170" y="119"/>
                    <a:pt x="170" y="114"/>
                  </a:cubicBezTo>
                  <a:cubicBezTo>
                    <a:pt x="170" y="9"/>
                    <a:pt x="170" y="9"/>
                    <a:pt x="170" y="9"/>
                  </a:cubicBezTo>
                  <a:cubicBezTo>
                    <a:pt x="170" y="5"/>
                    <a:pt x="165" y="0"/>
                    <a:pt x="160" y="0"/>
                  </a:cubicBezTo>
                  <a:close/>
                  <a:moveTo>
                    <a:pt x="157" y="13"/>
                  </a:moveTo>
                  <a:cubicBezTo>
                    <a:pt x="157" y="110"/>
                    <a:pt x="157" y="110"/>
                    <a:pt x="157" y="110"/>
                  </a:cubicBezTo>
                  <a:cubicBezTo>
                    <a:pt x="13" y="110"/>
                    <a:pt x="13" y="110"/>
                    <a:pt x="13" y="110"/>
                  </a:cubicBezTo>
                  <a:cubicBezTo>
                    <a:pt x="13" y="13"/>
                    <a:pt x="13" y="13"/>
                    <a:pt x="13" y="13"/>
                  </a:cubicBezTo>
                  <a:cubicBezTo>
                    <a:pt x="157" y="13"/>
                    <a:pt x="157" y="13"/>
                    <a:pt x="157" y="13"/>
                  </a:cubicBezTo>
                  <a:cubicBezTo>
                    <a:pt x="157" y="13"/>
                    <a:pt x="157" y="13"/>
                    <a:pt x="157" y="13"/>
                  </a:cubicBezTo>
                  <a:cubicBezTo>
                    <a:pt x="157" y="13"/>
                    <a:pt x="157" y="13"/>
                    <a:pt x="157" y="13"/>
                  </a:cubicBezTo>
                  <a:close/>
                  <a:moveTo>
                    <a:pt x="109" y="43"/>
                  </a:moveTo>
                  <a:cubicBezTo>
                    <a:pt x="109" y="43"/>
                    <a:pt x="109" y="43"/>
                    <a:pt x="109" y="43"/>
                  </a:cubicBezTo>
                  <a:cubicBezTo>
                    <a:pt x="109" y="44"/>
                    <a:pt x="109" y="44"/>
                    <a:pt x="109" y="44"/>
                  </a:cubicBezTo>
                  <a:cubicBezTo>
                    <a:pt x="83" y="59"/>
                    <a:pt x="83" y="59"/>
                    <a:pt x="83" y="59"/>
                  </a:cubicBezTo>
                  <a:cubicBezTo>
                    <a:pt x="57" y="44"/>
                    <a:pt x="57" y="44"/>
                    <a:pt x="57" y="44"/>
                  </a:cubicBezTo>
                  <a:cubicBezTo>
                    <a:pt x="57" y="43"/>
                    <a:pt x="57" y="43"/>
                    <a:pt x="57" y="43"/>
                  </a:cubicBezTo>
                  <a:cubicBezTo>
                    <a:pt x="83" y="28"/>
                    <a:pt x="83" y="28"/>
                    <a:pt x="83" y="28"/>
                  </a:cubicBezTo>
                  <a:cubicBezTo>
                    <a:pt x="109" y="43"/>
                    <a:pt x="109" y="43"/>
                    <a:pt x="109" y="43"/>
                  </a:cubicBezTo>
                  <a:close/>
                  <a:moveTo>
                    <a:pt x="85" y="63"/>
                  </a:moveTo>
                  <a:cubicBezTo>
                    <a:pt x="85" y="63"/>
                    <a:pt x="85" y="63"/>
                    <a:pt x="85" y="63"/>
                  </a:cubicBezTo>
                  <a:cubicBezTo>
                    <a:pt x="112" y="48"/>
                    <a:pt x="112" y="48"/>
                    <a:pt x="112" y="48"/>
                  </a:cubicBezTo>
                  <a:cubicBezTo>
                    <a:pt x="112" y="78"/>
                    <a:pt x="112" y="78"/>
                    <a:pt x="112" y="78"/>
                  </a:cubicBezTo>
                  <a:cubicBezTo>
                    <a:pt x="85" y="93"/>
                    <a:pt x="85" y="93"/>
                    <a:pt x="85" y="93"/>
                  </a:cubicBezTo>
                  <a:cubicBezTo>
                    <a:pt x="85" y="63"/>
                    <a:pt x="85" y="63"/>
                    <a:pt x="85" y="63"/>
                  </a:cubicBezTo>
                  <a:close/>
                  <a:moveTo>
                    <a:pt x="81" y="63"/>
                  </a:moveTo>
                  <a:cubicBezTo>
                    <a:pt x="81" y="63"/>
                    <a:pt x="81" y="63"/>
                    <a:pt x="81" y="63"/>
                  </a:cubicBezTo>
                  <a:cubicBezTo>
                    <a:pt x="81" y="93"/>
                    <a:pt x="81" y="93"/>
                    <a:pt x="81" y="93"/>
                  </a:cubicBezTo>
                  <a:cubicBezTo>
                    <a:pt x="54" y="78"/>
                    <a:pt x="54" y="78"/>
                    <a:pt x="54" y="78"/>
                  </a:cubicBezTo>
                  <a:cubicBezTo>
                    <a:pt x="54" y="48"/>
                    <a:pt x="54" y="48"/>
                    <a:pt x="54" y="48"/>
                  </a:cubicBezTo>
                  <a:cubicBezTo>
                    <a:pt x="81" y="63"/>
                    <a:pt x="81" y="63"/>
                    <a:pt x="81" y="63"/>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sp>
          <p:nvSpPr>
            <p:cNvPr id="344" name="Freeform 35"/>
            <p:cNvSpPr>
              <a:spLocks noChangeAspect="1" noEditPoints="1"/>
            </p:cNvSpPr>
            <p:nvPr/>
          </p:nvSpPr>
          <p:spPr bwMode="auto">
            <a:xfrm>
              <a:off x="6924423" y="3257928"/>
              <a:ext cx="419877" cy="401539"/>
            </a:xfrm>
            <a:custGeom>
              <a:avLst/>
              <a:gdLst>
                <a:gd name="T0" fmla="*/ 160 w 170"/>
                <a:gd name="T1" fmla="*/ 0 h 156"/>
                <a:gd name="T2" fmla="*/ 9 w 170"/>
                <a:gd name="T3" fmla="*/ 0 h 156"/>
                <a:gd name="T4" fmla="*/ 0 w 170"/>
                <a:gd name="T5" fmla="*/ 9 h 156"/>
                <a:gd name="T6" fmla="*/ 0 w 170"/>
                <a:gd name="T7" fmla="*/ 114 h 156"/>
                <a:gd name="T8" fmla="*/ 9 w 170"/>
                <a:gd name="T9" fmla="*/ 123 h 156"/>
                <a:gd name="T10" fmla="*/ 61 w 170"/>
                <a:gd name="T11" fmla="*/ 123 h 156"/>
                <a:gd name="T12" fmla="*/ 26 w 170"/>
                <a:gd name="T13" fmla="*/ 146 h 156"/>
                <a:gd name="T14" fmla="*/ 26 w 170"/>
                <a:gd name="T15" fmla="*/ 156 h 156"/>
                <a:gd name="T16" fmla="*/ 137 w 170"/>
                <a:gd name="T17" fmla="*/ 156 h 156"/>
                <a:gd name="T18" fmla="*/ 137 w 170"/>
                <a:gd name="T19" fmla="*/ 146 h 156"/>
                <a:gd name="T20" fmla="*/ 107 w 170"/>
                <a:gd name="T21" fmla="*/ 123 h 156"/>
                <a:gd name="T22" fmla="*/ 160 w 170"/>
                <a:gd name="T23" fmla="*/ 123 h 156"/>
                <a:gd name="T24" fmla="*/ 170 w 170"/>
                <a:gd name="T25" fmla="*/ 114 h 156"/>
                <a:gd name="T26" fmla="*/ 170 w 170"/>
                <a:gd name="T27" fmla="*/ 9 h 156"/>
                <a:gd name="T28" fmla="*/ 160 w 170"/>
                <a:gd name="T29" fmla="*/ 0 h 156"/>
                <a:gd name="T30" fmla="*/ 157 w 170"/>
                <a:gd name="T31" fmla="*/ 13 h 156"/>
                <a:gd name="T32" fmla="*/ 157 w 170"/>
                <a:gd name="T33" fmla="*/ 110 h 156"/>
                <a:gd name="T34" fmla="*/ 13 w 170"/>
                <a:gd name="T35" fmla="*/ 110 h 156"/>
                <a:gd name="T36" fmla="*/ 13 w 170"/>
                <a:gd name="T37" fmla="*/ 13 h 156"/>
                <a:gd name="T38" fmla="*/ 157 w 170"/>
                <a:gd name="T39" fmla="*/ 13 h 156"/>
                <a:gd name="T40" fmla="*/ 157 w 170"/>
                <a:gd name="T41" fmla="*/ 13 h 156"/>
                <a:gd name="T42" fmla="*/ 157 w 170"/>
                <a:gd name="T43" fmla="*/ 13 h 156"/>
                <a:gd name="T44" fmla="*/ 109 w 170"/>
                <a:gd name="T45" fmla="*/ 43 h 156"/>
                <a:gd name="T46" fmla="*/ 109 w 170"/>
                <a:gd name="T47" fmla="*/ 43 h 156"/>
                <a:gd name="T48" fmla="*/ 109 w 170"/>
                <a:gd name="T49" fmla="*/ 44 h 156"/>
                <a:gd name="T50" fmla="*/ 83 w 170"/>
                <a:gd name="T51" fmla="*/ 59 h 156"/>
                <a:gd name="T52" fmla="*/ 57 w 170"/>
                <a:gd name="T53" fmla="*/ 44 h 156"/>
                <a:gd name="T54" fmla="*/ 57 w 170"/>
                <a:gd name="T55" fmla="*/ 43 h 156"/>
                <a:gd name="T56" fmla="*/ 83 w 170"/>
                <a:gd name="T57" fmla="*/ 28 h 156"/>
                <a:gd name="T58" fmla="*/ 109 w 170"/>
                <a:gd name="T59" fmla="*/ 43 h 156"/>
                <a:gd name="T60" fmla="*/ 85 w 170"/>
                <a:gd name="T61" fmla="*/ 63 h 156"/>
                <a:gd name="T62" fmla="*/ 85 w 170"/>
                <a:gd name="T63" fmla="*/ 63 h 156"/>
                <a:gd name="T64" fmla="*/ 112 w 170"/>
                <a:gd name="T65" fmla="*/ 48 h 156"/>
                <a:gd name="T66" fmla="*/ 112 w 170"/>
                <a:gd name="T67" fmla="*/ 78 h 156"/>
                <a:gd name="T68" fmla="*/ 85 w 170"/>
                <a:gd name="T69" fmla="*/ 93 h 156"/>
                <a:gd name="T70" fmla="*/ 85 w 170"/>
                <a:gd name="T71" fmla="*/ 63 h 156"/>
                <a:gd name="T72" fmla="*/ 81 w 170"/>
                <a:gd name="T73" fmla="*/ 63 h 156"/>
                <a:gd name="T74" fmla="*/ 81 w 170"/>
                <a:gd name="T75" fmla="*/ 63 h 156"/>
                <a:gd name="T76" fmla="*/ 81 w 170"/>
                <a:gd name="T77" fmla="*/ 93 h 156"/>
                <a:gd name="T78" fmla="*/ 54 w 170"/>
                <a:gd name="T79" fmla="*/ 78 h 156"/>
                <a:gd name="T80" fmla="*/ 54 w 170"/>
                <a:gd name="T81" fmla="*/ 48 h 156"/>
                <a:gd name="T82" fmla="*/ 81 w 170"/>
                <a:gd name="T83" fmla="*/ 6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0" h="156">
                  <a:moveTo>
                    <a:pt x="160" y="0"/>
                  </a:moveTo>
                  <a:cubicBezTo>
                    <a:pt x="9" y="0"/>
                    <a:pt x="9" y="0"/>
                    <a:pt x="9" y="0"/>
                  </a:cubicBezTo>
                  <a:cubicBezTo>
                    <a:pt x="4" y="0"/>
                    <a:pt x="0" y="5"/>
                    <a:pt x="0" y="9"/>
                  </a:cubicBezTo>
                  <a:cubicBezTo>
                    <a:pt x="0" y="114"/>
                    <a:pt x="0" y="114"/>
                    <a:pt x="0" y="114"/>
                  </a:cubicBezTo>
                  <a:cubicBezTo>
                    <a:pt x="0" y="119"/>
                    <a:pt x="4" y="123"/>
                    <a:pt x="9" y="123"/>
                  </a:cubicBezTo>
                  <a:cubicBezTo>
                    <a:pt x="61" y="123"/>
                    <a:pt x="61" y="123"/>
                    <a:pt x="61" y="123"/>
                  </a:cubicBezTo>
                  <a:cubicBezTo>
                    <a:pt x="66" y="143"/>
                    <a:pt x="59" y="146"/>
                    <a:pt x="26" y="146"/>
                  </a:cubicBezTo>
                  <a:cubicBezTo>
                    <a:pt x="26" y="156"/>
                    <a:pt x="26" y="156"/>
                    <a:pt x="26" y="156"/>
                  </a:cubicBezTo>
                  <a:cubicBezTo>
                    <a:pt x="137" y="156"/>
                    <a:pt x="137" y="156"/>
                    <a:pt x="137" y="156"/>
                  </a:cubicBezTo>
                  <a:cubicBezTo>
                    <a:pt x="137" y="146"/>
                    <a:pt x="137" y="146"/>
                    <a:pt x="137" y="146"/>
                  </a:cubicBezTo>
                  <a:cubicBezTo>
                    <a:pt x="105" y="146"/>
                    <a:pt x="101" y="143"/>
                    <a:pt x="107" y="123"/>
                  </a:cubicBezTo>
                  <a:cubicBezTo>
                    <a:pt x="160" y="123"/>
                    <a:pt x="160" y="123"/>
                    <a:pt x="160" y="123"/>
                  </a:cubicBezTo>
                  <a:cubicBezTo>
                    <a:pt x="165" y="123"/>
                    <a:pt x="170" y="119"/>
                    <a:pt x="170" y="114"/>
                  </a:cubicBezTo>
                  <a:cubicBezTo>
                    <a:pt x="170" y="9"/>
                    <a:pt x="170" y="9"/>
                    <a:pt x="170" y="9"/>
                  </a:cubicBezTo>
                  <a:cubicBezTo>
                    <a:pt x="170" y="5"/>
                    <a:pt x="165" y="0"/>
                    <a:pt x="160" y="0"/>
                  </a:cubicBezTo>
                  <a:close/>
                  <a:moveTo>
                    <a:pt x="157" y="13"/>
                  </a:moveTo>
                  <a:cubicBezTo>
                    <a:pt x="157" y="110"/>
                    <a:pt x="157" y="110"/>
                    <a:pt x="157" y="110"/>
                  </a:cubicBezTo>
                  <a:cubicBezTo>
                    <a:pt x="13" y="110"/>
                    <a:pt x="13" y="110"/>
                    <a:pt x="13" y="110"/>
                  </a:cubicBezTo>
                  <a:cubicBezTo>
                    <a:pt x="13" y="13"/>
                    <a:pt x="13" y="13"/>
                    <a:pt x="13" y="13"/>
                  </a:cubicBezTo>
                  <a:cubicBezTo>
                    <a:pt x="157" y="13"/>
                    <a:pt x="157" y="13"/>
                    <a:pt x="157" y="13"/>
                  </a:cubicBezTo>
                  <a:cubicBezTo>
                    <a:pt x="157" y="13"/>
                    <a:pt x="157" y="13"/>
                    <a:pt x="157" y="13"/>
                  </a:cubicBezTo>
                  <a:cubicBezTo>
                    <a:pt x="157" y="13"/>
                    <a:pt x="157" y="13"/>
                    <a:pt x="157" y="13"/>
                  </a:cubicBezTo>
                  <a:close/>
                  <a:moveTo>
                    <a:pt x="109" y="43"/>
                  </a:moveTo>
                  <a:cubicBezTo>
                    <a:pt x="109" y="43"/>
                    <a:pt x="109" y="43"/>
                    <a:pt x="109" y="43"/>
                  </a:cubicBezTo>
                  <a:cubicBezTo>
                    <a:pt x="109" y="44"/>
                    <a:pt x="109" y="44"/>
                    <a:pt x="109" y="44"/>
                  </a:cubicBezTo>
                  <a:cubicBezTo>
                    <a:pt x="83" y="59"/>
                    <a:pt x="83" y="59"/>
                    <a:pt x="83" y="59"/>
                  </a:cubicBezTo>
                  <a:cubicBezTo>
                    <a:pt x="57" y="44"/>
                    <a:pt x="57" y="44"/>
                    <a:pt x="57" y="44"/>
                  </a:cubicBezTo>
                  <a:cubicBezTo>
                    <a:pt x="57" y="43"/>
                    <a:pt x="57" y="43"/>
                    <a:pt x="57" y="43"/>
                  </a:cubicBezTo>
                  <a:cubicBezTo>
                    <a:pt x="83" y="28"/>
                    <a:pt x="83" y="28"/>
                    <a:pt x="83" y="28"/>
                  </a:cubicBezTo>
                  <a:cubicBezTo>
                    <a:pt x="109" y="43"/>
                    <a:pt x="109" y="43"/>
                    <a:pt x="109" y="43"/>
                  </a:cubicBezTo>
                  <a:close/>
                  <a:moveTo>
                    <a:pt x="85" y="63"/>
                  </a:moveTo>
                  <a:cubicBezTo>
                    <a:pt x="85" y="63"/>
                    <a:pt x="85" y="63"/>
                    <a:pt x="85" y="63"/>
                  </a:cubicBezTo>
                  <a:cubicBezTo>
                    <a:pt x="112" y="48"/>
                    <a:pt x="112" y="48"/>
                    <a:pt x="112" y="48"/>
                  </a:cubicBezTo>
                  <a:cubicBezTo>
                    <a:pt x="112" y="78"/>
                    <a:pt x="112" y="78"/>
                    <a:pt x="112" y="78"/>
                  </a:cubicBezTo>
                  <a:cubicBezTo>
                    <a:pt x="85" y="93"/>
                    <a:pt x="85" y="93"/>
                    <a:pt x="85" y="93"/>
                  </a:cubicBezTo>
                  <a:cubicBezTo>
                    <a:pt x="85" y="63"/>
                    <a:pt x="85" y="63"/>
                    <a:pt x="85" y="63"/>
                  </a:cubicBezTo>
                  <a:close/>
                  <a:moveTo>
                    <a:pt x="81" y="63"/>
                  </a:moveTo>
                  <a:cubicBezTo>
                    <a:pt x="81" y="63"/>
                    <a:pt x="81" y="63"/>
                    <a:pt x="81" y="63"/>
                  </a:cubicBezTo>
                  <a:cubicBezTo>
                    <a:pt x="81" y="93"/>
                    <a:pt x="81" y="93"/>
                    <a:pt x="81" y="93"/>
                  </a:cubicBezTo>
                  <a:cubicBezTo>
                    <a:pt x="54" y="78"/>
                    <a:pt x="54" y="78"/>
                    <a:pt x="54" y="78"/>
                  </a:cubicBezTo>
                  <a:cubicBezTo>
                    <a:pt x="54" y="48"/>
                    <a:pt x="54" y="48"/>
                    <a:pt x="54" y="48"/>
                  </a:cubicBezTo>
                  <a:cubicBezTo>
                    <a:pt x="81" y="63"/>
                    <a:pt x="81" y="63"/>
                    <a:pt x="81" y="63"/>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sp>
          <p:nvSpPr>
            <p:cNvPr id="345" name="Freeform 35"/>
            <p:cNvSpPr>
              <a:spLocks noChangeAspect="1" noEditPoints="1"/>
            </p:cNvSpPr>
            <p:nvPr/>
          </p:nvSpPr>
          <p:spPr bwMode="auto">
            <a:xfrm>
              <a:off x="5342483" y="3257928"/>
              <a:ext cx="419877" cy="401539"/>
            </a:xfrm>
            <a:custGeom>
              <a:avLst/>
              <a:gdLst>
                <a:gd name="T0" fmla="*/ 160 w 170"/>
                <a:gd name="T1" fmla="*/ 0 h 156"/>
                <a:gd name="T2" fmla="*/ 9 w 170"/>
                <a:gd name="T3" fmla="*/ 0 h 156"/>
                <a:gd name="T4" fmla="*/ 0 w 170"/>
                <a:gd name="T5" fmla="*/ 9 h 156"/>
                <a:gd name="T6" fmla="*/ 0 w 170"/>
                <a:gd name="T7" fmla="*/ 114 h 156"/>
                <a:gd name="T8" fmla="*/ 9 w 170"/>
                <a:gd name="T9" fmla="*/ 123 h 156"/>
                <a:gd name="T10" fmla="*/ 61 w 170"/>
                <a:gd name="T11" fmla="*/ 123 h 156"/>
                <a:gd name="T12" fmla="*/ 26 w 170"/>
                <a:gd name="T13" fmla="*/ 146 h 156"/>
                <a:gd name="T14" fmla="*/ 26 w 170"/>
                <a:gd name="T15" fmla="*/ 156 h 156"/>
                <a:gd name="T16" fmla="*/ 137 w 170"/>
                <a:gd name="T17" fmla="*/ 156 h 156"/>
                <a:gd name="T18" fmla="*/ 137 w 170"/>
                <a:gd name="T19" fmla="*/ 146 h 156"/>
                <a:gd name="T20" fmla="*/ 107 w 170"/>
                <a:gd name="T21" fmla="*/ 123 h 156"/>
                <a:gd name="T22" fmla="*/ 160 w 170"/>
                <a:gd name="T23" fmla="*/ 123 h 156"/>
                <a:gd name="T24" fmla="*/ 170 w 170"/>
                <a:gd name="T25" fmla="*/ 114 h 156"/>
                <a:gd name="T26" fmla="*/ 170 w 170"/>
                <a:gd name="T27" fmla="*/ 9 h 156"/>
                <a:gd name="T28" fmla="*/ 160 w 170"/>
                <a:gd name="T29" fmla="*/ 0 h 156"/>
                <a:gd name="T30" fmla="*/ 157 w 170"/>
                <a:gd name="T31" fmla="*/ 13 h 156"/>
                <a:gd name="T32" fmla="*/ 157 w 170"/>
                <a:gd name="T33" fmla="*/ 110 h 156"/>
                <a:gd name="T34" fmla="*/ 13 w 170"/>
                <a:gd name="T35" fmla="*/ 110 h 156"/>
                <a:gd name="T36" fmla="*/ 13 w 170"/>
                <a:gd name="T37" fmla="*/ 13 h 156"/>
                <a:gd name="T38" fmla="*/ 157 w 170"/>
                <a:gd name="T39" fmla="*/ 13 h 156"/>
                <a:gd name="T40" fmla="*/ 157 w 170"/>
                <a:gd name="T41" fmla="*/ 13 h 156"/>
                <a:gd name="T42" fmla="*/ 157 w 170"/>
                <a:gd name="T43" fmla="*/ 13 h 156"/>
                <a:gd name="T44" fmla="*/ 109 w 170"/>
                <a:gd name="T45" fmla="*/ 43 h 156"/>
                <a:gd name="T46" fmla="*/ 109 w 170"/>
                <a:gd name="T47" fmla="*/ 43 h 156"/>
                <a:gd name="T48" fmla="*/ 109 w 170"/>
                <a:gd name="T49" fmla="*/ 44 h 156"/>
                <a:gd name="T50" fmla="*/ 83 w 170"/>
                <a:gd name="T51" fmla="*/ 59 h 156"/>
                <a:gd name="T52" fmla="*/ 57 w 170"/>
                <a:gd name="T53" fmla="*/ 44 h 156"/>
                <a:gd name="T54" fmla="*/ 57 w 170"/>
                <a:gd name="T55" fmla="*/ 43 h 156"/>
                <a:gd name="T56" fmla="*/ 83 w 170"/>
                <a:gd name="T57" fmla="*/ 28 h 156"/>
                <a:gd name="T58" fmla="*/ 109 w 170"/>
                <a:gd name="T59" fmla="*/ 43 h 156"/>
                <a:gd name="T60" fmla="*/ 85 w 170"/>
                <a:gd name="T61" fmla="*/ 63 h 156"/>
                <a:gd name="T62" fmla="*/ 85 w 170"/>
                <a:gd name="T63" fmla="*/ 63 h 156"/>
                <a:gd name="T64" fmla="*/ 112 w 170"/>
                <a:gd name="T65" fmla="*/ 48 h 156"/>
                <a:gd name="T66" fmla="*/ 112 w 170"/>
                <a:gd name="T67" fmla="*/ 78 h 156"/>
                <a:gd name="T68" fmla="*/ 85 w 170"/>
                <a:gd name="T69" fmla="*/ 93 h 156"/>
                <a:gd name="T70" fmla="*/ 85 w 170"/>
                <a:gd name="T71" fmla="*/ 63 h 156"/>
                <a:gd name="T72" fmla="*/ 81 w 170"/>
                <a:gd name="T73" fmla="*/ 63 h 156"/>
                <a:gd name="T74" fmla="*/ 81 w 170"/>
                <a:gd name="T75" fmla="*/ 63 h 156"/>
                <a:gd name="T76" fmla="*/ 81 w 170"/>
                <a:gd name="T77" fmla="*/ 93 h 156"/>
                <a:gd name="T78" fmla="*/ 54 w 170"/>
                <a:gd name="T79" fmla="*/ 78 h 156"/>
                <a:gd name="T80" fmla="*/ 54 w 170"/>
                <a:gd name="T81" fmla="*/ 48 h 156"/>
                <a:gd name="T82" fmla="*/ 81 w 170"/>
                <a:gd name="T83" fmla="*/ 6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0" h="156">
                  <a:moveTo>
                    <a:pt x="160" y="0"/>
                  </a:moveTo>
                  <a:cubicBezTo>
                    <a:pt x="9" y="0"/>
                    <a:pt x="9" y="0"/>
                    <a:pt x="9" y="0"/>
                  </a:cubicBezTo>
                  <a:cubicBezTo>
                    <a:pt x="4" y="0"/>
                    <a:pt x="0" y="5"/>
                    <a:pt x="0" y="9"/>
                  </a:cubicBezTo>
                  <a:cubicBezTo>
                    <a:pt x="0" y="114"/>
                    <a:pt x="0" y="114"/>
                    <a:pt x="0" y="114"/>
                  </a:cubicBezTo>
                  <a:cubicBezTo>
                    <a:pt x="0" y="119"/>
                    <a:pt x="4" y="123"/>
                    <a:pt x="9" y="123"/>
                  </a:cubicBezTo>
                  <a:cubicBezTo>
                    <a:pt x="61" y="123"/>
                    <a:pt x="61" y="123"/>
                    <a:pt x="61" y="123"/>
                  </a:cubicBezTo>
                  <a:cubicBezTo>
                    <a:pt x="66" y="143"/>
                    <a:pt x="59" y="146"/>
                    <a:pt x="26" y="146"/>
                  </a:cubicBezTo>
                  <a:cubicBezTo>
                    <a:pt x="26" y="156"/>
                    <a:pt x="26" y="156"/>
                    <a:pt x="26" y="156"/>
                  </a:cubicBezTo>
                  <a:cubicBezTo>
                    <a:pt x="137" y="156"/>
                    <a:pt x="137" y="156"/>
                    <a:pt x="137" y="156"/>
                  </a:cubicBezTo>
                  <a:cubicBezTo>
                    <a:pt x="137" y="146"/>
                    <a:pt x="137" y="146"/>
                    <a:pt x="137" y="146"/>
                  </a:cubicBezTo>
                  <a:cubicBezTo>
                    <a:pt x="105" y="146"/>
                    <a:pt x="101" y="143"/>
                    <a:pt x="107" y="123"/>
                  </a:cubicBezTo>
                  <a:cubicBezTo>
                    <a:pt x="160" y="123"/>
                    <a:pt x="160" y="123"/>
                    <a:pt x="160" y="123"/>
                  </a:cubicBezTo>
                  <a:cubicBezTo>
                    <a:pt x="165" y="123"/>
                    <a:pt x="170" y="119"/>
                    <a:pt x="170" y="114"/>
                  </a:cubicBezTo>
                  <a:cubicBezTo>
                    <a:pt x="170" y="9"/>
                    <a:pt x="170" y="9"/>
                    <a:pt x="170" y="9"/>
                  </a:cubicBezTo>
                  <a:cubicBezTo>
                    <a:pt x="170" y="5"/>
                    <a:pt x="165" y="0"/>
                    <a:pt x="160" y="0"/>
                  </a:cubicBezTo>
                  <a:close/>
                  <a:moveTo>
                    <a:pt x="157" y="13"/>
                  </a:moveTo>
                  <a:cubicBezTo>
                    <a:pt x="157" y="110"/>
                    <a:pt x="157" y="110"/>
                    <a:pt x="157" y="110"/>
                  </a:cubicBezTo>
                  <a:cubicBezTo>
                    <a:pt x="13" y="110"/>
                    <a:pt x="13" y="110"/>
                    <a:pt x="13" y="110"/>
                  </a:cubicBezTo>
                  <a:cubicBezTo>
                    <a:pt x="13" y="13"/>
                    <a:pt x="13" y="13"/>
                    <a:pt x="13" y="13"/>
                  </a:cubicBezTo>
                  <a:cubicBezTo>
                    <a:pt x="157" y="13"/>
                    <a:pt x="157" y="13"/>
                    <a:pt x="157" y="13"/>
                  </a:cubicBezTo>
                  <a:cubicBezTo>
                    <a:pt x="157" y="13"/>
                    <a:pt x="157" y="13"/>
                    <a:pt x="157" y="13"/>
                  </a:cubicBezTo>
                  <a:cubicBezTo>
                    <a:pt x="157" y="13"/>
                    <a:pt x="157" y="13"/>
                    <a:pt x="157" y="13"/>
                  </a:cubicBezTo>
                  <a:close/>
                  <a:moveTo>
                    <a:pt x="109" y="43"/>
                  </a:moveTo>
                  <a:cubicBezTo>
                    <a:pt x="109" y="43"/>
                    <a:pt x="109" y="43"/>
                    <a:pt x="109" y="43"/>
                  </a:cubicBezTo>
                  <a:cubicBezTo>
                    <a:pt x="109" y="44"/>
                    <a:pt x="109" y="44"/>
                    <a:pt x="109" y="44"/>
                  </a:cubicBezTo>
                  <a:cubicBezTo>
                    <a:pt x="83" y="59"/>
                    <a:pt x="83" y="59"/>
                    <a:pt x="83" y="59"/>
                  </a:cubicBezTo>
                  <a:cubicBezTo>
                    <a:pt x="57" y="44"/>
                    <a:pt x="57" y="44"/>
                    <a:pt x="57" y="44"/>
                  </a:cubicBezTo>
                  <a:cubicBezTo>
                    <a:pt x="57" y="43"/>
                    <a:pt x="57" y="43"/>
                    <a:pt x="57" y="43"/>
                  </a:cubicBezTo>
                  <a:cubicBezTo>
                    <a:pt x="83" y="28"/>
                    <a:pt x="83" y="28"/>
                    <a:pt x="83" y="28"/>
                  </a:cubicBezTo>
                  <a:cubicBezTo>
                    <a:pt x="109" y="43"/>
                    <a:pt x="109" y="43"/>
                    <a:pt x="109" y="43"/>
                  </a:cubicBezTo>
                  <a:close/>
                  <a:moveTo>
                    <a:pt x="85" y="63"/>
                  </a:moveTo>
                  <a:cubicBezTo>
                    <a:pt x="85" y="63"/>
                    <a:pt x="85" y="63"/>
                    <a:pt x="85" y="63"/>
                  </a:cubicBezTo>
                  <a:cubicBezTo>
                    <a:pt x="112" y="48"/>
                    <a:pt x="112" y="48"/>
                    <a:pt x="112" y="48"/>
                  </a:cubicBezTo>
                  <a:cubicBezTo>
                    <a:pt x="112" y="78"/>
                    <a:pt x="112" y="78"/>
                    <a:pt x="112" y="78"/>
                  </a:cubicBezTo>
                  <a:cubicBezTo>
                    <a:pt x="85" y="93"/>
                    <a:pt x="85" y="93"/>
                    <a:pt x="85" y="93"/>
                  </a:cubicBezTo>
                  <a:cubicBezTo>
                    <a:pt x="85" y="63"/>
                    <a:pt x="85" y="63"/>
                    <a:pt x="85" y="63"/>
                  </a:cubicBezTo>
                  <a:close/>
                  <a:moveTo>
                    <a:pt x="81" y="63"/>
                  </a:moveTo>
                  <a:cubicBezTo>
                    <a:pt x="81" y="63"/>
                    <a:pt x="81" y="63"/>
                    <a:pt x="81" y="63"/>
                  </a:cubicBezTo>
                  <a:cubicBezTo>
                    <a:pt x="81" y="93"/>
                    <a:pt x="81" y="93"/>
                    <a:pt x="81" y="93"/>
                  </a:cubicBezTo>
                  <a:cubicBezTo>
                    <a:pt x="54" y="78"/>
                    <a:pt x="54" y="78"/>
                    <a:pt x="54" y="78"/>
                  </a:cubicBezTo>
                  <a:cubicBezTo>
                    <a:pt x="54" y="48"/>
                    <a:pt x="54" y="48"/>
                    <a:pt x="54" y="48"/>
                  </a:cubicBezTo>
                  <a:cubicBezTo>
                    <a:pt x="81" y="63"/>
                    <a:pt x="81" y="63"/>
                    <a:pt x="81" y="63"/>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grpSp>
          <p:nvGrpSpPr>
            <p:cNvPr id="346" name="Group 55"/>
            <p:cNvGrpSpPr/>
            <p:nvPr/>
          </p:nvGrpSpPr>
          <p:grpSpPr>
            <a:xfrm>
              <a:off x="7822087" y="3457463"/>
              <a:ext cx="455739" cy="447509"/>
              <a:chOff x="6489287" y="2661536"/>
              <a:chExt cx="816950" cy="706237"/>
            </a:xfrm>
          </p:grpSpPr>
          <p:grpSp>
            <p:nvGrpSpPr>
              <p:cNvPr id="355" name="Group 69"/>
              <p:cNvGrpSpPr/>
              <p:nvPr/>
            </p:nvGrpSpPr>
            <p:grpSpPr>
              <a:xfrm>
                <a:off x="6489287" y="2661536"/>
                <a:ext cx="745404" cy="706237"/>
                <a:chOff x="1150761" y="2822066"/>
                <a:chExt cx="745404" cy="706237"/>
              </a:xfrm>
            </p:grpSpPr>
            <p:sp>
              <p:nvSpPr>
                <p:cNvPr id="359" name="Oval 76"/>
                <p:cNvSpPr/>
                <p:nvPr/>
              </p:nvSpPr>
              <p:spPr bwMode="auto">
                <a:xfrm>
                  <a:off x="1150761" y="2822066"/>
                  <a:ext cx="745404" cy="706237"/>
                </a:xfrm>
                <a:prstGeom prst="ellipse">
                  <a:avLst/>
                </a:prstGeom>
                <a:solidFill>
                  <a:srgbClr val="DC3C00"/>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0" name="Freeform 5"/>
                <p:cNvSpPr>
                  <a:spLocks noChangeAspect="1" noEditPoints="1"/>
                </p:cNvSpPr>
                <p:nvPr/>
              </p:nvSpPr>
              <p:spPr bwMode="auto">
                <a:xfrm>
                  <a:off x="1317906" y="2985538"/>
                  <a:ext cx="396707" cy="374903"/>
                </a:xfrm>
                <a:custGeom>
                  <a:avLst/>
                  <a:gdLst>
                    <a:gd name="T0" fmla="*/ 61 w 329"/>
                    <a:gd name="T1" fmla="*/ 67 h 328"/>
                    <a:gd name="T2" fmla="*/ 261 w 329"/>
                    <a:gd name="T3" fmla="*/ 266 h 328"/>
                    <a:gd name="T4" fmla="*/ 261 w 329"/>
                    <a:gd name="T5" fmla="*/ 60 h 328"/>
                    <a:gd name="T6" fmla="*/ 329 w 329"/>
                    <a:gd name="T7" fmla="*/ 109 h 328"/>
                    <a:gd name="T8" fmla="*/ 276 w 329"/>
                    <a:gd name="T9" fmla="*/ 109 h 328"/>
                    <a:gd name="T10" fmla="*/ 323 w 329"/>
                    <a:gd name="T11" fmla="*/ 123 h 328"/>
                    <a:gd name="T12" fmla="*/ 329 w 329"/>
                    <a:gd name="T13" fmla="*/ 167 h 328"/>
                    <a:gd name="T14" fmla="*/ 282 w 329"/>
                    <a:gd name="T15" fmla="*/ 153 h 328"/>
                    <a:gd name="T16" fmla="*/ 282 w 329"/>
                    <a:gd name="T17" fmla="*/ 174 h 328"/>
                    <a:gd name="T18" fmla="*/ 323 w 329"/>
                    <a:gd name="T19" fmla="*/ 224 h 328"/>
                    <a:gd name="T20" fmla="*/ 323 w 329"/>
                    <a:gd name="T21" fmla="*/ 203 h 328"/>
                    <a:gd name="T22" fmla="*/ 276 w 329"/>
                    <a:gd name="T23" fmla="*/ 217 h 328"/>
                    <a:gd name="T24" fmla="*/ 323 w 329"/>
                    <a:gd name="T25" fmla="*/ 224 h 328"/>
                    <a:gd name="T26" fmla="*/ 110 w 329"/>
                    <a:gd name="T27" fmla="*/ 0 h 328"/>
                    <a:gd name="T28" fmla="*/ 110 w 329"/>
                    <a:gd name="T29" fmla="*/ 53 h 328"/>
                    <a:gd name="T30" fmla="*/ 124 w 329"/>
                    <a:gd name="T31" fmla="*/ 6 h 328"/>
                    <a:gd name="T32" fmla="*/ 168 w 329"/>
                    <a:gd name="T33" fmla="*/ 0 h 328"/>
                    <a:gd name="T34" fmla="*/ 154 w 329"/>
                    <a:gd name="T35" fmla="*/ 47 h 328"/>
                    <a:gd name="T36" fmla="*/ 174 w 329"/>
                    <a:gd name="T37" fmla="*/ 47 h 328"/>
                    <a:gd name="T38" fmla="*/ 225 w 329"/>
                    <a:gd name="T39" fmla="*/ 6 h 328"/>
                    <a:gd name="T40" fmla="*/ 204 w 329"/>
                    <a:gd name="T41" fmla="*/ 6 h 328"/>
                    <a:gd name="T42" fmla="*/ 218 w 329"/>
                    <a:gd name="T43" fmla="*/ 53 h 328"/>
                    <a:gd name="T44" fmla="*/ 225 w 329"/>
                    <a:gd name="T45" fmla="*/ 6 h 328"/>
                    <a:gd name="T46" fmla="*/ 54 w 329"/>
                    <a:gd name="T47" fmla="*/ 109 h 328"/>
                    <a:gd name="T48" fmla="*/ 0 w 329"/>
                    <a:gd name="T49" fmla="*/ 109 h 328"/>
                    <a:gd name="T50" fmla="*/ 48 w 329"/>
                    <a:gd name="T51" fmla="*/ 123 h 328"/>
                    <a:gd name="T52" fmla="*/ 54 w 329"/>
                    <a:gd name="T53" fmla="*/ 167 h 328"/>
                    <a:gd name="T54" fmla="*/ 6 w 329"/>
                    <a:gd name="T55" fmla="*/ 153 h 328"/>
                    <a:gd name="T56" fmla="*/ 6 w 329"/>
                    <a:gd name="T57" fmla="*/ 174 h 328"/>
                    <a:gd name="T58" fmla="*/ 48 w 329"/>
                    <a:gd name="T59" fmla="*/ 224 h 328"/>
                    <a:gd name="T60" fmla="*/ 48 w 329"/>
                    <a:gd name="T61" fmla="*/ 203 h 328"/>
                    <a:gd name="T62" fmla="*/ 0 w 329"/>
                    <a:gd name="T63" fmla="*/ 217 h 328"/>
                    <a:gd name="T64" fmla="*/ 48 w 329"/>
                    <a:gd name="T65" fmla="*/ 224 h 328"/>
                    <a:gd name="T66" fmla="*/ 110 w 329"/>
                    <a:gd name="T67" fmla="*/ 274 h 328"/>
                    <a:gd name="T68" fmla="*/ 110 w 329"/>
                    <a:gd name="T69" fmla="*/ 328 h 328"/>
                    <a:gd name="T70" fmla="*/ 124 w 329"/>
                    <a:gd name="T71" fmla="*/ 280 h 328"/>
                    <a:gd name="T72" fmla="*/ 168 w 329"/>
                    <a:gd name="T73" fmla="*/ 274 h 328"/>
                    <a:gd name="T74" fmla="*/ 154 w 329"/>
                    <a:gd name="T75" fmla="*/ 321 h 328"/>
                    <a:gd name="T76" fmla="*/ 174 w 329"/>
                    <a:gd name="T77" fmla="*/ 321 h 328"/>
                    <a:gd name="T78" fmla="*/ 225 w 329"/>
                    <a:gd name="T79" fmla="*/ 280 h 328"/>
                    <a:gd name="T80" fmla="*/ 204 w 329"/>
                    <a:gd name="T81" fmla="*/ 280 h 328"/>
                    <a:gd name="T82" fmla="*/ 218 w 329"/>
                    <a:gd name="T83" fmla="*/ 328 h 328"/>
                    <a:gd name="T84" fmla="*/ 225 w 329"/>
                    <a:gd name="T85" fmla="*/ 28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9" h="328">
                      <a:moveTo>
                        <a:pt x="261" y="60"/>
                      </a:moveTo>
                      <a:cubicBezTo>
                        <a:pt x="261" y="60"/>
                        <a:pt x="261" y="60"/>
                        <a:pt x="68" y="60"/>
                      </a:cubicBezTo>
                      <a:cubicBezTo>
                        <a:pt x="64" y="60"/>
                        <a:pt x="61" y="63"/>
                        <a:pt x="61" y="67"/>
                      </a:cubicBezTo>
                      <a:cubicBezTo>
                        <a:pt x="61" y="67"/>
                        <a:pt x="61" y="67"/>
                        <a:pt x="61" y="259"/>
                      </a:cubicBezTo>
                      <a:cubicBezTo>
                        <a:pt x="61" y="263"/>
                        <a:pt x="64" y="266"/>
                        <a:pt x="68" y="266"/>
                      </a:cubicBezTo>
                      <a:cubicBezTo>
                        <a:pt x="68" y="266"/>
                        <a:pt x="68" y="266"/>
                        <a:pt x="261" y="266"/>
                      </a:cubicBezTo>
                      <a:cubicBezTo>
                        <a:pt x="265" y="266"/>
                        <a:pt x="267" y="263"/>
                        <a:pt x="267" y="259"/>
                      </a:cubicBezTo>
                      <a:cubicBezTo>
                        <a:pt x="267" y="259"/>
                        <a:pt x="267" y="259"/>
                        <a:pt x="267" y="67"/>
                      </a:cubicBezTo>
                      <a:cubicBezTo>
                        <a:pt x="267" y="63"/>
                        <a:pt x="265" y="60"/>
                        <a:pt x="261" y="60"/>
                      </a:cubicBezTo>
                      <a:close/>
                      <a:moveTo>
                        <a:pt x="323" y="123"/>
                      </a:moveTo>
                      <a:cubicBezTo>
                        <a:pt x="327" y="123"/>
                        <a:pt x="329" y="120"/>
                        <a:pt x="329" y="116"/>
                      </a:cubicBezTo>
                      <a:cubicBezTo>
                        <a:pt x="329" y="109"/>
                        <a:pt x="329" y="109"/>
                        <a:pt x="329" y="109"/>
                      </a:cubicBezTo>
                      <a:cubicBezTo>
                        <a:pt x="329" y="106"/>
                        <a:pt x="327" y="103"/>
                        <a:pt x="323" y="103"/>
                      </a:cubicBezTo>
                      <a:cubicBezTo>
                        <a:pt x="282" y="103"/>
                        <a:pt x="282" y="103"/>
                        <a:pt x="282" y="103"/>
                      </a:cubicBezTo>
                      <a:cubicBezTo>
                        <a:pt x="279" y="103"/>
                        <a:pt x="276" y="106"/>
                        <a:pt x="276" y="109"/>
                      </a:cubicBezTo>
                      <a:cubicBezTo>
                        <a:pt x="276" y="116"/>
                        <a:pt x="276" y="116"/>
                        <a:pt x="276" y="116"/>
                      </a:cubicBezTo>
                      <a:cubicBezTo>
                        <a:pt x="276" y="120"/>
                        <a:pt x="279" y="123"/>
                        <a:pt x="282" y="123"/>
                      </a:cubicBezTo>
                      <a:cubicBezTo>
                        <a:pt x="323" y="123"/>
                        <a:pt x="323" y="123"/>
                        <a:pt x="323" y="123"/>
                      </a:cubicBezTo>
                      <a:cubicBezTo>
                        <a:pt x="323" y="123"/>
                        <a:pt x="323" y="123"/>
                        <a:pt x="323" y="123"/>
                      </a:cubicBezTo>
                      <a:close/>
                      <a:moveTo>
                        <a:pt x="323" y="174"/>
                      </a:moveTo>
                      <a:cubicBezTo>
                        <a:pt x="327" y="174"/>
                        <a:pt x="329" y="171"/>
                        <a:pt x="329" y="167"/>
                      </a:cubicBezTo>
                      <a:cubicBezTo>
                        <a:pt x="329" y="160"/>
                        <a:pt x="329" y="160"/>
                        <a:pt x="329" y="160"/>
                      </a:cubicBezTo>
                      <a:cubicBezTo>
                        <a:pt x="329" y="156"/>
                        <a:pt x="327" y="153"/>
                        <a:pt x="323" y="153"/>
                      </a:cubicBezTo>
                      <a:cubicBezTo>
                        <a:pt x="282" y="153"/>
                        <a:pt x="282" y="153"/>
                        <a:pt x="282" y="153"/>
                      </a:cubicBezTo>
                      <a:cubicBezTo>
                        <a:pt x="279" y="153"/>
                        <a:pt x="276" y="156"/>
                        <a:pt x="276" y="160"/>
                      </a:cubicBezTo>
                      <a:cubicBezTo>
                        <a:pt x="276" y="167"/>
                        <a:pt x="276" y="167"/>
                        <a:pt x="276" y="167"/>
                      </a:cubicBezTo>
                      <a:cubicBezTo>
                        <a:pt x="276" y="171"/>
                        <a:pt x="279" y="174"/>
                        <a:pt x="282" y="174"/>
                      </a:cubicBezTo>
                      <a:cubicBezTo>
                        <a:pt x="323" y="174"/>
                        <a:pt x="323" y="174"/>
                        <a:pt x="323" y="174"/>
                      </a:cubicBezTo>
                      <a:cubicBezTo>
                        <a:pt x="323" y="174"/>
                        <a:pt x="323" y="174"/>
                        <a:pt x="323" y="174"/>
                      </a:cubicBezTo>
                      <a:close/>
                      <a:moveTo>
                        <a:pt x="323" y="224"/>
                      </a:moveTo>
                      <a:cubicBezTo>
                        <a:pt x="327" y="224"/>
                        <a:pt x="329" y="220"/>
                        <a:pt x="329" y="217"/>
                      </a:cubicBezTo>
                      <a:cubicBezTo>
                        <a:pt x="329" y="210"/>
                        <a:pt x="329" y="210"/>
                        <a:pt x="329" y="210"/>
                      </a:cubicBezTo>
                      <a:cubicBezTo>
                        <a:pt x="329" y="207"/>
                        <a:pt x="327" y="203"/>
                        <a:pt x="323" y="203"/>
                      </a:cubicBezTo>
                      <a:cubicBezTo>
                        <a:pt x="282" y="203"/>
                        <a:pt x="282" y="203"/>
                        <a:pt x="282" y="203"/>
                      </a:cubicBezTo>
                      <a:cubicBezTo>
                        <a:pt x="279" y="203"/>
                        <a:pt x="276" y="207"/>
                        <a:pt x="276" y="210"/>
                      </a:cubicBezTo>
                      <a:cubicBezTo>
                        <a:pt x="276" y="217"/>
                        <a:pt x="276" y="217"/>
                        <a:pt x="276" y="217"/>
                      </a:cubicBezTo>
                      <a:cubicBezTo>
                        <a:pt x="276" y="220"/>
                        <a:pt x="279" y="224"/>
                        <a:pt x="282" y="224"/>
                      </a:cubicBezTo>
                      <a:cubicBezTo>
                        <a:pt x="323" y="224"/>
                        <a:pt x="323" y="224"/>
                        <a:pt x="323" y="224"/>
                      </a:cubicBezTo>
                      <a:cubicBezTo>
                        <a:pt x="323" y="224"/>
                        <a:pt x="323" y="224"/>
                        <a:pt x="323" y="224"/>
                      </a:cubicBezTo>
                      <a:close/>
                      <a:moveTo>
                        <a:pt x="124" y="6"/>
                      </a:moveTo>
                      <a:cubicBezTo>
                        <a:pt x="124" y="3"/>
                        <a:pt x="121" y="0"/>
                        <a:pt x="117" y="0"/>
                      </a:cubicBezTo>
                      <a:cubicBezTo>
                        <a:pt x="110" y="0"/>
                        <a:pt x="110" y="0"/>
                        <a:pt x="110" y="0"/>
                      </a:cubicBezTo>
                      <a:cubicBezTo>
                        <a:pt x="107" y="0"/>
                        <a:pt x="104" y="3"/>
                        <a:pt x="104" y="6"/>
                      </a:cubicBezTo>
                      <a:cubicBezTo>
                        <a:pt x="104" y="47"/>
                        <a:pt x="104" y="47"/>
                        <a:pt x="104" y="47"/>
                      </a:cubicBezTo>
                      <a:cubicBezTo>
                        <a:pt x="104" y="51"/>
                        <a:pt x="107" y="53"/>
                        <a:pt x="110" y="53"/>
                      </a:cubicBezTo>
                      <a:cubicBezTo>
                        <a:pt x="117" y="53"/>
                        <a:pt x="117" y="53"/>
                        <a:pt x="117" y="53"/>
                      </a:cubicBezTo>
                      <a:cubicBezTo>
                        <a:pt x="121" y="53"/>
                        <a:pt x="124" y="51"/>
                        <a:pt x="124" y="47"/>
                      </a:cubicBezTo>
                      <a:cubicBezTo>
                        <a:pt x="124" y="6"/>
                        <a:pt x="124" y="6"/>
                        <a:pt x="124" y="6"/>
                      </a:cubicBezTo>
                      <a:cubicBezTo>
                        <a:pt x="124" y="6"/>
                        <a:pt x="124" y="6"/>
                        <a:pt x="124" y="6"/>
                      </a:cubicBezTo>
                      <a:close/>
                      <a:moveTo>
                        <a:pt x="174" y="6"/>
                      </a:moveTo>
                      <a:cubicBezTo>
                        <a:pt x="174" y="3"/>
                        <a:pt x="171" y="0"/>
                        <a:pt x="168" y="0"/>
                      </a:cubicBezTo>
                      <a:cubicBezTo>
                        <a:pt x="161" y="0"/>
                        <a:pt x="161" y="0"/>
                        <a:pt x="161" y="0"/>
                      </a:cubicBezTo>
                      <a:cubicBezTo>
                        <a:pt x="157" y="0"/>
                        <a:pt x="154" y="3"/>
                        <a:pt x="154" y="6"/>
                      </a:cubicBezTo>
                      <a:cubicBezTo>
                        <a:pt x="154" y="47"/>
                        <a:pt x="154" y="47"/>
                        <a:pt x="154" y="47"/>
                      </a:cubicBezTo>
                      <a:cubicBezTo>
                        <a:pt x="154" y="51"/>
                        <a:pt x="157" y="53"/>
                        <a:pt x="161" y="53"/>
                      </a:cubicBezTo>
                      <a:cubicBezTo>
                        <a:pt x="168" y="53"/>
                        <a:pt x="168" y="53"/>
                        <a:pt x="168" y="53"/>
                      </a:cubicBezTo>
                      <a:cubicBezTo>
                        <a:pt x="171" y="53"/>
                        <a:pt x="174" y="51"/>
                        <a:pt x="174" y="47"/>
                      </a:cubicBezTo>
                      <a:cubicBezTo>
                        <a:pt x="174" y="6"/>
                        <a:pt x="174" y="6"/>
                        <a:pt x="174" y="6"/>
                      </a:cubicBezTo>
                      <a:cubicBezTo>
                        <a:pt x="174" y="6"/>
                        <a:pt x="174" y="6"/>
                        <a:pt x="174" y="6"/>
                      </a:cubicBezTo>
                      <a:close/>
                      <a:moveTo>
                        <a:pt x="225" y="6"/>
                      </a:moveTo>
                      <a:cubicBezTo>
                        <a:pt x="225" y="3"/>
                        <a:pt x="222" y="0"/>
                        <a:pt x="218" y="0"/>
                      </a:cubicBezTo>
                      <a:cubicBezTo>
                        <a:pt x="211" y="0"/>
                        <a:pt x="211" y="0"/>
                        <a:pt x="211" y="0"/>
                      </a:cubicBezTo>
                      <a:cubicBezTo>
                        <a:pt x="207" y="0"/>
                        <a:pt x="204" y="3"/>
                        <a:pt x="204" y="6"/>
                      </a:cubicBezTo>
                      <a:cubicBezTo>
                        <a:pt x="204" y="47"/>
                        <a:pt x="204" y="47"/>
                        <a:pt x="204" y="47"/>
                      </a:cubicBezTo>
                      <a:cubicBezTo>
                        <a:pt x="204" y="51"/>
                        <a:pt x="207" y="53"/>
                        <a:pt x="211" y="53"/>
                      </a:cubicBezTo>
                      <a:cubicBezTo>
                        <a:pt x="218" y="53"/>
                        <a:pt x="218" y="53"/>
                        <a:pt x="218" y="53"/>
                      </a:cubicBezTo>
                      <a:cubicBezTo>
                        <a:pt x="222" y="53"/>
                        <a:pt x="225" y="51"/>
                        <a:pt x="225" y="47"/>
                      </a:cubicBezTo>
                      <a:cubicBezTo>
                        <a:pt x="225" y="6"/>
                        <a:pt x="225" y="6"/>
                        <a:pt x="225" y="6"/>
                      </a:cubicBezTo>
                      <a:cubicBezTo>
                        <a:pt x="225" y="6"/>
                        <a:pt x="225" y="6"/>
                        <a:pt x="225" y="6"/>
                      </a:cubicBezTo>
                      <a:close/>
                      <a:moveTo>
                        <a:pt x="48" y="123"/>
                      </a:moveTo>
                      <a:cubicBezTo>
                        <a:pt x="51" y="123"/>
                        <a:pt x="54" y="120"/>
                        <a:pt x="54" y="116"/>
                      </a:cubicBezTo>
                      <a:cubicBezTo>
                        <a:pt x="54" y="109"/>
                        <a:pt x="54" y="109"/>
                        <a:pt x="54" y="109"/>
                      </a:cubicBezTo>
                      <a:cubicBezTo>
                        <a:pt x="54" y="106"/>
                        <a:pt x="51" y="103"/>
                        <a:pt x="48" y="103"/>
                      </a:cubicBezTo>
                      <a:cubicBezTo>
                        <a:pt x="6" y="103"/>
                        <a:pt x="6" y="103"/>
                        <a:pt x="6" y="103"/>
                      </a:cubicBezTo>
                      <a:cubicBezTo>
                        <a:pt x="3" y="103"/>
                        <a:pt x="0" y="106"/>
                        <a:pt x="0" y="109"/>
                      </a:cubicBezTo>
                      <a:cubicBezTo>
                        <a:pt x="0" y="116"/>
                        <a:pt x="0" y="116"/>
                        <a:pt x="0" y="116"/>
                      </a:cubicBezTo>
                      <a:cubicBezTo>
                        <a:pt x="0" y="120"/>
                        <a:pt x="3" y="123"/>
                        <a:pt x="6" y="123"/>
                      </a:cubicBezTo>
                      <a:cubicBezTo>
                        <a:pt x="48" y="123"/>
                        <a:pt x="48" y="123"/>
                        <a:pt x="48" y="123"/>
                      </a:cubicBezTo>
                      <a:cubicBezTo>
                        <a:pt x="48" y="123"/>
                        <a:pt x="48" y="123"/>
                        <a:pt x="48" y="123"/>
                      </a:cubicBezTo>
                      <a:close/>
                      <a:moveTo>
                        <a:pt x="48" y="174"/>
                      </a:moveTo>
                      <a:cubicBezTo>
                        <a:pt x="51" y="174"/>
                        <a:pt x="54" y="171"/>
                        <a:pt x="54" y="167"/>
                      </a:cubicBezTo>
                      <a:cubicBezTo>
                        <a:pt x="54" y="160"/>
                        <a:pt x="54" y="160"/>
                        <a:pt x="54" y="160"/>
                      </a:cubicBezTo>
                      <a:cubicBezTo>
                        <a:pt x="54" y="156"/>
                        <a:pt x="51" y="153"/>
                        <a:pt x="48" y="153"/>
                      </a:cubicBezTo>
                      <a:cubicBezTo>
                        <a:pt x="6" y="153"/>
                        <a:pt x="6" y="153"/>
                        <a:pt x="6" y="153"/>
                      </a:cubicBezTo>
                      <a:cubicBezTo>
                        <a:pt x="3" y="153"/>
                        <a:pt x="0" y="156"/>
                        <a:pt x="0" y="160"/>
                      </a:cubicBezTo>
                      <a:cubicBezTo>
                        <a:pt x="0" y="167"/>
                        <a:pt x="0" y="167"/>
                        <a:pt x="0" y="167"/>
                      </a:cubicBezTo>
                      <a:cubicBezTo>
                        <a:pt x="0" y="171"/>
                        <a:pt x="3" y="174"/>
                        <a:pt x="6" y="174"/>
                      </a:cubicBezTo>
                      <a:cubicBezTo>
                        <a:pt x="48" y="174"/>
                        <a:pt x="48" y="174"/>
                        <a:pt x="48" y="174"/>
                      </a:cubicBezTo>
                      <a:cubicBezTo>
                        <a:pt x="48" y="174"/>
                        <a:pt x="48" y="174"/>
                        <a:pt x="48" y="174"/>
                      </a:cubicBezTo>
                      <a:close/>
                      <a:moveTo>
                        <a:pt x="48" y="224"/>
                      </a:moveTo>
                      <a:cubicBezTo>
                        <a:pt x="51" y="224"/>
                        <a:pt x="54" y="220"/>
                        <a:pt x="54" y="217"/>
                      </a:cubicBezTo>
                      <a:cubicBezTo>
                        <a:pt x="54" y="210"/>
                        <a:pt x="54" y="210"/>
                        <a:pt x="54" y="210"/>
                      </a:cubicBezTo>
                      <a:cubicBezTo>
                        <a:pt x="54" y="207"/>
                        <a:pt x="51" y="203"/>
                        <a:pt x="48" y="203"/>
                      </a:cubicBezTo>
                      <a:cubicBezTo>
                        <a:pt x="6" y="203"/>
                        <a:pt x="6" y="203"/>
                        <a:pt x="6" y="203"/>
                      </a:cubicBezTo>
                      <a:cubicBezTo>
                        <a:pt x="3" y="203"/>
                        <a:pt x="0" y="207"/>
                        <a:pt x="0" y="210"/>
                      </a:cubicBezTo>
                      <a:cubicBezTo>
                        <a:pt x="0" y="217"/>
                        <a:pt x="0" y="217"/>
                        <a:pt x="0" y="217"/>
                      </a:cubicBezTo>
                      <a:cubicBezTo>
                        <a:pt x="0" y="220"/>
                        <a:pt x="3" y="224"/>
                        <a:pt x="6" y="224"/>
                      </a:cubicBezTo>
                      <a:cubicBezTo>
                        <a:pt x="48" y="224"/>
                        <a:pt x="48" y="224"/>
                        <a:pt x="48" y="224"/>
                      </a:cubicBezTo>
                      <a:cubicBezTo>
                        <a:pt x="48" y="224"/>
                        <a:pt x="48" y="224"/>
                        <a:pt x="48" y="224"/>
                      </a:cubicBezTo>
                      <a:close/>
                      <a:moveTo>
                        <a:pt x="124" y="280"/>
                      </a:moveTo>
                      <a:cubicBezTo>
                        <a:pt x="124" y="276"/>
                        <a:pt x="121" y="274"/>
                        <a:pt x="117" y="274"/>
                      </a:cubicBezTo>
                      <a:cubicBezTo>
                        <a:pt x="110" y="274"/>
                        <a:pt x="110" y="274"/>
                        <a:pt x="110" y="274"/>
                      </a:cubicBezTo>
                      <a:cubicBezTo>
                        <a:pt x="107" y="274"/>
                        <a:pt x="104" y="276"/>
                        <a:pt x="104" y="280"/>
                      </a:cubicBezTo>
                      <a:cubicBezTo>
                        <a:pt x="104" y="321"/>
                        <a:pt x="104" y="321"/>
                        <a:pt x="104" y="321"/>
                      </a:cubicBezTo>
                      <a:cubicBezTo>
                        <a:pt x="104" y="324"/>
                        <a:pt x="107" y="328"/>
                        <a:pt x="110" y="328"/>
                      </a:cubicBezTo>
                      <a:cubicBezTo>
                        <a:pt x="117" y="328"/>
                        <a:pt x="117" y="328"/>
                        <a:pt x="117" y="328"/>
                      </a:cubicBezTo>
                      <a:cubicBezTo>
                        <a:pt x="121" y="328"/>
                        <a:pt x="124" y="324"/>
                        <a:pt x="124" y="321"/>
                      </a:cubicBezTo>
                      <a:cubicBezTo>
                        <a:pt x="124" y="280"/>
                        <a:pt x="124" y="280"/>
                        <a:pt x="124" y="280"/>
                      </a:cubicBezTo>
                      <a:cubicBezTo>
                        <a:pt x="124" y="280"/>
                        <a:pt x="124" y="280"/>
                        <a:pt x="124" y="280"/>
                      </a:cubicBezTo>
                      <a:close/>
                      <a:moveTo>
                        <a:pt x="174" y="280"/>
                      </a:moveTo>
                      <a:cubicBezTo>
                        <a:pt x="174" y="276"/>
                        <a:pt x="171" y="274"/>
                        <a:pt x="168" y="274"/>
                      </a:cubicBezTo>
                      <a:cubicBezTo>
                        <a:pt x="161" y="274"/>
                        <a:pt x="161" y="274"/>
                        <a:pt x="161" y="274"/>
                      </a:cubicBezTo>
                      <a:cubicBezTo>
                        <a:pt x="157" y="274"/>
                        <a:pt x="154" y="276"/>
                        <a:pt x="154" y="280"/>
                      </a:cubicBezTo>
                      <a:cubicBezTo>
                        <a:pt x="154" y="321"/>
                        <a:pt x="154" y="321"/>
                        <a:pt x="154" y="321"/>
                      </a:cubicBezTo>
                      <a:cubicBezTo>
                        <a:pt x="154" y="324"/>
                        <a:pt x="157" y="328"/>
                        <a:pt x="161" y="328"/>
                      </a:cubicBezTo>
                      <a:cubicBezTo>
                        <a:pt x="168" y="328"/>
                        <a:pt x="168" y="328"/>
                        <a:pt x="168" y="328"/>
                      </a:cubicBezTo>
                      <a:cubicBezTo>
                        <a:pt x="171" y="328"/>
                        <a:pt x="174" y="324"/>
                        <a:pt x="174" y="321"/>
                      </a:cubicBezTo>
                      <a:cubicBezTo>
                        <a:pt x="174" y="280"/>
                        <a:pt x="174" y="280"/>
                        <a:pt x="174" y="280"/>
                      </a:cubicBezTo>
                      <a:cubicBezTo>
                        <a:pt x="174" y="280"/>
                        <a:pt x="174" y="280"/>
                        <a:pt x="174" y="280"/>
                      </a:cubicBezTo>
                      <a:close/>
                      <a:moveTo>
                        <a:pt x="225" y="280"/>
                      </a:moveTo>
                      <a:cubicBezTo>
                        <a:pt x="225" y="276"/>
                        <a:pt x="222" y="274"/>
                        <a:pt x="218" y="274"/>
                      </a:cubicBezTo>
                      <a:cubicBezTo>
                        <a:pt x="211" y="274"/>
                        <a:pt x="211" y="274"/>
                        <a:pt x="211" y="274"/>
                      </a:cubicBezTo>
                      <a:cubicBezTo>
                        <a:pt x="207" y="274"/>
                        <a:pt x="204" y="276"/>
                        <a:pt x="204" y="280"/>
                      </a:cubicBezTo>
                      <a:cubicBezTo>
                        <a:pt x="204" y="321"/>
                        <a:pt x="204" y="321"/>
                        <a:pt x="204" y="321"/>
                      </a:cubicBezTo>
                      <a:cubicBezTo>
                        <a:pt x="204" y="324"/>
                        <a:pt x="207" y="328"/>
                        <a:pt x="211" y="328"/>
                      </a:cubicBezTo>
                      <a:cubicBezTo>
                        <a:pt x="218" y="328"/>
                        <a:pt x="218" y="328"/>
                        <a:pt x="218" y="328"/>
                      </a:cubicBezTo>
                      <a:cubicBezTo>
                        <a:pt x="222" y="328"/>
                        <a:pt x="225" y="324"/>
                        <a:pt x="225" y="321"/>
                      </a:cubicBezTo>
                      <a:cubicBezTo>
                        <a:pt x="225" y="280"/>
                        <a:pt x="225" y="280"/>
                        <a:pt x="225" y="280"/>
                      </a:cubicBezTo>
                      <a:cubicBezTo>
                        <a:pt x="225" y="280"/>
                        <a:pt x="225" y="280"/>
                        <a:pt x="225" y="280"/>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grpSp>
          <p:grpSp>
            <p:nvGrpSpPr>
              <p:cNvPr id="356" name="Group 70"/>
              <p:cNvGrpSpPr>
                <a:grpSpLocks noChangeAspect="1"/>
              </p:cNvGrpSpPr>
              <p:nvPr/>
            </p:nvGrpSpPr>
            <p:grpSpPr>
              <a:xfrm rot="16200000" flipH="1">
                <a:off x="6918613" y="2912926"/>
                <a:ext cx="497382" cy="277867"/>
                <a:chOff x="8418515" y="4019368"/>
                <a:chExt cx="1706562" cy="953389"/>
              </a:xfrm>
            </p:grpSpPr>
            <p:sp>
              <p:nvSpPr>
                <p:cNvPr id="357" name="Freeform 24"/>
                <p:cNvSpPr>
                  <a:spLocks noChangeAspect="1"/>
                </p:cNvSpPr>
                <p:nvPr/>
              </p:nvSpPr>
              <p:spPr bwMode="auto">
                <a:xfrm>
                  <a:off x="8418515" y="4019368"/>
                  <a:ext cx="1706562" cy="953389"/>
                </a:xfrm>
                <a:custGeom>
                  <a:avLst/>
                  <a:gdLst>
                    <a:gd name="T0" fmla="*/ 437 w 452"/>
                    <a:gd name="T1" fmla="*/ 88 h 238"/>
                    <a:gd name="T2" fmla="*/ 404 w 452"/>
                    <a:gd name="T3" fmla="*/ 55 h 238"/>
                    <a:gd name="T4" fmla="*/ 397 w 452"/>
                    <a:gd name="T5" fmla="*/ 48 h 238"/>
                    <a:gd name="T6" fmla="*/ 387 w 452"/>
                    <a:gd name="T7" fmla="*/ 48 h 238"/>
                    <a:gd name="T8" fmla="*/ 212 w 452"/>
                    <a:gd name="T9" fmla="*/ 48 h 238"/>
                    <a:gd name="T10" fmla="*/ 118 w 452"/>
                    <a:gd name="T11" fmla="*/ 0 h 238"/>
                    <a:gd name="T12" fmla="*/ 118 w 452"/>
                    <a:gd name="T13" fmla="*/ 0 h 238"/>
                    <a:gd name="T14" fmla="*/ 118 w 452"/>
                    <a:gd name="T15" fmla="*/ 0 h 238"/>
                    <a:gd name="T16" fmla="*/ 118 w 452"/>
                    <a:gd name="T17" fmla="*/ 0 h 238"/>
                    <a:gd name="T18" fmla="*/ 0 w 452"/>
                    <a:gd name="T19" fmla="*/ 119 h 238"/>
                    <a:gd name="T20" fmla="*/ 118 w 452"/>
                    <a:gd name="T21" fmla="*/ 238 h 238"/>
                    <a:gd name="T22" fmla="*/ 212 w 452"/>
                    <a:gd name="T23" fmla="*/ 190 h 238"/>
                    <a:gd name="T24" fmla="*/ 237 w 452"/>
                    <a:gd name="T25" fmla="*/ 190 h 238"/>
                    <a:gd name="T26" fmla="*/ 246 w 452"/>
                    <a:gd name="T27" fmla="*/ 190 h 238"/>
                    <a:gd name="T28" fmla="*/ 254 w 452"/>
                    <a:gd name="T29" fmla="*/ 183 h 238"/>
                    <a:gd name="T30" fmla="*/ 267 w 452"/>
                    <a:gd name="T31" fmla="*/ 170 h 238"/>
                    <a:gd name="T32" fmla="*/ 273 w 452"/>
                    <a:gd name="T33" fmla="*/ 176 h 238"/>
                    <a:gd name="T34" fmla="*/ 290 w 452"/>
                    <a:gd name="T35" fmla="*/ 193 h 238"/>
                    <a:gd name="T36" fmla="*/ 307 w 452"/>
                    <a:gd name="T37" fmla="*/ 176 h 238"/>
                    <a:gd name="T38" fmla="*/ 312 w 452"/>
                    <a:gd name="T39" fmla="*/ 171 h 238"/>
                    <a:gd name="T40" fmla="*/ 317 w 452"/>
                    <a:gd name="T41" fmla="*/ 177 h 238"/>
                    <a:gd name="T42" fmla="*/ 334 w 452"/>
                    <a:gd name="T43" fmla="*/ 194 h 238"/>
                    <a:gd name="T44" fmla="*/ 351 w 452"/>
                    <a:gd name="T45" fmla="*/ 177 h 238"/>
                    <a:gd name="T46" fmla="*/ 357 w 452"/>
                    <a:gd name="T47" fmla="*/ 171 h 238"/>
                    <a:gd name="T48" fmla="*/ 363 w 452"/>
                    <a:gd name="T49" fmla="*/ 177 h 238"/>
                    <a:gd name="T50" fmla="*/ 380 w 452"/>
                    <a:gd name="T51" fmla="*/ 194 h 238"/>
                    <a:gd name="T52" fmla="*/ 397 w 452"/>
                    <a:gd name="T53" fmla="*/ 177 h 238"/>
                    <a:gd name="T54" fmla="*/ 437 w 452"/>
                    <a:gd name="T55" fmla="*/ 137 h 238"/>
                    <a:gd name="T56" fmla="*/ 437 w 452"/>
                    <a:gd name="T57" fmla="*/ 137 h 238"/>
                    <a:gd name="T58" fmla="*/ 437 w 452"/>
                    <a:gd name="T59" fmla="*/ 137 h 238"/>
                    <a:gd name="T60" fmla="*/ 437 w 452"/>
                    <a:gd name="T61" fmla="*/ 8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2" h="238">
                      <a:moveTo>
                        <a:pt x="437" y="88"/>
                      </a:moveTo>
                      <a:cubicBezTo>
                        <a:pt x="404" y="55"/>
                        <a:pt x="404" y="55"/>
                        <a:pt x="404" y="55"/>
                      </a:cubicBezTo>
                      <a:cubicBezTo>
                        <a:pt x="397" y="48"/>
                        <a:pt x="397" y="48"/>
                        <a:pt x="397" y="48"/>
                      </a:cubicBezTo>
                      <a:cubicBezTo>
                        <a:pt x="387" y="48"/>
                        <a:pt x="387" y="48"/>
                        <a:pt x="387" y="48"/>
                      </a:cubicBezTo>
                      <a:cubicBezTo>
                        <a:pt x="212" y="48"/>
                        <a:pt x="212" y="48"/>
                        <a:pt x="212" y="48"/>
                      </a:cubicBezTo>
                      <a:cubicBezTo>
                        <a:pt x="190" y="18"/>
                        <a:pt x="155" y="0"/>
                        <a:pt x="118" y="0"/>
                      </a:cubicBezTo>
                      <a:cubicBezTo>
                        <a:pt x="118" y="0"/>
                        <a:pt x="118" y="0"/>
                        <a:pt x="118" y="0"/>
                      </a:cubicBezTo>
                      <a:cubicBezTo>
                        <a:pt x="118" y="0"/>
                        <a:pt x="118" y="0"/>
                        <a:pt x="118" y="0"/>
                      </a:cubicBezTo>
                      <a:cubicBezTo>
                        <a:pt x="118" y="0"/>
                        <a:pt x="118" y="0"/>
                        <a:pt x="118" y="0"/>
                      </a:cubicBezTo>
                      <a:cubicBezTo>
                        <a:pt x="53" y="0"/>
                        <a:pt x="0" y="54"/>
                        <a:pt x="0" y="119"/>
                      </a:cubicBezTo>
                      <a:cubicBezTo>
                        <a:pt x="0" y="184"/>
                        <a:pt x="53" y="237"/>
                        <a:pt x="118" y="238"/>
                      </a:cubicBezTo>
                      <a:cubicBezTo>
                        <a:pt x="155" y="237"/>
                        <a:pt x="190" y="220"/>
                        <a:pt x="212" y="190"/>
                      </a:cubicBezTo>
                      <a:cubicBezTo>
                        <a:pt x="237" y="190"/>
                        <a:pt x="237" y="190"/>
                        <a:pt x="237" y="190"/>
                      </a:cubicBezTo>
                      <a:cubicBezTo>
                        <a:pt x="246" y="190"/>
                        <a:pt x="246" y="190"/>
                        <a:pt x="246" y="190"/>
                      </a:cubicBezTo>
                      <a:cubicBezTo>
                        <a:pt x="254" y="183"/>
                        <a:pt x="254" y="183"/>
                        <a:pt x="254" y="183"/>
                      </a:cubicBezTo>
                      <a:cubicBezTo>
                        <a:pt x="267" y="170"/>
                        <a:pt x="267" y="170"/>
                        <a:pt x="267" y="170"/>
                      </a:cubicBezTo>
                      <a:cubicBezTo>
                        <a:pt x="273" y="176"/>
                        <a:pt x="273" y="176"/>
                        <a:pt x="273" y="176"/>
                      </a:cubicBezTo>
                      <a:cubicBezTo>
                        <a:pt x="290" y="193"/>
                        <a:pt x="290" y="193"/>
                        <a:pt x="290" y="193"/>
                      </a:cubicBezTo>
                      <a:cubicBezTo>
                        <a:pt x="307" y="176"/>
                        <a:pt x="307" y="176"/>
                        <a:pt x="307" y="176"/>
                      </a:cubicBezTo>
                      <a:cubicBezTo>
                        <a:pt x="312" y="171"/>
                        <a:pt x="312" y="171"/>
                        <a:pt x="312" y="171"/>
                      </a:cubicBezTo>
                      <a:cubicBezTo>
                        <a:pt x="317" y="177"/>
                        <a:pt x="317" y="177"/>
                        <a:pt x="317" y="177"/>
                      </a:cubicBezTo>
                      <a:cubicBezTo>
                        <a:pt x="334" y="194"/>
                        <a:pt x="334" y="194"/>
                        <a:pt x="334" y="194"/>
                      </a:cubicBezTo>
                      <a:cubicBezTo>
                        <a:pt x="351" y="177"/>
                        <a:pt x="351" y="177"/>
                        <a:pt x="351" y="177"/>
                      </a:cubicBezTo>
                      <a:cubicBezTo>
                        <a:pt x="357" y="171"/>
                        <a:pt x="357" y="171"/>
                        <a:pt x="357" y="171"/>
                      </a:cubicBezTo>
                      <a:cubicBezTo>
                        <a:pt x="363" y="177"/>
                        <a:pt x="363" y="177"/>
                        <a:pt x="363" y="177"/>
                      </a:cubicBezTo>
                      <a:cubicBezTo>
                        <a:pt x="380" y="194"/>
                        <a:pt x="380" y="194"/>
                        <a:pt x="380" y="194"/>
                      </a:cubicBezTo>
                      <a:cubicBezTo>
                        <a:pt x="397" y="177"/>
                        <a:pt x="397" y="177"/>
                        <a:pt x="397" y="177"/>
                      </a:cubicBezTo>
                      <a:cubicBezTo>
                        <a:pt x="437" y="137"/>
                        <a:pt x="437" y="137"/>
                        <a:pt x="437" y="137"/>
                      </a:cubicBezTo>
                      <a:cubicBezTo>
                        <a:pt x="437" y="137"/>
                        <a:pt x="437" y="137"/>
                        <a:pt x="437" y="137"/>
                      </a:cubicBezTo>
                      <a:cubicBezTo>
                        <a:pt x="437" y="137"/>
                        <a:pt x="437" y="137"/>
                        <a:pt x="437" y="137"/>
                      </a:cubicBezTo>
                      <a:cubicBezTo>
                        <a:pt x="452" y="122"/>
                        <a:pt x="452" y="103"/>
                        <a:pt x="437" y="88"/>
                      </a:cubicBezTo>
                      <a:close/>
                    </a:path>
                  </a:pathLst>
                </a:custGeom>
                <a:solidFill>
                  <a:srgbClr val="DC3C00"/>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smtClean="0">
                    <a:gradFill>
                      <a:gsLst>
                        <a:gs pos="0">
                          <a:srgbClr val="FFFFFF"/>
                        </a:gs>
                        <a:gs pos="100000">
                          <a:srgbClr val="FFFFFF"/>
                        </a:gs>
                      </a:gsLst>
                      <a:lin ang="5400000" scaled="0"/>
                    </a:gradFill>
                    <a:ea typeface="Segoe UI" pitchFamily="34" charset="0"/>
                    <a:cs typeface="Segoe UI" pitchFamily="34" charset="0"/>
                  </a:endParaRPr>
                </a:p>
              </p:txBody>
            </p:sp>
            <p:sp>
              <p:nvSpPr>
                <p:cNvPr id="358" name="Freeform 25"/>
                <p:cNvSpPr>
                  <a:spLocks noChangeAspect="1" noEditPoints="1"/>
                </p:cNvSpPr>
                <p:nvPr/>
              </p:nvSpPr>
              <p:spPr bwMode="auto">
                <a:xfrm>
                  <a:off x="8509000" y="4109882"/>
                  <a:ext cx="1514474" cy="762379"/>
                </a:xfrm>
                <a:custGeom>
                  <a:avLst/>
                  <a:gdLst>
                    <a:gd name="T0" fmla="*/ 396 w 401"/>
                    <a:gd name="T1" fmla="*/ 80 h 190"/>
                    <a:gd name="T2" fmla="*/ 363 w 401"/>
                    <a:gd name="T3" fmla="*/ 48 h 190"/>
                    <a:gd name="T4" fmla="*/ 175 w 401"/>
                    <a:gd name="T5" fmla="*/ 48 h 190"/>
                    <a:gd name="T6" fmla="*/ 94 w 401"/>
                    <a:gd name="T7" fmla="*/ 0 h 190"/>
                    <a:gd name="T8" fmla="*/ 0 w 401"/>
                    <a:gd name="T9" fmla="*/ 95 h 190"/>
                    <a:gd name="T10" fmla="*/ 94 w 401"/>
                    <a:gd name="T11" fmla="*/ 190 h 190"/>
                    <a:gd name="T12" fmla="*/ 175 w 401"/>
                    <a:gd name="T13" fmla="*/ 142 h 190"/>
                    <a:gd name="T14" fmla="*/ 213 w 401"/>
                    <a:gd name="T15" fmla="*/ 142 h 190"/>
                    <a:gd name="T16" fmla="*/ 243 w 401"/>
                    <a:gd name="T17" fmla="*/ 112 h 190"/>
                    <a:gd name="T18" fmla="*/ 266 w 401"/>
                    <a:gd name="T19" fmla="*/ 135 h 190"/>
                    <a:gd name="T20" fmla="*/ 288 w 401"/>
                    <a:gd name="T21" fmla="*/ 113 h 190"/>
                    <a:gd name="T22" fmla="*/ 310 w 401"/>
                    <a:gd name="T23" fmla="*/ 136 h 190"/>
                    <a:gd name="T24" fmla="*/ 333 w 401"/>
                    <a:gd name="T25" fmla="*/ 113 h 190"/>
                    <a:gd name="T26" fmla="*/ 356 w 401"/>
                    <a:gd name="T27" fmla="*/ 136 h 190"/>
                    <a:gd name="T28" fmla="*/ 396 w 401"/>
                    <a:gd name="T29" fmla="*/ 96 h 190"/>
                    <a:gd name="T30" fmla="*/ 396 w 401"/>
                    <a:gd name="T31" fmla="*/ 80 h 190"/>
                    <a:gd name="T32" fmla="*/ 53 w 401"/>
                    <a:gd name="T33" fmla="*/ 120 h 190"/>
                    <a:gd name="T34" fmla="*/ 28 w 401"/>
                    <a:gd name="T35" fmla="*/ 95 h 190"/>
                    <a:gd name="T36" fmla="*/ 53 w 401"/>
                    <a:gd name="T37" fmla="*/ 69 h 190"/>
                    <a:gd name="T38" fmla="*/ 77 w 401"/>
                    <a:gd name="T39" fmla="*/ 95 h 190"/>
                    <a:gd name="T40" fmla="*/ 53 w 401"/>
                    <a:gd name="T41" fmla="*/ 12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1" h="190">
                      <a:moveTo>
                        <a:pt x="396" y="80"/>
                      </a:moveTo>
                      <a:cubicBezTo>
                        <a:pt x="363" y="48"/>
                        <a:pt x="363" y="48"/>
                        <a:pt x="363" y="48"/>
                      </a:cubicBezTo>
                      <a:cubicBezTo>
                        <a:pt x="175" y="48"/>
                        <a:pt x="175" y="48"/>
                        <a:pt x="175" y="48"/>
                      </a:cubicBezTo>
                      <a:cubicBezTo>
                        <a:pt x="159" y="20"/>
                        <a:pt x="128" y="0"/>
                        <a:pt x="94" y="0"/>
                      </a:cubicBezTo>
                      <a:cubicBezTo>
                        <a:pt x="42" y="0"/>
                        <a:pt x="0" y="43"/>
                        <a:pt x="0" y="95"/>
                      </a:cubicBezTo>
                      <a:cubicBezTo>
                        <a:pt x="0" y="147"/>
                        <a:pt x="42" y="189"/>
                        <a:pt x="94" y="190"/>
                      </a:cubicBezTo>
                      <a:cubicBezTo>
                        <a:pt x="128" y="189"/>
                        <a:pt x="158" y="170"/>
                        <a:pt x="175" y="142"/>
                      </a:cubicBezTo>
                      <a:cubicBezTo>
                        <a:pt x="213" y="142"/>
                        <a:pt x="213" y="142"/>
                        <a:pt x="213" y="142"/>
                      </a:cubicBezTo>
                      <a:cubicBezTo>
                        <a:pt x="243" y="112"/>
                        <a:pt x="243" y="112"/>
                        <a:pt x="243" y="112"/>
                      </a:cubicBezTo>
                      <a:cubicBezTo>
                        <a:pt x="266" y="135"/>
                        <a:pt x="266" y="135"/>
                        <a:pt x="266" y="135"/>
                      </a:cubicBezTo>
                      <a:cubicBezTo>
                        <a:pt x="288" y="113"/>
                        <a:pt x="288" y="113"/>
                        <a:pt x="288" y="113"/>
                      </a:cubicBezTo>
                      <a:cubicBezTo>
                        <a:pt x="310" y="136"/>
                        <a:pt x="310" y="136"/>
                        <a:pt x="310" y="136"/>
                      </a:cubicBezTo>
                      <a:cubicBezTo>
                        <a:pt x="333" y="113"/>
                        <a:pt x="333" y="113"/>
                        <a:pt x="333" y="113"/>
                      </a:cubicBezTo>
                      <a:cubicBezTo>
                        <a:pt x="356" y="136"/>
                        <a:pt x="356" y="136"/>
                        <a:pt x="356" y="136"/>
                      </a:cubicBezTo>
                      <a:cubicBezTo>
                        <a:pt x="396" y="96"/>
                        <a:pt x="396" y="96"/>
                        <a:pt x="396" y="96"/>
                      </a:cubicBezTo>
                      <a:cubicBezTo>
                        <a:pt x="401" y="90"/>
                        <a:pt x="401" y="86"/>
                        <a:pt x="396" y="80"/>
                      </a:cubicBezTo>
                      <a:close/>
                      <a:moveTo>
                        <a:pt x="53" y="120"/>
                      </a:moveTo>
                      <a:cubicBezTo>
                        <a:pt x="39" y="120"/>
                        <a:pt x="28" y="108"/>
                        <a:pt x="28" y="95"/>
                      </a:cubicBezTo>
                      <a:cubicBezTo>
                        <a:pt x="28" y="81"/>
                        <a:pt x="39" y="69"/>
                        <a:pt x="53" y="69"/>
                      </a:cubicBezTo>
                      <a:cubicBezTo>
                        <a:pt x="66" y="69"/>
                        <a:pt x="77" y="81"/>
                        <a:pt x="77" y="95"/>
                      </a:cubicBezTo>
                      <a:cubicBezTo>
                        <a:pt x="77" y="108"/>
                        <a:pt x="66" y="120"/>
                        <a:pt x="53" y="120"/>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grpSp>
        </p:grpSp>
        <p:grpSp>
          <p:nvGrpSpPr>
            <p:cNvPr id="347" name="Group 58"/>
            <p:cNvGrpSpPr/>
            <p:nvPr/>
          </p:nvGrpSpPr>
          <p:grpSpPr>
            <a:xfrm>
              <a:off x="6240146" y="3457463"/>
              <a:ext cx="455740" cy="447509"/>
              <a:chOff x="6489287" y="2661536"/>
              <a:chExt cx="816952" cy="706237"/>
            </a:xfrm>
          </p:grpSpPr>
          <p:grpSp>
            <p:nvGrpSpPr>
              <p:cNvPr id="349" name="Group 60"/>
              <p:cNvGrpSpPr/>
              <p:nvPr/>
            </p:nvGrpSpPr>
            <p:grpSpPr>
              <a:xfrm>
                <a:off x="6489287" y="2661536"/>
                <a:ext cx="745404" cy="706237"/>
                <a:chOff x="1150761" y="2822066"/>
                <a:chExt cx="745404" cy="706237"/>
              </a:xfrm>
            </p:grpSpPr>
            <p:sp>
              <p:nvSpPr>
                <p:cNvPr id="353" name="Oval 64"/>
                <p:cNvSpPr/>
                <p:nvPr/>
              </p:nvSpPr>
              <p:spPr bwMode="auto">
                <a:xfrm>
                  <a:off x="1150761" y="2822066"/>
                  <a:ext cx="745404" cy="706237"/>
                </a:xfrm>
                <a:prstGeom prst="ellipse">
                  <a:avLst/>
                </a:prstGeom>
                <a:solidFill>
                  <a:srgbClr val="DC3C00"/>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4" name="Freeform 5"/>
                <p:cNvSpPr>
                  <a:spLocks noChangeAspect="1" noEditPoints="1"/>
                </p:cNvSpPr>
                <p:nvPr/>
              </p:nvSpPr>
              <p:spPr bwMode="auto">
                <a:xfrm>
                  <a:off x="1317907" y="2985538"/>
                  <a:ext cx="396707" cy="374903"/>
                </a:xfrm>
                <a:custGeom>
                  <a:avLst/>
                  <a:gdLst>
                    <a:gd name="T0" fmla="*/ 61 w 329"/>
                    <a:gd name="T1" fmla="*/ 67 h 328"/>
                    <a:gd name="T2" fmla="*/ 261 w 329"/>
                    <a:gd name="T3" fmla="*/ 266 h 328"/>
                    <a:gd name="T4" fmla="*/ 261 w 329"/>
                    <a:gd name="T5" fmla="*/ 60 h 328"/>
                    <a:gd name="T6" fmla="*/ 329 w 329"/>
                    <a:gd name="T7" fmla="*/ 109 h 328"/>
                    <a:gd name="T8" fmla="*/ 276 w 329"/>
                    <a:gd name="T9" fmla="*/ 109 h 328"/>
                    <a:gd name="T10" fmla="*/ 323 w 329"/>
                    <a:gd name="T11" fmla="*/ 123 h 328"/>
                    <a:gd name="T12" fmla="*/ 329 w 329"/>
                    <a:gd name="T13" fmla="*/ 167 h 328"/>
                    <a:gd name="T14" fmla="*/ 282 w 329"/>
                    <a:gd name="T15" fmla="*/ 153 h 328"/>
                    <a:gd name="T16" fmla="*/ 282 w 329"/>
                    <a:gd name="T17" fmla="*/ 174 h 328"/>
                    <a:gd name="T18" fmla="*/ 323 w 329"/>
                    <a:gd name="T19" fmla="*/ 224 h 328"/>
                    <a:gd name="T20" fmla="*/ 323 w 329"/>
                    <a:gd name="T21" fmla="*/ 203 h 328"/>
                    <a:gd name="T22" fmla="*/ 276 w 329"/>
                    <a:gd name="T23" fmla="*/ 217 h 328"/>
                    <a:gd name="T24" fmla="*/ 323 w 329"/>
                    <a:gd name="T25" fmla="*/ 224 h 328"/>
                    <a:gd name="T26" fmla="*/ 110 w 329"/>
                    <a:gd name="T27" fmla="*/ 0 h 328"/>
                    <a:gd name="T28" fmla="*/ 110 w 329"/>
                    <a:gd name="T29" fmla="*/ 53 h 328"/>
                    <a:gd name="T30" fmla="*/ 124 w 329"/>
                    <a:gd name="T31" fmla="*/ 6 h 328"/>
                    <a:gd name="T32" fmla="*/ 168 w 329"/>
                    <a:gd name="T33" fmla="*/ 0 h 328"/>
                    <a:gd name="T34" fmla="*/ 154 w 329"/>
                    <a:gd name="T35" fmla="*/ 47 h 328"/>
                    <a:gd name="T36" fmla="*/ 174 w 329"/>
                    <a:gd name="T37" fmla="*/ 47 h 328"/>
                    <a:gd name="T38" fmla="*/ 225 w 329"/>
                    <a:gd name="T39" fmla="*/ 6 h 328"/>
                    <a:gd name="T40" fmla="*/ 204 w 329"/>
                    <a:gd name="T41" fmla="*/ 6 h 328"/>
                    <a:gd name="T42" fmla="*/ 218 w 329"/>
                    <a:gd name="T43" fmla="*/ 53 h 328"/>
                    <a:gd name="T44" fmla="*/ 225 w 329"/>
                    <a:gd name="T45" fmla="*/ 6 h 328"/>
                    <a:gd name="T46" fmla="*/ 54 w 329"/>
                    <a:gd name="T47" fmla="*/ 109 h 328"/>
                    <a:gd name="T48" fmla="*/ 0 w 329"/>
                    <a:gd name="T49" fmla="*/ 109 h 328"/>
                    <a:gd name="T50" fmla="*/ 48 w 329"/>
                    <a:gd name="T51" fmla="*/ 123 h 328"/>
                    <a:gd name="T52" fmla="*/ 54 w 329"/>
                    <a:gd name="T53" fmla="*/ 167 h 328"/>
                    <a:gd name="T54" fmla="*/ 6 w 329"/>
                    <a:gd name="T55" fmla="*/ 153 h 328"/>
                    <a:gd name="T56" fmla="*/ 6 w 329"/>
                    <a:gd name="T57" fmla="*/ 174 h 328"/>
                    <a:gd name="T58" fmla="*/ 48 w 329"/>
                    <a:gd name="T59" fmla="*/ 224 h 328"/>
                    <a:gd name="T60" fmla="*/ 48 w 329"/>
                    <a:gd name="T61" fmla="*/ 203 h 328"/>
                    <a:gd name="T62" fmla="*/ 0 w 329"/>
                    <a:gd name="T63" fmla="*/ 217 h 328"/>
                    <a:gd name="T64" fmla="*/ 48 w 329"/>
                    <a:gd name="T65" fmla="*/ 224 h 328"/>
                    <a:gd name="T66" fmla="*/ 110 w 329"/>
                    <a:gd name="T67" fmla="*/ 274 h 328"/>
                    <a:gd name="T68" fmla="*/ 110 w 329"/>
                    <a:gd name="T69" fmla="*/ 328 h 328"/>
                    <a:gd name="T70" fmla="*/ 124 w 329"/>
                    <a:gd name="T71" fmla="*/ 280 h 328"/>
                    <a:gd name="T72" fmla="*/ 168 w 329"/>
                    <a:gd name="T73" fmla="*/ 274 h 328"/>
                    <a:gd name="T74" fmla="*/ 154 w 329"/>
                    <a:gd name="T75" fmla="*/ 321 h 328"/>
                    <a:gd name="T76" fmla="*/ 174 w 329"/>
                    <a:gd name="T77" fmla="*/ 321 h 328"/>
                    <a:gd name="T78" fmla="*/ 225 w 329"/>
                    <a:gd name="T79" fmla="*/ 280 h 328"/>
                    <a:gd name="T80" fmla="*/ 204 w 329"/>
                    <a:gd name="T81" fmla="*/ 280 h 328"/>
                    <a:gd name="T82" fmla="*/ 218 w 329"/>
                    <a:gd name="T83" fmla="*/ 328 h 328"/>
                    <a:gd name="T84" fmla="*/ 225 w 329"/>
                    <a:gd name="T85" fmla="*/ 28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9" h="328">
                      <a:moveTo>
                        <a:pt x="261" y="60"/>
                      </a:moveTo>
                      <a:cubicBezTo>
                        <a:pt x="261" y="60"/>
                        <a:pt x="261" y="60"/>
                        <a:pt x="68" y="60"/>
                      </a:cubicBezTo>
                      <a:cubicBezTo>
                        <a:pt x="64" y="60"/>
                        <a:pt x="61" y="63"/>
                        <a:pt x="61" y="67"/>
                      </a:cubicBezTo>
                      <a:cubicBezTo>
                        <a:pt x="61" y="67"/>
                        <a:pt x="61" y="67"/>
                        <a:pt x="61" y="259"/>
                      </a:cubicBezTo>
                      <a:cubicBezTo>
                        <a:pt x="61" y="263"/>
                        <a:pt x="64" y="266"/>
                        <a:pt x="68" y="266"/>
                      </a:cubicBezTo>
                      <a:cubicBezTo>
                        <a:pt x="68" y="266"/>
                        <a:pt x="68" y="266"/>
                        <a:pt x="261" y="266"/>
                      </a:cubicBezTo>
                      <a:cubicBezTo>
                        <a:pt x="265" y="266"/>
                        <a:pt x="267" y="263"/>
                        <a:pt x="267" y="259"/>
                      </a:cubicBezTo>
                      <a:cubicBezTo>
                        <a:pt x="267" y="259"/>
                        <a:pt x="267" y="259"/>
                        <a:pt x="267" y="67"/>
                      </a:cubicBezTo>
                      <a:cubicBezTo>
                        <a:pt x="267" y="63"/>
                        <a:pt x="265" y="60"/>
                        <a:pt x="261" y="60"/>
                      </a:cubicBezTo>
                      <a:close/>
                      <a:moveTo>
                        <a:pt x="323" y="123"/>
                      </a:moveTo>
                      <a:cubicBezTo>
                        <a:pt x="327" y="123"/>
                        <a:pt x="329" y="120"/>
                        <a:pt x="329" y="116"/>
                      </a:cubicBezTo>
                      <a:cubicBezTo>
                        <a:pt x="329" y="109"/>
                        <a:pt x="329" y="109"/>
                        <a:pt x="329" y="109"/>
                      </a:cubicBezTo>
                      <a:cubicBezTo>
                        <a:pt x="329" y="106"/>
                        <a:pt x="327" y="103"/>
                        <a:pt x="323" y="103"/>
                      </a:cubicBezTo>
                      <a:cubicBezTo>
                        <a:pt x="282" y="103"/>
                        <a:pt x="282" y="103"/>
                        <a:pt x="282" y="103"/>
                      </a:cubicBezTo>
                      <a:cubicBezTo>
                        <a:pt x="279" y="103"/>
                        <a:pt x="276" y="106"/>
                        <a:pt x="276" y="109"/>
                      </a:cubicBezTo>
                      <a:cubicBezTo>
                        <a:pt x="276" y="116"/>
                        <a:pt x="276" y="116"/>
                        <a:pt x="276" y="116"/>
                      </a:cubicBezTo>
                      <a:cubicBezTo>
                        <a:pt x="276" y="120"/>
                        <a:pt x="279" y="123"/>
                        <a:pt x="282" y="123"/>
                      </a:cubicBezTo>
                      <a:cubicBezTo>
                        <a:pt x="323" y="123"/>
                        <a:pt x="323" y="123"/>
                        <a:pt x="323" y="123"/>
                      </a:cubicBezTo>
                      <a:cubicBezTo>
                        <a:pt x="323" y="123"/>
                        <a:pt x="323" y="123"/>
                        <a:pt x="323" y="123"/>
                      </a:cubicBezTo>
                      <a:close/>
                      <a:moveTo>
                        <a:pt x="323" y="174"/>
                      </a:moveTo>
                      <a:cubicBezTo>
                        <a:pt x="327" y="174"/>
                        <a:pt x="329" y="171"/>
                        <a:pt x="329" y="167"/>
                      </a:cubicBezTo>
                      <a:cubicBezTo>
                        <a:pt x="329" y="160"/>
                        <a:pt x="329" y="160"/>
                        <a:pt x="329" y="160"/>
                      </a:cubicBezTo>
                      <a:cubicBezTo>
                        <a:pt x="329" y="156"/>
                        <a:pt x="327" y="153"/>
                        <a:pt x="323" y="153"/>
                      </a:cubicBezTo>
                      <a:cubicBezTo>
                        <a:pt x="282" y="153"/>
                        <a:pt x="282" y="153"/>
                        <a:pt x="282" y="153"/>
                      </a:cubicBezTo>
                      <a:cubicBezTo>
                        <a:pt x="279" y="153"/>
                        <a:pt x="276" y="156"/>
                        <a:pt x="276" y="160"/>
                      </a:cubicBezTo>
                      <a:cubicBezTo>
                        <a:pt x="276" y="167"/>
                        <a:pt x="276" y="167"/>
                        <a:pt x="276" y="167"/>
                      </a:cubicBezTo>
                      <a:cubicBezTo>
                        <a:pt x="276" y="171"/>
                        <a:pt x="279" y="174"/>
                        <a:pt x="282" y="174"/>
                      </a:cubicBezTo>
                      <a:cubicBezTo>
                        <a:pt x="323" y="174"/>
                        <a:pt x="323" y="174"/>
                        <a:pt x="323" y="174"/>
                      </a:cubicBezTo>
                      <a:cubicBezTo>
                        <a:pt x="323" y="174"/>
                        <a:pt x="323" y="174"/>
                        <a:pt x="323" y="174"/>
                      </a:cubicBezTo>
                      <a:close/>
                      <a:moveTo>
                        <a:pt x="323" y="224"/>
                      </a:moveTo>
                      <a:cubicBezTo>
                        <a:pt x="327" y="224"/>
                        <a:pt x="329" y="220"/>
                        <a:pt x="329" y="217"/>
                      </a:cubicBezTo>
                      <a:cubicBezTo>
                        <a:pt x="329" y="210"/>
                        <a:pt x="329" y="210"/>
                        <a:pt x="329" y="210"/>
                      </a:cubicBezTo>
                      <a:cubicBezTo>
                        <a:pt x="329" y="207"/>
                        <a:pt x="327" y="203"/>
                        <a:pt x="323" y="203"/>
                      </a:cubicBezTo>
                      <a:cubicBezTo>
                        <a:pt x="282" y="203"/>
                        <a:pt x="282" y="203"/>
                        <a:pt x="282" y="203"/>
                      </a:cubicBezTo>
                      <a:cubicBezTo>
                        <a:pt x="279" y="203"/>
                        <a:pt x="276" y="207"/>
                        <a:pt x="276" y="210"/>
                      </a:cubicBezTo>
                      <a:cubicBezTo>
                        <a:pt x="276" y="217"/>
                        <a:pt x="276" y="217"/>
                        <a:pt x="276" y="217"/>
                      </a:cubicBezTo>
                      <a:cubicBezTo>
                        <a:pt x="276" y="220"/>
                        <a:pt x="279" y="224"/>
                        <a:pt x="282" y="224"/>
                      </a:cubicBezTo>
                      <a:cubicBezTo>
                        <a:pt x="323" y="224"/>
                        <a:pt x="323" y="224"/>
                        <a:pt x="323" y="224"/>
                      </a:cubicBezTo>
                      <a:cubicBezTo>
                        <a:pt x="323" y="224"/>
                        <a:pt x="323" y="224"/>
                        <a:pt x="323" y="224"/>
                      </a:cubicBezTo>
                      <a:close/>
                      <a:moveTo>
                        <a:pt x="124" y="6"/>
                      </a:moveTo>
                      <a:cubicBezTo>
                        <a:pt x="124" y="3"/>
                        <a:pt x="121" y="0"/>
                        <a:pt x="117" y="0"/>
                      </a:cubicBezTo>
                      <a:cubicBezTo>
                        <a:pt x="110" y="0"/>
                        <a:pt x="110" y="0"/>
                        <a:pt x="110" y="0"/>
                      </a:cubicBezTo>
                      <a:cubicBezTo>
                        <a:pt x="107" y="0"/>
                        <a:pt x="104" y="3"/>
                        <a:pt x="104" y="6"/>
                      </a:cubicBezTo>
                      <a:cubicBezTo>
                        <a:pt x="104" y="47"/>
                        <a:pt x="104" y="47"/>
                        <a:pt x="104" y="47"/>
                      </a:cubicBezTo>
                      <a:cubicBezTo>
                        <a:pt x="104" y="51"/>
                        <a:pt x="107" y="53"/>
                        <a:pt x="110" y="53"/>
                      </a:cubicBezTo>
                      <a:cubicBezTo>
                        <a:pt x="117" y="53"/>
                        <a:pt x="117" y="53"/>
                        <a:pt x="117" y="53"/>
                      </a:cubicBezTo>
                      <a:cubicBezTo>
                        <a:pt x="121" y="53"/>
                        <a:pt x="124" y="51"/>
                        <a:pt x="124" y="47"/>
                      </a:cubicBezTo>
                      <a:cubicBezTo>
                        <a:pt x="124" y="6"/>
                        <a:pt x="124" y="6"/>
                        <a:pt x="124" y="6"/>
                      </a:cubicBezTo>
                      <a:cubicBezTo>
                        <a:pt x="124" y="6"/>
                        <a:pt x="124" y="6"/>
                        <a:pt x="124" y="6"/>
                      </a:cubicBezTo>
                      <a:close/>
                      <a:moveTo>
                        <a:pt x="174" y="6"/>
                      </a:moveTo>
                      <a:cubicBezTo>
                        <a:pt x="174" y="3"/>
                        <a:pt x="171" y="0"/>
                        <a:pt x="168" y="0"/>
                      </a:cubicBezTo>
                      <a:cubicBezTo>
                        <a:pt x="161" y="0"/>
                        <a:pt x="161" y="0"/>
                        <a:pt x="161" y="0"/>
                      </a:cubicBezTo>
                      <a:cubicBezTo>
                        <a:pt x="157" y="0"/>
                        <a:pt x="154" y="3"/>
                        <a:pt x="154" y="6"/>
                      </a:cubicBezTo>
                      <a:cubicBezTo>
                        <a:pt x="154" y="47"/>
                        <a:pt x="154" y="47"/>
                        <a:pt x="154" y="47"/>
                      </a:cubicBezTo>
                      <a:cubicBezTo>
                        <a:pt x="154" y="51"/>
                        <a:pt x="157" y="53"/>
                        <a:pt x="161" y="53"/>
                      </a:cubicBezTo>
                      <a:cubicBezTo>
                        <a:pt x="168" y="53"/>
                        <a:pt x="168" y="53"/>
                        <a:pt x="168" y="53"/>
                      </a:cubicBezTo>
                      <a:cubicBezTo>
                        <a:pt x="171" y="53"/>
                        <a:pt x="174" y="51"/>
                        <a:pt x="174" y="47"/>
                      </a:cubicBezTo>
                      <a:cubicBezTo>
                        <a:pt x="174" y="6"/>
                        <a:pt x="174" y="6"/>
                        <a:pt x="174" y="6"/>
                      </a:cubicBezTo>
                      <a:cubicBezTo>
                        <a:pt x="174" y="6"/>
                        <a:pt x="174" y="6"/>
                        <a:pt x="174" y="6"/>
                      </a:cubicBezTo>
                      <a:close/>
                      <a:moveTo>
                        <a:pt x="225" y="6"/>
                      </a:moveTo>
                      <a:cubicBezTo>
                        <a:pt x="225" y="3"/>
                        <a:pt x="222" y="0"/>
                        <a:pt x="218" y="0"/>
                      </a:cubicBezTo>
                      <a:cubicBezTo>
                        <a:pt x="211" y="0"/>
                        <a:pt x="211" y="0"/>
                        <a:pt x="211" y="0"/>
                      </a:cubicBezTo>
                      <a:cubicBezTo>
                        <a:pt x="207" y="0"/>
                        <a:pt x="204" y="3"/>
                        <a:pt x="204" y="6"/>
                      </a:cubicBezTo>
                      <a:cubicBezTo>
                        <a:pt x="204" y="47"/>
                        <a:pt x="204" y="47"/>
                        <a:pt x="204" y="47"/>
                      </a:cubicBezTo>
                      <a:cubicBezTo>
                        <a:pt x="204" y="51"/>
                        <a:pt x="207" y="53"/>
                        <a:pt x="211" y="53"/>
                      </a:cubicBezTo>
                      <a:cubicBezTo>
                        <a:pt x="218" y="53"/>
                        <a:pt x="218" y="53"/>
                        <a:pt x="218" y="53"/>
                      </a:cubicBezTo>
                      <a:cubicBezTo>
                        <a:pt x="222" y="53"/>
                        <a:pt x="225" y="51"/>
                        <a:pt x="225" y="47"/>
                      </a:cubicBezTo>
                      <a:cubicBezTo>
                        <a:pt x="225" y="6"/>
                        <a:pt x="225" y="6"/>
                        <a:pt x="225" y="6"/>
                      </a:cubicBezTo>
                      <a:cubicBezTo>
                        <a:pt x="225" y="6"/>
                        <a:pt x="225" y="6"/>
                        <a:pt x="225" y="6"/>
                      </a:cubicBezTo>
                      <a:close/>
                      <a:moveTo>
                        <a:pt x="48" y="123"/>
                      </a:moveTo>
                      <a:cubicBezTo>
                        <a:pt x="51" y="123"/>
                        <a:pt x="54" y="120"/>
                        <a:pt x="54" y="116"/>
                      </a:cubicBezTo>
                      <a:cubicBezTo>
                        <a:pt x="54" y="109"/>
                        <a:pt x="54" y="109"/>
                        <a:pt x="54" y="109"/>
                      </a:cubicBezTo>
                      <a:cubicBezTo>
                        <a:pt x="54" y="106"/>
                        <a:pt x="51" y="103"/>
                        <a:pt x="48" y="103"/>
                      </a:cubicBezTo>
                      <a:cubicBezTo>
                        <a:pt x="6" y="103"/>
                        <a:pt x="6" y="103"/>
                        <a:pt x="6" y="103"/>
                      </a:cubicBezTo>
                      <a:cubicBezTo>
                        <a:pt x="3" y="103"/>
                        <a:pt x="0" y="106"/>
                        <a:pt x="0" y="109"/>
                      </a:cubicBezTo>
                      <a:cubicBezTo>
                        <a:pt x="0" y="116"/>
                        <a:pt x="0" y="116"/>
                        <a:pt x="0" y="116"/>
                      </a:cubicBezTo>
                      <a:cubicBezTo>
                        <a:pt x="0" y="120"/>
                        <a:pt x="3" y="123"/>
                        <a:pt x="6" y="123"/>
                      </a:cubicBezTo>
                      <a:cubicBezTo>
                        <a:pt x="48" y="123"/>
                        <a:pt x="48" y="123"/>
                        <a:pt x="48" y="123"/>
                      </a:cubicBezTo>
                      <a:cubicBezTo>
                        <a:pt x="48" y="123"/>
                        <a:pt x="48" y="123"/>
                        <a:pt x="48" y="123"/>
                      </a:cubicBezTo>
                      <a:close/>
                      <a:moveTo>
                        <a:pt x="48" y="174"/>
                      </a:moveTo>
                      <a:cubicBezTo>
                        <a:pt x="51" y="174"/>
                        <a:pt x="54" y="171"/>
                        <a:pt x="54" y="167"/>
                      </a:cubicBezTo>
                      <a:cubicBezTo>
                        <a:pt x="54" y="160"/>
                        <a:pt x="54" y="160"/>
                        <a:pt x="54" y="160"/>
                      </a:cubicBezTo>
                      <a:cubicBezTo>
                        <a:pt x="54" y="156"/>
                        <a:pt x="51" y="153"/>
                        <a:pt x="48" y="153"/>
                      </a:cubicBezTo>
                      <a:cubicBezTo>
                        <a:pt x="6" y="153"/>
                        <a:pt x="6" y="153"/>
                        <a:pt x="6" y="153"/>
                      </a:cubicBezTo>
                      <a:cubicBezTo>
                        <a:pt x="3" y="153"/>
                        <a:pt x="0" y="156"/>
                        <a:pt x="0" y="160"/>
                      </a:cubicBezTo>
                      <a:cubicBezTo>
                        <a:pt x="0" y="167"/>
                        <a:pt x="0" y="167"/>
                        <a:pt x="0" y="167"/>
                      </a:cubicBezTo>
                      <a:cubicBezTo>
                        <a:pt x="0" y="171"/>
                        <a:pt x="3" y="174"/>
                        <a:pt x="6" y="174"/>
                      </a:cubicBezTo>
                      <a:cubicBezTo>
                        <a:pt x="48" y="174"/>
                        <a:pt x="48" y="174"/>
                        <a:pt x="48" y="174"/>
                      </a:cubicBezTo>
                      <a:cubicBezTo>
                        <a:pt x="48" y="174"/>
                        <a:pt x="48" y="174"/>
                        <a:pt x="48" y="174"/>
                      </a:cubicBezTo>
                      <a:close/>
                      <a:moveTo>
                        <a:pt x="48" y="224"/>
                      </a:moveTo>
                      <a:cubicBezTo>
                        <a:pt x="51" y="224"/>
                        <a:pt x="54" y="220"/>
                        <a:pt x="54" y="217"/>
                      </a:cubicBezTo>
                      <a:cubicBezTo>
                        <a:pt x="54" y="210"/>
                        <a:pt x="54" y="210"/>
                        <a:pt x="54" y="210"/>
                      </a:cubicBezTo>
                      <a:cubicBezTo>
                        <a:pt x="54" y="207"/>
                        <a:pt x="51" y="203"/>
                        <a:pt x="48" y="203"/>
                      </a:cubicBezTo>
                      <a:cubicBezTo>
                        <a:pt x="6" y="203"/>
                        <a:pt x="6" y="203"/>
                        <a:pt x="6" y="203"/>
                      </a:cubicBezTo>
                      <a:cubicBezTo>
                        <a:pt x="3" y="203"/>
                        <a:pt x="0" y="207"/>
                        <a:pt x="0" y="210"/>
                      </a:cubicBezTo>
                      <a:cubicBezTo>
                        <a:pt x="0" y="217"/>
                        <a:pt x="0" y="217"/>
                        <a:pt x="0" y="217"/>
                      </a:cubicBezTo>
                      <a:cubicBezTo>
                        <a:pt x="0" y="220"/>
                        <a:pt x="3" y="224"/>
                        <a:pt x="6" y="224"/>
                      </a:cubicBezTo>
                      <a:cubicBezTo>
                        <a:pt x="48" y="224"/>
                        <a:pt x="48" y="224"/>
                        <a:pt x="48" y="224"/>
                      </a:cubicBezTo>
                      <a:cubicBezTo>
                        <a:pt x="48" y="224"/>
                        <a:pt x="48" y="224"/>
                        <a:pt x="48" y="224"/>
                      </a:cubicBezTo>
                      <a:close/>
                      <a:moveTo>
                        <a:pt x="124" y="280"/>
                      </a:moveTo>
                      <a:cubicBezTo>
                        <a:pt x="124" y="276"/>
                        <a:pt x="121" y="274"/>
                        <a:pt x="117" y="274"/>
                      </a:cubicBezTo>
                      <a:cubicBezTo>
                        <a:pt x="110" y="274"/>
                        <a:pt x="110" y="274"/>
                        <a:pt x="110" y="274"/>
                      </a:cubicBezTo>
                      <a:cubicBezTo>
                        <a:pt x="107" y="274"/>
                        <a:pt x="104" y="276"/>
                        <a:pt x="104" y="280"/>
                      </a:cubicBezTo>
                      <a:cubicBezTo>
                        <a:pt x="104" y="321"/>
                        <a:pt x="104" y="321"/>
                        <a:pt x="104" y="321"/>
                      </a:cubicBezTo>
                      <a:cubicBezTo>
                        <a:pt x="104" y="324"/>
                        <a:pt x="107" y="328"/>
                        <a:pt x="110" y="328"/>
                      </a:cubicBezTo>
                      <a:cubicBezTo>
                        <a:pt x="117" y="328"/>
                        <a:pt x="117" y="328"/>
                        <a:pt x="117" y="328"/>
                      </a:cubicBezTo>
                      <a:cubicBezTo>
                        <a:pt x="121" y="328"/>
                        <a:pt x="124" y="324"/>
                        <a:pt x="124" y="321"/>
                      </a:cubicBezTo>
                      <a:cubicBezTo>
                        <a:pt x="124" y="280"/>
                        <a:pt x="124" y="280"/>
                        <a:pt x="124" y="280"/>
                      </a:cubicBezTo>
                      <a:cubicBezTo>
                        <a:pt x="124" y="280"/>
                        <a:pt x="124" y="280"/>
                        <a:pt x="124" y="280"/>
                      </a:cubicBezTo>
                      <a:close/>
                      <a:moveTo>
                        <a:pt x="174" y="280"/>
                      </a:moveTo>
                      <a:cubicBezTo>
                        <a:pt x="174" y="276"/>
                        <a:pt x="171" y="274"/>
                        <a:pt x="168" y="274"/>
                      </a:cubicBezTo>
                      <a:cubicBezTo>
                        <a:pt x="161" y="274"/>
                        <a:pt x="161" y="274"/>
                        <a:pt x="161" y="274"/>
                      </a:cubicBezTo>
                      <a:cubicBezTo>
                        <a:pt x="157" y="274"/>
                        <a:pt x="154" y="276"/>
                        <a:pt x="154" y="280"/>
                      </a:cubicBezTo>
                      <a:cubicBezTo>
                        <a:pt x="154" y="321"/>
                        <a:pt x="154" y="321"/>
                        <a:pt x="154" y="321"/>
                      </a:cubicBezTo>
                      <a:cubicBezTo>
                        <a:pt x="154" y="324"/>
                        <a:pt x="157" y="328"/>
                        <a:pt x="161" y="328"/>
                      </a:cubicBezTo>
                      <a:cubicBezTo>
                        <a:pt x="168" y="328"/>
                        <a:pt x="168" y="328"/>
                        <a:pt x="168" y="328"/>
                      </a:cubicBezTo>
                      <a:cubicBezTo>
                        <a:pt x="171" y="328"/>
                        <a:pt x="174" y="324"/>
                        <a:pt x="174" y="321"/>
                      </a:cubicBezTo>
                      <a:cubicBezTo>
                        <a:pt x="174" y="280"/>
                        <a:pt x="174" y="280"/>
                        <a:pt x="174" y="280"/>
                      </a:cubicBezTo>
                      <a:cubicBezTo>
                        <a:pt x="174" y="280"/>
                        <a:pt x="174" y="280"/>
                        <a:pt x="174" y="280"/>
                      </a:cubicBezTo>
                      <a:close/>
                      <a:moveTo>
                        <a:pt x="225" y="280"/>
                      </a:moveTo>
                      <a:cubicBezTo>
                        <a:pt x="225" y="276"/>
                        <a:pt x="222" y="274"/>
                        <a:pt x="218" y="274"/>
                      </a:cubicBezTo>
                      <a:cubicBezTo>
                        <a:pt x="211" y="274"/>
                        <a:pt x="211" y="274"/>
                        <a:pt x="211" y="274"/>
                      </a:cubicBezTo>
                      <a:cubicBezTo>
                        <a:pt x="207" y="274"/>
                        <a:pt x="204" y="276"/>
                        <a:pt x="204" y="280"/>
                      </a:cubicBezTo>
                      <a:cubicBezTo>
                        <a:pt x="204" y="321"/>
                        <a:pt x="204" y="321"/>
                        <a:pt x="204" y="321"/>
                      </a:cubicBezTo>
                      <a:cubicBezTo>
                        <a:pt x="204" y="324"/>
                        <a:pt x="207" y="328"/>
                        <a:pt x="211" y="328"/>
                      </a:cubicBezTo>
                      <a:cubicBezTo>
                        <a:pt x="218" y="328"/>
                        <a:pt x="218" y="328"/>
                        <a:pt x="218" y="328"/>
                      </a:cubicBezTo>
                      <a:cubicBezTo>
                        <a:pt x="222" y="328"/>
                        <a:pt x="225" y="324"/>
                        <a:pt x="225" y="321"/>
                      </a:cubicBezTo>
                      <a:cubicBezTo>
                        <a:pt x="225" y="280"/>
                        <a:pt x="225" y="280"/>
                        <a:pt x="225" y="280"/>
                      </a:cubicBezTo>
                      <a:cubicBezTo>
                        <a:pt x="225" y="280"/>
                        <a:pt x="225" y="280"/>
                        <a:pt x="225" y="280"/>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grpSp>
          <p:grpSp>
            <p:nvGrpSpPr>
              <p:cNvPr id="350" name="Group 61"/>
              <p:cNvGrpSpPr>
                <a:grpSpLocks noChangeAspect="1"/>
              </p:cNvGrpSpPr>
              <p:nvPr/>
            </p:nvGrpSpPr>
            <p:grpSpPr>
              <a:xfrm rot="16200000" flipH="1">
                <a:off x="6918615" y="2912926"/>
                <a:ext cx="497382" cy="277867"/>
                <a:chOff x="8418515" y="4019373"/>
                <a:chExt cx="1706562" cy="953389"/>
              </a:xfrm>
            </p:grpSpPr>
            <p:sp>
              <p:nvSpPr>
                <p:cNvPr id="351" name="Freeform 24"/>
                <p:cNvSpPr>
                  <a:spLocks noChangeAspect="1"/>
                </p:cNvSpPr>
                <p:nvPr/>
              </p:nvSpPr>
              <p:spPr bwMode="auto">
                <a:xfrm>
                  <a:off x="8418515" y="4019373"/>
                  <a:ext cx="1706562" cy="953389"/>
                </a:xfrm>
                <a:custGeom>
                  <a:avLst/>
                  <a:gdLst>
                    <a:gd name="T0" fmla="*/ 437 w 452"/>
                    <a:gd name="T1" fmla="*/ 88 h 238"/>
                    <a:gd name="T2" fmla="*/ 404 w 452"/>
                    <a:gd name="T3" fmla="*/ 55 h 238"/>
                    <a:gd name="T4" fmla="*/ 397 w 452"/>
                    <a:gd name="T5" fmla="*/ 48 h 238"/>
                    <a:gd name="T6" fmla="*/ 387 w 452"/>
                    <a:gd name="T7" fmla="*/ 48 h 238"/>
                    <a:gd name="T8" fmla="*/ 212 w 452"/>
                    <a:gd name="T9" fmla="*/ 48 h 238"/>
                    <a:gd name="T10" fmla="*/ 118 w 452"/>
                    <a:gd name="T11" fmla="*/ 0 h 238"/>
                    <a:gd name="T12" fmla="*/ 118 w 452"/>
                    <a:gd name="T13" fmla="*/ 0 h 238"/>
                    <a:gd name="T14" fmla="*/ 118 w 452"/>
                    <a:gd name="T15" fmla="*/ 0 h 238"/>
                    <a:gd name="T16" fmla="*/ 118 w 452"/>
                    <a:gd name="T17" fmla="*/ 0 h 238"/>
                    <a:gd name="T18" fmla="*/ 0 w 452"/>
                    <a:gd name="T19" fmla="*/ 119 h 238"/>
                    <a:gd name="T20" fmla="*/ 118 w 452"/>
                    <a:gd name="T21" fmla="*/ 238 h 238"/>
                    <a:gd name="T22" fmla="*/ 212 w 452"/>
                    <a:gd name="T23" fmla="*/ 190 h 238"/>
                    <a:gd name="T24" fmla="*/ 237 w 452"/>
                    <a:gd name="T25" fmla="*/ 190 h 238"/>
                    <a:gd name="T26" fmla="*/ 246 w 452"/>
                    <a:gd name="T27" fmla="*/ 190 h 238"/>
                    <a:gd name="T28" fmla="*/ 254 w 452"/>
                    <a:gd name="T29" fmla="*/ 183 h 238"/>
                    <a:gd name="T30" fmla="*/ 267 w 452"/>
                    <a:gd name="T31" fmla="*/ 170 h 238"/>
                    <a:gd name="T32" fmla="*/ 273 w 452"/>
                    <a:gd name="T33" fmla="*/ 176 h 238"/>
                    <a:gd name="T34" fmla="*/ 290 w 452"/>
                    <a:gd name="T35" fmla="*/ 193 h 238"/>
                    <a:gd name="T36" fmla="*/ 307 w 452"/>
                    <a:gd name="T37" fmla="*/ 176 h 238"/>
                    <a:gd name="T38" fmla="*/ 312 w 452"/>
                    <a:gd name="T39" fmla="*/ 171 h 238"/>
                    <a:gd name="T40" fmla="*/ 317 w 452"/>
                    <a:gd name="T41" fmla="*/ 177 h 238"/>
                    <a:gd name="T42" fmla="*/ 334 w 452"/>
                    <a:gd name="T43" fmla="*/ 194 h 238"/>
                    <a:gd name="T44" fmla="*/ 351 w 452"/>
                    <a:gd name="T45" fmla="*/ 177 h 238"/>
                    <a:gd name="T46" fmla="*/ 357 w 452"/>
                    <a:gd name="T47" fmla="*/ 171 h 238"/>
                    <a:gd name="T48" fmla="*/ 363 w 452"/>
                    <a:gd name="T49" fmla="*/ 177 h 238"/>
                    <a:gd name="T50" fmla="*/ 380 w 452"/>
                    <a:gd name="T51" fmla="*/ 194 h 238"/>
                    <a:gd name="T52" fmla="*/ 397 w 452"/>
                    <a:gd name="T53" fmla="*/ 177 h 238"/>
                    <a:gd name="T54" fmla="*/ 437 w 452"/>
                    <a:gd name="T55" fmla="*/ 137 h 238"/>
                    <a:gd name="T56" fmla="*/ 437 w 452"/>
                    <a:gd name="T57" fmla="*/ 137 h 238"/>
                    <a:gd name="T58" fmla="*/ 437 w 452"/>
                    <a:gd name="T59" fmla="*/ 137 h 238"/>
                    <a:gd name="T60" fmla="*/ 437 w 452"/>
                    <a:gd name="T61" fmla="*/ 8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2" h="238">
                      <a:moveTo>
                        <a:pt x="437" y="88"/>
                      </a:moveTo>
                      <a:cubicBezTo>
                        <a:pt x="404" y="55"/>
                        <a:pt x="404" y="55"/>
                        <a:pt x="404" y="55"/>
                      </a:cubicBezTo>
                      <a:cubicBezTo>
                        <a:pt x="397" y="48"/>
                        <a:pt x="397" y="48"/>
                        <a:pt x="397" y="48"/>
                      </a:cubicBezTo>
                      <a:cubicBezTo>
                        <a:pt x="387" y="48"/>
                        <a:pt x="387" y="48"/>
                        <a:pt x="387" y="48"/>
                      </a:cubicBezTo>
                      <a:cubicBezTo>
                        <a:pt x="212" y="48"/>
                        <a:pt x="212" y="48"/>
                        <a:pt x="212" y="48"/>
                      </a:cubicBezTo>
                      <a:cubicBezTo>
                        <a:pt x="190" y="18"/>
                        <a:pt x="155" y="0"/>
                        <a:pt x="118" y="0"/>
                      </a:cubicBezTo>
                      <a:cubicBezTo>
                        <a:pt x="118" y="0"/>
                        <a:pt x="118" y="0"/>
                        <a:pt x="118" y="0"/>
                      </a:cubicBezTo>
                      <a:cubicBezTo>
                        <a:pt x="118" y="0"/>
                        <a:pt x="118" y="0"/>
                        <a:pt x="118" y="0"/>
                      </a:cubicBezTo>
                      <a:cubicBezTo>
                        <a:pt x="118" y="0"/>
                        <a:pt x="118" y="0"/>
                        <a:pt x="118" y="0"/>
                      </a:cubicBezTo>
                      <a:cubicBezTo>
                        <a:pt x="53" y="0"/>
                        <a:pt x="0" y="54"/>
                        <a:pt x="0" y="119"/>
                      </a:cubicBezTo>
                      <a:cubicBezTo>
                        <a:pt x="0" y="184"/>
                        <a:pt x="53" y="237"/>
                        <a:pt x="118" y="238"/>
                      </a:cubicBezTo>
                      <a:cubicBezTo>
                        <a:pt x="155" y="237"/>
                        <a:pt x="190" y="220"/>
                        <a:pt x="212" y="190"/>
                      </a:cubicBezTo>
                      <a:cubicBezTo>
                        <a:pt x="237" y="190"/>
                        <a:pt x="237" y="190"/>
                        <a:pt x="237" y="190"/>
                      </a:cubicBezTo>
                      <a:cubicBezTo>
                        <a:pt x="246" y="190"/>
                        <a:pt x="246" y="190"/>
                        <a:pt x="246" y="190"/>
                      </a:cubicBezTo>
                      <a:cubicBezTo>
                        <a:pt x="254" y="183"/>
                        <a:pt x="254" y="183"/>
                        <a:pt x="254" y="183"/>
                      </a:cubicBezTo>
                      <a:cubicBezTo>
                        <a:pt x="267" y="170"/>
                        <a:pt x="267" y="170"/>
                        <a:pt x="267" y="170"/>
                      </a:cubicBezTo>
                      <a:cubicBezTo>
                        <a:pt x="273" y="176"/>
                        <a:pt x="273" y="176"/>
                        <a:pt x="273" y="176"/>
                      </a:cubicBezTo>
                      <a:cubicBezTo>
                        <a:pt x="290" y="193"/>
                        <a:pt x="290" y="193"/>
                        <a:pt x="290" y="193"/>
                      </a:cubicBezTo>
                      <a:cubicBezTo>
                        <a:pt x="307" y="176"/>
                        <a:pt x="307" y="176"/>
                        <a:pt x="307" y="176"/>
                      </a:cubicBezTo>
                      <a:cubicBezTo>
                        <a:pt x="312" y="171"/>
                        <a:pt x="312" y="171"/>
                        <a:pt x="312" y="171"/>
                      </a:cubicBezTo>
                      <a:cubicBezTo>
                        <a:pt x="317" y="177"/>
                        <a:pt x="317" y="177"/>
                        <a:pt x="317" y="177"/>
                      </a:cubicBezTo>
                      <a:cubicBezTo>
                        <a:pt x="334" y="194"/>
                        <a:pt x="334" y="194"/>
                        <a:pt x="334" y="194"/>
                      </a:cubicBezTo>
                      <a:cubicBezTo>
                        <a:pt x="351" y="177"/>
                        <a:pt x="351" y="177"/>
                        <a:pt x="351" y="177"/>
                      </a:cubicBezTo>
                      <a:cubicBezTo>
                        <a:pt x="357" y="171"/>
                        <a:pt x="357" y="171"/>
                        <a:pt x="357" y="171"/>
                      </a:cubicBezTo>
                      <a:cubicBezTo>
                        <a:pt x="363" y="177"/>
                        <a:pt x="363" y="177"/>
                        <a:pt x="363" y="177"/>
                      </a:cubicBezTo>
                      <a:cubicBezTo>
                        <a:pt x="380" y="194"/>
                        <a:pt x="380" y="194"/>
                        <a:pt x="380" y="194"/>
                      </a:cubicBezTo>
                      <a:cubicBezTo>
                        <a:pt x="397" y="177"/>
                        <a:pt x="397" y="177"/>
                        <a:pt x="397" y="177"/>
                      </a:cubicBezTo>
                      <a:cubicBezTo>
                        <a:pt x="437" y="137"/>
                        <a:pt x="437" y="137"/>
                        <a:pt x="437" y="137"/>
                      </a:cubicBezTo>
                      <a:cubicBezTo>
                        <a:pt x="437" y="137"/>
                        <a:pt x="437" y="137"/>
                        <a:pt x="437" y="137"/>
                      </a:cubicBezTo>
                      <a:cubicBezTo>
                        <a:pt x="437" y="137"/>
                        <a:pt x="437" y="137"/>
                        <a:pt x="437" y="137"/>
                      </a:cubicBezTo>
                      <a:cubicBezTo>
                        <a:pt x="452" y="122"/>
                        <a:pt x="452" y="103"/>
                        <a:pt x="437" y="88"/>
                      </a:cubicBezTo>
                      <a:close/>
                    </a:path>
                  </a:pathLst>
                </a:custGeom>
                <a:solidFill>
                  <a:srgbClr val="DC3C00"/>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smtClean="0">
                    <a:gradFill>
                      <a:gsLst>
                        <a:gs pos="0">
                          <a:srgbClr val="FFFFFF"/>
                        </a:gs>
                        <a:gs pos="100000">
                          <a:srgbClr val="FFFFFF"/>
                        </a:gs>
                      </a:gsLst>
                      <a:lin ang="5400000" scaled="0"/>
                    </a:gradFill>
                    <a:ea typeface="Segoe UI" pitchFamily="34" charset="0"/>
                    <a:cs typeface="Segoe UI" pitchFamily="34" charset="0"/>
                  </a:endParaRPr>
                </a:p>
              </p:txBody>
            </p:sp>
            <p:sp>
              <p:nvSpPr>
                <p:cNvPr id="352" name="Freeform 25"/>
                <p:cNvSpPr>
                  <a:spLocks noChangeAspect="1" noEditPoints="1"/>
                </p:cNvSpPr>
                <p:nvPr/>
              </p:nvSpPr>
              <p:spPr bwMode="auto">
                <a:xfrm>
                  <a:off x="8509000" y="4109892"/>
                  <a:ext cx="1514474" cy="762379"/>
                </a:xfrm>
                <a:custGeom>
                  <a:avLst/>
                  <a:gdLst>
                    <a:gd name="T0" fmla="*/ 396 w 401"/>
                    <a:gd name="T1" fmla="*/ 80 h 190"/>
                    <a:gd name="T2" fmla="*/ 363 w 401"/>
                    <a:gd name="T3" fmla="*/ 48 h 190"/>
                    <a:gd name="T4" fmla="*/ 175 w 401"/>
                    <a:gd name="T5" fmla="*/ 48 h 190"/>
                    <a:gd name="T6" fmla="*/ 94 w 401"/>
                    <a:gd name="T7" fmla="*/ 0 h 190"/>
                    <a:gd name="T8" fmla="*/ 0 w 401"/>
                    <a:gd name="T9" fmla="*/ 95 h 190"/>
                    <a:gd name="T10" fmla="*/ 94 w 401"/>
                    <a:gd name="T11" fmla="*/ 190 h 190"/>
                    <a:gd name="T12" fmla="*/ 175 w 401"/>
                    <a:gd name="T13" fmla="*/ 142 h 190"/>
                    <a:gd name="T14" fmla="*/ 213 w 401"/>
                    <a:gd name="T15" fmla="*/ 142 h 190"/>
                    <a:gd name="T16" fmla="*/ 243 w 401"/>
                    <a:gd name="T17" fmla="*/ 112 h 190"/>
                    <a:gd name="T18" fmla="*/ 266 w 401"/>
                    <a:gd name="T19" fmla="*/ 135 h 190"/>
                    <a:gd name="T20" fmla="*/ 288 w 401"/>
                    <a:gd name="T21" fmla="*/ 113 h 190"/>
                    <a:gd name="T22" fmla="*/ 310 w 401"/>
                    <a:gd name="T23" fmla="*/ 136 h 190"/>
                    <a:gd name="T24" fmla="*/ 333 w 401"/>
                    <a:gd name="T25" fmla="*/ 113 h 190"/>
                    <a:gd name="T26" fmla="*/ 356 w 401"/>
                    <a:gd name="T27" fmla="*/ 136 h 190"/>
                    <a:gd name="T28" fmla="*/ 396 w 401"/>
                    <a:gd name="T29" fmla="*/ 96 h 190"/>
                    <a:gd name="T30" fmla="*/ 396 w 401"/>
                    <a:gd name="T31" fmla="*/ 80 h 190"/>
                    <a:gd name="T32" fmla="*/ 53 w 401"/>
                    <a:gd name="T33" fmla="*/ 120 h 190"/>
                    <a:gd name="T34" fmla="*/ 28 w 401"/>
                    <a:gd name="T35" fmla="*/ 95 h 190"/>
                    <a:gd name="T36" fmla="*/ 53 w 401"/>
                    <a:gd name="T37" fmla="*/ 69 h 190"/>
                    <a:gd name="T38" fmla="*/ 77 w 401"/>
                    <a:gd name="T39" fmla="*/ 95 h 190"/>
                    <a:gd name="T40" fmla="*/ 53 w 401"/>
                    <a:gd name="T41" fmla="*/ 12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1" h="190">
                      <a:moveTo>
                        <a:pt x="396" y="80"/>
                      </a:moveTo>
                      <a:cubicBezTo>
                        <a:pt x="363" y="48"/>
                        <a:pt x="363" y="48"/>
                        <a:pt x="363" y="48"/>
                      </a:cubicBezTo>
                      <a:cubicBezTo>
                        <a:pt x="175" y="48"/>
                        <a:pt x="175" y="48"/>
                        <a:pt x="175" y="48"/>
                      </a:cubicBezTo>
                      <a:cubicBezTo>
                        <a:pt x="159" y="20"/>
                        <a:pt x="128" y="0"/>
                        <a:pt x="94" y="0"/>
                      </a:cubicBezTo>
                      <a:cubicBezTo>
                        <a:pt x="42" y="0"/>
                        <a:pt x="0" y="43"/>
                        <a:pt x="0" y="95"/>
                      </a:cubicBezTo>
                      <a:cubicBezTo>
                        <a:pt x="0" y="147"/>
                        <a:pt x="42" y="189"/>
                        <a:pt x="94" y="190"/>
                      </a:cubicBezTo>
                      <a:cubicBezTo>
                        <a:pt x="128" y="189"/>
                        <a:pt x="158" y="170"/>
                        <a:pt x="175" y="142"/>
                      </a:cubicBezTo>
                      <a:cubicBezTo>
                        <a:pt x="213" y="142"/>
                        <a:pt x="213" y="142"/>
                        <a:pt x="213" y="142"/>
                      </a:cubicBezTo>
                      <a:cubicBezTo>
                        <a:pt x="243" y="112"/>
                        <a:pt x="243" y="112"/>
                        <a:pt x="243" y="112"/>
                      </a:cubicBezTo>
                      <a:cubicBezTo>
                        <a:pt x="266" y="135"/>
                        <a:pt x="266" y="135"/>
                        <a:pt x="266" y="135"/>
                      </a:cubicBezTo>
                      <a:cubicBezTo>
                        <a:pt x="288" y="113"/>
                        <a:pt x="288" y="113"/>
                        <a:pt x="288" y="113"/>
                      </a:cubicBezTo>
                      <a:cubicBezTo>
                        <a:pt x="310" y="136"/>
                        <a:pt x="310" y="136"/>
                        <a:pt x="310" y="136"/>
                      </a:cubicBezTo>
                      <a:cubicBezTo>
                        <a:pt x="333" y="113"/>
                        <a:pt x="333" y="113"/>
                        <a:pt x="333" y="113"/>
                      </a:cubicBezTo>
                      <a:cubicBezTo>
                        <a:pt x="356" y="136"/>
                        <a:pt x="356" y="136"/>
                        <a:pt x="356" y="136"/>
                      </a:cubicBezTo>
                      <a:cubicBezTo>
                        <a:pt x="396" y="96"/>
                        <a:pt x="396" y="96"/>
                        <a:pt x="396" y="96"/>
                      </a:cubicBezTo>
                      <a:cubicBezTo>
                        <a:pt x="401" y="90"/>
                        <a:pt x="401" y="86"/>
                        <a:pt x="396" y="80"/>
                      </a:cubicBezTo>
                      <a:close/>
                      <a:moveTo>
                        <a:pt x="53" y="120"/>
                      </a:moveTo>
                      <a:cubicBezTo>
                        <a:pt x="39" y="120"/>
                        <a:pt x="28" y="108"/>
                        <a:pt x="28" y="95"/>
                      </a:cubicBezTo>
                      <a:cubicBezTo>
                        <a:pt x="28" y="81"/>
                        <a:pt x="39" y="69"/>
                        <a:pt x="53" y="69"/>
                      </a:cubicBezTo>
                      <a:cubicBezTo>
                        <a:pt x="66" y="69"/>
                        <a:pt x="77" y="81"/>
                        <a:pt x="77" y="95"/>
                      </a:cubicBezTo>
                      <a:cubicBezTo>
                        <a:pt x="77" y="108"/>
                        <a:pt x="66" y="120"/>
                        <a:pt x="53" y="120"/>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32563">
                    <a:defRPr/>
                  </a:pPr>
                  <a:endParaRPr lang="en-US" kern="0" smtClean="0">
                    <a:solidFill>
                      <a:srgbClr val="505050"/>
                    </a:solidFill>
                  </a:endParaRPr>
                </a:p>
              </p:txBody>
            </p:sp>
          </p:grpSp>
        </p:grpSp>
        <p:sp>
          <p:nvSpPr>
            <p:cNvPr id="348" name="Rounded Rectangle 59"/>
            <p:cNvSpPr/>
            <p:nvPr/>
          </p:nvSpPr>
          <p:spPr bwMode="auto">
            <a:xfrm>
              <a:off x="6139166" y="3378566"/>
              <a:ext cx="3869983" cy="616958"/>
            </a:xfrm>
            <a:prstGeom prst="roundRect">
              <a:avLst>
                <a:gd name="adj" fmla="val 26235"/>
              </a:avLst>
            </a:prstGeom>
            <a:noFill/>
            <a:ln w="38100" cap="flat" cmpd="sng" algn="ctr">
              <a:solidFill>
                <a:srgbClr val="DC3C00"/>
              </a:solidFill>
              <a:prstDash val="sysDot"/>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383" name="Pentagon 382"/>
          <p:cNvSpPr/>
          <p:nvPr/>
        </p:nvSpPr>
        <p:spPr bwMode="auto">
          <a:xfrm>
            <a:off x="882" y="1595499"/>
            <a:ext cx="5341725" cy="690942"/>
          </a:xfrm>
          <a:prstGeom prst="homePlate">
            <a:avLst/>
          </a:prstGeom>
          <a:solidFill>
            <a:schemeClr val="accent1">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371405" tIns="146283" rIns="182854" bIns="146283" numCol="1" spcCol="0" rtlCol="0" fromWordArt="0" anchor="t" anchorCtr="0" forceAA="0" compatLnSpc="1">
            <a:prstTxWarp prst="textNoShape">
              <a:avLst/>
            </a:prstTxWarp>
            <a:spAutoFit/>
          </a:bodyPr>
          <a:lstStyle/>
          <a:p>
            <a:pPr defTabSz="932293" fontAlgn="base">
              <a:lnSpc>
                <a:spcPct val="90000"/>
              </a:lnSpc>
              <a:spcBef>
                <a:spcPct val="0"/>
              </a:spcBef>
              <a:spcAft>
                <a:spcPct val="0"/>
              </a:spcAft>
              <a:defRPr/>
            </a:pPr>
            <a:r>
              <a:rPr lang="en-US" sz="2800" i="1" kern="0" dirty="0" smtClean="0">
                <a:ln w="3175">
                  <a:noFill/>
                </a:ln>
                <a:gradFill>
                  <a:gsLst>
                    <a:gs pos="83810">
                      <a:srgbClr val="FFFFFF"/>
                    </a:gs>
                    <a:gs pos="0">
                      <a:srgbClr val="FFFFFF"/>
                    </a:gs>
                  </a:gsLst>
                  <a:lin ang="5400000" scaled="0"/>
                </a:gradFill>
                <a:latin typeface="Segoe UI Light"/>
                <a:cs typeface="Segoe UI" pitchFamily="34" charset="0"/>
              </a:rPr>
              <a:t>Spotlight capabilities</a:t>
            </a:r>
          </a:p>
        </p:txBody>
      </p:sp>
      <p:sp>
        <p:nvSpPr>
          <p:cNvPr id="384" name="Rectangle 383"/>
          <p:cNvSpPr/>
          <p:nvPr/>
        </p:nvSpPr>
        <p:spPr bwMode="auto">
          <a:xfrm>
            <a:off x="468441" y="1595498"/>
            <a:ext cx="685017" cy="683167"/>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5" name="Freeform 5"/>
          <p:cNvSpPr>
            <a:spLocks noEditPoints="1"/>
          </p:cNvSpPr>
          <p:nvPr/>
        </p:nvSpPr>
        <p:spPr bwMode="auto">
          <a:xfrm>
            <a:off x="599074" y="1730415"/>
            <a:ext cx="423750" cy="413332"/>
          </a:xfrm>
          <a:custGeom>
            <a:avLst/>
            <a:gdLst>
              <a:gd name="T0" fmla="*/ 1697 w 1739"/>
              <a:gd name="T1" fmla="*/ 541 h 1697"/>
              <a:gd name="T2" fmla="*/ 1388 w 1739"/>
              <a:gd name="T3" fmla="*/ 18 h 1697"/>
              <a:gd name="T4" fmla="*/ 1374 w 1739"/>
              <a:gd name="T5" fmla="*/ 21 h 1697"/>
              <a:gd name="T6" fmla="*/ 1374 w 1739"/>
              <a:gd name="T7" fmla="*/ 20 h 1697"/>
              <a:gd name="T8" fmla="*/ 200 w 1739"/>
              <a:gd name="T9" fmla="*/ 179 h 1697"/>
              <a:gd name="T10" fmla="*/ 42 w 1739"/>
              <a:gd name="T11" fmla="*/ 766 h 1697"/>
              <a:gd name="T12" fmla="*/ 351 w 1739"/>
              <a:gd name="T13" fmla="*/ 1289 h 1697"/>
              <a:gd name="T14" fmla="*/ 748 w 1739"/>
              <a:gd name="T15" fmla="*/ 1235 h 1697"/>
              <a:gd name="T16" fmla="*/ 748 w 1739"/>
              <a:gd name="T17" fmla="*/ 1490 h 1697"/>
              <a:gd name="T18" fmla="*/ 430 w 1739"/>
              <a:gd name="T19" fmla="*/ 1490 h 1697"/>
              <a:gd name="T20" fmla="*/ 430 w 1739"/>
              <a:gd name="T21" fmla="*/ 1697 h 1697"/>
              <a:gd name="T22" fmla="*/ 1318 w 1739"/>
              <a:gd name="T23" fmla="*/ 1697 h 1697"/>
              <a:gd name="T24" fmla="*/ 1318 w 1739"/>
              <a:gd name="T25" fmla="*/ 1490 h 1697"/>
              <a:gd name="T26" fmla="*/ 1000 w 1739"/>
              <a:gd name="T27" fmla="*/ 1490 h 1697"/>
              <a:gd name="T28" fmla="*/ 1000 w 1739"/>
              <a:gd name="T29" fmla="*/ 1201 h 1697"/>
              <a:gd name="T30" fmla="*/ 1525 w 1739"/>
              <a:gd name="T31" fmla="*/ 1130 h 1697"/>
              <a:gd name="T32" fmla="*/ 1525 w 1739"/>
              <a:gd name="T33" fmla="*/ 1129 h 1697"/>
              <a:gd name="T34" fmla="*/ 1538 w 1739"/>
              <a:gd name="T35" fmla="*/ 1128 h 1697"/>
              <a:gd name="T36" fmla="*/ 1697 w 1739"/>
              <a:gd name="T37" fmla="*/ 541 h 1697"/>
              <a:gd name="T38" fmla="*/ 1111 w 1739"/>
              <a:gd name="T39" fmla="*/ 255 h 1697"/>
              <a:gd name="T40" fmla="*/ 206 w 1739"/>
              <a:gd name="T41" fmla="*/ 378 h 1697"/>
              <a:gd name="T42" fmla="*/ 165 w 1739"/>
              <a:gd name="T43" fmla="*/ 384 h 1697"/>
              <a:gd name="T44" fmla="*/ 190 w 1739"/>
              <a:gd name="T45" fmla="*/ 297 h 1697"/>
              <a:gd name="T46" fmla="*/ 256 w 1739"/>
              <a:gd name="T47" fmla="*/ 288 h 1697"/>
              <a:gd name="T48" fmla="*/ 1135 w 1739"/>
              <a:gd name="T49" fmla="*/ 168 h 1697"/>
              <a:gd name="T50" fmla="*/ 1135 w 1739"/>
              <a:gd name="T51" fmla="*/ 171 h 1697"/>
              <a:gd name="T52" fmla="*/ 1111 w 1739"/>
              <a:gd name="T53" fmla="*/ 255 h 1697"/>
              <a:gd name="T54" fmla="*/ 1506 w 1739"/>
              <a:gd name="T55" fmla="*/ 993 h 1697"/>
              <a:gd name="T56" fmla="*/ 1312 w 1739"/>
              <a:gd name="T57" fmla="*/ 593 h 1697"/>
              <a:gd name="T58" fmla="*/ 1392 w 1739"/>
              <a:gd name="T59" fmla="*/ 156 h 1697"/>
              <a:gd name="T60" fmla="*/ 1586 w 1739"/>
              <a:gd name="T61" fmla="*/ 556 h 1697"/>
              <a:gd name="T62" fmla="*/ 1506 w 1739"/>
              <a:gd name="T63" fmla="*/ 993 h 1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39" h="1697">
                <a:moveTo>
                  <a:pt x="1697" y="541"/>
                </a:moveTo>
                <a:cubicBezTo>
                  <a:pt x="1656" y="235"/>
                  <a:pt x="1517" y="0"/>
                  <a:pt x="1388" y="18"/>
                </a:cubicBezTo>
                <a:cubicBezTo>
                  <a:pt x="1383" y="19"/>
                  <a:pt x="1378" y="20"/>
                  <a:pt x="1374" y="21"/>
                </a:cubicBezTo>
                <a:cubicBezTo>
                  <a:pt x="1374" y="20"/>
                  <a:pt x="1374" y="20"/>
                  <a:pt x="1374" y="20"/>
                </a:cubicBezTo>
                <a:cubicBezTo>
                  <a:pt x="200" y="179"/>
                  <a:pt x="200" y="179"/>
                  <a:pt x="200" y="179"/>
                </a:cubicBezTo>
                <a:cubicBezTo>
                  <a:pt x="71" y="197"/>
                  <a:pt x="0" y="460"/>
                  <a:pt x="42" y="766"/>
                </a:cubicBezTo>
                <a:cubicBezTo>
                  <a:pt x="83" y="1073"/>
                  <a:pt x="222" y="1307"/>
                  <a:pt x="351" y="1289"/>
                </a:cubicBezTo>
                <a:cubicBezTo>
                  <a:pt x="748" y="1235"/>
                  <a:pt x="748" y="1235"/>
                  <a:pt x="748" y="1235"/>
                </a:cubicBezTo>
                <a:cubicBezTo>
                  <a:pt x="748" y="1490"/>
                  <a:pt x="748" y="1490"/>
                  <a:pt x="748" y="1490"/>
                </a:cubicBezTo>
                <a:cubicBezTo>
                  <a:pt x="430" y="1490"/>
                  <a:pt x="430" y="1490"/>
                  <a:pt x="430" y="1490"/>
                </a:cubicBezTo>
                <a:cubicBezTo>
                  <a:pt x="430" y="1697"/>
                  <a:pt x="430" y="1697"/>
                  <a:pt x="430" y="1697"/>
                </a:cubicBezTo>
                <a:cubicBezTo>
                  <a:pt x="1318" y="1697"/>
                  <a:pt x="1318" y="1697"/>
                  <a:pt x="1318" y="1697"/>
                </a:cubicBezTo>
                <a:cubicBezTo>
                  <a:pt x="1318" y="1490"/>
                  <a:pt x="1318" y="1490"/>
                  <a:pt x="1318" y="1490"/>
                </a:cubicBezTo>
                <a:cubicBezTo>
                  <a:pt x="1000" y="1490"/>
                  <a:pt x="1000" y="1490"/>
                  <a:pt x="1000" y="1490"/>
                </a:cubicBezTo>
                <a:cubicBezTo>
                  <a:pt x="1000" y="1201"/>
                  <a:pt x="1000" y="1201"/>
                  <a:pt x="1000" y="1201"/>
                </a:cubicBezTo>
                <a:cubicBezTo>
                  <a:pt x="1525" y="1130"/>
                  <a:pt x="1525" y="1130"/>
                  <a:pt x="1525" y="1130"/>
                </a:cubicBezTo>
                <a:cubicBezTo>
                  <a:pt x="1525" y="1129"/>
                  <a:pt x="1525" y="1129"/>
                  <a:pt x="1525" y="1129"/>
                </a:cubicBezTo>
                <a:cubicBezTo>
                  <a:pt x="1529" y="1129"/>
                  <a:pt x="1534" y="1129"/>
                  <a:pt x="1538" y="1128"/>
                </a:cubicBezTo>
                <a:cubicBezTo>
                  <a:pt x="1668" y="1110"/>
                  <a:pt x="1739" y="848"/>
                  <a:pt x="1697" y="541"/>
                </a:cubicBezTo>
                <a:close/>
                <a:moveTo>
                  <a:pt x="1111" y="255"/>
                </a:moveTo>
                <a:cubicBezTo>
                  <a:pt x="206" y="378"/>
                  <a:pt x="206" y="378"/>
                  <a:pt x="206" y="378"/>
                </a:cubicBezTo>
                <a:cubicBezTo>
                  <a:pt x="165" y="384"/>
                  <a:pt x="165" y="384"/>
                  <a:pt x="165" y="384"/>
                </a:cubicBezTo>
                <a:cubicBezTo>
                  <a:pt x="171" y="352"/>
                  <a:pt x="180" y="323"/>
                  <a:pt x="190" y="297"/>
                </a:cubicBezTo>
                <a:cubicBezTo>
                  <a:pt x="256" y="288"/>
                  <a:pt x="256" y="288"/>
                  <a:pt x="256" y="288"/>
                </a:cubicBezTo>
                <a:cubicBezTo>
                  <a:pt x="1135" y="168"/>
                  <a:pt x="1135" y="168"/>
                  <a:pt x="1135" y="168"/>
                </a:cubicBezTo>
                <a:cubicBezTo>
                  <a:pt x="1135" y="171"/>
                  <a:pt x="1135" y="171"/>
                  <a:pt x="1135" y="171"/>
                </a:cubicBezTo>
                <a:cubicBezTo>
                  <a:pt x="1125" y="196"/>
                  <a:pt x="1117" y="224"/>
                  <a:pt x="1111" y="255"/>
                </a:cubicBezTo>
                <a:close/>
                <a:moveTo>
                  <a:pt x="1506" y="993"/>
                </a:moveTo>
                <a:cubicBezTo>
                  <a:pt x="1431" y="1004"/>
                  <a:pt x="1344" y="825"/>
                  <a:pt x="1312" y="593"/>
                </a:cubicBezTo>
                <a:cubicBezTo>
                  <a:pt x="1281" y="362"/>
                  <a:pt x="1317" y="167"/>
                  <a:pt x="1392" y="156"/>
                </a:cubicBezTo>
                <a:cubicBezTo>
                  <a:pt x="1468" y="146"/>
                  <a:pt x="1555" y="325"/>
                  <a:pt x="1586" y="556"/>
                </a:cubicBezTo>
                <a:cubicBezTo>
                  <a:pt x="1618" y="787"/>
                  <a:pt x="1582" y="983"/>
                  <a:pt x="1506" y="993"/>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32563">
              <a:defRPr/>
            </a:pPr>
            <a:endParaRPr lang="en-US" kern="0" dirty="0" smtClean="0">
              <a:solidFill>
                <a:srgbClr val="505050"/>
              </a:solidFill>
            </a:endParaRPr>
          </a:p>
        </p:txBody>
      </p:sp>
      <p:sp>
        <p:nvSpPr>
          <p:cNvPr id="386" name="Rectangle 385"/>
          <p:cNvSpPr/>
          <p:nvPr/>
        </p:nvSpPr>
        <p:spPr>
          <a:xfrm>
            <a:off x="293268" y="2343167"/>
            <a:ext cx="3847697" cy="3094005"/>
          </a:xfrm>
          <a:prstGeom prst="rect">
            <a:avLst/>
          </a:prstGeom>
        </p:spPr>
        <p:txBody>
          <a:bodyPr wrap="square" lIns="182854" tIns="146283" rIns="182854" bIns="146283">
            <a:spAutoFit/>
          </a:bodyPr>
          <a:lstStyle/>
          <a:p>
            <a:pPr marL="0" lvl="1" defTabSz="471494">
              <a:lnSpc>
                <a:spcPct val="90000"/>
              </a:lnSpc>
              <a:spcBef>
                <a:spcPts val="1199"/>
              </a:spcBef>
              <a:buClr>
                <a:srgbClr val="EFEFEF"/>
              </a:buClr>
            </a:pPr>
            <a:r>
              <a:rPr lang="en-US" sz="1599" b="1" dirty="0">
                <a:gradFill>
                  <a:gsLst>
                    <a:gs pos="7619">
                      <a:srgbClr val="0078D7">
                        <a:lumMod val="75000"/>
                      </a:srgbClr>
                    </a:gs>
                    <a:gs pos="53000">
                      <a:srgbClr val="0078D7">
                        <a:lumMod val="75000"/>
                      </a:srgbClr>
                    </a:gs>
                  </a:gsLst>
                  <a:lin ang="5400000" scaled="0"/>
                </a:gradFill>
                <a:cs typeface="Segoe UI" pitchFamily="34" charset="0"/>
              </a:rPr>
              <a:t>Shielded Virtual Machines </a:t>
            </a:r>
            <a:r>
              <a:rPr lang="en-US" sz="1599" dirty="0">
                <a:gradFill>
                  <a:gsLst>
                    <a:gs pos="5833">
                      <a:srgbClr val="505050"/>
                    </a:gs>
                    <a:gs pos="53000">
                      <a:srgbClr val="505050"/>
                    </a:gs>
                  </a:gsLst>
                  <a:lin ang="5400000" scaled="0"/>
                </a:gradFill>
                <a:cs typeface="Segoe UI Light" panose="020B0502040204020203" pitchFamily="34" charset="0"/>
              </a:rPr>
              <a:t>can only run in fabrics that are designated as owners of that virtual machine</a:t>
            </a:r>
          </a:p>
          <a:p>
            <a:pPr marL="0" lvl="1" defTabSz="471494">
              <a:lnSpc>
                <a:spcPct val="90000"/>
              </a:lnSpc>
              <a:spcBef>
                <a:spcPts val="1199"/>
              </a:spcBef>
              <a:buClr>
                <a:srgbClr val="EFEFEF"/>
              </a:buClr>
            </a:pPr>
            <a:r>
              <a:rPr lang="en-US" sz="1599" dirty="0">
                <a:gradFill>
                  <a:gsLst>
                    <a:gs pos="5833">
                      <a:srgbClr val="505050"/>
                    </a:gs>
                    <a:gs pos="53000">
                      <a:srgbClr val="505050"/>
                    </a:gs>
                  </a:gsLst>
                  <a:lin ang="5400000" scaled="0"/>
                </a:gradFill>
                <a:cs typeface="Segoe UI Light" panose="020B0502040204020203" pitchFamily="34" charset="0"/>
              </a:rPr>
              <a:t>Shielded Virtual Machines will need </a:t>
            </a:r>
            <a:br>
              <a:rPr lang="en-US" sz="1599" dirty="0">
                <a:gradFill>
                  <a:gsLst>
                    <a:gs pos="5833">
                      <a:srgbClr val="505050"/>
                    </a:gs>
                    <a:gs pos="53000">
                      <a:srgbClr val="505050"/>
                    </a:gs>
                  </a:gsLst>
                  <a:lin ang="5400000" scaled="0"/>
                </a:gradFill>
                <a:cs typeface="Segoe UI Light" panose="020B0502040204020203" pitchFamily="34" charset="0"/>
              </a:rPr>
            </a:br>
            <a:r>
              <a:rPr lang="en-US" sz="1599" dirty="0">
                <a:gradFill>
                  <a:gsLst>
                    <a:gs pos="5833">
                      <a:srgbClr val="505050"/>
                    </a:gs>
                    <a:gs pos="53000">
                      <a:srgbClr val="505050"/>
                    </a:gs>
                  </a:gsLst>
                  <a:lin ang="5400000" scaled="0"/>
                </a:gradFill>
                <a:cs typeface="Segoe UI Light" panose="020B0502040204020203" pitchFamily="34" charset="0"/>
              </a:rPr>
              <a:t>to be </a:t>
            </a:r>
            <a:r>
              <a:rPr lang="en-US" sz="1599" b="1" dirty="0">
                <a:gradFill>
                  <a:gsLst>
                    <a:gs pos="7619">
                      <a:srgbClr val="0078D7">
                        <a:lumMod val="75000"/>
                      </a:srgbClr>
                    </a:gs>
                    <a:gs pos="53000">
                      <a:srgbClr val="0078D7">
                        <a:lumMod val="75000"/>
                      </a:srgbClr>
                    </a:gs>
                  </a:gsLst>
                  <a:lin ang="5400000" scaled="0"/>
                </a:gradFill>
                <a:cs typeface="Segoe UI" pitchFamily="34" charset="0"/>
              </a:rPr>
              <a:t>encrypted</a:t>
            </a:r>
            <a:r>
              <a:rPr lang="en-US" sz="1599" dirty="0">
                <a:gradFill>
                  <a:gsLst>
                    <a:gs pos="5833">
                      <a:srgbClr val="505050"/>
                    </a:gs>
                    <a:gs pos="53000">
                      <a:srgbClr val="505050"/>
                    </a:gs>
                  </a:gsLst>
                  <a:lin ang="5400000" scaled="0"/>
                </a:gradFill>
                <a:cs typeface="Segoe UI Light" panose="020B0502040204020203" pitchFamily="34" charset="0"/>
              </a:rPr>
              <a:t> (by </a:t>
            </a:r>
            <a:r>
              <a:rPr lang="en-US" sz="1599" b="1" dirty="0">
                <a:gradFill>
                  <a:gsLst>
                    <a:gs pos="7619">
                      <a:srgbClr val="0078D7">
                        <a:lumMod val="75000"/>
                      </a:srgbClr>
                    </a:gs>
                    <a:gs pos="53000">
                      <a:srgbClr val="0078D7">
                        <a:lumMod val="75000"/>
                      </a:srgbClr>
                    </a:gs>
                  </a:gsLst>
                  <a:lin ang="5400000" scaled="0"/>
                </a:gradFill>
                <a:cs typeface="Segoe UI" pitchFamily="34" charset="0"/>
              </a:rPr>
              <a:t>BitLocker </a:t>
            </a:r>
            <a:r>
              <a:rPr lang="en-US" sz="1599" dirty="0">
                <a:gradFill>
                  <a:gsLst>
                    <a:gs pos="5833">
                      <a:srgbClr val="505050"/>
                    </a:gs>
                    <a:gs pos="53000">
                      <a:srgbClr val="505050"/>
                    </a:gs>
                  </a:gsLst>
                  <a:lin ang="5400000" scaled="0"/>
                </a:gradFill>
                <a:cs typeface="Segoe UI Light" panose="020B0502040204020203" pitchFamily="34" charset="0"/>
              </a:rPr>
              <a:t>or other means) in order to ensure that only the designated owners can run this virtual machine</a:t>
            </a:r>
          </a:p>
          <a:p>
            <a:pPr marL="0" lvl="1" defTabSz="471494">
              <a:lnSpc>
                <a:spcPct val="90000"/>
              </a:lnSpc>
              <a:spcBef>
                <a:spcPts val="1199"/>
              </a:spcBef>
              <a:buClr>
                <a:srgbClr val="EFEFEF"/>
              </a:buClr>
            </a:pPr>
            <a:r>
              <a:rPr lang="en-US" sz="1599" dirty="0">
                <a:gradFill>
                  <a:gsLst>
                    <a:gs pos="5833">
                      <a:srgbClr val="505050"/>
                    </a:gs>
                    <a:gs pos="53000">
                      <a:srgbClr val="505050"/>
                    </a:gs>
                  </a:gsLst>
                  <a:lin ang="5400000" scaled="0"/>
                </a:gradFill>
                <a:cs typeface="Segoe UI Light" panose="020B0502040204020203" pitchFamily="34" charset="0"/>
              </a:rPr>
              <a:t>You can </a:t>
            </a:r>
            <a:r>
              <a:rPr lang="en-US" sz="1599" b="1" dirty="0">
                <a:gradFill>
                  <a:gsLst>
                    <a:gs pos="7619">
                      <a:srgbClr val="0078D7">
                        <a:lumMod val="75000"/>
                      </a:srgbClr>
                    </a:gs>
                    <a:gs pos="53000">
                      <a:srgbClr val="0078D7">
                        <a:lumMod val="75000"/>
                      </a:srgbClr>
                    </a:gs>
                  </a:gsLst>
                  <a:lin ang="5400000" scaled="0"/>
                </a:gradFill>
                <a:cs typeface="Segoe UI" pitchFamily="34" charset="0"/>
              </a:rPr>
              <a:t>convert</a:t>
            </a:r>
            <a:r>
              <a:rPr lang="en-US" sz="1599" b="1" dirty="0">
                <a:gradFill>
                  <a:gsLst>
                    <a:gs pos="7619">
                      <a:srgbClr val="00188F"/>
                    </a:gs>
                    <a:gs pos="53000">
                      <a:srgbClr val="00188F"/>
                    </a:gs>
                  </a:gsLst>
                  <a:lin ang="5400000" scaled="0"/>
                </a:gradFill>
                <a:cs typeface="Segoe UI" pitchFamily="34" charset="0"/>
              </a:rPr>
              <a:t> </a:t>
            </a:r>
            <a:r>
              <a:rPr lang="en-US" sz="1599" dirty="0">
                <a:gradFill>
                  <a:gsLst>
                    <a:gs pos="5833">
                      <a:srgbClr val="505050"/>
                    </a:gs>
                    <a:gs pos="53000">
                      <a:srgbClr val="505050"/>
                    </a:gs>
                  </a:gsLst>
                  <a:lin ang="5400000" scaled="0"/>
                </a:gradFill>
                <a:cs typeface="Segoe UI Light" panose="020B0502040204020203" pitchFamily="34" charset="0"/>
              </a:rPr>
              <a:t>a</a:t>
            </a:r>
            <a:r>
              <a:rPr lang="en-US" sz="1599" b="1" dirty="0">
                <a:gradFill>
                  <a:gsLst>
                    <a:gs pos="7619">
                      <a:srgbClr val="00188F"/>
                    </a:gs>
                    <a:gs pos="53000">
                      <a:srgbClr val="00188F"/>
                    </a:gs>
                  </a:gsLst>
                  <a:lin ang="5400000" scaled="0"/>
                </a:gradFill>
                <a:cs typeface="Segoe UI" pitchFamily="34" charset="0"/>
              </a:rPr>
              <a:t> </a:t>
            </a:r>
            <a:r>
              <a:rPr lang="en-US" sz="1599" b="1" dirty="0">
                <a:gradFill>
                  <a:gsLst>
                    <a:gs pos="7619">
                      <a:srgbClr val="0078D7">
                        <a:lumMod val="75000"/>
                      </a:srgbClr>
                    </a:gs>
                    <a:gs pos="53000">
                      <a:srgbClr val="0078D7">
                        <a:lumMod val="75000"/>
                      </a:srgbClr>
                    </a:gs>
                  </a:gsLst>
                  <a:lin ang="5400000" scaled="0"/>
                </a:gradFill>
                <a:cs typeface="Segoe UI" pitchFamily="34" charset="0"/>
              </a:rPr>
              <a:t>running </a:t>
            </a:r>
            <a:r>
              <a:rPr lang="en-US" sz="1599" b="1">
                <a:gradFill>
                  <a:gsLst>
                    <a:gs pos="7619">
                      <a:srgbClr val="0078D7">
                        <a:lumMod val="75000"/>
                      </a:srgbClr>
                    </a:gs>
                    <a:gs pos="53000">
                      <a:srgbClr val="0078D7">
                        <a:lumMod val="75000"/>
                      </a:srgbClr>
                    </a:gs>
                  </a:gsLst>
                  <a:lin ang="5400000" scaled="0"/>
                </a:gradFill>
                <a:cs typeface="Segoe UI" pitchFamily="34" charset="0"/>
              </a:rPr>
              <a:t/>
            </a:r>
            <a:br>
              <a:rPr lang="en-US" sz="1599" b="1">
                <a:gradFill>
                  <a:gsLst>
                    <a:gs pos="7619">
                      <a:srgbClr val="0078D7">
                        <a:lumMod val="75000"/>
                      </a:srgbClr>
                    </a:gs>
                    <a:gs pos="53000">
                      <a:srgbClr val="0078D7">
                        <a:lumMod val="75000"/>
                      </a:srgbClr>
                    </a:gs>
                  </a:gsLst>
                  <a:lin ang="5400000" scaled="0"/>
                </a:gradFill>
                <a:cs typeface="Segoe UI" pitchFamily="34" charset="0"/>
              </a:rPr>
            </a:br>
            <a:r>
              <a:rPr lang="en-US" sz="1599" b="1" dirty="0">
                <a:gradFill>
                  <a:gsLst>
                    <a:gs pos="7619">
                      <a:srgbClr val="0078D7">
                        <a:lumMod val="75000"/>
                      </a:srgbClr>
                    </a:gs>
                    <a:gs pos="53000">
                      <a:srgbClr val="0078D7">
                        <a:lumMod val="75000"/>
                      </a:srgbClr>
                    </a:gs>
                  </a:gsLst>
                  <a:lin ang="5400000" scaled="0"/>
                </a:gradFill>
                <a:cs typeface="Segoe UI" pitchFamily="34" charset="0"/>
              </a:rPr>
              <a:t>Generation</a:t>
            </a:r>
            <a:r>
              <a:rPr lang="en-US" sz="1599" b="1">
                <a:gradFill>
                  <a:gsLst>
                    <a:gs pos="7619">
                      <a:srgbClr val="0078D7">
                        <a:lumMod val="75000"/>
                      </a:srgbClr>
                    </a:gs>
                    <a:gs pos="53000">
                      <a:srgbClr val="0078D7">
                        <a:lumMod val="75000"/>
                      </a:srgbClr>
                    </a:gs>
                  </a:gsLst>
                  <a:lin ang="5400000" scaled="0"/>
                </a:gradFill>
                <a:cs typeface="Segoe UI" pitchFamily="34" charset="0"/>
              </a:rPr>
              <a:t> 2 virtual </a:t>
            </a:r>
            <a:r>
              <a:rPr lang="en-US" sz="1599" b="1" dirty="0">
                <a:gradFill>
                  <a:gsLst>
                    <a:gs pos="7619">
                      <a:srgbClr val="0078D7">
                        <a:lumMod val="75000"/>
                      </a:srgbClr>
                    </a:gs>
                    <a:gs pos="53000">
                      <a:srgbClr val="0078D7">
                        <a:lumMod val="75000"/>
                      </a:srgbClr>
                    </a:gs>
                  </a:gsLst>
                  <a:lin ang="5400000" scaled="0"/>
                </a:gradFill>
                <a:cs typeface="Segoe UI" pitchFamily="34" charset="0"/>
              </a:rPr>
              <a:t>machine </a:t>
            </a:r>
            <a:r>
              <a:rPr lang="en-US" sz="1599" dirty="0">
                <a:gradFill>
                  <a:gsLst>
                    <a:gs pos="5833">
                      <a:srgbClr val="505050"/>
                    </a:gs>
                    <a:gs pos="53000">
                      <a:srgbClr val="505050"/>
                    </a:gs>
                  </a:gsLst>
                  <a:lin ang="5400000" scaled="0"/>
                </a:gradFill>
                <a:cs typeface="Segoe UI Light" panose="020B0502040204020203" pitchFamily="34" charset="0"/>
              </a:rPr>
              <a:t>into a </a:t>
            </a:r>
            <a:br>
              <a:rPr lang="en-US" sz="1599" dirty="0">
                <a:gradFill>
                  <a:gsLst>
                    <a:gs pos="5833">
                      <a:srgbClr val="505050"/>
                    </a:gs>
                    <a:gs pos="53000">
                      <a:srgbClr val="505050"/>
                    </a:gs>
                  </a:gsLst>
                  <a:lin ang="5400000" scaled="0"/>
                </a:gradFill>
                <a:cs typeface="Segoe UI Light" panose="020B0502040204020203" pitchFamily="34" charset="0"/>
              </a:rPr>
            </a:br>
            <a:r>
              <a:rPr lang="en-US" sz="1599" dirty="0">
                <a:gradFill>
                  <a:gsLst>
                    <a:gs pos="5833">
                      <a:srgbClr val="505050"/>
                    </a:gs>
                    <a:gs pos="53000">
                      <a:srgbClr val="505050"/>
                    </a:gs>
                  </a:gsLst>
                  <a:lin ang="5400000" scaled="0"/>
                </a:gradFill>
                <a:cs typeface="Segoe UI Light" panose="020B0502040204020203" pitchFamily="34" charset="0"/>
              </a:rPr>
              <a:t>Shielded Virtual Machine</a:t>
            </a:r>
          </a:p>
        </p:txBody>
      </p:sp>
      <p:cxnSp>
        <p:nvCxnSpPr>
          <p:cNvPr id="387" name="Elbow Connector 386"/>
          <p:cNvCxnSpPr/>
          <p:nvPr/>
        </p:nvCxnSpPr>
        <p:spPr>
          <a:xfrm rot="10800000" flipV="1">
            <a:off x="5840307" y="3164926"/>
            <a:ext cx="1685961" cy="1632165"/>
          </a:xfrm>
          <a:prstGeom prst="bentConnector3">
            <a:avLst>
              <a:gd name="adj1" fmla="val 75687"/>
            </a:avLst>
          </a:prstGeom>
          <a:noFill/>
          <a:ln w="25400" cap="flat" cmpd="sng" algn="ctr">
            <a:solidFill>
              <a:srgbClr val="DC3C00"/>
            </a:solidFill>
            <a:prstDash val="solid"/>
            <a:headEnd type="triangle" w="lg" len="med"/>
            <a:tailEnd type="triangle" w="lg" len="med"/>
          </a:ln>
          <a:effectLst/>
        </p:spPr>
      </p:cxnSp>
      <p:grpSp>
        <p:nvGrpSpPr>
          <p:cNvPr id="388" name="Group 387"/>
          <p:cNvGrpSpPr/>
          <p:nvPr/>
        </p:nvGrpSpPr>
        <p:grpSpPr>
          <a:xfrm>
            <a:off x="0" y="6341703"/>
            <a:ext cx="12436475" cy="652822"/>
            <a:chOff x="291655" y="6002572"/>
            <a:chExt cx="12193730" cy="640080"/>
          </a:xfrm>
        </p:grpSpPr>
        <p:sp>
          <p:nvSpPr>
            <p:cNvPr id="389" name="Rectangle 388"/>
            <p:cNvSpPr/>
            <p:nvPr/>
          </p:nvSpPr>
          <p:spPr bwMode="auto">
            <a:xfrm>
              <a:off x="291655" y="6002572"/>
              <a:ext cx="12193730" cy="640080"/>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856" kern="0" dirty="0" smtClean="0">
                <a:gradFill>
                  <a:gsLst>
                    <a:gs pos="885">
                      <a:srgbClr val="FFFFFF"/>
                    </a:gs>
                    <a:gs pos="19048">
                      <a:srgbClr val="FFFFFF"/>
                    </a:gs>
                  </a:gsLst>
                  <a:lin ang="5400000" scaled="0"/>
                </a:gradFill>
                <a:latin typeface="Segoe UI Light"/>
                <a:ea typeface="Segoe UI" pitchFamily="34" charset="0"/>
                <a:cs typeface="Segoe UI" pitchFamily="34" charset="0"/>
              </a:endParaRPr>
            </a:p>
          </p:txBody>
        </p:sp>
        <p:grpSp>
          <p:nvGrpSpPr>
            <p:cNvPr id="390" name="Group 389"/>
            <p:cNvGrpSpPr/>
            <p:nvPr/>
          </p:nvGrpSpPr>
          <p:grpSpPr>
            <a:xfrm>
              <a:off x="3193192" y="6178193"/>
              <a:ext cx="6084127" cy="288838"/>
              <a:chOff x="3513142" y="6178193"/>
              <a:chExt cx="6084127" cy="288838"/>
            </a:xfrm>
          </p:grpSpPr>
          <p:grpSp>
            <p:nvGrpSpPr>
              <p:cNvPr id="391" name="Group 390"/>
              <p:cNvGrpSpPr/>
              <p:nvPr/>
            </p:nvGrpSpPr>
            <p:grpSpPr>
              <a:xfrm>
                <a:off x="4860183" y="6235832"/>
                <a:ext cx="2245076" cy="226420"/>
                <a:chOff x="-874093" y="-952844"/>
                <a:chExt cx="2852501" cy="287681"/>
              </a:xfrm>
            </p:grpSpPr>
            <p:sp>
              <p:nvSpPr>
                <p:cNvPr id="418" name="Freeform 5"/>
                <p:cNvSpPr>
                  <a:spLocks/>
                </p:cNvSpPr>
                <p:nvPr/>
              </p:nvSpPr>
              <p:spPr bwMode="auto">
                <a:xfrm>
                  <a:off x="-874093" y="-937966"/>
                  <a:ext cx="206167" cy="204042"/>
                </a:xfrm>
                <a:custGeom>
                  <a:avLst/>
                  <a:gdLst>
                    <a:gd name="T0" fmla="*/ 205 w 205"/>
                    <a:gd name="T1" fmla="*/ 202 h 202"/>
                    <a:gd name="T2" fmla="*/ 182 w 205"/>
                    <a:gd name="T3" fmla="*/ 202 h 202"/>
                    <a:gd name="T4" fmla="*/ 182 w 205"/>
                    <a:gd name="T5" fmla="*/ 66 h 202"/>
                    <a:gd name="T6" fmla="*/ 184 w 205"/>
                    <a:gd name="T7" fmla="*/ 27 h 202"/>
                    <a:gd name="T8" fmla="*/ 183 w 205"/>
                    <a:gd name="T9" fmla="*/ 27 h 202"/>
                    <a:gd name="T10" fmla="*/ 177 w 205"/>
                    <a:gd name="T11" fmla="*/ 47 h 202"/>
                    <a:gd name="T12" fmla="*/ 108 w 205"/>
                    <a:gd name="T13" fmla="*/ 202 h 202"/>
                    <a:gd name="T14" fmla="*/ 97 w 205"/>
                    <a:gd name="T15" fmla="*/ 202 h 202"/>
                    <a:gd name="T16" fmla="*/ 28 w 205"/>
                    <a:gd name="T17" fmla="*/ 48 h 202"/>
                    <a:gd name="T18" fmla="*/ 22 w 205"/>
                    <a:gd name="T19" fmla="*/ 27 h 202"/>
                    <a:gd name="T20" fmla="*/ 21 w 205"/>
                    <a:gd name="T21" fmla="*/ 27 h 202"/>
                    <a:gd name="T22" fmla="*/ 22 w 205"/>
                    <a:gd name="T23" fmla="*/ 66 h 202"/>
                    <a:gd name="T24" fmla="*/ 22 w 205"/>
                    <a:gd name="T25" fmla="*/ 202 h 202"/>
                    <a:gd name="T26" fmla="*/ 0 w 205"/>
                    <a:gd name="T27" fmla="*/ 202 h 202"/>
                    <a:gd name="T28" fmla="*/ 0 w 205"/>
                    <a:gd name="T29" fmla="*/ 0 h 202"/>
                    <a:gd name="T30" fmla="*/ 31 w 205"/>
                    <a:gd name="T31" fmla="*/ 0 h 202"/>
                    <a:gd name="T32" fmla="*/ 93 w 205"/>
                    <a:gd name="T33" fmla="*/ 141 h 202"/>
                    <a:gd name="T34" fmla="*/ 102 w 205"/>
                    <a:gd name="T35" fmla="*/ 165 h 202"/>
                    <a:gd name="T36" fmla="*/ 103 w 205"/>
                    <a:gd name="T37" fmla="*/ 165 h 202"/>
                    <a:gd name="T38" fmla="*/ 112 w 205"/>
                    <a:gd name="T39" fmla="*/ 140 h 202"/>
                    <a:gd name="T40" fmla="*/ 176 w 205"/>
                    <a:gd name="T41" fmla="*/ 0 h 202"/>
                    <a:gd name="T42" fmla="*/ 205 w 205"/>
                    <a:gd name="T43" fmla="*/ 0 h 202"/>
                    <a:gd name="T44" fmla="*/ 205 w 205"/>
                    <a:gd name="T4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202">
                      <a:moveTo>
                        <a:pt x="205" y="202"/>
                      </a:moveTo>
                      <a:cubicBezTo>
                        <a:pt x="182" y="202"/>
                        <a:pt x="182" y="202"/>
                        <a:pt x="182" y="202"/>
                      </a:cubicBezTo>
                      <a:cubicBezTo>
                        <a:pt x="182" y="66"/>
                        <a:pt x="182" y="66"/>
                        <a:pt x="182" y="66"/>
                      </a:cubicBezTo>
                      <a:cubicBezTo>
                        <a:pt x="182" y="55"/>
                        <a:pt x="182" y="42"/>
                        <a:pt x="184" y="27"/>
                      </a:cubicBezTo>
                      <a:cubicBezTo>
                        <a:pt x="183" y="27"/>
                        <a:pt x="183" y="27"/>
                        <a:pt x="183" y="27"/>
                      </a:cubicBezTo>
                      <a:cubicBezTo>
                        <a:pt x="181" y="36"/>
                        <a:pt x="179" y="43"/>
                        <a:pt x="177" y="47"/>
                      </a:cubicBezTo>
                      <a:cubicBezTo>
                        <a:pt x="108" y="202"/>
                        <a:pt x="108" y="202"/>
                        <a:pt x="108" y="202"/>
                      </a:cubicBezTo>
                      <a:cubicBezTo>
                        <a:pt x="97" y="202"/>
                        <a:pt x="97" y="202"/>
                        <a:pt x="97" y="202"/>
                      </a:cubicBezTo>
                      <a:cubicBezTo>
                        <a:pt x="28" y="48"/>
                        <a:pt x="28" y="48"/>
                        <a:pt x="28" y="48"/>
                      </a:cubicBezTo>
                      <a:cubicBezTo>
                        <a:pt x="26" y="44"/>
                        <a:pt x="24" y="37"/>
                        <a:pt x="22" y="27"/>
                      </a:cubicBezTo>
                      <a:cubicBezTo>
                        <a:pt x="21" y="27"/>
                        <a:pt x="21" y="27"/>
                        <a:pt x="21" y="27"/>
                      </a:cubicBezTo>
                      <a:cubicBezTo>
                        <a:pt x="22" y="35"/>
                        <a:pt x="22" y="48"/>
                        <a:pt x="22" y="66"/>
                      </a:cubicBezTo>
                      <a:cubicBezTo>
                        <a:pt x="22" y="202"/>
                        <a:pt x="22" y="202"/>
                        <a:pt x="22" y="202"/>
                      </a:cubicBezTo>
                      <a:cubicBezTo>
                        <a:pt x="0" y="202"/>
                        <a:pt x="0" y="202"/>
                        <a:pt x="0" y="202"/>
                      </a:cubicBezTo>
                      <a:cubicBezTo>
                        <a:pt x="0" y="0"/>
                        <a:pt x="0" y="0"/>
                        <a:pt x="0" y="0"/>
                      </a:cubicBezTo>
                      <a:cubicBezTo>
                        <a:pt x="31" y="0"/>
                        <a:pt x="31" y="0"/>
                        <a:pt x="31" y="0"/>
                      </a:cubicBezTo>
                      <a:cubicBezTo>
                        <a:pt x="93" y="141"/>
                        <a:pt x="93" y="141"/>
                        <a:pt x="93" y="141"/>
                      </a:cubicBezTo>
                      <a:cubicBezTo>
                        <a:pt x="97" y="151"/>
                        <a:pt x="100" y="159"/>
                        <a:pt x="102" y="165"/>
                      </a:cubicBezTo>
                      <a:cubicBezTo>
                        <a:pt x="103" y="165"/>
                        <a:pt x="103" y="165"/>
                        <a:pt x="103" y="165"/>
                      </a:cubicBezTo>
                      <a:cubicBezTo>
                        <a:pt x="107" y="152"/>
                        <a:pt x="111" y="144"/>
                        <a:pt x="112" y="140"/>
                      </a:cubicBezTo>
                      <a:cubicBezTo>
                        <a:pt x="176" y="0"/>
                        <a:pt x="176" y="0"/>
                        <a:pt x="176" y="0"/>
                      </a:cubicBezTo>
                      <a:cubicBezTo>
                        <a:pt x="205" y="0"/>
                        <a:pt x="205" y="0"/>
                        <a:pt x="205" y="0"/>
                      </a:cubicBezTo>
                      <a:lnTo>
                        <a:pt x="205" y="202"/>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19" name="Freeform 6"/>
                <p:cNvSpPr>
                  <a:spLocks noEditPoints="1"/>
                </p:cNvSpPr>
                <p:nvPr/>
              </p:nvSpPr>
              <p:spPr bwMode="auto">
                <a:xfrm>
                  <a:off x="-628392" y="-946893"/>
                  <a:ext cx="30181" cy="212969"/>
                </a:xfrm>
                <a:custGeom>
                  <a:avLst/>
                  <a:gdLst>
                    <a:gd name="T0" fmla="*/ 30 w 30"/>
                    <a:gd name="T1" fmla="*/ 15 h 211"/>
                    <a:gd name="T2" fmla="*/ 26 w 30"/>
                    <a:gd name="T3" fmla="*/ 26 h 211"/>
                    <a:gd name="T4" fmla="*/ 15 w 30"/>
                    <a:gd name="T5" fmla="*/ 30 h 211"/>
                    <a:gd name="T6" fmla="*/ 4 w 30"/>
                    <a:gd name="T7" fmla="*/ 26 h 211"/>
                    <a:gd name="T8" fmla="*/ 0 w 30"/>
                    <a:gd name="T9" fmla="*/ 15 h 211"/>
                    <a:gd name="T10" fmla="*/ 4 w 30"/>
                    <a:gd name="T11" fmla="*/ 4 h 211"/>
                    <a:gd name="T12" fmla="*/ 15 w 30"/>
                    <a:gd name="T13" fmla="*/ 0 h 211"/>
                    <a:gd name="T14" fmla="*/ 26 w 30"/>
                    <a:gd name="T15" fmla="*/ 4 h 211"/>
                    <a:gd name="T16" fmla="*/ 30 w 30"/>
                    <a:gd name="T17" fmla="*/ 15 h 211"/>
                    <a:gd name="T18" fmla="*/ 26 w 30"/>
                    <a:gd name="T19" fmla="*/ 211 h 211"/>
                    <a:gd name="T20" fmla="*/ 3 w 30"/>
                    <a:gd name="T21" fmla="*/ 211 h 211"/>
                    <a:gd name="T22" fmla="*/ 3 w 30"/>
                    <a:gd name="T23" fmla="*/ 67 h 211"/>
                    <a:gd name="T24" fmla="*/ 26 w 30"/>
                    <a:gd name="T25" fmla="*/ 67 h 211"/>
                    <a:gd name="T26" fmla="*/ 26 w 30"/>
                    <a:gd name="T27"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211">
                      <a:moveTo>
                        <a:pt x="30" y="15"/>
                      </a:moveTo>
                      <a:cubicBezTo>
                        <a:pt x="30" y="19"/>
                        <a:pt x="29" y="23"/>
                        <a:pt x="26" y="26"/>
                      </a:cubicBezTo>
                      <a:cubicBezTo>
                        <a:pt x="23" y="29"/>
                        <a:pt x="19" y="30"/>
                        <a:pt x="15" y="30"/>
                      </a:cubicBezTo>
                      <a:cubicBezTo>
                        <a:pt x="11" y="30"/>
                        <a:pt x="7" y="29"/>
                        <a:pt x="4" y="26"/>
                      </a:cubicBezTo>
                      <a:cubicBezTo>
                        <a:pt x="1" y="23"/>
                        <a:pt x="0" y="19"/>
                        <a:pt x="0" y="15"/>
                      </a:cubicBezTo>
                      <a:cubicBezTo>
                        <a:pt x="0" y="11"/>
                        <a:pt x="1" y="7"/>
                        <a:pt x="4" y="4"/>
                      </a:cubicBezTo>
                      <a:cubicBezTo>
                        <a:pt x="7" y="2"/>
                        <a:pt x="11" y="0"/>
                        <a:pt x="15" y="0"/>
                      </a:cubicBezTo>
                      <a:cubicBezTo>
                        <a:pt x="19" y="0"/>
                        <a:pt x="23" y="2"/>
                        <a:pt x="26" y="4"/>
                      </a:cubicBezTo>
                      <a:cubicBezTo>
                        <a:pt x="29" y="7"/>
                        <a:pt x="30" y="11"/>
                        <a:pt x="30" y="15"/>
                      </a:cubicBezTo>
                      <a:close/>
                      <a:moveTo>
                        <a:pt x="26" y="211"/>
                      </a:moveTo>
                      <a:cubicBezTo>
                        <a:pt x="3" y="211"/>
                        <a:pt x="3" y="211"/>
                        <a:pt x="3" y="211"/>
                      </a:cubicBezTo>
                      <a:cubicBezTo>
                        <a:pt x="3" y="67"/>
                        <a:pt x="3" y="67"/>
                        <a:pt x="3" y="67"/>
                      </a:cubicBezTo>
                      <a:cubicBezTo>
                        <a:pt x="26" y="67"/>
                        <a:pt x="26" y="67"/>
                        <a:pt x="26" y="67"/>
                      </a:cubicBezTo>
                      <a:lnTo>
                        <a:pt x="26" y="211"/>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20" name="Freeform 7"/>
                <p:cNvSpPr>
                  <a:spLocks/>
                </p:cNvSpPr>
                <p:nvPr/>
              </p:nvSpPr>
              <p:spPr bwMode="auto">
                <a:xfrm>
                  <a:off x="-574406" y="-883130"/>
                  <a:ext cx="109673" cy="152181"/>
                </a:xfrm>
                <a:custGeom>
                  <a:avLst/>
                  <a:gdLst>
                    <a:gd name="T0" fmla="*/ 108 w 109"/>
                    <a:gd name="T1" fmla="*/ 141 h 151"/>
                    <a:gd name="T2" fmla="*/ 69 w 109"/>
                    <a:gd name="T3" fmla="*/ 151 h 151"/>
                    <a:gd name="T4" fmla="*/ 33 w 109"/>
                    <a:gd name="T5" fmla="*/ 142 h 151"/>
                    <a:gd name="T6" fmla="*/ 9 w 109"/>
                    <a:gd name="T7" fmla="*/ 116 h 151"/>
                    <a:gd name="T8" fmla="*/ 0 w 109"/>
                    <a:gd name="T9" fmla="*/ 79 h 151"/>
                    <a:gd name="T10" fmla="*/ 21 w 109"/>
                    <a:gd name="T11" fmla="*/ 22 h 151"/>
                    <a:gd name="T12" fmla="*/ 75 w 109"/>
                    <a:gd name="T13" fmla="*/ 0 h 151"/>
                    <a:gd name="T14" fmla="*/ 109 w 109"/>
                    <a:gd name="T15" fmla="*/ 7 h 151"/>
                    <a:gd name="T16" fmla="*/ 109 w 109"/>
                    <a:gd name="T17" fmla="*/ 31 h 151"/>
                    <a:gd name="T18" fmla="*/ 74 w 109"/>
                    <a:gd name="T19" fmla="*/ 20 h 151"/>
                    <a:gd name="T20" fmla="*/ 38 w 109"/>
                    <a:gd name="T21" fmla="*/ 36 h 151"/>
                    <a:gd name="T22" fmla="*/ 24 w 109"/>
                    <a:gd name="T23" fmla="*/ 77 h 151"/>
                    <a:gd name="T24" fmla="*/ 37 w 109"/>
                    <a:gd name="T25" fmla="*/ 117 h 151"/>
                    <a:gd name="T26" fmla="*/ 73 w 109"/>
                    <a:gd name="T27" fmla="*/ 131 h 151"/>
                    <a:gd name="T28" fmla="*/ 108 w 109"/>
                    <a:gd name="T29" fmla="*/ 119 h 151"/>
                    <a:gd name="T30" fmla="*/ 108 w 109"/>
                    <a:gd name="T31" fmla="*/ 14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51">
                      <a:moveTo>
                        <a:pt x="108" y="141"/>
                      </a:moveTo>
                      <a:cubicBezTo>
                        <a:pt x="97" y="148"/>
                        <a:pt x="84" y="151"/>
                        <a:pt x="69" y="151"/>
                      </a:cubicBezTo>
                      <a:cubicBezTo>
                        <a:pt x="56" y="151"/>
                        <a:pt x="44" y="148"/>
                        <a:pt x="33" y="142"/>
                      </a:cubicBezTo>
                      <a:cubicBezTo>
                        <a:pt x="23" y="136"/>
                        <a:pt x="15" y="127"/>
                        <a:pt x="9" y="116"/>
                      </a:cubicBezTo>
                      <a:cubicBezTo>
                        <a:pt x="3" y="105"/>
                        <a:pt x="0" y="93"/>
                        <a:pt x="0" y="79"/>
                      </a:cubicBezTo>
                      <a:cubicBezTo>
                        <a:pt x="0" y="55"/>
                        <a:pt x="7" y="36"/>
                        <a:pt x="21" y="22"/>
                      </a:cubicBezTo>
                      <a:cubicBezTo>
                        <a:pt x="34" y="7"/>
                        <a:pt x="53" y="0"/>
                        <a:pt x="75" y="0"/>
                      </a:cubicBezTo>
                      <a:cubicBezTo>
                        <a:pt x="88" y="0"/>
                        <a:pt x="99" y="2"/>
                        <a:pt x="109" y="7"/>
                      </a:cubicBezTo>
                      <a:cubicBezTo>
                        <a:pt x="109" y="31"/>
                        <a:pt x="109" y="31"/>
                        <a:pt x="109" y="31"/>
                      </a:cubicBezTo>
                      <a:cubicBezTo>
                        <a:pt x="98" y="23"/>
                        <a:pt x="86" y="20"/>
                        <a:pt x="74" y="20"/>
                      </a:cubicBezTo>
                      <a:cubicBezTo>
                        <a:pt x="59" y="20"/>
                        <a:pt x="47" y="25"/>
                        <a:pt x="38" y="36"/>
                      </a:cubicBezTo>
                      <a:cubicBezTo>
                        <a:pt x="29" y="46"/>
                        <a:pt x="24" y="60"/>
                        <a:pt x="24" y="77"/>
                      </a:cubicBezTo>
                      <a:cubicBezTo>
                        <a:pt x="24" y="94"/>
                        <a:pt x="28" y="107"/>
                        <a:pt x="37" y="117"/>
                      </a:cubicBezTo>
                      <a:cubicBezTo>
                        <a:pt x="46" y="127"/>
                        <a:pt x="58" y="131"/>
                        <a:pt x="73" y="131"/>
                      </a:cubicBezTo>
                      <a:cubicBezTo>
                        <a:pt x="85" y="131"/>
                        <a:pt x="97" y="127"/>
                        <a:pt x="108" y="119"/>
                      </a:cubicBezTo>
                      <a:lnTo>
                        <a:pt x="108" y="141"/>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21" name="Freeform 8"/>
                <p:cNvSpPr>
                  <a:spLocks/>
                </p:cNvSpPr>
                <p:nvPr/>
              </p:nvSpPr>
              <p:spPr bwMode="auto">
                <a:xfrm>
                  <a:off x="-438378" y="-882279"/>
                  <a:ext cx="75240" cy="148356"/>
                </a:xfrm>
                <a:custGeom>
                  <a:avLst/>
                  <a:gdLst>
                    <a:gd name="T0" fmla="*/ 75 w 75"/>
                    <a:gd name="T1" fmla="*/ 26 h 147"/>
                    <a:gd name="T2" fmla="*/ 58 w 75"/>
                    <a:gd name="T3" fmla="*/ 21 h 147"/>
                    <a:gd name="T4" fmla="*/ 33 w 75"/>
                    <a:gd name="T5" fmla="*/ 36 h 147"/>
                    <a:gd name="T6" fmla="*/ 23 w 75"/>
                    <a:gd name="T7" fmla="*/ 73 h 147"/>
                    <a:gd name="T8" fmla="*/ 23 w 75"/>
                    <a:gd name="T9" fmla="*/ 147 h 147"/>
                    <a:gd name="T10" fmla="*/ 0 w 75"/>
                    <a:gd name="T11" fmla="*/ 147 h 147"/>
                    <a:gd name="T12" fmla="*/ 0 w 75"/>
                    <a:gd name="T13" fmla="*/ 3 h 147"/>
                    <a:gd name="T14" fmla="*/ 23 w 75"/>
                    <a:gd name="T15" fmla="*/ 3 h 147"/>
                    <a:gd name="T16" fmla="*/ 23 w 75"/>
                    <a:gd name="T17" fmla="*/ 32 h 147"/>
                    <a:gd name="T18" fmla="*/ 24 w 75"/>
                    <a:gd name="T19" fmla="*/ 32 h 147"/>
                    <a:gd name="T20" fmla="*/ 39 w 75"/>
                    <a:gd name="T21" fmla="*/ 9 h 147"/>
                    <a:gd name="T22" fmla="*/ 62 w 75"/>
                    <a:gd name="T23" fmla="*/ 0 h 147"/>
                    <a:gd name="T24" fmla="*/ 75 w 75"/>
                    <a:gd name="T25" fmla="*/ 2 h 147"/>
                    <a:gd name="T26" fmla="*/ 75 w 75"/>
                    <a:gd name="T27" fmla="*/ 2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47">
                      <a:moveTo>
                        <a:pt x="75" y="26"/>
                      </a:moveTo>
                      <a:cubicBezTo>
                        <a:pt x="71" y="23"/>
                        <a:pt x="65" y="21"/>
                        <a:pt x="58" y="21"/>
                      </a:cubicBezTo>
                      <a:cubicBezTo>
                        <a:pt x="48" y="21"/>
                        <a:pt x="39" y="26"/>
                        <a:pt x="33" y="36"/>
                      </a:cubicBezTo>
                      <a:cubicBezTo>
                        <a:pt x="27" y="45"/>
                        <a:pt x="23" y="58"/>
                        <a:pt x="23" y="73"/>
                      </a:cubicBezTo>
                      <a:cubicBezTo>
                        <a:pt x="23" y="147"/>
                        <a:pt x="23" y="147"/>
                        <a:pt x="23" y="147"/>
                      </a:cubicBezTo>
                      <a:cubicBezTo>
                        <a:pt x="0" y="147"/>
                        <a:pt x="0" y="147"/>
                        <a:pt x="0" y="147"/>
                      </a:cubicBezTo>
                      <a:cubicBezTo>
                        <a:pt x="0" y="3"/>
                        <a:pt x="0" y="3"/>
                        <a:pt x="0" y="3"/>
                      </a:cubicBezTo>
                      <a:cubicBezTo>
                        <a:pt x="23" y="3"/>
                        <a:pt x="23" y="3"/>
                        <a:pt x="23" y="3"/>
                      </a:cubicBezTo>
                      <a:cubicBezTo>
                        <a:pt x="23" y="32"/>
                        <a:pt x="23" y="32"/>
                        <a:pt x="23" y="32"/>
                      </a:cubicBezTo>
                      <a:cubicBezTo>
                        <a:pt x="24" y="32"/>
                        <a:pt x="24" y="32"/>
                        <a:pt x="24" y="32"/>
                      </a:cubicBezTo>
                      <a:cubicBezTo>
                        <a:pt x="27" y="22"/>
                        <a:pt x="32" y="14"/>
                        <a:pt x="39" y="9"/>
                      </a:cubicBezTo>
                      <a:cubicBezTo>
                        <a:pt x="45" y="3"/>
                        <a:pt x="53" y="0"/>
                        <a:pt x="62" y="0"/>
                      </a:cubicBezTo>
                      <a:cubicBezTo>
                        <a:pt x="68" y="0"/>
                        <a:pt x="72" y="1"/>
                        <a:pt x="75" y="2"/>
                      </a:cubicBezTo>
                      <a:lnTo>
                        <a:pt x="75" y="26"/>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22" name="Freeform 9"/>
                <p:cNvSpPr>
                  <a:spLocks noEditPoints="1"/>
                </p:cNvSpPr>
                <p:nvPr/>
              </p:nvSpPr>
              <p:spPr bwMode="auto">
                <a:xfrm>
                  <a:off x="-359737" y="-883130"/>
                  <a:ext cx="142829" cy="152181"/>
                </a:xfrm>
                <a:custGeom>
                  <a:avLst/>
                  <a:gdLst>
                    <a:gd name="T0" fmla="*/ 142 w 142"/>
                    <a:gd name="T1" fmla="*/ 75 h 151"/>
                    <a:gd name="T2" fmla="*/ 122 w 142"/>
                    <a:gd name="T3" fmla="*/ 130 h 151"/>
                    <a:gd name="T4" fmla="*/ 70 w 142"/>
                    <a:gd name="T5" fmla="*/ 151 h 151"/>
                    <a:gd name="T6" fmla="*/ 19 w 142"/>
                    <a:gd name="T7" fmla="*/ 131 h 151"/>
                    <a:gd name="T8" fmla="*/ 0 w 142"/>
                    <a:gd name="T9" fmla="*/ 77 h 151"/>
                    <a:gd name="T10" fmla="*/ 20 w 142"/>
                    <a:gd name="T11" fmla="*/ 21 h 151"/>
                    <a:gd name="T12" fmla="*/ 74 w 142"/>
                    <a:gd name="T13" fmla="*/ 0 h 151"/>
                    <a:gd name="T14" fmla="*/ 124 w 142"/>
                    <a:gd name="T15" fmla="*/ 20 h 151"/>
                    <a:gd name="T16" fmla="*/ 142 w 142"/>
                    <a:gd name="T17" fmla="*/ 75 h 151"/>
                    <a:gd name="T18" fmla="*/ 118 w 142"/>
                    <a:gd name="T19" fmla="*/ 76 h 151"/>
                    <a:gd name="T20" fmla="*/ 106 w 142"/>
                    <a:gd name="T21" fmla="*/ 34 h 151"/>
                    <a:gd name="T22" fmla="*/ 72 w 142"/>
                    <a:gd name="T23" fmla="*/ 20 h 151"/>
                    <a:gd name="T24" fmla="*/ 37 w 142"/>
                    <a:gd name="T25" fmla="*/ 35 h 151"/>
                    <a:gd name="T26" fmla="*/ 24 w 142"/>
                    <a:gd name="T27" fmla="*/ 76 h 151"/>
                    <a:gd name="T28" fmla="*/ 37 w 142"/>
                    <a:gd name="T29" fmla="*/ 117 h 151"/>
                    <a:gd name="T30" fmla="*/ 72 w 142"/>
                    <a:gd name="T31" fmla="*/ 131 h 151"/>
                    <a:gd name="T32" fmla="*/ 106 w 142"/>
                    <a:gd name="T33" fmla="*/ 117 h 151"/>
                    <a:gd name="T34" fmla="*/ 118 w 142"/>
                    <a:gd name="T35" fmla="*/ 7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51">
                      <a:moveTo>
                        <a:pt x="142" y="75"/>
                      </a:moveTo>
                      <a:cubicBezTo>
                        <a:pt x="142" y="98"/>
                        <a:pt x="135" y="116"/>
                        <a:pt x="122" y="130"/>
                      </a:cubicBezTo>
                      <a:cubicBezTo>
                        <a:pt x="109" y="144"/>
                        <a:pt x="92" y="151"/>
                        <a:pt x="70" y="151"/>
                      </a:cubicBezTo>
                      <a:cubicBezTo>
                        <a:pt x="49" y="151"/>
                        <a:pt x="32" y="144"/>
                        <a:pt x="19" y="131"/>
                      </a:cubicBezTo>
                      <a:cubicBezTo>
                        <a:pt x="6" y="117"/>
                        <a:pt x="0" y="99"/>
                        <a:pt x="0" y="77"/>
                      </a:cubicBezTo>
                      <a:cubicBezTo>
                        <a:pt x="0" y="53"/>
                        <a:pt x="7" y="35"/>
                        <a:pt x="20" y="21"/>
                      </a:cubicBezTo>
                      <a:cubicBezTo>
                        <a:pt x="33" y="7"/>
                        <a:pt x="51" y="0"/>
                        <a:pt x="74" y="0"/>
                      </a:cubicBezTo>
                      <a:cubicBezTo>
                        <a:pt x="95" y="0"/>
                        <a:pt x="112" y="7"/>
                        <a:pt x="124" y="20"/>
                      </a:cubicBezTo>
                      <a:cubicBezTo>
                        <a:pt x="136" y="33"/>
                        <a:pt x="142" y="52"/>
                        <a:pt x="142" y="75"/>
                      </a:cubicBezTo>
                      <a:close/>
                      <a:moveTo>
                        <a:pt x="118" y="76"/>
                      </a:moveTo>
                      <a:cubicBezTo>
                        <a:pt x="118" y="58"/>
                        <a:pt x="114" y="44"/>
                        <a:pt x="106" y="34"/>
                      </a:cubicBezTo>
                      <a:cubicBezTo>
                        <a:pt x="98" y="25"/>
                        <a:pt x="87" y="20"/>
                        <a:pt x="72" y="20"/>
                      </a:cubicBezTo>
                      <a:cubicBezTo>
                        <a:pt x="57" y="20"/>
                        <a:pt x="45" y="25"/>
                        <a:pt x="37" y="35"/>
                      </a:cubicBezTo>
                      <a:cubicBezTo>
                        <a:pt x="28" y="44"/>
                        <a:pt x="24" y="58"/>
                        <a:pt x="24" y="76"/>
                      </a:cubicBezTo>
                      <a:cubicBezTo>
                        <a:pt x="24" y="94"/>
                        <a:pt x="28" y="107"/>
                        <a:pt x="37" y="117"/>
                      </a:cubicBezTo>
                      <a:cubicBezTo>
                        <a:pt x="45" y="127"/>
                        <a:pt x="57" y="131"/>
                        <a:pt x="72" y="131"/>
                      </a:cubicBezTo>
                      <a:cubicBezTo>
                        <a:pt x="87" y="131"/>
                        <a:pt x="98" y="127"/>
                        <a:pt x="106" y="117"/>
                      </a:cubicBezTo>
                      <a:cubicBezTo>
                        <a:pt x="114" y="107"/>
                        <a:pt x="118" y="94"/>
                        <a:pt x="118" y="76"/>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23" name="Freeform 10"/>
                <p:cNvSpPr>
                  <a:spLocks/>
                </p:cNvSpPr>
                <p:nvPr/>
              </p:nvSpPr>
              <p:spPr bwMode="auto">
                <a:xfrm>
                  <a:off x="-199054" y="-883130"/>
                  <a:ext cx="88843" cy="152181"/>
                </a:xfrm>
                <a:custGeom>
                  <a:avLst/>
                  <a:gdLst>
                    <a:gd name="T0" fmla="*/ 88 w 88"/>
                    <a:gd name="T1" fmla="*/ 109 h 151"/>
                    <a:gd name="T2" fmla="*/ 74 w 88"/>
                    <a:gd name="T3" fmla="*/ 139 h 151"/>
                    <a:gd name="T4" fmla="*/ 36 w 88"/>
                    <a:gd name="T5" fmla="*/ 151 h 151"/>
                    <a:gd name="T6" fmla="*/ 0 w 88"/>
                    <a:gd name="T7" fmla="*/ 142 h 151"/>
                    <a:gd name="T8" fmla="*/ 0 w 88"/>
                    <a:gd name="T9" fmla="*/ 118 h 151"/>
                    <a:gd name="T10" fmla="*/ 37 w 88"/>
                    <a:gd name="T11" fmla="*/ 131 h 151"/>
                    <a:gd name="T12" fmla="*/ 65 w 88"/>
                    <a:gd name="T13" fmla="*/ 111 h 151"/>
                    <a:gd name="T14" fmla="*/ 59 w 88"/>
                    <a:gd name="T15" fmla="*/ 98 h 151"/>
                    <a:gd name="T16" fmla="*/ 35 w 88"/>
                    <a:gd name="T17" fmla="*/ 84 h 151"/>
                    <a:gd name="T18" fmla="*/ 8 w 88"/>
                    <a:gd name="T19" fmla="*/ 67 h 151"/>
                    <a:gd name="T20" fmla="*/ 0 w 88"/>
                    <a:gd name="T21" fmla="*/ 42 h 151"/>
                    <a:gd name="T22" fmla="*/ 15 w 88"/>
                    <a:gd name="T23" fmla="*/ 12 h 151"/>
                    <a:gd name="T24" fmla="*/ 51 w 88"/>
                    <a:gd name="T25" fmla="*/ 0 h 151"/>
                    <a:gd name="T26" fmla="*/ 82 w 88"/>
                    <a:gd name="T27" fmla="*/ 7 h 151"/>
                    <a:gd name="T28" fmla="*/ 82 w 88"/>
                    <a:gd name="T29" fmla="*/ 30 h 151"/>
                    <a:gd name="T30" fmla="*/ 49 w 88"/>
                    <a:gd name="T31" fmla="*/ 20 h 151"/>
                    <a:gd name="T32" fmla="*/ 31 w 88"/>
                    <a:gd name="T33" fmla="*/ 25 h 151"/>
                    <a:gd name="T34" fmla="*/ 24 w 88"/>
                    <a:gd name="T35" fmla="*/ 40 h 151"/>
                    <a:gd name="T36" fmla="*/ 29 w 88"/>
                    <a:gd name="T37" fmla="*/ 55 h 151"/>
                    <a:gd name="T38" fmla="*/ 51 w 88"/>
                    <a:gd name="T39" fmla="*/ 67 h 151"/>
                    <a:gd name="T40" fmla="*/ 80 w 88"/>
                    <a:gd name="T41" fmla="*/ 85 h 151"/>
                    <a:gd name="T42" fmla="*/ 88 w 88"/>
                    <a:gd name="T43" fmla="*/ 10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51">
                      <a:moveTo>
                        <a:pt x="88" y="109"/>
                      </a:moveTo>
                      <a:cubicBezTo>
                        <a:pt x="88" y="122"/>
                        <a:pt x="84" y="132"/>
                        <a:pt x="74" y="139"/>
                      </a:cubicBezTo>
                      <a:cubicBezTo>
                        <a:pt x="64" y="147"/>
                        <a:pt x="52" y="151"/>
                        <a:pt x="36" y="151"/>
                      </a:cubicBezTo>
                      <a:cubicBezTo>
                        <a:pt x="22" y="151"/>
                        <a:pt x="10" y="148"/>
                        <a:pt x="0" y="142"/>
                      </a:cubicBezTo>
                      <a:cubicBezTo>
                        <a:pt x="0" y="118"/>
                        <a:pt x="0" y="118"/>
                        <a:pt x="0" y="118"/>
                      </a:cubicBezTo>
                      <a:cubicBezTo>
                        <a:pt x="11" y="127"/>
                        <a:pt x="24" y="131"/>
                        <a:pt x="37" y="131"/>
                      </a:cubicBezTo>
                      <a:cubicBezTo>
                        <a:pt x="56" y="131"/>
                        <a:pt x="65" y="125"/>
                        <a:pt x="65" y="111"/>
                      </a:cubicBezTo>
                      <a:cubicBezTo>
                        <a:pt x="65" y="106"/>
                        <a:pt x="63" y="101"/>
                        <a:pt x="59" y="98"/>
                      </a:cubicBezTo>
                      <a:cubicBezTo>
                        <a:pt x="56" y="95"/>
                        <a:pt x="48" y="90"/>
                        <a:pt x="35" y="84"/>
                      </a:cubicBezTo>
                      <a:cubicBezTo>
                        <a:pt x="22" y="79"/>
                        <a:pt x="13" y="73"/>
                        <a:pt x="8" y="67"/>
                      </a:cubicBezTo>
                      <a:cubicBezTo>
                        <a:pt x="3" y="60"/>
                        <a:pt x="0" y="52"/>
                        <a:pt x="0" y="42"/>
                      </a:cubicBezTo>
                      <a:cubicBezTo>
                        <a:pt x="0" y="30"/>
                        <a:pt x="5" y="20"/>
                        <a:pt x="15" y="12"/>
                      </a:cubicBezTo>
                      <a:cubicBezTo>
                        <a:pt x="24" y="4"/>
                        <a:pt x="36" y="0"/>
                        <a:pt x="51" y="0"/>
                      </a:cubicBezTo>
                      <a:cubicBezTo>
                        <a:pt x="62" y="0"/>
                        <a:pt x="73" y="2"/>
                        <a:pt x="82" y="7"/>
                      </a:cubicBezTo>
                      <a:cubicBezTo>
                        <a:pt x="82" y="30"/>
                        <a:pt x="82" y="30"/>
                        <a:pt x="82" y="30"/>
                      </a:cubicBezTo>
                      <a:cubicBezTo>
                        <a:pt x="72" y="23"/>
                        <a:pt x="62" y="20"/>
                        <a:pt x="49" y="20"/>
                      </a:cubicBezTo>
                      <a:cubicBezTo>
                        <a:pt x="42" y="20"/>
                        <a:pt x="35" y="22"/>
                        <a:pt x="31" y="25"/>
                      </a:cubicBezTo>
                      <a:cubicBezTo>
                        <a:pt x="26" y="29"/>
                        <a:pt x="24" y="34"/>
                        <a:pt x="24" y="40"/>
                      </a:cubicBezTo>
                      <a:cubicBezTo>
                        <a:pt x="24" y="46"/>
                        <a:pt x="26" y="51"/>
                        <a:pt x="29" y="55"/>
                      </a:cubicBezTo>
                      <a:cubicBezTo>
                        <a:pt x="33" y="58"/>
                        <a:pt x="40" y="62"/>
                        <a:pt x="51" y="67"/>
                      </a:cubicBezTo>
                      <a:cubicBezTo>
                        <a:pt x="65" y="73"/>
                        <a:pt x="75" y="79"/>
                        <a:pt x="80" y="85"/>
                      </a:cubicBezTo>
                      <a:cubicBezTo>
                        <a:pt x="86" y="91"/>
                        <a:pt x="88" y="99"/>
                        <a:pt x="88" y="109"/>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24" name="Freeform 11"/>
                <p:cNvSpPr>
                  <a:spLocks noEditPoints="1"/>
                </p:cNvSpPr>
                <p:nvPr/>
              </p:nvSpPr>
              <p:spPr bwMode="auto">
                <a:xfrm>
                  <a:off x="-95333" y="-883130"/>
                  <a:ext cx="142829" cy="152181"/>
                </a:xfrm>
                <a:custGeom>
                  <a:avLst/>
                  <a:gdLst>
                    <a:gd name="T0" fmla="*/ 142 w 142"/>
                    <a:gd name="T1" fmla="*/ 75 h 151"/>
                    <a:gd name="T2" fmla="*/ 123 w 142"/>
                    <a:gd name="T3" fmla="*/ 130 h 151"/>
                    <a:gd name="T4" fmla="*/ 70 w 142"/>
                    <a:gd name="T5" fmla="*/ 151 h 151"/>
                    <a:gd name="T6" fmla="*/ 19 w 142"/>
                    <a:gd name="T7" fmla="*/ 131 h 151"/>
                    <a:gd name="T8" fmla="*/ 0 w 142"/>
                    <a:gd name="T9" fmla="*/ 77 h 151"/>
                    <a:gd name="T10" fmla="*/ 20 w 142"/>
                    <a:gd name="T11" fmla="*/ 21 h 151"/>
                    <a:gd name="T12" fmla="*/ 74 w 142"/>
                    <a:gd name="T13" fmla="*/ 0 h 151"/>
                    <a:gd name="T14" fmla="*/ 124 w 142"/>
                    <a:gd name="T15" fmla="*/ 20 h 151"/>
                    <a:gd name="T16" fmla="*/ 142 w 142"/>
                    <a:gd name="T17" fmla="*/ 75 h 151"/>
                    <a:gd name="T18" fmla="*/ 119 w 142"/>
                    <a:gd name="T19" fmla="*/ 76 h 151"/>
                    <a:gd name="T20" fmla="*/ 107 w 142"/>
                    <a:gd name="T21" fmla="*/ 34 h 151"/>
                    <a:gd name="T22" fmla="*/ 72 w 142"/>
                    <a:gd name="T23" fmla="*/ 20 h 151"/>
                    <a:gd name="T24" fmla="*/ 37 w 142"/>
                    <a:gd name="T25" fmla="*/ 35 h 151"/>
                    <a:gd name="T26" fmla="*/ 24 w 142"/>
                    <a:gd name="T27" fmla="*/ 76 h 151"/>
                    <a:gd name="T28" fmla="*/ 37 w 142"/>
                    <a:gd name="T29" fmla="*/ 117 h 151"/>
                    <a:gd name="T30" fmla="*/ 72 w 142"/>
                    <a:gd name="T31" fmla="*/ 131 h 151"/>
                    <a:gd name="T32" fmla="*/ 107 w 142"/>
                    <a:gd name="T33" fmla="*/ 117 h 151"/>
                    <a:gd name="T34" fmla="*/ 119 w 142"/>
                    <a:gd name="T35" fmla="*/ 7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51">
                      <a:moveTo>
                        <a:pt x="142" y="75"/>
                      </a:moveTo>
                      <a:cubicBezTo>
                        <a:pt x="142" y="98"/>
                        <a:pt x="136" y="116"/>
                        <a:pt x="123" y="130"/>
                      </a:cubicBezTo>
                      <a:cubicBezTo>
                        <a:pt x="110" y="144"/>
                        <a:pt x="92" y="151"/>
                        <a:pt x="70" y="151"/>
                      </a:cubicBezTo>
                      <a:cubicBezTo>
                        <a:pt x="49" y="151"/>
                        <a:pt x="32" y="144"/>
                        <a:pt x="19" y="131"/>
                      </a:cubicBezTo>
                      <a:cubicBezTo>
                        <a:pt x="7" y="117"/>
                        <a:pt x="0" y="99"/>
                        <a:pt x="0" y="77"/>
                      </a:cubicBezTo>
                      <a:cubicBezTo>
                        <a:pt x="0" y="53"/>
                        <a:pt x="7" y="35"/>
                        <a:pt x="20" y="21"/>
                      </a:cubicBezTo>
                      <a:cubicBezTo>
                        <a:pt x="33" y="7"/>
                        <a:pt x="51" y="0"/>
                        <a:pt x="74" y="0"/>
                      </a:cubicBezTo>
                      <a:cubicBezTo>
                        <a:pt x="95" y="0"/>
                        <a:pt x="112" y="7"/>
                        <a:pt x="124" y="20"/>
                      </a:cubicBezTo>
                      <a:cubicBezTo>
                        <a:pt x="136" y="33"/>
                        <a:pt x="142" y="52"/>
                        <a:pt x="142" y="75"/>
                      </a:cubicBezTo>
                      <a:close/>
                      <a:moveTo>
                        <a:pt x="119" y="76"/>
                      </a:moveTo>
                      <a:cubicBezTo>
                        <a:pt x="119" y="58"/>
                        <a:pt x="115" y="44"/>
                        <a:pt x="107" y="34"/>
                      </a:cubicBezTo>
                      <a:cubicBezTo>
                        <a:pt x="98" y="25"/>
                        <a:pt x="87" y="20"/>
                        <a:pt x="72" y="20"/>
                      </a:cubicBezTo>
                      <a:cubicBezTo>
                        <a:pt x="57" y="20"/>
                        <a:pt x="46" y="25"/>
                        <a:pt x="37" y="35"/>
                      </a:cubicBezTo>
                      <a:cubicBezTo>
                        <a:pt x="28" y="44"/>
                        <a:pt x="24" y="58"/>
                        <a:pt x="24" y="76"/>
                      </a:cubicBezTo>
                      <a:cubicBezTo>
                        <a:pt x="24" y="94"/>
                        <a:pt x="28" y="107"/>
                        <a:pt x="37" y="117"/>
                      </a:cubicBezTo>
                      <a:cubicBezTo>
                        <a:pt x="46" y="127"/>
                        <a:pt x="57" y="131"/>
                        <a:pt x="72" y="131"/>
                      </a:cubicBezTo>
                      <a:cubicBezTo>
                        <a:pt x="87" y="131"/>
                        <a:pt x="99" y="127"/>
                        <a:pt x="107" y="117"/>
                      </a:cubicBezTo>
                      <a:cubicBezTo>
                        <a:pt x="115" y="107"/>
                        <a:pt x="119" y="94"/>
                        <a:pt x="119" y="76"/>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25" name="Freeform 12"/>
                <p:cNvSpPr>
                  <a:spLocks/>
                </p:cNvSpPr>
                <p:nvPr/>
              </p:nvSpPr>
              <p:spPr bwMode="auto">
                <a:xfrm>
                  <a:off x="54723" y="-952844"/>
                  <a:ext cx="87568" cy="218920"/>
                </a:xfrm>
                <a:custGeom>
                  <a:avLst/>
                  <a:gdLst>
                    <a:gd name="T0" fmla="*/ 87 w 87"/>
                    <a:gd name="T1" fmla="*/ 24 h 217"/>
                    <a:gd name="T2" fmla="*/ 72 w 87"/>
                    <a:gd name="T3" fmla="*/ 20 h 217"/>
                    <a:gd name="T4" fmla="*/ 48 w 87"/>
                    <a:gd name="T5" fmla="*/ 50 h 217"/>
                    <a:gd name="T6" fmla="*/ 48 w 87"/>
                    <a:gd name="T7" fmla="*/ 73 h 217"/>
                    <a:gd name="T8" fmla="*/ 81 w 87"/>
                    <a:gd name="T9" fmla="*/ 73 h 217"/>
                    <a:gd name="T10" fmla="*/ 81 w 87"/>
                    <a:gd name="T11" fmla="*/ 92 h 217"/>
                    <a:gd name="T12" fmla="*/ 48 w 87"/>
                    <a:gd name="T13" fmla="*/ 92 h 217"/>
                    <a:gd name="T14" fmla="*/ 48 w 87"/>
                    <a:gd name="T15" fmla="*/ 217 h 217"/>
                    <a:gd name="T16" fmla="*/ 24 w 87"/>
                    <a:gd name="T17" fmla="*/ 217 h 217"/>
                    <a:gd name="T18" fmla="*/ 24 w 87"/>
                    <a:gd name="T19" fmla="*/ 92 h 217"/>
                    <a:gd name="T20" fmla="*/ 0 w 87"/>
                    <a:gd name="T21" fmla="*/ 92 h 217"/>
                    <a:gd name="T22" fmla="*/ 0 w 87"/>
                    <a:gd name="T23" fmla="*/ 73 h 217"/>
                    <a:gd name="T24" fmla="*/ 24 w 87"/>
                    <a:gd name="T25" fmla="*/ 73 h 217"/>
                    <a:gd name="T26" fmla="*/ 24 w 87"/>
                    <a:gd name="T27" fmla="*/ 49 h 217"/>
                    <a:gd name="T28" fmla="*/ 37 w 87"/>
                    <a:gd name="T29" fmla="*/ 14 h 217"/>
                    <a:gd name="T30" fmla="*/ 70 w 87"/>
                    <a:gd name="T31" fmla="*/ 0 h 217"/>
                    <a:gd name="T32" fmla="*/ 87 w 87"/>
                    <a:gd name="T33" fmla="*/ 3 h 217"/>
                    <a:gd name="T34" fmla="*/ 87 w 87"/>
                    <a:gd name="T35" fmla="*/ 2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217">
                      <a:moveTo>
                        <a:pt x="87" y="24"/>
                      </a:moveTo>
                      <a:cubicBezTo>
                        <a:pt x="83" y="21"/>
                        <a:pt x="77" y="20"/>
                        <a:pt x="72" y="20"/>
                      </a:cubicBezTo>
                      <a:cubicBezTo>
                        <a:pt x="56" y="20"/>
                        <a:pt x="48" y="30"/>
                        <a:pt x="48" y="50"/>
                      </a:cubicBezTo>
                      <a:cubicBezTo>
                        <a:pt x="48" y="73"/>
                        <a:pt x="48" y="73"/>
                        <a:pt x="48" y="73"/>
                      </a:cubicBezTo>
                      <a:cubicBezTo>
                        <a:pt x="81" y="73"/>
                        <a:pt x="81" y="73"/>
                        <a:pt x="81" y="73"/>
                      </a:cubicBezTo>
                      <a:cubicBezTo>
                        <a:pt x="81" y="92"/>
                        <a:pt x="81" y="92"/>
                        <a:pt x="81" y="92"/>
                      </a:cubicBezTo>
                      <a:cubicBezTo>
                        <a:pt x="48" y="92"/>
                        <a:pt x="48" y="92"/>
                        <a:pt x="48" y="92"/>
                      </a:cubicBezTo>
                      <a:cubicBezTo>
                        <a:pt x="48" y="217"/>
                        <a:pt x="48" y="217"/>
                        <a:pt x="48" y="217"/>
                      </a:cubicBezTo>
                      <a:cubicBezTo>
                        <a:pt x="24" y="217"/>
                        <a:pt x="24" y="217"/>
                        <a:pt x="24" y="217"/>
                      </a:cubicBezTo>
                      <a:cubicBezTo>
                        <a:pt x="24" y="92"/>
                        <a:pt x="24" y="92"/>
                        <a:pt x="24" y="92"/>
                      </a:cubicBezTo>
                      <a:cubicBezTo>
                        <a:pt x="0" y="92"/>
                        <a:pt x="0" y="92"/>
                        <a:pt x="0" y="92"/>
                      </a:cubicBezTo>
                      <a:cubicBezTo>
                        <a:pt x="0" y="73"/>
                        <a:pt x="0" y="73"/>
                        <a:pt x="0" y="73"/>
                      </a:cubicBezTo>
                      <a:cubicBezTo>
                        <a:pt x="24" y="73"/>
                        <a:pt x="24" y="73"/>
                        <a:pt x="24" y="73"/>
                      </a:cubicBezTo>
                      <a:cubicBezTo>
                        <a:pt x="24" y="49"/>
                        <a:pt x="24" y="49"/>
                        <a:pt x="24" y="49"/>
                      </a:cubicBezTo>
                      <a:cubicBezTo>
                        <a:pt x="24" y="35"/>
                        <a:pt x="29" y="23"/>
                        <a:pt x="37" y="14"/>
                      </a:cubicBezTo>
                      <a:cubicBezTo>
                        <a:pt x="46" y="5"/>
                        <a:pt x="57" y="0"/>
                        <a:pt x="70" y="0"/>
                      </a:cubicBezTo>
                      <a:cubicBezTo>
                        <a:pt x="77" y="0"/>
                        <a:pt x="83" y="1"/>
                        <a:pt x="87" y="3"/>
                      </a:cubicBezTo>
                      <a:lnTo>
                        <a:pt x="87" y="24"/>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26" name="Freeform 13"/>
                <p:cNvSpPr>
                  <a:spLocks/>
                </p:cNvSpPr>
                <p:nvPr/>
              </p:nvSpPr>
              <p:spPr bwMode="auto">
                <a:xfrm>
                  <a:off x="135915" y="-922663"/>
                  <a:ext cx="84592" cy="191715"/>
                </a:xfrm>
                <a:custGeom>
                  <a:avLst/>
                  <a:gdLst>
                    <a:gd name="T0" fmla="*/ 84 w 84"/>
                    <a:gd name="T1" fmla="*/ 185 h 190"/>
                    <a:gd name="T2" fmla="*/ 62 w 84"/>
                    <a:gd name="T3" fmla="*/ 190 h 190"/>
                    <a:gd name="T4" fmla="*/ 25 w 84"/>
                    <a:gd name="T5" fmla="*/ 147 h 190"/>
                    <a:gd name="T6" fmla="*/ 25 w 84"/>
                    <a:gd name="T7" fmla="*/ 62 h 190"/>
                    <a:gd name="T8" fmla="*/ 0 w 84"/>
                    <a:gd name="T9" fmla="*/ 62 h 190"/>
                    <a:gd name="T10" fmla="*/ 0 w 84"/>
                    <a:gd name="T11" fmla="*/ 43 h 190"/>
                    <a:gd name="T12" fmla="*/ 25 w 84"/>
                    <a:gd name="T13" fmla="*/ 43 h 190"/>
                    <a:gd name="T14" fmla="*/ 25 w 84"/>
                    <a:gd name="T15" fmla="*/ 7 h 190"/>
                    <a:gd name="T16" fmla="*/ 48 w 84"/>
                    <a:gd name="T17" fmla="*/ 0 h 190"/>
                    <a:gd name="T18" fmla="*/ 48 w 84"/>
                    <a:gd name="T19" fmla="*/ 43 h 190"/>
                    <a:gd name="T20" fmla="*/ 84 w 84"/>
                    <a:gd name="T21" fmla="*/ 43 h 190"/>
                    <a:gd name="T22" fmla="*/ 84 w 84"/>
                    <a:gd name="T23" fmla="*/ 62 h 190"/>
                    <a:gd name="T24" fmla="*/ 48 w 84"/>
                    <a:gd name="T25" fmla="*/ 62 h 190"/>
                    <a:gd name="T26" fmla="*/ 48 w 84"/>
                    <a:gd name="T27" fmla="*/ 143 h 190"/>
                    <a:gd name="T28" fmla="*/ 53 w 84"/>
                    <a:gd name="T29" fmla="*/ 164 h 190"/>
                    <a:gd name="T30" fmla="*/ 69 w 84"/>
                    <a:gd name="T31" fmla="*/ 170 h 190"/>
                    <a:gd name="T32" fmla="*/ 84 w 84"/>
                    <a:gd name="T33" fmla="*/ 165 h 190"/>
                    <a:gd name="T34" fmla="*/ 84 w 84"/>
                    <a:gd name="T35" fmla="*/ 18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90">
                      <a:moveTo>
                        <a:pt x="84" y="185"/>
                      </a:moveTo>
                      <a:cubicBezTo>
                        <a:pt x="79" y="188"/>
                        <a:pt x="71" y="190"/>
                        <a:pt x="62" y="190"/>
                      </a:cubicBezTo>
                      <a:cubicBezTo>
                        <a:pt x="37" y="190"/>
                        <a:pt x="25" y="176"/>
                        <a:pt x="25" y="147"/>
                      </a:cubicBezTo>
                      <a:cubicBezTo>
                        <a:pt x="25" y="62"/>
                        <a:pt x="25" y="62"/>
                        <a:pt x="25" y="62"/>
                      </a:cubicBezTo>
                      <a:cubicBezTo>
                        <a:pt x="0" y="62"/>
                        <a:pt x="0" y="62"/>
                        <a:pt x="0" y="62"/>
                      </a:cubicBezTo>
                      <a:cubicBezTo>
                        <a:pt x="0" y="43"/>
                        <a:pt x="0" y="43"/>
                        <a:pt x="0" y="43"/>
                      </a:cubicBezTo>
                      <a:cubicBezTo>
                        <a:pt x="25" y="43"/>
                        <a:pt x="25" y="43"/>
                        <a:pt x="25" y="43"/>
                      </a:cubicBezTo>
                      <a:cubicBezTo>
                        <a:pt x="25" y="7"/>
                        <a:pt x="25" y="7"/>
                        <a:pt x="25" y="7"/>
                      </a:cubicBezTo>
                      <a:cubicBezTo>
                        <a:pt x="48" y="0"/>
                        <a:pt x="48" y="0"/>
                        <a:pt x="48" y="0"/>
                      </a:cubicBezTo>
                      <a:cubicBezTo>
                        <a:pt x="48" y="43"/>
                        <a:pt x="48" y="43"/>
                        <a:pt x="48" y="43"/>
                      </a:cubicBezTo>
                      <a:cubicBezTo>
                        <a:pt x="84" y="43"/>
                        <a:pt x="84" y="43"/>
                        <a:pt x="84" y="43"/>
                      </a:cubicBezTo>
                      <a:cubicBezTo>
                        <a:pt x="84" y="62"/>
                        <a:pt x="84" y="62"/>
                        <a:pt x="84" y="62"/>
                      </a:cubicBezTo>
                      <a:cubicBezTo>
                        <a:pt x="48" y="62"/>
                        <a:pt x="48" y="62"/>
                        <a:pt x="48" y="62"/>
                      </a:cubicBezTo>
                      <a:cubicBezTo>
                        <a:pt x="48" y="143"/>
                        <a:pt x="48" y="143"/>
                        <a:pt x="48" y="143"/>
                      </a:cubicBezTo>
                      <a:cubicBezTo>
                        <a:pt x="48" y="153"/>
                        <a:pt x="49" y="160"/>
                        <a:pt x="53" y="164"/>
                      </a:cubicBezTo>
                      <a:cubicBezTo>
                        <a:pt x="56" y="168"/>
                        <a:pt x="61" y="170"/>
                        <a:pt x="69" y="170"/>
                      </a:cubicBezTo>
                      <a:cubicBezTo>
                        <a:pt x="75" y="170"/>
                        <a:pt x="80" y="169"/>
                        <a:pt x="84" y="165"/>
                      </a:cubicBezTo>
                      <a:lnTo>
                        <a:pt x="84" y="185"/>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27" name="Freeform 14"/>
                <p:cNvSpPr>
                  <a:spLocks/>
                </p:cNvSpPr>
                <p:nvPr/>
              </p:nvSpPr>
              <p:spPr bwMode="auto">
                <a:xfrm>
                  <a:off x="288260" y="-939770"/>
                  <a:ext cx="112648" cy="209993"/>
                </a:xfrm>
                <a:custGeom>
                  <a:avLst/>
                  <a:gdLst>
                    <a:gd name="T0" fmla="*/ 112 w 112"/>
                    <a:gd name="T1" fmla="*/ 154 h 208"/>
                    <a:gd name="T2" fmla="*/ 94 w 112"/>
                    <a:gd name="T3" fmla="*/ 194 h 208"/>
                    <a:gd name="T4" fmla="*/ 46 w 112"/>
                    <a:gd name="T5" fmla="*/ 208 h 208"/>
                    <a:gd name="T6" fmla="*/ 20 w 112"/>
                    <a:gd name="T7" fmla="*/ 204 h 208"/>
                    <a:gd name="T8" fmla="*/ 0 w 112"/>
                    <a:gd name="T9" fmla="*/ 197 h 208"/>
                    <a:gd name="T10" fmla="*/ 0 w 112"/>
                    <a:gd name="T11" fmla="*/ 169 h 208"/>
                    <a:gd name="T12" fmla="*/ 23 w 112"/>
                    <a:gd name="T13" fmla="*/ 182 h 208"/>
                    <a:gd name="T14" fmla="*/ 49 w 112"/>
                    <a:gd name="T15" fmla="*/ 187 h 208"/>
                    <a:gd name="T16" fmla="*/ 88 w 112"/>
                    <a:gd name="T17" fmla="*/ 156 h 208"/>
                    <a:gd name="T18" fmla="*/ 79 w 112"/>
                    <a:gd name="T19" fmla="*/ 135 h 208"/>
                    <a:gd name="T20" fmla="*/ 45 w 112"/>
                    <a:gd name="T21" fmla="*/ 111 h 208"/>
                    <a:gd name="T22" fmla="*/ 10 w 112"/>
                    <a:gd name="T23" fmla="*/ 84 h 208"/>
                    <a:gd name="T24" fmla="*/ 0 w 112"/>
                    <a:gd name="T25" fmla="*/ 53 h 208"/>
                    <a:gd name="T26" fmla="*/ 18 w 112"/>
                    <a:gd name="T27" fmla="*/ 15 h 208"/>
                    <a:gd name="T28" fmla="*/ 64 w 112"/>
                    <a:gd name="T29" fmla="*/ 0 h 208"/>
                    <a:gd name="T30" fmla="*/ 104 w 112"/>
                    <a:gd name="T31" fmla="*/ 7 h 208"/>
                    <a:gd name="T32" fmla="*/ 104 w 112"/>
                    <a:gd name="T33" fmla="*/ 33 h 208"/>
                    <a:gd name="T34" fmla="*/ 63 w 112"/>
                    <a:gd name="T35" fmla="*/ 21 h 208"/>
                    <a:gd name="T36" fmla="*/ 36 w 112"/>
                    <a:gd name="T37" fmla="*/ 29 h 208"/>
                    <a:gd name="T38" fmla="*/ 25 w 112"/>
                    <a:gd name="T39" fmla="*/ 51 h 208"/>
                    <a:gd name="T40" fmla="*/ 28 w 112"/>
                    <a:gd name="T41" fmla="*/ 67 h 208"/>
                    <a:gd name="T42" fmla="*/ 39 w 112"/>
                    <a:gd name="T43" fmla="*/ 79 h 208"/>
                    <a:gd name="T44" fmla="*/ 64 w 112"/>
                    <a:gd name="T45" fmla="*/ 95 h 208"/>
                    <a:gd name="T46" fmla="*/ 102 w 112"/>
                    <a:gd name="T47" fmla="*/ 123 h 208"/>
                    <a:gd name="T48" fmla="*/ 112 w 112"/>
                    <a:gd name="T49" fmla="*/ 15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208">
                      <a:moveTo>
                        <a:pt x="112" y="154"/>
                      </a:moveTo>
                      <a:cubicBezTo>
                        <a:pt x="112" y="171"/>
                        <a:pt x="106" y="184"/>
                        <a:pt x="94" y="194"/>
                      </a:cubicBezTo>
                      <a:cubicBezTo>
                        <a:pt x="82" y="203"/>
                        <a:pt x="66" y="208"/>
                        <a:pt x="46" y="208"/>
                      </a:cubicBezTo>
                      <a:cubicBezTo>
                        <a:pt x="38" y="208"/>
                        <a:pt x="30" y="207"/>
                        <a:pt x="20" y="204"/>
                      </a:cubicBezTo>
                      <a:cubicBezTo>
                        <a:pt x="11" y="202"/>
                        <a:pt x="4" y="199"/>
                        <a:pt x="0" y="197"/>
                      </a:cubicBezTo>
                      <a:cubicBezTo>
                        <a:pt x="0" y="169"/>
                        <a:pt x="0" y="169"/>
                        <a:pt x="0" y="169"/>
                      </a:cubicBezTo>
                      <a:cubicBezTo>
                        <a:pt x="6" y="174"/>
                        <a:pt x="13" y="178"/>
                        <a:pt x="23" y="182"/>
                      </a:cubicBezTo>
                      <a:cubicBezTo>
                        <a:pt x="32" y="185"/>
                        <a:pt x="41" y="187"/>
                        <a:pt x="49" y="187"/>
                      </a:cubicBezTo>
                      <a:cubicBezTo>
                        <a:pt x="75" y="187"/>
                        <a:pt x="88" y="177"/>
                        <a:pt x="88" y="156"/>
                      </a:cubicBezTo>
                      <a:cubicBezTo>
                        <a:pt x="88" y="148"/>
                        <a:pt x="85" y="141"/>
                        <a:pt x="79" y="135"/>
                      </a:cubicBezTo>
                      <a:cubicBezTo>
                        <a:pt x="74" y="129"/>
                        <a:pt x="62" y="121"/>
                        <a:pt x="45" y="111"/>
                      </a:cubicBezTo>
                      <a:cubicBezTo>
                        <a:pt x="29" y="102"/>
                        <a:pt x="17" y="93"/>
                        <a:pt x="10" y="84"/>
                      </a:cubicBezTo>
                      <a:cubicBezTo>
                        <a:pt x="4" y="76"/>
                        <a:pt x="0" y="65"/>
                        <a:pt x="0" y="53"/>
                      </a:cubicBezTo>
                      <a:cubicBezTo>
                        <a:pt x="0" y="37"/>
                        <a:pt x="6" y="24"/>
                        <a:pt x="18" y="15"/>
                      </a:cubicBezTo>
                      <a:cubicBezTo>
                        <a:pt x="30" y="5"/>
                        <a:pt x="46" y="0"/>
                        <a:pt x="64" y="0"/>
                      </a:cubicBezTo>
                      <a:cubicBezTo>
                        <a:pt x="82" y="0"/>
                        <a:pt x="96" y="2"/>
                        <a:pt x="104" y="7"/>
                      </a:cubicBezTo>
                      <a:cubicBezTo>
                        <a:pt x="104" y="33"/>
                        <a:pt x="104" y="33"/>
                        <a:pt x="104" y="33"/>
                      </a:cubicBezTo>
                      <a:cubicBezTo>
                        <a:pt x="94" y="25"/>
                        <a:pt x="80" y="21"/>
                        <a:pt x="63" y="21"/>
                      </a:cubicBezTo>
                      <a:cubicBezTo>
                        <a:pt x="52" y="21"/>
                        <a:pt x="43" y="24"/>
                        <a:pt x="36" y="29"/>
                      </a:cubicBezTo>
                      <a:cubicBezTo>
                        <a:pt x="29" y="35"/>
                        <a:pt x="25" y="42"/>
                        <a:pt x="25" y="51"/>
                      </a:cubicBezTo>
                      <a:cubicBezTo>
                        <a:pt x="25" y="58"/>
                        <a:pt x="26" y="63"/>
                        <a:pt x="28" y="67"/>
                      </a:cubicBezTo>
                      <a:cubicBezTo>
                        <a:pt x="30" y="71"/>
                        <a:pt x="34" y="75"/>
                        <a:pt x="39" y="79"/>
                      </a:cubicBezTo>
                      <a:cubicBezTo>
                        <a:pt x="44" y="83"/>
                        <a:pt x="52" y="89"/>
                        <a:pt x="64" y="95"/>
                      </a:cubicBezTo>
                      <a:cubicBezTo>
                        <a:pt x="82" y="105"/>
                        <a:pt x="95" y="114"/>
                        <a:pt x="102" y="123"/>
                      </a:cubicBezTo>
                      <a:cubicBezTo>
                        <a:pt x="109" y="132"/>
                        <a:pt x="112" y="142"/>
                        <a:pt x="112" y="154"/>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28" name="Freeform 15"/>
                <p:cNvSpPr>
                  <a:spLocks/>
                </p:cNvSpPr>
                <p:nvPr/>
              </p:nvSpPr>
              <p:spPr bwMode="auto">
                <a:xfrm>
                  <a:off x="408985" y="-878132"/>
                  <a:ext cx="136453" cy="212969"/>
                </a:xfrm>
                <a:custGeom>
                  <a:avLst/>
                  <a:gdLst>
                    <a:gd name="T0" fmla="*/ 136 w 136"/>
                    <a:gd name="T1" fmla="*/ 0 h 211"/>
                    <a:gd name="T2" fmla="*/ 70 w 136"/>
                    <a:gd name="T3" fmla="*/ 167 h 211"/>
                    <a:gd name="T4" fmla="*/ 20 w 136"/>
                    <a:gd name="T5" fmla="*/ 211 h 211"/>
                    <a:gd name="T6" fmla="*/ 5 w 136"/>
                    <a:gd name="T7" fmla="*/ 210 h 211"/>
                    <a:gd name="T8" fmla="*/ 5 w 136"/>
                    <a:gd name="T9" fmla="*/ 189 h 211"/>
                    <a:gd name="T10" fmla="*/ 19 w 136"/>
                    <a:gd name="T11" fmla="*/ 191 h 211"/>
                    <a:gd name="T12" fmla="*/ 45 w 136"/>
                    <a:gd name="T13" fmla="*/ 171 h 211"/>
                    <a:gd name="T14" fmla="*/ 57 w 136"/>
                    <a:gd name="T15" fmla="*/ 143 h 211"/>
                    <a:gd name="T16" fmla="*/ 0 w 136"/>
                    <a:gd name="T17" fmla="*/ 0 h 211"/>
                    <a:gd name="T18" fmla="*/ 26 w 136"/>
                    <a:gd name="T19" fmla="*/ 0 h 211"/>
                    <a:gd name="T20" fmla="*/ 65 w 136"/>
                    <a:gd name="T21" fmla="*/ 110 h 211"/>
                    <a:gd name="T22" fmla="*/ 68 w 136"/>
                    <a:gd name="T23" fmla="*/ 121 h 211"/>
                    <a:gd name="T24" fmla="*/ 69 w 136"/>
                    <a:gd name="T25" fmla="*/ 121 h 211"/>
                    <a:gd name="T26" fmla="*/ 72 w 136"/>
                    <a:gd name="T27" fmla="*/ 111 h 211"/>
                    <a:gd name="T28" fmla="*/ 113 w 136"/>
                    <a:gd name="T29" fmla="*/ 0 h 211"/>
                    <a:gd name="T30" fmla="*/ 136 w 136"/>
                    <a:gd name="T31"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211">
                      <a:moveTo>
                        <a:pt x="136" y="0"/>
                      </a:moveTo>
                      <a:cubicBezTo>
                        <a:pt x="70" y="167"/>
                        <a:pt x="70" y="167"/>
                        <a:pt x="70" y="167"/>
                      </a:cubicBezTo>
                      <a:cubicBezTo>
                        <a:pt x="58" y="196"/>
                        <a:pt x="42" y="211"/>
                        <a:pt x="20" y="211"/>
                      </a:cubicBezTo>
                      <a:cubicBezTo>
                        <a:pt x="14" y="211"/>
                        <a:pt x="9" y="211"/>
                        <a:pt x="5" y="210"/>
                      </a:cubicBezTo>
                      <a:cubicBezTo>
                        <a:pt x="5" y="189"/>
                        <a:pt x="5" y="189"/>
                        <a:pt x="5" y="189"/>
                      </a:cubicBezTo>
                      <a:cubicBezTo>
                        <a:pt x="10" y="191"/>
                        <a:pt x="15" y="191"/>
                        <a:pt x="19" y="191"/>
                      </a:cubicBezTo>
                      <a:cubicBezTo>
                        <a:pt x="31" y="191"/>
                        <a:pt x="39" y="184"/>
                        <a:pt x="45" y="171"/>
                      </a:cubicBezTo>
                      <a:cubicBezTo>
                        <a:pt x="57" y="143"/>
                        <a:pt x="57" y="143"/>
                        <a:pt x="57" y="143"/>
                      </a:cubicBezTo>
                      <a:cubicBezTo>
                        <a:pt x="0" y="0"/>
                        <a:pt x="0" y="0"/>
                        <a:pt x="0" y="0"/>
                      </a:cubicBezTo>
                      <a:cubicBezTo>
                        <a:pt x="26" y="0"/>
                        <a:pt x="26" y="0"/>
                        <a:pt x="26" y="0"/>
                      </a:cubicBezTo>
                      <a:cubicBezTo>
                        <a:pt x="65" y="110"/>
                        <a:pt x="65" y="110"/>
                        <a:pt x="65" y="110"/>
                      </a:cubicBezTo>
                      <a:cubicBezTo>
                        <a:pt x="68" y="121"/>
                        <a:pt x="68" y="121"/>
                        <a:pt x="68" y="121"/>
                      </a:cubicBezTo>
                      <a:cubicBezTo>
                        <a:pt x="69" y="121"/>
                        <a:pt x="69" y="121"/>
                        <a:pt x="69" y="121"/>
                      </a:cubicBezTo>
                      <a:cubicBezTo>
                        <a:pt x="69" y="119"/>
                        <a:pt x="70" y="116"/>
                        <a:pt x="72" y="111"/>
                      </a:cubicBezTo>
                      <a:cubicBezTo>
                        <a:pt x="113" y="0"/>
                        <a:pt x="113" y="0"/>
                        <a:pt x="113" y="0"/>
                      </a:cubicBezTo>
                      <a:lnTo>
                        <a:pt x="136" y="0"/>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29" name="Freeform 16"/>
                <p:cNvSpPr>
                  <a:spLocks/>
                </p:cNvSpPr>
                <p:nvPr/>
              </p:nvSpPr>
              <p:spPr bwMode="auto">
                <a:xfrm>
                  <a:off x="553515" y="-882383"/>
                  <a:ext cx="88843" cy="152606"/>
                </a:xfrm>
                <a:custGeom>
                  <a:avLst/>
                  <a:gdLst>
                    <a:gd name="T0" fmla="*/ 88 w 88"/>
                    <a:gd name="T1" fmla="*/ 109 h 151"/>
                    <a:gd name="T2" fmla="*/ 74 w 88"/>
                    <a:gd name="T3" fmla="*/ 139 h 151"/>
                    <a:gd name="T4" fmla="*/ 35 w 88"/>
                    <a:gd name="T5" fmla="*/ 151 h 151"/>
                    <a:gd name="T6" fmla="*/ 0 w 88"/>
                    <a:gd name="T7" fmla="*/ 142 h 151"/>
                    <a:gd name="T8" fmla="*/ 0 w 88"/>
                    <a:gd name="T9" fmla="*/ 118 h 151"/>
                    <a:gd name="T10" fmla="*/ 37 w 88"/>
                    <a:gd name="T11" fmla="*/ 131 h 151"/>
                    <a:gd name="T12" fmla="*/ 64 w 88"/>
                    <a:gd name="T13" fmla="*/ 111 h 151"/>
                    <a:gd name="T14" fmla="*/ 59 w 88"/>
                    <a:gd name="T15" fmla="*/ 98 h 151"/>
                    <a:gd name="T16" fmla="*/ 35 w 88"/>
                    <a:gd name="T17" fmla="*/ 84 h 151"/>
                    <a:gd name="T18" fmla="*/ 8 w 88"/>
                    <a:gd name="T19" fmla="*/ 67 h 151"/>
                    <a:gd name="T20" fmla="*/ 0 w 88"/>
                    <a:gd name="T21" fmla="*/ 42 h 151"/>
                    <a:gd name="T22" fmla="*/ 14 w 88"/>
                    <a:gd name="T23" fmla="*/ 12 h 151"/>
                    <a:gd name="T24" fmla="*/ 51 w 88"/>
                    <a:gd name="T25" fmla="*/ 0 h 151"/>
                    <a:gd name="T26" fmla="*/ 81 w 88"/>
                    <a:gd name="T27" fmla="*/ 7 h 151"/>
                    <a:gd name="T28" fmla="*/ 81 w 88"/>
                    <a:gd name="T29" fmla="*/ 30 h 151"/>
                    <a:gd name="T30" fmla="*/ 49 w 88"/>
                    <a:gd name="T31" fmla="*/ 20 h 151"/>
                    <a:gd name="T32" fmla="*/ 30 w 88"/>
                    <a:gd name="T33" fmla="*/ 25 h 151"/>
                    <a:gd name="T34" fmla="*/ 23 w 88"/>
                    <a:gd name="T35" fmla="*/ 40 h 151"/>
                    <a:gd name="T36" fmla="*/ 29 w 88"/>
                    <a:gd name="T37" fmla="*/ 55 h 151"/>
                    <a:gd name="T38" fmla="*/ 51 w 88"/>
                    <a:gd name="T39" fmla="*/ 67 h 151"/>
                    <a:gd name="T40" fmla="*/ 80 w 88"/>
                    <a:gd name="T41" fmla="*/ 85 h 151"/>
                    <a:gd name="T42" fmla="*/ 88 w 88"/>
                    <a:gd name="T43" fmla="*/ 10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51">
                      <a:moveTo>
                        <a:pt x="88" y="109"/>
                      </a:moveTo>
                      <a:cubicBezTo>
                        <a:pt x="88" y="122"/>
                        <a:pt x="83" y="132"/>
                        <a:pt x="74" y="139"/>
                      </a:cubicBezTo>
                      <a:cubicBezTo>
                        <a:pt x="64" y="147"/>
                        <a:pt x="51" y="151"/>
                        <a:pt x="35" y="151"/>
                      </a:cubicBezTo>
                      <a:cubicBezTo>
                        <a:pt x="22" y="151"/>
                        <a:pt x="10" y="148"/>
                        <a:pt x="0" y="142"/>
                      </a:cubicBezTo>
                      <a:cubicBezTo>
                        <a:pt x="0" y="118"/>
                        <a:pt x="0" y="118"/>
                        <a:pt x="0" y="118"/>
                      </a:cubicBezTo>
                      <a:cubicBezTo>
                        <a:pt x="11" y="127"/>
                        <a:pt x="23" y="131"/>
                        <a:pt x="37" y="131"/>
                      </a:cubicBezTo>
                      <a:cubicBezTo>
                        <a:pt x="55" y="131"/>
                        <a:pt x="64" y="125"/>
                        <a:pt x="64" y="111"/>
                      </a:cubicBezTo>
                      <a:cubicBezTo>
                        <a:pt x="64" y="106"/>
                        <a:pt x="63" y="101"/>
                        <a:pt x="59" y="98"/>
                      </a:cubicBezTo>
                      <a:cubicBezTo>
                        <a:pt x="55" y="95"/>
                        <a:pt x="47" y="90"/>
                        <a:pt x="35" y="84"/>
                      </a:cubicBezTo>
                      <a:cubicBezTo>
                        <a:pt x="22" y="79"/>
                        <a:pt x="13" y="73"/>
                        <a:pt x="8" y="67"/>
                      </a:cubicBezTo>
                      <a:cubicBezTo>
                        <a:pt x="2" y="60"/>
                        <a:pt x="0" y="52"/>
                        <a:pt x="0" y="42"/>
                      </a:cubicBezTo>
                      <a:cubicBezTo>
                        <a:pt x="0" y="30"/>
                        <a:pt x="5" y="20"/>
                        <a:pt x="14" y="12"/>
                      </a:cubicBezTo>
                      <a:cubicBezTo>
                        <a:pt x="24" y="4"/>
                        <a:pt x="36" y="0"/>
                        <a:pt x="51" y="0"/>
                      </a:cubicBezTo>
                      <a:cubicBezTo>
                        <a:pt x="62" y="0"/>
                        <a:pt x="72" y="2"/>
                        <a:pt x="81" y="7"/>
                      </a:cubicBezTo>
                      <a:cubicBezTo>
                        <a:pt x="81" y="30"/>
                        <a:pt x="81" y="30"/>
                        <a:pt x="81" y="30"/>
                      </a:cubicBezTo>
                      <a:cubicBezTo>
                        <a:pt x="72" y="23"/>
                        <a:pt x="61" y="20"/>
                        <a:pt x="49" y="20"/>
                      </a:cubicBezTo>
                      <a:cubicBezTo>
                        <a:pt x="41" y="20"/>
                        <a:pt x="35" y="22"/>
                        <a:pt x="30" y="25"/>
                      </a:cubicBezTo>
                      <a:cubicBezTo>
                        <a:pt x="26" y="29"/>
                        <a:pt x="23" y="34"/>
                        <a:pt x="23" y="40"/>
                      </a:cubicBezTo>
                      <a:cubicBezTo>
                        <a:pt x="23" y="46"/>
                        <a:pt x="25" y="51"/>
                        <a:pt x="29" y="55"/>
                      </a:cubicBezTo>
                      <a:cubicBezTo>
                        <a:pt x="32" y="58"/>
                        <a:pt x="40" y="62"/>
                        <a:pt x="51" y="67"/>
                      </a:cubicBezTo>
                      <a:cubicBezTo>
                        <a:pt x="65" y="73"/>
                        <a:pt x="74" y="79"/>
                        <a:pt x="80" y="85"/>
                      </a:cubicBezTo>
                      <a:cubicBezTo>
                        <a:pt x="85" y="91"/>
                        <a:pt x="88" y="99"/>
                        <a:pt x="88" y="109"/>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30" name="Freeform 17"/>
                <p:cNvSpPr>
                  <a:spLocks/>
                </p:cNvSpPr>
                <p:nvPr/>
              </p:nvSpPr>
              <p:spPr bwMode="auto">
                <a:xfrm>
                  <a:off x="651285" y="-921491"/>
                  <a:ext cx="84592" cy="191715"/>
                </a:xfrm>
                <a:custGeom>
                  <a:avLst/>
                  <a:gdLst>
                    <a:gd name="T0" fmla="*/ 84 w 84"/>
                    <a:gd name="T1" fmla="*/ 185 h 190"/>
                    <a:gd name="T2" fmla="*/ 62 w 84"/>
                    <a:gd name="T3" fmla="*/ 190 h 190"/>
                    <a:gd name="T4" fmla="*/ 24 w 84"/>
                    <a:gd name="T5" fmla="*/ 147 h 190"/>
                    <a:gd name="T6" fmla="*/ 24 w 84"/>
                    <a:gd name="T7" fmla="*/ 62 h 190"/>
                    <a:gd name="T8" fmla="*/ 0 w 84"/>
                    <a:gd name="T9" fmla="*/ 62 h 190"/>
                    <a:gd name="T10" fmla="*/ 0 w 84"/>
                    <a:gd name="T11" fmla="*/ 43 h 190"/>
                    <a:gd name="T12" fmla="*/ 24 w 84"/>
                    <a:gd name="T13" fmla="*/ 43 h 190"/>
                    <a:gd name="T14" fmla="*/ 24 w 84"/>
                    <a:gd name="T15" fmla="*/ 7 h 190"/>
                    <a:gd name="T16" fmla="*/ 48 w 84"/>
                    <a:gd name="T17" fmla="*/ 0 h 190"/>
                    <a:gd name="T18" fmla="*/ 48 w 84"/>
                    <a:gd name="T19" fmla="*/ 43 h 190"/>
                    <a:gd name="T20" fmla="*/ 84 w 84"/>
                    <a:gd name="T21" fmla="*/ 43 h 190"/>
                    <a:gd name="T22" fmla="*/ 84 w 84"/>
                    <a:gd name="T23" fmla="*/ 62 h 190"/>
                    <a:gd name="T24" fmla="*/ 48 w 84"/>
                    <a:gd name="T25" fmla="*/ 62 h 190"/>
                    <a:gd name="T26" fmla="*/ 48 w 84"/>
                    <a:gd name="T27" fmla="*/ 143 h 190"/>
                    <a:gd name="T28" fmla="*/ 52 w 84"/>
                    <a:gd name="T29" fmla="*/ 164 h 190"/>
                    <a:gd name="T30" fmla="*/ 69 w 84"/>
                    <a:gd name="T31" fmla="*/ 170 h 190"/>
                    <a:gd name="T32" fmla="*/ 84 w 84"/>
                    <a:gd name="T33" fmla="*/ 165 h 190"/>
                    <a:gd name="T34" fmla="*/ 84 w 84"/>
                    <a:gd name="T35" fmla="*/ 18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90">
                      <a:moveTo>
                        <a:pt x="84" y="185"/>
                      </a:moveTo>
                      <a:cubicBezTo>
                        <a:pt x="78" y="188"/>
                        <a:pt x="71" y="190"/>
                        <a:pt x="62" y="190"/>
                      </a:cubicBezTo>
                      <a:cubicBezTo>
                        <a:pt x="37" y="190"/>
                        <a:pt x="24" y="176"/>
                        <a:pt x="24" y="147"/>
                      </a:cubicBezTo>
                      <a:cubicBezTo>
                        <a:pt x="24" y="62"/>
                        <a:pt x="24" y="62"/>
                        <a:pt x="24" y="62"/>
                      </a:cubicBezTo>
                      <a:cubicBezTo>
                        <a:pt x="0" y="62"/>
                        <a:pt x="0" y="62"/>
                        <a:pt x="0" y="62"/>
                      </a:cubicBezTo>
                      <a:cubicBezTo>
                        <a:pt x="0" y="43"/>
                        <a:pt x="0" y="43"/>
                        <a:pt x="0" y="43"/>
                      </a:cubicBezTo>
                      <a:cubicBezTo>
                        <a:pt x="24" y="43"/>
                        <a:pt x="24" y="43"/>
                        <a:pt x="24" y="43"/>
                      </a:cubicBezTo>
                      <a:cubicBezTo>
                        <a:pt x="24" y="7"/>
                        <a:pt x="24" y="7"/>
                        <a:pt x="24" y="7"/>
                      </a:cubicBezTo>
                      <a:cubicBezTo>
                        <a:pt x="48" y="0"/>
                        <a:pt x="48" y="0"/>
                        <a:pt x="48" y="0"/>
                      </a:cubicBezTo>
                      <a:cubicBezTo>
                        <a:pt x="48" y="43"/>
                        <a:pt x="48" y="43"/>
                        <a:pt x="48" y="43"/>
                      </a:cubicBezTo>
                      <a:cubicBezTo>
                        <a:pt x="84" y="43"/>
                        <a:pt x="84" y="43"/>
                        <a:pt x="84" y="43"/>
                      </a:cubicBezTo>
                      <a:cubicBezTo>
                        <a:pt x="84" y="62"/>
                        <a:pt x="84" y="62"/>
                        <a:pt x="84" y="62"/>
                      </a:cubicBezTo>
                      <a:cubicBezTo>
                        <a:pt x="48" y="62"/>
                        <a:pt x="48" y="62"/>
                        <a:pt x="48" y="62"/>
                      </a:cubicBezTo>
                      <a:cubicBezTo>
                        <a:pt x="48" y="143"/>
                        <a:pt x="48" y="143"/>
                        <a:pt x="48" y="143"/>
                      </a:cubicBezTo>
                      <a:cubicBezTo>
                        <a:pt x="48" y="153"/>
                        <a:pt x="49" y="160"/>
                        <a:pt x="52" y="164"/>
                      </a:cubicBezTo>
                      <a:cubicBezTo>
                        <a:pt x="56" y="168"/>
                        <a:pt x="61" y="170"/>
                        <a:pt x="69" y="170"/>
                      </a:cubicBezTo>
                      <a:cubicBezTo>
                        <a:pt x="75" y="170"/>
                        <a:pt x="80" y="169"/>
                        <a:pt x="84" y="165"/>
                      </a:cubicBezTo>
                      <a:lnTo>
                        <a:pt x="84" y="185"/>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31" name="Freeform 18"/>
                <p:cNvSpPr>
                  <a:spLocks noEditPoints="1"/>
                </p:cNvSpPr>
                <p:nvPr/>
              </p:nvSpPr>
              <p:spPr bwMode="auto">
                <a:xfrm>
                  <a:off x="747780" y="-882383"/>
                  <a:ext cx="125826" cy="152606"/>
                </a:xfrm>
                <a:custGeom>
                  <a:avLst/>
                  <a:gdLst>
                    <a:gd name="T0" fmla="*/ 125 w 125"/>
                    <a:gd name="T1" fmla="*/ 81 h 151"/>
                    <a:gd name="T2" fmla="*/ 24 w 125"/>
                    <a:gd name="T3" fmla="*/ 81 h 151"/>
                    <a:gd name="T4" fmla="*/ 37 w 125"/>
                    <a:gd name="T5" fmla="*/ 119 h 151"/>
                    <a:gd name="T6" fmla="*/ 71 w 125"/>
                    <a:gd name="T7" fmla="*/ 131 h 151"/>
                    <a:gd name="T8" fmla="*/ 115 w 125"/>
                    <a:gd name="T9" fmla="*/ 116 h 151"/>
                    <a:gd name="T10" fmla="*/ 115 w 125"/>
                    <a:gd name="T11" fmla="*/ 137 h 151"/>
                    <a:gd name="T12" fmla="*/ 65 w 125"/>
                    <a:gd name="T13" fmla="*/ 151 h 151"/>
                    <a:gd name="T14" fmla="*/ 17 w 125"/>
                    <a:gd name="T15" fmla="*/ 131 h 151"/>
                    <a:gd name="T16" fmla="*/ 0 w 125"/>
                    <a:gd name="T17" fmla="*/ 76 h 151"/>
                    <a:gd name="T18" fmla="*/ 8 w 125"/>
                    <a:gd name="T19" fmla="*/ 37 h 151"/>
                    <a:gd name="T20" fmla="*/ 32 w 125"/>
                    <a:gd name="T21" fmla="*/ 10 h 151"/>
                    <a:gd name="T22" fmla="*/ 66 w 125"/>
                    <a:gd name="T23" fmla="*/ 0 h 151"/>
                    <a:gd name="T24" fmla="*/ 110 w 125"/>
                    <a:gd name="T25" fmla="*/ 18 h 151"/>
                    <a:gd name="T26" fmla="*/ 125 w 125"/>
                    <a:gd name="T27" fmla="*/ 69 h 151"/>
                    <a:gd name="T28" fmla="*/ 125 w 125"/>
                    <a:gd name="T29" fmla="*/ 81 h 151"/>
                    <a:gd name="T30" fmla="*/ 102 w 125"/>
                    <a:gd name="T31" fmla="*/ 62 h 151"/>
                    <a:gd name="T32" fmla="*/ 92 w 125"/>
                    <a:gd name="T33" fmla="*/ 31 h 151"/>
                    <a:gd name="T34" fmla="*/ 66 w 125"/>
                    <a:gd name="T35" fmla="*/ 20 h 151"/>
                    <a:gd name="T36" fmla="*/ 38 w 125"/>
                    <a:gd name="T37" fmla="*/ 31 h 151"/>
                    <a:gd name="T38" fmla="*/ 24 w 125"/>
                    <a:gd name="T39" fmla="*/ 62 h 151"/>
                    <a:gd name="T40" fmla="*/ 102 w 125"/>
                    <a:gd name="T41" fmla="*/ 6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51">
                      <a:moveTo>
                        <a:pt x="125" y="81"/>
                      </a:moveTo>
                      <a:cubicBezTo>
                        <a:pt x="24" y="81"/>
                        <a:pt x="24" y="81"/>
                        <a:pt x="24" y="81"/>
                      </a:cubicBezTo>
                      <a:cubicBezTo>
                        <a:pt x="24" y="98"/>
                        <a:pt x="28" y="110"/>
                        <a:pt x="37" y="119"/>
                      </a:cubicBezTo>
                      <a:cubicBezTo>
                        <a:pt x="45" y="127"/>
                        <a:pt x="56" y="131"/>
                        <a:pt x="71" y="131"/>
                      </a:cubicBezTo>
                      <a:cubicBezTo>
                        <a:pt x="87" y="131"/>
                        <a:pt x="102" y="126"/>
                        <a:pt x="115" y="116"/>
                      </a:cubicBezTo>
                      <a:cubicBezTo>
                        <a:pt x="115" y="137"/>
                        <a:pt x="115" y="137"/>
                        <a:pt x="115" y="137"/>
                      </a:cubicBezTo>
                      <a:cubicBezTo>
                        <a:pt x="103" y="146"/>
                        <a:pt x="86" y="151"/>
                        <a:pt x="65" y="151"/>
                      </a:cubicBezTo>
                      <a:cubicBezTo>
                        <a:pt x="45" y="151"/>
                        <a:pt x="29" y="144"/>
                        <a:pt x="17" y="131"/>
                      </a:cubicBezTo>
                      <a:cubicBezTo>
                        <a:pt x="6" y="118"/>
                        <a:pt x="0" y="100"/>
                        <a:pt x="0" y="76"/>
                      </a:cubicBezTo>
                      <a:cubicBezTo>
                        <a:pt x="0" y="62"/>
                        <a:pt x="3" y="49"/>
                        <a:pt x="8" y="37"/>
                      </a:cubicBezTo>
                      <a:cubicBezTo>
                        <a:pt x="14" y="25"/>
                        <a:pt x="22" y="16"/>
                        <a:pt x="32" y="10"/>
                      </a:cubicBezTo>
                      <a:cubicBezTo>
                        <a:pt x="42" y="3"/>
                        <a:pt x="54" y="0"/>
                        <a:pt x="66" y="0"/>
                      </a:cubicBezTo>
                      <a:cubicBezTo>
                        <a:pt x="85" y="0"/>
                        <a:pt x="99" y="6"/>
                        <a:pt x="110" y="18"/>
                      </a:cubicBezTo>
                      <a:cubicBezTo>
                        <a:pt x="120" y="30"/>
                        <a:pt x="125" y="47"/>
                        <a:pt x="125" y="69"/>
                      </a:cubicBezTo>
                      <a:lnTo>
                        <a:pt x="125" y="81"/>
                      </a:lnTo>
                      <a:close/>
                      <a:moveTo>
                        <a:pt x="102" y="62"/>
                      </a:moveTo>
                      <a:cubicBezTo>
                        <a:pt x="102" y="48"/>
                        <a:pt x="98" y="38"/>
                        <a:pt x="92" y="31"/>
                      </a:cubicBezTo>
                      <a:cubicBezTo>
                        <a:pt x="86" y="23"/>
                        <a:pt x="77" y="20"/>
                        <a:pt x="66" y="20"/>
                      </a:cubicBezTo>
                      <a:cubicBezTo>
                        <a:pt x="55" y="20"/>
                        <a:pt x="46" y="24"/>
                        <a:pt x="38" y="31"/>
                      </a:cubicBezTo>
                      <a:cubicBezTo>
                        <a:pt x="31" y="39"/>
                        <a:pt x="26" y="49"/>
                        <a:pt x="24" y="62"/>
                      </a:cubicBezTo>
                      <a:lnTo>
                        <a:pt x="102" y="62"/>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32" name="Freeform 19"/>
                <p:cNvSpPr>
                  <a:spLocks/>
                </p:cNvSpPr>
                <p:nvPr/>
              </p:nvSpPr>
              <p:spPr bwMode="auto">
                <a:xfrm>
                  <a:off x="899536" y="-882383"/>
                  <a:ext cx="206593" cy="149631"/>
                </a:xfrm>
                <a:custGeom>
                  <a:avLst/>
                  <a:gdLst>
                    <a:gd name="T0" fmla="*/ 205 w 205"/>
                    <a:gd name="T1" fmla="*/ 148 h 148"/>
                    <a:gd name="T2" fmla="*/ 182 w 205"/>
                    <a:gd name="T3" fmla="*/ 148 h 148"/>
                    <a:gd name="T4" fmla="*/ 182 w 205"/>
                    <a:gd name="T5" fmla="*/ 65 h 148"/>
                    <a:gd name="T6" fmla="*/ 174 w 205"/>
                    <a:gd name="T7" fmla="*/ 30 h 148"/>
                    <a:gd name="T8" fmla="*/ 150 w 205"/>
                    <a:gd name="T9" fmla="*/ 20 h 148"/>
                    <a:gd name="T10" fmla="*/ 124 w 205"/>
                    <a:gd name="T11" fmla="*/ 33 h 148"/>
                    <a:gd name="T12" fmla="*/ 114 w 205"/>
                    <a:gd name="T13" fmla="*/ 65 h 148"/>
                    <a:gd name="T14" fmla="*/ 114 w 205"/>
                    <a:gd name="T15" fmla="*/ 148 h 148"/>
                    <a:gd name="T16" fmla="*/ 91 w 205"/>
                    <a:gd name="T17" fmla="*/ 148 h 148"/>
                    <a:gd name="T18" fmla="*/ 91 w 205"/>
                    <a:gd name="T19" fmla="*/ 62 h 148"/>
                    <a:gd name="T20" fmla="*/ 58 w 205"/>
                    <a:gd name="T21" fmla="*/ 20 h 148"/>
                    <a:gd name="T22" fmla="*/ 33 w 205"/>
                    <a:gd name="T23" fmla="*/ 32 h 148"/>
                    <a:gd name="T24" fmla="*/ 23 w 205"/>
                    <a:gd name="T25" fmla="*/ 65 h 148"/>
                    <a:gd name="T26" fmla="*/ 23 w 205"/>
                    <a:gd name="T27" fmla="*/ 148 h 148"/>
                    <a:gd name="T28" fmla="*/ 0 w 205"/>
                    <a:gd name="T29" fmla="*/ 148 h 148"/>
                    <a:gd name="T30" fmla="*/ 0 w 205"/>
                    <a:gd name="T31" fmla="*/ 4 h 148"/>
                    <a:gd name="T32" fmla="*/ 23 w 205"/>
                    <a:gd name="T33" fmla="*/ 4 h 148"/>
                    <a:gd name="T34" fmla="*/ 23 w 205"/>
                    <a:gd name="T35" fmla="*/ 26 h 148"/>
                    <a:gd name="T36" fmla="*/ 24 w 205"/>
                    <a:gd name="T37" fmla="*/ 26 h 148"/>
                    <a:gd name="T38" fmla="*/ 69 w 205"/>
                    <a:gd name="T39" fmla="*/ 0 h 148"/>
                    <a:gd name="T40" fmla="*/ 94 w 205"/>
                    <a:gd name="T41" fmla="*/ 8 h 148"/>
                    <a:gd name="T42" fmla="*/ 110 w 205"/>
                    <a:gd name="T43" fmla="*/ 30 h 148"/>
                    <a:gd name="T44" fmla="*/ 157 w 205"/>
                    <a:gd name="T45" fmla="*/ 0 h 148"/>
                    <a:gd name="T46" fmla="*/ 205 w 205"/>
                    <a:gd name="T47" fmla="*/ 59 h 148"/>
                    <a:gd name="T48" fmla="*/ 205 w 205"/>
                    <a:gd name="T4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5" h="148">
                      <a:moveTo>
                        <a:pt x="205" y="148"/>
                      </a:moveTo>
                      <a:cubicBezTo>
                        <a:pt x="182" y="148"/>
                        <a:pt x="182" y="148"/>
                        <a:pt x="182" y="148"/>
                      </a:cubicBezTo>
                      <a:cubicBezTo>
                        <a:pt x="182" y="65"/>
                        <a:pt x="182" y="65"/>
                        <a:pt x="182" y="65"/>
                      </a:cubicBezTo>
                      <a:cubicBezTo>
                        <a:pt x="182" y="49"/>
                        <a:pt x="179" y="37"/>
                        <a:pt x="174" y="30"/>
                      </a:cubicBezTo>
                      <a:cubicBezTo>
                        <a:pt x="169" y="23"/>
                        <a:pt x="161" y="20"/>
                        <a:pt x="150" y="20"/>
                      </a:cubicBezTo>
                      <a:cubicBezTo>
                        <a:pt x="140" y="20"/>
                        <a:pt x="131" y="24"/>
                        <a:pt x="124" y="33"/>
                      </a:cubicBezTo>
                      <a:cubicBezTo>
                        <a:pt x="118" y="42"/>
                        <a:pt x="114" y="53"/>
                        <a:pt x="114" y="65"/>
                      </a:cubicBezTo>
                      <a:cubicBezTo>
                        <a:pt x="114" y="148"/>
                        <a:pt x="114" y="148"/>
                        <a:pt x="114" y="148"/>
                      </a:cubicBezTo>
                      <a:cubicBezTo>
                        <a:pt x="91" y="148"/>
                        <a:pt x="91" y="148"/>
                        <a:pt x="91" y="148"/>
                      </a:cubicBezTo>
                      <a:cubicBezTo>
                        <a:pt x="91" y="62"/>
                        <a:pt x="91" y="62"/>
                        <a:pt x="91" y="62"/>
                      </a:cubicBezTo>
                      <a:cubicBezTo>
                        <a:pt x="91" y="34"/>
                        <a:pt x="80" y="20"/>
                        <a:pt x="58" y="20"/>
                      </a:cubicBezTo>
                      <a:cubicBezTo>
                        <a:pt x="48" y="20"/>
                        <a:pt x="40" y="24"/>
                        <a:pt x="33" y="32"/>
                      </a:cubicBezTo>
                      <a:cubicBezTo>
                        <a:pt x="27" y="41"/>
                        <a:pt x="23" y="52"/>
                        <a:pt x="23" y="65"/>
                      </a:cubicBezTo>
                      <a:cubicBezTo>
                        <a:pt x="23" y="148"/>
                        <a:pt x="23" y="148"/>
                        <a:pt x="23" y="148"/>
                      </a:cubicBezTo>
                      <a:cubicBezTo>
                        <a:pt x="0" y="148"/>
                        <a:pt x="0" y="148"/>
                        <a:pt x="0" y="148"/>
                      </a:cubicBezTo>
                      <a:cubicBezTo>
                        <a:pt x="0" y="4"/>
                        <a:pt x="0" y="4"/>
                        <a:pt x="0" y="4"/>
                      </a:cubicBezTo>
                      <a:cubicBezTo>
                        <a:pt x="23" y="4"/>
                        <a:pt x="23" y="4"/>
                        <a:pt x="23" y="4"/>
                      </a:cubicBezTo>
                      <a:cubicBezTo>
                        <a:pt x="23" y="26"/>
                        <a:pt x="23" y="26"/>
                        <a:pt x="23" y="26"/>
                      </a:cubicBezTo>
                      <a:cubicBezTo>
                        <a:pt x="24" y="26"/>
                        <a:pt x="24" y="26"/>
                        <a:pt x="24" y="26"/>
                      </a:cubicBezTo>
                      <a:cubicBezTo>
                        <a:pt x="34" y="9"/>
                        <a:pt x="49" y="0"/>
                        <a:pt x="69" y="0"/>
                      </a:cubicBezTo>
                      <a:cubicBezTo>
                        <a:pt x="78" y="0"/>
                        <a:pt x="86" y="3"/>
                        <a:pt x="94" y="8"/>
                      </a:cubicBezTo>
                      <a:cubicBezTo>
                        <a:pt x="101" y="13"/>
                        <a:pt x="107" y="21"/>
                        <a:pt x="110" y="30"/>
                      </a:cubicBezTo>
                      <a:cubicBezTo>
                        <a:pt x="120" y="10"/>
                        <a:pt x="136" y="0"/>
                        <a:pt x="157" y="0"/>
                      </a:cubicBezTo>
                      <a:cubicBezTo>
                        <a:pt x="189" y="0"/>
                        <a:pt x="205" y="20"/>
                        <a:pt x="205" y="59"/>
                      </a:cubicBezTo>
                      <a:lnTo>
                        <a:pt x="205" y="148"/>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33" name="Freeform 20"/>
                <p:cNvSpPr>
                  <a:spLocks/>
                </p:cNvSpPr>
                <p:nvPr/>
              </p:nvSpPr>
              <p:spPr bwMode="auto">
                <a:xfrm>
                  <a:off x="1191571" y="-939770"/>
                  <a:ext cx="150906" cy="209993"/>
                </a:xfrm>
                <a:custGeom>
                  <a:avLst/>
                  <a:gdLst>
                    <a:gd name="T0" fmla="*/ 150 w 150"/>
                    <a:gd name="T1" fmla="*/ 196 h 208"/>
                    <a:gd name="T2" fmla="*/ 94 w 150"/>
                    <a:gd name="T3" fmla="*/ 208 h 208"/>
                    <a:gd name="T4" fmla="*/ 45 w 150"/>
                    <a:gd name="T5" fmla="*/ 196 h 208"/>
                    <a:gd name="T6" fmla="*/ 11 w 150"/>
                    <a:gd name="T7" fmla="*/ 160 h 208"/>
                    <a:gd name="T8" fmla="*/ 0 w 150"/>
                    <a:gd name="T9" fmla="*/ 108 h 208"/>
                    <a:gd name="T10" fmla="*/ 13 w 150"/>
                    <a:gd name="T11" fmla="*/ 52 h 208"/>
                    <a:gd name="T12" fmla="*/ 49 w 150"/>
                    <a:gd name="T13" fmla="*/ 13 h 208"/>
                    <a:gd name="T14" fmla="*/ 103 w 150"/>
                    <a:gd name="T15" fmla="*/ 0 h 208"/>
                    <a:gd name="T16" fmla="*/ 150 w 150"/>
                    <a:gd name="T17" fmla="*/ 8 h 208"/>
                    <a:gd name="T18" fmla="*/ 150 w 150"/>
                    <a:gd name="T19" fmla="*/ 33 h 208"/>
                    <a:gd name="T20" fmla="*/ 102 w 150"/>
                    <a:gd name="T21" fmla="*/ 21 h 208"/>
                    <a:gd name="T22" fmla="*/ 62 w 150"/>
                    <a:gd name="T23" fmla="*/ 31 h 208"/>
                    <a:gd name="T24" fmla="*/ 34 w 150"/>
                    <a:gd name="T25" fmla="*/ 61 h 208"/>
                    <a:gd name="T26" fmla="*/ 24 w 150"/>
                    <a:gd name="T27" fmla="*/ 106 h 208"/>
                    <a:gd name="T28" fmla="*/ 34 w 150"/>
                    <a:gd name="T29" fmla="*/ 148 h 208"/>
                    <a:gd name="T30" fmla="*/ 59 w 150"/>
                    <a:gd name="T31" fmla="*/ 177 h 208"/>
                    <a:gd name="T32" fmla="*/ 98 w 150"/>
                    <a:gd name="T33" fmla="*/ 187 h 208"/>
                    <a:gd name="T34" fmla="*/ 150 w 150"/>
                    <a:gd name="T35" fmla="*/ 173 h 208"/>
                    <a:gd name="T36" fmla="*/ 150 w 150"/>
                    <a:gd name="T37" fmla="*/ 1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 h="208">
                      <a:moveTo>
                        <a:pt x="150" y="196"/>
                      </a:moveTo>
                      <a:cubicBezTo>
                        <a:pt x="135" y="204"/>
                        <a:pt x="117" y="208"/>
                        <a:pt x="94" y="208"/>
                      </a:cubicBezTo>
                      <a:cubicBezTo>
                        <a:pt x="76" y="208"/>
                        <a:pt x="59" y="204"/>
                        <a:pt x="45" y="196"/>
                      </a:cubicBezTo>
                      <a:cubicBezTo>
                        <a:pt x="30" y="187"/>
                        <a:pt x="19" y="175"/>
                        <a:pt x="11" y="160"/>
                      </a:cubicBezTo>
                      <a:cubicBezTo>
                        <a:pt x="4" y="145"/>
                        <a:pt x="0" y="127"/>
                        <a:pt x="0" y="108"/>
                      </a:cubicBezTo>
                      <a:cubicBezTo>
                        <a:pt x="0" y="87"/>
                        <a:pt x="4" y="68"/>
                        <a:pt x="13" y="52"/>
                      </a:cubicBezTo>
                      <a:cubicBezTo>
                        <a:pt x="22" y="35"/>
                        <a:pt x="34" y="23"/>
                        <a:pt x="49" y="13"/>
                      </a:cubicBezTo>
                      <a:cubicBezTo>
                        <a:pt x="65" y="4"/>
                        <a:pt x="83" y="0"/>
                        <a:pt x="103" y="0"/>
                      </a:cubicBezTo>
                      <a:cubicBezTo>
                        <a:pt x="122" y="0"/>
                        <a:pt x="137" y="2"/>
                        <a:pt x="150" y="8"/>
                      </a:cubicBezTo>
                      <a:cubicBezTo>
                        <a:pt x="150" y="33"/>
                        <a:pt x="150" y="33"/>
                        <a:pt x="150" y="33"/>
                      </a:cubicBezTo>
                      <a:cubicBezTo>
                        <a:pt x="136" y="25"/>
                        <a:pt x="120" y="21"/>
                        <a:pt x="102" y="21"/>
                      </a:cubicBezTo>
                      <a:cubicBezTo>
                        <a:pt x="87" y="21"/>
                        <a:pt x="74" y="24"/>
                        <a:pt x="62" y="31"/>
                      </a:cubicBezTo>
                      <a:cubicBezTo>
                        <a:pt x="50" y="38"/>
                        <a:pt x="41" y="48"/>
                        <a:pt x="34" y="61"/>
                      </a:cubicBezTo>
                      <a:cubicBezTo>
                        <a:pt x="28" y="74"/>
                        <a:pt x="24" y="89"/>
                        <a:pt x="24" y="106"/>
                      </a:cubicBezTo>
                      <a:cubicBezTo>
                        <a:pt x="24" y="122"/>
                        <a:pt x="28" y="136"/>
                        <a:pt x="34" y="148"/>
                      </a:cubicBezTo>
                      <a:cubicBezTo>
                        <a:pt x="40" y="161"/>
                        <a:pt x="48" y="170"/>
                        <a:pt x="59" y="177"/>
                      </a:cubicBezTo>
                      <a:cubicBezTo>
                        <a:pt x="71" y="183"/>
                        <a:pt x="83" y="187"/>
                        <a:pt x="98" y="187"/>
                      </a:cubicBezTo>
                      <a:cubicBezTo>
                        <a:pt x="118" y="187"/>
                        <a:pt x="135" y="182"/>
                        <a:pt x="150" y="173"/>
                      </a:cubicBezTo>
                      <a:lnTo>
                        <a:pt x="150" y="196"/>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34" name="Freeform 21"/>
                <p:cNvSpPr>
                  <a:spLocks noEditPoints="1"/>
                </p:cNvSpPr>
                <p:nvPr/>
              </p:nvSpPr>
              <p:spPr bwMode="auto">
                <a:xfrm>
                  <a:off x="1361606" y="-882383"/>
                  <a:ext cx="126676" cy="152606"/>
                </a:xfrm>
                <a:custGeom>
                  <a:avLst/>
                  <a:gdLst>
                    <a:gd name="T0" fmla="*/ 126 w 126"/>
                    <a:gd name="T1" fmla="*/ 81 h 151"/>
                    <a:gd name="T2" fmla="*/ 24 w 126"/>
                    <a:gd name="T3" fmla="*/ 81 h 151"/>
                    <a:gd name="T4" fmla="*/ 37 w 126"/>
                    <a:gd name="T5" fmla="*/ 119 h 151"/>
                    <a:gd name="T6" fmla="*/ 71 w 126"/>
                    <a:gd name="T7" fmla="*/ 131 h 151"/>
                    <a:gd name="T8" fmla="*/ 116 w 126"/>
                    <a:gd name="T9" fmla="*/ 116 h 151"/>
                    <a:gd name="T10" fmla="*/ 116 w 126"/>
                    <a:gd name="T11" fmla="*/ 137 h 151"/>
                    <a:gd name="T12" fmla="*/ 66 w 126"/>
                    <a:gd name="T13" fmla="*/ 151 h 151"/>
                    <a:gd name="T14" fmla="*/ 18 w 126"/>
                    <a:gd name="T15" fmla="*/ 131 h 151"/>
                    <a:gd name="T16" fmla="*/ 0 w 126"/>
                    <a:gd name="T17" fmla="*/ 76 h 151"/>
                    <a:gd name="T18" fmla="*/ 9 w 126"/>
                    <a:gd name="T19" fmla="*/ 37 h 151"/>
                    <a:gd name="T20" fmla="*/ 33 w 126"/>
                    <a:gd name="T21" fmla="*/ 10 h 151"/>
                    <a:gd name="T22" fmla="*/ 67 w 126"/>
                    <a:gd name="T23" fmla="*/ 0 h 151"/>
                    <a:gd name="T24" fmla="*/ 110 w 126"/>
                    <a:gd name="T25" fmla="*/ 18 h 151"/>
                    <a:gd name="T26" fmla="*/ 126 w 126"/>
                    <a:gd name="T27" fmla="*/ 69 h 151"/>
                    <a:gd name="T28" fmla="*/ 126 w 126"/>
                    <a:gd name="T29" fmla="*/ 81 h 151"/>
                    <a:gd name="T30" fmla="*/ 102 w 126"/>
                    <a:gd name="T31" fmla="*/ 62 h 151"/>
                    <a:gd name="T32" fmla="*/ 93 w 126"/>
                    <a:gd name="T33" fmla="*/ 31 h 151"/>
                    <a:gd name="T34" fmla="*/ 66 w 126"/>
                    <a:gd name="T35" fmla="*/ 20 h 151"/>
                    <a:gd name="T36" fmla="*/ 39 w 126"/>
                    <a:gd name="T37" fmla="*/ 31 h 151"/>
                    <a:gd name="T38" fmla="*/ 25 w 126"/>
                    <a:gd name="T39" fmla="*/ 62 h 151"/>
                    <a:gd name="T40" fmla="*/ 102 w 126"/>
                    <a:gd name="T41" fmla="*/ 6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151">
                      <a:moveTo>
                        <a:pt x="126" y="81"/>
                      </a:moveTo>
                      <a:cubicBezTo>
                        <a:pt x="24" y="81"/>
                        <a:pt x="24" y="81"/>
                        <a:pt x="24" y="81"/>
                      </a:cubicBezTo>
                      <a:cubicBezTo>
                        <a:pt x="25" y="98"/>
                        <a:pt x="29" y="110"/>
                        <a:pt x="37" y="119"/>
                      </a:cubicBezTo>
                      <a:cubicBezTo>
                        <a:pt x="45" y="127"/>
                        <a:pt x="57" y="131"/>
                        <a:pt x="71" y="131"/>
                      </a:cubicBezTo>
                      <a:cubicBezTo>
                        <a:pt x="88" y="131"/>
                        <a:pt x="102" y="126"/>
                        <a:pt x="116" y="116"/>
                      </a:cubicBezTo>
                      <a:cubicBezTo>
                        <a:pt x="116" y="137"/>
                        <a:pt x="116" y="137"/>
                        <a:pt x="116" y="137"/>
                      </a:cubicBezTo>
                      <a:cubicBezTo>
                        <a:pt x="103" y="146"/>
                        <a:pt x="87" y="151"/>
                        <a:pt x="66" y="151"/>
                      </a:cubicBezTo>
                      <a:cubicBezTo>
                        <a:pt x="45" y="151"/>
                        <a:pt x="29" y="144"/>
                        <a:pt x="18" y="131"/>
                      </a:cubicBezTo>
                      <a:cubicBezTo>
                        <a:pt x="6" y="118"/>
                        <a:pt x="0" y="100"/>
                        <a:pt x="0" y="76"/>
                      </a:cubicBezTo>
                      <a:cubicBezTo>
                        <a:pt x="0" y="62"/>
                        <a:pt x="3" y="49"/>
                        <a:pt x="9" y="37"/>
                      </a:cubicBezTo>
                      <a:cubicBezTo>
                        <a:pt x="15" y="25"/>
                        <a:pt x="23" y="16"/>
                        <a:pt x="33" y="10"/>
                      </a:cubicBezTo>
                      <a:cubicBezTo>
                        <a:pt x="43" y="3"/>
                        <a:pt x="54" y="0"/>
                        <a:pt x="67" y="0"/>
                      </a:cubicBezTo>
                      <a:cubicBezTo>
                        <a:pt x="85" y="0"/>
                        <a:pt x="100" y="6"/>
                        <a:pt x="110" y="18"/>
                      </a:cubicBezTo>
                      <a:cubicBezTo>
                        <a:pt x="121" y="30"/>
                        <a:pt x="126" y="47"/>
                        <a:pt x="126" y="69"/>
                      </a:cubicBezTo>
                      <a:lnTo>
                        <a:pt x="126" y="81"/>
                      </a:lnTo>
                      <a:close/>
                      <a:moveTo>
                        <a:pt x="102" y="62"/>
                      </a:moveTo>
                      <a:cubicBezTo>
                        <a:pt x="102" y="48"/>
                        <a:pt x="99" y="38"/>
                        <a:pt x="93" y="31"/>
                      </a:cubicBezTo>
                      <a:cubicBezTo>
                        <a:pt x="86" y="23"/>
                        <a:pt x="78" y="20"/>
                        <a:pt x="66" y="20"/>
                      </a:cubicBezTo>
                      <a:cubicBezTo>
                        <a:pt x="56" y="20"/>
                        <a:pt x="47" y="24"/>
                        <a:pt x="39" y="31"/>
                      </a:cubicBezTo>
                      <a:cubicBezTo>
                        <a:pt x="31" y="39"/>
                        <a:pt x="27" y="49"/>
                        <a:pt x="25" y="62"/>
                      </a:cubicBezTo>
                      <a:lnTo>
                        <a:pt x="102" y="62"/>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35" name="Freeform 22"/>
                <p:cNvSpPr>
                  <a:spLocks/>
                </p:cNvSpPr>
                <p:nvPr/>
              </p:nvSpPr>
              <p:spPr bwMode="auto">
                <a:xfrm>
                  <a:off x="1514638" y="-882383"/>
                  <a:ext cx="119450" cy="149631"/>
                </a:xfrm>
                <a:custGeom>
                  <a:avLst/>
                  <a:gdLst>
                    <a:gd name="T0" fmla="*/ 119 w 119"/>
                    <a:gd name="T1" fmla="*/ 148 h 148"/>
                    <a:gd name="T2" fmla="*/ 96 w 119"/>
                    <a:gd name="T3" fmla="*/ 148 h 148"/>
                    <a:gd name="T4" fmla="*/ 96 w 119"/>
                    <a:gd name="T5" fmla="*/ 65 h 148"/>
                    <a:gd name="T6" fmla="*/ 63 w 119"/>
                    <a:gd name="T7" fmla="*/ 20 h 148"/>
                    <a:gd name="T8" fmla="*/ 34 w 119"/>
                    <a:gd name="T9" fmla="*/ 33 h 148"/>
                    <a:gd name="T10" fmla="*/ 23 w 119"/>
                    <a:gd name="T11" fmla="*/ 65 h 148"/>
                    <a:gd name="T12" fmla="*/ 23 w 119"/>
                    <a:gd name="T13" fmla="*/ 148 h 148"/>
                    <a:gd name="T14" fmla="*/ 0 w 119"/>
                    <a:gd name="T15" fmla="*/ 148 h 148"/>
                    <a:gd name="T16" fmla="*/ 0 w 119"/>
                    <a:gd name="T17" fmla="*/ 4 h 148"/>
                    <a:gd name="T18" fmla="*/ 23 w 119"/>
                    <a:gd name="T19" fmla="*/ 4 h 148"/>
                    <a:gd name="T20" fmla="*/ 23 w 119"/>
                    <a:gd name="T21" fmla="*/ 27 h 148"/>
                    <a:gd name="T22" fmla="*/ 24 w 119"/>
                    <a:gd name="T23" fmla="*/ 27 h 148"/>
                    <a:gd name="T24" fmla="*/ 71 w 119"/>
                    <a:gd name="T25" fmla="*/ 0 h 148"/>
                    <a:gd name="T26" fmla="*/ 107 w 119"/>
                    <a:gd name="T27" fmla="*/ 16 h 148"/>
                    <a:gd name="T28" fmla="*/ 119 w 119"/>
                    <a:gd name="T29" fmla="*/ 59 h 148"/>
                    <a:gd name="T30" fmla="*/ 119 w 119"/>
                    <a:gd name="T31"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48">
                      <a:moveTo>
                        <a:pt x="119" y="148"/>
                      </a:moveTo>
                      <a:cubicBezTo>
                        <a:pt x="96" y="148"/>
                        <a:pt x="96" y="148"/>
                        <a:pt x="96" y="148"/>
                      </a:cubicBezTo>
                      <a:cubicBezTo>
                        <a:pt x="96" y="65"/>
                        <a:pt x="96" y="65"/>
                        <a:pt x="96" y="65"/>
                      </a:cubicBezTo>
                      <a:cubicBezTo>
                        <a:pt x="96" y="35"/>
                        <a:pt x="85" y="20"/>
                        <a:pt x="63" y="20"/>
                      </a:cubicBezTo>
                      <a:cubicBezTo>
                        <a:pt x="52" y="20"/>
                        <a:pt x="42" y="24"/>
                        <a:pt x="34" y="33"/>
                      </a:cubicBezTo>
                      <a:cubicBezTo>
                        <a:pt x="27" y="41"/>
                        <a:pt x="23" y="52"/>
                        <a:pt x="23" y="65"/>
                      </a:cubicBezTo>
                      <a:cubicBezTo>
                        <a:pt x="23" y="148"/>
                        <a:pt x="23" y="148"/>
                        <a:pt x="23" y="148"/>
                      </a:cubicBezTo>
                      <a:cubicBezTo>
                        <a:pt x="0" y="148"/>
                        <a:pt x="0" y="148"/>
                        <a:pt x="0" y="148"/>
                      </a:cubicBezTo>
                      <a:cubicBezTo>
                        <a:pt x="0" y="4"/>
                        <a:pt x="0" y="4"/>
                        <a:pt x="0" y="4"/>
                      </a:cubicBezTo>
                      <a:cubicBezTo>
                        <a:pt x="23" y="4"/>
                        <a:pt x="23" y="4"/>
                        <a:pt x="23" y="4"/>
                      </a:cubicBezTo>
                      <a:cubicBezTo>
                        <a:pt x="23" y="27"/>
                        <a:pt x="23" y="27"/>
                        <a:pt x="23" y="27"/>
                      </a:cubicBezTo>
                      <a:cubicBezTo>
                        <a:pt x="24" y="27"/>
                        <a:pt x="24" y="27"/>
                        <a:pt x="24" y="27"/>
                      </a:cubicBezTo>
                      <a:cubicBezTo>
                        <a:pt x="34" y="9"/>
                        <a:pt x="50" y="0"/>
                        <a:pt x="71" y="0"/>
                      </a:cubicBezTo>
                      <a:cubicBezTo>
                        <a:pt x="87" y="0"/>
                        <a:pt x="99" y="5"/>
                        <a:pt x="107" y="16"/>
                      </a:cubicBezTo>
                      <a:cubicBezTo>
                        <a:pt x="115" y="26"/>
                        <a:pt x="119" y="40"/>
                        <a:pt x="119" y="59"/>
                      </a:cubicBezTo>
                      <a:lnTo>
                        <a:pt x="119" y="148"/>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36" name="Freeform 23"/>
                <p:cNvSpPr>
                  <a:spLocks/>
                </p:cNvSpPr>
                <p:nvPr/>
              </p:nvSpPr>
              <p:spPr bwMode="auto">
                <a:xfrm>
                  <a:off x="1653216" y="-921491"/>
                  <a:ext cx="84592" cy="191715"/>
                </a:xfrm>
                <a:custGeom>
                  <a:avLst/>
                  <a:gdLst>
                    <a:gd name="T0" fmla="*/ 84 w 84"/>
                    <a:gd name="T1" fmla="*/ 185 h 190"/>
                    <a:gd name="T2" fmla="*/ 62 w 84"/>
                    <a:gd name="T3" fmla="*/ 190 h 190"/>
                    <a:gd name="T4" fmla="*/ 25 w 84"/>
                    <a:gd name="T5" fmla="*/ 147 h 190"/>
                    <a:gd name="T6" fmla="*/ 25 w 84"/>
                    <a:gd name="T7" fmla="*/ 62 h 190"/>
                    <a:gd name="T8" fmla="*/ 0 w 84"/>
                    <a:gd name="T9" fmla="*/ 62 h 190"/>
                    <a:gd name="T10" fmla="*/ 0 w 84"/>
                    <a:gd name="T11" fmla="*/ 43 h 190"/>
                    <a:gd name="T12" fmla="*/ 25 w 84"/>
                    <a:gd name="T13" fmla="*/ 43 h 190"/>
                    <a:gd name="T14" fmla="*/ 25 w 84"/>
                    <a:gd name="T15" fmla="*/ 7 h 190"/>
                    <a:gd name="T16" fmla="*/ 48 w 84"/>
                    <a:gd name="T17" fmla="*/ 0 h 190"/>
                    <a:gd name="T18" fmla="*/ 48 w 84"/>
                    <a:gd name="T19" fmla="*/ 43 h 190"/>
                    <a:gd name="T20" fmla="*/ 84 w 84"/>
                    <a:gd name="T21" fmla="*/ 43 h 190"/>
                    <a:gd name="T22" fmla="*/ 84 w 84"/>
                    <a:gd name="T23" fmla="*/ 62 h 190"/>
                    <a:gd name="T24" fmla="*/ 48 w 84"/>
                    <a:gd name="T25" fmla="*/ 62 h 190"/>
                    <a:gd name="T26" fmla="*/ 48 w 84"/>
                    <a:gd name="T27" fmla="*/ 143 h 190"/>
                    <a:gd name="T28" fmla="*/ 53 w 84"/>
                    <a:gd name="T29" fmla="*/ 164 h 190"/>
                    <a:gd name="T30" fmla="*/ 69 w 84"/>
                    <a:gd name="T31" fmla="*/ 170 h 190"/>
                    <a:gd name="T32" fmla="*/ 84 w 84"/>
                    <a:gd name="T33" fmla="*/ 165 h 190"/>
                    <a:gd name="T34" fmla="*/ 84 w 84"/>
                    <a:gd name="T35" fmla="*/ 18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90">
                      <a:moveTo>
                        <a:pt x="84" y="185"/>
                      </a:moveTo>
                      <a:cubicBezTo>
                        <a:pt x="78" y="188"/>
                        <a:pt x="71" y="190"/>
                        <a:pt x="62" y="190"/>
                      </a:cubicBezTo>
                      <a:cubicBezTo>
                        <a:pt x="37" y="190"/>
                        <a:pt x="25" y="176"/>
                        <a:pt x="25" y="147"/>
                      </a:cubicBezTo>
                      <a:cubicBezTo>
                        <a:pt x="25" y="62"/>
                        <a:pt x="25" y="62"/>
                        <a:pt x="25" y="62"/>
                      </a:cubicBezTo>
                      <a:cubicBezTo>
                        <a:pt x="0" y="62"/>
                        <a:pt x="0" y="62"/>
                        <a:pt x="0" y="62"/>
                      </a:cubicBezTo>
                      <a:cubicBezTo>
                        <a:pt x="0" y="43"/>
                        <a:pt x="0" y="43"/>
                        <a:pt x="0" y="43"/>
                      </a:cubicBezTo>
                      <a:cubicBezTo>
                        <a:pt x="25" y="43"/>
                        <a:pt x="25" y="43"/>
                        <a:pt x="25" y="43"/>
                      </a:cubicBezTo>
                      <a:cubicBezTo>
                        <a:pt x="25" y="7"/>
                        <a:pt x="25" y="7"/>
                        <a:pt x="25" y="7"/>
                      </a:cubicBezTo>
                      <a:cubicBezTo>
                        <a:pt x="48" y="0"/>
                        <a:pt x="48" y="0"/>
                        <a:pt x="48" y="0"/>
                      </a:cubicBezTo>
                      <a:cubicBezTo>
                        <a:pt x="48" y="43"/>
                        <a:pt x="48" y="43"/>
                        <a:pt x="48" y="43"/>
                      </a:cubicBezTo>
                      <a:cubicBezTo>
                        <a:pt x="84" y="43"/>
                        <a:pt x="84" y="43"/>
                        <a:pt x="84" y="43"/>
                      </a:cubicBezTo>
                      <a:cubicBezTo>
                        <a:pt x="84" y="62"/>
                        <a:pt x="84" y="62"/>
                        <a:pt x="84" y="62"/>
                      </a:cubicBezTo>
                      <a:cubicBezTo>
                        <a:pt x="48" y="62"/>
                        <a:pt x="48" y="62"/>
                        <a:pt x="48" y="62"/>
                      </a:cubicBezTo>
                      <a:cubicBezTo>
                        <a:pt x="48" y="143"/>
                        <a:pt x="48" y="143"/>
                        <a:pt x="48" y="143"/>
                      </a:cubicBezTo>
                      <a:cubicBezTo>
                        <a:pt x="48" y="153"/>
                        <a:pt x="49" y="160"/>
                        <a:pt x="53" y="164"/>
                      </a:cubicBezTo>
                      <a:cubicBezTo>
                        <a:pt x="56" y="168"/>
                        <a:pt x="61" y="170"/>
                        <a:pt x="69" y="170"/>
                      </a:cubicBezTo>
                      <a:cubicBezTo>
                        <a:pt x="75" y="170"/>
                        <a:pt x="80" y="169"/>
                        <a:pt x="84" y="165"/>
                      </a:cubicBezTo>
                      <a:lnTo>
                        <a:pt x="84" y="185"/>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37" name="Freeform 24"/>
                <p:cNvSpPr>
                  <a:spLocks noEditPoints="1"/>
                </p:cNvSpPr>
                <p:nvPr/>
              </p:nvSpPr>
              <p:spPr bwMode="auto">
                <a:xfrm>
                  <a:off x="1749711" y="-882383"/>
                  <a:ext cx="127101" cy="152606"/>
                </a:xfrm>
                <a:custGeom>
                  <a:avLst/>
                  <a:gdLst>
                    <a:gd name="T0" fmla="*/ 126 w 126"/>
                    <a:gd name="T1" fmla="*/ 81 h 151"/>
                    <a:gd name="T2" fmla="*/ 24 w 126"/>
                    <a:gd name="T3" fmla="*/ 81 h 151"/>
                    <a:gd name="T4" fmla="*/ 37 w 126"/>
                    <a:gd name="T5" fmla="*/ 119 h 151"/>
                    <a:gd name="T6" fmla="*/ 71 w 126"/>
                    <a:gd name="T7" fmla="*/ 131 h 151"/>
                    <a:gd name="T8" fmla="*/ 115 w 126"/>
                    <a:gd name="T9" fmla="*/ 116 h 151"/>
                    <a:gd name="T10" fmla="*/ 115 w 126"/>
                    <a:gd name="T11" fmla="*/ 137 h 151"/>
                    <a:gd name="T12" fmla="*/ 65 w 126"/>
                    <a:gd name="T13" fmla="*/ 151 h 151"/>
                    <a:gd name="T14" fmla="*/ 17 w 126"/>
                    <a:gd name="T15" fmla="*/ 131 h 151"/>
                    <a:gd name="T16" fmla="*/ 0 w 126"/>
                    <a:gd name="T17" fmla="*/ 76 h 151"/>
                    <a:gd name="T18" fmla="*/ 9 w 126"/>
                    <a:gd name="T19" fmla="*/ 37 h 151"/>
                    <a:gd name="T20" fmla="*/ 32 w 126"/>
                    <a:gd name="T21" fmla="*/ 10 h 151"/>
                    <a:gd name="T22" fmla="*/ 66 w 126"/>
                    <a:gd name="T23" fmla="*/ 0 h 151"/>
                    <a:gd name="T24" fmla="*/ 110 w 126"/>
                    <a:gd name="T25" fmla="*/ 18 h 151"/>
                    <a:gd name="T26" fmla="*/ 126 w 126"/>
                    <a:gd name="T27" fmla="*/ 69 h 151"/>
                    <a:gd name="T28" fmla="*/ 126 w 126"/>
                    <a:gd name="T29" fmla="*/ 81 h 151"/>
                    <a:gd name="T30" fmla="*/ 102 w 126"/>
                    <a:gd name="T31" fmla="*/ 62 h 151"/>
                    <a:gd name="T32" fmla="*/ 92 w 126"/>
                    <a:gd name="T33" fmla="*/ 31 h 151"/>
                    <a:gd name="T34" fmla="*/ 66 w 126"/>
                    <a:gd name="T35" fmla="*/ 20 h 151"/>
                    <a:gd name="T36" fmla="*/ 39 w 126"/>
                    <a:gd name="T37" fmla="*/ 31 h 151"/>
                    <a:gd name="T38" fmla="*/ 24 w 126"/>
                    <a:gd name="T39" fmla="*/ 62 h 151"/>
                    <a:gd name="T40" fmla="*/ 102 w 126"/>
                    <a:gd name="T41" fmla="*/ 6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151">
                      <a:moveTo>
                        <a:pt x="126" y="81"/>
                      </a:moveTo>
                      <a:cubicBezTo>
                        <a:pt x="24" y="81"/>
                        <a:pt x="24" y="81"/>
                        <a:pt x="24" y="81"/>
                      </a:cubicBezTo>
                      <a:cubicBezTo>
                        <a:pt x="24" y="98"/>
                        <a:pt x="29" y="110"/>
                        <a:pt x="37" y="119"/>
                      </a:cubicBezTo>
                      <a:cubicBezTo>
                        <a:pt x="45" y="127"/>
                        <a:pt x="56" y="131"/>
                        <a:pt x="71" y="131"/>
                      </a:cubicBezTo>
                      <a:cubicBezTo>
                        <a:pt x="87" y="131"/>
                        <a:pt x="102" y="126"/>
                        <a:pt x="115" y="116"/>
                      </a:cubicBezTo>
                      <a:cubicBezTo>
                        <a:pt x="115" y="137"/>
                        <a:pt x="115" y="137"/>
                        <a:pt x="115" y="137"/>
                      </a:cubicBezTo>
                      <a:cubicBezTo>
                        <a:pt x="103" y="146"/>
                        <a:pt x="86" y="151"/>
                        <a:pt x="65" y="151"/>
                      </a:cubicBezTo>
                      <a:cubicBezTo>
                        <a:pt x="45" y="151"/>
                        <a:pt x="29" y="144"/>
                        <a:pt x="17" y="131"/>
                      </a:cubicBezTo>
                      <a:cubicBezTo>
                        <a:pt x="6" y="118"/>
                        <a:pt x="0" y="100"/>
                        <a:pt x="0" y="76"/>
                      </a:cubicBezTo>
                      <a:cubicBezTo>
                        <a:pt x="0" y="62"/>
                        <a:pt x="3" y="49"/>
                        <a:pt x="9" y="37"/>
                      </a:cubicBezTo>
                      <a:cubicBezTo>
                        <a:pt x="14" y="25"/>
                        <a:pt x="22" y="16"/>
                        <a:pt x="32" y="10"/>
                      </a:cubicBezTo>
                      <a:cubicBezTo>
                        <a:pt x="43" y="3"/>
                        <a:pt x="54" y="0"/>
                        <a:pt x="66" y="0"/>
                      </a:cubicBezTo>
                      <a:cubicBezTo>
                        <a:pt x="85" y="0"/>
                        <a:pt x="99" y="6"/>
                        <a:pt x="110" y="18"/>
                      </a:cubicBezTo>
                      <a:cubicBezTo>
                        <a:pt x="120" y="30"/>
                        <a:pt x="126" y="47"/>
                        <a:pt x="126" y="69"/>
                      </a:cubicBezTo>
                      <a:lnTo>
                        <a:pt x="126" y="81"/>
                      </a:lnTo>
                      <a:close/>
                      <a:moveTo>
                        <a:pt x="102" y="62"/>
                      </a:moveTo>
                      <a:cubicBezTo>
                        <a:pt x="102" y="48"/>
                        <a:pt x="99" y="38"/>
                        <a:pt x="92" y="31"/>
                      </a:cubicBezTo>
                      <a:cubicBezTo>
                        <a:pt x="86" y="23"/>
                        <a:pt x="77" y="20"/>
                        <a:pt x="66" y="20"/>
                      </a:cubicBezTo>
                      <a:cubicBezTo>
                        <a:pt x="55" y="20"/>
                        <a:pt x="46" y="24"/>
                        <a:pt x="39" y="31"/>
                      </a:cubicBezTo>
                      <a:cubicBezTo>
                        <a:pt x="31" y="39"/>
                        <a:pt x="26" y="49"/>
                        <a:pt x="24" y="62"/>
                      </a:cubicBezTo>
                      <a:lnTo>
                        <a:pt x="102" y="62"/>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38" name="Freeform 25"/>
                <p:cNvSpPr>
                  <a:spLocks/>
                </p:cNvSpPr>
                <p:nvPr/>
              </p:nvSpPr>
              <p:spPr bwMode="auto">
                <a:xfrm>
                  <a:off x="1902742" y="-881108"/>
                  <a:ext cx="75666" cy="148356"/>
                </a:xfrm>
                <a:custGeom>
                  <a:avLst/>
                  <a:gdLst>
                    <a:gd name="T0" fmla="*/ 75 w 75"/>
                    <a:gd name="T1" fmla="*/ 26 h 147"/>
                    <a:gd name="T2" fmla="*/ 57 w 75"/>
                    <a:gd name="T3" fmla="*/ 21 h 147"/>
                    <a:gd name="T4" fmla="*/ 32 w 75"/>
                    <a:gd name="T5" fmla="*/ 36 h 147"/>
                    <a:gd name="T6" fmla="*/ 23 w 75"/>
                    <a:gd name="T7" fmla="*/ 73 h 147"/>
                    <a:gd name="T8" fmla="*/ 23 w 75"/>
                    <a:gd name="T9" fmla="*/ 147 h 147"/>
                    <a:gd name="T10" fmla="*/ 0 w 75"/>
                    <a:gd name="T11" fmla="*/ 147 h 147"/>
                    <a:gd name="T12" fmla="*/ 0 w 75"/>
                    <a:gd name="T13" fmla="*/ 3 h 147"/>
                    <a:gd name="T14" fmla="*/ 23 w 75"/>
                    <a:gd name="T15" fmla="*/ 3 h 147"/>
                    <a:gd name="T16" fmla="*/ 23 w 75"/>
                    <a:gd name="T17" fmla="*/ 32 h 147"/>
                    <a:gd name="T18" fmla="*/ 23 w 75"/>
                    <a:gd name="T19" fmla="*/ 32 h 147"/>
                    <a:gd name="T20" fmla="*/ 38 w 75"/>
                    <a:gd name="T21" fmla="*/ 9 h 147"/>
                    <a:gd name="T22" fmla="*/ 61 w 75"/>
                    <a:gd name="T23" fmla="*/ 0 h 147"/>
                    <a:gd name="T24" fmla="*/ 75 w 75"/>
                    <a:gd name="T25" fmla="*/ 2 h 147"/>
                    <a:gd name="T26" fmla="*/ 75 w 75"/>
                    <a:gd name="T27" fmla="*/ 2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47">
                      <a:moveTo>
                        <a:pt x="75" y="26"/>
                      </a:moveTo>
                      <a:cubicBezTo>
                        <a:pt x="71" y="23"/>
                        <a:pt x="65" y="21"/>
                        <a:pt x="57" y="21"/>
                      </a:cubicBezTo>
                      <a:cubicBezTo>
                        <a:pt x="47" y="21"/>
                        <a:pt x="39" y="26"/>
                        <a:pt x="32" y="36"/>
                      </a:cubicBezTo>
                      <a:cubicBezTo>
                        <a:pt x="26" y="45"/>
                        <a:pt x="23" y="58"/>
                        <a:pt x="23" y="73"/>
                      </a:cubicBezTo>
                      <a:cubicBezTo>
                        <a:pt x="23" y="147"/>
                        <a:pt x="23" y="147"/>
                        <a:pt x="23" y="147"/>
                      </a:cubicBezTo>
                      <a:cubicBezTo>
                        <a:pt x="0" y="147"/>
                        <a:pt x="0" y="147"/>
                        <a:pt x="0" y="147"/>
                      </a:cubicBezTo>
                      <a:cubicBezTo>
                        <a:pt x="0" y="3"/>
                        <a:pt x="0" y="3"/>
                        <a:pt x="0" y="3"/>
                      </a:cubicBezTo>
                      <a:cubicBezTo>
                        <a:pt x="23" y="3"/>
                        <a:pt x="23" y="3"/>
                        <a:pt x="23" y="3"/>
                      </a:cubicBezTo>
                      <a:cubicBezTo>
                        <a:pt x="23" y="32"/>
                        <a:pt x="23" y="32"/>
                        <a:pt x="23" y="32"/>
                      </a:cubicBezTo>
                      <a:cubicBezTo>
                        <a:pt x="23" y="32"/>
                        <a:pt x="23" y="32"/>
                        <a:pt x="23" y="32"/>
                      </a:cubicBezTo>
                      <a:cubicBezTo>
                        <a:pt x="26" y="22"/>
                        <a:pt x="31" y="14"/>
                        <a:pt x="38" y="9"/>
                      </a:cubicBezTo>
                      <a:cubicBezTo>
                        <a:pt x="45" y="3"/>
                        <a:pt x="52" y="0"/>
                        <a:pt x="61" y="0"/>
                      </a:cubicBezTo>
                      <a:cubicBezTo>
                        <a:pt x="67" y="0"/>
                        <a:pt x="71" y="1"/>
                        <a:pt x="75" y="2"/>
                      </a:cubicBezTo>
                      <a:lnTo>
                        <a:pt x="75" y="26"/>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grpSp>
          <p:grpSp>
            <p:nvGrpSpPr>
              <p:cNvPr id="392" name="Group 4"/>
              <p:cNvGrpSpPr>
                <a:grpSpLocks noChangeAspect="1"/>
              </p:cNvGrpSpPr>
              <p:nvPr/>
            </p:nvGrpSpPr>
            <p:grpSpPr bwMode="auto">
              <a:xfrm>
                <a:off x="7672993" y="6178193"/>
                <a:ext cx="1924276" cy="279182"/>
                <a:chOff x="3004" y="2040"/>
                <a:chExt cx="1668" cy="242"/>
              </a:xfrm>
              <a:solidFill>
                <a:srgbClr val="00188F"/>
              </a:solidFill>
            </p:grpSpPr>
            <p:sp>
              <p:nvSpPr>
                <p:cNvPr id="401" name="Freeform 5"/>
                <p:cNvSpPr>
                  <a:spLocks/>
                </p:cNvSpPr>
                <p:nvPr/>
              </p:nvSpPr>
              <p:spPr bwMode="auto">
                <a:xfrm>
                  <a:off x="3004" y="2059"/>
                  <a:ext cx="99" cy="97"/>
                </a:xfrm>
                <a:custGeom>
                  <a:avLst/>
                  <a:gdLst>
                    <a:gd name="T0" fmla="*/ 99 w 99"/>
                    <a:gd name="T1" fmla="*/ 97 h 97"/>
                    <a:gd name="T2" fmla="*/ 99 w 99"/>
                    <a:gd name="T3" fmla="*/ 0 h 97"/>
                    <a:gd name="T4" fmla="*/ 0 w 99"/>
                    <a:gd name="T5" fmla="*/ 15 h 97"/>
                    <a:gd name="T6" fmla="*/ 0 w 99"/>
                    <a:gd name="T7" fmla="*/ 97 h 97"/>
                    <a:gd name="T8" fmla="*/ 99 w 99"/>
                    <a:gd name="T9" fmla="*/ 97 h 97"/>
                  </a:gdLst>
                  <a:ahLst/>
                  <a:cxnLst>
                    <a:cxn ang="0">
                      <a:pos x="T0" y="T1"/>
                    </a:cxn>
                    <a:cxn ang="0">
                      <a:pos x="T2" y="T3"/>
                    </a:cxn>
                    <a:cxn ang="0">
                      <a:pos x="T4" y="T5"/>
                    </a:cxn>
                    <a:cxn ang="0">
                      <a:pos x="T6" y="T7"/>
                    </a:cxn>
                    <a:cxn ang="0">
                      <a:pos x="T8" y="T9"/>
                    </a:cxn>
                  </a:cxnLst>
                  <a:rect l="0" t="0" r="r" b="b"/>
                  <a:pathLst>
                    <a:path w="99" h="97">
                      <a:moveTo>
                        <a:pt x="99" y="97"/>
                      </a:moveTo>
                      <a:lnTo>
                        <a:pt x="99" y="0"/>
                      </a:lnTo>
                      <a:lnTo>
                        <a:pt x="0" y="15"/>
                      </a:lnTo>
                      <a:lnTo>
                        <a:pt x="0" y="97"/>
                      </a:lnTo>
                      <a:lnTo>
                        <a:pt x="99"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02" name="Freeform 6"/>
                <p:cNvSpPr>
                  <a:spLocks/>
                </p:cNvSpPr>
                <p:nvPr/>
              </p:nvSpPr>
              <p:spPr bwMode="auto">
                <a:xfrm>
                  <a:off x="3113" y="2040"/>
                  <a:ext cx="130" cy="116"/>
                </a:xfrm>
                <a:custGeom>
                  <a:avLst/>
                  <a:gdLst>
                    <a:gd name="T0" fmla="*/ 0 w 130"/>
                    <a:gd name="T1" fmla="*/ 116 h 116"/>
                    <a:gd name="T2" fmla="*/ 130 w 130"/>
                    <a:gd name="T3" fmla="*/ 116 h 116"/>
                    <a:gd name="T4" fmla="*/ 130 w 130"/>
                    <a:gd name="T5" fmla="*/ 0 h 116"/>
                    <a:gd name="T6" fmla="*/ 0 w 130"/>
                    <a:gd name="T7" fmla="*/ 17 h 116"/>
                    <a:gd name="T8" fmla="*/ 0 w 130"/>
                    <a:gd name="T9" fmla="*/ 116 h 116"/>
                  </a:gdLst>
                  <a:ahLst/>
                  <a:cxnLst>
                    <a:cxn ang="0">
                      <a:pos x="T0" y="T1"/>
                    </a:cxn>
                    <a:cxn ang="0">
                      <a:pos x="T2" y="T3"/>
                    </a:cxn>
                    <a:cxn ang="0">
                      <a:pos x="T4" y="T5"/>
                    </a:cxn>
                    <a:cxn ang="0">
                      <a:pos x="T6" y="T7"/>
                    </a:cxn>
                    <a:cxn ang="0">
                      <a:pos x="T8" y="T9"/>
                    </a:cxn>
                  </a:cxnLst>
                  <a:rect l="0" t="0" r="r" b="b"/>
                  <a:pathLst>
                    <a:path w="130" h="116">
                      <a:moveTo>
                        <a:pt x="0" y="116"/>
                      </a:moveTo>
                      <a:lnTo>
                        <a:pt x="130" y="116"/>
                      </a:lnTo>
                      <a:lnTo>
                        <a:pt x="130" y="0"/>
                      </a:lnTo>
                      <a:lnTo>
                        <a:pt x="0" y="17"/>
                      </a:lnTo>
                      <a:lnTo>
                        <a:pt x="0"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03" name="Freeform 7"/>
                <p:cNvSpPr>
                  <a:spLocks/>
                </p:cNvSpPr>
                <p:nvPr/>
              </p:nvSpPr>
              <p:spPr bwMode="auto">
                <a:xfrm>
                  <a:off x="3004" y="2166"/>
                  <a:ext cx="99" cy="97"/>
                </a:xfrm>
                <a:custGeom>
                  <a:avLst/>
                  <a:gdLst>
                    <a:gd name="T0" fmla="*/ 99 w 99"/>
                    <a:gd name="T1" fmla="*/ 0 h 97"/>
                    <a:gd name="T2" fmla="*/ 0 w 99"/>
                    <a:gd name="T3" fmla="*/ 0 h 97"/>
                    <a:gd name="T4" fmla="*/ 0 w 99"/>
                    <a:gd name="T5" fmla="*/ 83 h 97"/>
                    <a:gd name="T6" fmla="*/ 99 w 99"/>
                    <a:gd name="T7" fmla="*/ 97 h 97"/>
                    <a:gd name="T8" fmla="*/ 99 w 99"/>
                    <a:gd name="T9" fmla="*/ 0 h 97"/>
                  </a:gdLst>
                  <a:ahLst/>
                  <a:cxnLst>
                    <a:cxn ang="0">
                      <a:pos x="T0" y="T1"/>
                    </a:cxn>
                    <a:cxn ang="0">
                      <a:pos x="T2" y="T3"/>
                    </a:cxn>
                    <a:cxn ang="0">
                      <a:pos x="T4" y="T5"/>
                    </a:cxn>
                    <a:cxn ang="0">
                      <a:pos x="T6" y="T7"/>
                    </a:cxn>
                    <a:cxn ang="0">
                      <a:pos x="T8" y="T9"/>
                    </a:cxn>
                  </a:cxnLst>
                  <a:rect l="0" t="0" r="r" b="b"/>
                  <a:pathLst>
                    <a:path w="99" h="97">
                      <a:moveTo>
                        <a:pt x="99" y="0"/>
                      </a:moveTo>
                      <a:lnTo>
                        <a:pt x="0" y="0"/>
                      </a:lnTo>
                      <a:lnTo>
                        <a:pt x="0" y="83"/>
                      </a:lnTo>
                      <a:lnTo>
                        <a:pt x="99" y="97"/>
                      </a:lnTo>
                      <a:lnTo>
                        <a:pt x="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04" name="Freeform 8"/>
                <p:cNvSpPr>
                  <a:spLocks/>
                </p:cNvSpPr>
                <p:nvPr/>
              </p:nvSpPr>
              <p:spPr bwMode="auto">
                <a:xfrm>
                  <a:off x="3113" y="2166"/>
                  <a:ext cx="130" cy="116"/>
                </a:xfrm>
                <a:custGeom>
                  <a:avLst/>
                  <a:gdLst>
                    <a:gd name="T0" fmla="*/ 0 w 130"/>
                    <a:gd name="T1" fmla="*/ 0 h 116"/>
                    <a:gd name="T2" fmla="*/ 0 w 130"/>
                    <a:gd name="T3" fmla="*/ 100 h 116"/>
                    <a:gd name="T4" fmla="*/ 130 w 130"/>
                    <a:gd name="T5" fmla="*/ 116 h 116"/>
                    <a:gd name="T6" fmla="*/ 130 w 130"/>
                    <a:gd name="T7" fmla="*/ 0 h 116"/>
                    <a:gd name="T8" fmla="*/ 0 w 130"/>
                    <a:gd name="T9" fmla="*/ 0 h 116"/>
                  </a:gdLst>
                  <a:ahLst/>
                  <a:cxnLst>
                    <a:cxn ang="0">
                      <a:pos x="T0" y="T1"/>
                    </a:cxn>
                    <a:cxn ang="0">
                      <a:pos x="T2" y="T3"/>
                    </a:cxn>
                    <a:cxn ang="0">
                      <a:pos x="T4" y="T5"/>
                    </a:cxn>
                    <a:cxn ang="0">
                      <a:pos x="T6" y="T7"/>
                    </a:cxn>
                    <a:cxn ang="0">
                      <a:pos x="T8" y="T9"/>
                    </a:cxn>
                  </a:cxnLst>
                  <a:rect l="0" t="0" r="r" b="b"/>
                  <a:pathLst>
                    <a:path w="130" h="116">
                      <a:moveTo>
                        <a:pt x="0" y="0"/>
                      </a:moveTo>
                      <a:lnTo>
                        <a:pt x="0" y="100"/>
                      </a:lnTo>
                      <a:lnTo>
                        <a:pt x="130" y="116"/>
                      </a:lnTo>
                      <a:lnTo>
                        <a:pt x="13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05" name="Freeform 9"/>
                <p:cNvSpPr>
                  <a:spLocks/>
                </p:cNvSpPr>
                <p:nvPr/>
              </p:nvSpPr>
              <p:spPr bwMode="auto">
                <a:xfrm>
                  <a:off x="4150" y="2086"/>
                  <a:ext cx="78" cy="150"/>
                </a:xfrm>
                <a:custGeom>
                  <a:avLst/>
                  <a:gdLst>
                    <a:gd name="T0" fmla="*/ 33 w 33"/>
                    <a:gd name="T1" fmla="*/ 46 h 62"/>
                    <a:gd name="T2" fmla="*/ 28 w 33"/>
                    <a:gd name="T3" fmla="*/ 58 h 62"/>
                    <a:gd name="T4" fmla="*/ 13 w 33"/>
                    <a:gd name="T5" fmla="*/ 62 h 62"/>
                    <a:gd name="T6" fmla="*/ 6 w 33"/>
                    <a:gd name="T7" fmla="*/ 61 h 62"/>
                    <a:gd name="T8" fmla="*/ 0 w 33"/>
                    <a:gd name="T9" fmla="*/ 59 h 62"/>
                    <a:gd name="T10" fmla="*/ 0 w 33"/>
                    <a:gd name="T11" fmla="*/ 50 h 62"/>
                    <a:gd name="T12" fmla="*/ 7 w 33"/>
                    <a:gd name="T13" fmla="*/ 54 h 62"/>
                    <a:gd name="T14" fmla="*/ 14 w 33"/>
                    <a:gd name="T15" fmla="*/ 56 h 62"/>
                    <a:gd name="T16" fmla="*/ 26 w 33"/>
                    <a:gd name="T17" fmla="*/ 47 h 62"/>
                    <a:gd name="T18" fmla="*/ 24 w 33"/>
                    <a:gd name="T19" fmla="*/ 40 h 62"/>
                    <a:gd name="T20" fmla="*/ 13 w 33"/>
                    <a:gd name="T21" fmla="*/ 33 h 62"/>
                    <a:gd name="T22" fmla="*/ 3 w 33"/>
                    <a:gd name="T23" fmla="*/ 25 h 62"/>
                    <a:gd name="T24" fmla="*/ 0 w 33"/>
                    <a:gd name="T25" fmla="*/ 16 h 62"/>
                    <a:gd name="T26" fmla="*/ 5 w 33"/>
                    <a:gd name="T27" fmla="*/ 4 h 62"/>
                    <a:gd name="T28" fmla="*/ 19 w 33"/>
                    <a:gd name="T29" fmla="*/ 0 h 62"/>
                    <a:gd name="T30" fmla="*/ 31 w 33"/>
                    <a:gd name="T31" fmla="*/ 2 h 62"/>
                    <a:gd name="T32" fmla="*/ 31 w 33"/>
                    <a:gd name="T33" fmla="*/ 10 h 62"/>
                    <a:gd name="T34" fmla="*/ 19 w 33"/>
                    <a:gd name="T35" fmla="*/ 6 h 62"/>
                    <a:gd name="T36" fmla="*/ 10 w 33"/>
                    <a:gd name="T37" fmla="*/ 9 h 62"/>
                    <a:gd name="T38" fmla="*/ 7 w 33"/>
                    <a:gd name="T39" fmla="*/ 15 h 62"/>
                    <a:gd name="T40" fmla="*/ 8 w 33"/>
                    <a:gd name="T41" fmla="*/ 20 h 62"/>
                    <a:gd name="T42" fmla="*/ 11 w 33"/>
                    <a:gd name="T43" fmla="*/ 24 h 62"/>
                    <a:gd name="T44" fmla="*/ 19 w 33"/>
                    <a:gd name="T45" fmla="*/ 28 h 62"/>
                    <a:gd name="T46" fmla="*/ 30 w 33"/>
                    <a:gd name="T47" fmla="*/ 37 h 62"/>
                    <a:gd name="T48" fmla="*/ 33 w 33"/>
                    <a:gd name="T49"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62">
                      <a:moveTo>
                        <a:pt x="33" y="46"/>
                      </a:moveTo>
                      <a:cubicBezTo>
                        <a:pt x="33" y="51"/>
                        <a:pt x="32" y="55"/>
                        <a:pt x="28" y="58"/>
                      </a:cubicBezTo>
                      <a:cubicBezTo>
                        <a:pt x="24" y="61"/>
                        <a:pt x="20" y="62"/>
                        <a:pt x="13" y="62"/>
                      </a:cubicBezTo>
                      <a:cubicBezTo>
                        <a:pt x="11" y="62"/>
                        <a:pt x="9" y="62"/>
                        <a:pt x="6" y="61"/>
                      </a:cubicBezTo>
                      <a:cubicBezTo>
                        <a:pt x="3" y="60"/>
                        <a:pt x="1" y="60"/>
                        <a:pt x="0" y="59"/>
                      </a:cubicBezTo>
                      <a:cubicBezTo>
                        <a:pt x="0" y="50"/>
                        <a:pt x="0" y="50"/>
                        <a:pt x="0" y="50"/>
                      </a:cubicBezTo>
                      <a:cubicBezTo>
                        <a:pt x="1" y="52"/>
                        <a:pt x="4" y="53"/>
                        <a:pt x="7" y="54"/>
                      </a:cubicBezTo>
                      <a:cubicBezTo>
                        <a:pt x="9" y="55"/>
                        <a:pt x="12" y="56"/>
                        <a:pt x="14" y="56"/>
                      </a:cubicBezTo>
                      <a:cubicBezTo>
                        <a:pt x="22" y="56"/>
                        <a:pt x="26" y="53"/>
                        <a:pt x="26" y="47"/>
                      </a:cubicBezTo>
                      <a:cubicBezTo>
                        <a:pt x="26" y="44"/>
                        <a:pt x="25" y="42"/>
                        <a:pt x="24" y="40"/>
                      </a:cubicBezTo>
                      <a:cubicBezTo>
                        <a:pt x="22" y="39"/>
                        <a:pt x="18" y="36"/>
                        <a:pt x="13" y="33"/>
                      </a:cubicBezTo>
                      <a:cubicBezTo>
                        <a:pt x="8" y="30"/>
                        <a:pt x="5" y="28"/>
                        <a:pt x="3" y="25"/>
                      </a:cubicBezTo>
                      <a:cubicBezTo>
                        <a:pt x="1" y="23"/>
                        <a:pt x="0" y="20"/>
                        <a:pt x="0" y="16"/>
                      </a:cubicBezTo>
                      <a:cubicBezTo>
                        <a:pt x="0" y="11"/>
                        <a:pt x="2" y="7"/>
                        <a:pt x="5" y="4"/>
                      </a:cubicBezTo>
                      <a:cubicBezTo>
                        <a:pt x="9" y="1"/>
                        <a:pt x="13" y="0"/>
                        <a:pt x="19" y="0"/>
                      </a:cubicBezTo>
                      <a:cubicBezTo>
                        <a:pt x="24" y="0"/>
                        <a:pt x="28" y="1"/>
                        <a:pt x="31" y="2"/>
                      </a:cubicBezTo>
                      <a:cubicBezTo>
                        <a:pt x="31" y="10"/>
                        <a:pt x="31" y="10"/>
                        <a:pt x="31" y="10"/>
                      </a:cubicBezTo>
                      <a:cubicBezTo>
                        <a:pt x="28" y="7"/>
                        <a:pt x="24" y="6"/>
                        <a:pt x="19" y="6"/>
                      </a:cubicBezTo>
                      <a:cubicBezTo>
                        <a:pt x="15" y="6"/>
                        <a:pt x="13" y="7"/>
                        <a:pt x="10" y="9"/>
                      </a:cubicBezTo>
                      <a:cubicBezTo>
                        <a:pt x="8" y="10"/>
                        <a:pt x="7" y="13"/>
                        <a:pt x="7" y="15"/>
                      </a:cubicBezTo>
                      <a:cubicBezTo>
                        <a:pt x="7" y="17"/>
                        <a:pt x="8" y="19"/>
                        <a:pt x="8" y="20"/>
                      </a:cubicBezTo>
                      <a:cubicBezTo>
                        <a:pt x="9" y="21"/>
                        <a:pt x="10" y="23"/>
                        <a:pt x="11" y="24"/>
                      </a:cubicBezTo>
                      <a:cubicBezTo>
                        <a:pt x="13" y="25"/>
                        <a:pt x="15" y="26"/>
                        <a:pt x="19" y="28"/>
                      </a:cubicBezTo>
                      <a:cubicBezTo>
                        <a:pt x="24" y="31"/>
                        <a:pt x="28" y="34"/>
                        <a:pt x="30" y="37"/>
                      </a:cubicBezTo>
                      <a:cubicBezTo>
                        <a:pt x="32" y="40"/>
                        <a:pt x="33" y="43"/>
                        <a:pt x="3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06" name="Freeform 10"/>
                <p:cNvSpPr>
                  <a:spLocks noEditPoints="1"/>
                </p:cNvSpPr>
                <p:nvPr/>
              </p:nvSpPr>
              <p:spPr bwMode="auto">
                <a:xfrm>
                  <a:off x="4242" y="2127"/>
                  <a:ext cx="91" cy="109"/>
                </a:xfrm>
                <a:custGeom>
                  <a:avLst/>
                  <a:gdLst>
                    <a:gd name="T0" fmla="*/ 38 w 38"/>
                    <a:gd name="T1" fmla="*/ 24 h 45"/>
                    <a:gd name="T2" fmla="*/ 7 w 38"/>
                    <a:gd name="T3" fmla="*/ 24 h 45"/>
                    <a:gd name="T4" fmla="*/ 11 w 38"/>
                    <a:gd name="T5" fmla="*/ 36 h 45"/>
                    <a:gd name="T6" fmla="*/ 21 w 38"/>
                    <a:gd name="T7" fmla="*/ 39 h 45"/>
                    <a:gd name="T8" fmla="*/ 35 w 38"/>
                    <a:gd name="T9" fmla="*/ 35 h 45"/>
                    <a:gd name="T10" fmla="*/ 35 w 38"/>
                    <a:gd name="T11" fmla="*/ 41 h 45"/>
                    <a:gd name="T12" fmla="*/ 20 w 38"/>
                    <a:gd name="T13" fmla="*/ 45 h 45"/>
                    <a:gd name="T14" fmla="*/ 5 w 38"/>
                    <a:gd name="T15" fmla="*/ 39 h 45"/>
                    <a:gd name="T16" fmla="*/ 0 w 38"/>
                    <a:gd name="T17" fmla="*/ 23 h 45"/>
                    <a:gd name="T18" fmla="*/ 3 w 38"/>
                    <a:gd name="T19" fmla="*/ 11 h 45"/>
                    <a:gd name="T20" fmla="*/ 10 w 38"/>
                    <a:gd name="T21" fmla="*/ 3 h 45"/>
                    <a:gd name="T22" fmla="*/ 20 w 38"/>
                    <a:gd name="T23" fmla="*/ 0 h 45"/>
                    <a:gd name="T24" fmla="*/ 33 w 38"/>
                    <a:gd name="T25" fmla="*/ 6 h 45"/>
                    <a:gd name="T26" fmla="*/ 38 w 38"/>
                    <a:gd name="T27" fmla="*/ 21 h 45"/>
                    <a:gd name="T28" fmla="*/ 38 w 38"/>
                    <a:gd name="T29" fmla="*/ 24 h 45"/>
                    <a:gd name="T30" fmla="*/ 31 w 38"/>
                    <a:gd name="T31" fmla="*/ 19 h 45"/>
                    <a:gd name="T32" fmla="*/ 28 w 38"/>
                    <a:gd name="T33" fmla="*/ 9 h 45"/>
                    <a:gd name="T34" fmla="*/ 20 w 38"/>
                    <a:gd name="T35" fmla="*/ 6 h 45"/>
                    <a:gd name="T36" fmla="*/ 12 w 38"/>
                    <a:gd name="T37" fmla="*/ 9 h 45"/>
                    <a:gd name="T38" fmla="*/ 7 w 38"/>
                    <a:gd name="T39" fmla="*/ 19 h 45"/>
                    <a:gd name="T40" fmla="*/ 31 w 38"/>
                    <a:gd name="T41"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45">
                      <a:moveTo>
                        <a:pt x="38" y="24"/>
                      </a:moveTo>
                      <a:cubicBezTo>
                        <a:pt x="7" y="24"/>
                        <a:pt x="7" y="24"/>
                        <a:pt x="7" y="24"/>
                      </a:cubicBezTo>
                      <a:cubicBezTo>
                        <a:pt x="7" y="29"/>
                        <a:pt x="9" y="33"/>
                        <a:pt x="11" y="36"/>
                      </a:cubicBezTo>
                      <a:cubicBezTo>
                        <a:pt x="13" y="38"/>
                        <a:pt x="17" y="39"/>
                        <a:pt x="21" y="39"/>
                      </a:cubicBezTo>
                      <a:cubicBezTo>
                        <a:pt x="26" y="39"/>
                        <a:pt x="31" y="38"/>
                        <a:pt x="35" y="35"/>
                      </a:cubicBezTo>
                      <a:cubicBezTo>
                        <a:pt x="35" y="41"/>
                        <a:pt x="35" y="41"/>
                        <a:pt x="35" y="41"/>
                      </a:cubicBezTo>
                      <a:cubicBezTo>
                        <a:pt x="31" y="44"/>
                        <a:pt x="26" y="45"/>
                        <a:pt x="20" y="45"/>
                      </a:cubicBezTo>
                      <a:cubicBezTo>
                        <a:pt x="13" y="45"/>
                        <a:pt x="9" y="43"/>
                        <a:pt x="5" y="39"/>
                      </a:cubicBezTo>
                      <a:cubicBezTo>
                        <a:pt x="2" y="35"/>
                        <a:pt x="0" y="30"/>
                        <a:pt x="0" y="23"/>
                      </a:cubicBezTo>
                      <a:cubicBezTo>
                        <a:pt x="0" y="19"/>
                        <a:pt x="1" y="15"/>
                        <a:pt x="3" y="11"/>
                      </a:cubicBezTo>
                      <a:cubicBezTo>
                        <a:pt x="4" y="8"/>
                        <a:pt x="7" y="5"/>
                        <a:pt x="10" y="3"/>
                      </a:cubicBezTo>
                      <a:cubicBezTo>
                        <a:pt x="13" y="1"/>
                        <a:pt x="16" y="0"/>
                        <a:pt x="20" y="0"/>
                      </a:cubicBezTo>
                      <a:cubicBezTo>
                        <a:pt x="25" y="0"/>
                        <a:pt x="30" y="2"/>
                        <a:pt x="33" y="6"/>
                      </a:cubicBezTo>
                      <a:cubicBezTo>
                        <a:pt x="36" y="9"/>
                        <a:pt x="38" y="14"/>
                        <a:pt x="38" y="21"/>
                      </a:cubicBezTo>
                      <a:lnTo>
                        <a:pt x="38" y="24"/>
                      </a:lnTo>
                      <a:close/>
                      <a:moveTo>
                        <a:pt x="31" y="19"/>
                      </a:moveTo>
                      <a:cubicBezTo>
                        <a:pt x="30" y="15"/>
                        <a:pt x="30" y="11"/>
                        <a:pt x="28" y="9"/>
                      </a:cubicBezTo>
                      <a:cubicBezTo>
                        <a:pt x="26" y="7"/>
                        <a:pt x="23" y="6"/>
                        <a:pt x="20" y="6"/>
                      </a:cubicBezTo>
                      <a:cubicBezTo>
                        <a:pt x="17" y="6"/>
                        <a:pt x="14" y="7"/>
                        <a:pt x="12" y="9"/>
                      </a:cubicBezTo>
                      <a:cubicBezTo>
                        <a:pt x="9" y="12"/>
                        <a:pt x="8" y="15"/>
                        <a:pt x="7" y="19"/>
                      </a:cubicBezTo>
                      <a:lnTo>
                        <a:pt x="3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07" name="Freeform 11"/>
                <p:cNvSpPr>
                  <a:spLocks/>
                </p:cNvSpPr>
                <p:nvPr/>
              </p:nvSpPr>
              <p:spPr bwMode="auto">
                <a:xfrm>
                  <a:off x="4349" y="2127"/>
                  <a:ext cx="55" cy="107"/>
                </a:xfrm>
                <a:custGeom>
                  <a:avLst/>
                  <a:gdLst>
                    <a:gd name="T0" fmla="*/ 23 w 23"/>
                    <a:gd name="T1" fmla="*/ 8 h 44"/>
                    <a:gd name="T2" fmla="*/ 18 w 23"/>
                    <a:gd name="T3" fmla="*/ 7 h 44"/>
                    <a:gd name="T4" fmla="*/ 10 w 23"/>
                    <a:gd name="T5" fmla="*/ 11 h 44"/>
                    <a:gd name="T6" fmla="*/ 7 w 23"/>
                    <a:gd name="T7" fmla="*/ 22 h 44"/>
                    <a:gd name="T8" fmla="*/ 7 w 23"/>
                    <a:gd name="T9" fmla="*/ 44 h 44"/>
                    <a:gd name="T10" fmla="*/ 0 w 23"/>
                    <a:gd name="T11" fmla="*/ 44 h 44"/>
                    <a:gd name="T12" fmla="*/ 0 w 23"/>
                    <a:gd name="T13" fmla="*/ 1 h 44"/>
                    <a:gd name="T14" fmla="*/ 7 w 23"/>
                    <a:gd name="T15" fmla="*/ 1 h 44"/>
                    <a:gd name="T16" fmla="*/ 7 w 23"/>
                    <a:gd name="T17" fmla="*/ 10 h 44"/>
                    <a:gd name="T18" fmla="*/ 8 w 23"/>
                    <a:gd name="T19" fmla="*/ 10 h 44"/>
                    <a:gd name="T20" fmla="*/ 12 w 23"/>
                    <a:gd name="T21" fmla="*/ 3 h 44"/>
                    <a:gd name="T22" fmla="*/ 19 w 23"/>
                    <a:gd name="T23" fmla="*/ 0 h 44"/>
                    <a:gd name="T24" fmla="*/ 23 w 23"/>
                    <a:gd name="T25" fmla="*/ 1 h 44"/>
                    <a:gd name="T26" fmla="*/ 23 w 23"/>
                    <a:gd name="T27"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44">
                      <a:moveTo>
                        <a:pt x="23" y="8"/>
                      </a:moveTo>
                      <a:cubicBezTo>
                        <a:pt x="22" y="7"/>
                        <a:pt x="20" y="7"/>
                        <a:pt x="18" y="7"/>
                      </a:cubicBezTo>
                      <a:cubicBezTo>
                        <a:pt x="15" y="7"/>
                        <a:pt x="12" y="8"/>
                        <a:pt x="10" y="11"/>
                      </a:cubicBezTo>
                      <a:cubicBezTo>
                        <a:pt x="8" y="14"/>
                        <a:pt x="7" y="18"/>
                        <a:pt x="7" y="22"/>
                      </a:cubicBezTo>
                      <a:cubicBezTo>
                        <a:pt x="7" y="44"/>
                        <a:pt x="7" y="44"/>
                        <a:pt x="7" y="44"/>
                      </a:cubicBezTo>
                      <a:cubicBezTo>
                        <a:pt x="0" y="44"/>
                        <a:pt x="0" y="44"/>
                        <a:pt x="0" y="44"/>
                      </a:cubicBezTo>
                      <a:cubicBezTo>
                        <a:pt x="0" y="1"/>
                        <a:pt x="0" y="1"/>
                        <a:pt x="0" y="1"/>
                      </a:cubicBezTo>
                      <a:cubicBezTo>
                        <a:pt x="7" y="1"/>
                        <a:pt x="7" y="1"/>
                        <a:pt x="7" y="1"/>
                      </a:cubicBezTo>
                      <a:cubicBezTo>
                        <a:pt x="7" y="10"/>
                        <a:pt x="7" y="10"/>
                        <a:pt x="7" y="10"/>
                      </a:cubicBezTo>
                      <a:cubicBezTo>
                        <a:pt x="8" y="10"/>
                        <a:pt x="8" y="10"/>
                        <a:pt x="8" y="10"/>
                      </a:cubicBezTo>
                      <a:cubicBezTo>
                        <a:pt x="8" y="7"/>
                        <a:pt x="10" y="5"/>
                        <a:pt x="12" y="3"/>
                      </a:cubicBezTo>
                      <a:cubicBezTo>
                        <a:pt x="14" y="1"/>
                        <a:pt x="16" y="0"/>
                        <a:pt x="19" y="0"/>
                      </a:cubicBezTo>
                      <a:cubicBezTo>
                        <a:pt x="21" y="0"/>
                        <a:pt x="22" y="1"/>
                        <a:pt x="23" y="1"/>
                      </a:cubicBezTo>
                      <a:lnTo>
                        <a:pt x="2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08" name="Freeform 12"/>
                <p:cNvSpPr>
                  <a:spLocks/>
                </p:cNvSpPr>
                <p:nvPr/>
              </p:nvSpPr>
              <p:spPr bwMode="auto">
                <a:xfrm>
                  <a:off x="4411" y="2130"/>
                  <a:ext cx="95" cy="104"/>
                </a:xfrm>
                <a:custGeom>
                  <a:avLst/>
                  <a:gdLst>
                    <a:gd name="T0" fmla="*/ 40 w 40"/>
                    <a:gd name="T1" fmla="*/ 0 h 43"/>
                    <a:gd name="T2" fmla="*/ 23 w 40"/>
                    <a:gd name="T3" fmla="*/ 43 h 43"/>
                    <a:gd name="T4" fmla="*/ 16 w 40"/>
                    <a:gd name="T5" fmla="*/ 43 h 43"/>
                    <a:gd name="T6" fmla="*/ 0 w 40"/>
                    <a:gd name="T7" fmla="*/ 0 h 43"/>
                    <a:gd name="T8" fmla="*/ 8 w 40"/>
                    <a:gd name="T9" fmla="*/ 0 h 43"/>
                    <a:gd name="T10" fmla="*/ 19 w 40"/>
                    <a:gd name="T11" fmla="*/ 31 h 43"/>
                    <a:gd name="T12" fmla="*/ 20 w 40"/>
                    <a:gd name="T13" fmla="*/ 38 h 43"/>
                    <a:gd name="T14" fmla="*/ 20 w 40"/>
                    <a:gd name="T15" fmla="*/ 38 h 43"/>
                    <a:gd name="T16" fmla="*/ 22 w 40"/>
                    <a:gd name="T17" fmla="*/ 32 h 43"/>
                    <a:gd name="T18" fmla="*/ 33 w 40"/>
                    <a:gd name="T19" fmla="*/ 0 h 43"/>
                    <a:gd name="T20" fmla="*/ 40 w 40"/>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3">
                      <a:moveTo>
                        <a:pt x="40" y="0"/>
                      </a:moveTo>
                      <a:cubicBezTo>
                        <a:pt x="23" y="43"/>
                        <a:pt x="23" y="43"/>
                        <a:pt x="23" y="43"/>
                      </a:cubicBezTo>
                      <a:cubicBezTo>
                        <a:pt x="16" y="43"/>
                        <a:pt x="16" y="43"/>
                        <a:pt x="16" y="43"/>
                      </a:cubicBezTo>
                      <a:cubicBezTo>
                        <a:pt x="0" y="0"/>
                        <a:pt x="0" y="0"/>
                        <a:pt x="0" y="0"/>
                      </a:cubicBezTo>
                      <a:cubicBezTo>
                        <a:pt x="8" y="0"/>
                        <a:pt x="8" y="0"/>
                        <a:pt x="8" y="0"/>
                      </a:cubicBezTo>
                      <a:cubicBezTo>
                        <a:pt x="19" y="31"/>
                        <a:pt x="19" y="31"/>
                        <a:pt x="19" y="31"/>
                      </a:cubicBezTo>
                      <a:cubicBezTo>
                        <a:pt x="19" y="33"/>
                        <a:pt x="20" y="35"/>
                        <a:pt x="20" y="38"/>
                      </a:cubicBezTo>
                      <a:cubicBezTo>
                        <a:pt x="20" y="38"/>
                        <a:pt x="20" y="38"/>
                        <a:pt x="20" y="38"/>
                      </a:cubicBezTo>
                      <a:cubicBezTo>
                        <a:pt x="21" y="35"/>
                        <a:pt x="21" y="33"/>
                        <a:pt x="22" y="32"/>
                      </a:cubicBezTo>
                      <a:cubicBezTo>
                        <a:pt x="33" y="0"/>
                        <a:pt x="33" y="0"/>
                        <a:pt x="33" y="0"/>
                      </a:cubicBez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09" name="Freeform 13"/>
                <p:cNvSpPr>
                  <a:spLocks noEditPoints="1"/>
                </p:cNvSpPr>
                <p:nvPr/>
              </p:nvSpPr>
              <p:spPr bwMode="auto">
                <a:xfrm>
                  <a:off x="4511" y="2127"/>
                  <a:ext cx="87" cy="109"/>
                </a:xfrm>
                <a:custGeom>
                  <a:avLst/>
                  <a:gdLst>
                    <a:gd name="T0" fmla="*/ 37 w 37"/>
                    <a:gd name="T1" fmla="*/ 24 h 45"/>
                    <a:gd name="T2" fmla="*/ 7 w 37"/>
                    <a:gd name="T3" fmla="*/ 24 h 45"/>
                    <a:gd name="T4" fmla="*/ 11 w 37"/>
                    <a:gd name="T5" fmla="*/ 36 h 45"/>
                    <a:gd name="T6" fmla="*/ 21 w 37"/>
                    <a:gd name="T7" fmla="*/ 39 h 45"/>
                    <a:gd name="T8" fmla="*/ 34 w 37"/>
                    <a:gd name="T9" fmla="*/ 35 h 45"/>
                    <a:gd name="T10" fmla="*/ 34 w 37"/>
                    <a:gd name="T11" fmla="*/ 41 h 45"/>
                    <a:gd name="T12" fmla="*/ 19 w 37"/>
                    <a:gd name="T13" fmla="*/ 45 h 45"/>
                    <a:gd name="T14" fmla="*/ 5 w 37"/>
                    <a:gd name="T15" fmla="*/ 39 h 45"/>
                    <a:gd name="T16" fmla="*/ 0 w 37"/>
                    <a:gd name="T17" fmla="*/ 23 h 45"/>
                    <a:gd name="T18" fmla="*/ 2 w 37"/>
                    <a:gd name="T19" fmla="*/ 11 h 45"/>
                    <a:gd name="T20" fmla="*/ 10 w 37"/>
                    <a:gd name="T21" fmla="*/ 3 h 45"/>
                    <a:gd name="T22" fmla="*/ 20 w 37"/>
                    <a:gd name="T23" fmla="*/ 0 h 45"/>
                    <a:gd name="T24" fmla="*/ 33 w 37"/>
                    <a:gd name="T25" fmla="*/ 6 h 45"/>
                    <a:gd name="T26" fmla="*/ 37 w 37"/>
                    <a:gd name="T27" fmla="*/ 21 h 45"/>
                    <a:gd name="T28" fmla="*/ 37 w 37"/>
                    <a:gd name="T29" fmla="*/ 24 h 45"/>
                    <a:gd name="T30" fmla="*/ 30 w 37"/>
                    <a:gd name="T31" fmla="*/ 19 h 45"/>
                    <a:gd name="T32" fmla="*/ 27 w 37"/>
                    <a:gd name="T33" fmla="*/ 9 h 45"/>
                    <a:gd name="T34" fmla="*/ 20 w 37"/>
                    <a:gd name="T35" fmla="*/ 6 h 45"/>
                    <a:gd name="T36" fmla="*/ 11 w 37"/>
                    <a:gd name="T37" fmla="*/ 9 h 45"/>
                    <a:gd name="T38" fmla="*/ 7 w 37"/>
                    <a:gd name="T39" fmla="*/ 19 h 45"/>
                    <a:gd name="T40" fmla="*/ 30 w 37"/>
                    <a:gd name="T41"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45">
                      <a:moveTo>
                        <a:pt x="37" y="24"/>
                      </a:moveTo>
                      <a:cubicBezTo>
                        <a:pt x="7" y="24"/>
                        <a:pt x="7" y="24"/>
                        <a:pt x="7" y="24"/>
                      </a:cubicBezTo>
                      <a:cubicBezTo>
                        <a:pt x="7" y="29"/>
                        <a:pt x="8" y="33"/>
                        <a:pt x="11" y="36"/>
                      </a:cubicBezTo>
                      <a:cubicBezTo>
                        <a:pt x="13" y="38"/>
                        <a:pt x="17" y="39"/>
                        <a:pt x="21" y="39"/>
                      </a:cubicBezTo>
                      <a:cubicBezTo>
                        <a:pt x="26" y="39"/>
                        <a:pt x="30" y="38"/>
                        <a:pt x="34" y="35"/>
                      </a:cubicBezTo>
                      <a:cubicBezTo>
                        <a:pt x="34" y="41"/>
                        <a:pt x="34" y="41"/>
                        <a:pt x="34" y="41"/>
                      </a:cubicBezTo>
                      <a:cubicBezTo>
                        <a:pt x="31" y="44"/>
                        <a:pt x="26" y="45"/>
                        <a:pt x="19" y="45"/>
                      </a:cubicBezTo>
                      <a:cubicBezTo>
                        <a:pt x="13" y="45"/>
                        <a:pt x="8" y="43"/>
                        <a:pt x="5" y="39"/>
                      </a:cubicBezTo>
                      <a:cubicBezTo>
                        <a:pt x="2" y="35"/>
                        <a:pt x="0" y="30"/>
                        <a:pt x="0" y="23"/>
                      </a:cubicBezTo>
                      <a:cubicBezTo>
                        <a:pt x="0" y="19"/>
                        <a:pt x="1" y="15"/>
                        <a:pt x="2" y="11"/>
                      </a:cubicBezTo>
                      <a:cubicBezTo>
                        <a:pt x="4" y="8"/>
                        <a:pt x="6" y="5"/>
                        <a:pt x="10" y="3"/>
                      </a:cubicBezTo>
                      <a:cubicBezTo>
                        <a:pt x="13" y="1"/>
                        <a:pt x="16" y="0"/>
                        <a:pt x="20" y="0"/>
                      </a:cubicBezTo>
                      <a:cubicBezTo>
                        <a:pt x="25" y="0"/>
                        <a:pt x="30" y="2"/>
                        <a:pt x="33" y="6"/>
                      </a:cubicBezTo>
                      <a:cubicBezTo>
                        <a:pt x="36" y="9"/>
                        <a:pt x="37" y="14"/>
                        <a:pt x="37" y="21"/>
                      </a:cubicBezTo>
                      <a:lnTo>
                        <a:pt x="37" y="24"/>
                      </a:lnTo>
                      <a:close/>
                      <a:moveTo>
                        <a:pt x="30" y="19"/>
                      </a:moveTo>
                      <a:cubicBezTo>
                        <a:pt x="30" y="15"/>
                        <a:pt x="29" y="11"/>
                        <a:pt x="27" y="9"/>
                      </a:cubicBezTo>
                      <a:cubicBezTo>
                        <a:pt x="26" y="7"/>
                        <a:pt x="23" y="6"/>
                        <a:pt x="20" y="6"/>
                      </a:cubicBezTo>
                      <a:cubicBezTo>
                        <a:pt x="16" y="6"/>
                        <a:pt x="14" y="7"/>
                        <a:pt x="11" y="9"/>
                      </a:cubicBezTo>
                      <a:cubicBezTo>
                        <a:pt x="9" y="12"/>
                        <a:pt x="8" y="15"/>
                        <a:pt x="7" y="19"/>
                      </a:cubicBezTo>
                      <a:lnTo>
                        <a:pt x="3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10" name="Freeform 14"/>
                <p:cNvSpPr>
                  <a:spLocks/>
                </p:cNvSpPr>
                <p:nvPr/>
              </p:nvSpPr>
              <p:spPr bwMode="auto">
                <a:xfrm>
                  <a:off x="4617" y="2127"/>
                  <a:ext cx="55" cy="107"/>
                </a:xfrm>
                <a:custGeom>
                  <a:avLst/>
                  <a:gdLst>
                    <a:gd name="T0" fmla="*/ 23 w 23"/>
                    <a:gd name="T1" fmla="*/ 8 h 44"/>
                    <a:gd name="T2" fmla="*/ 17 w 23"/>
                    <a:gd name="T3" fmla="*/ 7 h 44"/>
                    <a:gd name="T4" fmla="*/ 10 w 23"/>
                    <a:gd name="T5" fmla="*/ 11 h 44"/>
                    <a:gd name="T6" fmla="*/ 7 w 23"/>
                    <a:gd name="T7" fmla="*/ 22 h 44"/>
                    <a:gd name="T8" fmla="*/ 7 w 23"/>
                    <a:gd name="T9" fmla="*/ 44 h 44"/>
                    <a:gd name="T10" fmla="*/ 0 w 23"/>
                    <a:gd name="T11" fmla="*/ 44 h 44"/>
                    <a:gd name="T12" fmla="*/ 0 w 23"/>
                    <a:gd name="T13" fmla="*/ 1 h 44"/>
                    <a:gd name="T14" fmla="*/ 7 w 23"/>
                    <a:gd name="T15" fmla="*/ 1 h 44"/>
                    <a:gd name="T16" fmla="*/ 7 w 23"/>
                    <a:gd name="T17" fmla="*/ 10 h 44"/>
                    <a:gd name="T18" fmla="*/ 7 w 23"/>
                    <a:gd name="T19" fmla="*/ 10 h 44"/>
                    <a:gd name="T20" fmla="*/ 12 w 23"/>
                    <a:gd name="T21" fmla="*/ 3 h 44"/>
                    <a:gd name="T22" fmla="*/ 19 w 23"/>
                    <a:gd name="T23" fmla="*/ 0 h 44"/>
                    <a:gd name="T24" fmla="*/ 23 w 23"/>
                    <a:gd name="T25" fmla="*/ 1 h 44"/>
                    <a:gd name="T26" fmla="*/ 23 w 23"/>
                    <a:gd name="T27"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44">
                      <a:moveTo>
                        <a:pt x="23" y="8"/>
                      </a:moveTo>
                      <a:cubicBezTo>
                        <a:pt x="22" y="7"/>
                        <a:pt x="20" y="7"/>
                        <a:pt x="17" y="7"/>
                      </a:cubicBezTo>
                      <a:cubicBezTo>
                        <a:pt x="14" y="7"/>
                        <a:pt x="12" y="8"/>
                        <a:pt x="10" y="11"/>
                      </a:cubicBezTo>
                      <a:cubicBezTo>
                        <a:pt x="8" y="14"/>
                        <a:pt x="7" y="18"/>
                        <a:pt x="7" y="22"/>
                      </a:cubicBezTo>
                      <a:cubicBezTo>
                        <a:pt x="7" y="44"/>
                        <a:pt x="7" y="44"/>
                        <a:pt x="7" y="44"/>
                      </a:cubicBezTo>
                      <a:cubicBezTo>
                        <a:pt x="0" y="44"/>
                        <a:pt x="0" y="44"/>
                        <a:pt x="0" y="44"/>
                      </a:cubicBezTo>
                      <a:cubicBezTo>
                        <a:pt x="0" y="1"/>
                        <a:pt x="0" y="1"/>
                        <a:pt x="0" y="1"/>
                      </a:cubicBezTo>
                      <a:cubicBezTo>
                        <a:pt x="7" y="1"/>
                        <a:pt x="7" y="1"/>
                        <a:pt x="7" y="1"/>
                      </a:cubicBezTo>
                      <a:cubicBezTo>
                        <a:pt x="7" y="10"/>
                        <a:pt x="7" y="10"/>
                        <a:pt x="7" y="10"/>
                      </a:cubicBezTo>
                      <a:cubicBezTo>
                        <a:pt x="7" y="10"/>
                        <a:pt x="7" y="10"/>
                        <a:pt x="7" y="10"/>
                      </a:cubicBezTo>
                      <a:cubicBezTo>
                        <a:pt x="8" y="7"/>
                        <a:pt x="10" y="5"/>
                        <a:pt x="12" y="3"/>
                      </a:cubicBezTo>
                      <a:cubicBezTo>
                        <a:pt x="14" y="1"/>
                        <a:pt x="16" y="0"/>
                        <a:pt x="19" y="0"/>
                      </a:cubicBezTo>
                      <a:cubicBezTo>
                        <a:pt x="20" y="0"/>
                        <a:pt x="22" y="1"/>
                        <a:pt x="23" y="1"/>
                      </a:cubicBezTo>
                      <a:lnTo>
                        <a:pt x="2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11" name="Freeform 15"/>
                <p:cNvSpPr>
                  <a:spLocks/>
                </p:cNvSpPr>
                <p:nvPr/>
              </p:nvSpPr>
              <p:spPr bwMode="auto">
                <a:xfrm>
                  <a:off x="3314" y="2088"/>
                  <a:ext cx="186" cy="146"/>
                </a:xfrm>
                <a:custGeom>
                  <a:avLst/>
                  <a:gdLst>
                    <a:gd name="T0" fmla="*/ 78 w 78"/>
                    <a:gd name="T1" fmla="*/ 0 h 60"/>
                    <a:gd name="T2" fmla="*/ 61 w 78"/>
                    <a:gd name="T3" fmla="*/ 60 h 60"/>
                    <a:gd name="T4" fmla="*/ 53 w 78"/>
                    <a:gd name="T5" fmla="*/ 60 h 60"/>
                    <a:gd name="T6" fmla="*/ 40 w 78"/>
                    <a:gd name="T7" fmla="*/ 16 h 60"/>
                    <a:gd name="T8" fmla="*/ 39 w 78"/>
                    <a:gd name="T9" fmla="*/ 10 h 60"/>
                    <a:gd name="T10" fmla="*/ 39 w 78"/>
                    <a:gd name="T11" fmla="*/ 10 h 60"/>
                    <a:gd name="T12" fmla="*/ 38 w 78"/>
                    <a:gd name="T13" fmla="*/ 16 h 60"/>
                    <a:gd name="T14" fmla="*/ 26 w 78"/>
                    <a:gd name="T15" fmla="*/ 60 h 60"/>
                    <a:gd name="T16" fmla="*/ 17 w 78"/>
                    <a:gd name="T17" fmla="*/ 60 h 60"/>
                    <a:gd name="T18" fmla="*/ 0 w 78"/>
                    <a:gd name="T19" fmla="*/ 0 h 60"/>
                    <a:gd name="T20" fmla="*/ 8 w 78"/>
                    <a:gd name="T21" fmla="*/ 0 h 60"/>
                    <a:gd name="T22" fmla="*/ 20 w 78"/>
                    <a:gd name="T23" fmla="*/ 46 h 60"/>
                    <a:gd name="T24" fmla="*/ 21 w 78"/>
                    <a:gd name="T25" fmla="*/ 52 h 60"/>
                    <a:gd name="T26" fmla="*/ 22 w 78"/>
                    <a:gd name="T27" fmla="*/ 52 h 60"/>
                    <a:gd name="T28" fmla="*/ 23 w 78"/>
                    <a:gd name="T29" fmla="*/ 46 h 60"/>
                    <a:gd name="T30" fmla="*/ 36 w 78"/>
                    <a:gd name="T31" fmla="*/ 0 h 60"/>
                    <a:gd name="T32" fmla="*/ 43 w 78"/>
                    <a:gd name="T33" fmla="*/ 0 h 60"/>
                    <a:gd name="T34" fmla="*/ 56 w 78"/>
                    <a:gd name="T35" fmla="*/ 47 h 60"/>
                    <a:gd name="T36" fmla="*/ 57 w 78"/>
                    <a:gd name="T37" fmla="*/ 52 h 60"/>
                    <a:gd name="T38" fmla="*/ 57 w 78"/>
                    <a:gd name="T39" fmla="*/ 52 h 60"/>
                    <a:gd name="T40" fmla="*/ 58 w 78"/>
                    <a:gd name="T41" fmla="*/ 46 h 60"/>
                    <a:gd name="T42" fmla="*/ 71 w 78"/>
                    <a:gd name="T43" fmla="*/ 0 h 60"/>
                    <a:gd name="T44" fmla="*/ 78 w 78"/>
                    <a:gd name="T4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60">
                      <a:moveTo>
                        <a:pt x="78" y="0"/>
                      </a:moveTo>
                      <a:cubicBezTo>
                        <a:pt x="61" y="60"/>
                        <a:pt x="61" y="60"/>
                        <a:pt x="61" y="60"/>
                      </a:cubicBezTo>
                      <a:cubicBezTo>
                        <a:pt x="53" y="60"/>
                        <a:pt x="53" y="60"/>
                        <a:pt x="53" y="60"/>
                      </a:cubicBezTo>
                      <a:cubicBezTo>
                        <a:pt x="40" y="16"/>
                        <a:pt x="40" y="16"/>
                        <a:pt x="40" y="16"/>
                      </a:cubicBezTo>
                      <a:cubicBezTo>
                        <a:pt x="40" y="14"/>
                        <a:pt x="40" y="12"/>
                        <a:pt x="39" y="10"/>
                      </a:cubicBezTo>
                      <a:cubicBezTo>
                        <a:pt x="39" y="10"/>
                        <a:pt x="39" y="10"/>
                        <a:pt x="39" y="10"/>
                      </a:cubicBezTo>
                      <a:cubicBezTo>
                        <a:pt x="39" y="12"/>
                        <a:pt x="39" y="14"/>
                        <a:pt x="38" y="16"/>
                      </a:cubicBezTo>
                      <a:cubicBezTo>
                        <a:pt x="26" y="60"/>
                        <a:pt x="26" y="60"/>
                        <a:pt x="26" y="60"/>
                      </a:cubicBezTo>
                      <a:cubicBezTo>
                        <a:pt x="17" y="60"/>
                        <a:pt x="17" y="60"/>
                        <a:pt x="17" y="60"/>
                      </a:cubicBezTo>
                      <a:cubicBezTo>
                        <a:pt x="0" y="0"/>
                        <a:pt x="0" y="0"/>
                        <a:pt x="0" y="0"/>
                      </a:cubicBezTo>
                      <a:cubicBezTo>
                        <a:pt x="8" y="0"/>
                        <a:pt x="8" y="0"/>
                        <a:pt x="8" y="0"/>
                      </a:cubicBezTo>
                      <a:cubicBezTo>
                        <a:pt x="20" y="46"/>
                        <a:pt x="20" y="46"/>
                        <a:pt x="20" y="46"/>
                      </a:cubicBezTo>
                      <a:cubicBezTo>
                        <a:pt x="21" y="48"/>
                        <a:pt x="21" y="50"/>
                        <a:pt x="21" y="52"/>
                      </a:cubicBezTo>
                      <a:cubicBezTo>
                        <a:pt x="22" y="52"/>
                        <a:pt x="22" y="52"/>
                        <a:pt x="22" y="52"/>
                      </a:cubicBezTo>
                      <a:cubicBezTo>
                        <a:pt x="22" y="51"/>
                        <a:pt x="22" y="49"/>
                        <a:pt x="23" y="46"/>
                      </a:cubicBezTo>
                      <a:cubicBezTo>
                        <a:pt x="36" y="0"/>
                        <a:pt x="36" y="0"/>
                        <a:pt x="36" y="0"/>
                      </a:cubicBezTo>
                      <a:cubicBezTo>
                        <a:pt x="43" y="0"/>
                        <a:pt x="43" y="0"/>
                        <a:pt x="43" y="0"/>
                      </a:cubicBezTo>
                      <a:cubicBezTo>
                        <a:pt x="56" y="47"/>
                        <a:pt x="56" y="47"/>
                        <a:pt x="56" y="47"/>
                      </a:cubicBezTo>
                      <a:cubicBezTo>
                        <a:pt x="56" y="48"/>
                        <a:pt x="57" y="50"/>
                        <a:pt x="57" y="52"/>
                      </a:cubicBezTo>
                      <a:cubicBezTo>
                        <a:pt x="57" y="52"/>
                        <a:pt x="57" y="52"/>
                        <a:pt x="57" y="52"/>
                      </a:cubicBezTo>
                      <a:cubicBezTo>
                        <a:pt x="57" y="51"/>
                        <a:pt x="58" y="49"/>
                        <a:pt x="58" y="46"/>
                      </a:cubicBezTo>
                      <a:cubicBezTo>
                        <a:pt x="71" y="0"/>
                        <a:pt x="71" y="0"/>
                        <a:pt x="71" y="0"/>
                      </a:cubicBezTo>
                      <a:lnTo>
                        <a:pt x="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12" name="Freeform 16"/>
                <p:cNvSpPr>
                  <a:spLocks noEditPoints="1"/>
                </p:cNvSpPr>
                <p:nvPr/>
              </p:nvSpPr>
              <p:spPr bwMode="auto">
                <a:xfrm>
                  <a:off x="3511" y="2084"/>
                  <a:ext cx="22" cy="150"/>
                </a:xfrm>
                <a:custGeom>
                  <a:avLst/>
                  <a:gdLst>
                    <a:gd name="T0" fmla="*/ 9 w 9"/>
                    <a:gd name="T1" fmla="*/ 5 h 62"/>
                    <a:gd name="T2" fmla="*/ 8 w 9"/>
                    <a:gd name="T3" fmla="*/ 8 h 62"/>
                    <a:gd name="T4" fmla="*/ 4 w 9"/>
                    <a:gd name="T5" fmla="*/ 9 h 62"/>
                    <a:gd name="T6" fmla="*/ 1 w 9"/>
                    <a:gd name="T7" fmla="*/ 8 h 62"/>
                    <a:gd name="T8" fmla="*/ 0 w 9"/>
                    <a:gd name="T9" fmla="*/ 5 h 62"/>
                    <a:gd name="T10" fmla="*/ 1 w 9"/>
                    <a:gd name="T11" fmla="*/ 2 h 62"/>
                    <a:gd name="T12" fmla="*/ 4 w 9"/>
                    <a:gd name="T13" fmla="*/ 0 h 62"/>
                    <a:gd name="T14" fmla="*/ 8 w 9"/>
                    <a:gd name="T15" fmla="*/ 2 h 62"/>
                    <a:gd name="T16" fmla="*/ 9 w 9"/>
                    <a:gd name="T17" fmla="*/ 5 h 62"/>
                    <a:gd name="T18" fmla="*/ 8 w 9"/>
                    <a:gd name="T19" fmla="*/ 62 h 62"/>
                    <a:gd name="T20" fmla="*/ 1 w 9"/>
                    <a:gd name="T21" fmla="*/ 62 h 62"/>
                    <a:gd name="T22" fmla="*/ 1 w 9"/>
                    <a:gd name="T23" fmla="*/ 19 h 62"/>
                    <a:gd name="T24" fmla="*/ 8 w 9"/>
                    <a:gd name="T25" fmla="*/ 19 h 62"/>
                    <a:gd name="T26" fmla="*/ 8 w 9"/>
                    <a:gd name="T2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62">
                      <a:moveTo>
                        <a:pt x="9" y="5"/>
                      </a:moveTo>
                      <a:cubicBezTo>
                        <a:pt x="9" y="6"/>
                        <a:pt x="9" y="7"/>
                        <a:pt x="8" y="8"/>
                      </a:cubicBezTo>
                      <a:cubicBezTo>
                        <a:pt x="7" y="9"/>
                        <a:pt x="6" y="9"/>
                        <a:pt x="4" y="9"/>
                      </a:cubicBezTo>
                      <a:cubicBezTo>
                        <a:pt x="3" y="9"/>
                        <a:pt x="2" y="9"/>
                        <a:pt x="1" y="8"/>
                      </a:cubicBezTo>
                      <a:cubicBezTo>
                        <a:pt x="0" y="7"/>
                        <a:pt x="0" y="6"/>
                        <a:pt x="0" y="5"/>
                      </a:cubicBezTo>
                      <a:cubicBezTo>
                        <a:pt x="0" y="4"/>
                        <a:pt x="0" y="3"/>
                        <a:pt x="1" y="2"/>
                      </a:cubicBezTo>
                      <a:cubicBezTo>
                        <a:pt x="2" y="1"/>
                        <a:pt x="3" y="0"/>
                        <a:pt x="4" y="0"/>
                      </a:cubicBezTo>
                      <a:cubicBezTo>
                        <a:pt x="6" y="0"/>
                        <a:pt x="7" y="1"/>
                        <a:pt x="8" y="2"/>
                      </a:cubicBezTo>
                      <a:cubicBezTo>
                        <a:pt x="9" y="3"/>
                        <a:pt x="9" y="4"/>
                        <a:pt x="9" y="5"/>
                      </a:cubicBezTo>
                      <a:close/>
                      <a:moveTo>
                        <a:pt x="8" y="62"/>
                      </a:moveTo>
                      <a:cubicBezTo>
                        <a:pt x="1" y="62"/>
                        <a:pt x="1" y="62"/>
                        <a:pt x="1" y="62"/>
                      </a:cubicBezTo>
                      <a:cubicBezTo>
                        <a:pt x="1" y="19"/>
                        <a:pt x="1" y="19"/>
                        <a:pt x="1" y="19"/>
                      </a:cubicBezTo>
                      <a:cubicBezTo>
                        <a:pt x="8" y="19"/>
                        <a:pt x="8" y="19"/>
                        <a:pt x="8" y="19"/>
                      </a:cubicBezTo>
                      <a:lnTo>
                        <a:pt x="8"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13" name="Freeform 17"/>
                <p:cNvSpPr>
                  <a:spLocks/>
                </p:cNvSpPr>
                <p:nvPr/>
              </p:nvSpPr>
              <p:spPr bwMode="auto">
                <a:xfrm>
                  <a:off x="3554" y="2127"/>
                  <a:ext cx="86" cy="107"/>
                </a:xfrm>
                <a:custGeom>
                  <a:avLst/>
                  <a:gdLst>
                    <a:gd name="T0" fmla="*/ 36 w 36"/>
                    <a:gd name="T1" fmla="*/ 44 h 44"/>
                    <a:gd name="T2" fmla="*/ 29 w 36"/>
                    <a:gd name="T3" fmla="*/ 44 h 44"/>
                    <a:gd name="T4" fmla="*/ 29 w 36"/>
                    <a:gd name="T5" fmla="*/ 20 h 44"/>
                    <a:gd name="T6" fmla="*/ 19 w 36"/>
                    <a:gd name="T7" fmla="*/ 6 h 44"/>
                    <a:gd name="T8" fmla="*/ 11 w 36"/>
                    <a:gd name="T9" fmla="*/ 10 h 44"/>
                    <a:gd name="T10" fmla="*/ 7 w 36"/>
                    <a:gd name="T11" fmla="*/ 20 h 44"/>
                    <a:gd name="T12" fmla="*/ 7 w 36"/>
                    <a:gd name="T13" fmla="*/ 44 h 44"/>
                    <a:gd name="T14" fmla="*/ 0 w 36"/>
                    <a:gd name="T15" fmla="*/ 44 h 44"/>
                    <a:gd name="T16" fmla="*/ 0 w 36"/>
                    <a:gd name="T17" fmla="*/ 1 h 44"/>
                    <a:gd name="T18" fmla="*/ 7 w 36"/>
                    <a:gd name="T19" fmla="*/ 1 h 44"/>
                    <a:gd name="T20" fmla="*/ 7 w 36"/>
                    <a:gd name="T21" fmla="*/ 8 h 44"/>
                    <a:gd name="T22" fmla="*/ 7 w 36"/>
                    <a:gd name="T23" fmla="*/ 8 h 44"/>
                    <a:gd name="T24" fmla="*/ 21 w 36"/>
                    <a:gd name="T25" fmla="*/ 0 h 44"/>
                    <a:gd name="T26" fmla="*/ 32 w 36"/>
                    <a:gd name="T27" fmla="*/ 5 h 44"/>
                    <a:gd name="T28" fmla="*/ 36 w 36"/>
                    <a:gd name="T29" fmla="*/ 18 h 44"/>
                    <a:gd name="T30" fmla="*/ 36 w 36"/>
                    <a:gd name="T3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4">
                      <a:moveTo>
                        <a:pt x="36" y="44"/>
                      </a:moveTo>
                      <a:cubicBezTo>
                        <a:pt x="29" y="44"/>
                        <a:pt x="29" y="44"/>
                        <a:pt x="29" y="44"/>
                      </a:cubicBezTo>
                      <a:cubicBezTo>
                        <a:pt x="29" y="20"/>
                        <a:pt x="29" y="20"/>
                        <a:pt x="29" y="20"/>
                      </a:cubicBezTo>
                      <a:cubicBezTo>
                        <a:pt x="29" y="10"/>
                        <a:pt x="26" y="6"/>
                        <a:pt x="19" y="6"/>
                      </a:cubicBezTo>
                      <a:cubicBezTo>
                        <a:pt x="16" y="6"/>
                        <a:pt x="13" y="7"/>
                        <a:pt x="11" y="10"/>
                      </a:cubicBezTo>
                      <a:cubicBezTo>
                        <a:pt x="8" y="12"/>
                        <a:pt x="7" y="16"/>
                        <a:pt x="7" y="20"/>
                      </a:cubicBezTo>
                      <a:cubicBezTo>
                        <a:pt x="7" y="44"/>
                        <a:pt x="7" y="44"/>
                        <a:pt x="7" y="44"/>
                      </a:cubicBezTo>
                      <a:cubicBezTo>
                        <a:pt x="0" y="44"/>
                        <a:pt x="0" y="44"/>
                        <a:pt x="0" y="44"/>
                      </a:cubicBezTo>
                      <a:cubicBezTo>
                        <a:pt x="0" y="1"/>
                        <a:pt x="0" y="1"/>
                        <a:pt x="0" y="1"/>
                      </a:cubicBezTo>
                      <a:cubicBezTo>
                        <a:pt x="7" y="1"/>
                        <a:pt x="7" y="1"/>
                        <a:pt x="7" y="1"/>
                      </a:cubicBezTo>
                      <a:cubicBezTo>
                        <a:pt x="7" y="8"/>
                        <a:pt x="7" y="8"/>
                        <a:pt x="7" y="8"/>
                      </a:cubicBezTo>
                      <a:cubicBezTo>
                        <a:pt x="7" y="8"/>
                        <a:pt x="7" y="8"/>
                        <a:pt x="7" y="8"/>
                      </a:cubicBezTo>
                      <a:cubicBezTo>
                        <a:pt x="11" y="3"/>
                        <a:pt x="15" y="0"/>
                        <a:pt x="21" y="0"/>
                      </a:cubicBezTo>
                      <a:cubicBezTo>
                        <a:pt x="26" y="0"/>
                        <a:pt x="30" y="2"/>
                        <a:pt x="32" y="5"/>
                      </a:cubicBezTo>
                      <a:cubicBezTo>
                        <a:pt x="35" y="8"/>
                        <a:pt x="36" y="12"/>
                        <a:pt x="36" y="18"/>
                      </a:cubicBezTo>
                      <a:lnTo>
                        <a:pt x="36"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14" name="Freeform 18"/>
                <p:cNvSpPr>
                  <a:spLocks noEditPoints="1"/>
                </p:cNvSpPr>
                <p:nvPr/>
              </p:nvSpPr>
              <p:spPr bwMode="auto">
                <a:xfrm>
                  <a:off x="3659" y="2079"/>
                  <a:ext cx="95" cy="157"/>
                </a:xfrm>
                <a:custGeom>
                  <a:avLst/>
                  <a:gdLst>
                    <a:gd name="T0" fmla="*/ 40 w 40"/>
                    <a:gd name="T1" fmla="*/ 64 h 65"/>
                    <a:gd name="T2" fmla="*/ 33 w 40"/>
                    <a:gd name="T3" fmla="*/ 64 h 65"/>
                    <a:gd name="T4" fmla="*/ 33 w 40"/>
                    <a:gd name="T5" fmla="*/ 57 h 65"/>
                    <a:gd name="T6" fmla="*/ 33 w 40"/>
                    <a:gd name="T7" fmla="*/ 57 h 65"/>
                    <a:gd name="T8" fmla="*/ 18 w 40"/>
                    <a:gd name="T9" fmla="*/ 65 h 65"/>
                    <a:gd name="T10" fmla="*/ 5 w 40"/>
                    <a:gd name="T11" fmla="*/ 59 h 65"/>
                    <a:gd name="T12" fmla="*/ 0 w 40"/>
                    <a:gd name="T13" fmla="*/ 44 h 65"/>
                    <a:gd name="T14" fmla="*/ 6 w 40"/>
                    <a:gd name="T15" fmla="*/ 27 h 65"/>
                    <a:gd name="T16" fmla="*/ 20 w 40"/>
                    <a:gd name="T17" fmla="*/ 20 h 65"/>
                    <a:gd name="T18" fmla="*/ 33 w 40"/>
                    <a:gd name="T19" fmla="*/ 27 h 65"/>
                    <a:gd name="T20" fmla="*/ 33 w 40"/>
                    <a:gd name="T21" fmla="*/ 27 h 65"/>
                    <a:gd name="T22" fmla="*/ 33 w 40"/>
                    <a:gd name="T23" fmla="*/ 0 h 65"/>
                    <a:gd name="T24" fmla="*/ 40 w 40"/>
                    <a:gd name="T25" fmla="*/ 0 h 65"/>
                    <a:gd name="T26" fmla="*/ 40 w 40"/>
                    <a:gd name="T27" fmla="*/ 64 h 65"/>
                    <a:gd name="T28" fmla="*/ 33 w 40"/>
                    <a:gd name="T29" fmla="*/ 45 h 65"/>
                    <a:gd name="T30" fmla="*/ 33 w 40"/>
                    <a:gd name="T31" fmla="*/ 38 h 65"/>
                    <a:gd name="T32" fmla="*/ 30 w 40"/>
                    <a:gd name="T33" fmla="*/ 29 h 65"/>
                    <a:gd name="T34" fmla="*/ 21 w 40"/>
                    <a:gd name="T35" fmla="*/ 26 h 65"/>
                    <a:gd name="T36" fmla="*/ 11 w 40"/>
                    <a:gd name="T37" fmla="*/ 31 h 65"/>
                    <a:gd name="T38" fmla="*/ 7 w 40"/>
                    <a:gd name="T39" fmla="*/ 43 h 65"/>
                    <a:gd name="T40" fmla="*/ 11 w 40"/>
                    <a:gd name="T41" fmla="*/ 55 h 65"/>
                    <a:gd name="T42" fmla="*/ 20 w 40"/>
                    <a:gd name="T43" fmla="*/ 59 h 65"/>
                    <a:gd name="T44" fmla="*/ 29 w 40"/>
                    <a:gd name="T45" fmla="*/ 55 h 65"/>
                    <a:gd name="T46" fmla="*/ 33 w 40"/>
                    <a:gd name="T47" fmla="*/ 4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65">
                      <a:moveTo>
                        <a:pt x="40" y="64"/>
                      </a:moveTo>
                      <a:cubicBezTo>
                        <a:pt x="33" y="64"/>
                        <a:pt x="33" y="64"/>
                        <a:pt x="33" y="64"/>
                      </a:cubicBezTo>
                      <a:cubicBezTo>
                        <a:pt x="33" y="57"/>
                        <a:pt x="33" y="57"/>
                        <a:pt x="33" y="57"/>
                      </a:cubicBezTo>
                      <a:cubicBezTo>
                        <a:pt x="33" y="57"/>
                        <a:pt x="33" y="57"/>
                        <a:pt x="33" y="57"/>
                      </a:cubicBezTo>
                      <a:cubicBezTo>
                        <a:pt x="30" y="63"/>
                        <a:pt x="25" y="65"/>
                        <a:pt x="18" y="65"/>
                      </a:cubicBezTo>
                      <a:cubicBezTo>
                        <a:pt x="13" y="65"/>
                        <a:pt x="8" y="63"/>
                        <a:pt x="5" y="59"/>
                      </a:cubicBezTo>
                      <a:cubicBezTo>
                        <a:pt x="2" y="56"/>
                        <a:pt x="0" y="50"/>
                        <a:pt x="0" y="44"/>
                      </a:cubicBezTo>
                      <a:cubicBezTo>
                        <a:pt x="0" y="37"/>
                        <a:pt x="2" y="31"/>
                        <a:pt x="6" y="27"/>
                      </a:cubicBezTo>
                      <a:cubicBezTo>
                        <a:pt x="9" y="22"/>
                        <a:pt x="14" y="20"/>
                        <a:pt x="20" y="20"/>
                      </a:cubicBezTo>
                      <a:cubicBezTo>
                        <a:pt x="26" y="20"/>
                        <a:pt x="30" y="22"/>
                        <a:pt x="33" y="27"/>
                      </a:cubicBezTo>
                      <a:cubicBezTo>
                        <a:pt x="33" y="27"/>
                        <a:pt x="33" y="27"/>
                        <a:pt x="33" y="27"/>
                      </a:cubicBezTo>
                      <a:cubicBezTo>
                        <a:pt x="33" y="0"/>
                        <a:pt x="33" y="0"/>
                        <a:pt x="33" y="0"/>
                      </a:cubicBezTo>
                      <a:cubicBezTo>
                        <a:pt x="40" y="0"/>
                        <a:pt x="40" y="0"/>
                        <a:pt x="40" y="0"/>
                      </a:cubicBezTo>
                      <a:lnTo>
                        <a:pt x="40" y="64"/>
                      </a:lnTo>
                      <a:close/>
                      <a:moveTo>
                        <a:pt x="33" y="45"/>
                      </a:moveTo>
                      <a:cubicBezTo>
                        <a:pt x="33" y="38"/>
                        <a:pt x="33" y="38"/>
                        <a:pt x="33" y="38"/>
                      </a:cubicBezTo>
                      <a:cubicBezTo>
                        <a:pt x="33" y="35"/>
                        <a:pt x="32" y="32"/>
                        <a:pt x="30" y="29"/>
                      </a:cubicBezTo>
                      <a:cubicBezTo>
                        <a:pt x="27" y="27"/>
                        <a:pt x="24" y="26"/>
                        <a:pt x="21" y="26"/>
                      </a:cubicBezTo>
                      <a:cubicBezTo>
                        <a:pt x="17" y="26"/>
                        <a:pt x="13" y="27"/>
                        <a:pt x="11" y="31"/>
                      </a:cubicBezTo>
                      <a:cubicBezTo>
                        <a:pt x="9" y="34"/>
                        <a:pt x="7" y="38"/>
                        <a:pt x="7" y="43"/>
                      </a:cubicBezTo>
                      <a:cubicBezTo>
                        <a:pt x="7" y="48"/>
                        <a:pt x="8" y="52"/>
                        <a:pt x="11" y="55"/>
                      </a:cubicBezTo>
                      <a:cubicBezTo>
                        <a:pt x="13" y="58"/>
                        <a:pt x="16" y="59"/>
                        <a:pt x="20" y="59"/>
                      </a:cubicBezTo>
                      <a:cubicBezTo>
                        <a:pt x="24" y="59"/>
                        <a:pt x="27" y="58"/>
                        <a:pt x="29" y="55"/>
                      </a:cubicBezTo>
                      <a:cubicBezTo>
                        <a:pt x="32" y="53"/>
                        <a:pt x="33" y="49"/>
                        <a:pt x="33"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15" name="Freeform 19"/>
                <p:cNvSpPr>
                  <a:spLocks noEditPoints="1"/>
                </p:cNvSpPr>
                <p:nvPr/>
              </p:nvSpPr>
              <p:spPr bwMode="auto">
                <a:xfrm>
                  <a:off x="3775" y="2127"/>
                  <a:ext cx="100" cy="109"/>
                </a:xfrm>
                <a:custGeom>
                  <a:avLst/>
                  <a:gdLst>
                    <a:gd name="T0" fmla="*/ 42 w 42"/>
                    <a:gd name="T1" fmla="*/ 22 h 45"/>
                    <a:gd name="T2" fmla="*/ 36 w 42"/>
                    <a:gd name="T3" fmla="*/ 39 h 45"/>
                    <a:gd name="T4" fmla="*/ 21 w 42"/>
                    <a:gd name="T5" fmla="*/ 45 h 45"/>
                    <a:gd name="T6" fmla="*/ 5 w 42"/>
                    <a:gd name="T7" fmla="*/ 39 h 45"/>
                    <a:gd name="T8" fmla="*/ 0 w 42"/>
                    <a:gd name="T9" fmla="*/ 23 h 45"/>
                    <a:gd name="T10" fmla="*/ 5 w 42"/>
                    <a:gd name="T11" fmla="*/ 6 h 45"/>
                    <a:gd name="T12" fmla="*/ 22 w 42"/>
                    <a:gd name="T13" fmla="*/ 0 h 45"/>
                    <a:gd name="T14" fmla="*/ 37 w 42"/>
                    <a:gd name="T15" fmla="*/ 6 h 45"/>
                    <a:gd name="T16" fmla="*/ 42 w 42"/>
                    <a:gd name="T17" fmla="*/ 22 h 45"/>
                    <a:gd name="T18" fmla="*/ 35 w 42"/>
                    <a:gd name="T19" fmla="*/ 23 h 45"/>
                    <a:gd name="T20" fmla="*/ 31 w 42"/>
                    <a:gd name="T21" fmla="*/ 10 h 45"/>
                    <a:gd name="T22" fmla="*/ 21 w 42"/>
                    <a:gd name="T23" fmla="*/ 6 h 45"/>
                    <a:gd name="T24" fmla="*/ 11 w 42"/>
                    <a:gd name="T25" fmla="*/ 10 h 45"/>
                    <a:gd name="T26" fmla="*/ 7 w 42"/>
                    <a:gd name="T27" fmla="*/ 23 h 45"/>
                    <a:gd name="T28" fmla="*/ 11 w 42"/>
                    <a:gd name="T29" fmla="*/ 35 h 45"/>
                    <a:gd name="T30" fmla="*/ 21 w 42"/>
                    <a:gd name="T31" fmla="*/ 39 h 45"/>
                    <a:gd name="T32" fmla="*/ 31 w 42"/>
                    <a:gd name="T33" fmla="*/ 35 h 45"/>
                    <a:gd name="T34" fmla="*/ 35 w 42"/>
                    <a:gd name="T35"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5">
                      <a:moveTo>
                        <a:pt x="42" y="22"/>
                      </a:moveTo>
                      <a:cubicBezTo>
                        <a:pt x="42" y="29"/>
                        <a:pt x="40" y="35"/>
                        <a:pt x="36" y="39"/>
                      </a:cubicBezTo>
                      <a:cubicBezTo>
                        <a:pt x="32" y="43"/>
                        <a:pt x="27" y="45"/>
                        <a:pt x="21" y="45"/>
                      </a:cubicBezTo>
                      <a:cubicBezTo>
                        <a:pt x="14" y="45"/>
                        <a:pt x="9" y="43"/>
                        <a:pt x="5" y="39"/>
                      </a:cubicBezTo>
                      <a:cubicBezTo>
                        <a:pt x="2" y="35"/>
                        <a:pt x="0" y="30"/>
                        <a:pt x="0" y="23"/>
                      </a:cubicBezTo>
                      <a:cubicBezTo>
                        <a:pt x="0" y="16"/>
                        <a:pt x="2" y="10"/>
                        <a:pt x="5" y="6"/>
                      </a:cubicBezTo>
                      <a:cubicBezTo>
                        <a:pt x="9" y="2"/>
                        <a:pt x="15" y="0"/>
                        <a:pt x="22" y="0"/>
                      </a:cubicBezTo>
                      <a:cubicBezTo>
                        <a:pt x="28" y="0"/>
                        <a:pt x="33" y="2"/>
                        <a:pt x="37" y="6"/>
                      </a:cubicBezTo>
                      <a:cubicBezTo>
                        <a:pt x="40" y="10"/>
                        <a:pt x="42" y="16"/>
                        <a:pt x="42" y="22"/>
                      </a:cubicBezTo>
                      <a:close/>
                      <a:moveTo>
                        <a:pt x="35" y="23"/>
                      </a:moveTo>
                      <a:cubicBezTo>
                        <a:pt x="35" y="17"/>
                        <a:pt x="34" y="13"/>
                        <a:pt x="31" y="10"/>
                      </a:cubicBezTo>
                      <a:cubicBezTo>
                        <a:pt x="29" y="7"/>
                        <a:pt x="26" y="6"/>
                        <a:pt x="21" y="6"/>
                      </a:cubicBezTo>
                      <a:cubicBezTo>
                        <a:pt x="17" y="6"/>
                        <a:pt x="13" y="7"/>
                        <a:pt x="11" y="10"/>
                      </a:cubicBezTo>
                      <a:cubicBezTo>
                        <a:pt x="8" y="13"/>
                        <a:pt x="7" y="18"/>
                        <a:pt x="7" y="23"/>
                      </a:cubicBezTo>
                      <a:cubicBezTo>
                        <a:pt x="7" y="28"/>
                        <a:pt x="8" y="32"/>
                        <a:pt x="11" y="35"/>
                      </a:cubicBezTo>
                      <a:cubicBezTo>
                        <a:pt x="13" y="38"/>
                        <a:pt x="17" y="39"/>
                        <a:pt x="21" y="39"/>
                      </a:cubicBezTo>
                      <a:cubicBezTo>
                        <a:pt x="26" y="39"/>
                        <a:pt x="29" y="38"/>
                        <a:pt x="31" y="35"/>
                      </a:cubicBezTo>
                      <a:cubicBezTo>
                        <a:pt x="34" y="32"/>
                        <a:pt x="35" y="28"/>
                        <a:pt x="35"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16" name="Freeform 20"/>
                <p:cNvSpPr>
                  <a:spLocks/>
                </p:cNvSpPr>
                <p:nvPr/>
              </p:nvSpPr>
              <p:spPr bwMode="auto">
                <a:xfrm>
                  <a:off x="3882" y="2130"/>
                  <a:ext cx="142" cy="104"/>
                </a:xfrm>
                <a:custGeom>
                  <a:avLst/>
                  <a:gdLst>
                    <a:gd name="T0" fmla="*/ 60 w 60"/>
                    <a:gd name="T1" fmla="*/ 0 h 43"/>
                    <a:gd name="T2" fmla="*/ 47 w 60"/>
                    <a:gd name="T3" fmla="*/ 43 h 43"/>
                    <a:gd name="T4" fmla="*/ 40 w 60"/>
                    <a:gd name="T5" fmla="*/ 43 h 43"/>
                    <a:gd name="T6" fmla="*/ 31 w 60"/>
                    <a:gd name="T7" fmla="*/ 12 h 43"/>
                    <a:gd name="T8" fmla="*/ 30 w 60"/>
                    <a:gd name="T9" fmla="*/ 8 h 43"/>
                    <a:gd name="T10" fmla="*/ 30 w 60"/>
                    <a:gd name="T11" fmla="*/ 8 h 43"/>
                    <a:gd name="T12" fmla="*/ 29 w 60"/>
                    <a:gd name="T13" fmla="*/ 12 h 43"/>
                    <a:gd name="T14" fmla="*/ 20 w 60"/>
                    <a:gd name="T15" fmla="*/ 43 h 43"/>
                    <a:gd name="T16" fmla="*/ 13 w 60"/>
                    <a:gd name="T17" fmla="*/ 43 h 43"/>
                    <a:gd name="T18" fmla="*/ 0 w 60"/>
                    <a:gd name="T19" fmla="*/ 0 h 43"/>
                    <a:gd name="T20" fmla="*/ 7 w 60"/>
                    <a:gd name="T21" fmla="*/ 0 h 43"/>
                    <a:gd name="T22" fmla="*/ 16 w 60"/>
                    <a:gd name="T23" fmla="*/ 33 h 43"/>
                    <a:gd name="T24" fmla="*/ 16 w 60"/>
                    <a:gd name="T25" fmla="*/ 36 h 43"/>
                    <a:gd name="T26" fmla="*/ 17 w 60"/>
                    <a:gd name="T27" fmla="*/ 36 h 43"/>
                    <a:gd name="T28" fmla="*/ 18 w 60"/>
                    <a:gd name="T29" fmla="*/ 32 h 43"/>
                    <a:gd name="T30" fmla="*/ 27 w 60"/>
                    <a:gd name="T31" fmla="*/ 0 h 43"/>
                    <a:gd name="T32" fmla="*/ 34 w 60"/>
                    <a:gd name="T33" fmla="*/ 0 h 43"/>
                    <a:gd name="T34" fmla="*/ 43 w 60"/>
                    <a:gd name="T35" fmla="*/ 33 h 43"/>
                    <a:gd name="T36" fmla="*/ 43 w 60"/>
                    <a:gd name="T37" fmla="*/ 37 h 43"/>
                    <a:gd name="T38" fmla="*/ 44 w 60"/>
                    <a:gd name="T39" fmla="*/ 37 h 43"/>
                    <a:gd name="T40" fmla="*/ 44 w 60"/>
                    <a:gd name="T41" fmla="*/ 33 h 43"/>
                    <a:gd name="T42" fmla="*/ 53 w 60"/>
                    <a:gd name="T43" fmla="*/ 0 h 43"/>
                    <a:gd name="T44" fmla="*/ 60 w 60"/>
                    <a:gd name="T4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60" y="0"/>
                      </a:moveTo>
                      <a:cubicBezTo>
                        <a:pt x="47" y="43"/>
                        <a:pt x="47" y="43"/>
                        <a:pt x="47" y="43"/>
                      </a:cubicBezTo>
                      <a:cubicBezTo>
                        <a:pt x="40" y="43"/>
                        <a:pt x="40" y="43"/>
                        <a:pt x="40" y="43"/>
                      </a:cubicBezTo>
                      <a:cubicBezTo>
                        <a:pt x="31" y="12"/>
                        <a:pt x="31" y="12"/>
                        <a:pt x="31" y="12"/>
                      </a:cubicBezTo>
                      <a:cubicBezTo>
                        <a:pt x="31" y="11"/>
                        <a:pt x="31" y="10"/>
                        <a:pt x="30" y="8"/>
                      </a:cubicBezTo>
                      <a:cubicBezTo>
                        <a:pt x="30" y="8"/>
                        <a:pt x="30" y="8"/>
                        <a:pt x="30" y="8"/>
                      </a:cubicBezTo>
                      <a:cubicBezTo>
                        <a:pt x="30" y="9"/>
                        <a:pt x="30" y="11"/>
                        <a:pt x="29" y="12"/>
                      </a:cubicBezTo>
                      <a:cubicBezTo>
                        <a:pt x="20" y="43"/>
                        <a:pt x="20" y="43"/>
                        <a:pt x="20" y="43"/>
                      </a:cubicBezTo>
                      <a:cubicBezTo>
                        <a:pt x="13" y="43"/>
                        <a:pt x="13" y="43"/>
                        <a:pt x="13" y="43"/>
                      </a:cubicBezTo>
                      <a:cubicBezTo>
                        <a:pt x="0" y="0"/>
                        <a:pt x="0" y="0"/>
                        <a:pt x="0" y="0"/>
                      </a:cubicBezTo>
                      <a:cubicBezTo>
                        <a:pt x="7" y="0"/>
                        <a:pt x="7" y="0"/>
                        <a:pt x="7" y="0"/>
                      </a:cubicBezTo>
                      <a:cubicBezTo>
                        <a:pt x="16" y="33"/>
                        <a:pt x="16" y="33"/>
                        <a:pt x="16" y="33"/>
                      </a:cubicBezTo>
                      <a:cubicBezTo>
                        <a:pt x="16" y="34"/>
                        <a:pt x="16" y="35"/>
                        <a:pt x="16" y="36"/>
                      </a:cubicBezTo>
                      <a:cubicBezTo>
                        <a:pt x="17" y="36"/>
                        <a:pt x="17" y="36"/>
                        <a:pt x="17" y="36"/>
                      </a:cubicBezTo>
                      <a:cubicBezTo>
                        <a:pt x="17" y="35"/>
                        <a:pt x="17" y="34"/>
                        <a:pt x="18" y="32"/>
                      </a:cubicBezTo>
                      <a:cubicBezTo>
                        <a:pt x="27" y="0"/>
                        <a:pt x="27" y="0"/>
                        <a:pt x="27" y="0"/>
                      </a:cubicBezTo>
                      <a:cubicBezTo>
                        <a:pt x="34" y="0"/>
                        <a:pt x="34" y="0"/>
                        <a:pt x="34" y="0"/>
                      </a:cubicBezTo>
                      <a:cubicBezTo>
                        <a:pt x="43" y="33"/>
                        <a:pt x="43" y="33"/>
                        <a:pt x="43" y="33"/>
                      </a:cubicBezTo>
                      <a:cubicBezTo>
                        <a:pt x="43" y="34"/>
                        <a:pt x="43" y="35"/>
                        <a:pt x="43" y="37"/>
                      </a:cubicBezTo>
                      <a:cubicBezTo>
                        <a:pt x="44" y="37"/>
                        <a:pt x="44" y="37"/>
                        <a:pt x="44" y="37"/>
                      </a:cubicBezTo>
                      <a:cubicBezTo>
                        <a:pt x="44" y="35"/>
                        <a:pt x="44" y="34"/>
                        <a:pt x="44" y="33"/>
                      </a:cubicBezTo>
                      <a:cubicBezTo>
                        <a:pt x="53" y="0"/>
                        <a:pt x="53" y="0"/>
                        <a:pt x="53" y="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17" name="Freeform 21"/>
                <p:cNvSpPr>
                  <a:spLocks/>
                </p:cNvSpPr>
                <p:nvPr/>
              </p:nvSpPr>
              <p:spPr bwMode="auto">
                <a:xfrm>
                  <a:off x="4031" y="2127"/>
                  <a:ext cx="64" cy="109"/>
                </a:xfrm>
                <a:custGeom>
                  <a:avLst/>
                  <a:gdLst>
                    <a:gd name="T0" fmla="*/ 27 w 27"/>
                    <a:gd name="T1" fmla="*/ 33 h 45"/>
                    <a:gd name="T2" fmla="*/ 22 w 27"/>
                    <a:gd name="T3" fmla="*/ 42 h 45"/>
                    <a:gd name="T4" fmla="*/ 11 w 27"/>
                    <a:gd name="T5" fmla="*/ 45 h 45"/>
                    <a:gd name="T6" fmla="*/ 0 w 27"/>
                    <a:gd name="T7" fmla="*/ 43 h 45"/>
                    <a:gd name="T8" fmla="*/ 0 w 27"/>
                    <a:gd name="T9" fmla="*/ 35 h 45"/>
                    <a:gd name="T10" fmla="*/ 11 w 27"/>
                    <a:gd name="T11" fmla="*/ 39 h 45"/>
                    <a:gd name="T12" fmla="*/ 19 w 27"/>
                    <a:gd name="T13" fmla="*/ 33 h 45"/>
                    <a:gd name="T14" fmla="*/ 18 w 27"/>
                    <a:gd name="T15" fmla="*/ 29 h 45"/>
                    <a:gd name="T16" fmla="*/ 11 w 27"/>
                    <a:gd name="T17" fmla="*/ 25 h 45"/>
                    <a:gd name="T18" fmla="*/ 2 w 27"/>
                    <a:gd name="T19" fmla="*/ 20 h 45"/>
                    <a:gd name="T20" fmla="*/ 0 w 27"/>
                    <a:gd name="T21" fmla="*/ 13 h 45"/>
                    <a:gd name="T22" fmla="*/ 4 w 27"/>
                    <a:gd name="T23" fmla="*/ 4 h 45"/>
                    <a:gd name="T24" fmla="*/ 15 w 27"/>
                    <a:gd name="T25" fmla="*/ 0 h 45"/>
                    <a:gd name="T26" fmla="*/ 25 w 27"/>
                    <a:gd name="T27" fmla="*/ 2 h 45"/>
                    <a:gd name="T28" fmla="*/ 25 w 27"/>
                    <a:gd name="T29" fmla="*/ 9 h 45"/>
                    <a:gd name="T30" fmla="*/ 15 w 27"/>
                    <a:gd name="T31" fmla="*/ 6 h 45"/>
                    <a:gd name="T32" fmla="*/ 9 w 27"/>
                    <a:gd name="T33" fmla="*/ 8 h 45"/>
                    <a:gd name="T34" fmla="*/ 7 w 27"/>
                    <a:gd name="T35" fmla="*/ 12 h 45"/>
                    <a:gd name="T36" fmla="*/ 9 w 27"/>
                    <a:gd name="T37" fmla="*/ 16 h 45"/>
                    <a:gd name="T38" fmla="*/ 15 w 27"/>
                    <a:gd name="T39" fmla="*/ 20 h 45"/>
                    <a:gd name="T40" fmla="*/ 24 w 27"/>
                    <a:gd name="T41" fmla="*/ 25 h 45"/>
                    <a:gd name="T42" fmla="*/ 27 w 27"/>
                    <a:gd name="T43"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45">
                      <a:moveTo>
                        <a:pt x="27" y="33"/>
                      </a:moveTo>
                      <a:cubicBezTo>
                        <a:pt x="27" y="36"/>
                        <a:pt x="25" y="39"/>
                        <a:pt x="22" y="42"/>
                      </a:cubicBezTo>
                      <a:cubicBezTo>
                        <a:pt x="19" y="44"/>
                        <a:pt x="15" y="45"/>
                        <a:pt x="11" y="45"/>
                      </a:cubicBezTo>
                      <a:cubicBezTo>
                        <a:pt x="7" y="45"/>
                        <a:pt x="3" y="44"/>
                        <a:pt x="0" y="43"/>
                      </a:cubicBezTo>
                      <a:cubicBezTo>
                        <a:pt x="0" y="35"/>
                        <a:pt x="0" y="35"/>
                        <a:pt x="0" y="35"/>
                      </a:cubicBezTo>
                      <a:cubicBezTo>
                        <a:pt x="3" y="38"/>
                        <a:pt x="7" y="39"/>
                        <a:pt x="11" y="39"/>
                      </a:cubicBezTo>
                      <a:cubicBezTo>
                        <a:pt x="17" y="39"/>
                        <a:pt x="19" y="37"/>
                        <a:pt x="19" y="33"/>
                      </a:cubicBezTo>
                      <a:cubicBezTo>
                        <a:pt x="19" y="32"/>
                        <a:pt x="19" y="30"/>
                        <a:pt x="18" y="29"/>
                      </a:cubicBezTo>
                      <a:cubicBezTo>
                        <a:pt x="17" y="28"/>
                        <a:pt x="14" y="27"/>
                        <a:pt x="11" y="25"/>
                      </a:cubicBezTo>
                      <a:cubicBezTo>
                        <a:pt x="7" y="24"/>
                        <a:pt x="4" y="22"/>
                        <a:pt x="2" y="20"/>
                      </a:cubicBezTo>
                      <a:cubicBezTo>
                        <a:pt x="1" y="18"/>
                        <a:pt x="0" y="16"/>
                        <a:pt x="0" y="13"/>
                      </a:cubicBezTo>
                      <a:cubicBezTo>
                        <a:pt x="0" y="9"/>
                        <a:pt x="2" y="6"/>
                        <a:pt x="4" y="4"/>
                      </a:cubicBezTo>
                      <a:cubicBezTo>
                        <a:pt x="7" y="1"/>
                        <a:pt x="11" y="0"/>
                        <a:pt x="15" y="0"/>
                      </a:cubicBezTo>
                      <a:cubicBezTo>
                        <a:pt x="19" y="0"/>
                        <a:pt x="22" y="1"/>
                        <a:pt x="25" y="2"/>
                      </a:cubicBezTo>
                      <a:cubicBezTo>
                        <a:pt x="25" y="9"/>
                        <a:pt x="25" y="9"/>
                        <a:pt x="25" y="9"/>
                      </a:cubicBezTo>
                      <a:cubicBezTo>
                        <a:pt x="22" y="7"/>
                        <a:pt x="18" y="6"/>
                        <a:pt x="15" y="6"/>
                      </a:cubicBezTo>
                      <a:cubicBezTo>
                        <a:pt x="12" y="6"/>
                        <a:pt x="11" y="6"/>
                        <a:pt x="9" y="8"/>
                      </a:cubicBezTo>
                      <a:cubicBezTo>
                        <a:pt x="8" y="9"/>
                        <a:pt x="7" y="10"/>
                        <a:pt x="7" y="12"/>
                      </a:cubicBezTo>
                      <a:cubicBezTo>
                        <a:pt x="7" y="14"/>
                        <a:pt x="8" y="15"/>
                        <a:pt x="9" y="16"/>
                      </a:cubicBezTo>
                      <a:cubicBezTo>
                        <a:pt x="10" y="17"/>
                        <a:pt x="12" y="19"/>
                        <a:pt x="15" y="20"/>
                      </a:cubicBezTo>
                      <a:cubicBezTo>
                        <a:pt x="19" y="22"/>
                        <a:pt x="22" y="24"/>
                        <a:pt x="24" y="25"/>
                      </a:cubicBezTo>
                      <a:cubicBezTo>
                        <a:pt x="26" y="27"/>
                        <a:pt x="27" y="30"/>
                        <a:pt x="2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grpSp>
          <p:grpSp>
            <p:nvGrpSpPr>
              <p:cNvPr id="393" name="Group 392"/>
              <p:cNvGrpSpPr/>
              <p:nvPr/>
            </p:nvGrpSpPr>
            <p:grpSpPr>
              <a:xfrm>
                <a:off x="3513142" y="6245684"/>
                <a:ext cx="779307" cy="221347"/>
                <a:chOff x="3828356" y="6245684"/>
                <a:chExt cx="779307" cy="221347"/>
              </a:xfrm>
            </p:grpSpPr>
            <p:sp>
              <p:nvSpPr>
                <p:cNvPr id="394" name="Freeform 14"/>
                <p:cNvSpPr>
                  <a:spLocks/>
                </p:cNvSpPr>
                <p:nvPr/>
              </p:nvSpPr>
              <p:spPr bwMode="auto">
                <a:xfrm>
                  <a:off x="3828356" y="6245684"/>
                  <a:ext cx="124457" cy="165672"/>
                </a:xfrm>
                <a:custGeom>
                  <a:avLst/>
                  <a:gdLst>
                    <a:gd name="T0" fmla="*/ 921 w 921"/>
                    <a:gd name="T1" fmla="*/ 1226 h 1226"/>
                    <a:gd name="T2" fmla="*/ 777 w 921"/>
                    <a:gd name="T3" fmla="*/ 1226 h 1226"/>
                    <a:gd name="T4" fmla="*/ 777 w 921"/>
                    <a:gd name="T5" fmla="*/ 668 h 1226"/>
                    <a:gd name="T6" fmla="*/ 144 w 921"/>
                    <a:gd name="T7" fmla="*/ 668 h 1226"/>
                    <a:gd name="T8" fmla="*/ 144 w 921"/>
                    <a:gd name="T9" fmla="*/ 1226 h 1226"/>
                    <a:gd name="T10" fmla="*/ 0 w 921"/>
                    <a:gd name="T11" fmla="*/ 1226 h 1226"/>
                    <a:gd name="T12" fmla="*/ 0 w 921"/>
                    <a:gd name="T13" fmla="*/ 0 h 1226"/>
                    <a:gd name="T14" fmla="*/ 144 w 921"/>
                    <a:gd name="T15" fmla="*/ 0 h 1226"/>
                    <a:gd name="T16" fmla="*/ 144 w 921"/>
                    <a:gd name="T17" fmla="*/ 538 h 1226"/>
                    <a:gd name="T18" fmla="*/ 777 w 921"/>
                    <a:gd name="T19" fmla="*/ 538 h 1226"/>
                    <a:gd name="T20" fmla="*/ 777 w 921"/>
                    <a:gd name="T21" fmla="*/ 0 h 1226"/>
                    <a:gd name="T22" fmla="*/ 921 w 921"/>
                    <a:gd name="T23" fmla="*/ 0 h 1226"/>
                    <a:gd name="T24" fmla="*/ 921 w 921"/>
                    <a:gd name="T25" fmla="*/ 1226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1" h="1226">
                      <a:moveTo>
                        <a:pt x="921" y="1226"/>
                      </a:moveTo>
                      <a:lnTo>
                        <a:pt x="777" y="1226"/>
                      </a:lnTo>
                      <a:lnTo>
                        <a:pt x="777" y="668"/>
                      </a:lnTo>
                      <a:lnTo>
                        <a:pt x="144" y="668"/>
                      </a:lnTo>
                      <a:lnTo>
                        <a:pt x="144" y="1226"/>
                      </a:lnTo>
                      <a:lnTo>
                        <a:pt x="0" y="1226"/>
                      </a:lnTo>
                      <a:lnTo>
                        <a:pt x="0" y="0"/>
                      </a:lnTo>
                      <a:lnTo>
                        <a:pt x="144" y="0"/>
                      </a:lnTo>
                      <a:lnTo>
                        <a:pt x="144" y="538"/>
                      </a:lnTo>
                      <a:lnTo>
                        <a:pt x="777" y="538"/>
                      </a:lnTo>
                      <a:lnTo>
                        <a:pt x="777" y="0"/>
                      </a:lnTo>
                      <a:lnTo>
                        <a:pt x="921" y="0"/>
                      </a:lnTo>
                      <a:lnTo>
                        <a:pt x="921" y="1226"/>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395" name="Freeform 15"/>
                <p:cNvSpPr>
                  <a:spLocks/>
                </p:cNvSpPr>
                <p:nvPr/>
              </p:nvSpPr>
              <p:spPr bwMode="auto">
                <a:xfrm>
                  <a:off x="3968488" y="6292981"/>
                  <a:ext cx="111889" cy="174050"/>
                </a:xfrm>
                <a:custGeom>
                  <a:avLst/>
                  <a:gdLst>
                    <a:gd name="T0" fmla="*/ 350 w 350"/>
                    <a:gd name="T1" fmla="*/ 0 h 544"/>
                    <a:gd name="T2" fmla="*/ 180 w 350"/>
                    <a:gd name="T3" fmla="*/ 430 h 544"/>
                    <a:gd name="T4" fmla="*/ 52 w 350"/>
                    <a:gd name="T5" fmla="*/ 544 h 544"/>
                    <a:gd name="T6" fmla="*/ 13 w 350"/>
                    <a:gd name="T7" fmla="*/ 540 h 544"/>
                    <a:gd name="T8" fmla="*/ 13 w 350"/>
                    <a:gd name="T9" fmla="*/ 487 h 544"/>
                    <a:gd name="T10" fmla="*/ 48 w 350"/>
                    <a:gd name="T11" fmla="*/ 493 h 544"/>
                    <a:gd name="T12" fmla="*/ 115 w 350"/>
                    <a:gd name="T13" fmla="*/ 440 h 544"/>
                    <a:gd name="T14" fmla="*/ 145 w 350"/>
                    <a:gd name="T15" fmla="*/ 370 h 544"/>
                    <a:gd name="T16" fmla="*/ 0 w 350"/>
                    <a:gd name="T17" fmla="*/ 0 h 544"/>
                    <a:gd name="T18" fmla="*/ 66 w 350"/>
                    <a:gd name="T19" fmla="*/ 0 h 544"/>
                    <a:gd name="T20" fmla="*/ 174 w 350"/>
                    <a:gd name="T21" fmla="*/ 306 h 544"/>
                    <a:gd name="T22" fmla="*/ 176 w 350"/>
                    <a:gd name="T23" fmla="*/ 306 h 544"/>
                    <a:gd name="T24" fmla="*/ 289 w 350"/>
                    <a:gd name="T25" fmla="*/ 0 h 544"/>
                    <a:gd name="T26" fmla="*/ 350 w 350"/>
                    <a:gd name="T27"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0" h="544">
                      <a:moveTo>
                        <a:pt x="350" y="0"/>
                      </a:moveTo>
                      <a:cubicBezTo>
                        <a:pt x="180" y="430"/>
                        <a:pt x="180" y="430"/>
                        <a:pt x="180" y="430"/>
                      </a:cubicBezTo>
                      <a:cubicBezTo>
                        <a:pt x="149" y="506"/>
                        <a:pt x="107" y="544"/>
                        <a:pt x="52" y="544"/>
                      </a:cubicBezTo>
                      <a:cubicBezTo>
                        <a:pt x="36" y="544"/>
                        <a:pt x="23" y="543"/>
                        <a:pt x="13" y="540"/>
                      </a:cubicBezTo>
                      <a:cubicBezTo>
                        <a:pt x="13" y="487"/>
                        <a:pt x="13" y="487"/>
                        <a:pt x="13" y="487"/>
                      </a:cubicBezTo>
                      <a:cubicBezTo>
                        <a:pt x="25" y="491"/>
                        <a:pt x="37" y="493"/>
                        <a:pt x="48" y="493"/>
                      </a:cubicBezTo>
                      <a:cubicBezTo>
                        <a:pt x="78" y="493"/>
                        <a:pt x="100" y="476"/>
                        <a:pt x="115" y="440"/>
                      </a:cubicBezTo>
                      <a:cubicBezTo>
                        <a:pt x="145" y="370"/>
                        <a:pt x="145" y="370"/>
                        <a:pt x="145" y="370"/>
                      </a:cubicBezTo>
                      <a:cubicBezTo>
                        <a:pt x="0" y="0"/>
                        <a:pt x="0" y="0"/>
                        <a:pt x="0" y="0"/>
                      </a:cubicBezTo>
                      <a:cubicBezTo>
                        <a:pt x="66" y="0"/>
                        <a:pt x="66" y="0"/>
                        <a:pt x="66" y="0"/>
                      </a:cubicBezTo>
                      <a:cubicBezTo>
                        <a:pt x="174" y="306"/>
                        <a:pt x="174" y="306"/>
                        <a:pt x="174" y="306"/>
                      </a:cubicBezTo>
                      <a:cubicBezTo>
                        <a:pt x="176" y="306"/>
                        <a:pt x="176" y="306"/>
                        <a:pt x="176" y="306"/>
                      </a:cubicBezTo>
                      <a:cubicBezTo>
                        <a:pt x="289" y="0"/>
                        <a:pt x="289" y="0"/>
                        <a:pt x="289" y="0"/>
                      </a:cubicBezTo>
                      <a:lnTo>
                        <a:pt x="350" y="0"/>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396" name="Freeform 16"/>
                <p:cNvSpPr>
                  <a:spLocks noEditPoints="1"/>
                </p:cNvSpPr>
                <p:nvPr/>
              </p:nvSpPr>
              <p:spPr bwMode="auto">
                <a:xfrm>
                  <a:off x="4093080" y="6290143"/>
                  <a:ext cx="108917" cy="175942"/>
                </a:xfrm>
                <a:custGeom>
                  <a:avLst/>
                  <a:gdLst>
                    <a:gd name="T0" fmla="*/ 341 w 341"/>
                    <a:gd name="T1" fmla="*/ 183 h 550"/>
                    <a:gd name="T2" fmla="*/ 295 w 341"/>
                    <a:gd name="T3" fmla="*/ 333 h 550"/>
                    <a:gd name="T4" fmla="*/ 172 w 341"/>
                    <a:gd name="T5" fmla="*/ 388 h 550"/>
                    <a:gd name="T6" fmla="*/ 61 w 341"/>
                    <a:gd name="T7" fmla="*/ 326 h 550"/>
                    <a:gd name="T8" fmla="*/ 59 w 341"/>
                    <a:gd name="T9" fmla="*/ 326 h 550"/>
                    <a:gd name="T10" fmla="*/ 59 w 341"/>
                    <a:gd name="T11" fmla="*/ 550 h 550"/>
                    <a:gd name="T12" fmla="*/ 0 w 341"/>
                    <a:gd name="T13" fmla="*/ 550 h 550"/>
                    <a:gd name="T14" fmla="*/ 0 w 341"/>
                    <a:gd name="T15" fmla="*/ 9 h 550"/>
                    <a:gd name="T16" fmla="*/ 59 w 341"/>
                    <a:gd name="T17" fmla="*/ 9 h 550"/>
                    <a:gd name="T18" fmla="*/ 59 w 341"/>
                    <a:gd name="T19" fmla="*/ 74 h 550"/>
                    <a:gd name="T20" fmla="*/ 61 w 341"/>
                    <a:gd name="T21" fmla="*/ 74 h 550"/>
                    <a:gd name="T22" fmla="*/ 189 w 341"/>
                    <a:gd name="T23" fmla="*/ 0 h 550"/>
                    <a:gd name="T24" fmla="*/ 299 w 341"/>
                    <a:gd name="T25" fmla="*/ 49 h 550"/>
                    <a:gd name="T26" fmla="*/ 341 w 341"/>
                    <a:gd name="T27" fmla="*/ 183 h 550"/>
                    <a:gd name="T28" fmla="*/ 280 w 341"/>
                    <a:gd name="T29" fmla="*/ 182 h 550"/>
                    <a:gd name="T30" fmla="*/ 252 w 341"/>
                    <a:gd name="T31" fmla="*/ 86 h 550"/>
                    <a:gd name="T32" fmla="*/ 174 w 341"/>
                    <a:gd name="T33" fmla="*/ 51 h 550"/>
                    <a:gd name="T34" fmla="*/ 91 w 341"/>
                    <a:gd name="T35" fmla="*/ 86 h 550"/>
                    <a:gd name="T36" fmla="*/ 59 w 341"/>
                    <a:gd name="T37" fmla="*/ 176 h 550"/>
                    <a:gd name="T38" fmla="*/ 59 w 341"/>
                    <a:gd name="T39" fmla="*/ 228 h 550"/>
                    <a:gd name="T40" fmla="*/ 90 w 341"/>
                    <a:gd name="T41" fmla="*/ 306 h 550"/>
                    <a:gd name="T42" fmla="*/ 165 w 341"/>
                    <a:gd name="T43" fmla="*/ 338 h 550"/>
                    <a:gd name="T44" fmla="*/ 249 w 341"/>
                    <a:gd name="T45" fmla="*/ 297 h 550"/>
                    <a:gd name="T46" fmla="*/ 280 w 341"/>
                    <a:gd name="T47" fmla="*/ 18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1" h="550">
                      <a:moveTo>
                        <a:pt x="341" y="183"/>
                      </a:moveTo>
                      <a:cubicBezTo>
                        <a:pt x="341" y="246"/>
                        <a:pt x="325" y="296"/>
                        <a:pt x="295" y="333"/>
                      </a:cubicBezTo>
                      <a:cubicBezTo>
                        <a:pt x="264" y="370"/>
                        <a:pt x="223" y="388"/>
                        <a:pt x="172" y="388"/>
                      </a:cubicBezTo>
                      <a:cubicBezTo>
                        <a:pt x="123" y="388"/>
                        <a:pt x="86" y="368"/>
                        <a:pt x="61" y="326"/>
                      </a:cubicBezTo>
                      <a:cubicBezTo>
                        <a:pt x="59" y="326"/>
                        <a:pt x="59" y="326"/>
                        <a:pt x="59" y="326"/>
                      </a:cubicBezTo>
                      <a:cubicBezTo>
                        <a:pt x="59" y="550"/>
                        <a:pt x="59" y="550"/>
                        <a:pt x="59" y="550"/>
                      </a:cubicBezTo>
                      <a:cubicBezTo>
                        <a:pt x="0" y="550"/>
                        <a:pt x="0" y="550"/>
                        <a:pt x="0" y="550"/>
                      </a:cubicBezTo>
                      <a:cubicBezTo>
                        <a:pt x="0" y="9"/>
                        <a:pt x="0" y="9"/>
                        <a:pt x="0" y="9"/>
                      </a:cubicBezTo>
                      <a:cubicBezTo>
                        <a:pt x="59" y="9"/>
                        <a:pt x="59" y="9"/>
                        <a:pt x="59" y="9"/>
                      </a:cubicBezTo>
                      <a:cubicBezTo>
                        <a:pt x="59" y="74"/>
                        <a:pt x="59" y="74"/>
                        <a:pt x="59" y="74"/>
                      </a:cubicBezTo>
                      <a:cubicBezTo>
                        <a:pt x="61" y="74"/>
                        <a:pt x="61" y="74"/>
                        <a:pt x="61" y="74"/>
                      </a:cubicBezTo>
                      <a:cubicBezTo>
                        <a:pt x="90" y="25"/>
                        <a:pt x="133" y="0"/>
                        <a:pt x="189" y="0"/>
                      </a:cubicBezTo>
                      <a:cubicBezTo>
                        <a:pt x="235" y="0"/>
                        <a:pt x="272" y="16"/>
                        <a:pt x="299" y="49"/>
                      </a:cubicBezTo>
                      <a:cubicBezTo>
                        <a:pt x="327" y="82"/>
                        <a:pt x="341" y="127"/>
                        <a:pt x="341" y="183"/>
                      </a:cubicBezTo>
                      <a:close/>
                      <a:moveTo>
                        <a:pt x="280" y="182"/>
                      </a:moveTo>
                      <a:cubicBezTo>
                        <a:pt x="280" y="142"/>
                        <a:pt x="271" y="110"/>
                        <a:pt x="252" y="86"/>
                      </a:cubicBezTo>
                      <a:cubicBezTo>
                        <a:pt x="233" y="63"/>
                        <a:pt x="207" y="51"/>
                        <a:pt x="174" y="51"/>
                      </a:cubicBezTo>
                      <a:cubicBezTo>
                        <a:pt x="140" y="51"/>
                        <a:pt x="112" y="62"/>
                        <a:pt x="91" y="86"/>
                      </a:cubicBezTo>
                      <a:cubicBezTo>
                        <a:pt x="70" y="110"/>
                        <a:pt x="59" y="140"/>
                        <a:pt x="59" y="176"/>
                      </a:cubicBezTo>
                      <a:cubicBezTo>
                        <a:pt x="59" y="228"/>
                        <a:pt x="59" y="228"/>
                        <a:pt x="59" y="228"/>
                      </a:cubicBezTo>
                      <a:cubicBezTo>
                        <a:pt x="59" y="259"/>
                        <a:pt x="70" y="285"/>
                        <a:pt x="90" y="306"/>
                      </a:cubicBezTo>
                      <a:cubicBezTo>
                        <a:pt x="110" y="327"/>
                        <a:pt x="135" y="338"/>
                        <a:pt x="165" y="338"/>
                      </a:cubicBezTo>
                      <a:cubicBezTo>
                        <a:pt x="201" y="338"/>
                        <a:pt x="229" y="324"/>
                        <a:pt x="249" y="297"/>
                      </a:cubicBezTo>
                      <a:cubicBezTo>
                        <a:pt x="270" y="269"/>
                        <a:pt x="280" y="231"/>
                        <a:pt x="280" y="182"/>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397" name="Freeform 17"/>
                <p:cNvSpPr>
                  <a:spLocks noEditPoints="1"/>
                </p:cNvSpPr>
                <p:nvPr/>
              </p:nvSpPr>
              <p:spPr bwMode="auto">
                <a:xfrm>
                  <a:off x="4214834" y="6290143"/>
                  <a:ext cx="103106" cy="124187"/>
                </a:xfrm>
                <a:custGeom>
                  <a:avLst/>
                  <a:gdLst>
                    <a:gd name="T0" fmla="*/ 323 w 323"/>
                    <a:gd name="T1" fmla="*/ 209 h 388"/>
                    <a:gd name="T2" fmla="*/ 61 w 323"/>
                    <a:gd name="T3" fmla="*/ 209 h 388"/>
                    <a:gd name="T4" fmla="*/ 94 w 323"/>
                    <a:gd name="T5" fmla="*/ 305 h 388"/>
                    <a:gd name="T6" fmla="*/ 182 w 323"/>
                    <a:gd name="T7" fmla="*/ 338 h 388"/>
                    <a:gd name="T8" fmla="*/ 297 w 323"/>
                    <a:gd name="T9" fmla="*/ 297 h 388"/>
                    <a:gd name="T10" fmla="*/ 297 w 323"/>
                    <a:gd name="T11" fmla="*/ 353 h 388"/>
                    <a:gd name="T12" fmla="*/ 168 w 323"/>
                    <a:gd name="T13" fmla="*/ 388 h 388"/>
                    <a:gd name="T14" fmla="*/ 44 w 323"/>
                    <a:gd name="T15" fmla="*/ 337 h 388"/>
                    <a:gd name="T16" fmla="*/ 0 w 323"/>
                    <a:gd name="T17" fmla="*/ 196 h 388"/>
                    <a:gd name="T18" fmla="*/ 22 w 323"/>
                    <a:gd name="T19" fmla="*/ 95 h 388"/>
                    <a:gd name="T20" fmla="*/ 83 w 323"/>
                    <a:gd name="T21" fmla="*/ 25 h 388"/>
                    <a:gd name="T22" fmla="*/ 170 w 323"/>
                    <a:gd name="T23" fmla="*/ 0 h 388"/>
                    <a:gd name="T24" fmla="*/ 282 w 323"/>
                    <a:gd name="T25" fmla="*/ 47 h 388"/>
                    <a:gd name="T26" fmla="*/ 323 w 323"/>
                    <a:gd name="T27" fmla="*/ 178 h 388"/>
                    <a:gd name="T28" fmla="*/ 323 w 323"/>
                    <a:gd name="T29" fmla="*/ 209 h 388"/>
                    <a:gd name="T30" fmla="*/ 262 w 323"/>
                    <a:gd name="T31" fmla="*/ 159 h 388"/>
                    <a:gd name="T32" fmla="*/ 237 w 323"/>
                    <a:gd name="T33" fmla="*/ 79 h 388"/>
                    <a:gd name="T34" fmla="*/ 169 w 323"/>
                    <a:gd name="T35" fmla="*/ 51 h 388"/>
                    <a:gd name="T36" fmla="*/ 99 w 323"/>
                    <a:gd name="T37" fmla="*/ 80 h 388"/>
                    <a:gd name="T38" fmla="*/ 62 w 323"/>
                    <a:gd name="T39" fmla="*/ 159 h 388"/>
                    <a:gd name="T40" fmla="*/ 262 w 323"/>
                    <a:gd name="T41" fmla="*/ 15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3" h="388">
                      <a:moveTo>
                        <a:pt x="323" y="209"/>
                      </a:moveTo>
                      <a:cubicBezTo>
                        <a:pt x="61" y="209"/>
                        <a:pt x="61" y="209"/>
                        <a:pt x="61" y="209"/>
                      </a:cubicBezTo>
                      <a:cubicBezTo>
                        <a:pt x="62" y="251"/>
                        <a:pt x="73" y="283"/>
                        <a:pt x="94" y="305"/>
                      </a:cubicBezTo>
                      <a:cubicBezTo>
                        <a:pt x="115" y="327"/>
                        <a:pt x="145" y="338"/>
                        <a:pt x="182" y="338"/>
                      </a:cubicBezTo>
                      <a:cubicBezTo>
                        <a:pt x="224" y="338"/>
                        <a:pt x="262" y="324"/>
                        <a:pt x="297" y="297"/>
                      </a:cubicBezTo>
                      <a:cubicBezTo>
                        <a:pt x="297" y="353"/>
                        <a:pt x="297" y="353"/>
                        <a:pt x="297" y="353"/>
                      </a:cubicBezTo>
                      <a:cubicBezTo>
                        <a:pt x="264" y="376"/>
                        <a:pt x="221" y="388"/>
                        <a:pt x="168" y="388"/>
                      </a:cubicBezTo>
                      <a:cubicBezTo>
                        <a:pt x="115" y="388"/>
                        <a:pt x="74" y="371"/>
                        <a:pt x="44" y="337"/>
                      </a:cubicBezTo>
                      <a:cubicBezTo>
                        <a:pt x="15" y="303"/>
                        <a:pt x="0" y="256"/>
                        <a:pt x="0" y="196"/>
                      </a:cubicBezTo>
                      <a:cubicBezTo>
                        <a:pt x="0" y="159"/>
                        <a:pt x="7" y="126"/>
                        <a:pt x="22" y="95"/>
                      </a:cubicBezTo>
                      <a:cubicBezTo>
                        <a:pt x="37" y="65"/>
                        <a:pt x="57" y="42"/>
                        <a:pt x="83" y="25"/>
                      </a:cubicBezTo>
                      <a:cubicBezTo>
                        <a:pt x="109" y="8"/>
                        <a:pt x="138" y="0"/>
                        <a:pt x="170" y="0"/>
                      </a:cubicBezTo>
                      <a:cubicBezTo>
                        <a:pt x="218" y="0"/>
                        <a:pt x="256" y="16"/>
                        <a:pt x="282" y="47"/>
                      </a:cubicBezTo>
                      <a:cubicBezTo>
                        <a:pt x="309" y="78"/>
                        <a:pt x="323" y="122"/>
                        <a:pt x="323" y="178"/>
                      </a:cubicBezTo>
                      <a:lnTo>
                        <a:pt x="323" y="209"/>
                      </a:lnTo>
                      <a:close/>
                      <a:moveTo>
                        <a:pt x="262" y="159"/>
                      </a:moveTo>
                      <a:cubicBezTo>
                        <a:pt x="261" y="125"/>
                        <a:pt x="253" y="98"/>
                        <a:pt x="237" y="79"/>
                      </a:cubicBezTo>
                      <a:cubicBezTo>
                        <a:pt x="221" y="60"/>
                        <a:pt x="199" y="51"/>
                        <a:pt x="169" y="51"/>
                      </a:cubicBezTo>
                      <a:cubicBezTo>
                        <a:pt x="142" y="51"/>
                        <a:pt x="118" y="61"/>
                        <a:pt x="99" y="80"/>
                      </a:cubicBezTo>
                      <a:cubicBezTo>
                        <a:pt x="79" y="100"/>
                        <a:pt x="67" y="126"/>
                        <a:pt x="62" y="159"/>
                      </a:cubicBezTo>
                      <a:lnTo>
                        <a:pt x="262" y="159"/>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398" name="Freeform 18"/>
                <p:cNvSpPr>
                  <a:spLocks/>
                </p:cNvSpPr>
                <p:nvPr/>
              </p:nvSpPr>
              <p:spPr bwMode="auto">
                <a:xfrm>
                  <a:off x="4338074" y="6291089"/>
                  <a:ext cx="61620" cy="120268"/>
                </a:xfrm>
                <a:custGeom>
                  <a:avLst/>
                  <a:gdLst>
                    <a:gd name="T0" fmla="*/ 193 w 193"/>
                    <a:gd name="T1" fmla="*/ 66 h 376"/>
                    <a:gd name="T2" fmla="*/ 148 w 193"/>
                    <a:gd name="T3" fmla="*/ 54 h 376"/>
                    <a:gd name="T4" fmla="*/ 84 w 193"/>
                    <a:gd name="T5" fmla="*/ 91 h 376"/>
                    <a:gd name="T6" fmla="*/ 59 w 193"/>
                    <a:gd name="T7" fmla="*/ 188 h 376"/>
                    <a:gd name="T8" fmla="*/ 59 w 193"/>
                    <a:gd name="T9" fmla="*/ 376 h 376"/>
                    <a:gd name="T10" fmla="*/ 0 w 193"/>
                    <a:gd name="T11" fmla="*/ 376 h 376"/>
                    <a:gd name="T12" fmla="*/ 0 w 193"/>
                    <a:gd name="T13" fmla="*/ 6 h 376"/>
                    <a:gd name="T14" fmla="*/ 59 w 193"/>
                    <a:gd name="T15" fmla="*/ 6 h 376"/>
                    <a:gd name="T16" fmla="*/ 59 w 193"/>
                    <a:gd name="T17" fmla="*/ 82 h 376"/>
                    <a:gd name="T18" fmla="*/ 61 w 193"/>
                    <a:gd name="T19" fmla="*/ 82 h 376"/>
                    <a:gd name="T20" fmla="*/ 99 w 193"/>
                    <a:gd name="T21" fmla="*/ 22 h 376"/>
                    <a:gd name="T22" fmla="*/ 158 w 193"/>
                    <a:gd name="T23" fmla="*/ 0 h 376"/>
                    <a:gd name="T24" fmla="*/ 193 w 193"/>
                    <a:gd name="T25" fmla="*/ 5 h 376"/>
                    <a:gd name="T26" fmla="*/ 193 w 193"/>
                    <a:gd name="T27" fmla="*/ 6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376">
                      <a:moveTo>
                        <a:pt x="193" y="66"/>
                      </a:moveTo>
                      <a:cubicBezTo>
                        <a:pt x="182" y="58"/>
                        <a:pt x="167" y="54"/>
                        <a:pt x="148" y="54"/>
                      </a:cubicBezTo>
                      <a:cubicBezTo>
                        <a:pt x="122" y="54"/>
                        <a:pt x="100" y="66"/>
                        <a:pt x="84" y="91"/>
                      </a:cubicBezTo>
                      <a:cubicBezTo>
                        <a:pt x="67" y="116"/>
                        <a:pt x="59" y="148"/>
                        <a:pt x="59" y="188"/>
                      </a:cubicBezTo>
                      <a:cubicBezTo>
                        <a:pt x="59" y="376"/>
                        <a:pt x="59" y="376"/>
                        <a:pt x="59" y="376"/>
                      </a:cubicBezTo>
                      <a:cubicBezTo>
                        <a:pt x="0" y="376"/>
                        <a:pt x="0" y="376"/>
                        <a:pt x="0" y="376"/>
                      </a:cubicBezTo>
                      <a:cubicBezTo>
                        <a:pt x="0" y="6"/>
                        <a:pt x="0" y="6"/>
                        <a:pt x="0" y="6"/>
                      </a:cubicBezTo>
                      <a:cubicBezTo>
                        <a:pt x="59" y="6"/>
                        <a:pt x="59" y="6"/>
                        <a:pt x="59" y="6"/>
                      </a:cubicBezTo>
                      <a:cubicBezTo>
                        <a:pt x="59" y="82"/>
                        <a:pt x="59" y="82"/>
                        <a:pt x="59" y="82"/>
                      </a:cubicBezTo>
                      <a:cubicBezTo>
                        <a:pt x="61" y="82"/>
                        <a:pt x="61" y="82"/>
                        <a:pt x="61" y="82"/>
                      </a:cubicBezTo>
                      <a:cubicBezTo>
                        <a:pt x="69" y="57"/>
                        <a:pt x="82" y="37"/>
                        <a:pt x="99" y="22"/>
                      </a:cubicBezTo>
                      <a:cubicBezTo>
                        <a:pt x="116" y="7"/>
                        <a:pt x="135" y="0"/>
                        <a:pt x="158" y="0"/>
                      </a:cubicBezTo>
                      <a:cubicBezTo>
                        <a:pt x="173" y="0"/>
                        <a:pt x="185" y="1"/>
                        <a:pt x="193" y="5"/>
                      </a:cubicBezTo>
                      <a:lnTo>
                        <a:pt x="193" y="66"/>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399" name="Rectangle 19"/>
                <p:cNvSpPr>
                  <a:spLocks noChangeArrowheads="1"/>
                </p:cNvSpPr>
                <p:nvPr/>
              </p:nvSpPr>
              <p:spPr bwMode="auto">
                <a:xfrm>
                  <a:off x="4404154" y="6338115"/>
                  <a:ext cx="63242" cy="14729"/>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sp>
              <p:nvSpPr>
                <p:cNvPr id="400" name="Freeform 20"/>
                <p:cNvSpPr>
                  <a:spLocks/>
                </p:cNvSpPr>
                <p:nvPr/>
              </p:nvSpPr>
              <p:spPr bwMode="auto">
                <a:xfrm>
                  <a:off x="4465234" y="6245684"/>
                  <a:ext cx="142429" cy="165672"/>
                </a:xfrm>
                <a:custGeom>
                  <a:avLst/>
                  <a:gdLst>
                    <a:gd name="T0" fmla="*/ 1054 w 1054"/>
                    <a:gd name="T1" fmla="*/ 0 h 1226"/>
                    <a:gd name="T2" fmla="*/ 602 w 1054"/>
                    <a:gd name="T3" fmla="*/ 1226 h 1226"/>
                    <a:gd name="T4" fmla="*/ 444 w 1054"/>
                    <a:gd name="T5" fmla="*/ 1226 h 1226"/>
                    <a:gd name="T6" fmla="*/ 0 w 1054"/>
                    <a:gd name="T7" fmla="*/ 0 h 1226"/>
                    <a:gd name="T8" fmla="*/ 158 w 1054"/>
                    <a:gd name="T9" fmla="*/ 0 h 1226"/>
                    <a:gd name="T10" fmla="*/ 524 w 1054"/>
                    <a:gd name="T11" fmla="*/ 1046 h 1226"/>
                    <a:gd name="T12" fmla="*/ 527 w 1054"/>
                    <a:gd name="T13" fmla="*/ 1046 h 1226"/>
                    <a:gd name="T14" fmla="*/ 900 w 1054"/>
                    <a:gd name="T15" fmla="*/ 0 h 1226"/>
                    <a:gd name="T16" fmla="*/ 1054 w 1054"/>
                    <a:gd name="T1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1226">
                      <a:moveTo>
                        <a:pt x="1054" y="0"/>
                      </a:moveTo>
                      <a:lnTo>
                        <a:pt x="602" y="1226"/>
                      </a:lnTo>
                      <a:lnTo>
                        <a:pt x="444" y="1226"/>
                      </a:lnTo>
                      <a:lnTo>
                        <a:pt x="0" y="0"/>
                      </a:lnTo>
                      <a:lnTo>
                        <a:pt x="158" y="0"/>
                      </a:lnTo>
                      <a:lnTo>
                        <a:pt x="524" y="1046"/>
                      </a:lnTo>
                      <a:lnTo>
                        <a:pt x="527" y="1046"/>
                      </a:lnTo>
                      <a:lnTo>
                        <a:pt x="900" y="0"/>
                      </a:lnTo>
                      <a:lnTo>
                        <a:pt x="1054" y="0"/>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400">
                    <a:defRPr/>
                  </a:pPr>
                  <a:endParaRPr lang="en-US" sz="1873" kern="0" smtClean="0">
                    <a:solidFill>
                      <a:srgbClr val="505050"/>
                    </a:solidFill>
                  </a:endParaRPr>
                </a:p>
              </p:txBody>
            </p:sp>
          </p:grpSp>
        </p:grpSp>
      </p:grpSp>
    </p:spTree>
    <p:extLst>
      <p:ext uri="{BB962C8B-B14F-4D97-AF65-F5344CB8AC3E}">
        <p14:creationId xmlns:p14="http://schemas.microsoft.com/office/powerpoint/2010/main" val="495562894"/>
      </p:ext>
    </p:extLst>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p:txBody>
          <a:bodyPr/>
          <a:lstStyle/>
          <a:p>
            <a:r>
              <a:rPr lang="en-US" sz="4488" dirty="0"/>
              <a:t>What’s on your mind today?</a:t>
            </a:r>
            <a:endParaRPr lang="en-US" sz="3672" dirty="0">
              <a:gradFill>
                <a:gsLst>
                  <a:gs pos="1250">
                    <a:schemeClr val="tx2"/>
                  </a:gs>
                  <a:gs pos="100000">
                    <a:schemeClr val="tx2"/>
                  </a:gs>
                </a:gsLst>
                <a:lin ang="5400000" scaled="0"/>
              </a:gradFill>
            </a:endParaRPr>
          </a:p>
        </p:txBody>
      </p:sp>
      <p:grpSp>
        <p:nvGrpSpPr>
          <p:cNvPr id="4" name="Group 3"/>
          <p:cNvGrpSpPr/>
          <p:nvPr/>
        </p:nvGrpSpPr>
        <p:grpSpPr>
          <a:xfrm>
            <a:off x="8154117" y="1473013"/>
            <a:ext cx="4014216" cy="4416552"/>
            <a:chOff x="274638" y="1473012"/>
            <a:chExt cx="4014216" cy="4416552"/>
          </a:xfrm>
        </p:grpSpPr>
        <p:grpSp>
          <p:nvGrpSpPr>
            <p:cNvPr id="39" name="Group 38"/>
            <p:cNvGrpSpPr/>
            <p:nvPr/>
          </p:nvGrpSpPr>
          <p:grpSpPr>
            <a:xfrm>
              <a:off x="274638" y="1473012"/>
              <a:ext cx="4014216" cy="4416552"/>
              <a:chOff x="8182537" y="1548856"/>
              <a:chExt cx="3740225" cy="4121206"/>
            </a:xfrm>
          </p:grpSpPr>
          <p:sp>
            <p:nvSpPr>
              <p:cNvPr id="40" name="Rectangle 39"/>
              <p:cNvSpPr/>
              <p:nvPr/>
            </p:nvSpPr>
            <p:spPr bwMode="auto">
              <a:xfrm>
                <a:off x="8182537" y="1548856"/>
                <a:ext cx="3740225" cy="4121206"/>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defTabSz="932114" fontAlgn="base">
                  <a:lnSpc>
                    <a:spcPct val="90000"/>
                  </a:lnSpc>
                  <a:spcBef>
                    <a:spcPct val="0"/>
                  </a:spcBef>
                  <a:spcAft>
                    <a:spcPct val="0"/>
                  </a:spcAft>
                  <a:defRPr/>
                </a:pPr>
                <a:r>
                  <a:rPr lang="en-US" sz="3264" kern="0" dirty="0" smtClean="0">
                    <a:gradFill>
                      <a:gsLst>
                        <a:gs pos="0">
                          <a:srgbClr val="FFFFFF"/>
                        </a:gs>
                        <a:gs pos="100000">
                          <a:srgbClr val="FFFFFF"/>
                        </a:gs>
                      </a:gsLst>
                      <a:lin ang="5400000" scaled="0"/>
                    </a:gradFill>
                    <a:latin typeface="Segoe UI Light"/>
                    <a:ea typeface="Segoe UI" pitchFamily="34" charset="0"/>
                    <a:cs typeface="Segoe UI" pitchFamily="34" charset="0"/>
                  </a:rPr>
                  <a:t>How can I empower next-gen apps/ services for my </a:t>
                </a:r>
                <a:br>
                  <a:rPr lang="en-US" sz="3264" kern="0" dirty="0" smtClean="0">
                    <a:gradFill>
                      <a:gsLst>
                        <a:gs pos="0">
                          <a:srgbClr val="FFFFFF"/>
                        </a:gs>
                        <a:gs pos="100000">
                          <a:srgbClr val="FFFFFF"/>
                        </a:gs>
                      </a:gsLst>
                      <a:lin ang="5400000" scaled="0"/>
                    </a:gradFill>
                    <a:latin typeface="Segoe UI Light"/>
                    <a:ea typeface="Segoe UI" pitchFamily="34" charset="0"/>
                    <a:cs typeface="Segoe UI" pitchFamily="34" charset="0"/>
                  </a:rPr>
                </a:br>
                <a:r>
                  <a:rPr lang="en-US" sz="3264" kern="0" dirty="0" smtClean="0">
                    <a:gradFill>
                      <a:gsLst>
                        <a:gs pos="0">
                          <a:srgbClr val="FFFFFF"/>
                        </a:gs>
                        <a:gs pos="100000">
                          <a:srgbClr val="FFFFFF"/>
                        </a:gs>
                      </a:gsLst>
                      <a:lin ang="5400000" scaled="0"/>
                    </a:gradFill>
                    <a:latin typeface="Segoe UI Light"/>
                    <a:ea typeface="Segoe UI" pitchFamily="34" charset="0"/>
                    <a:cs typeface="Segoe UI" pitchFamily="34" charset="0"/>
                  </a:rPr>
                  <a:t>app owners?</a:t>
                </a:r>
              </a:p>
            </p:txBody>
          </p:sp>
          <p:pic>
            <p:nvPicPr>
              <p:cNvPr id="41" name="Picture 40"/>
              <p:cNvPicPr>
                <a:picLocks noChangeAspect="1"/>
              </p:cNvPicPr>
              <p:nvPr/>
            </p:nvPicPr>
            <p:blipFill>
              <a:blip r:embed="rId3"/>
              <a:stretch>
                <a:fillRect/>
              </a:stretch>
            </p:blipFill>
            <p:spPr>
              <a:xfrm>
                <a:off x="8844245" y="3940060"/>
                <a:ext cx="2416810" cy="1333412"/>
              </a:xfrm>
              <a:prstGeom prst="rect">
                <a:avLst/>
              </a:prstGeom>
            </p:spPr>
          </p:pic>
        </p:grpSp>
        <p:sp>
          <p:nvSpPr>
            <p:cNvPr id="43" name="Rectangle 42"/>
            <p:cNvSpPr/>
            <p:nvPr/>
          </p:nvSpPr>
          <p:spPr bwMode="auto">
            <a:xfrm>
              <a:off x="1845680" y="4434708"/>
              <a:ext cx="908143" cy="813320"/>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Freeform 25"/>
            <p:cNvSpPr>
              <a:spLocks noEditPoints="1"/>
            </p:cNvSpPr>
            <p:nvPr/>
          </p:nvSpPr>
          <p:spPr bwMode="black">
            <a:xfrm>
              <a:off x="1839176" y="4491288"/>
              <a:ext cx="838939" cy="714335"/>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chemeClr val="accent2"/>
            </a:solidFill>
            <a:ln>
              <a:noFill/>
            </a:ln>
          </p:spPr>
          <p:txBody>
            <a:bodyPr vert="horz" wrap="square" lIns="0" tIns="41147" rIns="82293" bIns="41147" numCol="1" anchor="t" anchorCtr="0" compatLnSpc="1">
              <a:prstTxWarp prst="textNoShape">
                <a:avLst/>
              </a:prstTxWarp>
            </a:bodyPr>
            <a:lstStyle/>
            <a:p>
              <a:pPr algn="ctr" defTabSz="914187">
                <a:defRPr/>
              </a:pPr>
              <a:endParaRPr lang="en-US" sz="1599" kern="0" smtClean="0">
                <a:gradFill>
                  <a:gsLst>
                    <a:gs pos="0">
                      <a:srgbClr val="FFFFFF"/>
                    </a:gs>
                    <a:gs pos="100000">
                      <a:srgbClr val="FFFFFF"/>
                    </a:gs>
                  </a:gsLst>
                  <a:lin ang="5400000" scaled="0"/>
                </a:gradFill>
              </a:endParaRPr>
            </a:p>
          </p:txBody>
        </p:sp>
      </p:grpSp>
      <p:grpSp>
        <p:nvGrpSpPr>
          <p:cNvPr id="2" name="Group 1"/>
          <p:cNvGrpSpPr/>
          <p:nvPr/>
        </p:nvGrpSpPr>
        <p:grpSpPr>
          <a:xfrm>
            <a:off x="4332683" y="1778001"/>
            <a:ext cx="3454680" cy="3806576"/>
            <a:chOff x="4681983" y="1778001"/>
            <a:chExt cx="3454680" cy="3806576"/>
          </a:xfrm>
        </p:grpSpPr>
        <p:sp>
          <p:nvSpPr>
            <p:cNvPr id="34" name="Rectangle 33"/>
            <p:cNvSpPr/>
            <p:nvPr/>
          </p:nvSpPr>
          <p:spPr bwMode="auto">
            <a:xfrm>
              <a:off x="4681983" y="1778001"/>
              <a:ext cx="3454680" cy="3806576"/>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defTabSz="932114" fontAlgn="base">
                <a:lnSpc>
                  <a:spcPct val="90000"/>
                </a:lnSpc>
                <a:spcBef>
                  <a:spcPct val="0"/>
                </a:spcBef>
                <a:spcAft>
                  <a:spcPct val="0"/>
                </a:spcAft>
                <a:defRPr/>
              </a:pPr>
              <a:r>
                <a:rPr lang="en-US" sz="2800" kern="0" dirty="0">
                  <a:gradFill>
                    <a:gsLst>
                      <a:gs pos="0">
                        <a:srgbClr val="FFFFFF"/>
                      </a:gs>
                      <a:gs pos="100000">
                        <a:srgbClr val="FFFFFF"/>
                      </a:gs>
                    </a:gsLst>
                    <a:lin ang="5400000" scaled="0"/>
                  </a:gradFill>
                  <a:latin typeface="Segoe UI Light"/>
                  <a:ea typeface="Segoe UI" pitchFamily="34" charset="0"/>
                  <a:cs typeface="Segoe UI" pitchFamily="34" charset="0"/>
                </a:rPr>
                <a:t>How can I </a:t>
              </a:r>
              <a:r>
                <a:rPr lang="en-US" sz="2800" kern="0" dirty="0" smtClean="0">
                  <a:gradFill>
                    <a:gsLst>
                      <a:gs pos="0">
                        <a:srgbClr val="FFFFFF"/>
                      </a:gs>
                      <a:gs pos="100000">
                        <a:srgbClr val="FFFFFF"/>
                      </a:gs>
                    </a:gsLst>
                    <a:lin ang="5400000" scaled="0"/>
                  </a:gradFill>
                  <a:latin typeface="Segoe UI Light"/>
                  <a:ea typeface="Segoe UI" pitchFamily="34" charset="0"/>
                  <a:cs typeface="Segoe UI" pitchFamily="34" charset="0"/>
                </a:rPr>
                <a:t>protect </a:t>
              </a:r>
              <a:r>
                <a:rPr lang="en-US" sz="2800" kern="0" dirty="0">
                  <a:gradFill>
                    <a:gsLst>
                      <a:gs pos="0">
                        <a:srgbClr val="FFFFFF"/>
                      </a:gs>
                      <a:gs pos="100000">
                        <a:srgbClr val="FFFFFF"/>
                      </a:gs>
                    </a:gsLst>
                    <a:lin ang="5400000" scaled="0"/>
                  </a:gradFill>
                  <a:latin typeface="Segoe UI Light"/>
                  <a:ea typeface="Segoe UI" pitchFamily="34" charset="0"/>
                  <a:cs typeface="Segoe UI" pitchFamily="34" charset="0"/>
                </a:rPr>
                <a:t>my datacenter assets from emerging threats?</a:t>
              </a:r>
            </a:p>
          </p:txBody>
        </p:sp>
        <p:sp>
          <p:nvSpPr>
            <p:cNvPr id="42" name="Rectangle 41"/>
            <p:cNvSpPr/>
            <p:nvPr/>
          </p:nvSpPr>
          <p:spPr bwMode="auto">
            <a:xfrm>
              <a:off x="5921817" y="4318305"/>
              <a:ext cx="975012" cy="863523"/>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p:nvPicPr>
          <p:blipFill>
            <a:blip r:embed="rId4"/>
            <a:stretch>
              <a:fillRect/>
            </a:stretch>
          </p:blipFill>
          <p:spPr>
            <a:xfrm>
              <a:off x="5293172" y="3986650"/>
              <a:ext cx="2232300" cy="1231614"/>
            </a:xfrm>
            <a:prstGeom prst="rect">
              <a:avLst/>
            </a:prstGeom>
          </p:spPr>
        </p:pic>
        <p:sp>
          <p:nvSpPr>
            <p:cNvPr id="44" name="Freeform 29"/>
            <p:cNvSpPr>
              <a:spLocks noEditPoints="1"/>
            </p:cNvSpPr>
            <p:nvPr/>
          </p:nvSpPr>
          <p:spPr bwMode="auto">
            <a:xfrm>
              <a:off x="6123700" y="4362467"/>
              <a:ext cx="571245" cy="677112"/>
            </a:xfrm>
            <a:custGeom>
              <a:avLst/>
              <a:gdLst>
                <a:gd name="T0" fmla="*/ 140 w 160"/>
                <a:gd name="T1" fmla="*/ 77 h 190"/>
                <a:gd name="T2" fmla="*/ 142 w 160"/>
                <a:gd name="T3" fmla="*/ 77 h 190"/>
                <a:gd name="T4" fmla="*/ 142 w 160"/>
                <a:gd name="T5" fmla="*/ 50 h 190"/>
                <a:gd name="T6" fmla="*/ 91 w 160"/>
                <a:gd name="T7" fmla="*/ 0 h 190"/>
                <a:gd name="T8" fmla="*/ 75 w 160"/>
                <a:gd name="T9" fmla="*/ 0 h 190"/>
                <a:gd name="T10" fmla="*/ 24 w 160"/>
                <a:gd name="T11" fmla="*/ 50 h 190"/>
                <a:gd name="T12" fmla="*/ 24 w 160"/>
                <a:gd name="T13" fmla="*/ 77 h 190"/>
                <a:gd name="T14" fmla="*/ 20 w 160"/>
                <a:gd name="T15" fmla="*/ 77 h 190"/>
                <a:gd name="T16" fmla="*/ 0 w 160"/>
                <a:gd name="T17" fmla="*/ 98 h 190"/>
                <a:gd name="T18" fmla="*/ 0 w 160"/>
                <a:gd name="T19" fmla="*/ 170 h 190"/>
                <a:gd name="T20" fmla="*/ 20 w 160"/>
                <a:gd name="T21" fmla="*/ 190 h 190"/>
                <a:gd name="T22" fmla="*/ 140 w 160"/>
                <a:gd name="T23" fmla="*/ 190 h 190"/>
                <a:gd name="T24" fmla="*/ 160 w 160"/>
                <a:gd name="T25" fmla="*/ 170 h 190"/>
                <a:gd name="T26" fmla="*/ 160 w 160"/>
                <a:gd name="T27" fmla="*/ 98 h 190"/>
                <a:gd name="T28" fmla="*/ 140 w 160"/>
                <a:gd name="T29" fmla="*/ 77 h 190"/>
                <a:gd name="T30" fmla="*/ 75 w 160"/>
                <a:gd name="T31" fmla="*/ 21 h 190"/>
                <a:gd name="T32" fmla="*/ 91 w 160"/>
                <a:gd name="T33" fmla="*/ 21 h 190"/>
                <a:gd name="T34" fmla="*/ 121 w 160"/>
                <a:gd name="T35" fmla="*/ 50 h 190"/>
                <a:gd name="T36" fmla="*/ 121 w 160"/>
                <a:gd name="T37" fmla="*/ 77 h 190"/>
                <a:gd name="T38" fmla="*/ 45 w 160"/>
                <a:gd name="T39" fmla="*/ 77 h 190"/>
                <a:gd name="T40" fmla="*/ 45 w 160"/>
                <a:gd name="T41" fmla="*/ 50 h 190"/>
                <a:gd name="T42" fmla="*/ 75 w 160"/>
                <a:gd name="T43" fmla="*/ 21 h 190"/>
                <a:gd name="T44" fmla="*/ 94 w 160"/>
                <a:gd name="T45" fmla="*/ 156 h 190"/>
                <a:gd name="T46" fmla="*/ 89 w 160"/>
                <a:gd name="T47" fmla="*/ 161 h 190"/>
                <a:gd name="T48" fmla="*/ 72 w 160"/>
                <a:gd name="T49" fmla="*/ 161 h 190"/>
                <a:gd name="T50" fmla="*/ 67 w 160"/>
                <a:gd name="T51" fmla="*/ 156 h 190"/>
                <a:gd name="T52" fmla="*/ 67 w 160"/>
                <a:gd name="T53" fmla="*/ 142 h 190"/>
                <a:gd name="T54" fmla="*/ 59 w 160"/>
                <a:gd name="T55" fmla="*/ 125 h 190"/>
                <a:gd name="T56" fmla="*/ 80 w 160"/>
                <a:gd name="T57" fmla="*/ 104 h 190"/>
                <a:gd name="T58" fmla="*/ 101 w 160"/>
                <a:gd name="T59" fmla="*/ 125 h 190"/>
                <a:gd name="T60" fmla="*/ 94 w 160"/>
                <a:gd name="T61" fmla="*/ 141 h 190"/>
                <a:gd name="T62" fmla="*/ 94 w 160"/>
                <a:gd name="T63" fmla="*/ 15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190">
                  <a:moveTo>
                    <a:pt x="140" y="77"/>
                  </a:moveTo>
                  <a:cubicBezTo>
                    <a:pt x="142" y="77"/>
                    <a:pt x="142" y="77"/>
                    <a:pt x="142" y="77"/>
                  </a:cubicBezTo>
                  <a:cubicBezTo>
                    <a:pt x="142" y="50"/>
                    <a:pt x="142" y="50"/>
                    <a:pt x="142" y="50"/>
                  </a:cubicBezTo>
                  <a:cubicBezTo>
                    <a:pt x="142" y="22"/>
                    <a:pt x="119" y="0"/>
                    <a:pt x="91" y="0"/>
                  </a:cubicBezTo>
                  <a:cubicBezTo>
                    <a:pt x="75" y="0"/>
                    <a:pt x="75" y="0"/>
                    <a:pt x="75" y="0"/>
                  </a:cubicBezTo>
                  <a:cubicBezTo>
                    <a:pt x="47" y="0"/>
                    <a:pt x="24" y="22"/>
                    <a:pt x="24" y="50"/>
                  </a:cubicBezTo>
                  <a:cubicBezTo>
                    <a:pt x="24" y="77"/>
                    <a:pt x="24" y="77"/>
                    <a:pt x="24" y="77"/>
                  </a:cubicBezTo>
                  <a:cubicBezTo>
                    <a:pt x="20" y="77"/>
                    <a:pt x="20" y="77"/>
                    <a:pt x="20" y="77"/>
                  </a:cubicBezTo>
                  <a:cubicBezTo>
                    <a:pt x="9" y="77"/>
                    <a:pt x="0" y="87"/>
                    <a:pt x="0" y="98"/>
                  </a:cubicBezTo>
                  <a:cubicBezTo>
                    <a:pt x="0" y="170"/>
                    <a:pt x="0" y="170"/>
                    <a:pt x="0" y="170"/>
                  </a:cubicBezTo>
                  <a:cubicBezTo>
                    <a:pt x="0" y="181"/>
                    <a:pt x="9" y="190"/>
                    <a:pt x="20" y="190"/>
                  </a:cubicBezTo>
                  <a:cubicBezTo>
                    <a:pt x="140" y="190"/>
                    <a:pt x="140" y="190"/>
                    <a:pt x="140" y="190"/>
                  </a:cubicBezTo>
                  <a:cubicBezTo>
                    <a:pt x="151" y="190"/>
                    <a:pt x="160" y="181"/>
                    <a:pt x="160" y="170"/>
                  </a:cubicBezTo>
                  <a:cubicBezTo>
                    <a:pt x="160" y="98"/>
                    <a:pt x="160" y="98"/>
                    <a:pt x="160" y="98"/>
                  </a:cubicBezTo>
                  <a:cubicBezTo>
                    <a:pt x="160" y="87"/>
                    <a:pt x="151" y="77"/>
                    <a:pt x="140" y="77"/>
                  </a:cubicBezTo>
                  <a:close/>
                  <a:moveTo>
                    <a:pt x="75" y="21"/>
                  </a:moveTo>
                  <a:cubicBezTo>
                    <a:pt x="91" y="21"/>
                    <a:pt x="91" y="21"/>
                    <a:pt x="91" y="21"/>
                  </a:cubicBezTo>
                  <a:cubicBezTo>
                    <a:pt x="107" y="21"/>
                    <a:pt x="121" y="34"/>
                    <a:pt x="121" y="50"/>
                  </a:cubicBezTo>
                  <a:cubicBezTo>
                    <a:pt x="121" y="77"/>
                    <a:pt x="121" y="77"/>
                    <a:pt x="121" y="77"/>
                  </a:cubicBezTo>
                  <a:cubicBezTo>
                    <a:pt x="45" y="77"/>
                    <a:pt x="45" y="77"/>
                    <a:pt x="45" y="77"/>
                  </a:cubicBezTo>
                  <a:cubicBezTo>
                    <a:pt x="45" y="50"/>
                    <a:pt x="45" y="50"/>
                    <a:pt x="45" y="50"/>
                  </a:cubicBezTo>
                  <a:cubicBezTo>
                    <a:pt x="45" y="34"/>
                    <a:pt x="58" y="21"/>
                    <a:pt x="75" y="21"/>
                  </a:cubicBezTo>
                  <a:close/>
                  <a:moveTo>
                    <a:pt x="94" y="156"/>
                  </a:moveTo>
                  <a:cubicBezTo>
                    <a:pt x="94" y="159"/>
                    <a:pt x="92" y="161"/>
                    <a:pt x="89" y="161"/>
                  </a:cubicBezTo>
                  <a:cubicBezTo>
                    <a:pt x="72" y="161"/>
                    <a:pt x="72" y="161"/>
                    <a:pt x="72" y="161"/>
                  </a:cubicBezTo>
                  <a:cubicBezTo>
                    <a:pt x="70" y="161"/>
                    <a:pt x="67" y="159"/>
                    <a:pt x="67" y="156"/>
                  </a:cubicBezTo>
                  <a:cubicBezTo>
                    <a:pt x="67" y="142"/>
                    <a:pt x="67" y="142"/>
                    <a:pt x="67" y="142"/>
                  </a:cubicBezTo>
                  <a:cubicBezTo>
                    <a:pt x="62" y="138"/>
                    <a:pt x="59" y="132"/>
                    <a:pt x="59" y="125"/>
                  </a:cubicBezTo>
                  <a:cubicBezTo>
                    <a:pt x="59" y="114"/>
                    <a:pt x="68" y="104"/>
                    <a:pt x="80" y="104"/>
                  </a:cubicBezTo>
                  <a:cubicBezTo>
                    <a:pt x="92" y="104"/>
                    <a:pt x="101" y="114"/>
                    <a:pt x="101" y="125"/>
                  </a:cubicBezTo>
                  <a:cubicBezTo>
                    <a:pt x="101" y="131"/>
                    <a:pt x="98" y="137"/>
                    <a:pt x="94" y="141"/>
                  </a:cubicBezTo>
                  <a:lnTo>
                    <a:pt x="94" y="156"/>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defTabSz="914009">
                <a:defRPr/>
              </a:pPr>
              <a:endParaRPr lang="en-US" sz="1700" kern="0" dirty="0" smtClean="0">
                <a:solidFill>
                  <a:srgbClr val="000000"/>
                </a:solidFill>
              </a:endParaRPr>
            </a:p>
          </p:txBody>
        </p:sp>
      </p:grpSp>
      <p:grpSp>
        <p:nvGrpSpPr>
          <p:cNvPr id="3" name="Group 2"/>
          <p:cNvGrpSpPr/>
          <p:nvPr/>
        </p:nvGrpSpPr>
        <p:grpSpPr>
          <a:xfrm>
            <a:off x="511250" y="1778001"/>
            <a:ext cx="3454680" cy="3806576"/>
            <a:chOff x="8529792" y="1778001"/>
            <a:chExt cx="3454680" cy="3806576"/>
          </a:xfrm>
        </p:grpSpPr>
        <p:sp>
          <p:nvSpPr>
            <p:cNvPr id="37" name="Rectangle 36"/>
            <p:cNvSpPr/>
            <p:nvPr/>
          </p:nvSpPr>
          <p:spPr bwMode="auto">
            <a:xfrm>
              <a:off x="8529792" y="1778001"/>
              <a:ext cx="3454680" cy="3806576"/>
            </a:xfrm>
            <a:prstGeom prst="rect">
              <a:avLst/>
            </a:prstGeom>
            <a:solidFill>
              <a:schemeClr val="accent5">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defTabSz="932114" fontAlgn="base">
                <a:lnSpc>
                  <a:spcPct val="90000"/>
                </a:lnSpc>
                <a:spcBef>
                  <a:spcPct val="0"/>
                </a:spcBef>
                <a:spcAft>
                  <a:spcPct val="0"/>
                </a:spcAft>
                <a:defRPr/>
              </a:pPr>
              <a:r>
                <a:rPr lang="en-US" sz="2800" kern="0" dirty="0">
                  <a:gradFill>
                    <a:gsLst>
                      <a:gs pos="0">
                        <a:srgbClr val="FFFFFF"/>
                      </a:gs>
                      <a:gs pos="100000">
                        <a:srgbClr val="FFFFFF"/>
                      </a:gs>
                    </a:gsLst>
                    <a:lin ang="5400000" scaled="0"/>
                  </a:gradFill>
                  <a:latin typeface="Segoe UI Light"/>
                  <a:ea typeface="Segoe UI" pitchFamily="34" charset="0"/>
                  <a:cs typeface="Segoe UI" pitchFamily="34" charset="0"/>
                </a:rPr>
                <a:t>How can I deliver on what my mission-critical apps need?</a:t>
              </a:r>
            </a:p>
          </p:txBody>
        </p:sp>
        <p:pic>
          <p:nvPicPr>
            <p:cNvPr id="35" name="Picture 34"/>
            <p:cNvPicPr>
              <a:picLocks noChangeAspect="1"/>
            </p:cNvPicPr>
            <p:nvPr/>
          </p:nvPicPr>
          <p:blipFill>
            <a:blip r:embed="rId5"/>
            <a:stretch>
              <a:fillRect/>
            </a:stretch>
          </p:blipFill>
          <p:spPr>
            <a:xfrm>
              <a:off x="9123376" y="3986650"/>
              <a:ext cx="2232300" cy="1231614"/>
            </a:xfrm>
            <a:prstGeom prst="rect">
              <a:avLst/>
            </a:prstGeom>
          </p:spPr>
        </p:pic>
      </p:grpSp>
    </p:spTree>
    <p:extLst>
      <p:ext uri="{BB962C8B-B14F-4D97-AF65-F5344CB8AC3E}">
        <p14:creationId xmlns:p14="http://schemas.microsoft.com/office/powerpoint/2010/main" val="201353217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bwMode="auto">
          <a:xfrm>
            <a:off x="274638" y="1473012"/>
            <a:ext cx="4014216" cy="4416552"/>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defTabSz="932114" fontAlgn="base">
              <a:lnSpc>
                <a:spcPct val="90000"/>
              </a:lnSpc>
              <a:spcBef>
                <a:spcPct val="0"/>
              </a:spcBef>
              <a:spcAft>
                <a:spcPct val="0"/>
              </a:spcAft>
              <a:defRPr/>
            </a:pPr>
            <a:endParaRPr lang="en-US" sz="3264" kern="0"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pic>
        <p:nvPicPr>
          <p:cNvPr id="60" name="Picture 59"/>
          <p:cNvPicPr>
            <a:picLocks noChangeAspect="1"/>
          </p:cNvPicPr>
          <p:nvPr/>
        </p:nvPicPr>
        <p:blipFill>
          <a:blip r:embed="rId3"/>
          <a:stretch>
            <a:fillRect/>
          </a:stretch>
        </p:blipFill>
        <p:spPr>
          <a:xfrm>
            <a:off x="984820" y="4035582"/>
            <a:ext cx="2593854" cy="1428971"/>
          </a:xfrm>
          <a:prstGeom prst="rect">
            <a:avLst/>
          </a:prstGeom>
        </p:spPr>
      </p:pic>
      <p:sp>
        <p:nvSpPr>
          <p:cNvPr id="64" name="Rectangle 63"/>
          <p:cNvSpPr/>
          <p:nvPr/>
        </p:nvSpPr>
        <p:spPr bwMode="auto">
          <a:xfrm>
            <a:off x="1845680" y="4434708"/>
            <a:ext cx="908143" cy="813320"/>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 name="Freeform 25"/>
          <p:cNvSpPr>
            <a:spLocks noEditPoints="1"/>
          </p:cNvSpPr>
          <p:nvPr/>
        </p:nvSpPr>
        <p:spPr bwMode="black">
          <a:xfrm>
            <a:off x="1839176" y="4491288"/>
            <a:ext cx="838939" cy="714335"/>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chemeClr val="accent2"/>
          </a:solidFill>
          <a:ln>
            <a:noFill/>
          </a:ln>
        </p:spPr>
        <p:txBody>
          <a:bodyPr vert="horz" wrap="square" lIns="0" tIns="41147" rIns="82293" bIns="41147" numCol="1" anchor="t" anchorCtr="0" compatLnSpc="1">
            <a:prstTxWarp prst="textNoShape">
              <a:avLst/>
            </a:prstTxWarp>
          </a:bodyPr>
          <a:lstStyle/>
          <a:p>
            <a:pPr algn="ctr" defTabSz="914187">
              <a:defRPr/>
            </a:pPr>
            <a:endParaRPr lang="en-US" sz="1599" kern="0" smtClean="0">
              <a:gradFill>
                <a:gsLst>
                  <a:gs pos="0">
                    <a:srgbClr val="FFFFFF"/>
                  </a:gs>
                  <a:gs pos="100000">
                    <a:srgbClr val="FFFFFF"/>
                  </a:gs>
                </a:gsLst>
                <a:lin ang="5400000" scaled="0"/>
              </a:gradFill>
            </a:endParaRPr>
          </a:p>
        </p:txBody>
      </p:sp>
      <p:sp>
        <p:nvSpPr>
          <p:cNvPr id="7" name="Rectangle 6"/>
          <p:cNvSpPr/>
          <p:nvPr/>
        </p:nvSpPr>
        <p:spPr>
          <a:xfrm>
            <a:off x="366956" y="1573712"/>
            <a:ext cx="3921898" cy="1900777"/>
          </a:xfrm>
          <a:prstGeom prst="rect">
            <a:avLst/>
          </a:prstGeom>
        </p:spPr>
        <p:txBody>
          <a:bodyPr wrap="square">
            <a:spAutoFit/>
          </a:bodyPr>
          <a:lstStyle/>
          <a:p>
            <a:pPr defTabSz="932114" fontAlgn="base">
              <a:lnSpc>
                <a:spcPct val="90000"/>
              </a:lnSpc>
              <a:spcBef>
                <a:spcPct val="0"/>
              </a:spcBef>
              <a:spcAft>
                <a:spcPct val="0"/>
              </a:spcAft>
              <a:defRPr/>
            </a:pPr>
            <a:r>
              <a:rPr lang="en-US" sz="3264" kern="0" dirty="0">
                <a:gradFill>
                  <a:gsLst>
                    <a:gs pos="0">
                      <a:srgbClr val="FFFFFF"/>
                    </a:gs>
                    <a:gs pos="100000">
                      <a:srgbClr val="FFFFFF"/>
                    </a:gs>
                  </a:gsLst>
                  <a:lin ang="5400000" scaled="0"/>
                </a:gradFill>
                <a:latin typeface="Segoe UI Light"/>
                <a:ea typeface="Segoe UI" pitchFamily="34" charset="0"/>
                <a:cs typeface="Segoe UI" pitchFamily="34" charset="0"/>
              </a:rPr>
              <a:t>How can I empower next-gen apps/ services for my </a:t>
            </a:r>
            <a:br>
              <a:rPr lang="en-US" sz="3264" kern="0" dirty="0">
                <a:gradFill>
                  <a:gsLst>
                    <a:gs pos="0">
                      <a:srgbClr val="FFFFFF"/>
                    </a:gs>
                    <a:gs pos="100000">
                      <a:srgbClr val="FFFFFF"/>
                    </a:gs>
                  </a:gsLst>
                  <a:lin ang="5400000" scaled="0"/>
                </a:gradFill>
                <a:latin typeface="Segoe UI Light"/>
                <a:ea typeface="Segoe UI" pitchFamily="34" charset="0"/>
                <a:cs typeface="Segoe UI" pitchFamily="34" charset="0"/>
              </a:rPr>
            </a:br>
            <a:r>
              <a:rPr lang="en-US" sz="3264" kern="0" dirty="0">
                <a:gradFill>
                  <a:gsLst>
                    <a:gs pos="0">
                      <a:srgbClr val="FFFFFF"/>
                    </a:gs>
                    <a:gs pos="100000">
                      <a:srgbClr val="FFFFFF"/>
                    </a:gs>
                  </a:gsLst>
                  <a:lin ang="5400000" scaled="0"/>
                </a:gradFill>
                <a:latin typeface="Segoe UI Light"/>
                <a:ea typeface="Segoe UI" pitchFamily="34" charset="0"/>
                <a:cs typeface="Segoe UI" pitchFamily="34" charset="0"/>
              </a:rPr>
              <a:t>app owners?</a:t>
            </a:r>
          </a:p>
        </p:txBody>
      </p:sp>
      <p:grpSp>
        <p:nvGrpSpPr>
          <p:cNvPr id="22" name="Group 21"/>
          <p:cNvGrpSpPr/>
          <p:nvPr/>
        </p:nvGrpSpPr>
        <p:grpSpPr>
          <a:xfrm>
            <a:off x="4681983" y="1778001"/>
            <a:ext cx="3454680" cy="3806576"/>
            <a:chOff x="4681983" y="1778001"/>
            <a:chExt cx="3454680" cy="3806576"/>
          </a:xfrm>
        </p:grpSpPr>
        <p:sp>
          <p:nvSpPr>
            <p:cNvPr id="23" name="Rectangle 22"/>
            <p:cNvSpPr/>
            <p:nvPr/>
          </p:nvSpPr>
          <p:spPr bwMode="auto">
            <a:xfrm>
              <a:off x="4681983" y="1778001"/>
              <a:ext cx="3454680" cy="3806576"/>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defTabSz="932114" fontAlgn="base">
                <a:lnSpc>
                  <a:spcPct val="90000"/>
                </a:lnSpc>
                <a:spcBef>
                  <a:spcPct val="0"/>
                </a:spcBef>
                <a:spcAft>
                  <a:spcPct val="0"/>
                </a:spcAft>
                <a:defRPr/>
              </a:pPr>
              <a:r>
                <a:rPr lang="en-US" sz="2800" kern="0" dirty="0">
                  <a:gradFill>
                    <a:gsLst>
                      <a:gs pos="0">
                        <a:srgbClr val="FFFFFF"/>
                      </a:gs>
                      <a:gs pos="100000">
                        <a:srgbClr val="FFFFFF"/>
                      </a:gs>
                    </a:gsLst>
                    <a:lin ang="5400000" scaled="0"/>
                  </a:gradFill>
                  <a:latin typeface="Segoe UI Light"/>
                  <a:ea typeface="Segoe UI" pitchFamily="34" charset="0"/>
                  <a:cs typeface="Segoe UI" pitchFamily="34" charset="0"/>
                </a:rPr>
                <a:t>How can I </a:t>
              </a:r>
              <a:r>
                <a:rPr lang="en-US" sz="2800" kern="0" dirty="0" smtClean="0">
                  <a:gradFill>
                    <a:gsLst>
                      <a:gs pos="0">
                        <a:srgbClr val="FFFFFF"/>
                      </a:gs>
                      <a:gs pos="100000">
                        <a:srgbClr val="FFFFFF"/>
                      </a:gs>
                    </a:gsLst>
                    <a:lin ang="5400000" scaled="0"/>
                  </a:gradFill>
                  <a:latin typeface="Segoe UI Light"/>
                  <a:ea typeface="Segoe UI" pitchFamily="34" charset="0"/>
                  <a:cs typeface="Segoe UI" pitchFamily="34" charset="0"/>
                </a:rPr>
                <a:t>protect </a:t>
              </a:r>
              <a:r>
                <a:rPr lang="en-US" sz="2800" kern="0" dirty="0">
                  <a:gradFill>
                    <a:gsLst>
                      <a:gs pos="0">
                        <a:srgbClr val="FFFFFF"/>
                      </a:gs>
                      <a:gs pos="100000">
                        <a:srgbClr val="FFFFFF"/>
                      </a:gs>
                    </a:gsLst>
                    <a:lin ang="5400000" scaled="0"/>
                  </a:gradFill>
                  <a:latin typeface="Segoe UI Light"/>
                  <a:ea typeface="Segoe UI" pitchFamily="34" charset="0"/>
                  <a:cs typeface="Segoe UI" pitchFamily="34" charset="0"/>
                </a:rPr>
                <a:t>my datacenter assets from emerging threats?</a:t>
              </a:r>
            </a:p>
          </p:txBody>
        </p:sp>
        <p:sp>
          <p:nvSpPr>
            <p:cNvPr id="24" name="Rectangle 23"/>
            <p:cNvSpPr/>
            <p:nvPr/>
          </p:nvSpPr>
          <p:spPr bwMode="auto">
            <a:xfrm>
              <a:off x="5921817" y="4318305"/>
              <a:ext cx="975012" cy="863523"/>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5" name="Picture 24"/>
            <p:cNvPicPr>
              <a:picLocks noChangeAspect="1"/>
            </p:cNvPicPr>
            <p:nvPr/>
          </p:nvPicPr>
          <p:blipFill>
            <a:blip r:embed="rId4"/>
            <a:stretch>
              <a:fillRect/>
            </a:stretch>
          </p:blipFill>
          <p:spPr>
            <a:xfrm>
              <a:off x="5293172" y="3986650"/>
              <a:ext cx="2232300" cy="1231614"/>
            </a:xfrm>
            <a:prstGeom prst="rect">
              <a:avLst/>
            </a:prstGeom>
          </p:spPr>
        </p:pic>
        <p:sp>
          <p:nvSpPr>
            <p:cNvPr id="26" name="Freeform 29"/>
            <p:cNvSpPr>
              <a:spLocks noEditPoints="1"/>
            </p:cNvSpPr>
            <p:nvPr/>
          </p:nvSpPr>
          <p:spPr bwMode="auto">
            <a:xfrm>
              <a:off x="6123700" y="4362467"/>
              <a:ext cx="571245" cy="677112"/>
            </a:xfrm>
            <a:custGeom>
              <a:avLst/>
              <a:gdLst>
                <a:gd name="T0" fmla="*/ 140 w 160"/>
                <a:gd name="T1" fmla="*/ 77 h 190"/>
                <a:gd name="T2" fmla="*/ 142 w 160"/>
                <a:gd name="T3" fmla="*/ 77 h 190"/>
                <a:gd name="T4" fmla="*/ 142 w 160"/>
                <a:gd name="T5" fmla="*/ 50 h 190"/>
                <a:gd name="T6" fmla="*/ 91 w 160"/>
                <a:gd name="T7" fmla="*/ 0 h 190"/>
                <a:gd name="T8" fmla="*/ 75 w 160"/>
                <a:gd name="T9" fmla="*/ 0 h 190"/>
                <a:gd name="T10" fmla="*/ 24 w 160"/>
                <a:gd name="T11" fmla="*/ 50 h 190"/>
                <a:gd name="T12" fmla="*/ 24 w 160"/>
                <a:gd name="T13" fmla="*/ 77 h 190"/>
                <a:gd name="T14" fmla="*/ 20 w 160"/>
                <a:gd name="T15" fmla="*/ 77 h 190"/>
                <a:gd name="T16" fmla="*/ 0 w 160"/>
                <a:gd name="T17" fmla="*/ 98 h 190"/>
                <a:gd name="T18" fmla="*/ 0 w 160"/>
                <a:gd name="T19" fmla="*/ 170 h 190"/>
                <a:gd name="T20" fmla="*/ 20 w 160"/>
                <a:gd name="T21" fmla="*/ 190 h 190"/>
                <a:gd name="T22" fmla="*/ 140 w 160"/>
                <a:gd name="T23" fmla="*/ 190 h 190"/>
                <a:gd name="T24" fmla="*/ 160 w 160"/>
                <a:gd name="T25" fmla="*/ 170 h 190"/>
                <a:gd name="T26" fmla="*/ 160 w 160"/>
                <a:gd name="T27" fmla="*/ 98 h 190"/>
                <a:gd name="T28" fmla="*/ 140 w 160"/>
                <a:gd name="T29" fmla="*/ 77 h 190"/>
                <a:gd name="T30" fmla="*/ 75 w 160"/>
                <a:gd name="T31" fmla="*/ 21 h 190"/>
                <a:gd name="T32" fmla="*/ 91 w 160"/>
                <a:gd name="T33" fmla="*/ 21 h 190"/>
                <a:gd name="T34" fmla="*/ 121 w 160"/>
                <a:gd name="T35" fmla="*/ 50 h 190"/>
                <a:gd name="T36" fmla="*/ 121 w 160"/>
                <a:gd name="T37" fmla="*/ 77 h 190"/>
                <a:gd name="T38" fmla="*/ 45 w 160"/>
                <a:gd name="T39" fmla="*/ 77 h 190"/>
                <a:gd name="T40" fmla="*/ 45 w 160"/>
                <a:gd name="T41" fmla="*/ 50 h 190"/>
                <a:gd name="T42" fmla="*/ 75 w 160"/>
                <a:gd name="T43" fmla="*/ 21 h 190"/>
                <a:gd name="T44" fmla="*/ 94 w 160"/>
                <a:gd name="T45" fmla="*/ 156 h 190"/>
                <a:gd name="T46" fmla="*/ 89 w 160"/>
                <a:gd name="T47" fmla="*/ 161 h 190"/>
                <a:gd name="T48" fmla="*/ 72 w 160"/>
                <a:gd name="T49" fmla="*/ 161 h 190"/>
                <a:gd name="T50" fmla="*/ 67 w 160"/>
                <a:gd name="T51" fmla="*/ 156 h 190"/>
                <a:gd name="T52" fmla="*/ 67 w 160"/>
                <a:gd name="T53" fmla="*/ 142 h 190"/>
                <a:gd name="T54" fmla="*/ 59 w 160"/>
                <a:gd name="T55" fmla="*/ 125 h 190"/>
                <a:gd name="T56" fmla="*/ 80 w 160"/>
                <a:gd name="T57" fmla="*/ 104 h 190"/>
                <a:gd name="T58" fmla="*/ 101 w 160"/>
                <a:gd name="T59" fmla="*/ 125 h 190"/>
                <a:gd name="T60" fmla="*/ 94 w 160"/>
                <a:gd name="T61" fmla="*/ 141 h 190"/>
                <a:gd name="T62" fmla="*/ 94 w 160"/>
                <a:gd name="T63" fmla="*/ 15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190">
                  <a:moveTo>
                    <a:pt x="140" y="77"/>
                  </a:moveTo>
                  <a:cubicBezTo>
                    <a:pt x="142" y="77"/>
                    <a:pt x="142" y="77"/>
                    <a:pt x="142" y="77"/>
                  </a:cubicBezTo>
                  <a:cubicBezTo>
                    <a:pt x="142" y="50"/>
                    <a:pt x="142" y="50"/>
                    <a:pt x="142" y="50"/>
                  </a:cubicBezTo>
                  <a:cubicBezTo>
                    <a:pt x="142" y="22"/>
                    <a:pt x="119" y="0"/>
                    <a:pt x="91" y="0"/>
                  </a:cubicBezTo>
                  <a:cubicBezTo>
                    <a:pt x="75" y="0"/>
                    <a:pt x="75" y="0"/>
                    <a:pt x="75" y="0"/>
                  </a:cubicBezTo>
                  <a:cubicBezTo>
                    <a:pt x="47" y="0"/>
                    <a:pt x="24" y="22"/>
                    <a:pt x="24" y="50"/>
                  </a:cubicBezTo>
                  <a:cubicBezTo>
                    <a:pt x="24" y="77"/>
                    <a:pt x="24" y="77"/>
                    <a:pt x="24" y="77"/>
                  </a:cubicBezTo>
                  <a:cubicBezTo>
                    <a:pt x="20" y="77"/>
                    <a:pt x="20" y="77"/>
                    <a:pt x="20" y="77"/>
                  </a:cubicBezTo>
                  <a:cubicBezTo>
                    <a:pt x="9" y="77"/>
                    <a:pt x="0" y="87"/>
                    <a:pt x="0" y="98"/>
                  </a:cubicBezTo>
                  <a:cubicBezTo>
                    <a:pt x="0" y="170"/>
                    <a:pt x="0" y="170"/>
                    <a:pt x="0" y="170"/>
                  </a:cubicBezTo>
                  <a:cubicBezTo>
                    <a:pt x="0" y="181"/>
                    <a:pt x="9" y="190"/>
                    <a:pt x="20" y="190"/>
                  </a:cubicBezTo>
                  <a:cubicBezTo>
                    <a:pt x="140" y="190"/>
                    <a:pt x="140" y="190"/>
                    <a:pt x="140" y="190"/>
                  </a:cubicBezTo>
                  <a:cubicBezTo>
                    <a:pt x="151" y="190"/>
                    <a:pt x="160" y="181"/>
                    <a:pt x="160" y="170"/>
                  </a:cubicBezTo>
                  <a:cubicBezTo>
                    <a:pt x="160" y="98"/>
                    <a:pt x="160" y="98"/>
                    <a:pt x="160" y="98"/>
                  </a:cubicBezTo>
                  <a:cubicBezTo>
                    <a:pt x="160" y="87"/>
                    <a:pt x="151" y="77"/>
                    <a:pt x="140" y="77"/>
                  </a:cubicBezTo>
                  <a:close/>
                  <a:moveTo>
                    <a:pt x="75" y="21"/>
                  </a:moveTo>
                  <a:cubicBezTo>
                    <a:pt x="91" y="21"/>
                    <a:pt x="91" y="21"/>
                    <a:pt x="91" y="21"/>
                  </a:cubicBezTo>
                  <a:cubicBezTo>
                    <a:pt x="107" y="21"/>
                    <a:pt x="121" y="34"/>
                    <a:pt x="121" y="50"/>
                  </a:cubicBezTo>
                  <a:cubicBezTo>
                    <a:pt x="121" y="77"/>
                    <a:pt x="121" y="77"/>
                    <a:pt x="121" y="77"/>
                  </a:cubicBezTo>
                  <a:cubicBezTo>
                    <a:pt x="45" y="77"/>
                    <a:pt x="45" y="77"/>
                    <a:pt x="45" y="77"/>
                  </a:cubicBezTo>
                  <a:cubicBezTo>
                    <a:pt x="45" y="50"/>
                    <a:pt x="45" y="50"/>
                    <a:pt x="45" y="50"/>
                  </a:cubicBezTo>
                  <a:cubicBezTo>
                    <a:pt x="45" y="34"/>
                    <a:pt x="58" y="21"/>
                    <a:pt x="75" y="21"/>
                  </a:cubicBezTo>
                  <a:close/>
                  <a:moveTo>
                    <a:pt x="94" y="156"/>
                  </a:moveTo>
                  <a:cubicBezTo>
                    <a:pt x="94" y="159"/>
                    <a:pt x="92" y="161"/>
                    <a:pt x="89" y="161"/>
                  </a:cubicBezTo>
                  <a:cubicBezTo>
                    <a:pt x="72" y="161"/>
                    <a:pt x="72" y="161"/>
                    <a:pt x="72" y="161"/>
                  </a:cubicBezTo>
                  <a:cubicBezTo>
                    <a:pt x="70" y="161"/>
                    <a:pt x="67" y="159"/>
                    <a:pt x="67" y="156"/>
                  </a:cubicBezTo>
                  <a:cubicBezTo>
                    <a:pt x="67" y="142"/>
                    <a:pt x="67" y="142"/>
                    <a:pt x="67" y="142"/>
                  </a:cubicBezTo>
                  <a:cubicBezTo>
                    <a:pt x="62" y="138"/>
                    <a:pt x="59" y="132"/>
                    <a:pt x="59" y="125"/>
                  </a:cubicBezTo>
                  <a:cubicBezTo>
                    <a:pt x="59" y="114"/>
                    <a:pt x="68" y="104"/>
                    <a:pt x="80" y="104"/>
                  </a:cubicBezTo>
                  <a:cubicBezTo>
                    <a:pt x="92" y="104"/>
                    <a:pt x="101" y="114"/>
                    <a:pt x="101" y="125"/>
                  </a:cubicBezTo>
                  <a:cubicBezTo>
                    <a:pt x="101" y="131"/>
                    <a:pt x="98" y="137"/>
                    <a:pt x="94" y="141"/>
                  </a:cubicBezTo>
                  <a:lnTo>
                    <a:pt x="94" y="156"/>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defTabSz="914009">
                <a:defRPr/>
              </a:pPr>
              <a:endParaRPr lang="en-US" sz="1700" kern="0" dirty="0" smtClean="0">
                <a:solidFill>
                  <a:srgbClr val="000000"/>
                </a:solidFill>
              </a:endParaRPr>
            </a:p>
          </p:txBody>
        </p:sp>
      </p:grpSp>
      <p:grpSp>
        <p:nvGrpSpPr>
          <p:cNvPr id="27" name="Group 26"/>
          <p:cNvGrpSpPr/>
          <p:nvPr/>
        </p:nvGrpSpPr>
        <p:grpSpPr>
          <a:xfrm>
            <a:off x="8529792" y="1778001"/>
            <a:ext cx="3454680" cy="3806576"/>
            <a:chOff x="8529792" y="1778001"/>
            <a:chExt cx="3454680" cy="3806576"/>
          </a:xfrm>
        </p:grpSpPr>
        <p:sp>
          <p:nvSpPr>
            <p:cNvPr id="28" name="Rectangle 27"/>
            <p:cNvSpPr/>
            <p:nvPr/>
          </p:nvSpPr>
          <p:spPr bwMode="auto">
            <a:xfrm>
              <a:off x="8529792" y="1778001"/>
              <a:ext cx="3454680" cy="3806576"/>
            </a:xfrm>
            <a:prstGeom prst="rect">
              <a:avLst/>
            </a:prstGeom>
            <a:solidFill>
              <a:schemeClr val="accent5">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defTabSz="932114" fontAlgn="base">
                <a:lnSpc>
                  <a:spcPct val="90000"/>
                </a:lnSpc>
                <a:spcBef>
                  <a:spcPct val="0"/>
                </a:spcBef>
                <a:spcAft>
                  <a:spcPct val="0"/>
                </a:spcAft>
                <a:defRPr/>
              </a:pPr>
              <a:r>
                <a:rPr lang="en-US" sz="2800" kern="0" dirty="0">
                  <a:gradFill>
                    <a:gsLst>
                      <a:gs pos="0">
                        <a:srgbClr val="FFFFFF"/>
                      </a:gs>
                      <a:gs pos="100000">
                        <a:srgbClr val="FFFFFF"/>
                      </a:gs>
                    </a:gsLst>
                    <a:lin ang="5400000" scaled="0"/>
                  </a:gradFill>
                  <a:latin typeface="Segoe UI Light"/>
                  <a:ea typeface="Segoe UI" pitchFamily="34" charset="0"/>
                  <a:cs typeface="Segoe UI" pitchFamily="34" charset="0"/>
                </a:rPr>
                <a:t>How can I deliver on what my mission-critical apps need?</a:t>
              </a:r>
            </a:p>
          </p:txBody>
        </p:sp>
        <p:pic>
          <p:nvPicPr>
            <p:cNvPr id="29" name="Picture 28"/>
            <p:cNvPicPr>
              <a:picLocks noChangeAspect="1"/>
            </p:cNvPicPr>
            <p:nvPr/>
          </p:nvPicPr>
          <p:blipFill>
            <a:blip r:embed="rId5"/>
            <a:stretch>
              <a:fillRect/>
            </a:stretch>
          </p:blipFill>
          <p:spPr>
            <a:xfrm>
              <a:off x="9123376" y="3986650"/>
              <a:ext cx="2232300" cy="1231614"/>
            </a:xfrm>
            <a:prstGeom prst="rect">
              <a:avLst/>
            </a:prstGeom>
          </p:spPr>
        </p:pic>
      </p:grpSp>
      <p:grpSp>
        <p:nvGrpSpPr>
          <p:cNvPr id="3" name="Group 3"/>
          <p:cNvGrpSpPr/>
          <p:nvPr/>
        </p:nvGrpSpPr>
        <p:grpSpPr>
          <a:xfrm>
            <a:off x="1764" y="-6442"/>
            <a:ext cx="12694503" cy="6992541"/>
            <a:chOff x="-1" y="-1"/>
            <a:chExt cx="12698105" cy="6994525"/>
          </a:xfrm>
        </p:grpSpPr>
        <p:sp>
          <p:nvSpPr>
            <p:cNvPr id="10" name="Title 3"/>
            <p:cNvSpPr txBox="1">
              <a:spLocks/>
            </p:cNvSpPr>
            <p:nvPr/>
          </p:nvSpPr>
          <p:spPr>
            <a:xfrm>
              <a:off x="-1" y="-1"/>
              <a:ext cx="12436475" cy="6994525"/>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defPPr>
                <a:defRPr lang="en-US"/>
              </a:defPPr>
              <a:lvl1pPr marR="0" lvl="0" indent="0" defTabSz="932114" fontAlgn="base">
                <a:lnSpc>
                  <a:spcPct val="90000"/>
                </a:lnSpc>
                <a:spcBef>
                  <a:spcPct val="0"/>
                </a:spcBef>
                <a:spcAft>
                  <a:spcPct val="0"/>
                </a:spcAft>
                <a:buClrTx/>
                <a:buSzTx/>
                <a:buFontTx/>
                <a:buNone/>
                <a:tabLst/>
                <a:defRPr kumimoji="0" sz="3264" b="0" i="0" u="none" strike="noStrike" kern="0" cap="none" spc="0" normalizeH="0" baseline="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defRPr>
              </a:lvl1pPr>
            </a:lstStyle>
            <a:p>
              <a:endParaRPr/>
            </a:p>
          </p:txBody>
        </p:sp>
        <p:sp>
          <p:nvSpPr>
            <p:cNvPr id="2" name="Rectangle 7"/>
            <p:cNvSpPr/>
            <p:nvPr/>
          </p:nvSpPr>
          <p:spPr>
            <a:xfrm>
              <a:off x="274004" y="4043127"/>
              <a:ext cx="8326154" cy="1564377"/>
            </a:xfrm>
            <a:prstGeom prst="rect">
              <a:avLst/>
            </a:prstGeom>
          </p:spPr>
          <p:txBody>
            <a:bodyPr wrap="square" lIns="182828" tIns="146262" rIns="182828" bIns="146262">
              <a:spAutoFit/>
            </a:bodyPr>
            <a:lstStyle/>
            <a:p>
              <a:pPr defTabSz="932418">
                <a:lnSpc>
                  <a:spcPct val="90000"/>
                </a:lnSpc>
                <a:spcBef>
                  <a:spcPts val="600"/>
                </a:spcBef>
              </a:pPr>
              <a:r>
                <a:rPr lang="en-US" sz="1873" dirty="0" smtClean="0">
                  <a:gradFill>
                    <a:gsLst>
                      <a:gs pos="42373">
                        <a:srgbClr val="FFFFFF"/>
                      </a:gs>
                      <a:gs pos="68000">
                        <a:srgbClr val="FFFFFF"/>
                      </a:gs>
                    </a:gsLst>
                    <a:lin ang="5400000" scaled="0"/>
                  </a:gradFill>
                </a:rPr>
                <a:t>Compute Infrastructure spectrum</a:t>
              </a:r>
            </a:p>
            <a:p>
              <a:pPr defTabSz="932418">
                <a:lnSpc>
                  <a:spcPct val="90000"/>
                </a:lnSpc>
                <a:spcBef>
                  <a:spcPts val="600"/>
                </a:spcBef>
              </a:pPr>
              <a:r>
                <a:rPr lang="en-US" sz="1873" dirty="0" err="1" smtClean="0">
                  <a:gradFill>
                    <a:gsLst>
                      <a:gs pos="42373">
                        <a:srgbClr val="FFFFFF"/>
                      </a:gs>
                      <a:gs pos="68000">
                        <a:srgbClr val="FFFFFF"/>
                      </a:gs>
                    </a:gsLst>
                    <a:lin ang="5400000" scaled="0"/>
                  </a:gradFill>
                </a:rPr>
                <a:t>Docker</a:t>
              </a:r>
              <a:r>
                <a:rPr lang="en-US" sz="1873" dirty="0" smtClean="0">
                  <a:gradFill>
                    <a:gsLst>
                      <a:gs pos="42373">
                        <a:srgbClr val="FFFFFF"/>
                      </a:gs>
                      <a:gs pos="68000">
                        <a:srgbClr val="FFFFFF"/>
                      </a:gs>
                    </a:gsLst>
                    <a:lin ang="5400000" scaled="0"/>
                  </a:gradFill>
                </a:rPr>
                <a:t>/Linux </a:t>
              </a:r>
              <a:r>
                <a:rPr lang="en-US" sz="1873" dirty="0">
                  <a:gradFill>
                    <a:gsLst>
                      <a:gs pos="42373">
                        <a:srgbClr val="FFFFFF"/>
                      </a:gs>
                      <a:gs pos="68000">
                        <a:srgbClr val="FFFFFF"/>
                      </a:gs>
                    </a:gsLst>
                    <a:lin ang="5400000" scaled="0"/>
                  </a:gradFill>
                </a:rPr>
                <a:t>integration with Windows Server and </a:t>
              </a:r>
              <a:r>
                <a:rPr lang="en-US" sz="1873" dirty="0" smtClean="0">
                  <a:gradFill>
                    <a:gsLst>
                      <a:gs pos="42373">
                        <a:srgbClr val="FFFFFF"/>
                      </a:gs>
                      <a:gs pos="68000">
                        <a:srgbClr val="FFFFFF"/>
                      </a:gs>
                    </a:gsLst>
                    <a:lin ang="5400000" scaled="0"/>
                  </a:gradFill>
                </a:rPr>
                <a:t>Azure</a:t>
              </a:r>
            </a:p>
            <a:p>
              <a:pPr defTabSz="932418">
                <a:lnSpc>
                  <a:spcPct val="90000"/>
                </a:lnSpc>
                <a:spcBef>
                  <a:spcPts val="600"/>
                </a:spcBef>
              </a:pPr>
              <a:r>
                <a:rPr lang="en-US" sz="1873" dirty="0" smtClean="0">
                  <a:gradFill>
                    <a:gsLst>
                      <a:gs pos="42373">
                        <a:srgbClr val="FFFFFF"/>
                      </a:gs>
                      <a:gs pos="68000">
                        <a:srgbClr val="FFFFFF"/>
                      </a:gs>
                    </a:gsLst>
                    <a:lin ang="5400000" scaled="0"/>
                  </a:gradFill>
                </a:rPr>
                <a:t>Windows </a:t>
              </a:r>
              <a:r>
                <a:rPr lang="en-US" sz="1873" dirty="0">
                  <a:gradFill>
                    <a:gsLst>
                      <a:gs pos="42373">
                        <a:srgbClr val="FFFFFF"/>
                      </a:gs>
                      <a:gs pos="68000">
                        <a:srgbClr val="FFFFFF"/>
                      </a:gs>
                    </a:gsLst>
                    <a:lin ang="5400000" scaled="0"/>
                  </a:gradFill>
                </a:rPr>
                <a:t>Server </a:t>
              </a:r>
              <a:r>
                <a:rPr lang="en-US" sz="1873" dirty="0" smtClean="0">
                  <a:gradFill>
                    <a:gsLst>
                      <a:gs pos="42373">
                        <a:srgbClr val="FFFFFF"/>
                      </a:gs>
                      <a:gs pos="68000">
                        <a:srgbClr val="FFFFFF"/>
                      </a:gs>
                    </a:gsLst>
                    <a:lin ang="5400000" scaled="0"/>
                  </a:gradFill>
                </a:rPr>
                <a:t>&amp; Hyper-V Containers</a:t>
              </a:r>
              <a:endParaRPr lang="en-US" sz="1873" dirty="0">
                <a:gradFill>
                  <a:gsLst>
                    <a:gs pos="42373">
                      <a:srgbClr val="FFFFFF"/>
                    </a:gs>
                    <a:gs pos="68000">
                      <a:srgbClr val="FFFFFF"/>
                    </a:gs>
                  </a:gsLst>
                  <a:lin ang="5400000" scaled="0"/>
                </a:gradFill>
              </a:endParaRPr>
            </a:p>
            <a:p>
              <a:pPr defTabSz="932418">
                <a:lnSpc>
                  <a:spcPct val="90000"/>
                </a:lnSpc>
                <a:spcBef>
                  <a:spcPts val="600"/>
                </a:spcBef>
              </a:pPr>
              <a:r>
                <a:rPr lang="en-US" sz="1873" dirty="0" smtClean="0">
                  <a:gradFill>
                    <a:gsLst>
                      <a:gs pos="42373">
                        <a:srgbClr val="FFFFFF"/>
                      </a:gs>
                      <a:gs pos="68000">
                        <a:srgbClr val="FFFFFF"/>
                      </a:gs>
                    </a:gsLst>
                    <a:lin ang="5400000" scaled="0"/>
                  </a:gradFill>
                </a:rPr>
                <a:t>Nano </a:t>
              </a:r>
              <a:r>
                <a:rPr lang="en-US" sz="1873" dirty="0">
                  <a:gradFill>
                    <a:gsLst>
                      <a:gs pos="42373">
                        <a:srgbClr val="FFFFFF"/>
                      </a:gs>
                      <a:gs pos="68000">
                        <a:srgbClr val="FFFFFF"/>
                      </a:gs>
                    </a:gsLst>
                    <a:lin ang="5400000" scaled="0"/>
                  </a:gradFill>
                </a:rPr>
                <a:t>Server (cloud infrastructure OS and container OS</a:t>
              </a:r>
              <a:r>
                <a:rPr lang="en-US" sz="1873" dirty="0" smtClean="0">
                  <a:gradFill>
                    <a:gsLst>
                      <a:gs pos="42373">
                        <a:srgbClr val="FFFFFF"/>
                      </a:gs>
                      <a:gs pos="68000">
                        <a:srgbClr val="FFFFFF"/>
                      </a:gs>
                    </a:gsLst>
                    <a:lin ang="5400000" scaled="0"/>
                  </a:gradFill>
                </a:rPr>
                <a:t>)</a:t>
              </a:r>
              <a:endParaRPr lang="en-US" sz="1873" dirty="0">
                <a:gradFill>
                  <a:gsLst>
                    <a:gs pos="42373">
                      <a:srgbClr val="FFFFFF"/>
                    </a:gs>
                    <a:gs pos="68000">
                      <a:srgbClr val="FFFFFF"/>
                    </a:gs>
                  </a:gsLst>
                  <a:lin ang="5400000" scaled="0"/>
                </a:gradFill>
              </a:endParaRPr>
            </a:p>
          </p:txBody>
        </p:sp>
        <p:cxnSp>
          <p:nvCxnSpPr>
            <p:cNvPr id="5" name="Straight Connector 8"/>
            <p:cNvCxnSpPr/>
            <p:nvPr/>
          </p:nvCxnSpPr>
          <p:spPr>
            <a:xfrm>
              <a:off x="274003" y="4040554"/>
              <a:ext cx="9708462" cy="0"/>
            </a:xfrm>
            <a:prstGeom prst="line">
              <a:avLst/>
            </a:prstGeom>
            <a:ln w="0">
              <a:solidFill>
                <a:schemeClr val="tx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itle"/>
            <p:cNvSpPr txBox="1">
              <a:spLocks/>
            </p:cNvSpPr>
            <p:nvPr/>
          </p:nvSpPr>
          <p:spPr>
            <a:xfrm>
              <a:off x="274003" y="1993029"/>
              <a:ext cx="12424101" cy="1425445"/>
            </a:xfrm>
            <a:prstGeom prst="rect">
              <a:avLst/>
            </a:prstGeom>
          </p:spPr>
          <p:txBody>
            <a:bodyPr vert="horz" wrap="square" lIns="182828" tIns="146262" rIns="182828" bIns="146262"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798" dirty="0">
                  <a:gradFill>
                    <a:gsLst>
                      <a:gs pos="42373">
                        <a:srgbClr val="FFFFFF"/>
                      </a:gs>
                      <a:gs pos="68000">
                        <a:srgbClr val="FFFFFF"/>
                      </a:gs>
                    </a:gsLst>
                    <a:lin ang="5400000" scaled="0"/>
                  </a:gradFill>
                </a:rPr>
                <a:t>Deploy next-gen application platform</a:t>
              </a:r>
              <a:br>
                <a:rPr lang="en-US" sz="4798" dirty="0">
                  <a:gradFill>
                    <a:gsLst>
                      <a:gs pos="42373">
                        <a:srgbClr val="FFFFFF"/>
                      </a:gs>
                      <a:gs pos="68000">
                        <a:srgbClr val="FFFFFF"/>
                      </a:gs>
                    </a:gsLst>
                    <a:lin ang="5400000" scaled="0"/>
                  </a:gradFill>
                </a:rPr>
              </a:br>
              <a:r>
                <a:rPr lang="en-US" sz="3199" dirty="0">
                  <a:gradFill>
                    <a:gsLst>
                      <a:gs pos="42373">
                        <a:srgbClr val="FFFFFF"/>
                      </a:gs>
                      <a:gs pos="68000">
                        <a:srgbClr val="FFFFFF"/>
                      </a:gs>
                    </a:gsLst>
                    <a:lin ang="5400000" scaled="0"/>
                  </a:gradFill>
                </a:rPr>
                <a:t>designed for distributed cloud applications</a:t>
              </a:r>
            </a:p>
          </p:txBody>
        </p:sp>
      </p:grpSp>
      <p:sp>
        <p:nvSpPr>
          <p:cNvPr id="35" name="Rectangle 34"/>
          <p:cNvSpPr/>
          <p:nvPr/>
        </p:nvSpPr>
        <p:spPr>
          <a:xfrm>
            <a:off x="1216584" y="434556"/>
            <a:ext cx="2603978" cy="870623"/>
          </a:xfrm>
          <a:prstGeom prst="rect">
            <a:avLst/>
          </a:prstGeom>
        </p:spPr>
        <p:txBody>
          <a:bodyPr wrap="square">
            <a:spAutoFit/>
          </a:bodyPr>
          <a:lstStyle/>
          <a:p>
            <a:pPr defTabSz="932114" fontAlgn="base">
              <a:lnSpc>
                <a:spcPct val="90000"/>
              </a:lnSpc>
              <a:spcBef>
                <a:spcPct val="0"/>
              </a:spcBef>
              <a:spcAft>
                <a:spcPct val="0"/>
              </a:spcAft>
            </a:pPr>
            <a:r>
              <a:rPr lang="en-US" sz="1873" dirty="0">
                <a:gradFill>
                  <a:gsLst>
                    <a:gs pos="0">
                      <a:srgbClr val="FFFFFF"/>
                    </a:gs>
                    <a:gs pos="100000">
                      <a:srgbClr val="FFFFFF"/>
                    </a:gs>
                  </a:gsLst>
                  <a:lin ang="5400000" scaled="0"/>
                </a:gradFill>
                <a:latin typeface="Segoe UI Light"/>
                <a:ea typeface="Segoe UI" pitchFamily="34" charset="0"/>
                <a:cs typeface="Segoe UI" pitchFamily="34" charset="0"/>
              </a:rPr>
              <a:t>How can I empower next-gen </a:t>
            </a:r>
            <a:r>
              <a:rPr lang="en-US" sz="1873" dirty="0" smtClean="0">
                <a:gradFill>
                  <a:gsLst>
                    <a:gs pos="0">
                      <a:srgbClr val="FFFFFF"/>
                    </a:gs>
                    <a:gs pos="100000">
                      <a:srgbClr val="FFFFFF"/>
                    </a:gs>
                  </a:gsLst>
                  <a:lin ang="5400000" scaled="0"/>
                </a:gradFill>
                <a:latin typeface="Segoe UI Light"/>
                <a:ea typeface="Segoe UI" pitchFamily="34" charset="0"/>
                <a:cs typeface="Segoe UI" pitchFamily="34" charset="0"/>
              </a:rPr>
              <a:t>apps/services </a:t>
            </a:r>
            <a:r>
              <a:rPr lang="en-US" sz="1873" dirty="0">
                <a:gradFill>
                  <a:gsLst>
                    <a:gs pos="0">
                      <a:srgbClr val="FFFFFF"/>
                    </a:gs>
                    <a:gs pos="100000">
                      <a:srgbClr val="FFFFFF"/>
                    </a:gs>
                  </a:gsLst>
                  <a:lin ang="5400000" scaled="0"/>
                </a:gradFill>
                <a:latin typeface="Segoe UI Light"/>
                <a:ea typeface="Segoe UI" pitchFamily="34" charset="0"/>
                <a:cs typeface="Segoe UI" pitchFamily="34" charset="0"/>
              </a:rPr>
              <a:t>for my app owners?</a:t>
            </a:r>
          </a:p>
        </p:txBody>
      </p:sp>
      <p:sp>
        <p:nvSpPr>
          <p:cNvPr id="36" name="Freeform 35"/>
          <p:cNvSpPr>
            <a:spLocks noEditPoints="1"/>
          </p:cNvSpPr>
          <p:nvPr/>
        </p:nvSpPr>
        <p:spPr bwMode="black">
          <a:xfrm>
            <a:off x="467741" y="547367"/>
            <a:ext cx="757509" cy="644999"/>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chemeClr val="tx1"/>
          </a:solidFill>
          <a:ln>
            <a:noFill/>
          </a:ln>
        </p:spPr>
        <p:txBody>
          <a:bodyPr vert="horz" wrap="square" lIns="0" tIns="41147" rIns="82293" bIns="41147" numCol="1" anchor="t" anchorCtr="0" compatLnSpc="1">
            <a:prstTxWarp prst="textNoShape">
              <a:avLst/>
            </a:prstTxWarp>
          </a:bodyPr>
          <a:lstStyle/>
          <a:p>
            <a:pPr algn="ctr" defTabSz="914187"/>
            <a:endParaRPr lang="en-US" sz="1599">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914728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xit" presetSubtype="0" fill="hold" nodeType="withEffect">
                                  <p:stCondLst>
                                    <p:cond delay="0"/>
                                  </p:stCondLst>
                                  <p:childTnLst>
                                    <p:animEffect transition="out" filter="fade">
                                      <p:cBhvr>
                                        <p:cTn id="12" dur="500"/>
                                        <p:tgtEl>
                                          <p:spTgt spid="60"/>
                                        </p:tgtEl>
                                      </p:cBhvr>
                                    </p:animEffect>
                                    <p:set>
                                      <p:cBhvr>
                                        <p:cTn id="13" dur="1" fill="hold">
                                          <p:stCondLst>
                                            <p:cond delay="499"/>
                                          </p:stCondLst>
                                        </p:cTn>
                                        <p:tgtEl>
                                          <p:spTgt spid="6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4"/>
                                        </p:tgtEl>
                                      </p:cBhvr>
                                    </p:animEffect>
                                    <p:set>
                                      <p:cBhvr>
                                        <p:cTn id="16" dur="1" fill="hold">
                                          <p:stCondLst>
                                            <p:cond delay="499"/>
                                          </p:stCondLst>
                                        </p:cTn>
                                        <p:tgtEl>
                                          <p:spTgt spid="6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66"/>
                                        </p:tgtEl>
                                      </p:cBhvr>
                                    </p:animEffect>
                                    <p:set>
                                      <p:cBhvr>
                                        <p:cTn id="25" dur="1" fill="hold">
                                          <p:stCondLst>
                                            <p:cond delay="499"/>
                                          </p:stCondLst>
                                        </p:cTn>
                                        <p:tgtEl>
                                          <p:spTgt spid="66"/>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par>
                          <p:cTn id="29" fill="hold">
                            <p:stCondLst>
                              <p:cond delay="500"/>
                            </p:stCondLst>
                            <p:childTnLst>
                              <p:par>
                                <p:cTn id="30" presetID="6" presetClass="emph" presetSubtype="0" decel="100000" fill="hold" grpId="0" nodeType="afterEffect">
                                  <p:stCondLst>
                                    <p:cond delay="0"/>
                                  </p:stCondLst>
                                  <p:childTnLst>
                                    <p:animScale>
                                      <p:cBhvr>
                                        <p:cTn id="31" dur="750" fill="hold"/>
                                        <p:tgtEl>
                                          <p:spTgt spid="59"/>
                                        </p:tgtEl>
                                      </p:cBhvr>
                                      <p:by x="310000" y="100000"/>
                                    </p:animScale>
                                  </p:childTnLst>
                                </p:cTn>
                              </p:par>
                              <p:par>
                                <p:cTn id="32" presetID="6" presetClass="emph" presetSubtype="0" decel="100000" fill="hold" grpId="1" nodeType="withEffect">
                                  <p:stCondLst>
                                    <p:cond delay="0"/>
                                  </p:stCondLst>
                                  <p:childTnLst>
                                    <p:animScale>
                                      <p:cBhvr>
                                        <p:cTn id="33" dur="750" fill="hold"/>
                                        <p:tgtEl>
                                          <p:spTgt spid="59"/>
                                        </p:tgtEl>
                                      </p:cBhvr>
                                      <p:by x="100000" y="160000"/>
                                    </p:animScale>
                                  </p:childTnLst>
                                </p:cTn>
                              </p:par>
                              <p:par>
                                <p:cTn id="34" presetID="42" presetClass="path" presetSubtype="0" decel="100000" fill="hold" grpId="2" nodeType="withEffect">
                                  <p:stCondLst>
                                    <p:cond delay="0"/>
                                  </p:stCondLst>
                                  <p:childTnLst>
                                    <p:animMotion origin="layout" path="M -1.19734E-6 2.26509E-6 L 0.31657 -0.02632 " pathEditMode="relative" rAng="0" ptsTypes="AA">
                                      <p:cBhvr>
                                        <p:cTn id="35" dur="750" fill="hold"/>
                                        <p:tgtEl>
                                          <p:spTgt spid="59"/>
                                        </p:tgtEl>
                                        <p:attrNameLst>
                                          <p:attrName>ppt_x</p:attrName>
                                          <p:attrName>ppt_y</p:attrName>
                                        </p:attrNameLst>
                                      </p:cBhvr>
                                      <p:rCtr x="15828" y="-1089"/>
                                    </p:animMotion>
                                  </p:childTnLst>
                                </p:cTn>
                              </p:par>
                            </p:childTnLst>
                          </p:cTn>
                        </p:par>
                        <p:par>
                          <p:cTn id="36" fill="hold">
                            <p:stCondLst>
                              <p:cond delay="1250"/>
                            </p:stCondLst>
                            <p:childTnLst>
                              <p:par>
                                <p:cTn id="37" presetID="10" presetClass="entr" presetSubtype="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childTnLst>
                                </p:cTn>
                              </p:par>
                              <p:par>
                                <p:cTn id="40" presetID="42" presetClass="path" presetSubtype="0" decel="100000" fill="hold" nodeType="withEffect">
                                  <p:stCondLst>
                                    <p:cond delay="0"/>
                                  </p:stCondLst>
                                  <p:childTnLst>
                                    <p:animMotion origin="layout" path="M 2.80572E-6 0.11688 L 2.80572E-6 4.81616E-6 " pathEditMode="relative" rAng="0" ptsTypes="AA">
                                      <p:cBhvr>
                                        <p:cTn id="41" dur="1000" fill="hold"/>
                                        <p:tgtEl>
                                          <p:spTgt spid="3"/>
                                        </p:tgtEl>
                                        <p:attrNameLst>
                                          <p:attrName>ppt_x</p:attrName>
                                          <p:attrName>ppt_y</p:attrName>
                                        </p:attrNameLst>
                                      </p:cBhvr>
                                      <p:rCtr x="0" y="-58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59" grpId="2" animBg="1"/>
      <p:bldP spid="64" grpId="0" animBg="1"/>
      <p:bldP spid="66" grpId="0" animBg="1"/>
      <p:bldP spid="7" grpId="0"/>
      <p:bldP spid="35" grpId="0"/>
      <p:bldP spid="3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95"/>
          <p:cNvSpPr>
            <a:spLocks/>
          </p:cNvSpPr>
          <p:nvPr/>
        </p:nvSpPr>
        <p:spPr bwMode="auto">
          <a:xfrm flipH="1">
            <a:off x="-367336" y="4157380"/>
            <a:ext cx="4047245" cy="2628363"/>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tx1">
              <a:lumMod val="75000"/>
            </a:schemeClr>
          </a:solidFill>
          <a:ln>
            <a:noFill/>
          </a:ln>
          <a:extLst/>
        </p:spPr>
        <p:txBody>
          <a:bodyPr vert="horz" wrap="square" lIns="91387" tIns="45695" rIns="91387" bIns="45695" numCol="1" anchor="t" anchorCtr="0" compatLnSpc="1">
            <a:prstTxWarp prst="textNoShape">
              <a:avLst/>
            </a:prstTxWarp>
          </a:bodyPr>
          <a:lstStyle/>
          <a:p>
            <a:pPr defTabSz="913814">
              <a:defRPr/>
            </a:pPr>
            <a:endParaRPr lang="en-US" sz="1568" kern="0" dirty="0" smtClean="0">
              <a:solidFill>
                <a:srgbClr val="000000"/>
              </a:solidFill>
            </a:endParaRPr>
          </a:p>
        </p:txBody>
      </p:sp>
      <p:sp>
        <p:nvSpPr>
          <p:cNvPr id="18" name="Freeform 95"/>
          <p:cNvSpPr>
            <a:spLocks/>
          </p:cNvSpPr>
          <p:nvPr/>
        </p:nvSpPr>
        <p:spPr bwMode="auto">
          <a:xfrm flipH="1">
            <a:off x="7692365" y="4186167"/>
            <a:ext cx="4732100" cy="3073125"/>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tx1">
              <a:lumMod val="75000"/>
            </a:schemeClr>
          </a:solidFill>
          <a:ln>
            <a:noFill/>
          </a:ln>
          <a:extLst/>
        </p:spPr>
        <p:txBody>
          <a:bodyPr vert="horz" wrap="square" lIns="91387" tIns="45695" rIns="91387" bIns="45695" numCol="1" anchor="t" anchorCtr="0" compatLnSpc="1">
            <a:prstTxWarp prst="textNoShape">
              <a:avLst/>
            </a:prstTxWarp>
          </a:bodyPr>
          <a:lstStyle/>
          <a:p>
            <a:pPr defTabSz="913814">
              <a:defRPr/>
            </a:pPr>
            <a:endParaRPr lang="en-US" sz="1568" kern="0" dirty="0" smtClean="0">
              <a:solidFill>
                <a:srgbClr val="000000"/>
              </a:solidFill>
            </a:endParaRPr>
          </a:p>
        </p:txBody>
      </p:sp>
      <p:sp>
        <p:nvSpPr>
          <p:cNvPr id="19" name="Freeform 95"/>
          <p:cNvSpPr>
            <a:spLocks/>
          </p:cNvSpPr>
          <p:nvPr/>
        </p:nvSpPr>
        <p:spPr bwMode="auto">
          <a:xfrm flipH="1">
            <a:off x="-367337" y="5245697"/>
            <a:ext cx="3990770" cy="2591690"/>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FFFFFF">
              <a:lumMod val="85000"/>
              <a:alpha val="38000"/>
            </a:srgbClr>
          </a:solidFill>
          <a:ln>
            <a:noFill/>
          </a:ln>
          <a:extLst/>
        </p:spPr>
        <p:txBody>
          <a:bodyPr vert="horz" wrap="square" lIns="91387" tIns="45695" rIns="91387" bIns="45695" numCol="1" anchor="t" anchorCtr="0" compatLnSpc="1">
            <a:prstTxWarp prst="textNoShape">
              <a:avLst/>
            </a:prstTxWarp>
          </a:bodyPr>
          <a:lstStyle/>
          <a:p>
            <a:pPr defTabSz="913814">
              <a:defRPr/>
            </a:pPr>
            <a:endParaRPr lang="en-US" sz="1568" kern="0" dirty="0" smtClean="0">
              <a:solidFill>
                <a:srgbClr val="505050"/>
              </a:solidFill>
            </a:endParaRPr>
          </a:p>
        </p:txBody>
      </p:sp>
      <p:sp>
        <p:nvSpPr>
          <p:cNvPr id="20" name="Freeform 95"/>
          <p:cNvSpPr>
            <a:spLocks/>
          </p:cNvSpPr>
          <p:nvPr/>
        </p:nvSpPr>
        <p:spPr bwMode="auto">
          <a:xfrm flipH="1">
            <a:off x="8661982" y="5810356"/>
            <a:ext cx="3087147" cy="2004857"/>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tx1">
              <a:lumMod val="75000"/>
            </a:schemeClr>
          </a:solidFill>
          <a:ln>
            <a:noFill/>
          </a:ln>
          <a:extLst/>
        </p:spPr>
        <p:txBody>
          <a:bodyPr vert="horz" wrap="square" lIns="91387" tIns="45695" rIns="91387" bIns="45695" numCol="1" anchor="t" anchorCtr="0" compatLnSpc="1">
            <a:prstTxWarp prst="textNoShape">
              <a:avLst/>
            </a:prstTxWarp>
          </a:bodyPr>
          <a:lstStyle/>
          <a:p>
            <a:pPr defTabSz="913814">
              <a:defRPr/>
            </a:pPr>
            <a:endParaRPr lang="en-US" sz="1568" kern="0" dirty="0" smtClean="0">
              <a:solidFill>
                <a:srgbClr val="505050"/>
              </a:solidFill>
            </a:endParaRPr>
          </a:p>
        </p:txBody>
      </p:sp>
      <p:sp>
        <p:nvSpPr>
          <p:cNvPr id="21" name="Freeform 95"/>
          <p:cNvSpPr>
            <a:spLocks/>
          </p:cNvSpPr>
          <p:nvPr/>
        </p:nvSpPr>
        <p:spPr bwMode="auto">
          <a:xfrm flipH="1">
            <a:off x="5751899" y="5553343"/>
            <a:ext cx="3880930" cy="2520356"/>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tx1">
              <a:lumMod val="75000"/>
            </a:schemeClr>
          </a:solidFill>
          <a:ln>
            <a:noFill/>
          </a:ln>
          <a:extLst/>
        </p:spPr>
        <p:txBody>
          <a:bodyPr vert="horz" wrap="square" lIns="91387" tIns="45695" rIns="91387" bIns="45695" numCol="1" anchor="t" anchorCtr="0" compatLnSpc="1">
            <a:prstTxWarp prst="textNoShape">
              <a:avLst/>
            </a:prstTxWarp>
          </a:bodyPr>
          <a:lstStyle/>
          <a:p>
            <a:pPr defTabSz="913814">
              <a:defRPr/>
            </a:pPr>
            <a:endParaRPr lang="en-US" sz="1568" kern="0" dirty="0" smtClean="0">
              <a:solidFill>
                <a:srgbClr val="505050"/>
              </a:solidFill>
            </a:endParaRPr>
          </a:p>
        </p:txBody>
      </p:sp>
      <p:sp>
        <p:nvSpPr>
          <p:cNvPr id="22" name="Freeform 95"/>
          <p:cNvSpPr>
            <a:spLocks/>
          </p:cNvSpPr>
          <p:nvPr/>
        </p:nvSpPr>
        <p:spPr bwMode="auto">
          <a:xfrm flipH="1">
            <a:off x="1796390" y="5750673"/>
            <a:ext cx="4774694" cy="3100786"/>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tx1">
              <a:lumMod val="75000"/>
            </a:schemeClr>
          </a:solidFill>
          <a:ln>
            <a:noFill/>
          </a:ln>
          <a:extLst/>
        </p:spPr>
        <p:txBody>
          <a:bodyPr vert="horz" wrap="square" lIns="91387" tIns="45695" rIns="91387" bIns="45695" numCol="1" anchor="t" anchorCtr="0" compatLnSpc="1">
            <a:prstTxWarp prst="textNoShape">
              <a:avLst/>
            </a:prstTxWarp>
          </a:bodyPr>
          <a:lstStyle/>
          <a:p>
            <a:pPr defTabSz="913814">
              <a:defRPr/>
            </a:pPr>
            <a:endParaRPr lang="en-US" sz="1568" kern="0" dirty="0" smtClean="0">
              <a:solidFill>
                <a:srgbClr val="505050"/>
              </a:solidFill>
            </a:endParaRPr>
          </a:p>
        </p:txBody>
      </p:sp>
      <p:sp>
        <p:nvSpPr>
          <p:cNvPr id="2" name="Title 1"/>
          <p:cNvSpPr>
            <a:spLocks noGrp="1"/>
          </p:cNvSpPr>
          <p:nvPr>
            <p:ph type="title"/>
          </p:nvPr>
        </p:nvSpPr>
        <p:spPr>
          <a:xfrm>
            <a:off x="274639" y="120618"/>
            <a:ext cx="11889564" cy="917575"/>
          </a:xfrm>
        </p:spPr>
        <p:txBody>
          <a:bodyPr/>
          <a:lstStyle/>
          <a:p>
            <a:r>
              <a:rPr lang="en-US" sz="4000" dirty="0" smtClean="0"/>
              <a:t>Compute infrastructure spectrum: Flexibility with control across on-premises and Azure  </a:t>
            </a:r>
            <a:endParaRPr lang="en-US" sz="4000" dirty="0"/>
          </a:p>
        </p:txBody>
      </p:sp>
      <p:sp>
        <p:nvSpPr>
          <p:cNvPr id="4" name="Rectangle 3"/>
          <p:cNvSpPr/>
          <p:nvPr/>
        </p:nvSpPr>
        <p:spPr>
          <a:xfrm>
            <a:off x="6263957" y="4353936"/>
            <a:ext cx="4983480" cy="914400"/>
          </a:xfrm>
          <a:prstGeom prst="rect">
            <a:avLst/>
          </a:prstGeom>
          <a:solidFill>
            <a:srgbClr val="0070C0"/>
          </a:solidFill>
          <a:ln>
            <a:noFill/>
          </a:ln>
          <a:effectLst/>
          <a:scene3d>
            <a:camera prst="orthographicFront">
              <a:rot lat="0" lon="0" rev="0"/>
            </a:camera>
            <a:lightRig rig="twoPt" dir="tl"/>
          </a:scene3d>
          <a:sp3d prstMaterial="flat"/>
        </p:spPr>
        <p:style>
          <a:lnRef idx="0">
            <a:schemeClr val="accent5"/>
          </a:lnRef>
          <a:fillRef idx="3">
            <a:schemeClr val="accent5"/>
          </a:fillRef>
          <a:effectRef idx="3">
            <a:schemeClr val="accent5"/>
          </a:effectRef>
          <a:fontRef idx="minor">
            <a:schemeClr val="lt1"/>
          </a:fontRef>
        </p:style>
        <p:txBody>
          <a:bodyPr rtlCol="0" anchor="ctr"/>
          <a:lstStyle/>
          <a:p>
            <a:pPr algn="ctr" defTabSz="932688"/>
            <a:r>
              <a:rPr lang="en-US" sz="2000" dirty="0" smtClean="0">
                <a:gradFill>
                  <a:gsLst>
                    <a:gs pos="16814">
                      <a:srgbClr val="FFFFFF"/>
                    </a:gs>
                    <a:gs pos="46000">
                      <a:srgbClr val="FFFFFF"/>
                    </a:gs>
                  </a:gsLst>
                  <a:lin ang="5400000" scaled="0"/>
                </a:gradFill>
              </a:rPr>
              <a:t>Microsoft Azure  </a:t>
            </a:r>
            <a:endParaRPr lang="en-US" sz="2000" dirty="0">
              <a:gradFill>
                <a:gsLst>
                  <a:gs pos="16814">
                    <a:srgbClr val="FFFFFF"/>
                  </a:gs>
                  <a:gs pos="46000">
                    <a:srgbClr val="FFFFFF"/>
                  </a:gs>
                </a:gsLst>
                <a:lin ang="5400000" scaled="0"/>
              </a:gradFill>
            </a:endParaRPr>
          </a:p>
        </p:txBody>
      </p:sp>
      <p:sp>
        <p:nvSpPr>
          <p:cNvPr id="5" name="Rectangle 4"/>
          <p:cNvSpPr/>
          <p:nvPr/>
        </p:nvSpPr>
        <p:spPr>
          <a:xfrm>
            <a:off x="1177158" y="4353936"/>
            <a:ext cx="4983480" cy="914400"/>
          </a:xfrm>
          <a:prstGeom prst="rect">
            <a:avLst/>
          </a:prstGeom>
          <a:solidFill>
            <a:schemeClr val="accent1"/>
          </a:solidFill>
          <a:ln>
            <a:noFill/>
          </a:ln>
          <a:effectLst/>
          <a:scene3d>
            <a:camera prst="orthographicFront">
              <a:rot lat="0" lon="0" rev="0"/>
            </a:camera>
            <a:lightRig rig="twoPt" dir="tl"/>
          </a:scene3d>
          <a:sp3d prstMaterial="flat"/>
        </p:spPr>
        <p:style>
          <a:lnRef idx="0">
            <a:schemeClr val="accent5"/>
          </a:lnRef>
          <a:fillRef idx="3">
            <a:schemeClr val="accent5"/>
          </a:fillRef>
          <a:effectRef idx="3">
            <a:schemeClr val="accent5"/>
          </a:effectRef>
          <a:fontRef idx="minor">
            <a:schemeClr val="lt1"/>
          </a:fontRef>
        </p:style>
        <p:txBody>
          <a:bodyPr rtlCol="0" anchor="ctr"/>
          <a:lstStyle/>
          <a:p>
            <a:pPr algn="ctr" defTabSz="932688"/>
            <a:r>
              <a:rPr lang="en-US" sz="2000" dirty="0" smtClean="0">
                <a:gradFill>
                  <a:gsLst>
                    <a:gs pos="16814">
                      <a:srgbClr val="FFFFFF"/>
                    </a:gs>
                    <a:gs pos="46000">
                      <a:srgbClr val="FFFFFF"/>
                    </a:gs>
                  </a:gsLst>
                  <a:lin ang="5400000" scaled="0"/>
                </a:gradFill>
              </a:rPr>
              <a:t>Microsoft Azure Stack </a:t>
            </a:r>
          </a:p>
          <a:p>
            <a:pPr algn="ctr" defTabSz="932688"/>
            <a:r>
              <a:rPr lang="en-US" sz="2000" dirty="0" smtClean="0">
                <a:gradFill>
                  <a:gsLst>
                    <a:gs pos="16814">
                      <a:srgbClr val="FFFFFF"/>
                    </a:gs>
                    <a:gs pos="46000">
                      <a:srgbClr val="FFFFFF"/>
                    </a:gs>
                  </a:gsLst>
                  <a:lin ang="5400000" scaled="0"/>
                </a:gradFill>
              </a:rPr>
              <a:t>[on-premises | service provider]</a:t>
            </a:r>
            <a:endParaRPr lang="en-US" sz="2000" dirty="0">
              <a:gradFill>
                <a:gsLst>
                  <a:gs pos="16814">
                    <a:srgbClr val="FFFFFF"/>
                  </a:gs>
                  <a:gs pos="46000">
                    <a:srgbClr val="FFFFFF"/>
                  </a:gs>
                </a:gsLst>
                <a:lin ang="5400000" scaled="0"/>
              </a:gradFill>
            </a:endParaRPr>
          </a:p>
        </p:txBody>
      </p:sp>
      <p:sp>
        <p:nvSpPr>
          <p:cNvPr id="15" name="Title 1"/>
          <p:cNvSpPr txBox="1">
            <a:spLocks/>
          </p:cNvSpPr>
          <p:nvPr/>
        </p:nvSpPr>
        <p:spPr>
          <a:xfrm>
            <a:off x="427039" y="447677"/>
            <a:ext cx="11197402" cy="917575"/>
          </a:xfrm>
          <a:prstGeom prst="rect">
            <a:avLst/>
          </a:prstGeom>
        </p:spPr>
        <p:txBody>
          <a:bodyPr vert="horz" wrap="square" lIns="146304" tIns="91440" rIns="146304" bIns="91440" rtlCol="0" anchor="t">
            <a:noAutofit/>
          </a:bodyPr>
          <a:lstStyle>
            <a:lvl1pPr algn="l" defTabSz="932308" rtl="0" eaLnBrk="1" latinLnBrk="0" hangingPunct="1">
              <a:lnSpc>
                <a:spcPct val="90000"/>
              </a:lnSpc>
              <a:spcBef>
                <a:spcPct val="0"/>
              </a:spcBef>
              <a:buNone/>
              <a:defRPr lang="en-US" sz="4798" b="0" kern="1200" cap="none" spc="-102" baseline="0">
                <a:ln w="3175">
                  <a:noFill/>
                </a:ln>
                <a:gradFill>
                  <a:gsLst>
                    <a:gs pos="1250">
                      <a:schemeClr val="bg2"/>
                    </a:gs>
                    <a:gs pos="100000">
                      <a:schemeClr val="bg2"/>
                    </a:gs>
                  </a:gsLst>
                  <a:lin ang="5400000" scaled="0"/>
                </a:gradFill>
                <a:effectLst/>
                <a:latin typeface="+mj-lt"/>
                <a:ea typeface="+mn-ea"/>
                <a:cs typeface="Segoe UI" pitchFamily="34" charset="0"/>
              </a:defRPr>
            </a:lvl1pPr>
          </a:lstStyle>
          <a:p>
            <a:endParaRPr sz="3599" dirty="0">
              <a:gradFill>
                <a:gsLst>
                  <a:gs pos="1250">
                    <a:srgbClr val="505050"/>
                  </a:gs>
                  <a:gs pos="100000">
                    <a:srgbClr val="505050"/>
                  </a:gs>
                </a:gsLst>
                <a:lin ang="5400000" scaled="0"/>
              </a:gradFill>
            </a:endParaRPr>
          </a:p>
        </p:txBody>
      </p:sp>
      <p:grpSp>
        <p:nvGrpSpPr>
          <p:cNvPr id="41" name="Group 40"/>
          <p:cNvGrpSpPr/>
          <p:nvPr/>
        </p:nvGrpSpPr>
        <p:grpSpPr>
          <a:xfrm>
            <a:off x="1177158" y="3342747"/>
            <a:ext cx="10070279" cy="914400"/>
            <a:chOff x="1177158" y="3342747"/>
            <a:chExt cx="10070279" cy="914400"/>
          </a:xfrm>
        </p:grpSpPr>
        <p:sp>
          <p:nvSpPr>
            <p:cNvPr id="13" name="Rectangle 12"/>
            <p:cNvSpPr/>
            <p:nvPr/>
          </p:nvSpPr>
          <p:spPr bwMode="auto">
            <a:xfrm>
              <a:off x="1177158" y="3342747"/>
              <a:ext cx="10070279" cy="914400"/>
            </a:xfrm>
            <a:prstGeom prst="rect">
              <a:avLst/>
            </a:prstGeom>
            <a:solidFill>
              <a:srgbClr val="002060"/>
            </a:solidFill>
            <a:ln w="9525" cap="flat" cmpd="sng" algn="ctr">
              <a:noFill/>
              <a:prstDash val="solid"/>
              <a:headEnd type="none" w="med" len="med"/>
              <a:tailEnd type="none" w="med" len="med"/>
            </a:ln>
            <a:effectLst/>
          </p:spPr>
          <p:txBody>
            <a:bodyPr rot="0" spcFirstLastPara="0" vertOverflow="overflow" horzOverflow="overflow" vert="horz" wrap="square" lIns="182854" tIns="182854" rIns="182854" bIns="149196" numCol="1" spcCol="0" rtlCol="0" fromWordArt="0" anchor="ctr" anchorCtr="0" forceAA="0" compatLnSpc="1">
              <a:prstTxWarp prst="textNoShape">
                <a:avLst/>
              </a:prstTxWarp>
              <a:noAutofit/>
            </a:bodyPr>
            <a:lstStyle/>
            <a:p>
              <a:pPr algn="ctr" defTabSz="932563">
                <a:lnSpc>
                  <a:spcPct val="90000"/>
                </a:lnSpc>
                <a:defRPr/>
              </a:pPr>
              <a:endParaRPr lang="en-US" sz="1873" dirty="0">
                <a:solidFill>
                  <a:srgbClr val="FFFFFF"/>
                </a:solidFill>
              </a:endParaRPr>
            </a:p>
          </p:txBody>
        </p:sp>
        <p:grpSp>
          <p:nvGrpSpPr>
            <p:cNvPr id="12" name="Group 11"/>
            <p:cNvGrpSpPr/>
            <p:nvPr/>
          </p:nvGrpSpPr>
          <p:grpSpPr>
            <a:xfrm>
              <a:off x="4135896" y="3404475"/>
              <a:ext cx="4152805" cy="761786"/>
              <a:chOff x="3480305" y="4004353"/>
              <a:chExt cx="4152805" cy="761786"/>
            </a:xfrm>
          </p:grpSpPr>
          <p:pic>
            <p:nvPicPr>
              <p:cNvPr id="14" name="Picture 1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480305" y="4004353"/>
                <a:ext cx="2983152" cy="761786"/>
              </a:xfrm>
              <a:prstGeom prst="rect">
                <a:avLst/>
              </a:prstGeom>
            </p:spPr>
          </p:pic>
          <p:pic>
            <p:nvPicPr>
              <p:cNvPr id="16" name="Picture 2" descr="http://www.iconsdb.com/icons/preview/white/linux-xx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2929" y="4079086"/>
                <a:ext cx="590181" cy="61232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9" name="Group 38"/>
          <p:cNvGrpSpPr/>
          <p:nvPr/>
        </p:nvGrpSpPr>
        <p:grpSpPr>
          <a:xfrm>
            <a:off x="4566377" y="1611336"/>
            <a:ext cx="3291840" cy="1639614"/>
            <a:chOff x="4566377" y="1611336"/>
            <a:chExt cx="3291840" cy="1639614"/>
          </a:xfrm>
        </p:grpSpPr>
        <p:sp>
          <p:nvSpPr>
            <p:cNvPr id="9" name="Rectangle 8"/>
            <p:cNvSpPr/>
            <p:nvPr/>
          </p:nvSpPr>
          <p:spPr bwMode="auto">
            <a:xfrm>
              <a:off x="4566377" y="1611336"/>
              <a:ext cx="3291840" cy="1639614"/>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1440" rIns="0" bIns="46637" numCol="1" rtlCol="0" anchor="t"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Containers </a:t>
              </a:r>
              <a:endParaRPr lang="en-US" sz="2000" dirty="0">
                <a:gradFill>
                  <a:gsLst>
                    <a:gs pos="16814">
                      <a:srgbClr val="FFFFFF"/>
                    </a:gs>
                    <a:gs pos="46000">
                      <a:srgbClr val="FFFFFF"/>
                    </a:gs>
                  </a:gsLst>
                  <a:lin ang="5400000" scaled="0"/>
                </a:gradFill>
              </a:endParaRPr>
            </a:p>
          </p:txBody>
        </p:sp>
        <p:pic>
          <p:nvPicPr>
            <p:cNvPr id="23" name="Picture 22"/>
            <p:cNvPicPr>
              <a:picLocks noChangeAspect="1"/>
            </p:cNvPicPr>
            <p:nvPr/>
          </p:nvPicPr>
          <p:blipFill>
            <a:blip r:embed="rId5">
              <a:duotone>
                <a:schemeClr val="accent4">
                  <a:shade val="45000"/>
                  <a:satMod val="135000"/>
                </a:schemeClr>
                <a:prstClr val="white"/>
              </a:duotone>
            </a:blip>
            <a:stretch>
              <a:fillRect/>
            </a:stretch>
          </p:blipFill>
          <p:spPr>
            <a:xfrm>
              <a:off x="4974119" y="2199881"/>
              <a:ext cx="1118296" cy="669464"/>
            </a:xfrm>
            <a:prstGeom prst="rect">
              <a:avLst/>
            </a:prstGeom>
          </p:spPr>
        </p:pic>
        <p:pic>
          <p:nvPicPr>
            <p:cNvPr id="24" name="Picture 23"/>
            <p:cNvPicPr>
              <a:picLocks noChangeAspect="1"/>
            </p:cNvPicPr>
            <p:nvPr/>
          </p:nvPicPr>
          <p:blipFill>
            <a:blip r:embed="rId5">
              <a:duotone>
                <a:schemeClr val="accent4">
                  <a:shade val="45000"/>
                  <a:satMod val="135000"/>
                </a:schemeClr>
                <a:prstClr val="white"/>
              </a:duotone>
            </a:blip>
            <a:stretch>
              <a:fillRect/>
            </a:stretch>
          </p:blipFill>
          <p:spPr>
            <a:xfrm>
              <a:off x="6354083" y="2199881"/>
              <a:ext cx="1118296" cy="669464"/>
            </a:xfrm>
            <a:prstGeom prst="rect">
              <a:avLst/>
            </a:prstGeom>
          </p:spPr>
        </p:pic>
      </p:grpSp>
      <p:grpSp>
        <p:nvGrpSpPr>
          <p:cNvPr id="38" name="Group 37"/>
          <p:cNvGrpSpPr/>
          <p:nvPr/>
        </p:nvGrpSpPr>
        <p:grpSpPr>
          <a:xfrm>
            <a:off x="1177158" y="1611336"/>
            <a:ext cx="3291840" cy="1639614"/>
            <a:chOff x="1177158" y="1611336"/>
            <a:chExt cx="3291840" cy="1639614"/>
          </a:xfrm>
        </p:grpSpPr>
        <p:sp>
          <p:nvSpPr>
            <p:cNvPr id="7" name="Rectangle 6"/>
            <p:cNvSpPr/>
            <p:nvPr/>
          </p:nvSpPr>
          <p:spPr bwMode="auto">
            <a:xfrm>
              <a:off x="1177158" y="1611336"/>
              <a:ext cx="3291840" cy="1639614"/>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1440" rIns="0" bIns="46637" numCol="1" rtlCol="0" anchor="t"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Virtual Machines </a:t>
              </a:r>
              <a:endParaRPr lang="en-US" sz="2000" dirty="0">
                <a:gradFill>
                  <a:gsLst>
                    <a:gs pos="16814">
                      <a:srgbClr val="FFFFFF"/>
                    </a:gs>
                    <a:gs pos="46000">
                      <a:srgbClr val="FFFFFF"/>
                    </a:gs>
                  </a:gsLst>
                  <a:lin ang="5400000" scaled="0"/>
                </a:gradFill>
              </a:endParaRPr>
            </a:p>
          </p:txBody>
        </p:sp>
        <p:grpSp>
          <p:nvGrpSpPr>
            <p:cNvPr id="30" name="Group 29"/>
            <p:cNvGrpSpPr/>
            <p:nvPr/>
          </p:nvGrpSpPr>
          <p:grpSpPr>
            <a:xfrm>
              <a:off x="1394606" y="2224584"/>
              <a:ext cx="2856945" cy="620058"/>
              <a:chOff x="1427653" y="2266151"/>
              <a:chExt cx="1936118" cy="420207"/>
            </a:xfrm>
          </p:grpSpPr>
          <p:pic>
            <p:nvPicPr>
              <p:cNvPr id="25" name="Picture 24"/>
              <p:cNvPicPr>
                <a:picLocks noChangeAspect="1"/>
              </p:cNvPicPr>
              <p:nvPr/>
            </p:nvPicPr>
            <p:blipFill>
              <a:blip r:embed="rId6">
                <a:lum bright="100000"/>
              </a:blip>
              <a:stretch>
                <a:fillRect/>
              </a:stretch>
            </p:blipFill>
            <p:spPr>
              <a:xfrm>
                <a:off x="1427653" y="2266151"/>
                <a:ext cx="457266" cy="420207"/>
              </a:xfrm>
              <a:prstGeom prst="rect">
                <a:avLst/>
              </a:prstGeom>
            </p:spPr>
          </p:pic>
          <p:pic>
            <p:nvPicPr>
              <p:cNvPr id="26" name="Picture 25"/>
              <p:cNvPicPr>
                <a:picLocks noChangeAspect="1"/>
              </p:cNvPicPr>
              <p:nvPr/>
            </p:nvPicPr>
            <p:blipFill>
              <a:blip r:embed="rId6">
                <a:lum bright="100000"/>
              </a:blip>
              <a:stretch>
                <a:fillRect/>
              </a:stretch>
            </p:blipFill>
            <p:spPr>
              <a:xfrm>
                <a:off x="1920603" y="2266151"/>
                <a:ext cx="457266" cy="420207"/>
              </a:xfrm>
              <a:prstGeom prst="rect">
                <a:avLst/>
              </a:prstGeom>
            </p:spPr>
          </p:pic>
          <p:pic>
            <p:nvPicPr>
              <p:cNvPr id="27" name="Picture 26"/>
              <p:cNvPicPr>
                <a:picLocks noChangeAspect="1"/>
              </p:cNvPicPr>
              <p:nvPr/>
            </p:nvPicPr>
            <p:blipFill>
              <a:blip r:embed="rId6">
                <a:lum bright="100000"/>
              </a:blip>
              <a:stretch>
                <a:fillRect/>
              </a:stretch>
            </p:blipFill>
            <p:spPr>
              <a:xfrm>
                <a:off x="2413554" y="2266151"/>
                <a:ext cx="457266" cy="420207"/>
              </a:xfrm>
              <a:prstGeom prst="rect">
                <a:avLst/>
              </a:prstGeom>
            </p:spPr>
          </p:pic>
          <p:pic>
            <p:nvPicPr>
              <p:cNvPr id="28" name="Picture 27"/>
              <p:cNvPicPr>
                <a:picLocks noChangeAspect="1"/>
              </p:cNvPicPr>
              <p:nvPr/>
            </p:nvPicPr>
            <p:blipFill>
              <a:blip r:embed="rId6">
                <a:lum bright="100000"/>
              </a:blip>
              <a:stretch>
                <a:fillRect/>
              </a:stretch>
            </p:blipFill>
            <p:spPr>
              <a:xfrm>
                <a:off x="2906505" y="2266151"/>
                <a:ext cx="457266" cy="420207"/>
              </a:xfrm>
              <a:prstGeom prst="rect">
                <a:avLst/>
              </a:prstGeom>
            </p:spPr>
          </p:pic>
        </p:grpSp>
      </p:grpSp>
      <p:grpSp>
        <p:nvGrpSpPr>
          <p:cNvPr id="40" name="Group 39"/>
          <p:cNvGrpSpPr/>
          <p:nvPr/>
        </p:nvGrpSpPr>
        <p:grpSpPr>
          <a:xfrm>
            <a:off x="7955597" y="1611336"/>
            <a:ext cx="3291840" cy="1639614"/>
            <a:chOff x="7955597" y="1611336"/>
            <a:chExt cx="3291840" cy="1639614"/>
          </a:xfrm>
        </p:grpSpPr>
        <p:sp>
          <p:nvSpPr>
            <p:cNvPr id="8" name="Rectangle 7"/>
            <p:cNvSpPr/>
            <p:nvPr/>
          </p:nvSpPr>
          <p:spPr bwMode="auto">
            <a:xfrm>
              <a:off x="7955597" y="1611336"/>
              <a:ext cx="3291840" cy="1639614"/>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1440" rIns="0" bIns="46637" numCol="1" rtlCol="0" anchor="t"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Azure Service Fabric </a:t>
              </a:r>
              <a:endParaRPr lang="en-US" sz="2000" dirty="0">
                <a:gradFill>
                  <a:gsLst>
                    <a:gs pos="16814">
                      <a:srgbClr val="FFFFFF"/>
                    </a:gs>
                    <a:gs pos="46000">
                      <a:srgbClr val="FFFFFF"/>
                    </a:gs>
                  </a:gsLst>
                  <a:lin ang="5400000" scaled="0"/>
                </a:gradFill>
              </a:endParaRPr>
            </a:p>
          </p:txBody>
        </p:sp>
        <p:sp>
          <p:nvSpPr>
            <p:cNvPr id="31" name="Frame 5"/>
            <p:cNvSpPr>
              <a:spLocks noChangeAspect="1"/>
            </p:cNvSpPr>
            <p:nvPr/>
          </p:nvSpPr>
          <p:spPr bwMode="auto">
            <a:xfrm>
              <a:off x="9266555" y="2192980"/>
              <a:ext cx="669924" cy="683266"/>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solidFill>
              <a:srgbClr val="FFFFFF"/>
            </a:solidFill>
            <a:ln>
              <a:noFill/>
            </a:ln>
          </p:spPr>
          <p:txBody>
            <a:bodyPr vert="horz" wrap="square" lIns="71681" tIns="35840" rIns="71681" bIns="35840" numCol="1" anchor="t" anchorCtr="0" compatLnSpc="1">
              <a:prstTxWarp prst="textNoShape">
                <a:avLst/>
              </a:prstTxWarp>
            </a:bodyPr>
            <a:lstStyle/>
            <a:p>
              <a:pPr defTabSz="731087">
                <a:lnSpc>
                  <a:spcPct val="90000"/>
                </a:lnSpc>
                <a:defRPr/>
              </a:pPr>
              <a:endParaRPr lang="en-US" sz="1439" kern="0" dirty="0">
                <a:solidFill>
                  <a:srgbClr val="505050"/>
                </a:solidFill>
              </a:endParaRPr>
            </a:p>
          </p:txBody>
        </p:sp>
      </p:grpSp>
    </p:spTree>
    <p:extLst>
      <p:ext uri="{BB962C8B-B14F-4D97-AF65-F5344CB8AC3E}">
        <p14:creationId xmlns:p14="http://schemas.microsoft.com/office/powerpoint/2010/main" val="10250201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35" presetClass="path" presetSubtype="0" decel="100000" fill="hold" grpId="1" nodeType="withEffect">
                                  <p:stCondLst>
                                    <p:cond delay="0"/>
                                  </p:stCondLst>
                                  <p:childTnLst>
                                    <p:animMotion origin="layout" path="M 2.39469E-6 -2.26055E-6 L -0.07812 -2.26055E-6 " pathEditMode="relative" rAng="0" ptsTypes="AA">
                                      <p:cBhvr>
                                        <p:cTn id="9" dur="1000" spd="-100000" fill="hold"/>
                                        <p:tgtEl>
                                          <p:spTgt spid="17"/>
                                        </p:tgtEl>
                                        <p:attrNameLst>
                                          <p:attrName>ppt_x</p:attrName>
                                          <p:attrName>ppt_y</p:attrName>
                                        </p:attrNameLst>
                                      </p:cBhvr>
                                      <p:rCtr x="-3906" y="0"/>
                                    </p:animMotion>
                                  </p:childTnLst>
                                </p:cTn>
                              </p:par>
                              <p:par>
                                <p:cTn id="10" presetID="10" presetClass="entr" presetSubtype="0" fill="hold" grpId="0" nodeType="withEffect">
                                  <p:stCondLst>
                                    <p:cond delay="1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35" presetClass="path" presetSubtype="0" decel="100000" fill="hold" grpId="1" nodeType="withEffect">
                                  <p:stCondLst>
                                    <p:cond delay="100"/>
                                  </p:stCondLst>
                                  <p:childTnLst>
                                    <p:animMotion origin="layout" path="M -2.05514E-6 -1.64321E-6 L -0.07812 -1.64321E-6 " pathEditMode="relative" rAng="0" ptsTypes="AA">
                                      <p:cBhvr>
                                        <p:cTn id="14" dur="1000" spd="-100000" fill="hold"/>
                                        <p:tgtEl>
                                          <p:spTgt spid="19"/>
                                        </p:tgtEl>
                                        <p:attrNameLst>
                                          <p:attrName>ppt_x</p:attrName>
                                          <p:attrName>ppt_y</p:attrName>
                                        </p:attrNameLst>
                                      </p:cBhvr>
                                      <p:rCtr x="-3906" y="0"/>
                                    </p:animMotion>
                                  </p:childTnLst>
                                </p:cTn>
                              </p:par>
                              <p:par>
                                <p:cTn id="15" presetID="10" presetClass="entr" presetSubtype="0" fill="hold" grpId="0" nodeType="withEffect">
                                  <p:stCondLst>
                                    <p:cond delay="2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35" presetClass="path" presetSubtype="0" decel="100000" fill="hold" grpId="1" nodeType="withEffect">
                                  <p:stCondLst>
                                    <p:cond delay="200"/>
                                  </p:stCondLst>
                                  <p:childTnLst>
                                    <p:animMotion origin="layout" path="M -2.05514E-6 -1.64321E-6 L -0.07812 -1.64321E-6 " pathEditMode="relative" rAng="0" ptsTypes="AA">
                                      <p:cBhvr>
                                        <p:cTn id="19" dur="1000" spd="-100000" fill="hold"/>
                                        <p:tgtEl>
                                          <p:spTgt spid="21"/>
                                        </p:tgtEl>
                                        <p:attrNameLst>
                                          <p:attrName>ppt_x</p:attrName>
                                          <p:attrName>ppt_y</p:attrName>
                                        </p:attrNameLst>
                                      </p:cBhvr>
                                      <p:rCtr x="-3906" y="0"/>
                                    </p:animMotion>
                                  </p:childTnLst>
                                </p:cTn>
                              </p:par>
                              <p:par>
                                <p:cTn id="20" presetID="10" presetClass="entr" presetSubtype="0" fill="hold" grpId="0" nodeType="withEffect">
                                  <p:stCondLst>
                                    <p:cond delay="30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63" presetClass="path" presetSubtype="0" decel="100000" fill="hold" grpId="1" nodeType="withEffect">
                                  <p:stCondLst>
                                    <p:cond delay="300"/>
                                  </p:stCondLst>
                                  <p:childTnLst>
                                    <p:animMotion origin="layout" path="M -4.35282E-6 -3.90377E-6 L 0.06434 -3.90377E-6 " pathEditMode="relative" rAng="0" ptsTypes="AA">
                                      <p:cBhvr>
                                        <p:cTn id="24" dur="1000" spd="-100000" fill="hold"/>
                                        <p:tgtEl>
                                          <p:spTgt spid="22"/>
                                        </p:tgtEl>
                                        <p:attrNameLst>
                                          <p:attrName>ppt_x</p:attrName>
                                          <p:attrName>ppt_y</p:attrName>
                                        </p:attrNameLst>
                                      </p:cBhvr>
                                      <p:rCtr x="3217" y="0"/>
                                    </p:animMotion>
                                  </p:childTnLst>
                                </p:cTn>
                              </p:par>
                              <p:par>
                                <p:cTn id="25" presetID="10" presetClass="entr" presetSubtype="0" fill="hold" grpId="0" nodeType="withEffect">
                                  <p:stCondLst>
                                    <p:cond delay="2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63" presetClass="path" presetSubtype="0" decel="100000" fill="hold" grpId="1" nodeType="withEffect">
                                  <p:stCondLst>
                                    <p:cond delay="200"/>
                                  </p:stCondLst>
                                  <p:childTnLst>
                                    <p:animMotion origin="layout" path="M -3.5614E-6 7.71675E-7 L 0.06434 7.71675E-7 " pathEditMode="relative" rAng="0" ptsTypes="AA">
                                      <p:cBhvr>
                                        <p:cTn id="29" dur="1000" spd="-100000" fill="hold"/>
                                        <p:tgtEl>
                                          <p:spTgt spid="20"/>
                                        </p:tgtEl>
                                        <p:attrNameLst>
                                          <p:attrName>ppt_x</p:attrName>
                                          <p:attrName>ppt_y</p:attrName>
                                        </p:attrNameLst>
                                      </p:cBhvr>
                                      <p:rCtr x="3217" y="0"/>
                                    </p:animMotion>
                                  </p:childTnLst>
                                </p:cTn>
                              </p:par>
                              <p:par>
                                <p:cTn id="30" presetID="10" presetClass="entr" presetSubtype="0" fill="hold" grpId="0" nodeType="withEffect">
                                  <p:stCondLst>
                                    <p:cond delay="1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63" presetClass="path" presetSubtype="0" decel="100000" fill="hold" grpId="1" nodeType="withEffect">
                                  <p:stCondLst>
                                    <p:cond delay="100"/>
                                  </p:stCondLst>
                                  <p:childTnLst>
                                    <p:animMotion origin="layout" path="M 2.65509E-7 -2.16069E-6 L 0.06433 -2.16069E-6 " pathEditMode="relative" rAng="0" ptsTypes="AA">
                                      <p:cBhvr>
                                        <p:cTn id="34" dur="1000" spd="-100000" fill="hold"/>
                                        <p:tgtEl>
                                          <p:spTgt spid="18"/>
                                        </p:tgtEl>
                                        <p:attrNameLst>
                                          <p:attrName>ppt_x</p:attrName>
                                          <p:attrName>ppt_y</p:attrName>
                                        </p:attrNameLst>
                                      </p:cBhvr>
                                      <p:rCtr x="3217" y="0"/>
                                    </p:animMotion>
                                  </p:childTnLst>
                                </p:cTn>
                              </p:par>
                              <p:par>
                                <p:cTn id="35" presetID="10" presetClass="entr" presetSubtype="0" fill="hold" nodeType="withEffect">
                                  <p:stCondLst>
                                    <p:cond delay="10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nodeType="withEffect">
                                  <p:stCondLst>
                                    <p:cond delay="20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nodeType="withEffect">
                                  <p:stCondLst>
                                    <p:cond delay="30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nodeType="withEffect">
                                  <p:stCondLst>
                                    <p:cond delay="40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par>
                                <p:cTn id="50" presetID="10" presetClass="entr" presetSubtype="0" fill="hold" grpId="0" nodeType="withEffect">
                                  <p:stCondLst>
                                    <p:cond delay="60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4"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12062"/>
            <a:ext cx="11889564" cy="917575"/>
          </a:xfrm>
        </p:spPr>
        <p:txBody>
          <a:bodyPr/>
          <a:lstStyle/>
          <a:p>
            <a:r>
              <a:rPr lang="en-US" sz="4400" dirty="0" smtClean="0"/>
              <a:t>What’s new in Azure </a:t>
            </a:r>
            <a:r>
              <a:rPr lang="en-US" sz="4400" dirty="0" err="1" smtClean="0"/>
              <a:t>IaaS</a:t>
            </a:r>
            <a:r>
              <a:rPr lang="en-US" sz="4400" dirty="0" smtClean="0"/>
              <a:t>: Azure Resource Manager</a:t>
            </a:r>
            <a:br>
              <a:rPr lang="en-US" sz="4400" dirty="0" smtClean="0"/>
            </a:br>
            <a:r>
              <a:rPr lang="en-US" sz="3200" dirty="0" smtClean="0"/>
              <a:t>Consistent service delivery across Azure and on-premises datacenters</a:t>
            </a:r>
            <a:br>
              <a:rPr lang="en-US" sz="3200" dirty="0" smtClean="0"/>
            </a:br>
            <a:r>
              <a:rPr lang="en-US" sz="3200" dirty="0" smtClean="0"/>
              <a:t> </a:t>
            </a:r>
            <a:endParaRPr lang="en-US" sz="3200" dirty="0"/>
          </a:p>
        </p:txBody>
      </p:sp>
      <p:sp>
        <p:nvSpPr>
          <p:cNvPr id="3" name="TextBox 2"/>
          <p:cNvSpPr txBox="1"/>
          <p:nvPr/>
        </p:nvSpPr>
        <p:spPr>
          <a:xfrm>
            <a:off x="274639" y="1632028"/>
            <a:ext cx="5680798" cy="4778931"/>
          </a:xfrm>
          <a:prstGeom prst="rect">
            <a:avLst/>
          </a:prstGeom>
          <a:noFill/>
          <a:ln w="34925" cap="rnd">
            <a:noFill/>
            <a:round/>
            <a:headEnd/>
            <a:tailEnd/>
          </a:ln>
          <a:effectLst/>
        </p:spPr>
        <p:txBody>
          <a:bodyPr vert="horz" wrap="square" lIns="146283" tIns="146283" rIns="91427" bIns="146283" numCol="1" anchor="t" anchorCtr="0" compatLnSpc="1">
            <a:prstTxWarp prst="textNoShape">
              <a:avLst/>
            </a:prstTxWarp>
          </a:bodyPr>
          <a:lstStyle>
            <a:defPPr>
              <a:defRPr lang="en-US"/>
            </a:defPPr>
            <a:lvl1pPr>
              <a:lnSpc>
                <a:spcPct val="90000"/>
              </a:lnSpc>
              <a:defRPr sz="2400">
                <a:gradFill>
                  <a:gsLst>
                    <a:gs pos="21368">
                      <a:schemeClr val="bg1"/>
                    </a:gs>
                    <a:gs pos="51000">
                      <a:schemeClr val="bg1"/>
                    </a:gs>
                  </a:gsLst>
                  <a:lin ang="5400000" scaled="1"/>
                </a:gradFill>
                <a:latin typeface="Segoe UI Semilight" panose="020B0402040204020203" pitchFamily="34" charset="0"/>
                <a:cs typeface="Segoe UI Semilight" panose="020B0402040204020203" pitchFamily="34" charset="0"/>
              </a:defRPr>
            </a:lvl1pPr>
          </a:lstStyle>
          <a:p>
            <a:pPr defTabSz="932563">
              <a:lnSpc>
                <a:spcPct val="100000"/>
              </a:lnSpc>
              <a:spcBef>
                <a:spcPts val="612"/>
              </a:spcBef>
              <a:defRPr/>
            </a:pPr>
            <a:r>
              <a:rPr lang="en-US" b="1" dirty="0">
                <a:gradFill>
                  <a:gsLst>
                    <a:gs pos="7619">
                      <a:srgbClr val="0078D7">
                        <a:lumMod val="75000"/>
                      </a:srgbClr>
                    </a:gs>
                    <a:gs pos="53000">
                      <a:srgbClr val="0078D7">
                        <a:lumMod val="75000"/>
                      </a:srgbClr>
                    </a:gs>
                  </a:gsLst>
                  <a:lin ang="5400000" scaled="0"/>
                </a:gradFill>
                <a:latin typeface="Segoe UI"/>
                <a:cs typeface="Segoe UI" pitchFamily="34" charset="0"/>
              </a:rPr>
              <a:t>Declarative, infrastructure-agnostic approach for application deployment </a:t>
            </a:r>
            <a:endParaRPr lang="en-US" b="1" dirty="0" smtClean="0">
              <a:gradFill>
                <a:gsLst>
                  <a:gs pos="7619">
                    <a:srgbClr val="0078D7">
                      <a:lumMod val="75000"/>
                    </a:srgbClr>
                  </a:gs>
                  <a:gs pos="53000">
                    <a:srgbClr val="0078D7">
                      <a:lumMod val="75000"/>
                    </a:srgbClr>
                  </a:gs>
                </a:gsLst>
                <a:lin ang="5400000" scaled="0"/>
              </a:gradFill>
              <a:latin typeface="Segoe UI"/>
              <a:cs typeface="Segoe UI" pitchFamily="34" charset="0"/>
            </a:endParaRPr>
          </a:p>
          <a:p>
            <a:pPr defTabSz="932563">
              <a:lnSpc>
                <a:spcPct val="100000"/>
              </a:lnSpc>
              <a:spcBef>
                <a:spcPts val="612"/>
              </a:spcBef>
              <a:defRPr/>
            </a:pPr>
            <a:endParaRPr lang="en-US" sz="1000" dirty="0" smtClean="0">
              <a:gradFill>
                <a:gsLst>
                  <a:gs pos="2917">
                    <a:srgbClr val="505050"/>
                  </a:gs>
                  <a:gs pos="100000">
                    <a:srgbClr val="505050"/>
                  </a:gs>
                </a:gsLst>
                <a:lin ang="5400000" scaled="0"/>
              </a:gradFill>
              <a:latin typeface="Segoe UI"/>
            </a:endParaRPr>
          </a:p>
          <a:p>
            <a:pPr marL="285750" indent="-285750" defTabSz="932563">
              <a:lnSpc>
                <a:spcPct val="100000"/>
              </a:lnSpc>
              <a:spcBef>
                <a:spcPts val="600"/>
              </a:spcBef>
              <a:spcAft>
                <a:spcPts val="600"/>
              </a:spcAft>
              <a:buFont typeface="Arial" panose="020B0604020202020204" pitchFamily="34" charset="0"/>
              <a:buChar char="•"/>
            </a:pPr>
            <a:r>
              <a:rPr lang="en-US" sz="2000" dirty="0" smtClean="0">
                <a:gradFill>
                  <a:gsLst>
                    <a:gs pos="2917">
                      <a:srgbClr val="505050"/>
                    </a:gs>
                    <a:gs pos="100000">
                      <a:srgbClr val="505050"/>
                    </a:gs>
                  </a:gsLst>
                  <a:lin ang="5400000" scaled="0"/>
                </a:gradFill>
                <a:latin typeface="Segoe UI"/>
              </a:rPr>
              <a:t>Infrastructure-as-code</a:t>
            </a:r>
          </a:p>
          <a:p>
            <a:pPr marL="285750" indent="-285750" defTabSz="932563">
              <a:lnSpc>
                <a:spcPct val="100000"/>
              </a:lnSpc>
              <a:spcBef>
                <a:spcPts val="600"/>
              </a:spcBef>
              <a:spcAft>
                <a:spcPts val="600"/>
              </a:spcAft>
              <a:buFont typeface="Arial" panose="020B0604020202020204" pitchFamily="34" charset="0"/>
              <a:buChar char="•"/>
            </a:pPr>
            <a:r>
              <a:rPr lang="en-US" sz="2000" dirty="0" smtClean="0">
                <a:gradFill>
                  <a:gsLst>
                    <a:gs pos="2917">
                      <a:srgbClr val="505050"/>
                    </a:gs>
                    <a:gs pos="100000">
                      <a:srgbClr val="505050"/>
                    </a:gs>
                  </a:gsLst>
                  <a:lin ang="5400000" scaled="0"/>
                </a:gradFill>
                <a:latin typeface="Segoe UI"/>
              </a:rPr>
              <a:t>Management </a:t>
            </a:r>
            <a:r>
              <a:rPr lang="en-US" sz="2000" dirty="0">
                <a:gradFill>
                  <a:gsLst>
                    <a:gs pos="2917">
                      <a:srgbClr val="505050"/>
                    </a:gs>
                    <a:gs pos="100000">
                      <a:srgbClr val="505050"/>
                    </a:gs>
                  </a:gsLst>
                  <a:lin ang="5400000" scaled="0"/>
                </a:gradFill>
                <a:latin typeface="Segoe UI"/>
              </a:rPr>
              <a:t>and deployment of infrastructure </a:t>
            </a:r>
            <a:r>
              <a:rPr lang="en-US" sz="2000" dirty="0" smtClean="0">
                <a:gradFill>
                  <a:gsLst>
                    <a:gs pos="2917">
                      <a:srgbClr val="505050"/>
                    </a:gs>
                    <a:gs pos="100000">
                      <a:srgbClr val="505050"/>
                    </a:gs>
                  </a:gsLst>
                  <a:lin ang="5400000" scaled="0"/>
                </a:gradFill>
                <a:latin typeface="Segoe UI"/>
              </a:rPr>
              <a:t>elements:  </a:t>
            </a:r>
            <a:r>
              <a:rPr lang="en-US" sz="2000" dirty="0">
                <a:gradFill>
                  <a:gsLst>
                    <a:gs pos="2917">
                      <a:srgbClr val="505050"/>
                    </a:gs>
                    <a:gs pos="100000">
                      <a:srgbClr val="505050"/>
                    </a:gs>
                  </a:gsLst>
                  <a:lin ang="5400000" scaled="0"/>
                </a:gradFill>
                <a:latin typeface="Segoe UI"/>
              </a:rPr>
              <a:t>VMs, storage accounts, NICs, LBs, </a:t>
            </a:r>
            <a:r>
              <a:rPr lang="en-US" sz="2000" dirty="0" smtClean="0">
                <a:gradFill>
                  <a:gsLst>
                    <a:gs pos="2917">
                      <a:srgbClr val="505050"/>
                    </a:gs>
                    <a:gs pos="100000">
                      <a:srgbClr val="505050"/>
                    </a:gs>
                  </a:gsLst>
                  <a:lin ang="5400000" scaled="0"/>
                </a:gradFill>
                <a:latin typeface="Segoe UI"/>
              </a:rPr>
              <a:t>virtual networks, </a:t>
            </a:r>
            <a:br>
              <a:rPr lang="en-US" sz="2000" dirty="0" smtClean="0">
                <a:gradFill>
                  <a:gsLst>
                    <a:gs pos="2917">
                      <a:srgbClr val="505050"/>
                    </a:gs>
                    <a:gs pos="100000">
                      <a:srgbClr val="505050"/>
                    </a:gs>
                  </a:gsLst>
                  <a:lin ang="5400000" scaled="0"/>
                </a:gradFill>
                <a:latin typeface="Segoe UI"/>
              </a:rPr>
            </a:br>
            <a:r>
              <a:rPr lang="en-US" sz="2000" dirty="0" smtClean="0">
                <a:gradFill>
                  <a:gsLst>
                    <a:gs pos="2917">
                      <a:srgbClr val="505050"/>
                    </a:gs>
                    <a:gs pos="100000">
                      <a:srgbClr val="505050"/>
                    </a:gs>
                  </a:gsLst>
                  <a:lin ang="5400000" scaled="0"/>
                </a:gradFill>
                <a:latin typeface="Segoe UI"/>
              </a:rPr>
              <a:t>and more</a:t>
            </a:r>
            <a:endParaRPr lang="en-US" sz="2000" dirty="0">
              <a:gradFill>
                <a:gsLst>
                  <a:gs pos="2917">
                    <a:srgbClr val="505050"/>
                  </a:gs>
                  <a:gs pos="100000">
                    <a:srgbClr val="505050"/>
                  </a:gs>
                </a:gsLst>
                <a:lin ang="5400000" scaled="0"/>
              </a:gradFill>
              <a:latin typeface="Segoe UI"/>
            </a:endParaRPr>
          </a:p>
          <a:p>
            <a:pPr marL="285750" indent="-285750" defTabSz="932563">
              <a:lnSpc>
                <a:spcPct val="100000"/>
              </a:lnSpc>
              <a:spcBef>
                <a:spcPts val="600"/>
              </a:spcBef>
              <a:spcAft>
                <a:spcPts val="600"/>
              </a:spcAft>
              <a:buFont typeface="Arial" panose="020B0604020202020204" pitchFamily="34" charset="0"/>
              <a:buChar char="•"/>
            </a:pPr>
            <a:r>
              <a:rPr lang="en-US" sz="2000" dirty="0" smtClean="0">
                <a:gradFill>
                  <a:gsLst>
                    <a:gs pos="2917">
                      <a:srgbClr val="505050"/>
                    </a:gs>
                    <a:gs pos="100000">
                      <a:srgbClr val="505050"/>
                    </a:gs>
                  </a:gsLst>
                  <a:lin ang="5400000" scaled="0"/>
                </a:gradFill>
                <a:latin typeface="Segoe UI"/>
              </a:rPr>
              <a:t>Resource </a:t>
            </a:r>
            <a:r>
              <a:rPr lang="en-US" sz="2000" dirty="0">
                <a:gradFill>
                  <a:gsLst>
                    <a:gs pos="2917">
                      <a:srgbClr val="505050"/>
                    </a:gs>
                    <a:gs pos="100000">
                      <a:srgbClr val="505050"/>
                    </a:gs>
                  </a:gsLst>
                  <a:lin ang="5400000" scaled="0"/>
                </a:gradFill>
                <a:latin typeface="Segoe UI"/>
              </a:rPr>
              <a:t>Group </a:t>
            </a:r>
            <a:r>
              <a:rPr lang="en-US" sz="2000" dirty="0" smtClean="0">
                <a:gradFill>
                  <a:gsLst>
                    <a:gs pos="2917">
                      <a:srgbClr val="505050"/>
                    </a:gs>
                    <a:gs pos="100000">
                      <a:srgbClr val="505050"/>
                    </a:gs>
                  </a:gsLst>
                  <a:lin ang="5400000" scaled="0"/>
                </a:gradFill>
                <a:latin typeface="Segoe UI"/>
              </a:rPr>
              <a:t>templates </a:t>
            </a:r>
            <a:br>
              <a:rPr lang="en-US" sz="2000" dirty="0" smtClean="0">
                <a:gradFill>
                  <a:gsLst>
                    <a:gs pos="2917">
                      <a:srgbClr val="505050"/>
                    </a:gs>
                    <a:gs pos="100000">
                      <a:srgbClr val="505050"/>
                    </a:gs>
                  </a:gsLst>
                  <a:lin ang="5400000" scaled="0"/>
                </a:gradFill>
                <a:latin typeface="Segoe UI"/>
              </a:rPr>
            </a:br>
            <a:r>
              <a:rPr lang="en-US" sz="2000" dirty="0" smtClean="0">
                <a:gradFill>
                  <a:gsLst>
                    <a:gs pos="2917">
                      <a:srgbClr val="505050"/>
                    </a:gs>
                    <a:gs pos="100000">
                      <a:srgbClr val="505050"/>
                    </a:gs>
                  </a:gsLst>
                  <a:lin ang="5400000" scaled="0"/>
                </a:gradFill>
                <a:latin typeface="Segoe UI"/>
              </a:rPr>
              <a:t>for ‘one-click’ deployments </a:t>
            </a:r>
          </a:p>
          <a:p>
            <a:pPr marL="285750" indent="-285750" defTabSz="932563">
              <a:lnSpc>
                <a:spcPct val="100000"/>
              </a:lnSpc>
              <a:spcBef>
                <a:spcPts val="600"/>
              </a:spcBef>
              <a:spcAft>
                <a:spcPts val="600"/>
              </a:spcAft>
              <a:buFont typeface="Arial" panose="020B0604020202020204" pitchFamily="34" charset="0"/>
              <a:buChar char="•"/>
            </a:pPr>
            <a:r>
              <a:rPr lang="en-US" sz="2000" dirty="0" smtClean="0">
                <a:gradFill>
                  <a:gsLst>
                    <a:gs pos="2917">
                      <a:srgbClr val="505050"/>
                    </a:gs>
                    <a:gs pos="100000">
                      <a:srgbClr val="505050"/>
                    </a:gs>
                  </a:gsLst>
                  <a:lin ang="5400000" scaled="0"/>
                </a:gradFill>
                <a:latin typeface="Segoe UI"/>
              </a:rPr>
              <a:t>Supports </a:t>
            </a:r>
            <a:r>
              <a:rPr lang="en-US" sz="2000" dirty="0">
                <a:gradFill>
                  <a:gsLst>
                    <a:gs pos="2917">
                      <a:srgbClr val="505050"/>
                    </a:gs>
                    <a:gs pos="100000">
                      <a:srgbClr val="505050"/>
                    </a:gs>
                  </a:gsLst>
                  <a:lin ang="5400000" scaled="0"/>
                </a:gradFill>
                <a:latin typeface="Segoe UI"/>
              </a:rPr>
              <a:t>RBAC and </a:t>
            </a:r>
            <a:r>
              <a:rPr lang="en-US" sz="2000" dirty="0" smtClean="0">
                <a:gradFill>
                  <a:gsLst>
                    <a:gs pos="2917">
                      <a:srgbClr val="505050"/>
                    </a:gs>
                    <a:gs pos="100000">
                      <a:srgbClr val="505050"/>
                    </a:gs>
                  </a:gsLst>
                  <a:lin ang="5400000" scaled="0"/>
                </a:gradFill>
                <a:latin typeface="Segoe UI"/>
              </a:rPr>
              <a:t>tagging</a:t>
            </a:r>
            <a:endParaRPr lang="en-US" sz="2000" dirty="0">
              <a:gradFill>
                <a:gsLst>
                  <a:gs pos="2917">
                    <a:srgbClr val="505050"/>
                  </a:gs>
                  <a:gs pos="100000">
                    <a:srgbClr val="505050"/>
                  </a:gs>
                </a:gsLst>
                <a:lin ang="5400000" scaled="0"/>
              </a:gradFill>
              <a:latin typeface="Segoe UI"/>
            </a:endParaRPr>
          </a:p>
          <a:p>
            <a:pPr defTabSz="932563">
              <a:lnSpc>
                <a:spcPct val="100000"/>
              </a:lnSpc>
              <a:spcBef>
                <a:spcPts val="612"/>
              </a:spcBef>
              <a:defRPr/>
            </a:pPr>
            <a:endParaRPr lang="en-US" dirty="0">
              <a:gradFill>
                <a:gsLst>
                  <a:gs pos="2917">
                    <a:srgbClr val="505050"/>
                  </a:gs>
                  <a:gs pos="100000">
                    <a:srgbClr val="505050"/>
                  </a:gs>
                </a:gsLst>
                <a:lin ang="5400000" scaled="0"/>
              </a:gradFill>
              <a:latin typeface="Segoe UI"/>
            </a:endParaRPr>
          </a:p>
        </p:txBody>
      </p:sp>
      <p:sp>
        <p:nvSpPr>
          <p:cNvPr id="5" name="Rectangle 4"/>
          <p:cNvSpPr/>
          <p:nvPr/>
        </p:nvSpPr>
        <p:spPr bwMode="auto">
          <a:xfrm>
            <a:off x="5955438" y="1592263"/>
            <a:ext cx="6208766" cy="512437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42" name="Rectangle 41"/>
          <p:cNvSpPr/>
          <p:nvPr/>
        </p:nvSpPr>
        <p:spPr bwMode="auto">
          <a:xfrm>
            <a:off x="7972926" y="2198975"/>
            <a:ext cx="2340238" cy="36053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7160" tIns="91440" rIns="182880" bIns="91440" numCol="1" rtlCol="0"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smtClean="0">
                <a:gradFill>
                  <a:gsLst>
                    <a:gs pos="2917">
                      <a:srgbClr val="FFFFFF"/>
                    </a:gs>
                    <a:gs pos="30000">
                      <a:srgbClr val="FFFFFF"/>
                    </a:gs>
                  </a:gsLst>
                  <a:lin ang="5400000" scaled="0"/>
                </a:gradFill>
                <a:latin typeface="Segoe UI Semilight" panose="020B0402040204020203" pitchFamily="34" charset="0"/>
                <a:cs typeface="Segoe UI Semilight" panose="020B0402040204020203" pitchFamily="34" charset="0"/>
              </a:rPr>
              <a:t>Gallery</a:t>
            </a:r>
            <a:endParaRPr lang="en-US" sz="1600" dirty="0">
              <a:gradFill>
                <a:gsLst>
                  <a:gs pos="2917">
                    <a:srgbClr val="FFFFFF"/>
                  </a:gs>
                  <a:gs pos="30000">
                    <a:srgbClr val="FFFFFF"/>
                  </a:gs>
                </a:gsLst>
                <a:lin ang="5400000" scaled="0"/>
              </a:gradFill>
              <a:latin typeface="Segoe UI Semilight" panose="020B0402040204020203" pitchFamily="34" charset="0"/>
              <a:cs typeface="Segoe UI Semilight" panose="020B0402040204020203" pitchFamily="34" charset="0"/>
            </a:endParaRPr>
          </a:p>
        </p:txBody>
      </p:sp>
      <p:grpSp>
        <p:nvGrpSpPr>
          <p:cNvPr id="43" name="Group 42"/>
          <p:cNvGrpSpPr/>
          <p:nvPr/>
        </p:nvGrpSpPr>
        <p:grpSpPr>
          <a:xfrm>
            <a:off x="6821449" y="5119920"/>
            <a:ext cx="767293" cy="1023519"/>
            <a:chOff x="14859000" y="2317750"/>
            <a:chExt cx="3532188" cy="4711701"/>
          </a:xfrm>
          <a:solidFill>
            <a:schemeClr val="tx1">
              <a:lumMod val="95000"/>
            </a:schemeClr>
          </a:solidFill>
        </p:grpSpPr>
        <p:sp>
          <p:nvSpPr>
            <p:cNvPr id="72" name="Freeform 71"/>
            <p:cNvSpPr>
              <a:spLocks noEditPoints="1"/>
            </p:cNvSpPr>
            <p:nvPr/>
          </p:nvSpPr>
          <p:spPr bwMode="auto">
            <a:xfrm>
              <a:off x="14859000" y="4306888"/>
              <a:ext cx="2214563" cy="2722563"/>
            </a:xfrm>
            <a:custGeom>
              <a:avLst/>
              <a:gdLst>
                <a:gd name="T0" fmla="*/ 0 w 1395"/>
                <a:gd name="T1" fmla="*/ 0 h 1715"/>
                <a:gd name="T2" fmla="*/ 0 w 1395"/>
                <a:gd name="T3" fmla="*/ 1715 h 1715"/>
                <a:gd name="T4" fmla="*/ 452 w 1395"/>
                <a:gd name="T5" fmla="*/ 1715 h 1715"/>
                <a:gd name="T6" fmla="*/ 452 w 1395"/>
                <a:gd name="T7" fmla="*/ 1364 h 1715"/>
                <a:gd name="T8" fmla="*/ 635 w 1395"/>
                <a:gd name="T9" fmla="*/ 1364 h 1715"/>
                <a:gd name="T10" fmla="*/ 635 w 1395"/>
                <a:gd name="T11" fmla="*/ 1715 h 1715"/>
                <a:gd name="T12" fmla="*/ 768 w 1395"/>
                <a:gd name="T13" fmla="*/ 1715 h 1715"/>
                <a:gd name="T14" fmla="*/ 768 w 1395"/>
                <a:gd name="T15" fmla="*/ 1364 h 1715"/>
                <a:gd name="T16" fmla="*/ 950 w 1395"/>
                <a:gd name="T17" fmla="*/ 1364 h 1715"/>
                <a:gd name="T18" fmla="*/ 950 w 1395"/>
                <a:gd name="T19" fmla="*/ 1715 h 1715"/>
                <a:gd name="T20" fmla="*/ 1395 w 1395"/>
                <a:gd name="T21" fmla="*/ 1715 h 1715"/>
                <a:gd name="T22" fmla="*/ 1395 w 1395"/>
                <a:gd name="T23" fmla="*/ 0 h 1715"/>
                <a:gd name="T24" fmla="*/ 0 w 1395"/>
                <a:gd name="T25" fmla="*/ 0 h 1715"/>
                <a:gd name="T26" fmla="*/ 1263 w 1395"/>
                <a:gd name="T27" fmla="*/ 1253 h 1715"/>
                <a:gd name="T28" fmla="*/ 137 w 1395"/>
                <a:gd name="T29" fmla="*/ 1253 h 1715"/>
                <a:gd name="T30" fmla="*/ 137 w 1395"/>
                <a:gd name="T31" fmla="*/ 1070 h 1715"/>
                <a:gd name="T32" fmla="*/ 1263 w 1395"/>
                <a:gd name="T33" fmla="*/ 1070 h 1715"/>
                <a:gd name="T34" fmla="*/ 1263 w 1395"/>
                <a:gd name="T35" fmla="*/ 1253 h 1715"/>
                <a:gd name="T36" fmla="*/ 1263 w 1395"/>
                <a:gd name="T37" fmla="*/ 940 h 1715"/>
                <a:gd name="T38" fmla="*/ 137 w 1395"/>
                <a:gd name="T39" fmla="*/ 940 h 1715"/>
                <a:gd name="T40" fmla="*/ 137 w 1395"/>
                <a:gd name="T41" fmla="*/ 758 h 1715"/>
                <a:gd name="T42" fmla="*/ 1263 w 1395"/>
                <a:gd name="T43" fmla="*/ 758 h 1715"/>
                <a:gd name="T44" fmla="*/ 1263 w 1395"/>
                <a:gd name="T45" fmla="*/ 940 h 1715"/>
                <a:gd name="T46" fmla="*/ 1263 w 1395"/>
                <a:gd name="T47" fmla="*/ 627 h 1715"/>
                <a:gd name="T48" fmla="*/ 137 w 1395"/>
                <a:gd name="T49" fmla="*/ 627 h 1715"/>
                <a:gd name="T50" fmla="*/ 137 w 1395"/>
                <a:gd name="T51" fmla="*/ 445 h 1715"/>
                <a:gd name="T52" fmla="*/ 1263 w 1395"/>
                <a:gd name="T53" fmla="*/ 445 h 1715"/>
                <a:gd name="T54" fmla="*/ 1263 w 1395"/>
                <a:gd name="T55" fmla="*/ 627 h 1715"/>
                <a:gd name="T56" fmla="*/ 1263 w 1395"/>
                <a:gd name="T57" fmla="*/ 315 h 1715"/>
                <a:gd name="T58" fmla="*/ 137 w 1395"/>
                <a:gd name="T59" fmla="*/ 315 h 1715"/>
                <a:gd name="T60" fmla="*/ 137 w 1395"/>
                <a:gd name="T61" fmla="*/ 133 h 1715"/>
                <a:gd name="T62" fmla="*/ 1263 w 1395"/>
                <a:gd name="T63" fmla="*/ 133 h 1715"/>
                <a:gd name="T64" fmla="*/ 1263 w 1395"/>
                <a:gd name="T65" fmla="*/ 315 h 1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5" h="1715">
                  <a:moveTo>
                    <a:pt x="0" y="0"/>
                  </a:moveTo>
                  <a:lnTo>
                    <a:pt x="0" y="1715"/>
                  </a:lnTo>
                  <a:lnTo>
                    <a:pt x="452" y="1715"/>
                  </a:lnTo>
                  <a:lnTo>
                    <a:pt x="452" y="1364"/>
                  </a:lnTo>
                  <a:lnTo>
                    <a:pt x="635" y="1364"/>
                  </a:lnTo>
                  <a:lnTo>
                    <a:pt x="635" y="1715"/>
                  </a:lnTo>
                  <a:lnTo>
                    <a:pt x="768" y="1715"/>
                  </a:lnTo>
                  <a:lnTo>
                    <a:pt x="768" y="1364"/>
                  </a:lnTo>
                  <a:lnTo>
                    <a:pt x="950" y="1364"/>
                  </a:lnTo>
                  <a:lnTo>
                    <a:pt x="950" y="1715"/>
                  </a:lnTo>
                  <a:lnTo>
                    <a:pt x="1395" y="1715"/>
                  </a:lnTo>
                  <a:lnTo>
                    <a:pt x="1395" y="0"/>
                  </a:lnTo>
                  <a:lnTo>
                    <a:pt x="0" y="0"/>
                  </a:lnTo>
                  <a:close/>
                  <a:moveTo>
                    <a:pt x="1263" y="1253"/>
                  </a:moveTo>
                  <a:lnTo>
                    <a:pt x="137" y="1253"/>
                  </a:lnTo>
                  <a:lnTo>
                    <a:pt x="137" y="1070"/>
                  </a:lnTo>
                  <a:lnTo>
                    <a:pt x="1263" y="1070"/>
                  </a:lnTo>
                  <a:lnTo>
                    <a:pt x="1263" y="1253"/>
                  </a:lnTo>
                  <a:close/>
                  <a:moveTo>
                    <a:pt x="1263" y="940"/>
                  </a:moveTo>
                  <a:lnTo>
                    <a:pt x="137" y="940"/>
                  </a:lnTo>
                  <a:lnTo>
                    <a:pt x="137" y="758"/>
                  </a:lnTo>
                  <a:lnTo>
                    <a:pt x="1263" y="758"/>
                  </a:lnTo>
                  <a:lnTo>
                    <a:pt x="1263" y="940"/>
                  </a:lnTo>
                  <a:close/>
                  <a:moveTo>
                    <a:pt x="1263" y="627"/>
                  </a:moveTo>
                  <a:lnTo>
                    <a:pt x="137" y="627"/>
                  </a:lnTo>
                  <a:lnTo>
                    <a:pt x="137" y="445"/>
                  </a:lnTo>
                  <a:lnTo>
                    <a:pt x="1263" y="445"/>
                  </a:lnTo>
                  <a:lnTo>
                    <a:pt x="1263" y="627"/>
                  </a:lnTo>
                  <a:close/>
                  <a:moveTo>
                    <a:pt x="1263" y="315"/>
                  </a:moveTo>
                  <a:lnTo>
                    <a:pt x="137" y="315"/>
                  </a:lnTo>
                  <a:lnTo>
                    <a:pt x="137" y="133"/>
                  </a:lnTo>
                  <a:lnTo>
                    <a:pt x="1263" y="133"/>
                  </a:lnTo>
                  <a:lnTo>
                    <a:pt x="1263" y="3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73" name="Freeform 72"/>
            <p:cNvSpPr>
              <a:spLocks noEditPoints="1"/>
            </p:cNvSpPr>
            <p:nvPr/>
          </p:nvSpPr>
          <p:spPr bwMode="auto">
            <a:xfrm>
              <a:off x="16179800" y="2317750"/>
              <a:ext cx="2211388" cy="4711700"/>
            </a:xfrm>
            <a:custGeom>
              <a:avLst/>
              <a:gdLst>
                <a:gd name="T0" fmla="*/ 0 w 1393"/>
                <a:gd name="T1" fmla="*/ 0 h 2968"/>
                <a:gd name="T2" fmla="*/ 0 w 1393"/>
                <a:gd name="T3" fmla="*/ 1158 h 2968"/>
                <a:gd name="T4" fmla="*/ 137 w 1393"/>
                <a:gd name="T5" fmla="*/ 1158 h 2968"/>
                <a:gd name="T6" fmla="*/ 137 w 1393"/>
                <a:gd name="T7" fmla="*/ 1073 h 2968"/>
                <a:gd name="T8" fmla="*/ 1263 w 1393"/>
                <a:gd name="T9" fmla="*/ 1073 h 2968"/>
                <a:gd name="T10" fmla="*/ 1263 w 1393"/>
                <a:gd name="T11" fmla="*/ 1253 h 2968"/>
                <a:gd name="T12" fmla="*/ 696 w 1393"/>
                <a:gd name="T13" fmla="*/ 1253 h 2968"/>
                <a:gd name="T14" fmla="*/ 696 w 1393"/>
                <a:gd name="T15" fmla="*/ 1386 h 2968"/>
                <a:gd name="T16" fmla="*/ 1263 w 1393"/>
                <a:gd name="T17" fmla="*/ 1386 h 2968"/>
                <a:gd name="T18" fmla="*/ 1263 w 1393"/>
                <a:gd name="T19" fmla="*/ 1568 h 2968"/>
                <a:gd name="T20" fmla="*/ 696 w 1393"/>
                <a:gd name="T21" fmla="*/ 1568 h 2968"/>
                <a:gd name="T22" fmla="*/ 696 w 1393"/>
                <a:gd name="T23" fmla="*/ 1698 h 2968"/>
                <a:gd name="T24" fmla="*/ 1263 w 1393"/>
                <a:gd name="T25" fmla="*/ 1698 h 2968"/>
                <a:gd name="T26" fmla="*/ 1263 w 1393"/>
                <a:gd name="T27" fmla="*/ 1880 h 2968"/>
                <a:gd name="T28" fmla="*/ 696 w 1393"/>
                <a:gd name="T29" fmla="*/ 1880 h 2968"/>
                <a:gd name="T30" fmla="*/ 696 w 1393"/>
                <a:gd name="T31" fmla="*/ 2011 h 2968"/>
                <a:gd name="T32" fmla="*/ 1263 w 1393"/>
                <a:gd name="T33" fmla="*/ 2011 h 2968"/>
                <a:gd name="T34" fmla="*/ 1263 w 1393"/>
                <a:gd name="T35" fmla="*/ 2193 h 2968"/>
                <a:gd name="T36" fmla="*/ 696 w 1393"/>
                <a:gd name="T37" fmla="*/ 2193 h 2968"/>
                <a:gd name="T38" fmla="*/ 696 w 1393"/>
                <a:gd name="T39" fmla="*/ 2323 h 2968"/>
                <a:gd name="T40" fmla="*/ 1263 w 1393"/>
                <a:gd name="T41" fmla="*/ 2323 h 2968"/>
                <a:gd name="T42" fmla="*/ 1263 w 1393"/>
                <a:gd name="T43" fmla="*/ 2506 h 2968"/>
                <a:gd name="T44" fmla="*/ 696 w 1393"/>
                <a:gd name="T45" fmla="*/ 2506 h 2968"/>
                <a:gd name="T46" fmla="*/ 696 w 1393"/>
                <a:gd name="T47" fmla="*/ 2968 h 2968"/>
                <a:gd name="T48" fmla="*/ 767 w 1393"/>
                <a:gd name="T49" fmla="*/ 2968 h 2968"/>
                <a:gd name="T50" fmla="*/ 767 w 1393"/>
                <a:gd name="T51" fmla="*/ 2617 h 2968"/>
                <a:gd name="T52" fmla="*/ 947 w 1393"/>
                <a:gd name="T53" fmla="*/ 2617 h 2968"/>
                <a:gd name="T54" fmla="*/ 947 w 1393"/>
                <a:gd name="T55" fmla="*/ 2968 h 2968"/>
                <a:gd name="T56" fmla="*/ 1393 w 1393"/>
                <a:gd name="T57" fmla="*/ 2968 h 2968"/>
                <a:gd name="T58" fmla="*/ 1393 w 1393"/>
                <a:gd name="T59" fmla="*/ 0 h 2968"/>
                <a:gd name="T60" fmla="*/ 0 w 1393"/>
                <a:gd name="T61" fmla="*/ 0 h 2968"/>
                <a:gd name="T62" fmla="*/ 1263 w 1393"/>
                <a:gd name="T63" fmla="*/ 940 h 2968"/>
                <a:gd name="T64" fmla="*/ 137 w 1393"/>
                <a:gd name="T65" fmla="*/ 940 h 2968"/>
                <a:gd name="T66" fmla="*/ 137 w 1393"/>
                <a:gd name="T67" fmla="*/ 760 h 2968"/>
                <a:gd name="T68" fmla="*/ 1263 w 1393"/>
                <a:gd name="T69" fmla="*/ 760 h 2968"/>
                <a:gd name="T70" fmla="*/ 1263 w 1393"/>
                <a:gd name="T71" fmla="*/ 940 h 2968"/>
                <a:gd name="T72" fmla="*/ 1263 w 1393"/>
                <a:gd name="T73" fmla="*/ 632 h 2968"/>
                <a:gd name="T74" fmla="*/ 137 w 1393"/>
                <a:gd name="T75" fmla="*/ 632 h 2968"/>
                <a:gd name="T76" fmla="*/ 137 w 1393"/>
                <a:gd name="T77" fmla="*/ 450 h 2968"/>
                <a:gd name="T78" fmla="*/ 1263 w 1393"/>
                <a:gd name="T79" fmla="*/ 450 h 2968"/>
                <a:gd name="T80" fmla="*/ 1263 w 1393"/>
                <a:gd name="T81" fmla="*/ 632 h 2968"/>
                <a:gd name="T82" fmla="*/ 1263 w 1393"/>
                <a:gd name="T83" fmla="*/ 320 h 2968"/>
                <a:gd name="T84" fmla="*/ 137 w 1393"/>
                <a:gd name="T85" fmla="*/ 320 h 2968"/>
                <a:gd name="T86" fmla="*/ 137 w 1393"/>
                <a:gd name="T87" fmla="*/ 137 h 2968"/>
                <a:gd name="T88" fmla="*/ 1263 w 1393"/>
                <a:gd name="T89" fmla="*/ 137 h 2968"/>
                <a:gd name="T90" fmla="*/ 1263 w 1393"/>
                <a:gd name="T91" fmla="*/ 320 h 2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93" h="2968">
                  <a:moveTo>
                    <a:pt x="0" y="0"/>
                  </a:moveTo>
                  <a:lnTo>
                    <a:pt x="0" y="1158"/>
                  </a:lnTo>
                  <a:lnTo>
                    <a:pt x="137" y="1158"/>
                  </a:lnTo>
                  <a:lnTo>
                    <a:pt x="137" y="1073"/>
                  </a:lnTo>
                  <a:lnTo>
                    <a:pt x="1263" y="1073"/>
                  </a:lnTo>
                  <a:lnTo>
                    <a:pt x="1263" y="1253"/>
                  </a:lnTo>
                  <a:lnTo>
                    <a:pt x="696" y="1253"/>
                  </a:lnTo>
                  <a:lnTo>
                    <a:pt x="696" y="1386"/>
                  </a:lnTo>
                  <a:lnTo>
                    <a:pt x="1263" y="1386"/>
                  </a:lnTo>
                  <a:lnTo>
                    <a:pt x="1263" y="1568"/>
                  </a:lnTo>
                  <a:lnTo>
                    <a:pt x="696" y="1568"/>
                  </a:lnTo>
                  <a:lnTo>
                    <a:pt x="696" y="1698"/>
                  </a:lnTo>
                  <a:lnTo>
                    <a:pt x="1263" y="1698"/>
                  </a:lnTo>
                  <a:lnTo>
                    <a:pt x="1263" y="1880"/>
                  </a:lnTo>
                  <a:lnTo>
                    <a:pt x="696" y="1880"/>
                  </a:lnTo>
                  <a:lnTo>
                    <a:pt x="696" y="2011"/>
                  </a:lnTo>
                  <a:lnTo>
                    <a:pt x="1263" y="2011"/>
                  </a:lnTo>
                  <a:lnTo>
                    <a:pt x="1263" y="2193"/>
                  </a:lnTo>
                  <a:lnTo>
                    <a:pt x="696" y="2193"/>
                  </a:lnTo>
                  <a:lnTo>
                    <a:pt x="696" y="2323"/>
                  </a:lnTo>
                  <a:lnTo>
                    <a:pt x="1263" y="2323"/>
                  </a:lnTo>
                  <a:lnTo>
                    <a:pt x="1263" y="2506"/>
                  </a:lnTo>
                  <a:lnTo>
                    <a:pt x="696" y="2506"/>
                  </a:lnTo>
                  <a:lnTo>
                    <a:pt x="696" y="2968"/>
                  </a:lnTo>
                  <a:lnTo>
                    <a:pt x="767" y="2968"/>
                  </a:lnTo>
                  <a:lnTo>
                    <a:pt x="767" y="2617"/>
                  </a:lnTo>
                  <a:lnTo>
                    <a:pt x="947" y="2617"/>
                  </a:lnTo>
                  <a:lnTo>
                    <a:pt x="947" y="2968"/>
                  </a:lnTo>
                  <a:lnTo>
                    <a:pt x="1393" y="2968"/>
                  </a:lnTo>
                  <a:lnTo>
                    <a:pt x="1393" y="0"/>
                  </a:lnTo>
                  <a:lnTo>
                    <a:pt x="0" y="0"/>
                  </a:lnTo>
                  <a:close/>
                  <a:moveTo>
                    <a:pt x="1263" y="940"/>
                  </a:moveTo>
                  <a:lnTo>
                    <a:pt x="137" y="940"/>
                  </a:lnTo>
                  <a:lnTo>
                    <a:pt x="137" y="760"/>
                  </a:lnTo>
                  <a:lnTo>
                    <a:pt x="1263" y="760"/>
                  </a:lnTo>
                  <a:lnTo>
                    <a:pt x="1263" y="940"/>
                  </a:lnTo>
                  <a:close/>
                  <a:moveTo>
                    <a:pt x="1263" y="632"/>
                  </a:moveTo>
                  <a:lnTo>
                    <a:pt x="137" y="632"/>
                  </a:lnTo>
                  <a:lnTo>
                    <a:pt x="137" y="450"/>
                  </a:lnTo>
                  <a:lnTo>
                    <a:pt x="1263" y="450"/>
                  </a:lnTo>
                  <a:lnTo>
                    <a:pt x="1263" y="632"/>
                  </a:lnTo>
                  <a:close/>
                  <a:moveTo>
                    <a:pt x="1263" y="320"/>
                  </a:moveTo>
                  <a:lnTo>
                    <a:pt x="137" y="320"/>
                  </a:lnTo>
                  <a:lnTo>
                    <a:pt x="137" y="137"/>
                  </a:lnTo>
                  <a:lnTo>
                    <a:pt x="1263" y="137"/>
                  </a:lnTo>
                  <a:lnTo>
                    <a:pt x="1263" y="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FFFFFF"/>
                </a:solidFill>
              </a:endParaRPr>
            </a:p>
          </p:txBody>
        </p:sp>
      </p:grpSp>
      <p:sp>
        <p:nvSpPr>
          <p:cNvPr id="44" name="Freeform 43"/>
          <p:cNvSpPr>
            <a:spLocks/>
          </p:cNvSpPr>
          <p:nvPr/>
        </p:nvSpPr>
        <p:spPr bwMode="auto">
          <a:xfrm>
            <a:off x="10359241" y="5236199"/>
            <a:ext cx="1201674" cy="790960"/>
          </a:xfrm>
          <a:custGeom>
            <a:avLst/>
            <a:gdLst>
              <a:gd name="T0" fmla="*/ 1471 w 1751"/>
              <a:gd name="T1" fmla="*/ 505 h 1151"/>
              <a:gd name="T2" fmla="*/ 1471 w 1751"/>
              <a:gd name="T3" fmla="*/ 482 h 1151"/>
              <a:gd name="T4" fmla="*/ 988 w 1751"/>
              <a:gd name="T5" fmla="*/ 0 h 1151"/>
              <a:gd name="T6" fmla="*/ 585 w 1751"/>
              <a:gd name="T7" fmla="*/ 215 h 1151"/>
              <a:gd name="T8" fmla="*/ 453 w 1751"/>
              <a:gd name="T9" fmla="*/ 180 h 1151"/>
              <a:gd name="T10" fmla="*/ 298 w 1751"/>
              <a:gd name="T11" fmla="*/ 227 h 1151"/>
              <a:gd name="T12" fmla="*/ 173 w 1751"/>
              <a:gd name="T13" fmla="*/ 453 h 1151"/>
              <a:gd name="T14" fmla="*/ 0 w 1751"/>
              <a:gd name="T15" fmla="*/ 772 h 1151"/>
              <a:gd name="T16" fmla="*/ 338 w 1751"/>
              <a:gd name="T17" fmla="*/ 1151 h 1151"/>
              <a:gd name="T18" fmla="*/ 379 w 1751"/>
              <a:gd name="T19" fmla="*/ 1151 h 1151"/>
              <a:gd name="T20" fmla="*/ 418 w 1751"/>
              <a:gd name="T21" fmla="*/ 1151 h 1151"/>
              <a:gd name="T22" fmla="*/ 1207 w 1751"/>
              <a:gd name="T23" fmla="*/ 1151 h 1151"/>
              <a:gd name="T24" fmla="*/ 1222 w 1751"/>
              <a:gd name="T25" fmla="*/ 1151 h 1151"/>
              <a:gd name="T26" fmla="*/ 1242 w 1751"/>
              <a:gd name="T27" fmla="*/ 1151 h 1151"/>
              <a:gd name="T28" fmla="*/ 1300 w 1751"/>
              <a:gd name="T29" fmla="*/ 1151 h 1151"/>
              <a:gd name="T30" fmla="*/ 1426 w 1751"/>
              <a:gd name="T31" fmla="*/ 1151 h 1151"/>
              <a:gd name="T32" fmla="*/ 1751 w 1751"/>
              <a:gd name="T33" fmla="*/ 826 h 1151"/>
              <a:gd name="T34" fmla="*/ 1471 w 1751"/>
              <a:gd name="T35" fmla="*/ 505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1" h="1151">
                <a:moveTo>
                  <a:pt x="1471" y="505"/>
                </a:moveTo>
                <a:cubicBezTo>
                  <a:pt x="1471" y="498"/>
                  <a:pt x="1471" y="489"/>
                  <a:pt x="1471" y="482"/>
                </a:cubicBezTo>
                <a:cubicBezTo>
                  <a:pt x="1471" y="215"/>
                  <a:pt x="1255" y="0"/>
                  <a:pt x="988" y="0"/>
                </a:cubicBezTo>
                <a:cubicBezTo>
                  <a:pt x="820" y="0"/>
                  <a:pt x="672" y="86"/>
                  <a:pt x="585" y="215"/>
                </a:cubicBezTo>
                <a:cubicBezTo>
                  <a:pt x="547" y="193"/>
                  <a:pt x="502" y="180"/>
                  <a:pt x="453" y="180"/>
                </a:cubicBezTo>
                <a:cubicBezTo>
                  <a:pt x="395" y="180"/>
                  <a:pt x="342" y="197"/>
                  <a:pt x="298" y="227"/>
                </a:cubicBezTo>
                <a:cubicBezTo>
                  <a:pt x="224" y="276"/>
                  <a:pt x="175" y="359"/>
                  <a:pt x="173" y="453"/>
                </a:cubicBezTo>
                <a:cubicBezTo>
                  <a:pt x="70" y="521"/>
                  <a:pt x="0" y="640"/>
                  <a:pt x="0" y="772"/>
                </a:cubicBezTo>
                <a:cubicBezTo>
                  <a:pt x="0" y="968"/>
                  <a:pt x="148" y="1129"/>
                  <a:pt x="338" y="1151"/>
                </a:cubicBezTo>
                <a:cubicBezTo>
                  <a:pt x="350" y="1151"/>
                  <a:pt x="367" y="1151"/>
                  <a:pt x="379" y="1151"/>
                </a:cubicBezTo>
                <a:cubicBezTo>
                  <a:pt x="392" y="1151"/>
                  <a:pt x="405" y="1151"/>
                  <a:pt x="418" y="1151"/>
                </a:cubicBezTo>
                <a:cubicBezTo>
                  <a:pt x="595" y="1151"/>
                  <a:pt x="1010" y="1151"/>
                  <a:pt x="1207" y="1151"/>
                </a:cubicBezTo>
                <a:cubicBezTo>
                  <a:pt x="1213" y="1151"/>
                  <a:pt x="1218" y="1151"/>
                  <a:pt x="1222" y="1151"/>
                </a:cubicBezTo>
                <a:cubicBezTo>
                  <a:pt x="1242" y="1151"/>
                  <a:pt x="1242" y="1151"/>
                  <a:pt x="1242" y="1151"/>
                </a:cubicBezTo>
                <a:cubicBezTo>
                  <a:pt x="1252" y="1151"/>
                  <a:pt x="1281" y="1151"/>
                  <a:pt x="1300" y="1151"/>
                </a:cubicBezTo>
                <a:cubicBezTo>
                  <a:pt x="1426" y="1151"/>
                  <a:pt x="1426" y="1151"/>
                  <a:pt x="1426" y="1151"/>
                </a:cubicBezTo>
                <a:cubicBezTo>
                  <a:pt x="1606" y="1148"/>
                  <a:pt x="1751" y="1003"/>
                  <a:pt x="1751" y="826"/>
                </a:cubicBezTo>
                <a:cubicBezTo>
                  <a:pt x="1751" y="662"/>
                  <a:pt x="1628" y="527"/>
                  <a:pt x="1471" y="505"/>
                </a:cubicBezTo>
                <a:close/>
              </a:path>
            </a:pathLst>
          </a:custGeom>
          <a:solidFill>
            <a:schemeClr val="tx1">
              <a:lumMod val="9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FFFFFF"/>
              </a:solidFill>
            </a:endParaRPr>
          </a:p>
        </p:txBody>
      </p:sp>
      <p:grpSp>
        <p:nvGrpSpPr>
          <p:cNvPr id="45" name="Group 44"/>
          <p:cNvGrpSpPr/>
          <p:nvPr/>
        </p:nvGrpSpPr>
        <p:grpSpPr>
          <a:xfrm>
            <a:off x="6590075" y="3669971"/>
            <a:ext cx="1223814" cy="717576"/>
            <a:chOff x="6052079" y="3053664"/>
            <a:chExt cx="1223814" cy="717576"/>
          </a:xfrm>
          <a:solidFill>
            <a:schemeClr val="tx1">
              <a:lumMod val="95000"/>
            </a:schemeClr>
          </a:solidFill>
        </p:grpSpPr>
        <p:sp>
          <p:nvSpPr>
            <p:cNvPr id="70" name="Freeform 69"/>
            <p:cNvSpPr>
              <a:spLocks/>
            </p:cNvSpPr>
            <p:nvPr/>
          </p:nvSpPr>
          <p:spPr bwMode="auto">
            <a:xfrm>
              <a:off x="6300793" y="3181060"/>
              <a:ext cx="975100" cy="590180"/>
            </a:xfrm>
            <a:custGeom>
              <a:avLst/>
              <a:gdLst>
                <a:gd name="T0" fmla="*/ 700 w 868"/>
                <a:gd name="T1" fmla="*/ 187 h 524"/>
                <a:gd name="T2" fmla="*/ 650 w 868"/>
                <a:gd name="T3" fmla="*/ 195 h 524"/>
                <a:gd name="T4" fmla="*/ 483 w 868"/>
                <a:gd name="T5" fmla="*/ 89 h 524"/>
                <a:gd name="T6" fmla="*/ 463 w 868"/>
                <a:gd name="T7" fmla="*/ 90 h 524"/>
                <a:gd name="T8" fmla="*/ 424 w 868"/>
                <a:gd name="T9" fmla="*/ 47 h 524"/>
                <a:gd name="T10" fmla="*/ 268 w 868"/>
                <a:gd name="T11" fmla="*/ 15 h 524"/>
                <a:gd name="T12" fmla="*/ 153 w 868"/>
                <a:gd name="T13" fmla="*/ 114 h 524"/>
                <a:gd name="T14" fmla="*/ 128 w 868"/>
                <a:gd name="T15" fmla="*/ 112 h 524"/>
                <a:gd name="T16" fmla="*/ 0 w 868"/>
                <a:gd name="T17" fmla="*/ 240 h 524"/>
                <a:gd name="T18" fmla="*/ 128 w 868"/>
                <a:gd name="T19" fmla="*/ 368 h 524"/>
                <a:gd name="T20" fmla="*/ 435 w 868"/>
                <a:gd name="T21" fmla="*/ 368 h 524"/>
                <a:gd name="T22" fmla="*/ 493 w 868"/>
                <a:gd name="T23" fmla="*/ 411 h 524"/>
                <a:gd name="T24" fmla="*/ 554 w 868"/>
                <a:gd name="T25" fmla="*/ 350 h 524"/>
                <a:gd name="T26" fmla="*/ 493 w 868"/>
                <a:gd name="T27" fmla="*/ 290 h 524"/>
                <a:gd name="T28" fmla="*/ 435 w 868"/>
                <a:gd name="T29" fmla="*/ 333 h 524"/>
                <a:gd name="T30" fmla="*/ 128 w 868"/>
                <a:gd name="T31" fmla="*/ 333 h 524"/>
                <a:gd name="T32" fmla="*/ 35 w 868"/>
                <a:gd name="T33" fmla="*/ 240 h 524"/>
                <a:gd name="T34" fmla="*/ 128 w 868"/>
                <a:gd name="T35" fmla="*/ 147 h 524"/>
                <a:gd name="T36" fmla="*/ 172 w 868"/>
                <a:gd name="T37" fmla="*/ 158 h 524"/>
                <a:gd name="T38" fmla="*/ 183 w 868"/>
                <a:gd name="T39" fmla="*/ 135 h 524"/>
                <a:gd name="T40" fmla="*/ 183 w 868"/>
                <a:gd name="T41" fmla="*/ 135 h 524"/>
                <a:gd name="T42" fmla="*/ 184 w 868"/>
                <a:gd name="T43" fmla="*/ 131 h 524"/>
                <a:gd name="T44" fmla="*/ 186 w 868"/>
                <a:gd name="T45" fmla="*/ 126 h 524"/>
                <a:gd name="T46" fmla="*/ 186 w 868"/>
                <a:gd name="T47" fmla="*/ 126 h 524"/>
                <a:gd name="T48" fmla="*/ 277 w 868"/>
                <a:gd name="T49" fmla="*/ 49 h 524"/>
                <a:gd name="T50" fmla="*/ 402 w 868"/>
                <a:gd name="T51" fmla="*/ 74 h 524"/>
                <a:gd name="T52" fmla="*/ 425 w 868"/>
                <a:gd name="T53" fmla="*/ 98 h 524"/>
                <a:gd name="T54" fmla="*/ 305 w 868"/>
                <a:gd name="T55" fmla="*/ 223 h 524"/>
                <a:gd name="T56" fmla="*/ 297 w 868"/>
                <a:gd name="T57" fmla="*/ 223 h 524"/>
                <a:gd name="T58" fmla="*/ 178 w 868"/>
                <a:gd name="T59" fmla="*/ 281 h 524"/>
                <a:gd name="T60" fmla="*/ 405 w 868"/>
                <a:gd name="T61" fmla="*/ 281 h 524"/>
                <a:gd name="T62" fmla="*/ 493 w 868"/>
                <a:gd name="T63" fmla="*/ 239 h 524"/>
                <a:gd name="T64" fmla="*/ 605 w 868"/>
                <a:gd name="T65" fmla="*/ 350 h 524"/>
                <a:gd name="T66" fmla="*/ 493 w 868"/>
                <a:gd name="T67" fmla="*/ 462 h 524"/>
                <a:gd name="T68" fmla="*/ 405 w 868"/>
                <a:gd name="T69" fmla="*/ 419 h 524"/>
                <a:gd name="T70" fmla="*/ 154 w 868"/>
                <a:gd name="T71" fmla="*/ 419 h 524"/>
                <a:gd name="T72" fmla="*/ 297 w 868"/>
                <a:gd name="T73" fmla="*/ 524 h 524"/>
                <a:gd name="T74" fmla="*/ 701 w 868"/>
                <a:gd name="T75" fmla="*/ 524 h 524"/>
                <a:gd name="T76" fmla="*/ 701 w 868"/>
                <a:gd name="T77" fmla="*/ 524 h 524"/>
                <a:gd name="T78" fmla="*/ 868 w 868"/>
                <a:gd name="T79" fmla="*/ 356 h 524"/>
                <a:gd name="T80" fmla="*/ 700 w 868"/>
                <a:gd name="T81" fmla="*/ 187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8" h="524">
                  <a:moveTo>
                    <a:pt x="700" y="187"/>
                  </a:moveTo>
                  <a:cubicBezTo>
                    <a:pt x="682" y="187"/>
                    <a:pt x="666" y="190"/>
                    <a:pt x="650" y="195"/>
                  </a:cubicBezTo>
                  <a:cubicBezTo>
                    <a:pt x="620" y="132"/>
                    <a:pt x="557" y="89"/>
                    <a:pt x="483" y="89"/>
                  </a:cubicBezTo>
                  <a:cubicBezTo>
                    <a:pt x="476" y="89"/>
                    <a:pt x="469" y="89"/>
                    <a:pt x="463" y="90"/>
                  </a:cubicBezTo>
                  <a:cubicBezTo>
                    <a:pt x="452" y="74"/>
                    <a:pt x="439" y="59"/>
                    <a:pt x="424" y="47"/>
                  </a:cubicBezTo>
                  <a:cubicBezTo>
                    <a:pt x="381" y="12"/>
                    <a:pt x="322" y="0"/>
                    <a:pt x="268" y="15"/>
                  </a:cubicBezTo>
                  <a:cubicBezTo>
                    <a:pt x="216" y="30"/>
                    <a:pt x="174" y="66"/>
                    <a:pt x="153" y="114"/>
                  </a:cubicBezTo>
                  <a:cubicBezTo>
                    <a:pt x="145" y="113"/>
                    <a:pt x="136" y="112"/>
                    <a:pt x="128" y="112"/>
                  </a:cubicBezTo>
                  <a:cubicBezTo>
                    <a:pt x="57" y="112"/>
                    <a:pt x="0" y="169"/>
                    <a:pt x="0" y="240"/>
                  </a:cubicBezTo>
                  <a:cubicBezTo>
                    <a:pt x="0" y="310"/>
                    <a:pt x="57" y="368"/>
                    <a:pt x="128" y="368"/>
                  </a:cubicBezTo>
                  <a:cubicBezTo>
                    <a:pt x="435" y="368"/>
                    <a:pt x="435" y="368"/>
                    <a:pt x="435" y="368"/>
                  </a:cubicBezTo>
                  <a:cubicBezTo>
                    <a:pt x="443" y="393"/>
                    <a:pt x="466" y="411"/>
                    <a:pt x="493" y="411"/>
                  </a:cubicBezTo>
                  <a:cubicBezTo>
                    <a:pt x="527" y="411"/>
                    <a:pt x="554" y="384"/>
                    <a:pt x="554" y="350"/>
                  </a:cubicBezTo>
                  <a:cubicBezTo>
                    <a:pt x="554" y="317"/>
                    <a:pt x="527" y="290"/>
                    <a:pt x="493" y="290"/>
                  </a:cubicBezTo>
                  <a:cubicBezTo>
                    <a:pt x="466" y="290"/>
                    <a:pt x="443" y="308"/>
                    <a:pt x="435" y="333"/>
                  </a:cubicBezTo>
                  <a:cubicBezTo>
                    <a:pt x="128" y="333"/>
                    <a:pt x="128" y="333"/>
                    <a:pt x="128" y="333"/>
                  </a:cubicBezTo>
                  <a:cubicBezTo>
                    <a:pt x="77" y="333"/>
                    <a:pt x="35" y="291"/>
                    <a:pt x="35" y="240"/>
                  </a:cubicBezTo>
                  <a:cubicBezTo>
                    <a:pt x="35" y="189"/>
                    <a:pt x="77" y="147"/>
                    <a:pt x="128" y="147"/>
                  </a:cubicBezTo>
                  <a:cubicBezTo>
                    <a:pt x="144" y="147"/>
                    <a:pt x="159" y="151"/>
                    <a:pt x="172" y="158"/>
                  </a:cubicBezTo>
                  <a:cubicBezTo>
                    <a:pt x="183" y="135"/>
                    <a:pt x="183" y="135"/>
                    <a:pt x="183" y="135"/>
                  </a:cubicBezTo>
                  <a:cubicBezTo>
                    <a:pt x="183" y="135"/>
                    <a:pt x="183" y="135"/>
                    <a:pt x="183" y="135"/>
                  </a:cubicBezTo>
                  <a:cubicBezTo>
                    <a:pt x="183" y="134"/>
                    <a:pt x="184" y="132"/>
                    <a:pt x="184" y="131"/>
                  </a:cubicBezTo>
                  <a:cubicBezTo>
                    <a:pt x="186" y="126"/>
                    <a:pt x="186" y="126"/>
                    <a:pt x="186" y="126"/>
                  </a:cubicBezTo>
                  <a:cubicBezTo>
                    <a:pt x="186" y="126"/>
                    <a:pt x="186" y="126"/>
                    <a:pt x="186" y="126"/>
                  </a:cubicBezTo>
                  <a:cubicBezTo>
                    <a:pt x="203" y="88"/>
                    <a:pt x="236" y="61"/>
                    <a:pt x="277" y="49"/>
                  </a:cubicBezTo>
                  <a:cubicBezTo>
                    <a:pt x="322" y="37"/>
                    <a:pt x="367" y="46"/>
                    <a:pt x="402" y="74"/>
                  </a:cubicBezTo>
                  <a:cubicBezTo>
                    <a:pt x="411" y="81"/>
                    <a:pt x="419" y="89"/>
                    <a:pt x="425" y="98"/>
                  </a:cubicBezTo>
                  <a:cubicBezTo>
                    <a:pt x="367" y="117"/>
                    <a:pt x="322" y="164"/>
                    <a:pt x="305" y="223"/>
                  </a:cubicBezTo>
                  <a:cubicBezTo>
                    <a:pt x="303" y="223"/>
                    <a:pt x="300" y="223"/>
                    <a:pt x="297" y="223"/>
                  </a:cubicBezTo>
                  <a:cubicBezTo>
                    <a:pt x="249" y="223"/>
                    <a:pt x="206" y="246"/>
                    <a:pt x="178" y="281"/>
                  </a:cubicBezTo>
                  <a:cubicBezTo>
                    <a:pt x="405" y="281"/>
                    <a:pt x="405" y="281"/>
                    <a:pt x="405" y="281"/>
                  </a:cubicBezTo>
                  <a:cubicBezTo>
                    <a:pt x="426" y="255"/>
                    <a:pt x="458" y="239"/>
                    <a:pt x="493" y="239"/>
                  </a:cubicBezTo>
                  <a:cubicBezTo>
                    <a:pt x="555" y="239"/>
                    <a:pt x="605" y="289"/>
                    <a:pt x="605" y="350"/>
                  </a:cubicBezTo>
                  <a:cubicBezTo>
                    <a:pt x="605" y="412"/>
                    <a:pt x="555" y="462"/>
                    <a:pt x="493" y="462"/>
                  </a:cubicBezTo>
                  <a:cubicBezTo>
                    <a:pt x="458" y="462"/>
                    <a:pt x="426" y="446"/>
                    <a:pt x="405" y="419"/>
                  </a:cubicBezTo>
                  <a:cubicBezTo>
                    <a:pt x="154" y="419"/>
                    <a:pt x="154" y="419"/>
                    <a:pt x="154" y="419"/>
                  </a:cubicBezTo>
                  <a:cubicBezTo>
                    <a:pt x="173" y="480"/>
                    <a:pt x="230" y="524"/>
                    <a:pt x="297" y="524"/>
                  </a:cubicBezTo>
                  <a:cubicBezTo>
                    <a:pt x="701" y="524"/>
                    <a:pt x="701" y="524"/>
                    <a:pt x="701" y="524"/>
                  </a:cubicBezTo>
                  <a:cubicBezTo>
                    <a:pt x="701" y="524"/>
                    <a:pt x="701" y="524"/>
                    <a:pt x="701" y="524"/>
                  </a:cubicBezTo>
                  <a:cubicBezTo>
                    <a:pt x="793" y="524"/>
                    <a:pt x="868" y="448"/>
                    <a:pt x="868" y="356"/>
                  </a:cubicBezTo>
                  <a:cubicBezTo>
                    <a:pt x="868" y="263"/>
                    <a:pt x="793" y="187"/>
                    <a:pt x="700" y="187"/>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71" name="TextBox 103"/>
            <p:cNvSpPr txBox="1"/>
            <p:nvPr/>
          </p:nvSpPr>
          <p:spPr>
            <a:xfrm>
              <a:off x="6052079" y="3053664"/>
              <a:ext cx="65" cy="15234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endParaRPr lang="en-US" sz="1100" b="1" dirty="0" smtClean="0">
                <a:gradFill>
                  <a:gsLst>
                    <a:gs pos="2917">
                      <a:srgbClr val="FFFFFF"/>
                    </a:gs>
                    <a:gs pos="30000">
                      <a:srgbClr val="FFFFFF"/>
                    </a:gs>
                  </a:gsLst>
                  <a:lin ang="5400000" scaled="0"/>
                </a:gradFill>
              </a:endParaRPr>
            </a:p>
          </p:txBody>
        </p:sp>
      </p:grpSp>
      <p:grpSp>
        <p:nvGrpSpPr>
          <p:cNvPr id="46" name="Group 45"/>
          <p:cNvGrpSpPr/>
          <p:nvPr/>
        </p:nvGrpSpPr>
        <p:grpSpPr>
          <a:xfrm>
            <a:off x="10091039" y="3669971"/>
            <a:ext cx="1654299" cy="717576"/>
            <a:chOff x="9553043" y="3053664"/>
            <a:chExt cx="1654299" cy="717576"/>
          </a:xfrm>
          <a:solidFill>
            <a:schemeClr val="tx1">
              <a:lumMod val="95000"/>
            </a:schemeClr>
          </a:solidFill>
        </p:grpSpPr>
        <p:sp>
          <p:nvSpPr>
            <p:cNvPr id="68" name="Freeform 67"/>
            <p:cNvSpPr>
              <a:spLocks/>
            </p:cNvSpPr>
            <p:nvPr/>
          </p:nvSpPr>
          <p:spPr bwMode="auto">
            <a:xfrm>
              <a:off x="9801757" y="3181060"/>
              <a:ext cx="975100" cy="590180"/>
            </a:xfrm>
            <a:custGeom>
              <a:avLst/>
              <a:gdLst>
                <a:gd name="T0" fmla="*/ 700 w 868"/>
                <a:gd name="T1" fmla="*/ 187 h 524"/>
                <a:gd name="T2" fmla="*/ 650 w 868"/>
                <a:gd name="T3" fmla="*/ 195 h 524"/>
                <a:gd name="T4" fmla="*/ 483 w 868"/>
                <a:gd name="T5" fmla="*/ 89 h 524"/>
                <a:gd name="T6" fmla="*/ 463 w 868"/>
                <a:gd name="T7" fmla="*/ 90 h 524"/>
                <a:gd name="T8" fmla="*/ 424 w 868"/>
                <a:gd name="T9" fmla="*/ 47 h 524"/>
                <a:gd name="T10" fmla="*/ 268 w 868"/>
                <a:gd name="T11" fmla="*/ 15 h 524"/>
                <a:gd name="T12" fmla="*/ 153 w 868"/>
                <a:gd name="T13" fmla="*/ 114 h 524"/>
                <a:gd name="T14" fmla="*/ 128 w 868"/>
                <a:gd name="T15" fmla="*/ 112 h 524"/>
                <a:gd name="T16" fmla="*/ 0 w 868"/>
                <a:gd name="T17" fmla="*/ 240 h 524"/>
                <a:gd name="T18" fmla="*/ 128 w 868"/>
                <a:gd name="T19" fmla="*/ 368 h 524"/>
                <a:gd name="T20" fmla="*/ 435 w 868"/>
                <a:gd name="T21" fmla="*/ 368 h 524"/>
                <a:gd name="T22" fmla="*/ 493 w 868"/>
                <a:gd name="T23" fmla="*/ 411 h 524"/>
                <a:gd name="T24" fmla="*/ 554 w 868"/>
                <a:gd name="T25" fmla="*/ 350 h 524"/>
                <a:gd name="T26" fmla="*/ 493 w 868"/>
                <a:gd name="T27" fmla="*/ 290 h 524"/>
                <a:gd name="T28" fmla="*/ 435 w 868"/>
                <a:gd name="T29" fmla="*/ 333 h 524"/>
                <a:gd name="T30" fmla="*/ 128 w 868"/>
                <a:gd name="T31" fmla="*/ 333 h 524"/>
                <a:gd name="T32" fmla="*/ 35 w 868"/>
                <a:gd name="T33" fmla="*/ 240 h 524"/>
                <a:gd name="T34" fmla="*/ 128 w 868"/>
                <a:gd name="T35" fmla="*/ 147 h 524"/>
                <a:gd name="T36" fmla="*/ 172 w 868"/>
                <a:gd name="T37" fmla="*/ 158 h 524"/>
                <a:gd name="T38" fmla="*/ 183 w 868"/>
                <a:gd name="T39" fmla="*/ 135 h 524"/>
                <a:gd name="T40" fmla="*/ 183 w 868"/>
                <a:gd name="T41" fmla="*/ 135 h 524"/>
                <a:gd name="T42" fmla="*/ 184 w 868"/>
                <a:gd name="T43" fmla="*/ 131 h 524"/>
                <a:gd name="T44" fmla="*/ 186 w 868"/>
                <a:gd name="T45" fmla="*/ 126 h 524"/>
                <a:gd name="T46" fmla="*/ 186 w 868"/>
                <a:gd name="T47" fmla="*/ 126 h 524"/>
                <a:gd name="T48" fmla="*/ 277 w 868"/>
                <a:gd name="T49" fmla="*/ 49 h 524"/>
                <a:gd name="T50" fmla="*/ 402 w 868"/>
                <a:gd name="T51" fmla="*/ 74 h 524"/>
                <a:gd name="T52" fmla="*/ 425 w 868"/>
                <a:gd name="T53" fmla="*/ 98 h 524"/>
                <a:gd name="T54" fmla="*/ 305 w 868"/>
                <a:gd name="T55" fmla="*/ 223 h 524"/>
                <a:gd name="T56" fmla="*/ 297 w 868"/>
                <a:gd name="T57" fmla="*/ 223 h 524"/>
                <a:gd name="T58" fmla="*/ 178 w 868"/>
                <a:gd name="T59" fmla="*/ 281 h 524"/>
                <a:gd name="T60" fmla="*/ 405 w 868"/>
                <a:gd name="T61" fmla="*/ 281 h 524"/>
                <a:gd name="T62" fmla="*/ 493 w 868"/>
                <a:gd name="T63" fmla="*/ 239 h 524"/>
                <a:gd name="T64" fmla="*/ 605 w 868"/>
                <a:gd name="T65" fmla="*/ 350 h 524"/>
                <a:gd name="T66" fmla="*/ 493 w 868"/>
                <a:gd name="T67" fmla="*/ 462 h 524"/>
                <a:gd name="T68" fmla="*/ 405 w 868"/>
                <a:gd name="T69" fmla="*/ 419 h 524"/>
                <a:gd name="T70" fmla="*/ 154 w 868"/>
                <a:gd name="T71" fmla="*/ 419 h 524"/>
                <a:gd name="T72" fmla="*/ 297 w 868"/>
                <a:gd name="T73" fmla="*/ 524 h 524"/>
                <a:gd name="T74" fmla="*/ 701 w 868"/>
                <a:gd name="T75" fmla="*/ 524 h 524"/>
                <a:gd name="T76" fmla="*/ 701 w 868"/>
                <a:gd name="T77" fmla="*/ 524 h 524"/>
                <a:gd name="T78" fmla="*/ 868 w 868"/>
                <a:gd name="T79" fmla="*/ 356 h 524"/>
                <a:gd name="T80" fmla="*/ 700 w 868"/>
                <a:gd name="T81" fmla="*/ 187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8" h="524">
                  <a:moveTo>
                    <a:pt x="700" y="187"/>
                  </a:moveTo>
                  <a:cubicBezTo>
                    <a:pt x="682" y="187"/>
                    <a:pt x="666" y="190"/>
                    <a:pt x="650" y="195"/>
                  </a:cubicBezTo>
                  <a:cubicBezTo>
                    <a:pt x="620" y="132"/>
                    <a:pt x="557" y="89"/>
                    <a:pt x="483" y="89"/>
                  </a:cubicBezTo>
                  <a:cubicBezTo>
                    <a:pt x="476" y="89"/>
                    <a:pt x="469" y="89"/>
                    <a:pt x="463" y="90"/>
                  </a:cubicBezTo>
                  <a:cubicBezTo>
                    <a:pt x="452" y="74"/>
                    <a:pt x="439" y="59"/>
                    <a:pt x="424" y="47"/>
                  </a:cubicBezTo>
                  <a:cubicBezTo>
                    <a:pt x="381" y="12"/>
                    <a:pt x="322" y="0"/>
                    <a:pt x="268" y="15"/>
                  </a:cubicBezTo>
                  <a:cubicBezTo>
                    <a:pt x="216" y="30"/>
                    <a:pt x="174" y="66"/>
                    <a:pt x="153" y="114"/>
                  </a:cubicBezTo>
                  <a:cubicBezTo>
                    <a:pt x="145" y="113"/>
                    <a:pt x="136" y="112"/>
                    <a:pt x="128" y="112"/>
                  </a:cubicBezTo>
                  <a:cubicBezTo>
                    <a:pt x="57" y="112"/>
                    <a:pt x="0" y="169"/>
                    <a:pt x="0" y="240"/>
                  </a:cubicBezTo>
                  <a:cubicBezTo>
                    <a:pt x="0" y="310"/>
                    <a:pt x="57" y="368"/>
                    <a:pt x="128" y="368"/>
                  </a:cubicBezTo>
                  <a:cubicBezTo>
                    <a:pt x="435" y="368"/>
                    <a:pt x="435" y="368"/>
                    <a:pt x="435" y="368"/>
                  </a:cubicBezTo>
                  <a:cubicBezTo>
                    <a:pt x="443" y="393"/>
                    <a:pt x="466" y="411"/>
                    <a:pt x="493" y="411"/>
                  </a:cubicBezTo>
                  <a:cubicBezTo>
                    <a:pt x="527" y="411"/>
                    <a:pt x="554" y="384"/>
                    <a:pt x="554" y="350"/>
                  </a:cubicBezTo>
                  <a:cubicBezTo>
                    <a:pt x="554" y="317"/>
                    <a:pt x="527" y="290"/>
                    <a:pt x="493" y="290"/>
                  </a:cubicBezTo>
                  <a:cubicBezTo>
                    <a:pt x="466" y="290"/>
                    <a:pt x="443" y="308"/>
                    <a:pt x="435" y="333"/>
                  </a:cubicBezTo>
                  <a:cubicBezTo>
                    <a:pt x="128" y="333"/>
                    <a:pt x="128" y="333"/>
                    <a:pt x="128" y="333"/>
                  </a:cubicBezTo>
                  <a:cubicBezTo>
                    <a:pt x="77" y="333"/>
                    <a:pt x="35" y="291"/>
                    <a:pt x="35" y="240"/>
                  </a:cubicBezTo>
                  <a:cubicBezTo>
                    <a:pt x="35" y="189"/>
                    <a:pt x="77" y="147"/>
                    <a:pt x="128" y="147"/>
                  </a:cubicBezTo>
                  <a:cubicBezTo>
                    <a:pt x="144" y="147"/>
                    <a:pt x="159" y="151"/>
                    <a:pt x="172" y="158"/>
                  </a:cubicBezTo>
                  <a:cubicBezTo>
                    <a:pt x="183" y="135"/>
                    <a:pt x="183" y="135"/>
                    <a:pt x="183" y="135"/>
                  </a:cubicBezTo>
                  <a:cubicBezTo>
                    <a:pt x="183" y="135"/>
                    <a:pt x="183" y="135"/>
                    <a:pt x="183" y="135"/>
                  </a:cubicBezTo>
                  <a:cubicBezTo>
                    <a:pt x="183" y="134"/>
                    <a:pt x="184" y="132"/>
                    <a:pt x="184" y="131"/>
                  </a:cubicBezTo>
                  <a:cubicBezTo>
                    <a:pt x="186" y="126"/>
                    <a:pt x="186" y="126"/>
                    <a:pt x="186" y="126"/>
                  </a:cubicBezTo>
                  <a:cubicBezTo>
                    <a:pt x="186" y="126"/>
                    <a:pt x="186" y="126"/>
                    <a:pt x="186" y="126"/>
                  </a:cubicBezTo>
                  <a:cubicBezTo>
                    <a:pt x="203" y="88"/>
                    <a:pt x="236" y="61"/>
                    <a:pt x="277" y="49"/>
                  </a:cubicBezTo>
                  <a:cubicBezTo>
                    <a:pt x="322" y="37"/>
                    <a:pt x="367" y="46"/>
                    <a:pt x="402" y="74"/>
                  </a:cubicBezTo>
                  <a:cubicBezTo>
                    <a:pt x="411" y="81"/>
                    <a:pt x="419" y="89"/>
                    <a:pt x="425" y="98"/>
                  </a:cubicBezTo>
                  <a:cubicBezTo>
                    <a:pt x="367" y="117"/>
                    <a:pt x="322" y="164"/>
                    <a:pt x="305" y="223"/>
                  </a:cubicBezTo>
                  <a:cubicBezTo>
                    <a:pt x="303" y="223"/>
                    <a:pt x="300" y="223"/>
                    <a:pt x="297" y="223"/>
                  </a:cubicBezTo>
                  <a:cubicBezTo>
                    <a:pt x="249" y="223"/>
                    <a:pt x="206" y="246"/>
                    <a:pt x="178" y="281"/>
                  </a:cubicBezTo>
                  <a:cubicBezTo>
                    <a:pt x="405" y="281"/>
                    <a:pt x="405" y="281"/>
                    <a:pt x="405" y="281"/>
                  </a:cubicBezTo>
                  <a:cubicBezTo>
                    <a:pt x="426" y="255"/>
                    <a:pt x="458" y="239"/>
                    <a:pt x="493" y="239"/>
                  </a:cubicBezTo>
                  <a:cubicBezTo>
                    <a:pt x="555" y="239"/>
                    <a:pt x="605" y="289"/>
                    <a:pt x="605" y="350"/>
                  </a:cubicBezTo>
                  <a:cubicBezTo>
                    <a:pt x="605" y="412"/>
                    <a:pt x="555" y="462"/>
                    <a:pt x="493" y="462"/>
                  </a:cubicBezTo>
                  <a:cubicBezTo>
                    <a:pt x="458" y="462"/>
                    <a:pt x="426" y="446"/>
                    <a:pt x="405" y="419"/>
                  </a:cubicBezTo>
                  <a:cubicBezTo>
                    <a:pt x="154" y="419"/>
                    <a:pt x="154" y="419"/>
                    <a:pt x="154" y="419"/>
                  </a:cubicBezTo>
                  <a:cubicBezTo>
                    <a:pt x="173" y="480"/>
                    <a:pt x="230" y="524"/>
                    <a:pt x="297" y="524"/>
                  </a:cubicBezTo>
                  <a:cubicBezTo>
                    <a:pt x="701" y="524"/>
                    <a:pt x="701" y="524"/>
                    <a:pt x="701" y="524"/>
                  </a:cubicBezTo>
                  <a:cubicBezTo>
                    <a:pt x="701" y="524"/>
                    <a:pt x="701" y="524"/>
                    <a:pt x="701" y="524"/>
                  </a:cubicBezTo>
                  <a:cubicBezTo>
                    <a:pt x="793" y="524"/>
                    <a:pt x="868" y="448"/>
                    <a:pt x="868" y="356"/>
                  </a:cubicBezTo>
                  <a:cubicBezTo>
                    <a:pt x="868" y="263"/>
                    <a:pt x="793" y="187"/>
                    <a:pt x="700" y="187"/>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69" name="TextBox 106"/>
            <p:cNvSpPr txBox="1"/>
            <p:nvPr/>
          </p:nvSpPr>
          <p:spPr>
            <a:xfrm>
              <a:off x="9553043" y="3053664"/>
              <a:ext cx="1654299" cy="15234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100" b="1" dirty="0" smtClean="0">
                  <a:gradFill>
                    <a:gsLst>
                      <a:gs pos="2917">
                        <a:srgbClr val="FFFFFF"/>
                      </a:gs>
                      <a:gs pos="30000">
                        <a:srgbClr val="FFFFFF"/>
                      </a:gs>
                    </a:gsLst>
                    <a:lin ang="5400000" scaled="0"/>
                  </a:gradFill>
                </a:rPr>
                <a:t>Azure Resource Manager</a:t>
              </a:r>
            </a:p>
          </p:txBody>
        </p:sp>
      </p:grpSp>
      <p:grpSp>
        <p:nvGrpSpPr>
          <p:cNvPr id="47" name="Group 46"/>
          <p:cNvGrpSpPr/>
          <p:nvPr/>
        </p:nvGrpSpPr>
        <p:grpSpPr>
          <a:xfrm>
            <a:off x="8607497" y="2648307"/>
            <a:ext cx="1071096" cy="926612"/>
            <a:chOff x="7516813" y="3165475"/>
            <a:chExt cx="1423988" cy="1231900"/>
          </a:xfrm>
          <a:solidFill>
            <a:schemeClr val="tx1">
              <a:lumMod val="95000"/>
            </a:schemeClr>
          </a:solidFill>
        </p:grpSpPr>
        <p:sp>
          <p:nvSpPr>
            <p:cNvPr id="63" name="Freeform 62"/>
            <p:cNvSpPr>
              <a:spLocks noEditPoints="1"/>
            </p:cNvSpPr>
            <p:nvPr/>
          </p:nvSpPr>
          <p:spPr bwMode="auto">
            <a:xfrm>
              <a:off x="7516813" y="3165475"/>
              <a:ext cx="1423988" cy="1231900"/>
            </a:xfrm>
            <a:custGeom>
              <a:avLst/>
              <a:gdLst>
                <a:gd name="T0" fmla="*/ 322 w 377"/>
                <a:gd name="T1" fmla="*/ 108 h 325"/>
                <a:gd name="T2" fmla="*/ 304 w 377"/>
                <a:gd name="T3" fmla="*/ 55 h 325"/>
                <a:gd name="T4" fmla="*/ 270 w 377"/>
                <a:gd name="T5" fmla="*/ 18 h 325"/>
                <a:gd name="T6" fmla="*/ 18 w 377"/>
                <a:gd name="T7" fmla="*/ 0 h 325"/>
                <a:gd name="T8" fmla="*/ 0 w 377"/>
                <a:gd name="T9" fmla="*/ 199 h 325"/>
                <a:gd name="T10" fmla="*/ 51 w 377"/>
                <a:gd name="T11" fmla="*/ 217 h 325"/>
                <a:gd name="T12" fmla="*/ 69 w 377"/>
                <a:gd name="T13" fmla="*/ 272 h 325"/>
                <a:gd name="T14" fmla="*/ 107 w 377"/>
                <a:gd name="T15" fmla="*/ 307 h 325"/>
                <a:gd name="T16" fmla="*/ 359 w 377"/>
                <a:gd name="T17" fmla="*/ 325 h 325"/>
                <a:gd name="T18" fmla="*/ 377 w 377"/>
                <a:gd name="T19" fmla="*/ 126 h 325"/>
                <a:gd name="T20" fmla="*/ 50 w 377"/>
                <a:gd name="T21" fmla="*/ 9 h 325"/>
                <a:gd name="T22" fmla="*/ 50 w 377"/>
                <a:gd name="T23" fmla="*/ 24 h 325"/>
                <a:gd name="T24" fmla="*/ 50 w 377"/>
                <a:gd name="T25" fmla="*/ 9 h 325"/>
                <a:gd name="T26" fmla="*/ 34 w 377"/>
                <a:gd name="T27" fmla="*/ 17 h 325"/>
                <a:gd name="T28" fmla="*/ 18 w 377"/>
                <a:gd name="T29" fmla="*/ 17 h 325"/>
                <a:gd name="T30" fmla="*/ 18 w 377"/>
                <a:gd name="T31" fmla="*/ 199 h 325"/>
                <a:gd name="T32" fmla="*/ 252 w 377"/>
                <a:gd name="T33" fmla="*/ 31 h 325"/>
                <a:gd name="T34" fmla="*/ 69 w 377"/>
                <a:gd name="T35" fmla="*/ 55 h 325"/>
                <a:gd name="T36" fmla="*/ 51 w 377"/>
                <a:gd name="T37" fmla="*/ 199 h 325"/>
                <a:gd name="T38" fmla="*/ 109 w 377"/>
                <a:gd name="T39" fmla="*/ 72 h 325"/>
                <a:gd name="T40" fmla="*/ 94 w 377"/>
                <a:gd name="T41" fmla="*/ 72 h 325"/>
                <a:gd name="T42" fmla="*/ 109 w 377"/>
                <a:gd name="T43" fmla="*/ 72 h 325"/>
                <a:gd name="T44" fmla="*/ 78 w 377"/>
                <a:gd name="T45" fmla="*/ 80 h 325"/>
                <a:gd name="T46" fmla="*/ 78 w 377"/>
                <a:gd name="T47" fmla="*/ 64 h 325"/>
                <a:gd name="T48" fmla="*/ 70 w 377"/>
                <a:gd name="T49" fmla="*/ 254 h 325"/>
                <a:gd name="T50" fmla="*/ 70 w 377"/>
                <a:gd name="T51" fmla="*/ 199 h 325"/>
                <a:gd name="T52" fmla="*/ 252 w 377"/>
                <a:gd name="T53" fmla="*/ 87 h 325"/>
                <a:gd name="T54" fmla="*/ 304 w 377"/>
                <a:gd name="T55" fmla="*/ 87 h 325"/>
                <a:gd name="T56" fmla="*/ 270 w 377"/>
                <a:gd name="T57" fmla="*/ 108 h 325"/>
                <a:gd name="T58" fmla="*/ 124 w 377"/>
                <a:gd name="T59" fmla="*/ 108 h 325"/>
                <a:gd name="T60" fmla="*/ 107 w 377"/>
                <a:gd name="T61" fmla="*/ 199 h 325"/>
                <a:gd name="T62" fmla="*/ 107 w 377"/>
                <a:gd name="T63" fmla="*/ 254 h 325"/>
                <a:gd name="T64" fmla="*/ 164 w 377"/>
                <a:gd name="T65" fmla="*/ 125 h 325"/>
                <a:gd name="T66" fmla="*/ 149 w 377"/>
                <a:gd name="T67" fmla="*/ 125 h 325"/>
                <a:gd name="T68" fmla="*/ 164 w 377"/>
                <a:gd name="T69" fmla="*/ 125 h 325"/>
                <a:gd name="T70" fmla="*/ 133 w 377"/>
                <a:gd name="T71" fmla="*/ 133 h 325"/>
                <a:gd name="T72" fmla="*/ 133 w 377"/>
                <a:gd name="T73" fmla="*/ 118 h 325"/>
                <a:gd name="T74" fmla="*/ 359 w 377"/>
                <a:gd name="T75" fmla="*/ 307 h 325"/>
                <a:gd name="T76" fmla="*/ 125 w 377"/>
                <a:gd name="T77" fmla="*/ 272 h 325"/>
                <a:gd name="T78" fmla="*/ 125 w 377"/>
                <a:gd name="T79" fmla="*/ 217 h 325"/>
                <a:gd name="T80" fmla="*/ 125 w 377"/>
                <a:gd name="T81" fmla="*/ 140 h 325"/>
                <a:gd name="T82" fmla="*/ 270 w 377"/>
                <a:gd name="T83" fmla="*/ 140 h 325"/>
                <a:gd name="T84" fmla="*/ 322 w 377"/>
                <a:gd name="T85" fmla="*/ 140 h 325"/>
                <a:gd name="T86" fmla="*/ 359 w 377"/>
                <a:gd name="T87" fmla="*/ 3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7" h="325">
                  <a:moveTo>
                    <a:pt x="359" y="108"/>
                  </a:moveTo>
                  <a:cubicBezTo>
                    <a:pt x="322" y="108"/>
                    <a:pt x="322" y="108"/>
                    <a:pt x="322" y="108"/>
                  </a:cubicBezTo>
                  <a:cubicBezTo>
                    <a:pt x="322" y="73"/>
                    <a:pt x="322" y="73"/>
                    <a:pt x="322" y="73"/>
                  </a:cubicBezTo>
                  <a:cubicBezTo>
                    <a:pt x="322" y="63"/>
                    <a:pt x="314" y="55"/>
                    <a:pt x="304" y="55"/>
                  </a:cubicBezTo>
                  <a:cubicBezTo>
                    <a:pt x="270" y="55"/>
                    <a:pt x="270" y="55"/>
                    <a:pt x="270" y="55"/>
                  </a:cubicBezTo>
                  <a:cubicBezTo>
                    <a:pt x="270" y="18"/>
                    <a:pt x="270" y="18"/>
                    <a:pt x="270" y="18"/>
                  </a:cubicBezTo>
                  <a:cubicBezTo>
                    <a:pt x="270" y="8"/>
                    <a:pt x="262" y="0"/>
                    <a:pt x="252" y="0"/>
                  </a:cubicBezTo>
                  <a:cubicBezTo>
                    <a:pt x="18" y="0"/>
                    <a:pt x="18" y="0"/>
                    <a:pt x="18" y="0"/>
                  </a:cubicBezTo>
                  <a:cubicBezTo>
                    <a:pt x="8" y="0"/>
                    <a:pt x="0" y="8"/>
                    <a:pt x="0" y="18"/>
                  </a:cubicBezTo>
                  <a:cubicBezTo>
                    <a:pt x="0" y="199"/>
                    <a:pt x="0" y="199"/>
                    <a:pt x="0" y="199"/>
                  </a:cubicBezTo>
                  <a:cubicBezTo>
                    <a:pt x="0" y="209"/>
                    <a:pt x="8" y="217"/>
                    <a:pt x="18" y="217"/>
                  </a:cubicBezTo>
                  <a:cubicBezTo>
                    <a:pt x="51" y="217"/>
                    <a:pt x="51" y="217"/>
                    <a:pt x="51" y="217"/>
                  </a:cubicBezTo>
                  <a:cubicBezTo>
                    <a:pt x="51" y="254"/>
                    <a:pt x="51" y="254"/>
                    <a:pt x="51" y="254"/>
                  </a:cubicBezTo>
                  <a:cubicBezTo>
                    <a:pt x="51" y="264"/>
                    <a:pt x="59" y="272"/>
                    <a:pt x="69" y="272"/>
                  </a:cubicBezTo>
                  <a:cubicBezTo>
                    <a:pt x="107" y="272"/>
                    <a:pt x="107" y="272"/>
                    <a:pt x="107" y="272"/>
                  </a:cubicBezTo>
                  <a:cubicBezTo>
                    <a:pt x="107" y="307"/>
                    <a:pt x="107" y="307"/>
                    <a:pt x="107" y="307"/>
                  </a:cubicBezTo>
                  <a:cubicBezTo>
                    <a:pt x="107" y="317"/>
                    <a:pt x="114" y="325"/>
                    <a:pt x="124" y="325"/>
                  </a:cubicBezTo>
                  <a:cubicBezTo>
                    <a:pt x="359" y="325"/>
                    <a:pt x="359" y="325"/>
                    <a:pt x="359" y="325"/>
                  </a:cubicBezTo>
                  <a:cubicBezTo>
                    <a:pt x="369" y="325"/>
                    <a:pt x="377" y="317"/>
                    <a:pt x="377" y="307"/>
                  </a:cubicBezTo>
                  <a:cubicBezTo>
                    <a:pt x="377" y="126"/>
                    <a:pt x="377" y="126"/>
                    <a:pt x="377" y="126"/>
                  </a:cubicBezTo>
                  <a:cubicBezTo>
                    <a:pt x="377" y="116"/>
                    <a:pt x="369" y="108"/>
                    <a:pt x="359" y="108"/>
                  </a:cubicBezTo>
                  <a:close/>
                  <a:moveTo>
                    <a:pt x="50" y="9"/>
                  </a:moveTo>
                  <a:cubicBezTo>
                    <a:pt x="54" y="9"/>
                    <a:pt x="57" y="13"/>
                    <a:pt x="57" y="17"/>
                  </a:cubicBezTo>
                  <a:cubicBezTo>
                    <a:pt x="57" y="21"/>
                    <a:pt x="54" y="24"/>
                    <a:pt x="50" y="24"/>
                  </a:cubicBezTo>
                  <a:cubicBezTo>
                    <a:pt x="46" y="24"/>
                    <a:pt x="42" y="21"/>
                    <a:pt x="42" y="17"/>
                  </a:cubicBezTo>
                  <a:cubicBezTo>
                    <a:pt x="42" y="13"/>
                    <a:pt x="46" y="9"/>
                    <a:pt x="50" y="9"/>
                  </a:cubicBezTo>
                  <a:close/>
                  <a:moveTo>
                    <a:pt x="26" y="9"/>
                  </a:moveTo>
                  <a:cubicBezTo>
                    <a:pt x="30" y="9"/>
                    <a:pt x="34" y="13"/>
                    <a:pt x="34" y="17"/>
                  </a:cubicBezTo>
                  <a:cubicBezTo>
                    <a:pt x="34" y="21"/>
                    <a:pt x="30" y="24"/>
                    <a:pt x="26" y="24"/>
                  </a:cubicBezTo>
                  <a:cubicBezTo>
                    <a:pt x="22" y="24"/>
                    <a:pt x="18" y="21"/>
                    <a:pt x="18" y="17"/>
                  </a:cubicBezTo>
                  <a:cubicBezTo>
                    <a:pt x="18" y="13"/>
                    <a:pt x="22" y="9"/>
                    <a:pt x="26" y="9"/>
                  </a:cubicBezTo>
                  <a:close/>
                  <a:moveTo>
                    <a:pt x="18" y="199"/>
                  </a:moveTo>
                  <a:cubicBezTo>
                    <a:pt x="18" y="31"/>
                    <a:pt x="18" y="31"/>
                    <a:pt x="18" y="31"/>
                  </a:cubicBezTo>
                  <a:cubicBezTo>
                    <a:pt x="252" y="31"/>
                    <a:pt x="252" y="31"/>
                    <a:pt x="252" y="31"/>
                  </a:cubicBezTo>
                  <a:cubicBezTo>
                    <a:pt x="252" y="55"/>
                    <a:pt x="252" y="55"/>
                    <a:pt x="252" y="55"/>
                  </a:cubicBezTo>
                  <a:cubicBezTo>
                    <a:pt x="69" y="55"/>
                    <a:pt x="69" y="55"/>
                    <a:pt x="69" y="55"/>
                  </a:cubicBezTo>
                  <a:cubicBezTo>
                    <a:pt x="59" y="55"/>
                    <a:pt x="51" y="63"/>
                    <a:pt x="51" y="73"/>
                  </a:cubicBezTo>
                  <a:cubicBezTo>
                    <a:pt x="51" y="199"/>
                    <a:pt x="51" y="199"/>
                    <a:pt x="51" y="199"/>
                  </a:cubicBezTo>
                  <a:lnTo>
                    <a:pt x="18" y="199"/>
                  </a:lnTo>
                  <a:close/>
                  <a:moveTo>
                    <a:pt x="109" y="72"/>
                  </a:moveTo>
                  <a:cubicBezTo>
                    <a:pt x="109" y="76"/>
                    <a:pt x="106" y="80"/>
                    <a:pt x="101" y="80"/>
                  </a:cubicBezTo>
                  <a:cubicBezTo>
                    <a:pt x="97" y="80"/>
                    <a:pt x="94" y="76"/>
                    <a:pt x="94" y="72"/>
                  </a:cubicBezTo>
                  <a:cubicBezTo>
                    <a:pt x="94" y="68"/>
                    <a:pt x="97" y="64"/>
                    <a:pt x="101" y="64"/>
                  </a:cubicBezTo>
                  <a:cubicBezTo>
                    <a:pt x="106" y="64"/>
                    <a:pt x="109" y="68"/>
                    <a:pt x="109" y="72"/>
                  </a:cubicBezTo>
                  <a:close/>
                  <a:moveTo>
                    <a:pt x="85" y="72"/>
                  </a:moveTo>
                  <a:cubicBezTo>
                    <a:pt x="85" y="76"/>
                    <a:pt x="82" y="80"/>
                    <a:pt x="78" y="80"/>
                  </a:cubicBezTo>
                  <a:cubicBezTo>
                    <a:pt x="73" y="80"/>
                    <a:pt x="70" y="76"/>
                    <a:pt x="70" y="72"/>
                  </a:cubicBezTo>
                  <a:cubicBezTo>
                    <a:pt x="70" y="68"/>
                    <a:pt x="73" y="64"/>
                    <a:pt x="78" y="64"/>
                  </a:cubicBezTo>
                  <a:cubicBezTo>
                    <a:pt x="82" y="64"/>
                    <a:pt x="85" y="68"/>
                    <a:pt x="85" y="72"/>
                  </a:cubicBezTo>
                  <a:close/>
                  <a:moveTo>
                    <a:pt x="70" y="254"/>
                  </a:moveTo>
                  <a:cubicBezTo>
                    <a:pt x="70" y="217"/>
                    <a:pt x="70" y="217"/>
                    <a:pt x="70" y="217"/>
                  </a:cubicBezTo>
                  <a:cubicBezTo>
                    <a:pt x="70" y="199"/>
                    <a:pt x="70" y="199"/>
                    <a:pt x="70" y="199"/>
                  </a:cubicBezTo>
                  <a:cubicBezTo>
                    <a:pt x="70" y="87"/>
                    <a:pt x="70" y="87"/>
                    <a:pt x="70" y="87"/>
                  </a:cubicBezTo>
                  <a:cubicBezTo>
                    <a:pt x="252" y="87"/>
                    <a:pt x="252" y="87"/>
                    <a:pt x="252" y="87"/>
                  </a:cubicBezTo>
                  <a:cubicBezTo>
                    <a:pt x="270" y="87"/>
                    <a:pt x="270" y="87"/>
                    <a:pt x="270" y="87"/>
                  </a:cubicBezTo>
                  <a:cubicBezTo>
                    <a:pt x="304" y="87"/>
                    <a:pt x="304" y="87"/>
                    <a:pt x="304" y="87"/>
                  </a:cubicBezTo>
                  <a:cubicBezTo>
                    <a:pt x="304" y="108"/>
                    <a:pt x="304" y="108"/>
                    <a:pt x="304" y="108"/>
                  </a:cubicBezTo>
                  <a:cubicBezTo>
                    <a:pt x="270" y="108"/>
                    <a:pt x="270" y="108"/>
                    <a:pt x="270" y="108"/>
                  </a:cubicBezTo>
                  <a:cubicBezTo>
                    <a:pt x="252" y="108"/>
                    <a:pt x="252" y="108"/>
                    <a:pt x="252" y="108"/>
                  </a:cubicBezTo>
                  <a:cubicBezTo>
                    <a:pt x="124" y="108"/>
                    <a:pt x="124" y="108"/>
                    <a:pt x="124" y="108"/>
                  </a:cubicBezTo>
                  <a:cubicBezTo>
                    <a:pt x="114" y="108"/>
                    <a:pt x="107" y="116"/>
                    <a:pt x="107" y="126"/>
                  </a:cubicBezTo>
                  <a:cubicBezTo>
                    <a:pt x="107" y="199"/>
                    <a:pt x="107" y="199"/>
                    <a:pt x="107" y="199"/>
                  </a:cubicBezTo>
                  <a:cubicBezTo>
                    <a:pt x="107" y="217"/>
                    <a:pt x="107" y="217"/>
                    <a:pt x="107" y="217"/>
                  </a:cubicBezTo>
                  <a:cubicBezTo>
                    <a:pt x="107" y="254"/>
                    <a:pt x="107" y="254"/>
                    <a:pt x="107" y="254"/>
                  </a:cubicBezTo>
                  <a:lnTo>
                    <a:pt x="70" y="254"/>
                  </a:lnTo>
                  <a:close/>
                  <a:moveTo>
                    <a:pt x="164" y="125"/>
                  </a:moveTo>
                  <a:cubicBezTo>
                    <a:pt x="164" y="129"/>
                    <a:pt x="161" y="133"/>
                    <a:pt x="156" y="133"/>
                  </a:cubicBezTo>
                  <a:cubicBezTo>
                    <a:pt x="152" y="133"/>
                    <a:pt x="149" y="129"/>
                    <a:pt x="149" y="125"/>
                  </a:cubicBezTo>
                  <a:cubicBezTo>
                    <a:pt x="149" y="121"/>
                    <a:pt x="152" y="118"/>
                    <a:pt x="156" y="118"/>
                  </a:cubicBezTo>
                  <a:cubicBezTo>
                    <a:pt x="161" y="118"/>
                    <a:pt x="164" y="121"/>
                    <a:pt x="164" y="125"/>
                  </a:cubicBezTo>
                  <a:close/>
                  <a:moveTo>
                    <a:pt x="140" y="125"/>
                  </a:moveTo>
                  <a:cubicBezTo>
                    <a:pt x="140" y="129"/>
                    <a:pt x="137" y="133"/>
                    <a:pt x="133" y="133"/>
                  </a:cubicBezTo>
                  <a:cubicBezTo>
                    <a:pt x="129" y="133"/>
                    <a:pt x="125" y="129"/>
                    <a:pt x="125" y="125"/>
                  </a:cubicBezTo>
                  <a:cubicBezTo>
                    <a:pt x="125" y="121"/>
                    <a:pt x="129" y="118"/>
                    <a:pt x="133" y="118"/>
                  </a:cubicBezTo>
                  <a:cubicBezTo>
                    <a:pt x="137" y="118"/>
                    <a:pt x="140" y="121"/>
                    <a:pt x="140" y="125"/>
                  </a:cubicBezTo>
                  <a:close/>
                  <a:moveTo>
                    <a:pt x="359" y="307"/>
                  </a:moveTo>
                  <a:cubicBezTo>
                    <a:pt x="125" y="307"/>
                    <a:pt x="125" y="307"/>
                    <a:pt x="125" y="307"/>
                  </a:cubicBezTo>
                  <a:cubicBezTo>
                    <a:pt x="125" y="272"/>
                    <a:pt x="125" y="272"/>
                    <a:pt x="125" y="272"/>
                  </a:cubicBezTo>
                  <a:cubicBezTo>
                    <a:pt x="125" y="254"/>
                    <a:pt x="125" y="254"/>
                    <a:pt x="125" y="254"/>
                  </a:cubicBezTo>
                  <a:cubicBezTo>
                    <a:pt x="125" y="217"/>
                    <a:pt x="125" y="217"/>
                    <a:pt x="125" y="217"/>
                  </a:cubicBezTo>
                  <a:cubicBezTo>
                    <a:pt x="125" y="199"/>
                    <a:pt x="125" y="199"/>
                    <a:pt x="125" y="199"/>
                  </a:cubicBezTo>
                  <a:cubicBezTo>
                    <a:pt x="125" y="140"/>
                    <a:pt x="125" y="140"/>
                    <a:pt x="125" y="140"/>
                  </a:cubicBezTo>
                  <a:cubicBezTo>
                    <a:pt x="252" y="140"/>
                    <a:pt x="252" y="140"/>
                    <a:pt x="252" y="140"/>
                  </a:cubicBezTo>
                  <a:cubicBezTo>
                    <a:pt x="270" y="140"/>
                    <a:pt x="270" y="140"/>
                    <a:pt x="270" y="140"/>
                  </a:cubicBezTo>
                  <a:cubicBezTo>
                    <a:pt x="304" y="140"/>
                    <a:pt x="304" y="140"/>
                    <a:pt x="304" y="140"/>
                  </a:cubicBezTo>
                  <a:cubicBezTo>
                    <a:pt x="322" y="140"/>
                    <a:pt x="322" y="140"/>
                    <a:pt x="322" y="140"/>
                  </a:cubicBezTo>
                  <a:cubicBezTo>
                    <a:pt x="359" y="140"/>
                    <a:pt x="359" y="140"/>
                    <a:pt x="359" y="140"/>
                  </a:cubicBezTo>
                  <a:lnTo>
                    <a:pt x="359" y="3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64" name="Rectangle 63"/>
            <p:cNvSpPr>
              <a:spLocks noChangeArrowheads="1"/>
            </p:cNvSpPr>
            <p:nvPr/>
          </p:nvSpPr>
          <p:spPr bwMode="auto">
            <a:xfrm>
              <a:off x="8135938" y="4025900"/>
              <a:ext cx="98425"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65" name="Rectangle 64"/>
            <p:cNvSpPr>
              <a:spLocks noChangeArrowheads="1"/>
            </p:cNvSpPr>
            <p:nvPr/>
          </p:nvSpPr>
          <p:spPr bwMode="auto">
            <a:xfrm>
              <a:off x="8294688" y="3984625"/>
              <a:ext cx="98425" cy="2270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66" name="Rectangle 65"/>
            <p:cNvSpPr>
              <a:spLocks noChangeArrowheads="1"/>
            </p:cNvSpPr>
            <p:nvPr/>
          </p:nvSpPr>
          <p:spPr bwMode="auto">
            <a:xfrm>
              <a:off x="8456613" y="3922713"/>
              <a:ext cx="98425" cy="288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67" name="Rectangle 66"/>
            <p:cNvSpPr>
              <a:spLocks noChangeArrowheads="1"/>
            </p:cNvSpPr>
            <p:nvPr/>
          </p:nvSpPr>
          <p:spPr bwMode="auto">
            <a:xfrm>
              <a:off x="8615363" y="3840163"/>
              <a:ext cx="98425" cy="3714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FFFFFF"/>
                </a:solidFill>
              </a:endParaRPr>
            </a:p>
          </p:txBody>
        </p:sp>
      </p:grpSp>
      <p:sp>
        <p:nvSpPr>
          <p:cNvPr id="48" name="TextBox 116"/>
          <p:cNvSpPr txBox="1"/>
          <p:nvPr/>
        </p:nvSpPr>
        <p:spPr>
          <a:xfrm>
            <a:off x="10470495" y="6350616"/>
            <a:ext cx="1065997" cy="15234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100" b="1" dirty="0" smtClean="0">
                <a:gradFill>
                  <a:gsLst>
                    <a:gs pos="2917">
                      <a:srgbClr val="FFFFFF"/>
                    </a:gs>
                    <a:gs pos="30000">
                      <a:srgbClr val="FFFFFF"/>
                    </a:gs>
                  </a:gsLst>
                  <a:lin ang="5400000" scaled="0"/>
                </a:gradFill>
              </a:rPr>
              <a:t>Microsoft Azure</a:t>
            </a:r>
          </a:p>
        </p:txBody>
      </p:sp>
      <p:sp>
        <p:nvSpPr>
          <p:cNvPr id="49" name="TextBox 117"/>
          <p:cNvSpPr txBox="1"/>
          <p:nvPr/>
        </p:nvSpPr>
        <p:spPr>
          <a:xfrm>
            <a:off x="6793068" y="6350617"/>
            <a:ext cx="881652" cy="15234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100" b="1" dirty="0" smtClean="0">
                <a:gradFill>
                  <a:gsLst>
                    <a:gs pos="2917">
                      <a:srgbClr val="FFFFFF"/>
                    </a:gs>
                    <a:gs pos="30000">
                      <a:srgbClr val="FFFFFF"/>
                    </a:gs>
                  </a:gsLst>
                  <a:lin ang="5400000" scaled="0"/>
                </a:gradFill>
              </a:rPr>
              <a:t>On-premises </a:t>
            </a:r>
          </a:p>
        </p:txBody>
      </p:sp>
      <p:grpSp>
        <p:nvGrpSpPr>
          <p:cNvPr id="50" name="Group 49"/>
          <p:cNvGrpSpPr/>
          <p:nvPr/>
        </p:nvGrpSpPr>
        <p:grpSpPr>
          <a:xfrm>
            <a:off x="7281696" y="3093645"/>
            <a:ext cx="1104900" cy="316662"/>
            <a:chOff x="6743700" y="2477338"/>
            <a:chExt cx="1104900" cy="316662"/>
          </a:xfrm>
        </p:grpSpPr>
        <p:cxnSp>
          <p:nvCxnSpPr>
            <p:cNvPr id="61" name="Straight Connector 60"/>
            <p:cNvCxnSpPr/>
            <p:nvPr/>
          </p:nvCxnSpPr>
          <p:spPr>
            <a:xfrm>
              <a:off x="6743700" y="2477338"/>
              <a:ext cx="1104900" cy="0"/>
            </a:xfrm>
            <a:prstGeom prst="line">
              <a:avLst/>
            </a:prstGeom>
            <a:ln w="1270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6743700" y="2477338"/>
              <a:ext cx="0" cy="316662"/>
            </a:xfrm>
            <a:prstGeom prst="line">
              <a:avLst/>
            </a:prstGeom>
            <a:ln w="1270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9808996" y="3093645"/>
            <a:ext cx="1104900" cy="316662"/>
            <a:chOff x="9271000" y="2477338"/>
            <a:chExt cx="1104900" cy="316662"/>
          </a:xfrm>
        </p:grpSpPr>
        <p:cxnSp>
          <p:nvCxnSpPr>
            <p:cNvPr id="59" name="Straight Connector 58"/>
            <p:cNvCxnSpPr/>
            <p:nvPr/>
          </p:nvCxnSpPr>
          <p:spPr>
            <a:xfrm>
              <a:off x="9271000" y="2477338"/>
              <a:ext cx="1104900" cy="0"/>
            </a:xfrm>
            <a:prstGeom prst="line">
              <a:avLst/>
            </a:prstGeom>
            <a:ln w="1270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10375900" y="2477338"/>
              <a:ext cx="0" cy="316662"/>
            </a:xfrm>
            <a:prstGeom prst="line">
              <a:avLst/>
            </a:prstGeom>
            <a:ln w="1270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52" name="Straight Connector 51"/>
          <p:cNvCxnSpPr/>
          <p:nvPr/>
        </p:nvCxnSpPr>
        <p:spPr>
          <a:xfrm flipV="1">
            <a:off x="7281696" y="4600327"/>
            <a:ext cx="0" cy="316662"/>
          </a:xfrm>
          <a:prstGeom prst="line">
            <a:avLst/>
          </a:prstGeom>
          <a:ln w="1270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0960078" y="4600327"/>
            <a:ext cx="0" cy="265862"/>
          </a:xfrm>
          <a:prstGeom prst="line">
            <a:avLst/>
          </a:prstGeom>
          <a:ln w="1270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4" name="Freeform 53"/>
          <p:cNvSpPr>
            <a:spLocks/>
          </p:cNvSpPr>
          <p:nvPr/>
        </p:nvSpPr>
        <p:spPr bwMode="auto">
          <a:xfrm>
            <a:off x="8156308" y="3841438"/>
            <a:ext cx="2160688" cy="2151102"/>
          </a:xfrm>
          <a:custGeom>
            <a:avLst/>
            <a:gdLst>
              <a:gd name="T0" fmla="*/ 567 w 665"/>
              <a:gd name="T1" fmla="*/ 93 h 662"/>
              <a:gd name="T2" fmla="*/ 498 w 665"/>
              <a:gd name="T3" fmla="*/ 162 h 662"/>
              <a:gd name="T4" fmla="*/ 567 w 665"/>
              <a:gd name="T5" fmla="*/ 336 h 662"/>
              <a:gd name="T6" fmla="*/ 344 w 665"/>
              <a:gd name="T7" fmla="*/ 562 h 662"/>
              <a:gd name="T8" fmla="*/ 98 w 665"/>
              <a:gd name="T9" fmla="*/ 328 h 662"/>
              <a:gd name="T10" fmla="*/ 167 w 665"/>
              <a:gd name="T11" fmla="*/ 162 h 662"/>
              <a:gd name="T12" fmla="*/ 167 w 665"/>
              <a:gd name="T13" fmla="*/ 162 h 662"/>
              <a:gd name="T14" fmla="*/ 242 w 665"/>
              <a:gd name="T15" fmla="*/ 237 h 662"/>
              <a:gd name="T16" fmla="*/ 268 w 665"/>
              <a:gd name="T17" fmla="*/ 0 h 662"/>
              <a:gd name="T18" fmla="*/ 30 w 665"/>
              <a:gd name="T19" fmla="*/ 26 h 662"/>
              <a:gd name="T20" fmla="*/ 98 w 665"/>
              <a:gd name="T21" fmla="*/ 93 h 662"/>
              <a:gd name="T22" fmla="*/ 98 w 665"/>
              <a:gd name="T23" fmla="*/ 93 h 662"/>
              <a:gd name="T24" fmla="*/ 1 w 665"/>
              <a:gd name="T25" fmla="*/ 326 h 662"/>
              <a:gd name="T26" fmla="*/ 328 w 665"/>
              <a:gd name="T27" fmla="*/ 660 h 662"/>
              <a:gd name="T28" fmla="*/ 665 w 665"/>
              <a:gd name="T29" fmla="*/ 328 h 662"/>
              <a:gd name="T30" fmla="*/ 567 w 665"/>
              <a:gd name="T31" fmla="*/ 93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5" h="662">
                <a:moveTo>
                  <a:pt x="567" y="93"/>
                </a:moveTo>
                <a:cubicBezTo>
                  <a:pt x="498" y="162"/>
                  <a:pt x="498" y="162"/>
                  <a:pt x="498" y="162"/>
                </a:cubicBezTo>
                <a:cubicBezTo>
                  <a:pt x="542" y="206"/>
                  <a:pt x="569" y="268"/>
                  <a:pt x="567" y="336"/>
                </a:cubicBezTo>
                <a:cubicBezTo>
                  <a:pt x="563" y="457"/>
                  <a:pt x="465" y="556"/>
                  <a:pt x="344" y="562"/>
                </a:cubicBezTo>
                <a:cubicBezTo>
                  <a:pt x="209" y="568"/>
                  <a:pt x="98" y="461"/>
                  <a:pt x="98" y="328"/>
                </a:cubicBezTo>
                <a:cubicBezTo>
                  <a:pt x="98" y="263"/>
                  <a:pt x="125" y="205"/>
                  <a:pt x="167" y="162"/>
                </a:cubicBezTo>
                <a:cubicBezTo>
                  <a:pt x="167" y="162"/>
                  <a:pt x="167" y="162"/>
                  <a:pt x="167" y="162"/>
                </a:cubicBezTo>
                <a:cubicBezTo>
                  <a:pt x="242" y="237"/>
                  <a:pt x="242" y="237"/>
                  <a:pt x="242" y="237"/>
                </a:cubicBezTo>
                <a:cubicBezTo>
                  <a:pt x="268" y="0"/>
                  <a:pt x="268" y="0"/>
                  <a:pt x="268" y="0"/>
                </a:cubicBezTo>
                <a:cubicBezTo>
                  <a:pt x="30" y="26"/>
                  <a:pt x="30" y="26"/>
                  <a:pt x="30" y="26"/>
                </a:cubicBezTo>
                <a:cubicBezTo>
                  <a:pt x="98" y="93"/>
                  <a:pt x="98" y="93"/>
                  <a:pt x="98" y="93"/>
                </a:cubicBezTo>
                <a:cubicBezTo>
                  <a:pt x="98" y="93"/>
                  <a:pt x="98" y="93"/>
                  <a:pt x="98" y="93"/>
                </a:cubicBezTo>
                <a:cubicBezTo>
                  <a:pt x="38" y="153"/>
                  <a:pt x="1" y="235"/>
                  <a:pt x="1" y="326"/>
                </a:cubicBezTo>
                <a:cubicBezTo>
                  <a:pt x="0" y="507"/>
                  <a:pt x="147" y="657"/>
                  <a:pt x="328" y="660"/>
                </a:cubicBezTo>
                <a:cubicBezTo>
                  <a:pt x="513" y="662"/>
                  <a:pt x="665" y="513"/>
                  <a:pt x="665" y="328"/>
                </a:cubicBezTo>
                <a:cubicBezTo>
                  <a:pt x="665" y="236"/>
                  <a:pt x="627" y="153"/>
                  <a:pt x="567" y="93"/>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55" name="Rectangle 54"/>
          <p:cNvSpPr/>
          <p:nvPr/>
        </p:nvSpPr>
        <p:spPr bwMode="auto">
          <a:xfrm>
            <a:off x="8049102" y="4733258"/>
            <a:ext cx="2340238" cy="36053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7160" tIns="91440" rIns="182880" bIns="91440" numCol="1" rtlCol="0"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smtClean="0">
                <a:gradFill>
                  <a:gsLst>
                    <a:gs pos="2917">
                      <a:srgbClr val="FFFFFF"/>
                    </a:gs>
                    <a:gs pos="30000">
                      <a:srgbClr val="FFFFFF"/>
                    </a:gs>
                  </a:gsLst>
                  <a:lin ang="5400000" scaled="0"/>
                </a:gradFill>
                <a:latin typeface="Segoe UI Semilight" panose="020B0402040204020203" pitchFamily="34" charset="0"/>
                <a:cs typeface="Segoe UI Semilight" panose="020B0402040204020203" pitchFamily="34" charset="0"/>
              </a:rPr>
              <a:t>Consistency</a:t>
            </a:r>
            <a:endParaRPr lang="en-US" sz="1600" dirty="0">
              <a:gradFill>
                <a:gsLst>
                  <a:gs pos="2917">
                    <a:srgbClr val="FFFFFF"/>
                  </a:gs>
                  <a:gs pos="30000">
                    <a:srgbClr val="FFFFFF"/>
                  </a:gs>
                </a:gsLst>
                <a:lin ang="5400000" scaled="0"/>
              </a:gradFill>
              <a:latin typeface="Segoe UI Semilight" panose="020B0402040204020203" pitchFamily="34" charset="0"/>
              <a:cs typeface="Segoe UI Semilight" panose="020B0402040204020203" pitchFamily="34" charset="0"/>
            </a:endParaRPr>
          </a:p>
        </p:txBody>
      </p:sp>
      <p:sp>
        <p:nvSpPr>
          <p:cNvPr id="56" name="TextBox 37"/>
          <p:cNvSpPr txBox="1"/>
          <p:nvPr/>
        </p:nvSpPr>
        <p:spPr>
          <a:xfrm>
            <a:off x="6675438" y="1635760"/>
            <a:ext cx="1542730" cy="627864"/>
          </a:xfrm>
          <a:prstGeom prst="rect">
            <a:avLst/>
          </a:prstGeom>
          <a:noFill/>
        </p:spPr>
        <p:txBody>
          <a:bodyPr wrap="none" lIns="182880" tIns="146304" rIns="182880" bIns="146304"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2400" dirty="0" smtClean="0">
                <a:gradFill>
                  <a:gsLst>
                    <a:gs pos="2917">
                      <a:srgbClr val="FFFFFF"/>
                    </a:gs>
                    <a:gs pos="30000">
                      <a:srgbClr val="FFFFFF"/>
                    </a:gs>
                  </a:gsLst>
                  <a:lin ang="5400000" scaled="0"/>
                </a:gradFill>
                <a:latin typeface="Segoe UI Semilight" panose="020B0402040204020203" pitchFamily="34" charset="0"/>
                <a:cs typeface="Segoe UI Semilight" panose="020B0402040204020203" pitchFamily="34" charset="0"/>
              </a:rPr>
              <a:t>Describe</a:t>
            </a:r>
          </a:p>
        </p:txBody>
      </p:sp>
      <p:sp>
        <p:nvSpPr>
          <p:cNvPr id="57" name="TextBox 38"/>
          <p:cNvSpPr txBox="1"/>
          <p:nvPr/>
        </p:nvSpPr>
        <p:spPr>
          <a:xfrm>
            <a:off x="8441192" y="1635760"/>
            <a:ext cx="1305486" cy="627864"/>
          </a:xfrm>
          <a:prstGeom prst="rect">
            <a:avLst/>
          </a:prstGeom>
          <a:noFill/>
        </p:spPr>
        <p:txBody>
          <a:bodyPr wrap="none" lIns="182880" tIns="146304" rIns="182880" bIns="146304"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2400" dirty="0" smtClean="0">
                <a:gradFill>
                  <a:gsLst>
                    <a:gs pos="2917">
                      <a:srgbClr val="FFFFFF"/>
                    </a:gs>
                    <a:gs pos="30000">
                      <a:srgbClr val="FFFFFF"/>
                    </a:gs>
                  </a:gsLst>
                  <a:lin ang="5400000" scaled="0"/>
                </a:gradFill>
                <a:latin typeface="Segoe UI Semilight" panose="020B0402040204020203" pitchFamily="34" charset="0"/>
                <a:cs typeface="Segoe UI Semilight" panose="020B0402040204020203" pitchFamily="34" charset="0"/>
              </a:rPr>
              <a:t>Deploy</a:t>
            </a:r>
          </a:p>
        </p:txBody>
      </p:sp>
      <p:sp>
        <p:nvSpPr>
          <p:cNvPr id="58" name="TextBox 39"/>
          <p:cNvSpPr txBox="1"/>
          <p:nvPr/>
        </p:nvSpPr>
        <p:spPr>
          <a:xfrm>
            <a:off x="9969702" y="1635760"/>
            <a:ext cx="1349537" cy="627864"/>
          </a:xfrm>
          <a:prstGeom prst="rect">
            <a:avLst/>
          </a:prstGeom>
          <a:noFill/>
        </p:spPr>
        <p:txBody>
          <a:bodyPr wrap="none" lIns="182880" tIns="146304" rIns="182880" bIns="146304"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2400" dirty="0" smtClean="0">
                <a:gradFill>
                  <a:gsLst>
                    <a:gs pos="2917">
                      <a:srgbClr val="FFFFFF"/>
                    </a:gs>
                    <a:gs pos="30000">
                      <a:srgbClr val="FFFFFF"/>
                    </a:gs>
                  </a:gsLst>
                  <a:lin ang="5400000" scaled="0"/>
                </a:gradFill>
                <a:latin typeface="Segoe UI Semilight" panose="020B0402040204020203" pitchFamily="34" charset="0"/>
                <a:cs typeface="Segoe UI Semilight" panose="020B0402040204020203" pitchFamily="34" charset="0"/>
              </a:rPr>
              <a:t>Control</a:t>
            </a:r>
          </a:p>
        </p:txBody>
      </p:sp>
      <p:sp>
        <p:nvSpPr>
          <p:cNvPr id="37" name="TextBox 106"/>
          <p:cNvSpPr txBox="1"/>
          <p:nvPr/>
        </p:nvSpPr>
        <p:spPr>
          <a:xfrm>
            <a:off x="6475366" y="3497515"/>
            <a:ext cx="1654299" cy="15234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100" b="1" dirty="0" smtClean="0">
                <a:gradFill>
                  <a:gsLst>
                    <a:gs pos="2917">
                      <a:srgbClr val="FFFFFF"/>
                    </a:gs>
                    <a:gs pos="30000">
                      <a:srgbClr val="FFFFFF"/>
                    </a:gs>
                  </a:gsLst>
                  <a:lin ang="5400000" scaled="0"/>
                </a:gradFill>
              </a:rPr>
              <a:t>Azure Resource Manager</a:t>
            </a:r>
          </a:p>
        </p:txBody>
      </p:sp>
    </p:spTree>
    <p:extLst>
      <p:ext uri="{BB962C8B-B14F-4D97-AF65-F5344CB8AC3E}">
        <p14:creationId xmlns:p14="http://schemas.microsoft.com/office/powerpoint/2010/main" val="390171920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Containers?</a:t>
            </a:r>
            <a:br>
              <a:rPr lang="en-US" dirty="0" smtClean="0"/>
            </a:br>
            <a:r>
              <a:rPr lang="en-US" sz="3599" dirty="0"/>
              <a:t>Containers empower application innovation</a:t>
            </a:r>
          </a:p>
        </p:txBody>
      </p:sp>
      <p:grpSp>
        <p:nvGrpSpPr>
          <p:cNvPr id="53" name="Group 52"/>
          <p:cNvGrpSpPr/>
          <p:nvPr/>
        </p:nvGrpSpPr>
        <p:grpSpPr>
          <a:xfrm>
            <a:off x="1832055" y="2168525"/>
            <a:ext cx="2017380" cy="1888802"/>
            <a:chOff x="458167" y="1873275"/>
            <a:chExt cx="2017952" cy="2045566"/>
          </a:xfrm>
        </p:grpSpPr>
        <p:sp>
          <p:nvSpPr>
            <p:cNvPr id="55" name="Oval 54"/>
            <p:cNvSpPr/>
            <p:nvPr/>
          </p:nvSpPr>
          <p:spPr bwMode="auto">
            <a:xfrm>
              <a:off x="735543" y="1873275"/>
              <a:ext cx="1343570" cy="1455523"/>
            </a:xfrm>
            <a:prstGeom prst="ellipse">
              <a:avLst/>
            </a:prstGeom>
            <a:solidFill>
              <a:srgbClr val="008272"/>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56" name="Freeform 55"/>
            <p:cNvSpPr>
              <a:spLocks noChangeAspect="1" noEditPoints="1"/>
            </p:cNvSpPr>
            <p:nvPr/>
          </p:nvSpPr>
          <p:spPr bwMode="auto">
            <a:xfrm>
              <a:off x="984102" y="2250720"/>
              <a:ext cx="846453" cy="700632"/>
            </a:xfrm>
            <a:custGeom>
              <a:avLst/>
              <a:gdLst>
                <a:gd name="T0" fmla="*/ 363 w 400"/>
                <a:gd name="T1" fmla="*/ 109 h 330"/>
                <a:gd name="T2" fmla="*/ 340 w 400"/>
                <a:gd name="T3" fmla="*/ 131 h 330"/>
                <a:gd name="T4" fmla="*/ 363 w 400"/>
                <a:gd name="T5" fmla="*/ 154 h 330"/>
                <a:gd name="T6" fmla="*/ 385 w 400"/>
                <a:gd name="T7" fmla="*/ 131 h 330"/>
                <a:gd name="T8" fmla="*/ 363 w 400"/>
                <a:gd name="T9" fmla="*/ 109 h 330"/>
                <a:gd name="T10" fmla="*/ 37 w 400"/>
                <a:gd name="T11" fmla="*/ 109 h 330"/>
                <a:gd name="T12" fmla="*/ 15 w 400"/>
                <a:gd name="T13" fmla="*/ 131 h 330"/>
                <a:gd name="T14" fmla="*/ 37 w 400"/>
                <a:gd name="T15" fmla="*/ 154 h 330"/>
                <a:gd name="T16" fmla="*/ 60 w 400"/>
                <a:gd name="T17" fmla="*/ 131 h 330"/>
                <a:gd name="T18" fmla="*/ 37 w 400"/>
                <a:gd name="T19" fmla="*/ 109 h 330"/>
                <a:gd name="T20" fmla="*/ 295 w 400"/>
                <a:gd name="T21" fmla="*/ 67 h 330"/>
                <a:gd name="T22" fmla="*/ 262 w 400"/>
                <a:gd name="T23" fmla="*/ 101 h 330"/>
                <a:gd name="T24" fmla="*/ 295 w 400"/>
                <a:gd name="T25" fmla="*/ 135 h 330"/>
                <a:gd name="T26" fmla="*/ 329 w 400"/>
                <a:gd name="T27" fmla="*/ 101 h 330"/>
                <a:gd name="T28" fmla="*/ 295 w 400"/>
                <a:gd name="T29" fmla="*/ 67 h 330"/>
                <a:gd name="T30" fmla="*/ 400 w 400"/>
                <a:gd name="T31" fmla="*/ 272 h 330"/>
                <a:gd name="T32" fmla="*/ 362 w 400"/>
                <a:gd name="T33" fmla="*/ 272 h 330"/>
                <a:gd name="T34" fmla="*/ 362 w 400"/>
                <a:gd name="T35" fmla="*/ 202 h 330"/>
                <a:gd name="T36" fmla="*/ 352 w 400"/>
                <a:gd name="T37" fmla="*/ 169 h 330"/>
                <a:gd name="T38" fmla="*/ 363 w 400"/>
                <a:gd name="T39" fmla="*/ 167 h 330"/>
                <a:gd name="T40" fmla="*/ 400 w 400"/>
                <a:gd name="T41" fmla="*/ 204 h 330"/>
                <a:gd name="T42" fmla="*/ 400 w 400"/>
                <a:gd name="T43" fmla="*/ 272 h 330"/>
                <a:gd name="T44" fmla="*/ 105 w 400"/>
                <a:gd name="T45" fmla="*/ 67 h 330"/>
                <a:gd name="T46" fmla="*/ 71 w 400"/>
                <a:gd name="T47" fmla="*/ 101 h 330"/>
                <a:gd name="T48" fmla="*/ 105 w 400"/>
                <a:gd name="T49" fmla="*/ 135 h 330"/>
                <a:gd name="T50" fmla="*/ 138 w 400"/>
                <a:gd name="T51" fmla="*/ 101 h 330"/>
                <a:gd name="T52" fmla="*/ 105 w 400"/>
                <a:gd name="T53" fmla="*/ 67 h 330"/>
                <a:gd name="T54" fmla="*/ 37 w 400"/>
                <a:gd name="T55" fmla="*/ 167 h 330"/>
                <a:gd name="T56" fmla="*/ 48 w 400"/>
                <a:gd name="T57" fmla="*/ 169 h 330"/>
                <a:gd name="T58" fmla="*/ 38 w 400"/>
                <a:gd name="T59" fmla="*/ 202 h 330"/>
                <a:gd name="T60" fmla="*/ 38 w 400"/>
                <a:gd name="T61" fmla="*/ 272 h 330"/>
                <a:gd name="T62" fmla="*/ 0 w 400"/>
                <a:gd name="T63" fmla="*/ 272 h 330"/>
                <a:gd name="T64" fmla="*/ 0 w 400"/>
                <a:gd name="T65" fmla="*/ 204 h 330"/>
                <a:gd name="T66" fmla="*/ 37 w 400"/>
                <a:gd name="T67" fmla="*/ 167 h 330"/>
                <a:gd name="T68" fmla="*/ 200 w 400"/>
                <a:gd name="T69" fmla="*/ 0 h 330"/>
                <a:gd name="T70" fmla="*/ 150 w 400"/>
                <a:gd name="T71" fmla="*/ 50 h 330"/>
                <a:gd name="T72" fmla="*/ 200 w 400"/>
                <a:gd name="T73" fmla="*/ 100 h 330"/>
                <a:gd name="T74" fmla="*/ 250 w 400"/>
                <a:gd name="T75" fmla="*/ 50 h 330"/>
                <a:gd name="T76" fmla="*/ 200 w 400"/>
                <a:gd name="T77" fmla="*/ 0 h 330"/>
                <a:gd name="T78" fmla="*/ 349 w 400"/>
                <a:gd name="T79" fmla="*/ 299 h 330"/>
                <a:gd name="T80" fmla="*/ 290 w 400"/>
                <a:gd name="T81" fmla="*/ 299 h 330"/>
                <a:gd name="T82" fmla="*/ 290 w 400"/>
                <a:gd name="T83" fmla="*/ 191 h 330"/>
                <a:gd name="T84" fmla="*/ 280 w 400"/>
                <a:gd name="T85" fmla="*/ 150 h 330"/>
                <a:gd name="T86" fmla="*/ 295 w 400"/>
                <a:gd name="T87" fmla="*/ 148 h 330"/>
                <a:gd name="T88" fmla="*/ 349 w 400"/>
                <a:gd name="T89" fmla="*/ 202 h 330"/>
                <a:gd name="T90" fmla="*/ 349 w 400"/>
                <a:gd name="T91" fmla="*/ 299 h 330"/>
                <a:gd name="T92" fmla="*/ 110 w 400"/>
                <a:gd name="T93" fmla="*/ 191 h 330"/>
                <a:gd name="T94" fmla="*/ 110 w 400"/>
                <a:gd name="T95" fmla="*/ 299 h 330"/>
                <a:gd name="T96" fmla="*/ 51 w 400"/>
                <a:gd name="T97" fmla="*/ 299 h 330"/>
                <a:gd name="T98" fmla="*/ 51 w 400"/>
                <a:gd name="T99" fmla="*/ 202 h 330"/>
                <a:gd name="T100" fmla="*/ 105 w 400"/>
                <a:gd name="T101" fmla="*/ 148 h 330"/>
                <a:gd name="T102" fmla="*/ 120 w 400"/>
                <a:gd name="T103" fmla="*/ 150 h 330"/>
                <a:gd name="T104" fmla="*/ 110 w 400"/>
                <a:gd name="T105" fmla="*/ 191 h 330"/>
                <a:gd name="T106" fmla="*/ 122 w 400"/>
                <a:gd name="T107" fmla="*/ 330 h 330"/>
                <a:gd name="T108" fmla="*/ 278 w 400"/>
                <a:gd name="T109" fmla="*/ 330 h 330"/>
                <a:gd name="T110" fmla="*/ 278 w 400"/>
                <a:gd name="T111" fmla="*/ 191 h 330"/>
                <a:gd name="T112" fmla="*/ 200 w 400"/>
                <a:gd name="T113" fmla="*/ 113 h 330"/>
                <a:gd name="T114" fmla="*/ 122 w 400"/>
                <a:gd name="T115" fmla="*/ 191 h 330"/>
                <a:gd name="T116" fmla="*/ 122 w 400"/>
                <a:gd name="T117"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0" h="330">
                  <a:moveTo>
                    <a:pt x="363" y="109"/>
                  </a:moveTo>
                  <a:cubicBezTo>
                    <a:pt x="350" y="109"/>
                    <a:pt x="340" y="119"/>
                    <a:pt x="340" y="131"/>
                  </a:cubicBezTo>
                  <a:cubicBezTo>
                    <a:pt x="340" y="144"/>
                    <a:pt x="350" y="154"/>
                    <a:pt x="363" y="154"/>
                  </a:cubicBezTo>
                  <a:cubicBezTo>
                    <a:pt x="375" y="154"/>
                    <a:pt x="385" y="144"/>
                    <a:pt x="385" y="131"/>
                  </a:cubicBezTo>
                  <a:cubicBezTo>
                    <a:pt x="385" y="119"/>
                    <a:pt x="375" y="109"/>
                    <a:pt x="363" y="109"/>
                  </a:cubicBezTo>
                  <a:close/>
                  <a:moveTo>
                    <a:pt x="37" y="109"/>
                  </a:moveTo>
                  <a:cubicBezTo>
                    <a:pt x="25" y="109"/>
                    <a:pt x="15" y="119"/>
                    <a:pt x="15" y="131"/>
                  </a:cubicBezTo>
                  <a:cubicBezTo>
                    <a:pt x="15" y="144"/>
                    <a:pt x="25" y="154"/>
                    <a:pt x="37" y="154"/>
                  </a:cubicBezTo>
                  <a:cubicBezTo>
                    <a:pt x="50" y="154"/>
                    <a:pt x="60" y="144"/>
                    <a:pt x="60" y="131"/>
                  </a:cubicBezTo>
                  <a:cubicBezTo>
                    <a:pt x="60" y="119"/>
                    <a:pt x="50" y="109"/>
                    <a:pt x="37" y="109"/>
                  </a:cubicBezTo>
                  <a:close/>
                  <a:moveTo>
                    <a:pt x="295" y="67"/>
                  </a:moveTo>
                  <a:cubicBezTo>
                    <a:pt x="277" y="67"/>
                    <a:pt x="262" y="83"/>
                    <a:pt x="262" y="101"/>
                  </a:cubicBezTo>
                  <a:cubicBezTo>
                    <a:pt x="262" y="120"/>
                    <a:pt x="277" y="135"/>
                    <a:pt x="295" y="135"/>
                  </a:cubicBezTo>
                  <a:cubicBezTo>
                    <a:pt x="314" y="135"/>
                    <a:pt x="329" y="120"/>
                    <a:pt x="329" y="101"/>
                  </a:cubicBezTo>
                  <a:cubicBezTo>
                    <a:pt x="329" y="83"/>
                    <a:pt x="314" y="67"/>
                    <a:pt x="295" y="67"/>
                  </a:cubicBezTo>
                  <a:close/>
                  <a:moveTo>
                    <a:pt x="400" y="272"/>
                  </a:moveTo>
                  <a:cubicBezTo>
                    <a:pt x="362" y="272"/>
                    <a:pt x="362" y="272"/>
                    <a:pt x="362" y="272"/>
                  </a:cubicBezTo>
                  <a:cubicBezTo>
                    <a:pt x="362" y="202"/>
                    <a:pt x="362" y="202"/>
                    <a:pt x="362" y="202"/>
                  </a:cubicBezTo>
                  <a:cubicBezTo>
                    <a:pt x="362" y="190"/>
                    <a:pt x="358" y="178"/>
                    <a:pt x="352" y="169"/>
                  </a:cubicBezTo>
                  <a:cubicBezTo>
                    <a:pt x="356" y="168"/>
                    <a:pt x="359" y="167"/>
                    <a:pt x="363" y="167"/>
                  </a:cubicBezTo>
                  <a:cubicBezTo>
                    <a:pt x="383" y="167"/>
                    <a:pt x="400" y="184"/>
                    <a:pt x="400" y="204"/>
                  </a:cubicBezTo>
                  <a:lnTo>
                    <a:pt x="400" y="272"/>
                  </a:lnTo>
                  <a:close/>
                  <a:moveTo>
                    <a:pt x="105" y="67"/>
                  </a:moveTo>
                  <a:cubicBezTo>
                    <a:pt x="86" y="67"/>
                    <a:pt x="71" y="83"/>
                    <a:pt x="71" y="101"/>
                  </a:cubicBezTo>
                  <a:cubicBezTo>
                    <a:pt x="71" y="120"/>
                    <a:pt x="86" y="135"/>
                    <a:pt x="105" y="135"/>
                  </a:cubicBezTo>
                  <a:cubicBezTo>
                    <a:pt x="123" y="135"/>
                    <a:pt x="138" y="120"/>
                    <a:pt x="138" y="101"/>
                  </a:cubicBezTo>
                  <a:cubicBezTo>
                    <a:pt x="138" y="83"/>
                    <a:pt x="123" y="67"/>
                    <a:pt x="105" y="67"/>
                  </a:cubicBezTo>
                  <a:close/>
                  <a:moveTo>
                    <a:pt x="37" y="167"/>
                  </a:moveTo>
                  <a:cubicBezTo>
                    <a:pt x="41" y="167"/>
                    <a:pt x="44" y="168"/>
                    <a:pt x="48" y="169"/>
                  </a:cubicBezTo>
                  <a:cubicBezTo>
                    <a:pt x="42" y="178"/>
                    <a:pt x="38" y="190"/>
                    <a:pt x="38" y="202"/>
                  </a:cubicBezTo>
                  <a:cubicBezTo>
                    <a:pt x="38" y="272"/>
                    <a:pt x="38" y="272"/>
                    <a:pt x="38" y="272"/>
                  </a:cubicBezTo>
                  <a:cubicBezTo>
                    <a:pt x="0" y="272"/>
                    <a:pt x="0" y="272"/>
                    <a:pt x="0" y="272"/>
                  </a:cubicBezTo>
                  <a:cubicBezTo>
                    <a:pt x="0" y="204"/>
                    <a:pt x="0" y="204"/>
                    <a:pt x="0" y="204"/>
                  </a:cubicBezTo>
                  <a:cubicBezTo>
                    <a:pt x="0" y="184"/>
                    <a:pt x="17" y="167"/>
                    <a:pt x="37" y="167"/>
                  </a:cubicBezTo>
                  <a:close/>
                  <a:moveTo>
                    <a:pt x="200" y="0"/>
                  </a:moveTo>
                  <a:cubicBezTo>
                    <a:pt x="173" y="0"/>
                    <a:pt x="150" y="22"/>
                    <a:pt x="150" y="50"/>
                  </a:cubicBezTo>
                  <a:cubicBezTo>
                    <a:pt x="150" y="77"/>
                    <a:pt x="173" y="100"/>
                    <a:pt x="200" y="100"/>
                  </a:cubicBezTo>
                  <a:cubicBezTo>
                    <a:pt x="227" y="100"/>
                    <a:pt x="250" y="77"/>
                    <a:pt x="250" y="50"/>
                  </a:cubicBezTo>
                  <a:cubicBezTo>
                    <a:pt x="250" y="22"/>
                    <a:pt x="227" y="0"/>
                    <a:pt x="200" y="0"/>
                  </a:cubicBezTo>
                  <a:close/>
                  <a:moveTo>
                    <a:pt x="349" y="299"/>
                  </a:moveTo>
                  <a:cubicBezTo>
                    <a:pt x="290" y="299"/>
                    <a:pt x="290" y="299"/>
                    <a:pt x="290" y="299"/>
                  </a:cubicBezTo>
                  <a:cubicBezTo>
                    <a:pt x="290" y="191"/>
                    <a:pt x="290" y="191"/>
                    <a:pt x="290" y="191"/>
                  </a:cubicBezTo>
                  <a:cubicBezTo>
                    <a:pt x="290" y="176"/>
                    <a:pt x="287" y="163"/>
                    <a:pt x="280" y="150"/>
                  </a:cubicBezTo>
                  <a:cubicBezTo>
                    <a:pt x="285" y="149"/>
                    <a:pt x="290" y="148"/>
                    <a:pt x="295" y="148"/>
                  </a:cubicBezTo>
                  <a:cubicBezTo>
                    <a:pt x="325" y="148"/>
                    <a:pt x="349" y="172"/>
                    <a:pt x="349" y="202"/>
                  </a:cubicBezTo>
                  <a:lnTo>
                    <a:pt x="349" y="299"/>
                  </a:lnTo>
                  <a:close/>
                  <a:moveTo>
                    <a:pt x="110" y="191"/>
                  </a:moveTo>
                  <a:cubicBezTo>
                    <a:pt x="110" y="299"/>
                    <a:pt x="110" y="299"/>
                    <a:pt x="110" y="299"/>
                  </a:cubicBezTo>
                  <a:cubicBezTo>
                    <a:pt x="51" y="299"/>
                    <a:pt x="51" y="299"/>
                    <a:pt x="51" y="299"/>
                  </a:cubicBezTo>
                  <a:cubicBezTo>
                    <a:pt x="51" y="202"/>
                    <a:pt x="51" y="202"/>
                    <a:pt x="51" y="202"/>
                  </a:cubicBezTo>
                  <a:cubicBezTo>
                    <a:pt x="51" y="172"/>
                    <a:pt x="75" y="148"/>
                    <a:pt x="105" y="148"/>
                  </a:cubicBezTo>
                  <a:cubicBezTo>
                    <a:pt x="110" y="148"/>
                    <a:pt x="115" y="149"/>
                    <a:pt x="120" y="150"/>
                  </a:cubicBezTo>
                  <a:cubicBezTo>
                    <a:pt x="113" y="163"/>
                    <a:pt x="110" y="176"/>
                    <a:pt x="110" y="191"/>
                  </a:cubicBezTo>
                  <a:close/>
                  <a:moveTo>
                    <a:pt x="122" y="330"/>
                  </a:moveTo>
                  <a:cubicBezTo>
                    <a:pt x="278" y="330"/>
                    <a:pt x="278" y="330"/>
                    <a:pt x="278" y="330"/>
                  </a:cubicBezTo>
                  <a:cubicBezTo>
                    <a:pt x="278" y="191"/>
                    <a:pt x="278" y="191"/>
                    <a:pt x="278" y="191"/>
                  </a:cubicBezTo>
                  <a:cubicBezTo>
                    <a:pt x="278" y="148"/>
                    <a:pt x="243" y="113"/>
                    <a:pt x="200" y="113"/>
                  </a:cubicBezTo>
                  <a:cubicBezTo>
                    <a:pt x="157" y="113"/>
                    <a:pt x="122" y="148"/>
                    <a:pt x="122" y="191"/>
                  </a:cubicBezTo>
                  <a:lnTo>
                    <a:pt x="122" y="330"/>
                  </a:lnTo>
                  <a:close/>
                </a:path>
              </a:pathLst>
            </a:custGeom>
            <a:solidFill>
              <a:srgbClr val="FFFFFF"/>
            </a:solidFill>
            <a:ln>
              <a:noFill/>
            </a:ln>
            <a:extLst/>
          </p:spPr>
          <p:txBody>
            <a:bodyPr vert="horz" wrap="square" lIns="91414" tIns="45706" rIns="91414" bIns="45706" numCol="1" anchor="t" anchorCtr="0" compatLnSpc="1">
              <a:prstTxWarp prst="textNoShape">
                <a:avLst/>
              </a:prstTxWarp>
            </a:bodyPr>
            <a:lstStyle/>
            <a:p>
              <a:pPr defTabSz="932384">
                <a:defRPr/>
              </a:pPr>
              <a:endParaRPr lang="en-US" kern="0">
                <a:solidFill>
                  <a:srgbClr val="505050"/>
                </a:solidFill>
              </a:endParaRPr>
            </a:p>
          </p:txBody>
        </p:sp>
        <p:sp>
          <p:nvSpPr>
            <p:cNvPr id="57" name="TextBox 56"/>
            <p:cNvSpPr txBox="1"/>
            <p:nvPr/>
          </p:nvSpPr>
          <p:spPr>
            <a:xfrm>
              <a:off x="458167" y="3231843"/>
              <a:ext cx="2017952" cy="686998"/>
            </a:xfrm>
            <a:prstGeom prst="rect">
              <a:avLst/>
            </a:prstGeom>
            <a:noFill/>
          </p:spPr>
          <p:txBody>
            <a:bodyPr wrap="none" lIns="182828" tIns="146262" rIns="182828" bIns="146262" rtlCol="0">
              <a:spAutoFit/>
            </a:bodyPr>
            <a:lstStyle/>
            <a:p>
              <a:pPr defTabSz="932384">
                <a:lnSpc>
                  <a:spcPct val="90000"/>
                </a:lnSpc>
                <a:spcAft>
                  <a:spcPts val="600"/>
                </a:spcAft>
                <a:defRPr/>
              </a:pPr>
              <a:r>
                <a:rPr lang="en-US" sz="2400" b="1" kern="0" dirty="0">
                  <a:gradFill>
                    <a:gsLst>
                      <a:gs pos="2917">
                        <a:srgbClr val="008272"/>
                      </a:gs>
                      <a:gs pos="30000">
                        <a:srgbClr val="008272"/>
                      </a:gs>
                    </a:gsLst>
                    <a:lin ang="5400000" scaled="0"/>
                  </a:gradFill>
                </a:rPr>
                <a:t>Developers</a:t>
              </a:r>
            </a:p>
          </p:txBody>
        </p:sp>
      </p:grpSp>
      <p:grpSp>
        <p:nvGrpSpPr>
          <p:cNvPr id="60" name="Group 59"/>
          <p:cNvGrpSpPr/>
          <p:nvPr/>
        </p:nvGrpSpPr>
        <p:grpSpPr>
          <a:xfrm>
            <a:off x="8669384" y="2168525"/>
            <a:ext cx="1995736" cy="1892537"/>
            <a:chOff x="506602" y="4168200"/>
            <a:chExt cx="1996303" cy="1893075"/>
          </a:xfrm>
        </p:grpSpPr>
        <p:grpSp>
          <p:nvGrpSpPr>
            <p:cNvPr id="62" name="Group 61"/>
            <p:cNvGrpSpPr/>
            <p:nvPr/>
          </p:nvGrpSpPr>
          <p:grpSpPr>
            <a:xfrm>
              <a:off x="832968" y="4168200"/>
              <a:ext cx="1343570" cy="1343570"/>
              <a:chOff x="746157" y="4246070"/>
              <a:chExt cx="1343570" cy="1343570"/>
            </a:xfrm>
          </p:grpSpPr>
          <p:sp>
            <p:nvSpPr>
              <p:cNvPr id="64" name="Oval 63"/>
              <p:cNvSpPr/>
              <p:nvPr/>
            </p:nvSpPr>
            <p:spPr bwMode="auto">
              <a:xfrm>
                <a:off x="746157" y="4246070"/>
                <a:ext cx="1343570" cy="1343570"/>
              </a:xfrm>
              <a:prstGeom prst="ellipse">
                <a:avLst/>
              </a:prstGeom>
              <a:solidFill>
                <a:srgbClr val="68217A"/>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65" name="Freeform 5"/>
              <p:cNvSpPr>
                <a:spLocks noEditPoints="1"/>
              </p:cNvSpPr>
              <p:nvPr/>
            </p:nvSpPr>
            <p:spPr bwMode="auto">
              <a:xfrm>
                <a:off x="1080157" y="4553230"/>
                <a:ext cx="675570" cy="729250"/>
              </a:xfrm>
              <a:custGeom>
                <a:avLst/>
                <a:gdLst>
                  <a:gd name="T0" fmla="*/ 384 w 1600"/>
                  <a:gd name="T1" fmla="*/ 0 h 1728"/>
                  <a:gd name="T2" fmla="*/ 384 w 1600"/>
                  <a:gd name="T3" fmla="*/ 384 h 1728"/>
                  <a:gd name="T4" fmla="*/ 1600 w 1600"/>
                  <a:gd name="T5" fmla="*/ 896 h 1728"/>
                  <a:gd name="T6" fmla="*/ 1562 w 1600"/>
                  <a:gd name="T7" fmla="*/ 832 h 1728"/>
                  <a:gd name="T8" fmla="*/ 1408 w 1600"/>
                  <a:gd name="T9" fmla="*/ 768 h 1728"/>
                  <a:gd name="T10" fmla="*/ 1408 w 1600"/>
                  <a:gd name="T11" fmla="*/ 398 h 1728"/>
                  <a:gd name="T12" fmla="*/ 1362 w 1600"/>
                  <a:gd name="T13" fmla="*/ 274 h 1728"/>
                  <a:gd name="T14" fmla="*/ 1405 w 1600"/>
                  <a:gd name="T15" fmla="*/ 98 h 1728"/>
                  <a:gd name="T16" fmla="*/ 1313 w 1600"/>
                  <a:gd name="T17" fmla="*/ 65 h 1728"/>
                  <a:gd name="T18" fmla="*/ 1121 w 1600"/>
                  <a:gd name="T19" fmla="*/ 652 h 1728"/>
                  <a:gd name="T20" fmla="*/ 1138 w 1600"/>
                  <a:gd name="T21" fmla="*/ 682 h 1728"/>
                  <a:gd name="T22" fmla="*/ 1246 w 1600"/>
                  <a:gd name="T23" fmla="*/ 686 h 1728"/>
                  <a:gd name="T24" fmla="*/ 1344 w 1600"/>
                  <a:gd name="T25" fmla="*/ 528 h 1728"/>
                  <a:gd name="T26" fmla="*/ 1248 w 1600"/>
                  <a:gd name="T27" fmla="*/ 768 h 1728"/>
                  <a:gd name="T28" fmla="*/ 1218 w 1600"/>
                  <a:gd name="T29" fmla="*/ 804 h 1728"/>
                  <a:gd name="T30" fmla="*/ 742 w 1600"/>
                  <a:gd name="T31" fmla="*/ 832 h 1728"/>
                  <a:gd name="T32" fmla="*/ 704 w 1600"/>
                  <a:gd name="T33" fmla="*/ 922 h 1728"/>
                  <a:gd name="T34" fmla="*/ 1344 w 1600"/>
                  <a:gd name="T35" fmla="*/ 960 h 1728"/>
                  <a:gd name="T36" fmla="*/ 1190 w 1600"/>
                  <a:gd name="T37" fmla="*/ 1600 h 1728"/>
                  <a:gd name="T38" fmla="*/ 1152 w 1600"/>
                  <a:gd name="T39" fmla="*/ 1690 h 1728"/>
                  <a:gd name="T40" fmla="*/ 1344 w 1600"/>
                  <a:gd name="T41" fmla="*/ 1728 h 1728"/>
                  <a:gd name="T42" fmla="*/ 1600 w 1600"/>
                  <a:gd name="T43" fmla="*/ 1690 h 1728"/>
                  <a:gd name="T44" fmla="*/ 576 w 1600"/>
                  <a:gd name="T45" fmla="*/ 1280 h 1728"/>
                  <a:gd name="T46" fmla="*/ 128 w 1600"/>
                  <a:gd name="T47" fmla="*/ 576 h 1728"/>
                  <a:gd name="T48" fmla="*/ 0 w 1600"/>
                  <a:gd name="T49" fmla="*/ 576 h 1728"/>
                  <a:gd name="T50" fmla="*/ 64 w 1600"/>
                  <a:gd name="T51" fmla="*/ 1408 h 1728"/>
                  <a:gd name="T52" fmla="*/ 256 w 1600"/>
                  <a:gd name="T53" fmla="*/ 1600 h 1728"/>
                  <a:gd name="T54" fmla="*/ 128 w 1600"/>
                  <a:gd name="T55" fmla="*/ 1664 h 1728"/>
                  <a:gd name="T56" fmla="*/ 256 w 1600"/>
                  <a:gd name="T57" fmla="*/ 1664 h 1728"/>
                  <a:gd name="T58" fmla="*/ 448 w 1600"/>
                  <a:gd name="T59" fmla="*/ 1728 h 1728"/>
                  <a:gd name="T60" fmla="*/ 448 w 1600"/>
                  <a:gd name="T61" fmla="*/ 1600 h 1728"/>
                  <a:gd name="T62" fmla="*/ 384 w 1600"/>
                  <a:gd name="T63" fmla="*/ 1408 h 1728"/>
                  <a:gd name="T64" fmla="*/ 640 w 1600"/>
                  <a:gd name="T65" fmla="*/ 1344 h 1728"/>
                  <a:gd name="T66" fmla="*/ 960 w 1600"/>
                  <a:gd name="T67" fmla="*/ 1600 h 1728"/>
                  <a:gd name="T68" fmla="*/ 896 w 1600"/>
                  <a:gd name="T69" fmla="*/ 1216 h 1728"/>
                  <a:gd name="T70" fmla="*/ 896 w 1600"/>
                  <a:gd name="T71" fmla="*/ 1152 h 1728"/>
                  <a:gd name="T72" fmla="*/ 512 w 1600"/>
                  <a:gd name="T73" fmla="*/ 1024 h 1728"/>
                  <a:gd name="T74" fmla="*/ 595 w 1600"/>
                  <a:gd name="T75" fmla="*/ 753 h 1728"/>
                  <a:gd name="T76" fmla="*/ 864 w 1600"/>
                  <a:gd name="T77" fmla="*/ 768 h 1728"/>
                  <a:gd name="T78" fmla="*/ 864 w 1600"/>
                  <a:gd name="T79" fmla="*/ 576 h 1728"/>
                  <a:gd name="T80" fmla="*/ 509 w 1600"/>
                  <a:gd name="T81" fmla="*/ 477 h 1728"/>
                  <a:gd name="T82" fmla="*/ 320 w 1600"/>
                  <a:gd name="T83" fmla="*/ 448 h 1728"/>
                  <a:gd name="T84" fmla="*/ 192 w 1600"/>
                  <a:gd name="T85" fmla="*/ 1088 h 1728"/>
                  <a:gd name="T86" fmla="*/ 384 w 1600"/>
                  <a:gd name="T87" fmla="*/ 1216 h 1728"/>
                  <a:gd name="T88" fmla="*/ 704 w 1600"/>
                  <a:gd name="T89" fmla="*/ 1216 h 1728"/>
                  <a:gd name="T90" fmla="*/ 768 w 1600"/>
                  <a:gd name="T91" fmla="*/ 1728 h 1728"/>
                  <a:gd name="T92" fmla="*/ 1024 w 1600"/>
                  <a:gd name="T93" fmla="*/ 1664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0" h="1728">
                    <a:moveTo>
                      <a:pt x="192" y="192"/>
                    </a:moveTo>
                    <a:cubicBezTo>
                      <a:pt x="192" y="86"/>
                      <a:pt x="278" y="0"/>
                      <a:pt x="384" y="0"/>
                    </a:cubicBezTo>
                    <a:cubicBezTo>
                      <a:pt x="490" y="0"/>
                      <a:pt x="576" y="86"/>
                      <a:pt x="576" y="192"/>
                    </a:cubicBezTo>
                    <a:cubicBezTo>
                      <a:pt x="576" y="298"/>
                      <a:pt x="490" y="384"/>
                      <a:pt x="384" y="384"/>
                    </a:cubicBezTo>
                    <a:cubicBezTo>
                      <a:pt x="278" y="384"/>
                      <a:pt x="192" y="298"/>
                      <a:pt x="192" y="192"/>
                    </a:cubicBezTo>
                    <a:close/>
                    <a:moveTo>
                      <a:pt x="1600" y="896"/>
                    </a:moveTo>
                    <a:cubicBezTo>
                      <a:pt x="1600" y="870"/>
                      <a:pt x="1600" y="870"/>
                      <a:pt x="1600" y="870"/>
                    </a:cubicBezTo>
                    <a:cubicBezTo>
                      <a:pt x="1600" y="849"/>
                      <a:pt x="1583" y="832"/>
                      <a:pt x="1562" y="832"/>
                    </a:cubicBezTo>
                    <a:cubicBezTo>
                      <a:pt x="1408" y="832"/>
                      <a:pt x="1408" y="832"/>
                      <a:pt x="1408" y="832"/>
                    </a:cubicBezTo>
                    <a:cubicBezTo>
                      <a:pt x="1408" y="768"/>
                      <a:pt x="1408" y="768"/>
                      <a:pt x="1408" y="768"/>
                    </a:cubicBezTo>
                    <a:cubicBezTo>
                      <a:pt x="1408" y="493"/>
                      <a:pt x="1408" y="493"/>
                      <a:pt x="1408" y="493"/>
                    </a:cubicBezTo>
                    <a:cubicBezTo>
                      <a:pt x="1408" y="398"/>
                      <a:pt x="1408" y="398"/>
                      <a:pt x="1408" y="398"/>
                    </a:cubicBezTo>
                    <a:cubicBezTo>
                      <a:pt x="1408" y="376"/>
                      <a:pt x="1403" y="355"/>
                      <a:pt x="1393" y="335"/>
                    </a:cubicBezTo>
                    <a:cubicBezTo>
                      <a:pt x="1362" y="274"/>
                      <a:pt x="1362" y="274"/>
                      <a:pt x="1362" y="274"/>
                    </a:cubicBezTo>
                    <a:cubicBezTo>
                      <a:pt x="1407" y="116"/>
                      <a:pt x="1407" y="116"/>
                      <a:pt x="1407" y="116"/>
                    </a:cubicBezTo>
                    <a:cubicBezTo>
                      <a:pt x="1409" y="110"/>
                      <a:pt x="1408" y="103"/>
                      <a:pt x="1405" y="98"/>
                    </a:cubicBezTo>
                    <a:cubicBezTo>
                      <a:pt x="1402" y="92"/>
                      <a:pt x="1396" y="88"/>
                      <a:pt x="1390" y="86"/>
                    </a:cubicBezTo>
                    <a:cubicBezTo>
                      <a:pt x="1313" y="65"/>
                      <a:pt x="1313" y="65"/>
                      <a:pt x="1313" y="65"/>
                    </a:cubicBezTo>
                    <a:cubicBezTo>
                      <a:pt x="1300" y="61"/>
                      <a:pt x="1286" y="69"/>
                      <a:pt x="1282" y="82"/>
                    </a:cubicBezTo>
                    <a:cubicBezTo>
                      <a:pt x="1121" y="652"/>
                      <a:pt x="1121" y="652"/>
                      <a:pt x="1121" y="652"/>
                    </a:cubicBezTo>
                    <a:cubicBezTo>
                      <a:pt x="1119" y="658"/>
                      <a:pt x="1120" y="665"/>
                      <a:pt x="1123" y="670"/>
                    </a:cubicBezTo>
                    <a:cubicBezTo>
                      <a:pt x="1126" y="676"/>
                      <a:pt x="1132" y="680"/>
                      <a:pt x="1138" y="682"/>
                    </a:cubicBezTo>
                    <a:cubicBezTo>
                      <a:pt x="1215" y="703"/>
                      <a:pt x="1215" y="703"/>
                      <a:pt x="1215" y="703"/>
                    </a:cubicBezTo>
                    <a:cubicBezTo>
                      <a:pt x="1228" y="707"/>
                      <a:pt x="1242" y="699"/>
                      <a:pt x="1246" y="686"/>
                    </a:cubicBezTo>
                    <a:cubicBezTo>
                      <a:pt x="1280" y="563"/>
                      <a:pt x="1280" y="563"/>
                      <a:pt x="1280" y="563"/>
                    </a:cubicBezTo>
                    <a:cubicBezTo>
                      <a:pt x="1344" y="528"/>
                      <a:pt x="1344" y="528"/>
                      <a:pt x="1344" y="528"/>
                    </a:cubicBezTo>
                    <a:cubicBezTo>
                      <a:pt x="1344" y="768"/>
                      <a:pt x="1344" y="768"/>
                      <a:pt x="1344" y="768"/>
                    </a:cubicBezTo>
                    <a:cubicBezTo>
                      <a:pt x="1248" y="768"/>
                      <a:pt x="1248" y="768"/>
                      <a:pt x="1248" y="768"/>
                    </a:cubicBezTo>
                    <a:cubicBezTo>
                      <a:pt x="1246" y="768"/>
                      <a:pt x="1244" y="768"/>
                      <a:pt x="1241" y="769"/>
                    </a:cubicBezTo>
                    <a:cubicBezTo>
                      <a:pt x="1225" y="773"/>
                      <a:pt x="1215" y="788"/>
                      <a:pt x="1218" y="804"/>
                    </a:cubicBezTo>
                    <a:cubicBezTo>
                      <a:pt x="1220" y="820"/>
                      <a:pt x="1233" y="832"/>
                      <a:pt x="1249" y="832"/>
                    </a:cubicBezTo>
                    <a:cubicBezTo>
                      <a:pt x="742" y="832"/>
                      <a:pt x="742" y="832"/>
                      <a:pt x="742" y="832"/>
                    </a:cubicBezTo>
                    <a:cubicBezTo>
                      <a:pt x="721" y="832"/>
                      <a:pt x="704" y="849"/>
                      <a:pt x="704" y="870"/>
                    </a:cubicBezTo>
                    <a:cubicBezTo>
                      <a:pt x="704" y="922"/>
                      <a:pt x="704" y="922"/>
                      <a:pt x="704" y="922"/>
                    </a:cubicBezTo>
                    <a:cubicBezTo>
                      <a:pt x="704" y="943"/>
                      <a:pt x="721" y="960"/>
                      <a:pt x="742" y="960"/>
                    </a:cubicBezTo>
                    <a:cubicBezTo>
                      <a:pt x="1344" y="960"/>
                      <a:pt x="1344" y="960"/>
                      <a:pt x="1344" y="960"/>
                    </a:cubicBezTo>
                    <a:cubicBezTo>
                      <a:pt x="1344" y="1600"/>
                      <a:pt x="1344" y="1600"/>
                      <a:pt x="1344" y="1600"/>
                    </a:cubicBezTo>
                    <a:cubicBezTo>
                      <a:pt x="1190" y="1600"/>
                      <a:pt x="1190" y="1600"/>
                      <a:pt x="1190" y="1600"/>
                    </a:cubicBezTo>
                    <a:cubicBezTo>
                      <a:pt x="1169" y="1600"/>
                      <a:pt x="1152" y="1617"/>
                      <a:pt x="1152" y="1638"/>
                    </a:cubicBezTo>
                    <a:cubicBezTo>
                      <a:pt x="1152" y="1690"/>
                      <a:pt x="1152" y="1690"/>
                      <a:pt x="1152" y="1690"/>
                    </a:cubicBezTo>
                    <a:cubicBezTo>
                      <a:pt x="1152" y="1711"/>
                      <a:pt x="1169" y="1728"/>
                      <a:pt x="1190" y="1728"/>
                    </a:cubicBezTo>
                    <a:cubicBezTo>
                      <a:pt x="1344" y="1728"/>
                      <a:pt x="1344" y="1728"/>
                      <a:pt x="1344" y="1728"/>
                    </a:cubicBezTo>
                    <a:cubicBezTo>
                      <a:pt x="1562" y="1728"/>
                      <a:pt x="1562" y="1728"/>
                      <a:pt x="1562" y="1728"/>
                    </a:cubicBezTo>
                    <a:cubicBezTo>
                      <a:pt x="1583" y="1728"/>
                      <a:pt x="1600" y="1711"/>
                      <a:pt x="1600" y="1690"/>
                    </a:cubicBezTo>
                    <a:cubicBezTo>
                      <a:pt x="1600" y="896"/>
                      <a:pt x="1600" y="896"/>
                      <a:pt x="1600" y="896"/>
                    </a:cubicBezTo>
                    <a:close/>
                    <a:moveTo>
                      <a:pt x="576" y="1280"/>
                    </a:moveTo>
                    <a:cubicBezTo>
                      <a:pt x="128" y="1280"/>
                      <a:pt x="128" y="1280"/>
                      <a:pt x="128" y="1280"/>
                    </a:cubicBezTo>
                    <a:cubicBezTo>
                      <a:pt x="128" y="576"/>
                      <a:pt x="128" y="576"/>
                      <a:pt x="128" y="576"/>
                    </a:cubicBezTo>
                    <a:cubicBezTo>
                      <a:pt x="128" y="541"/>
                      <a:pt x="99" y="512"/>
                      <a:pt x="64" y="512"/>
                    </a:cubicBezTo>
                    <a:cubicBezTo>
                      <a:pt x="29" y="512"/>
                      <a:pt x="0" y="541"/>
                      <a:pt x="0" y="576"/>
                    </a:cubicBezTo>
                    <a:cubicBezTo>
                      <a:pt x="0" y="1344"/>
                      <a:pt x="0" y="1344"/>
                      <a:pt x="0" y="1344"/>
                    </a:cubicBezTo>
                    <a:cubicBezTo>
                      <a:pt x="0" y="1379"/>
                      <a:pt x="29" y="1408"/>
                      <a:pt x="64" y="1408"/>
                    </a:cubicBezTo>
                    <a:cubicBezTo>
                      <a:pt x="256" y="1408"/>
                      <a:pt x="256" y="1408"/>
                      <a:pt x="256" y="1408"/>
                    </a:cubicBezTo>
                    <a:cubicBezTo>
                      <a:pt x="256" y="1600"/>
                      <a:pt x="256" y="1600"/>
                      <a:pt x="256" y="1600"/>
                    </a:cubicBezTo>
                    <a:cubicBezTo>
                      <a:pt x="192" y="1600"/>
                      <a:pt x="192" y="1600"/>
                      <a:pt x="192" y="1600"/>
                    </a:cubicBezTo>
                    <a:cubicBezTo>
                      <a:pt x="157" y="1600"/>
                      <a:pt x="128" y="1629"/>
                      <a:pt x="128" y="1664"/>
                    </a:cubicBezTo>
                    <a:cubicBezTo>
                      <a:pt x="128" y="1699"/>
                      <a:pt x="157" y="1728"/>
                      <a:pt x="192" y="1728"/>
                    </a:cubicBezTo>
                    <a:cubicBezTo>
                      <a:pt x="227" y="1728"/>
                      <a:pt x="256" y="1699"/>
                      <a:pt x="256" y="1664"/>
                    </a:cubicBezTo>
                    <a:cubicBezTo>
                      <a:pt x="384" y="1664"/>
                      <a:pt x="384" y="1664"/>
                      <a:pt x="384" y="1664"/>
                    </a:cubicBezTo>
                    <a:cubicBezTo>
                      <a:pt x="384" y="1699"/>
                      <a:pt x="413" y="1728"/>
                      <a:pt x="448" y="1728"/>
                    </a:cubicBezTo>
                    <a:cubicBezTo>
                      <a:pt x="483" y="1728"/>
                      <a:pt x="512" y="1699"/>
                      <a:pt x="512" y="1664"/>
                    </a:cubicBezTo>
                    <a:cubicBezTo>
                      <a:pt x="512" y="1629"/>
                      <a:pt x="483" y="1600"/>
                      <a:pt x="448" y="1600"/>
                    </a:cubicBezTo>
                    <a:cubicBezTo>
                      <a:pt x="384" y="1600"/>
                      <a:pt x="384" y="1600"/>
                      <a:pt x="384" y="1600"/>
                    </a:cubicBezTo>
                    <a:cubicBezTo>
                      <a:pt x="384" y="1408"/>
                      <a:pt x="384" y="1408"/>
                      <a:pt x="384" y="1408"/>
                    </a:cubicBezTo>
                    <a:cubicBezTo>
                      <a:pt x="576" y="1408"/>
                      <a:pt x="576" y="1408"/>
                      <a:pt x="576" y="1408"/>
                    </a:cubicBezTo>
                    <a:cubicBezTo>
                      <a:pt x="611" y="1408"/>
                      <a:pt x="640" y="1379"/>
                      <a:pt x="640" y="1344"/>
                    </a:cubicBezTo>
                    <a:cubicBezTo>
                      <a:pt x="640" y="1309"/>
                      <a:pt x="611" y="1280"/>
                      <a:pt x="576" y="1280"/>
                    </a:cubicBezTo>
                    <a:close/>
                    <a:moveTo>
                      <a:pt x="960" y="1600"/>
                    </a:moveTo>
                    <a:cubicBezTo>
                      <a:pt x="896" y="1600"/>
                      <a:pt x="896" y="1600"/>
                      <a:pt x="896" y="1600"/>
                    </a:cubicBezTo>
                    <a:cubicBezTo>
                      <a:pt x="896" y="1216"/>
                      <a:pt x="896" y="1216"/>
                      <a:pt x="896" y="1216"/>
                    </a:cubicBezTo>
                    <a:cubicBezTo>
                      <a:pt x="896" y="1184"/>
                      <a:pt x="896" y="1184"/>
                      <a:pt x="896" y="1184"/>
                    </a:cubicBezTo>
                    <a:cubicBezTo>
                      <a:pt x="896" y="1152"/>
                      <a:pt x="896" y="1152"/>
                      <a:pt x="896" y="1152"/>
                    </a:cubicBezTo>
                    <a:cubicBezTo>
                      <a:pt x="896" y="1081"/>
                      <a:pt x="839" y="1024"/>
                      <a:pt x="768" y="1024"/>
                    </a:cubicBezTo>
                    <a:cubicBezTo>
                      <a:pt x="512" y="1024"/>
                      <a:pt x="512" y="1024"/>
                      <a:pt x="512" y="1024"/>
                    </a:cubicBezTo>
                    <a:cubicBezTo>
                      <a:pt x="512" y="701"/>
                      <a:pt x="512" y="701"/>
                      <a:pt x="512" y="701"/>
                    </a:cubicBezTo>
                    <a:cubicBezTo>
                      <a:pt x="595" y="753"/>
                      <a:pt x="595" y="753"/>
                      <a:pt x="595" y="753"/>
                    </a:cubicBezTo>
                    <a:cubicBezTo>
                      <a:pt x="611" y="763"/>
                      <a:pt x="628" y="768"/>
                      <a:pt x="646" y="768"/>
                    </a:cubicBezTo>
                    <a:cubicBezTo>
                      <a:pt x="864" y="768"/>
                      <a:pt x="864" y="768"/>
                      <a:pt x="864" y="768"/>
                    </a:cubicBezTo>
                    <a:cubicBezTo>
                      <a:pt x="917" y="768"/>
                      <a:pt x="960" y="725"/>
                      <a:pt x="960" y="672"/>
                    </a:cubicBezTo>
                    <a:cubicBezTo>
                      <a:pt x="960" y="619"/>
                      <a:pt x="917" y="576"/>
                      <a:pt x="864" y="576"/>
                    </a:cubicBezTo>
                    <a:cubicBezTo>
                      <a:pt x="674" y="576"/>
                      <a:pt x="674" y="576"/>
                      <a:pt x="674" y="576"/>
                    </a:cubicBezTo>
                    <a:cubicBezTo>
                      <a:pt x="509" y="477"/>
                      <a:pt x="509" y="477"/>
                      <a:pt x="509" y="477"/>
                    </a:cubicBezTo>
                    <a:cubicBezTo>
                      <a:pt x="477" y="458"/>
                      <a:pt x="441" y="448"/>
                      <a:pt x="405" y="448"/>
                    </a:cubicBezTo>
                    <a:cubicBezTo>
                      <a:pt x="320" y="448"/>
                      <a:pt x="320" y="448"/>
                      <a:pt x="320" y="448"/>
                    </a:cubicBezTo>
                    <a:cubicBezTo>
                      <a:pt x="249" y="448"/>
                      <a:pt x="192" y="505"/>
                      <a:pt x="192" y="576"/>
                    </a:cubicBezTo>
                    <a:cubicBezTo>
                      <a:pt x="192" y="1088"/>
                      <a:pt x="192" y="1088"/>
                      <a:pt x="192" y="1088"/>
                    </a:cubicBezTo>
                    <a:cubicBezTo>
                      <a:pt x="192" y="1159"/>
                      <a:pt x="249" y="1216"/>
                      <a:pt x="320" y="1216"/>
                    </a:cubicBezTo>
                    <a:cubicBezTo>
                      <a:pt x="384" y="1216"/>
                      <a:pt x="384" y="1216"/>
                      <a:pt x="384" y="1216"/>
                    </a:cubicBezTo>
                    <a:cubicBezTo>
                      <a:pt x="512" y="1216"/>
                      <a:pt x="512" y="1216"/>
                      <a:pt x="512" y="1216"/>
                    </a:cubicBezTo>
                    <a:cubicBezTo>
                      <a:pt x="704" y="1216"/>
                      <a:pt x="704" y="1216"/>
                      <a:pt x="704" y="1216"/>
                    </a:cubicBezTo>
                    <a:cubicBezTo>
                      <a:pt x="704" y="1664"/>
                      <a:pt x="704" y="1664"/>
                      <a:pt x="704" y="1664"/>
                    </a:cubicBezTo>
                    <a:cubicBezTo>
                      <a:pt x="704" y="1699"/>
                      <a:pt x="733" y="1728"/>
                      <a:pt x="768" y="1728"/>
                    </a:cubicBezTo>
                    <a:cubicBezTo>
                      <a:pt x="960" y="1728"/>
                      <a:pt x="960" y="1728"/>
                      <a:pt x="960" y="1728"/>
                    </a:cubicBezTo>
                    <a:cubicBezTo>
                      <a:pt x="995" y="1728"/>
                      <a:pt x="1024" y="1699"/>
                      <a:pt x="1024" y="1664"/>
                    </a:cubicBezTo>
                    <a:cubicBezTo>
                      <a:pt x="1024" y="1629"/>
                      <a:pt x="995" y="1600"/>
                      <a:pt x="960" y="1600"/>
                    </a:cubicBezTo>
                    <a:close/>
                  </a:path>
                </a:pathLst>
              </a:custGeom>
              <a:solidFill>
                <a:srgbClr val="FFFFFF"/>
              </a:solidFill>
              <a:ln>
                <a:noFill/>
              </a:ln>
            </p:spPr>
            <p:txBody>
              <a:bodyPr vert="horz" wrap="square" lIns="91414" tIns="45706" rIns="91414" bIns="45706" numCol="1" anchor="t" anchorCtr="0" compatLnSpc="1">
                <a:prstTxWarp prst="textNoShape">
                  <a:avLst/>
                </a:prstTxWarp>
              </a:bodyPr>
              <a:lstStyle/>
              <a:p>
                <a:pPr defTabSz="932384">
                  <a:defRPr/>
                </a:pPr>
                <a:endParaRPr lang="en-US" kern="0">
                  <a:solidFill>
                    <a:srgbClr val="505050"/>
                  </a:solidFill>
                </a:endParaRPr>
              </a:p>
            </p:txBody>
          </p:sp>
        </p:grpSp>
        <p:sp>
          <p:nvSpPr>
            <p:cNvPr id="63" name="TextBox 62"/>
            <p:cNvSpPr txBox="1"/>
            <p:nvPr/>
          </p:nvSpPr>
          <p:spPr>
            <a:xfrm>
              <a:off x="506602" y="5426745"/>
              <a:ext cx="1996303" cy="634530"/>
            </a:xfrm>
            <a:prstGeom prst="rect">
              <a:avLst/>
            </a:prstGeom>
            <a:noFill/>
          </p:spPr>
          <p:txBody>
            <a:bodyPr wrap="none" lIns="182828" tIns="146262" rIns="182828" bIns="146262" rtlCol="0">
              <a:spAutoFit/>
            </a:bodyPr>
            <a:lstStyle/>
            <a:p>
              <a:pPr defTabSz="932384">
                <a:lnSpc>
                  <a:spcPct val="90000"/>
                </a:lnSpc>
                <a:spcAft>
                  <a:spcPts val="600"/>
                </a:spcAft>
                <a:defRPr/>
              </a:pPr>
              <a:r>
                <a:rPr lang="en-US" sz="2400" b="1" kern="0" dirty="0">
                  <a:gradFill>
                    <a:gsLst>
                      <a:gs pos="0">
                        <a:srgbClr val="68217A"/>
                      </a:gs>
                      <a:gs pos="100000">
                        <a:srgbClr val="68217A"/>
                      </a:gs>
                    </a:gsLst>
                    <a:lin ang="5400000" scaled="0"/>
                  </a:gradFill>
                </a:rPr>
                <a:t>Operations</a:t>
              </a:r>
            </a:p>
          </p:txBody>
        </p:sp>
      </p:grpSp>
      <p:grpSp>
        <p:nvGrpSpPr>
          <p:cNvPr id="4" name="Group 3"/>
          <p:cNvGrpSpPr/>
          <p:nvPr/>
        </p:nvGrpSpPr>
        <p:grpSpPr>
          <a:xfrm>
            <a:off x="5054641" y="2228512"/>
            <a:ext cx="2420701" cy="3009081"/>
            <a:chOff x="5054641" y="2068492"/>
            <a:chExt cx="2420701" cy="3009081"/>
          </a:xfrm>
        </p:grpSpPr>
        <p:sp>
          <p:nvSpPr>
            <p:cNvPr id="67" name="TextBox 66"/>
            <p:cNvSpPr txBox="1"/>
            <p:nvPr/>
          </p:nvSpPr>
          <p:spPr>
            <a:xfrm>
              <a:off x="5509056" y="2068492"/>
              <a:ext cx="1511871" cy="634350"/>
            </a:xfrm>
            <a:prstGeom prst="rect">
              <a:avLst/>
            </a:prstGeom>
            <a:noFill/>
          </p:spPr>
          <p:txBody>
            <a:bodyPr wrap="none" lIns="182828" tIns="146262" rIns="182828" bIns="146262" rtlCol="0">
              <a:spAutoFit/>
            </a:bodyPr>
            <a:lstStyle/>
            <a:p>
              <a:pPr defTabSz="932384">
                <a:lnSpc>
                  <a:spcPct val="90000"/>
                </a:lnSpc>
                <a:spcAft>
                  <a:spcPts val="600"/>
                </a:spcAft>
                <a:defRPr/>
              </a:pPr>
              <a:r>
                <a:rPr lang="en-US" sz="2400" b="1" kern="0" dirty="0">
                  <a:gradFill>
                    <a:gsLst>
                      <a:gs pos="0">
                        <a:srgbClr val="00188F"/>
                      </a:gs>
                      <a:gs pos="100000">
                        <a:srgbClr val="00188F"/>
                      </a:gs>
                    </a:gsLst>
                    <a:lin ang="5400000" scaled="0"/>
                  </a:gradFill>
                </a:rPr>
                <a:t>DevOps</a:t>
              </a:r>
            </a:p>
          </p:txBody>
        </p:sp>
        <p:sp>
          <p:nvSpPr>
            <p:cNvPr id="66" name="Oval 65"/>
            <p:cNvSpPr/>
            <p:nvPr/>
          </p:nvSpPr>
          <p:spPr bwMode="auto">
            <a:xfrm>
              <a:off x="5054641" y="2654756"/>
              <a:ext cx="2420701" cy="2422817"/>
            </a:xfrm>
            <a:prstGeom prst="ellipse">
              <a:avLst/>
            </a:prstGeom>
            <a:solidFill>
              <a:srgbClr val="00188F"/>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68" name="Freeform 6"/>
            <p:cNvSpPr>
              <a:spLocks noChangeAspect="1" noEditPoints="1"/>
            </p:cNvSpPr>
            <p:nvPr/>
          </p:nvSpPr>
          <p:spPr bwMode="auto">
            <a:xfrm>
              <a:off x="5358423" y="3415235"/>
              <a:ext cx="1813137" cy="901860"/>
            </a:xfrm>
            <a:custGeom>
              <a:avLst/>
              <a:gdLst>
                <a:gd name="T0" fmla="*/ 77 w 326"/>
                <a:gd name="T1" fmla="*/ 15 h 162"/>
                <a:gd name="T2" fmla="*/ 48 w 326"/>
                <a:gd name="T3" fmla="*/ 15 h 162"/>
                <a:gd name="T4" fmla="*/ 279 w 326"/>
                <a:gd name="T5" fmla="*/ 3 h 162"/>
                <a:gd name="T6" fmla="*/ 279 w 326"/>
                <a:gd name="T7" fmla="*/ 33 h 162"/>
                <a:gd name="T8" fmla="*/ 279 w 326"/>
                <a:gd name="T9" fmla="*/ 3 h 162"/>
                <a:gd name="T10" fmla="*/ 140 w 326"/>
                <a:gd name="T11" fmla="*/ 65 h 162"/>
                <a:gd name="T12" fmla="*/ 138 w 326"/>
                <a:gd name="T13" fmla="*/ 62 h 162"/>
                <a:gd name="T14" fmla="*/ 293 w 326"/>
                <a:gd name="T15" fmla="*/ 33 h 162"/>
                <a:gd name="T16" fmla="*/ 280 w 326"/>
                <a:gd name="T17" fmla="*/ 45 h 162"/>
                <a:gd name="T18" fmla="*/ 268 w 326"/>
                <a:gd name="T19" fmla="*/ 55 h 162"/>
                <a:gd name="T20" fmla="*/ 229 w 326"/>
                <a:gd name="T21" fmla="*/ 62 h 162"/>
                <a:gd name="T22" fmla="*/ 228 w 326"/>
                <a:gd name="T23" fmla="*/ 58 h 162"/>
                <a:gd name="T24" fmla="*/ 222 w 326"/>
                <a:gd name="T25" fmla="*/ 62 h 162"/>
                <a:gd name="T26" fmla="*/ 222 w 326"/>
                <a:gd name="T27" fmla="*/ 71 h 162"/>
                <a:gd name="T28" fmla="*/ 193 w 326"/>
                <a:gd name="T29" fmla="*/ 36 h 162"/>
                <a:gd name="T30" fmla="*/ 171 w 326"/>
                <a:gd name="T31" fmla="*/ 49 h 162"/>
                <a:gd name="T32" fmla="*/ 148 w 326"/>
                <a:gd name="T33" fmla="*/ 36 h 162"/>
                <a:gd name="T34" fmla="*/ 138 w 326"/>
                <a:gd name="T35" fmla="*/ 62 h 162"/>
                <a:gd name="T36" fmla="*/ 151 w 326"/>
                <a:gd name="T37" fmla="*/ 40 h 162"/>
                <a:gd name="T38" fmla="*/ 164 w 326"/>
                <a:gd name="T39" fmla="*/ 62 h 162"/>
                <a:gd name="T40" fmla="*/ 166 w 326"/>
                <a:gd name="T41" fmla="*/ 58 h 162"/>
                <a:gd name="T42" fmla="*/ 174 w 326"/>
                <a:gd name="T43" fmla="*/ 71 h 162"/>
                <a:gd name="T44" fmla="*/ 140 w 326"/>
                <a:gd name="T45" fmla="*/ 68 h 162"/>
                <a:gd name="T46" fmla="*/ 103 w 326"/>
                <a:gd name="T47" fmla="*/ 68 h 162"/>
                <a:gd name="T48" fmla="*/ 93 w 326"/>
                <a:gd name="T49" fmla="*/ 71 h 162"/>
                <a:gd name="T50" fmla="*/ 119 w 326"/>
                <a:gd name="T51" fmla="*/ 68 h 162"/>
                <a:gd name="T52" fmla="*/ 74 w 326"/>
                <a:gd name="T53" fmla="*/ 62 h 162"/>
                <a:gd name="T54" fmla="*/ 62 w 326"/>
                <a:gd name="T55" fmla="*/ 48 h 162"/>
                <a:gd name="T56" fmla="*/ 22 w 326"/>
                <a:gd name="T57" fmla="*/ 97 h 162"/>
                <a:gd name="T58" fmla="*/ 32 w 326"/>
                <a:gd name="T59" fmla="*/ 110 h 162"/>
                <a:gd name="T60" fmla="*/ 67 w 326"/>
                <a:gd name="T61" fmla="*/ 110 h 162"/>
                <a:gd name="T62" fmla="*/ 109 w 326"/>
                <a:gd name="T63" fmla="*/ 162 h 162"/>
                <a:gd name="T64" fmla="*/ 97 w 326"/>
                <a:gd name="T65" fmla="*/ 136 h 162"/>
                <a:gd name="T66" fmla="*/ 90 w 326"/>
                <a:gd name="T67" fmla="*/ 87 h 162"/>
                <a:gd name="T68" fmla="*/ 61 w 326"/>
                <a:gd name="T69" fmla="*/ 81 h 162"/>
                <a:gd name="T70" fmla="*/ 271 w 326"/>
                <a:gd name="T71" fmla="*/ 87 h 162"/>
                <a:gd name="T72" fmla="*/ 239 w 326"/>
                <a:gd name="T73" fmla="*/ 94 h 162"/>
                <a:gd name="T74" fmla="*/ 236 w 326"/>
                <a:gd name="T75" fmla="*/ 162 h 162"/>
                <a:gd name="T76" fmla="*/ 264 w 326"/>
                <a:gd name="T77" fmla="*/ 110 h 162"/>
                <a:gd name="T78" fmla="*/ 303 w 326"/>
                <a:gd name="T79" fmla="*/ 100 h 162"/>
                <a:gd name="T80" fmla="*/ 293 w 326"/>
                <a:gd name="T81" fmla="*/ 33 h 162"/>
                <a:gd name="T82" fmla="*/ 226 w 326"/>
                <a:gd name="T83" fmla="*/ 70 h 162"/>
                <a:gd name="T84" fmla="*/ 226 w 326"/>
                <a:gd name="T85" fmla="*/ 71 h 162"/>
                <a:gd name="T86" fmla="*/ 6 w 326"/>
                <a:gd name="T87" fmla="*/ 107 h 162"/>
                <a:gd name="T88" fmla="*/ 16 w 326"/>
                <a:gd name="T89" fmla="*/ 162 h 162"/>
                <a:gd name="T90" fmla="*/ 9 w 326"/>
                <a:gd name="T91" fmla="*/ 62 h 162"/>
                <a:gd name="T92" fmla="*/ 316 w 326"/>
                <a:gd name="T93" fmla="*/ 62 h 162"/>
                <a:gd name="T94" fmla="*/ 310 w 326"/>
                <a:gd name="T95" fmla="*/ 162 h 162"/>
                <a:gd name="T96" fmla="*/ 319 w 326"/>
                <a:gd name="T97" fmla="*/ 107 h 162"/>
                <a:gd name="T98" fmla="*/ 316 w 326"/>
                <a:gd name="T99" fmla="*/ 62 h 162"/>
                <a:gd name="T100" fmla="*/ 142 w 326"/>
                <a:gd name="T101" fmla="*/ 97 h 162"/>
                <a:gd name="T102" fmla="*/ 150 w 326"/>
                <a:gd name="T103" fmla="*/ 153 h 162"/>
                <a:gd name="T104" fmla="*/ 171 w 326"/>
                <a:gd name="T105" fmla="*/ 162 h 162"/>
                <a:gd name="T106" fmla="*/ 151 w 326"/>
                <a:gd name="T107" fmla="*/ 87 h 162"/>
                <a:gd name="T108" fmla="*/ 180 w 326"/>
                <a:gd name="T109" fmla="*/ 97 h 162"/>
                <a:gd name="T110" fmla="*/ 197 w 326"/>
                <a:gd name="T111" fmla="*/ 162 h 162"/>
                <a:gd name="T112" fmla="*/ 199 w 326"/>
                <a:gd name="T113" fmla="*/ 100 h 162"/>
                <a:gd name="T114" fmla="*/ 190 w 326"/>
                <a:gd name="T115" fmla="*/ 87 h 162"/>
                <a:gd name="T116" fmla="*/ 185 w 326"/>
                <a:gd name="T117" fmla="*/ 15 h 162"/>
                <a:gd name="T118" fmla="*/ 156 w 326"/>
                <a:gd name="T119" fmla="*/ 1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6" h="162">
                  <a:moveTo>
                    <a:pt x="62" y="0"/>
                  </a:moveTo>
                  <a:cubicBezTo>
                    <a:pt x="70" y="0"/>
                    <a:pt x="77" y="7"/>
                    <a:pt x="77" y="15"/>
                  </a:cubicBezTo>
                  <a:cubicBezTo>
                    <a:pt x="77" y="23"/>
                    <a:pt x="70" y="29"/>
                    <a:pt x="62" y="29"/>
                  </a:cubicBezTo>
                  <a:cubicBezTo>
                    <a:pt x="54" y="29"/>
                    <a:pt x="48" y="23"/>
                    <a:pt x="48" y="15"/>
                  </a:cubicBezTo>
                  <a:cubicBezTo>
                    <a:pt x="48" y="7"/>
                    <a:pt x="54" y="0"/>
                    <a:pt x="62" y="0"/>
                  </a:cubicBezTo>
                  <a:close/>
                  <a:moveTo>
                    <a:pt x="279" y="3"/>
                  </a:moveTo>
                  <a:cubicBezTo>
                    <a:pt x="287" y="3"/>
                    <a:pt x="293" y="10"/>
                    <a:pt x="293" y="18"/>
                  </a:cubicBezTo>
                  <a:cubicBezTo>
                    <a:pt x="293" y="26"/>
                    <a:pt x="287" y="33"/>
                    <a:pt x="279" y="33"/>
                  </a:cubicBezTo>
                  <a:cubicBezTo>
                    <a:pt x="271" y="33"/>
                    <a:pt x="264" y="26"/>
                    <a:pt x="264" y="18"/>
                  </a:cubicBezTo>
                  <a:cubicBezTo>
                    <a:pt x="264" y="10"/>
                    <a:pt x="271" y="3"/>
                    <a:pt x="279" y="3"/>
                  </a:cubicBezTo>
                  <a:close/>
                  <a:moveTo>
                    <a:pt x="137" y="65"/>
                  </a:moveTo>
                  <a:cubicBezTo>
                    <a:pt x="140" y="65"/>
                    <a:pt x="140" y="65"/>
                    <a:pt x="140" y="65"/>
                  </a:cubicBezTo>
                  <a:cubicBezTo>
                    <a:pt x="141" y="62"/>
                    <a:pt x="141" y="62"/>
                    <a:pt x="141" y="62"/>
                  </a:cubicBezTo>
                  <a:cubicBezTo>
                    <a:pt x="138" y="62"/>
                    <a:pt x="138" y="62"/>
                    <a:pt x="138" y="62"/>
                  </a:cubicBezTo>
                  <a:lnTo>
                    <a:pt x="137" y="65"/>
                  </a:lnTo>
                  <a:close/>
                  <a:moveTo>
                    <a:pt x="293" y="33"/>
                  </a:moveTo>
                  <a:cubicBezTo>
                    <a:pt x="284" y="36"/>
                    <a:pt x="284" y="36"/>
                    <a:pt x="284" y="36"/>
                  </a:cubicBezTo>
                  <a:cubicBezTo>
                    <a:pt x="280" y="45"/>
                    <a:pt x="280" y="45"/>
                    <a:pt x="280" y="45"/>
                  </a:cubicBezTo>
                  <a:cubicBezTo>
                    <a:pt x="277" y="36"/>
                    <a:pt x="277" y="36"/>
                    <a:pt x="277" y="36"/>
                  </a:cubicBezTo>
                  <a:cubicBezTo>
                    <a:pt x="268" y="55"/>
                    <a:pt x="268" y="55"/>
                    <a:pt x="268" y="55"/>
                  </a:cubicBezTo>
                  <a:cubicBezTo>
                    <a:pt x="245" y="62"/>
                    <a:pt x="245" y="62"/>
                    <a:pt x="245" y="62"/>
                  </a:cubicBezTo>
                  <a:cubicBezTo>
                    <a:pt x="229" y="62"/>
                    <a:pt x="229" y="62"/>
                    <a:pt x="229" y="62"/>
                  </a:cubicBezTo>
                  <a:cubicBezTo>
                    <a:pt x="232" y="55"/>
                    <a:pt x="232" y="55"/>
                    <a:pt x="232" y="55"/>
                  </a:cubicBezTo>
                  <a:cubicBezTo>
                    <a:pt x="230" y="55"/>
                    <a:pt x="228" y="57"/>
                    <a:pt x="228" y="58"/>
                  </a:cubicBezTo>
                  <a:cubicBezTo>
                    <a:pt x="226" y="62"/>
                    <a:pt x="226" y="62"/>
                    <a:pt x="226" y="62"/>
                  </a:cubicBezTo>
                  <a:cubicBezTo>
                    <a:pt x="222" y="62"/>
                    <a:pt x="222" y="62"/>
                    <a:pt x="222" y="62"/>
                  </a:cubicBezTo>
                  <a:cubicBezTo>
                    <a:pt x="222" y="64"/>
                    <a:pt x="223" y="66"/>
                    <a:pt x="224" y="67"/>
                  </a:cubicBezTo>
                  <a:cubicBezTo>
                    <a:pt x="222" y="71"/>
                    <a:pt x="222" y="71"/>
                    <a:pt x="222" y="71"/>
                  </a:cubicBezTo>
                  <a:cubicBezTo>
                    <a:pt x="209" y="71"/>
                    <a:pt x="209" y="71"/>
                    <a:pt x="209" y="71"/>
                  </a:cubicBezTo>
                  <a:cubicBezTo>
                    <a:pt x="206" y="55"/>
                    <a:pt x="203" y="36"/>
                    <a:pt x="193" y="36"/>
                  </a:cubicBezTo>
                  <a:cubicBezTo>
                    <a:pt x="177" y="35"/>
                    <a:pt x="177" y="35"/>
                    <a:pt x="177" y="35"/>
                  </a:cubicBezTo>
                  <a:cubicBezTo>
                    <a:pt x="171" y="49"/>
                    <a:pt x="171" y="49"/>
                    <a:pt x="171" y="49"/>
                  </a:cubicBezTo>
                  <a:cubicBezTo>
                    <a:pt x="164" y="35"/>
                    <a:pt x="164" y="35"/>
                    <a:pt x="164" y="35"/>
                  </a:cubicBezTo>
                  <a:cubicBezTo>
                    <a:pt x="148" y="36"/>
                    <a:pt x="148" y="36"/>
                    <a:pt x="148" y="36"/>
                  </a:cubicBezTo>
                  <a:cubicBezTo>
                    <a:pt x="140" y="36"/>
                    <a:pt x="137" y="48"/>
                    <a:pt x="134" y="62"/>
                  </a:cubicBezTo>
                  <a:cubicBezTo>
                    <a:pt x="138" y="62"/>
                    <a:pt x="138" y="62"/>
                    <a:pt x="138" y="62"/>
                  </a:cubicBezTo>
                  <a:cubicBezTo>
                    <a:pt x="149" y="36"/>
                    <a:pt x="149" y="36"/>
                    <a:pt x="149" y="36"/>
                  </a:cubicBezTo>
                  <a:cubicBezTo>
                    <a:pt x="151" y="36"/>
                    <a:pt x="152" y="38"/>
                    <a:pt x="151" y="40"/>
                  </a:cubicBezTo>
                  <a:cubicBezTo>
                    <a:pt x="141" y="62"/>
                    <a:pt x="141" y="62"/>
                    <a:pt x="141" y="62"/>
                  </a:cubicBezTo>
                  <a:cubicBezTo>
                    <a:pt x="164" y="62"/>
                    <a:pt x="164" y="62"/>
                    <a:pt x="164" y="62"/>
                  </a:cubicBezTo>
                  <a:cubicBezTo>
                    <a:pt x="161" y="55"/>
                    <a:pt x="161" y="55"/>
                    <a:pt x="161" y="55"/>
                  </a:cubicBezTo>
                  <a:cubicBezTo>
                    <a:pt x="163" y="55"/>
                    <a:pt x="165" y="57"/>
                    <a:pt x="166" y="58"/>
                  </a:cubicBezTo>
                  <a:cubicBezTo>
                    <a:pt x="167" y="62"/>
                    <a:pt x="167" y="62"/>
                    <a:pt x="167" y="62"/>
                  </a:cubicBezTo>
                  <a:cubicBezTo>
                    <a:pt x="174" y="63"/>
                    <a:pt x="174" y="71"/>
                    <a:pt x="174" y="71"/>
                  </a:cubicBezTo>
                  <a:cubicBezTo>
                    <a:pt x="137" y="71"/>
                    <a:pt x="137" y="71"/>
                    <a:pt x="137" y="71"/>
                  </a:cubicBezTo>
                  <a:cubicBezTo>
                    <a:pt x="138" y="71"/>
                    <a:pt x="140" y="70"/>
                    <a:pt x="140" y="68"/>
                  </a:cubicBezTo>
                  <a:cubicBezTo>
                    <a:pt x="119" y="68"/>
                    <a:pt x="119" y="68"/>
                    <a:pt x="119" y="68"/>
                  </a:cubicBezTo>
                  <a:cubicBezTo>
                    <a:pt x="103" y="68"/>
                    <a:pt x="103" y="68"/>
                    <a:pt x="103" y="68"/>
                  </a:cubicBezTo>
                  <a:cubicBezTo>
                    <a:pt x="103" y="70"/>
                    <a:pt x="104" y="71"/>
                    <a:pt x="106" y="71"/>
                  </a:cubicBezTo>
                  <a:cubicBezTo>
                    <a:pt x="93" y="71"/>
                    <a:pt x="93" y="71"/>
                    <a:pt x="93" y="71"/>
                  </a:cubicBezTo>
                  <a:cubicBezTo>
                    <a:pt x="106" y="65"/>
                    <a:pt x="106" y="65"/>
                    <a:pt x="106" y="65"/>
                  </a:cubicBezTo>
                  <a:cubicBezTo>
                    <a:pt x="119" y="68"/>
                    <a:pt x="119" y="68"/>
                    <a:pt x="119" y="68"/>
                  </a:cubicBezTo>
                  <a:cubicBezTo>
                    <a:pt x="119" y="62"/>
                    <a:pt x="103" y="58"/>
                    <a:pt x="103" y="58"/>
                  </a:cubicBezTo>
                  <a:cubicBezTo>
                    <a:pt x="74" y="62"/>
                    <a:pt x="74" y="62"/>
                    <a:pt x="74" y="62"/>
                  </a:cubicBezTo>
                  <a:cubicBezTo>
                    <a:pt x="64" y="36"/>
                    <a:pt x="64" y="36"/>
                    <a:pt x="64" y="36"/>
                  </a:cubicBezTo>
                  <a:cubicBezTo>
                    <a:pt x="62" y="48"/>
                    <a:pt x="62" y="48"/>
                    <a:pt x="62" y="48"/>
                  </a:cubicBezTo>
                  <a:cubicBezTo>
                    <a:pt x="45" y="29"/>
                    <a:pt x="45" y="29"/>
                    <a:pt x="45" y="29"/>
                  </a:cubicBezTo>
                  <a:cubicBezTo>
                    <a:pt x="45" y="29"/>
                    <a:pt x="22" y="39"/>
                    <a:pt x="22" y="97"/>
                  </a:cubicBezTo>
                  <a:cubicBezTo>
                    <a:pt x="22" y="100"/>
                    <a:pt x="22" y="100"/>
                    <a:pt x="22" y="100"/>
                  </a:cubicBezTo>
                  <a:cubicBezTo>
                    <a:pt x="22" y="106"/>
                    <a:pt x="27" y="110"/>
                    <a:pt x="32" y="110"/>
                  </a:cubicBezTo>
                  <a:cubicBezTo>
                    <a:pt x="38" y="110"/>
                    <a:pt x="38" y="110"/>
                    <a:pt x="38" y="110"/>
                  </a:cubicBezTo>
                  <a:cubicBezTo>
                    <a:pt x="67" y="110"/>
                    <a:pt x="67" y="110"/>
                    <a:pt x="67" y="110"/>
                  </a:cubicBezTo>
                  <a:cubicBezTo>
                    <a:pt x="87" y="162"/>
                    <a:pt x="87" y="162"/>
                    <a:pt x="87" y="162"/>
                  </a:cubicBezTo>
                  <a:cubicBezTo>
                    <a:pt x="109" y="162"/>
                    <a:pt x="109" y="162"/>
                    <a:pt x="109" y="162"/>
                  </a:cubicBezTo>
                  <a:cubicBezTo>
                    <a:pt x="109" y="157"/>
                    <a:pt x="107" y="154"/>
                    <a:pt x="103" y="152"/>
                  </a:cubicBezTo>
                  <a:cubicBezTo>
                    <a:pt x="97" y="136"/>
                    <a:pt x="97" y="136"/>
                    <a:pt x="97" y="136"/>
                  </a:cubicBezTo>
                  <a:cubicBezTo>
                    <a:pt x="97" y="94"/>
                    <a:pt x="97" y="94"/>
                    <a:pt x="97" y="94"/>
                  </a:cubicBezTo>
                  <a:cubicBezTo>
                    <a:pt x="97" y="90"/>
                    <a:pt x="94" y="87"/>
                    <a:pt x="90" y="87"/>
                  </a:cubicBezTo>
                  <a:cubicBezTo>
                    <a:pt x="64" y="87"/>
                    <a:pt x="64" y="87"/>
                    <a:pt x="64" y="87"/>
                  </a:cubicBezTo>
                  <a:cubicBezTo>
                    <a:pt x="61" y="81"/>
                    <a:pt x="61" y="81"/>
                    <a:pt x="61" y="81"/>
                  </a:cubicBezTo>
                  <a:cubicBezTo>
                    <a:pt x="271" y="81"/>
                    <a:pt x="271" y="81"/>
                    <a:pt x="271" y="81"/>
                  </a:cubicBezTo>
                  <a:cubicBezTo>
                    <a:pt x="271" y="87"/>
                    <a:pt x="271" y="87"/>
                    <a:pt x="271" y="87"/>
                  </a:cubicBezTo>
                  <a:cubicBezTo>
                    <a:pt x="245" y="87"/>
                    <a:pt x="245" y="87"/>
                    <a:pt x="245" y="87"/>
                  </a:cubicBezTo>
                  <a:cubicBezTo>
                    <a:pt x="241" y="87"/>
                    <a:pt x="239" y="90"/>
                    <a:pt x="239" y="94"/>
                  </a:cubicBezTo>
                  <a:cubicBezTo>
                    <a:pt x="242" y="152"/>
                    <a:pt x="242" y="152"/>
                    <a:pt x="242" y="152"/>
                  </a:cubicBezTo>
                  <a:cubicBezTo>
                    <a:pt x="237" y="153"/>
                    <a:pt x="234" y="157"/>
                    <a:pt x="236" y="162"/>
                  </a:cubicBezTo>
                  <a:cubicBezTo>
                    <a:pt x="258" y="162"/>
                    <a:pt x="258" y="162"/>
                    <a:pt x="258" y="162"/>
                  </a:cubicBezTo>
                  <a:cubicBezTo>
                    <a:pt x="264" y="110"/>
                    <a:pt x="264" y="110"/>
                    <a:pt x="264" y="110"/>
                  </a:cubicBezTo>
                  <a:cubicBezTo>
                    <a:pt x="293" y="110"/>
                    <a:pt x="293" y="110"/>
                    <a:pt x="293" y="110"/>
                  </a:cubicBezTo>
                  <a:cubicBezTo>
                    <a:pt x="299" y="110"/>
                    <a:pt x="303" y="106"/>
                    <a:pt x="303" y="100"/>
                  </a:cubicBezTo>
                  <a:cubicBezTo>
                    <a:pt x="303" y="97"/>
                    <a:pt x="303" y="97"/>
                    <a:pt x="303" y="97"/>
                  </a:cubicBezTo>
                  <a:cubicBezTo>
                    <a:pt x="303" y="39"/>
                    <a:pt x="293" y="33"/>
                    <a:pt x="293" y="33"/>
                  </a:cubicBezTo>
                  <a:close/>
                  <a:moveTo>
                    <a:pt x="226" y="71"/>
                  </a:moveTo>
                  <a:cubicBezTo>
                    <a:pt x="226" y="70"/>
                    <a:pt x="226" y="70"/>
                    <a:pt x="226" y="70"/>
                  </a:cubicBezTo>
                  <a:cubicBezTo>
                    <a:pt x="229" y="71"/>
                    <a:pt x="232" y="71"/>
                    <a:pt x="232" y="71"/>
                  </a:cubicBezTo>
                  <a:lnTo>
                    <a:pt x="226" y="71"/>
                  </a:lnTo>
                  <a:close/>
                  <a:moveTo>
                    <a:pt x="0" y="52"/>
                  </a:moveTo>
                  <a:cubicBezTo>
                    <a:pt x="6" y="107"/>
                    <a:pt x="6" y="107"/>
                    <a:pt x="6" y="107"/>
                  </a:cubicBezTo>
                  <a:cubicBezTo>
                    <a:pt x="6" y="152"/>
                    <a:pt x="6" y="152"/>
                    <a:pt x="6" y="152"/>
                  </a:cubicBezTo>
                  <a:cubicBezTo>
                    <a:pt x="6" y="157"/>
                    <a:pt x="11" y="162"/>
                    <a:pt x="16" y="162"/>
                  </a:cubicBezTo>
                  <a:cubicBezTo>
                    <a:pt x="16" y="107"/>
                    <a:pt x="16" y="107"/>
                    <a:pt x="16" y="107"/>
                  </a:cubicBezTo>
                  <a:cubicBezTo>
                    <a:pt x="9" y="62"/>
                    <a:pt x="9" y="62"/>
                    <a:pt x="9" y="62"/>
                  </a:cubicBezTo>
                  <a:cubicBezTo>
                    <a:pt x="9" y="56"/>
                    <a:pt x="5" y="52"/>
                    <a:pt x="0" y="52"/>
                  </a:cubicBezTo>
                  <a:close/>
                  <a:moveTo>
                    <a:pt x="316" y="62"/>
                  </a:moveTo>
                  <a:cubicBezTo>
                    <a:pt x="310" y="107"/>
                    <a:pt x="310" y="107"/>
                    <a:pt x="310" y="107"/>
                  </a:cubicBezTo>
                  <a:cubicBezTo>
                    <a:pt x="310" y="162"/>
                    <a:pt x="310" y="162"/>
                    <a:pt x="310" y="162"/>
                  </a:cubicBezTo>
                  <a:cubicBezTo>
                    <a:pt x="315" y="162"/>
                    <a:pt x="319" y="157"/>
                    <a:pt x="319" y="152"/>
                  </a:cubicBezTo>
                  <a:cubicBezTo>
                    <a:pt x="319" y="107"/>
                    <a:pt x="319" y="107"/>
                    <a:pt x="319" y="107"/>
                  </a:cubicBezTo>
                  <a:cubicBezTo>
                    <a:pt x="326" y="52"/>
                    <a:pt x="326" y="52"/>
                    <a:pt x="326" y="52"/>
                  </a:cubicBezTo>
                  <a:cubicBezTo>
                    <a:pt x="320" y="52"/>
                    <a:pt x="316" y="56"/>
                    <a:pt x="316" y="62"/>
                  </a:cubicBezTo>
                  <a:close/>
                  <a:moveTo>
                    <a:pt x="151" y="87"/>
                  </a:moveTo>
                  <a:cubicBezTo>
                    <a:pt x="146" y="87"/>
                    <a:pt x="142" y="92"/>
                    <a:pt x="142" y="97"/>
                  </a:cubicBezTo>
                  <a:cubicBezTo>
                    <a:pt x="142" y="98"/>
                    <a:pt x="142" y="99"/>
                    <a:pt x="142" y="100"/>
                  </a:cubicBezTo>
                  <a:cubicBezTo>
                    <a:pt x="150" y="153"/>
                    <a:pt x="150" y="153"/>
                    <a:pt x="150" y="153"/>
                  </a:cubicBezTo>
                  <a:cubicBezTo>
                    <a:pt x="147" y="155"/>
                    <a:pt x="145" y="158"/>
                    <a:pt x="145" y="162"/>
                  </a:cubicBezTo>
                  <a:cubicBezTo>
                    <a:pt x="171" y="162"/>
                    <a:pt x="171" y="162"/>
                    <a:pt x="171" y="162"/>
                  </a:cubicBezTo>
                  <a:cubicBezTo>
                    <a:pt x="161" y="97"/>
                    <a:pt x="161" y="97"/>
                    <a:pt x="161" y="97"/>
                  </a:cubicBezTo>
                  <a:cubicBezTo>
                    <a:pt x="161" y="92"/>
                    <a:pt x="157" y="87"/>
                    <a:pt x="151" y="87"/>
                  </a:cubicBezTo>
                  <a:close/>
                  <a:moveTo>
                    <a:pt x="190" y="87"/>
                  </a:moveTo>
                  <a:cubicBezTo>
                    <a:pt x="185" y="87"/>
                    <a:pt x="180" y="92"/>
                    <a:pt x="180" y="97"/>
                  </a:cubicBezTo>
                  <a:cubicBezTo>
                    <a:pt x="171" y="162"/>
                    <a:pt x="171" y="162"/>
                    <a:pt x="171" y="162"/>
                  </a:cubicBezTo>
                  <a:cubicBezTo>
                    <a:pt x="197" y="162"/>
                    <a:pt x="197" y="162"/>
                    <a:pt x="197" y="162"/>
                  </a:cubicBezTo>
                  <a:cubicBezTo>
                    <a:pt x="197" y="158"/>
                    <a:pt x="194" y="155"/>
                    <a:pt x="191" y="153"/>
                  </a:cubicBezTo>
                  <a:cubicBezTo>
                    <a:pt x="199" y="100"/>
                    <a:pt x="199" y="100"/>
                    <a:pt x="199" y="100"/>
                  </a:cubicBezTo>
                  <a:cubicBezTo>
                    <a:pt x="200" y="99"/>
                    <a:pt x="200" y="98"/>
                    <a:pt x="200" y="97"/>
                  </a:cubicBezTo>
                  <a:cubicBezTo>
                    <a:pt x="200" y="92"/>
                    <a:pt x="195" y="87"/>
                    <a:pt x="190" y="87"/>
                  </a:cubicBezTo>
                  <a:close/>
                  <a:moveTo>
                    <a:pt x="171" y="0"/>
                  </a:moveTo>
                  <a:cubicBezTo>
                    <a:pt x="179" y="0"/>
                    <a:pt x="185" y="7"/>
                    <a:pt x="185" y="15"/>
                  </a:cubicBezTo>
                  <a:cubicBezTo>
                    <a:pt x="185" y="23"/>
                    <a:pt x="179" y="29"/>
                    <a:pt x="171" y="29"/>
                  </a:cubicBezTo>
                  <a:cubicBezTo>
                    <a:pt x="163" y="29"/>
                    <a:pt x="156" y="23"/>
                    <a:pt x="156" y="15"/>
                  </a:cubicBezTo>
                  <a:cubicBezTo>
                    <a:pt x="156" y="7"/>
                    <a:pt x="163" y="0"/>
                    <a:pt x="171" y="0"/>
                  </a:cubicBezTo>
                  <a:close/>
                </a:path>
              </a:pathLst>
            </a:custGeom>
            <a:solidFill>
              <a:srgbClr val="FFFFFF"/>
            </a:solidFill>
            <a:ln>
              <a:noFill/>
            </a:ln>
            <a:extLst/>
          </p:spPr>
          <p:txBody>
            <a:bodyPr vert="horz" wrap="square" lIns="91414" tIns="45706" rIns="91414" bIns="45706" numCol="1" anchor="t" anchorCtr="0" compatLnSpc="1">
              <a:prstTxWarp prst="textNoShape">
                <a:avLst/>
              </a:prstTxWarp>
            </a:bodyPr>
            <a:lstStyle/>
            <a:p>
              <a:pPr defTabSz="932384">
                <a:defRPr/>
              </a:pPr>
              <a:endParaRPr lang="en-US" kern="0">
                <a:solidFill>
                  <a:srgbClr val="505050"/>
                </a:solidFill>
              </a:endParaRPr>
            </a:p>
          </p:txBody>
        </p:sp>
      </p:grpSp>
      <p:sp>
        <p:nvSpPr>
          <p:cNvPr id="19" name="Rectangle 18"/>
          <p:cNvSpPr/>
          <p:nvPr/>
        </p:nvSpPr>
        <p:spPr bwMode="auto">
          <a:xfrm>
            <a:off x="1189039" y="3456704"/>
            <a:ext cx="3281277" cy="1781831"/>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defTabSz="931702">
              <a:defRPr/>
            </a:pPr>
            <a:r>
              <a:rPr lang="en-US" sz="2400" kern="0" dirty="0" smtClean="0">
                <a:gradFill>
                  <a:gsLst>
                    <a:gs pos="2917">
                      <a:srgbClr val="FFFFFF"/>
                    </a:gs>
                    <a:gs pos="30000">
                      <a:srgbClr val="FFFFFF"/>
                    </a:gs>
                  </a:gsLst>
                  <a:lin ang="0" scaled="0"/>
                </a:gradFill>
              </a:rPr>
              <a:t>Agility/productivity </a:t>
            </a:r>
            <a:r>
              <a:rPr lang="en-US" sz="2400" kern="0" dirty="0">
                <a:gradFill>
                  <a:gsLst>
                    <a:gs pos="2917">
                      <a:srgbClr val="FFFFFF"/>
                    </a:gs>
                    <a:gs pos="30000">
                      <a:srgbClr val="FFFFFF"/>
                    </a:gs>
                  </a:gsLst>
                  <a:lin ang="0" scaled="0"/>
                </a:gradFill>
              </a:rPr>
              <a:t>for </a:t>
            </a:r>
            <a:r>
              <a:rPr lang="en-US" sz="2400" kern="0" dirty="0" smtClean="0">
                <a:gradFill>
                  <a:gsLst>
                    <a:gs pos="2917">
                      <a:srgbClr val="FFFFFF"/>
                    </a:gs>
                    <a:gs pos="30000">
                      <a:srgbClr val="FFFFFF"/>
                    </a:gs>
                  </a:gsLst>
                  <a:lin ang="0" scaled="0"/>
                </a:gradFill>
              </a:rPr>
              <a:t>app owners</a:t>
            </a:r>
            <a:endParaRPr lang="en-US" sz="2400" kern="0" dirty="0">
              <a:gradFill>
                <a:gsLst>
                  <a:gs pos="2917">
                    <a:srgbClr val="FFFFFF"/>
                  </a:gs>
                  <a:gs pos="30000">
                    <a:srgbClr val="FFFFFF"/>
                  </a:gs>
                </a:gsLst>
                <a:lin ang="0" scaled="0"/>
              </a:gradFill>
            </a:endParaRPr>
          </a:p>
        </p:txBody>
      </p:sp>
      <p:sp>
        <p:nvSpPr>
          <p:cNvPr id="20" name="Rectangle 19"/>
          <p:cNvSpPr/>
          <p:nvPr/>
        </p:nvSpPr>
        <p:spPr bwMode="auto">
          <a:xfrm>
            <a:off x="7967722" y="3466245"/>
            <a:ext cx="3279716" cy="1762745"/>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r" defTabSz="931702">
              <a:defRPr/>
            </a:pPr>
            <a:r>
              <a:rPr lang="en-US" sz="2400" kern="0" dirty="0">
                <a:gradFill>
                  <a:gsLst>
                    <a:gs pos="2917">
                      <a:srgbClr val="FFFFFF"/>
                    </a:gs>
                    <a:gs pos="30000">
                      <a:srgbClr val="FFFFFF"/>
                    </a:gs>
                  </a:gsLst>
                  <a:lin ang="0" scaled="0"/>
                </a:gradFill>
              </a:rPr>
              <a:t>Flexibility and </a:t>
            </a:r>
            <a:r>
              <a:rPr lang="en-US" sz="2400" kern="0" dirty="0" smtClean="0">
                <a:gradFill>
                  <a:gsLst>
                    <a:gs pos="2917">
                      <a:srgbClr val="FFFFFF"/>
                    </a:gs>
                    <a:gs pos="30000">
                      <a:srgbClr val="FFFFFF"/>
                    </a:gs>
                  </a:gsLst>
                  <a:lin ang="0" scaled="0"/>
                </a:gradFill>
              </a:rPr>
              <a:t/>
            </a:r>
            <a:br>
              <a:rPr lang="en-US" sz="2400" kern="0" dirty="0" smtClean="0">
                <a:gradFill>
                  <a:gsLst>
                    <a:gs pos="2917">
                      <a:srgbClr val="FFFFFF"/>
                    </a:gs>
                    <a:gs pos="30000">
                      <a:srgbClr val="FFFFFF"/>
                    </a:gs>
                  </a:gsLst>
                  <a:lin ang="0" scaled="0"/>
                </a:gradFill>
              </a:rPr>
            </a:br>
            <a:r>
              <a:rPr lang="en-US" sz="2400" kern="0" dirty="0" smtClean="0">
                <a:gradFill>
                  <a:gsLst>
                    <a:gs pos="2917">
                      <a:srgbClr val="FFFFFF"/>
                    </a:gs>
                    <a:gs pos="30000">
                      <a:srgbClr val="FFFFFF"/>
                    </a:gs>
                  </a:gsLst>
                  <a:lin ang="0" scaled="0"/>
                </a:gradFill>
              </a:rPr>
              <a:t>control </a:t>
            </a:r>
            <a:r>
              <a:rPr lang="en-US" sz="2400" kern="0" dirty="0">
                <a:gradFill>
                  <a:gsLst>
                    <a:gs pos="2917">
                      <a:srgbClr val="FFFFFF"/>
                    </a:gs>
                    <a:gs pos="30000">
                      <a:srgbClr val="FFFFFF"/>
                    </a:gs>
                  </a:gsLst>
                  <a:lin ang="0" scaled="0"/>
                </a:gradFill>
              </a:rPr>
              <a:t>for IT</a:t>
            </a:r>
          </a:p>
        </p:txBody>
      </p:sp>
      <p:grpSp>
        <p:nvGrpSpPr>
          <p:cNvPr id="6" name="Group 5"/>
          <p:cNvGrpSpPr/>
          <p:nvPr/>
        </p:nvGrpSpPr>
        <p:grpSpPr>
          <a:xfrm>
            <a:off x="4182291" y="1599155"/>
            <a:ext cx="4012722" cy="4756578"/>
            <a:chOff x="4182291" y="1599155"/>
            <a:chExt cx="4012722" cy="4756578"/>
          </a:xfrm>
        </p:grpSpPr>
        <p:sp>
          <p:nvSpPr>
            <p:cNvPr id="18" name="TextBox 17"/>
            <p:cNvSpPr txBox="1"/>
            <p:nvPr/>
          </p:nvSpPr>
          <p:spPr>
            <a:xfrm>
              <a:off x="5256239" y="1599155"/>
              <a:ext cx="1864829" cy="738578"/>
            </a:xfrm>
            <a:prstGeom prst="rect">
              <a:avLst/>
            </a:prstGeom>
            <a:noFill/>
          </p:spPr>
          <p:txBody>
            <a:bodyPr wrap="none" lIns="182828" tIns="146262" rIns="182828" bIns="146262" rtlCol="0">
              <a:spAutoFit/>
            </a:bodyPr>
            <a:lstStyle/>
            <a:p>
              <a:pPr algn="ctr" defTabSz="932384">
                <a:lnSpc>
                  <a:spcPct val="90000"/>
                </a:lnSpc>
                <a:spcAft>
                  <a:spcPts val="600"/>
                </a:spcAft>
                <a:defRPr/>
              </a:pPr>
              <a:r>
                <a:rPr lang="en-US" sz="3200" b="1" kern="0" dirty="0">
                  <a:gradFill>
                    <a:gsLst>
                      <a:gs pos="0">
                        <a:srgbClr val="00188F"/>
                      </a:gs>
                      <a:gs pos="100000">
                        <a:srgbClr val="00188F"/>
                      </a:gs>
                    </a:gsLst>
                    <a:lin ang="5400000" scaled="0"/>
                  </a:gradFill>
                </a:rPr>
                <a:t>DevOps</a:t>
              </a:r>
            </a:p>
          </p:txBody>
        </p:sp>
        <p:sp>
          <p:nvSpPr>
            <p:cNvPr id="21" name="Oval 20"/>
            <p:cNvSpPr/>
            <p:nvPr/>
          </p:nvSpPr>
          <p:spPr bwMode="auto">
            <a:xfrm>
              <a:off x="4182291" y="2339502"/>
              <a:ext cx="4012722" cy="4016231"/>
            </a:xfrm>
            <a:prstGeom prst="ellipse">
              <a:avLst/>
            </a:prstGeom>
            <a:solidFill>
              <a:srgbClr val="00188F"/>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22" name="Freeform 6"/>
            <p:cNvSpPr>
              <a:spLocks noChangeAspect="1" noEditPoints="1"/>
            </p:cNvSpPr>
            <p:nvPr/>
          </p:nvSpPr>
          <p:spPr bwMode="auto">
            <a:xfrm>
              <a:off x="4685861" y="3600125"/>
              <a:ext cx="3005582" cy="1494986"/>
            </a:xfrm>
            <a:custGeom>
              <a:avLst/>
              <a:gdLst>
                <a:gd name="T0" fmla="*/ 77 w 326"/>
                <a:gd name="T1" fmla="*/ 15 h 162"/>
                <a:gd name="T2" fmla="*/ 48 w 326"/>
                <a:gd name="T3" fmla="*/ 15 h 162"/>
                <a:gd name="T4" fmla="*/ 279 w 326"/>
                <a:gd name="T5" fmla="*/ 3 h 162"/>
                <a:gd name="T6" fmla="*/ 279 w 326"/>
                <a:gd name="T7" fmla="*/ 33 h 162"/>
                <a:gd name="T8" fmla="*/ 279 w 326"/>
                <a:gd name="T9" fmla="*/ 3 h 162"/>
                <a:gd name="T10" fmla="*/ 140 w 326"/>
                <a:gd name="T11" fmla="*/ 65 h 162"/>
                <a:gd name="T12" fmla="*/ 138 w 326"/>
                <a:gd name="T13" fmla="*/ 62 h 162"/>
                <a:gd name="T14" fmla="*/ 293 w 326"/>
                <a:gd name="T15" fmla="*/ 33 h 162"/>
                <a:gd name="T16" fmla="*/ 280 w 326"/>
                <a:gd name="T17" fmla="*/ 45 h 162"/>
                <a:gd name="T18" fmla="*/ 268 w 326"/>
                <a:gd name="T19" fmla="*/ 55 h 162"/>
                <a:gd name="T20" fmla="*/ 229 w 326"/>
                <a:gd name="T21" fmla="*/ 62 h 162"/>
                <a:gd name="T22" fmla="*/ 228 w 326"/>
                <a:gd name="T23" fmla="*/ 58 h 162"/>
                <a:gd name="T24" fmla="*/ 222 w 326"/>
                <a:gd name="T25" fmla="*/ 62 h 162"/>
                <a:gd name="T26" fmla="*/ 222 w 326"/>
                <a:gd name="T27" fmla="*/ 71 h 162"/>
                <a:gd name="T28" fmla="*/ 193 w 326"/>
                <a:gd name="T29" fmla="*/ 36 h 162"/>
                <a:gd name="T30" fmla="*/ 171 w 326"/>
                <a:gd name="T31" fmla="*/ 49 h 162"/>
                <a:gd name="T32" fmla="*/ 148 w 326"/>
                <a:gd name="T33" fmla="*/ 36 h 162"/>
                <a:gd name="T34" fmla="*/ 138 w 326"/>
                <a:gd name="T35" fmla="*/ 62 h 162"/>
                <a:gd name="T36" fmla="*/ 151 w 326"/>
                <a:gd name="T37" fmla="*/ 40 h 162"/>
                <a:gd name="T38" fmla="*/ 164 w 326"/>
                <a:gd name="T39" fmla="*/ 62 h 162"/>
                <a:gd name="T40" fmla="*/ 166 w 326"/>
                <a:gd name="T41" fmla="*/ 58 h 162"/>
                <a:gd name="T42" fmla="*/ 174 w 326"/>
                <a:gd name="T43" fmla="*/ 71 h 162"/>
                <a:gd name="T44" fmla="*/ 140 w 326"/>
                <a:gd name="T45" fmla="*/ 68 h 162"/>
                <a:gd name="T46" fmla="*/ 103 w 326"/>
                <a:gd name="T47" fmla="*/ 68 h 162"/>
                <a:gd name="T48" fmla="*/ 93 w 326"/>
                <a:gd name="T49" fmla="*/ 71 h 162"/>
                <a:gd name="T50" fmla="*/ 119 w 326"/>
                <a:gd name="T51" fmla="*/ 68 h 162"/>
                <a:gd name="T52" fmla="*/ 74 w 326"/>
                <a:gd name="T53" fmla="*/ 62 h 162"/>
                <a:gd name="T54" fmla="*/ 62 w 326"/>
                <a:gd name="T55" fmla="*/ 48 h 162"/>
                <a:gd name="T56" fmla="*/ 22 w 326"/>
                <a:gd name="T57" fmla="*/ 97 h 162"/>
                <a:gd name="T58" fmla="*/ 32 w 326"/>
                <a:gd name="T59" fmla="*/ 110 h 162"/>
                <a:gd name="T60" fmla="*/ 67 w 326"/>
                <a:gd name="T61" fmla="*/ 110 h 162"/>
                <a:gd name="T62" fmla="*/ 109 w 326"/>
                <a:gd name="T63" fmla="*/ 162 h 162"/>
                <a:gd name="T64" fmla="*/ 97 w 326"/>
                <a:gd name="T65" fmla="*/ 136 h 162"/>
                <a:gd name="T66" fmla="*/ 90 w 326"/>
                <a:gd name="T67" fmla="*/ 87 h 162"/>
                <a:gd name="T68" fmla="*/ 61 w 326"/>
                <a:gd name="T69" fmla="*/ 81 h 162"/>
                <a:gd name="T70" fmla="*/ 271 w 326"/>
                <a:gd name="T71" fmla="*/ 87 h 162"/>
                <a:gd name="T72" fmla="*/ 239 w 326"/>
                <a:gd name="T73" fmla="*/ 94 h 162"/>
                <a:gd name="T74" fmla="*/ 236 w 326"/>
                <a:gd name="T75" fmla="*/ 162 h 162"/>
                <a:gd name="T76" fmla="*/ 264 w 326"/>
                <a:gd name="T77" fmla="*/ 110 h 162"/>
                <a:gd name="T78" fmla="*/ 303 w 326"/>
                <a:gd name="T79" fmla="*/ 100 h 162"/>
                <a:gd name="T80" fmla="*/ 293 w 326"/>
                <a:gd name="T81" fmla="*/ 33 h 162"/>
                <a:gd name="T82" fmla="*/ 226 w 326"/>
                <a:gd name="T83" fmla="*/ 70 h 162"/>
                <a:gd name="T84" fmla="*/ 226 w 326"/>
                <a:gd name="T85" fmla="*/ 71 h 162"/>
                <a:gd name="T86" fmla="*/ 6 w 326"/>
                <a:gd name="T87" fmla="*/ 107 h 162"/>
                <a:gd name="T88" fmla="*/ 16 w 326"/>
                <a:gd name="T89" fmla="*/ 162 h 162"/>
                <a:gd name="T90" fmla="*/ 9 w 326"/>
                <a:gd name="T91" fmla="*/ 62 h 162"/>
                <a:gd name="T92" fmla="*/ 316 w 326"/>
                <a:gd name="T93" fmla="*/ 62 h 162"/>
                <a:gd name="T94" fmla="*/ 310 w 326"/>
                <a:gd name="T95" fmla="*/ 162 h 162"/>
                <a:gd name="T96" fmla="*/ 319 w 326"/>
                <a:gd name="T97" fmla="*/ 107 h 162"/>
                <a:gd name="T98" fmla="*/ 316 w 326"/>
                <a:gd name="T99" fmla="*/ 62 h 162"/>
                <a:gd name="T100" fmla="*/ 142 w 326"/>
                <a:gd name="T101" fmla="*/ 97 h 162"/>
                <a:gd name="T102" fmla="*/ 150 w 326"/>
                <a:gd name="T103" fmla="*/ 153 h 162"/>
                <a:gd name="T104" fmla="*/ 171 w 326"/>
                <a:gd name="T105" fmla="*/ 162 h 162"/>
                <a:gd name="T106" fmla="*/ 151 w 326"/>
                <a:gd name="T107" fmla="*/ 87 h 162"/>
                <a:gd name="T108" fmla="*/ 180 w 326"/>
                <a:gd name="T109" fmla="*/ 97 h 162"/>
                <a:gd name="T110" fmla="*/ 197 w 326"/>
                <a:gd name="T111" fmla="*/ 162 h 162"/>
                <a:gd name="T112" fmla="*/ 199 w 326"/>
                <a:gd name="T113" fmla="*/ 100 h 162"/>
                <a:gd name="T114" fmla="*/ 190 w 326"/>
                <a:gd name="T115" fmla="*/ 87 h 162"/>
                <a:gd name="T116" fmla="*/ 185 w 326"/>
                <a:gd name="T117" fmla="*/ 15 h 162"/>
                <a:gd name="T118" fmla="*/ 156 w 326"/>
                <a:gd name="T119" fmla="*/ 1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6" h="162">
                  <a:moveTo>
                    <a:pt x="62" y="0"/>
                  </a:moveTo>
                  <a:cubicBezTo>
                    <a:pt x="70" y="0"/>
                    <a:pt x="77" y="7"/>
                    <a:pt x="77" y="15"/>
                  </a:cubicBezTo>
                  <a:cubicBezTo>
                    <a:pt x="77" y="23"/>
                    <a:pt x="70" y="29"/>
                    <a:pt x="62" y="29"/>
                  </a:cubicBezTo>
                  <a:cubicBezTo>
                    <a:pt x="54" y="29"/>
                    <a:pt x="48" y="23"/>
                    <a:pt x="48" y="15"/>
                  </a:cubicBezTo>
                  <a:cubicBezTo>
                    <a:pt x="48" y="7"/>
                    <a:pt x="54" y="0"/>
                    <a:pt x="62" y="0"/>
                  </a:cubicBezTo>
                  <a:close/>
                  <a:moveTo>
                    <a:pt x="279" y="3"/>
                  </a:moveTo>
                  <a:cubicBezTo>
                    <a:pt x="287" y="3"/>
                    <a:pt x="293" y="10"/>
                    <a:pt x="293" y="18"/>
                  </a:cubicBezTo>
                  <a:cubicBezTo>
                    <a:pt x="293" y="26"/>
                    <a:pt x="287" y="33"/>
                    <a:pt x="279" y="33"/>
                  </a:cubicBezTo>
                  <a:cubicBezTo>
                    <a:pt x="271" y="33"/>
                    <a:pt x="264" y="26"/>
                    <a:pt x="264" y="18"/>
                  </a:cubicBezTo>
                  <a:cubicBezTo>
                    <a:pt x="264" y="10"/>
                    <a:pt x="271" y="3"/>
                    <a:pt x="279" y="3"/>
                  </a:cubicBezTo>
                  <a:close/>
                  <a:moveTo>
                    <a:pt x="137" y="65"/>
                  </a:moveTo>
                  <a:cubicBezTo>
                    <a:pt x="140" y="65"/>
                    <a:pt x="140" y="65"/>
                    <a:pt x="140" y="65"/>
                  </a:cubicBezTo>
                  <a:cubicBezTo>
                    <a:pt x="141" y="62"/>
                    <a:pt x="141" y="62"/>
                    <a:pt x="141" y="62"/>
                  </a:cubicBezTo>
                  <a:cubicBezTo>
                    <a:pt x="138" y="62"/>
                    <a:pt x="138" y="62"/>
                    <a:pt x="138" y="62"/>
                  </a:cubicBezTo>
                  <a:lnTo>
                    <a:pt x="137" y="65"/>
                  </a:lnTo>
                  <a:close/>
                  <a:moveTo>
                    <a:pt x="293" y="33"/>
                  </a:moveTo>
                  <a:cubicBezTo>
                    <a:pt x="284" y="36"/>
                    <a:pt x="284" y="36"/>
                    <a:pt x="284" y="36"/>
                  </a:cubicBezTo>
                  <a:cubicBezTo>
                    <a:pt x="280" y="45"/>
                    <a:pt x="280" y="45"/>
                    <a:pt x="280" y="45"/>
                  </a:cubicBezTo>
                  <a:cubicBezTo>
                    <a:pt x="277" y="36"/>
                    <a:pt x="277" y="36"/>
                    <a:pt x="277" y="36"/>
                  </a:cubicBezTo>
                  <a:cubicBezTo>
                    <a:pt x="268" y="55"/>
                    <a:pt x="268" y="55"/>
                    <a:pt x="268" y="55"/>
                  </a:cubicBezTo>
                  <a:cubicBezTo>
                    <a:pt x="245" y="62"/>
                    <a:pt x="245" y="62"/>
                    <a:pt x="245" y="62"/>
                  </a:cubicBezTo>
                  <a:cubicBezTo>
                    <a:pt x="229" y="62"/>
                    <a:pt x="229" y="62"/>
                    <a:pt x="229" y="62"/>
                  </a:cubicBezTo>
                  <a:cubicBezTo>
                    <a:pt x="232" y="55"/>
                    <a:pt x="232" y="55"/>
                    <a:pt x="232" y="55"/>
                  </a:cubicBezTo>
                  <a:cubicBezTo>
                    <a:pt x="230" y="55"/>
                    <a:pt x="228" y="57"/>
                    <a:pt x="228" y="58"/>
                  </a:cubicBezTo>
                  <a:cubicBezTo>
                    <a:pt x="226" y="62"/>
                    <a:pt x="226" y="62"/>
                    <a:pt x="226" y="62"/>
                  </a:cubicBezTo>
                  <a:cubicBezTo>
                    <a:pt x="222" y="62"/>
                    <a:pt x="222" y="62"/>
                    <a:pt x="222" y="62"/>
                  </a:cubicBezTo>
                  <a:cubicBezTo>
                    <a:pt x="222" y="64"/>
                    <a:pt x="223" y="66"/>
                    <a:pt x="224" y="67"/>
                  </a:cubicBezTo>
                  <a:cubicBezTo>
                    <a:pt x="222" y="71"/>
                    <a:pt x="222" y="71"/>
                    <a:pt x="222" y="71"/>
                  </a:cubicBezTo>
                  <a:cubicBezTo>
                    <a:pt x="209" y="71"/>
                    <a:pt x="209" y="71"/>
                    <a:pt x="209" y="71"/>
                  </a:cubicBezTo>
                  <a:cubicBezTo>
                    <a:pt x="206" y="55"/>
                    <a:pt x="203" y="36"/>
                    <a:pt x="193" y="36"/>
                  </a:cubicBezTo>
                  <a:cubicBezTo>
                    <a:pt x="177" y="35"/>
                    <a:pt x="177" y="35"/>
                    <a:pt x="177" y="35"/>
                  </a:cubicBezTo>
                  <a:cubicBezTo>
                    <a:pt x="171" y="49"/>
                    <a:pt x="171" y="49"/>
                    <a:pt x="171" y="49"/>
                  </a:cubicBezTo>
                  <a:cubicBezTo>
                    <a:pt x="164" y="35"/>
                    <a:pt x="164" y="35"/>
                    <a:pt x="164" y="35"/>
                  </a:cubicBezTo>
                  <a:cubicBezTo>
                    <a:pt x="148" y="36"/>
                    <a:pt x="148" y="36"/>
                    <a:pt x="148" y="36"/>
                  </a:cubicBezTo>
                  <a:cubicBezTo>
                    <a:pt x="140" y="36"/>
                    <a:pt x="137" y="48"/>
                    <a:pt x="134" y="62"/>
                  </a:cubicBezTo>
                  <a:cubicBezTo>
                    <a:pt x="138" y="62"/>
                    <a:pt x="138" y="62"/>
                    <a:pt x="138" y="62"/>
                  </a:cubicBezTo>
                  <a:cubicBezTo>
                    <a:pt x="149" y="36"/>
                    <a:pt x="149" y="36"/>
                    <a:pt x="149" y="36"/>
                  </a:cubicBezTo>
                  <a:cubicBezTo>
                    <a:pt x="151" y="36"/>
                    <a:pt x="152" y="38"/>
                    <a:pt x="151" y="40"/>
                  </a:cubicBezTo>
                  <a:cubicBezTo>
                    <a:pt x="141" y="62"/>
                    <a:pt x="141" y="62"/>
                    <a:pt x="141" y="62"/>
                  </a:cubicBezTo>
                  <a:cubicBezTo>
                    <a:pt x="164" y="62"/>
                    <a:pt x="164" y="62"/>
                    <a:pt x="164" y="62"/>
                  </a:cubicBezTo>
                  <a:cubicBezTo>
                    <a:pt x="161" y="55"/>
                    <a:pt x="161" y="55"/>
                    <a:pt x="161" y="55"/>
                  </a:cubicBezTo>
                  <a:cubicBezTo>
                    <a:pt x="163" y="55"/>
                    <a:pt x="165" y="57"/>
                    <a:pt x="166" y="58"/>
                  </a:cubicBezTo>
                  <a:cubicBezTo>
                    <a:pt x="167" y="62"/>
                    <a:pt x="167" y="62"/>
                    <a:pt x="167" y="62"/>
                  </a:cubicBezTo>
                  <a:cubicBezTo>
                    <a:pt x="174" y="63"/>
                    <a:pt x="174" y="71"/>
                    <a:pt x="174" y="71"/>
                  </a:cubicBezTo>
                  <a:cubicBezTo>
                    <a:pt x="137" y="71"/>
                    <a:pt x="137" y="71"/>
                    <a:pt x="137" y="71"/>
                  </a:cubicBezTo>
                  <a:cubicBezTo>
                    <a:pt x="138" y="71"/>
                    <a:pt x="140" y="70"/>
                    <a:pt x="140" y="68"/>
                  </a:cubicBezTo>
                  <a:cubicBezTo>
                    <a:pt x="119" y="68"/>
                    <a:pt x="119" y="68"/>
                    <a:pt x="119" y="68"/>
                  </a:cubicBezTo>
                  <a:cubicBezTo>
                    <a:pt x="103" y="68"/>
                    <a:pt x="103" y="68"/>
                    <a:pt x="103" y="68"/>
                  </a:cubicBezTo>
                  <a:cubicBezTo>
                    <a:pt x="103" y="70"/>
                    <a:pt x="104" y="71"/>
                    <a:pt x="106" y="71"/>
                  </a:cubicBezTo>
                  <a:cubicBezTo>
                    <a:pt x="93" y="71"/>
                    <a:pt x="93" y="71"/>
                    <a:pt x="93" y="71"/>
                  </a:cubicBezTo>
                  <a:cubicBezTo>
                    <a:pt x="106" y="65"/>
                    <a:pt x="106" y="65"/>
                    <a:pt x="106" y="65"/>
                  </a:cubicBezTo>
                  <a:cubicBezTo>
                    <a:pt x="119" y="68"/>
                    <a:pt x="119" y="68"/>
                    <a:pt x="119" y="68"/>
                  </a:cubicBezTo>
                  <a:cubicBezTo>
                    <a:pt x="119" y="62"/>
                    <a:pt x="103" y="58"/>
                    <a:pt x="103" y="58"/>
                  </a:cubicBezTo>
                  <a:cubicBezTo>
                    <a:pt x="74" y="62"/>
                    <a:pt x="74" y="62"/>
                    <a:pt x="74" y="62"/>
                  </a:cubicBezTo>
                  <a:cubicBezTo>
                    <a:pt x="64" y="36"/>
                    <a:pt x="64" y="36"/>
                    <a:pt x="64" y="36"/>
                  </a:cubicBezTo>
                  <a:cubicBezTo>
                    <a:pt x="62" y="48"/>
                    <a:pt x="62" y="48"/>
                    <a:pt x="62" y="48"/>
                  </a:cubicBezTo>
                  <a:cubicBezTo>
                    <a:pt x="45" y="29"/>
                    <a:pt x="45" y="29"/>
                    <a:pt x="45" y="29"/>
                  </a:cubicBezTo>
                  <a:cubicBezTo>
                    <a:pt x="45" y="29"/>
                    <a:pt x="22" y="39"/>
                    <a:pt x="22" y="97"/>
                  </a:cubicBezTo>
                  <a:cubicBezTo>
                    <a:pt x="22" y="100"/>
                    <a:pt x="22" y="100"/>
                    <a:pt x="22" y="100"/>
                  </a:cubicBezTo>
                  <a:cubicBezTo>
                    <a:pt x="22" y="106"/>
                    <a:pt x="27" y="110"/>
                    <a:pt x="32" y="110"/>
                  </a:cubicBezTo>
                  <a:cubicBezTo>
                    <a:pt x="38" y="110"/>
                    <a:pt x="38" y="110"/>
                    <a:pt x="38" y="110"/>
                  </a:cubicBezTo>
                  <a:cubicBezTo>
                    <a:pt x="67" y="110"/>
                    <a:pt x="67" y="110"/>
                    <a:pt x="67" y="110"/>
                  </a:cubicBezTo>
                  <a:cubicBezTo>
                    <a:pt x="87" y="162"/>
                    <a:pt x="87" y="162"/>
                    <a:pt x="87" y="162"/>
                  </a:cubicBezTo>
                  <a:cubicBezTo>
                    <a:pt x="109" y="162"/>
                    <a:pt x="109" y="162"/>
                    <a:pt x="109" y="162"/>
                  </a:cubicBezTo>
                  <a:cubicBezTo>
                    <a:pt x="109" y="157"/>
                    <a:pt x="107" y="154"/>
                    <a:pt x="103" y="152"/>
                  </a:cubicBezTo>
                  <a:cubicBezTo>
                    <a:pt x="97" y="136"/>
                    <a:pt x="97" y="136"/>
                    <a:pt x="97" y="136"/>
                  </a:cubicBezTo>
                  <a:cubicBezTo>
                    <a:pt x="97" y="94"/>
                    <a:pt x="97" y="94"/>
                    <a:pt x="97" y="94"/>
                  </a:cubicBezTo>
                  <a:cubicBezTo>
                    <a:pt x="97" y="90"/>
                    <a:pt x="94" y="87"/>
                    <a:pt x="90" y="87"/>
                  </a:cubicBezTo>
                  <a:cubicBezTo>
                    <a:pt x="64" y="87"/>
                    <a:pt x="64" y="87"/>
                    <a:pt x="64" y="87"/>
                  </a:cubicBezTo>
                  <a:cubicBezTo>
                    <a:pt x="61" y="81"/>
                    <a:pt x="61" y="81"/>
                    <a:pt x="61" y="81"/>
                  </a:cubicBezTo>
                  <a:cubicBezTo>
                    <a:pt x="271" y="81"/>
                    <a:pt x="271" y="81"/>
                    <a:pt x="271" y="81"/>
                  </a:cubicBezTo>
                  <a:cubicBezTo>
                    <a:pt x="271" y="87"/>
                    <a:pt x="271" y="87"/>
                    <a:pt x="271" y="87"/>
                  </a:cubicBezTo>
                  <a:cubicBezTo>
                    <a:pt x="245" y="87"/>
                    <a:pt x="245" y="87"/>
                    <a:pt x="245" y="87"/>
                  </a:cubicBezTo>
                  <a:cubicBezTo>
                    <a:pt x="241" y="87"/>
                    <a:pt x="239" y="90"/>
                    <a:pt x="239" y="94"/>
                  </a:cubicBezTo>
                  <a:cubicBezTo>
                    <a:pt x="242" y="152"/>
                    <a:pt x="242" y="152"/>
                    <a:pt x="242" y="152"/>
                  </a:cubicBezTo>
                  <a:cubicBezTo>
                    <a:pt x="237" y="153"/>
                    <a:pt x="234" y="157"/>
                    <a:pt x="236" y="162"/>
                  </a:cubicBezTo>
                  <a:cubicBezTo>
                    <a:pt x="258" y="162"/>
                    <a:pt x="258" y="162"/>
                    <a:pt x="258" y="162"/>
                  </a:cubicBezTo>
                  <a:cubicBezTo>
                    <a:pt x="264" y="110"/>
                    <a:pt x="264" y="110"/>
                    <a:pt x="264" y="110"/>
                  </a:cubicBezTo>
                  <a:cubicBezTo>
                    <a:pt x="293" y="110"/>
                    <a:pt x="293" y="110"/>
                    <a:pt x="293" y="110"/>
                  </a:cubicBezTo>
                  <a:cubicBezTo>
                    <a:pt x="299" y="110"/>
                    <a:pt x="303" y="106"/>
                    <a:pt x="303" y="100"/>
                  </a:cubicBezTo>
                  <a:cubicBezTo>
                    <a:pt x="303" y="97"/>
                    <a:pt x="303" y="97"/>
                    <a:pt x="303" y="97"/>
                  </a:cubicBezTo>
                  <a:cubicBezTo>
                    <a:pt x="303" y="39"/>
                    <a:pt x="293" y="33"/>
                    <a:pt x="293" y="33"/>
                  </a:cubicBezTo>
                  <a:close/>
                  <a:moveTo>
                    <a:pt x="226" y="71"/>
                  </a:moveTo>
                  <a:cubicBezTo>
                    <a:pt x="226" y="70"/>
                    <a:pt x="226" y="70"/>
                    <a:pt x="226" y="70"/>
                  </a:cubicBezTo>
                  <a:cubicBezTo>
                    <a:pt x="229" y="71"/>
                    <a:pt x="232" y="71"/>
                    <a:pt x="232" y="71"/>
                  </a:cubicBezTo>
                  <a:lnTo>
                    <a:pt x="226" y="71"/>
                  </a:lnTo>
                  <a:close/>
                  <a:moveTo>
                    <a:pt x="0" y="52"/>
                  </a:moveTo>
                  <a:cubicBezTo>
                    <a:pt x="6" y="107"/>
                    <a:pt x="6" y="107"/>
                    <a:pt x="6" y="107"/>
                  </a:cubicBezTo>
                  <a:cubicBezTo>
                    <a:pt x="6" y="152"/>
                    <a:pt x="6" y="152"/>
                    <a:pt x="6" y="152"/>
                  </a:cubicBezTo>
                  <a:cubicBezTo>
                    <a:pt x="6" y="157"/>
                    <a:pt x="11" y="162"/>
                    <a:pt x="16" y="162"/>
                  </a:cubicBezTo>
                  <a:cubicBezTo>
                    <a:pt x="16" y="107"/>
                    <a:pt x="16" y="107"/>
                    <a:pt x="16" y="107"/>
                  </a:cubicBezTo>
                  <a:cubicBezTo>
                    <a:pt x="9" y="62"/>
                    <a:pt x="9" y="62"/>
                    <a:pt x="9" y="62"/>
                  </a:cubicBezTo>
                  <a:cubicBezTo>
                    <a:pt x="9" y="56"/>
                    <a:pt x="5" y="52"/>
                    <a:pt x="0" y="52"/>
                  </a:cubicBezTo>
                  <a:close/>
                  <a:moveTo>
                    <a:pt x="316" y="62"/>
                  </a:moveTo>
                  <a:cubicBezTo>
                    <a:pt x="310" y="107"/>
                    <a:pt x="310" y="107"/>
                    <a:pt x="310" y="107"/>
                  </a:cubicBezTo>
                  <a:cubicBezTo>
                    <a:pt x="310" y="162"/>
                    <a:pt x="310" y="162"/>
                    <a:pt x="310" y="162"/>
                  </a:cubicBezTo>
                  <a:cubicBezTo>
                    <a:pt x="315" y="162"/>
                    <a:pt x="319" y="157"/>
                    <a:pt x="319" y="152"/>
                  </a:cubicBezTo>
                  <a:cubicBezTo>
                    <a:pt x="319" y="107"/>
                    <a:pt x="319" y="107"/>
                    <a:pt x="319" y="107"/>
                  </a:cubicBezTo>
                  <a:cubicBezTo>
                    <a:pt x="326" y="52"/>
                    <a:pt x="326" y="52"/>
                    <a:pt x="326" y="52"/>
                  </a:cubicBezTo>
                  <a:cubicBezTo>
                    <a:pt x="320" y="52"/>
                    <a:pt x="316" y="56"/>
                    <a:pt x="316" y="62"/>
                  </a:cubicBezTo>
                  <a:close/>
                  <a:moveTo>
                    <a:pt x="151" y="87"/>
                  </a:moveTo>
                  <a:cubicBezTo>
                    <a:pt x="146" y="87"/>
                    <a:pt x="142" y="92"/>
                    <a:pt x="142" y="97"/>
                  </a:cubicBezTo>
                  <a:cubicBezTo>
                    <a:pt x="142" y="98"/>
                    <a:pt x="142" y="99"/>
                    <a:pt x="142" y="100"/>
                  </a:cubicBezTo>
                  <a:cubicBezTo>
                    <a:pt x="150" y="153"/>
                    <a:pt x="150" y="153"/>
                    <a:pt x="150" y="153"/>
                  </a:cubicBezTo>
                  <a:cubicBezTo>
                    <a:pt x="147" y="155"/>
                    <a:pt x="145" y="158"/>
                    <a:pt x="145" y="162"/>
                  </a:cubicBezTo>
                  <a:cubicBezTo>
                    <a:pt x="171" y="162"/>
                    <a:pt x="171" y="162"/>
                    <a:pt x="171" y="162"/>
                  </a:cubicBezTo>
                  <a:cubicBezTo>
                    <a:pt x="161" y="97"/>
                    <a:pt x="161" y="97"/>
                    <a:pt x="161" y="97"/>
                  </a:cubicBezTo>
                  <a:cubicBezTo>
                    <a:pt x="161" y="92"/>
                    <a:pt x="157" y="87"/>
                    <a:pt x="151" y="87"/>
                  </a:cubicBezTo>
                  <a:close/>
                  <a:moveTo>
                    <a:pt x="190" y="87"/>
                  </a:moveTo>
                  <a:cubicBezTo>
                    <a:pt x="185" y="87"/>
                    <a:pt x="180" y="92"/>
                    <a:pt x="180" y="97"/>
                  </a:cubicBezTo>
                  <a:cubicBezTo>
                    <a:pt x="171" y="162"/>
                    <a:pt x="171" y="162"/>
                    <a:pt x="171" y="162"/>
                  </a:cubicBezTo>
                  <a:cubicBezTo>
                    <a:pt x="197" y="162"/>
                    <a:pt x="197" y="162"/>
                    <a:pt x="197" y="162"/>
                  </a:cubicBezTo>
                  <a:cubicBezTo>
                    <a:pt x="197" y="158"/>
                    <a:pt x="194" y="155"/>
                    <a:pt x="191" y="153"/>
                  </a:cubicBezTo>
                  <a:cubicBezTo>
                    <a:pt x="199" y="100"/>
                    <a:pt x="199" y="100"/>
                    <a:pt x="199" y="100"/>
                  </a:cubicBezTo>
                  <a:cubicBezTo>
                    <a:pt x="200" y="99"/>
                    <a:pt x="200" y="98"/>
                    <a:pt x="200" y="97"/>
                  </a:cubicBezTo>
                  <a:cubicBezTo>
                    <a:pt x="200" y="92"/>
                    <a:pt x="195" y="87"/>
                    <a:pt x="190" y="87"/>
                  </a:cubicBezTo>
                  <a:close/>
                  <a:moveTo>
                    <a:pt x="171" y="0"/>
                  </a:moveTo>
                  <a:cubicBezTo>
                    <a:pt x="179" y="0"/>
                    <a:pt x="185" y="7"/>
                    <a:pt x="185" y="15"/>
                  </a:cubicBezTo>
                  <a:cubicBezTo>
                    <a:pt x="185" y="23"/>
                    <a:pt x="179" y="29"/>
                    <a:pt x="171" y="29"/>
                  </a:cubicBezTo>
                  <a:cubicBezTo>
                    <a:pt x="163" y="29"/>
                    <a:pt x="156" y="23"/>
                    <a:pt x="156" y="15"/>
                  </a:cubicBezTo>
                  <a:cubicBezTo>
                    <a:pt x="156" y="7"/>
                    <a:pt x="163" y="0"/>
                    <a:pt x="171" y="0"/>
                  </a:cubicBezTo>
                  <a:close/>
                </a:path>
              </a:pathLst>
            </a:custGeom>
            <a:solidFill>
              <a:srgbClr val="FFFFFF"/>
            </a:solidFill>
            <a:ln>
              <a:noFill/>
            </a:ln>
            <a:extLst/>
          </p:spPr>
          <p:txBody>
            <a:bodyPr vert="horz" wrap="square" lIns="91414" tIns="45706" rIns="91414" bIns="45706" numCol="1" anchor="t" anchorCtr="0" compatLnSpc="1">
              <a:prstTxWarp prst="textNoShape">
                <a:avLst/>
              </a:prstTxWarp>
            </a:bodyPr>
            <a:lstStyle/>
            <a:p>
              <a:pPr defTabSz="932384">
                <a:defRPr/>
              </a:pPr>
              <a:endParaRPr lang="en-US" kern="0">
                <a:solidFill>
                  <a:srgbClr val="505050"/>
                </a:solidFill>
              </a:endParaRPr>
            </a:p>
          </p:txBody>
        </p:sp>
      </p:grpSp>
    </p:spTree>
    <p:extLst>
      <p:ext uri="{BB962C8B-B14F-4D97-AF65-F5344CB8AC3E}">
        <p14:creationId xmlns:p14="http://schemas.microsoft.com/office/powerpoint/2010/main" val="9502383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path" presetSubtype="0" decel="100000" fill="hold" nodeType="withEffect">
                                  <p:stCondLst>
                                    <p:cond delay="0"/>
                                  </p:stCondLst>
                                  <p:childTnLst>
                                    <p:animMotion origin="layout" path="M -3.54353E-6 -4.89787E-6 L 0.27164 0.1203 " pathEditMode="relative" rAng="0" ptsTypes="AA">
                                      <p:cBhvr>
                                        <p:cTn id="9" dur="750" fill="hold"/>
                                        <p:tgtEl>
                                          <p:spTgt spid="53"/>
                                        </p:tgtEl>
                                        <p:attrNameLst>
                                          <p:attrName>ppt_x</p:attrName>
                                          <p:attrName>ppt_y</p:attrName>
                                        </p:attrNameLst>
                                      </p:cBhvr>
                                      <p:rCtr x="13582" y="6015"/>
                                    </p:animMotion>
                                  </p:childTnLst>
                                </p:cTn>
                              </p:par>
                              <p:par>
                                <p:cTn id="10" presetID="10" presetClass="exit" presetSubtype="0" fill="hold" nodeType="withEffect">
                                  <p:stCondLst>
                                    <p:cond delay="250"/>
                                  </p:stCondLst>
                                  <p:childTnLst>
                                    <p:animEffect transition="out" filter="fade">
                                      <p:cBhvr>
                                        <p:cTn id="11" dur="250"/>
                                        <p:tgtEl>
                                          <p:spTgt spid="53"/>
                                        </p:tgtEl>
                                      </p:cBhvr>
                                    </p:animEffect>
                                    <p:set>
                                      <p:cBhvr>
                                        <p:cTn id="12" dur="1" fill="hold">
                                          <p:stCondLst>
                                            <p:cond delay="249"/>
                                          </p:stCondLst>
                                        </p:cTn>
                                        <p:tgtEl>
                                          <p:spTgt spid="53"/>
                                        </p:tgtEl>
                                        <p:attrNameLst>
                                          <p:attrName>style.visibility</p:attrName>
                                        </p:attrNameLst>
                                      </p:cBhvr>
                                      <p:to>
                                        <p:strVal val="hidden"/>
                                      </p:to>
                                    </p:set>
                                  </p:childTnLst>
                                </p:cTn>
                              </p:par>
                              <p:par>
                                <p:cTn id="13" presetID="42" presetClass="path" presetSubtype="0" decel="100000" fill="hold" nodeType="withEffect">
                                  <p:stCondLst>
                                    <p:cond delay="0"/>
                                  </p:stCondLst>
                                  <p:childTnLst>
                                    <p:animMotion origin="layout" path="M -2.99974E-6 -1.8611E-6 L -0.27725 0.11462 " pathEditMode="relative" rAng="0" ptsTypes="AA">
                                      <p:cBhvr>
                                        <p:cTn id="14" dur="750" fill="hold"/>
                                        <p:tgtEl>
                                          <p:spTgt spid="60"/>
                                        </p:tgtEl>
                                        <p:attrNameLst>
                                          <p:attrName>ppt_x</p:attrName>
                                          <p:attrName>ppt_y</p:attrName>
                                        </p:attrNameLst>
                                      </p:cBhvr>
                                      <p:rCtr x="-13863" y="5719"/>
                                    </p:animMotion>
                                  </p:childTnLst>
                                </p:cTn>
                              </p:par>
                              <p:par>
                                <p:cTn id="15" presetID="10" presetClass="exit" presetSubtype="0" fill="hold" nodeType="withEffect">
                                  <p:stCondLst>
                                    <p:cond delay="250"/>
                                  </p:stCondLst>
                                  <p:childTnLst>
                                    <p:animEffect transition="out" filter="fade">
                                      <p:cBhvr>
                                        <p:cTn id="16" dur="250"/>
                                        <p:tgtEl>
                                          <p:spTgt spid="60"/>
                                        </p:tgtEl>
                                      </p:cBhvr>
                                    </p:animEffect>
                                    <p:set>
                                      <p:cBhvr>
                                        <p:cTn id="17" dur="1" fill="hold">
                                          <p:stCondLst>
                                            <p:cond delay="249"/>
                                          </p:stCondLst>
                                        </p:cTn>
                                        <p:tgtEl>
                                          <p:spTgt spid="6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right)">
                                      <p:cBhvr>
                                        <p:cTn id="29" dur="500"/>
                                        <p:tgtEl>
                                          <p:spTgt spid="1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Docker</a:t>
            </a:r>
            <a:r>
              <a:rPr lang="en-US" dirty="0" smtClean="0"/>
              <a:t> integration</a:t>
            </a:r>
            <a:br>
              <a:rPr lang="en-US" dirty="0" smtClean="0"/>
            </a:br>
            <a:r>
              <a:rPr lang="en-US" sz="3600" dirty="0" smtClean="0"/>
              <a:t>Joint strategic investments to drive containers forward</a:t>
            </a:r>
            <a:endParaRPr lang="en-US" sz="3600" dirty="0"/>
          </a:p>
        </p:txBody>
      </p:sp>
      <p:grpSp>
        <p:nvGrpSpPr>
          <p:cNvPr id="81" name="Group 80"/>
          <p:cNvGrpSpPr/>
          <p:nvPr/>
        </p:nvGrpSpPr>
        <p:grpSpPr>
          <a:xfrm>
            <a:off x="8576637" y="1805076"/>
            <a:ext cx="3466469" cy="3466469"/>
            <a:chOff x="8576971" y="1804835"/>
            <a:chExt cx="3466961" cy="3466961"/>
          </a:xfrm>
        </p:grpSpPr>
        <p:sp>
          <p:nvSpPr>
            <p:cNvPr id="82" name="Freeform 81"/>
            <p:cNvSpPr/>
            <p:nvPr/>
          </p:nvSpPr>
          <p:spPr>
            <a:xfrm rot="3600000">
              <a:off x="8576971" y="1804835"/>
              <a:ext cx="3466961" cy="3466961"/>
            </a:xfrm>
            <a:custGeom>
              <a:avLst/>
              <a:gdLst>
                <a:gd name="connsiteX0" fmla="*/ 4331931 w 4642950"/>
                <a:gd name="connsiteY0" fmla="*/ 3482212 h 4642950"/>
                <a:gd name="connsiteX1" fmla="*/ 2321475 w 4642950"/>
                <a:gd name="connsiteY1" fmla="*/ 4642950 h 4642950"/>
                <a:gd name="connsiteX2" fmla="*/ 311019 w 4642950"/>
                <a:gd name="connsiteY2" fmla="*/ 3482213 h 4642950"/>
                <a:gd name="connsiteX3" fmla="*/ 2321475 w 4642950"/>
                <a:gd name="connsiteY3" fmla="*/ 2321475 h 4642950"/>
                <a:gd name="connsiteX4" fmla="*/ 4331931 w 4642950"/>
                <a:gd name="connsiteY4" fmla="*/ 3482212 h 46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2950" h="4642950">
                  <a:moveTo>
                    <a:pt x="4331931" y="3482212"/>
                  </a:moveTo>
                  <a:cubicBezTo>
                    <a:pt x="3917239" y="4200479"/>
                    <a:pt x="3150858" y="4642950"/>
                    <a:pt x="2321475" y="4642950"/>
                  </a:cubicBezTo>
                  <a:cubicBezTo>
                    <a:pt x="1492092" y="4642950"/>
                    <a:pt x="725710" y="4200479"/>
                    <a:pt x="311019" y="3482213"/>
                  </a:cubicBezTo>
                  <a:lnTo>
                    <a:pt x="2321475" y="2321475"/>
                  </a:lnTo>
                  <a:lnTo>
                    <a:pt x="4331931" y="3482212"/>
                  </a:lnTo>
                  <a:close/>
                </a:path>
              </a:pathLst>
            </a:custGeom>
            <a:solidFill>
              <a:schemeClr val="accent1"/>
            </a:solidFill>
            <a:ln w="10795" cap="flat" cmpd="sng" algn="ctr">
              <a:noFill/>
              <a:prstDash val="solid"/>
            </a:ln>
            <a:effectLst/>
          </p:spPr>
          <p:txBody>
            <a:bodyPr spcFirstLastPara="0" vert="horz" wrap="square" lIns="1352372" tIns="3010333" rIns="1352372" bIns="357596" numCol="1" spcCol="1270" anchor="ctr" anchorCtr="0">
              <a:noAutofit/>
            </a:bodyPr>
            <a:lstStyle/>
            <a:p>
              <a:pPr algn="ctr" defTabSz="2844253">
                <a:lnSpc>
                  <a:spcPct val="90000"/>
                </a:lnSpc>
                <a:spcBef>
                  <a:spcPct val="0"/>
                </a:spcBef>
                <a:spcAft>
                  <a:spcPct val="35000"/>
                </a:spcAft>
                <a:defRPr/>
              </a:pPr>
              <a:endParaRPr lang="en-US" sz="6399" kern="0" smtClean="0">
                <a:solidFill>
                  <a:srgbClr val="FFFFFF"/>
                </a:solidFill>
              </a:endParaRPr>
            </a:p>
          </p:txBody>
        </p:sp>
        <p:grpSp>
          <p:nvGrpSpPr>
            <p:cNvPr id="83" name="Group 82"/>
            <p:cNvGrpSpPr/>
            <p:nvPr/>
          </p:nvGrpSpPr>
          <p:grpSpPr>
            <a:xfrm>
              <a:off x="8576971" y="1804835"/>
              <a:ext cx="3466961" cy="3466961"/>
              <a:chOff x="8576971" y="1804835"/>
              <a:chExt cx="3466961" cy="3466961"/>
            </a:xfrm>
          </p:grpSpPr>
          <p:sp>
            <p:nvSpPr>
              <p:cNvPr id="84" name="Freeform 83"/>
              <p:cNvSpPr/>
              <p:nvPr/>
            </p:nvSpPr>
            <p:spPr>
              <a:xfrm rot="3600000">
                <a:off x="8576971" y="1804835"/>
                <a:ext cx="3466961" cy="3466961"/>
              </a:xfrm>
              <a:custGeom>
                <a:avLst/>
                <a:gdLst>
                  <a:gd name="connsiteX0" fmla="*/ 2321475 w 4642950"/>
                  <a:gd name="connsiteY0" fmla="*/ 0 h 4642950"/>
                  <a:gd name="connsiteX1" fmla="*/ 4331931 w 4642950"/>
                  <a:gd name="connsiteY1" fmla="*/ 1160737 h 4642950"/>
                  <a:gd name="connsiteX2" fmla="*/ 4331931 w 4642950"/>
                  <a:gd name="connsiteY2" fmla="*/ 3482212 h 4642950"/>
                  <a:gd name="connsiteX3" fmla="*/ 2321475 w 4642950"/>
                  <a:gd name="connsiteY3" fmla="*/ 2321475 h 4642950"/>
                  <a:gd name="connsiteX4" fmla="*/ 2321475 w 4642950"/>
                  <a:gd name="connsiteY4" fmla="*/ 0 h 46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2950" h="4642950">
                    <a:moveTo>
                      <a:pt x="2321475" y="0"/>
                    </a:moveTo>
                    <a:cubicBezTo>
                      <a:pt x="3150858" y="0"/>
                      <a:pt x="3917240" y="442471"/>
                      <a:pt x="4331931" y="1160737"/>
                    </a:cubicBezTo>
                    <a:cubicBezTo>
                      <a:pt x="4746623" y="1879004"/>
                      <a:pt x="4746623" y="2763945"/>
                      <a:pt x="4331931" y="3482212"/>
                    </a:cubicBezTo>
                    <a:lnTo>
                      <a:pt x="2321475" y="2321475"/>
                    </a:lnTo>
                    <a:lnTo>
                      <a:pt x="2321475" y="0"/>
                    </a:lnTo>
                    <a:close/>
                  </a:path>
                </a:pathLst>
              </a:custGeom>
              <a:solidFill>
                <a:schemeClr val="accent1">
                  <a:lumMod val="50000"/>
                </a:schemeClr>
              </a:solidFill>
              <a:ln w="10795" cap="flat" cmpd="sng" algn="ctr">
                <a:noFill/>
                <a:prstDash val="solid"/>
              </a:ln>
              <a:effectLst/>
            </p:spPr>
            <p:txBody>
              <a:bodyPr spcFirstLastPara="0" vert="horz" wrap="square" lIns="2584922" tIns="917565" rIns="604210" bIns="2299199" numCol="1" spcCol="1270" anchor="ctr" anchorCtr="0">
                <a:noAutofit/>
              </a:bodyPr>
              <a:lstStyle/>
              <a:p>
                <a:pPr algn="ctr" defTabSz="2133190">
                  <a:lnSpc>
                    <a:spcPct val="90000"/>
                  </a:lnSpc>
                  <a:spcBef>
                    <a:spcPct val="0"/>
                  </a:spcBef>
                  <a:spcAft>
                    <a:spcPct val="35000"/>
                  </a:spcAft>
                  <a:defRPr/>
                </a:pPr>
                <a:endParaRPr lang="en-US" sz="4799" kern="0" smtClean="0">
                  <a:solidFill>
                    <a:srgbClr val="FFFFFF"/>
                  </a:solidFill>
                </a:endParaRPr>
              </a:p>
            </p:txBody>
          </p:sp>
          <p:sp>
            <p:nvSpPr>
              <p:cNvPr id="85" name="Freeform 84"/>
              <p:cNvSpPr/>
              <p:nvPr/>
            </p:nvSpPr>
            <p:spPr>
              <a:xfrm rot="3600000">
                <a:off x="8576971" y="1804835"/>
                <a:ext cx="3466961" cy="3466961"/>
              </a:xfrm>
              <a:custGeom>
                <a:avLst/>
                <a:gdLst>
                  <a:gd name="connsiteX0" fmla="*/ 311019 w 4642950"/>
                  <a:gd name="connsiteY0" fmla="*/ 3482213 h 4642950"/>
                  <a:gd name="connsiteX1" fmla="*/ 311019 w 4642950"/>
                  <a:gd name="connsiteY1" fmla="*/ 1160738 h 4642950"/>
                  <a:gd name="connsiteX2" fmla="*/ 2321475 w 4642950"/>
                  <a:gd name="connsiteY2" fmla="*/ 0 h 4642950"/>
                  <a:gd name="connsiteX3" fmla="*/ 2321475 w 4642950"/>
                  <a:gd name="connsiteY3" fmla="*/ 2321475 h 4642950"/>
                  <a:gd name="connsiteX4" fmla="*/ 311019 w 4642950"/>
                  <a:gd name="connsiteY4" fmla="*/ 3482213 h 46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2950" h="4642950">
                    <a:moveTo>
                      <a:pt x="311019" y="3482213"/>
                    </a:moveTo>
                    <a:cubicBezTo>
                      <a:pt x="-103673" y="2763946"/>
                      <a:pt x="-103673" y="1879005"/>
                      <a:pt x="311019" y="1160738"/>
                    </a:cubicBezTo>
                    <a:cubicBezTo>
                      <a:pt x="725711" y="442471"/>
                      <a:pt x="1492092" y="0"/>
                      <a:pt x="2321475" y="0"/>
                    </a:cubicBezTo>
                    <a:lnTo>
                      <a:pt x="2321475" y="2321475"/>
                    </a:lnTo>
                    <a:lnTo>
                      <a:pt x="311019" y="3482213"/>
                    </a:lnTo>
                    <a:close/>
                  </a:path>
                </a:pathLst>
              </a:custGeom>
              <a:solidFill>
                <a:schemeClr val="accent2"/>
              </a:solidFill>
              <a:ln w="10795" cap="flat" cmpd="sng" algn="ctr">
                <a:noFill/>
                <a:prstDash val="solid"/>
              </a:ln>
              <a:effectLst/>
            </p:spPr>
            <p:txBody>
              <a:bodyPr spcFirstLastPara="0" vert="horz" wrap="square" lIns="558340" tIns="972830" rIns="2630792" bIns="2243934" numCol="1" spcCol="1270" anchor="ctr" anchorCtr="0">
                <a:noAutofit/>
              </a:bodyPr>
              <a:lstStyle/>
              <a:p>
                <a:pPr algn="ctr" defTabSz="2133190">
                  <a:lnSpc>
                    <a:spcPct val="90000"/>
                  </a:lnSpc>
                  <a:spcBef>
                    <a:spcPct val="0"/>
                  </a:spcBef>
                  <a:spcAft>
                    <a:spcPct val="35000"/>
                  </a:spcAft>
                  <a:defRPr/>
                </a:pPr>
                <a:endParaRPr lang="en-US" sz="4799" kern="0" dirty="0" smtClean="0">
                  <a:solidFill>
                    <a:srgbClr val="FFFFFF"/>
                  </a:solidFill>
                </a:endParaRPr>
              </a:p>
            </p:txBody>
          </p:sp>
        </p:grpSp>
      </p:grpSp>
      <p:sp>
        <p:nvSpPr>
          <p:cNvPr id="86" name="Oval 85"/>
          <p:cNvSpPr/>
          <p:nvPr/>
        </p:nvSpPr>
        <p:spPr bwMode="auto">
          <a:xfrm>
            <a:off x="9615260" y="2843698"/>
            <a:ext cx="1389224" cy="1389224"/>
          </a:xfrm>
          <a:prstGeom prst="ellipse">
            <a:avLst/>
          </a:prstGeom>
          <a:solidFill>
            <a:schemeClr val="accent5">
              <a:lumMod val="75000"/>
            </a:schemeClr>
          </a:solidFill>
          <a:ln w="28575" cap="flat" cmpd="sng" algn="ctr">
            <a:solidFill>
              <a:schemeClr val="accent5"/>
            </a:solid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7" name="TextBox 7"/>
          <p:cNvSpPr txBox="1"/>
          <p:nvPr/>
        </p:nvSpPr>
        <p:spPr>
          <a:xfrm>
            <a:off x="3642127" y="5323899"/>
            <a:ext cx="4696730" cy="1369563"/>
          </a:xfrm>
          <a:prstGeom prst="rect">
            <a:avLst/>
          </a:prstGeom>
          <a:noFill/>
        </p:spPr>
        <p:txBody>
          <a:bodyPr wrap="square" lIns="182854" tIns="146283" rIns="182854" bIns="146283" rtlCol="0">
            <a:spAutoFit/>
          </a:bodyPr>
          <a:lstStyle/>
          <a:p>
            <a:pPr algn="ctr" defTabSz="932563">
              <a:lnSpc>
                <a:spcPct val="90000"/>
              </a:lnSpc>
              <a:spcAft>
                <a:spcPts val="600"/>
              </a:spcAft>
              <a:defRPr/>
            </a:pPr>
            <a:r>
              <a:rPr lang="en-US" kern="0" dirty="0" smtClean="0">
                <a:gradFill>
                  <a:gsLst>
                    <a:gs pos="2917">
                      <a:srgbClr val="505050"/>
                    </a:gs>
                    <a:gs pos="30000">
                      <a:srgbClr val="505050"/>
                    </a:gs>
                  </a:gsLst>
                  <a:lin ang="5400000" scaled="0"/>
                </a:gradFill>
              </a:rPr>
              <a:t>Investments in upcoming Windows Server release </a:t>
            </a:r>
          </a:p>
          <a:p>
            <a:pPr algn="ctr" defTabSz="932563">
              <a:lnSpc>
                <a:spcPct val="90000"/>
              </a:lnSpc>
              <a:spcAft>
                <a:spcPts val="600"/>
              </a:spcAft>
              <a:defRPr/>
            </a:pPr>
            <a:r>
              <a:rPr lang="en-US" kern="0" dirty="0" smtClean="0">
                <a:gradFill>
                  <a:gsLst>
                    <a:gs pos="2917">
                      <a:srgbClr val="505050"/>
                    </a:gs>
                    <a:gs pos="30000">
                      <a:srgbClr val="505050"/>
                    </a:gs>
                  </a:gsLst>
                  <a:lin ang="5400000" scaled="0"/>
                </a:gradFill>
              </a:rPr>
              <a:t>Open source development of the</a:t>
            </a:r>
            <a:br>
              <a:rPr lang="en-US" kern="0" dirty="0" smtClean="0">
                <a:gradFill>
                  <a:gsLst>
                    <a:gs pos="2917">
                      <a:srgbClr val="505050"/>
                    </a:gs>
                    <a:gs pos="30000">
                      <a:srgbClr val="505050"/>
                    </a:gs>
                  </a:gsLst>
                  <a:lin ang="5400000" scaled="0"/>
                </a:gradFill>
              </a:rPr>
            </a:br>
            <a:r>
              <a:rPr lang="en-US" kern="0" dirty="0" smtClean="0">
                <a:gradFill>
                  <a:gsLst>
                    <a:gs pos="2917">
                      <a:srgbClr val="505050"/>
                    </a:gs>
                    <a:gs pos="30000">
                      <a:srgbClr val="505050"/>
                    </a:gs>
                  </a:gsLst>
                  <a:lin ang="5400000" scaled="0"/>
                </a:gradFill>
              </a:rPr>
              <a:t>Docker Engine for Windows Server</a:t>
            </a:r>
          </a:p>
        </p:txBody>
      </p:sp>
      <p:sp>
        <p:nvSpPr>
          <p:cNvPr id="88" name="Rectangle 8"/>
          <p:cNvSpPr/>
          <p:nvPr/>
        </p:nvSpPr>
        <p:spPr>
          <a:xfrm>
            <a:off x="8195982" y="5425453"/>
            <a:ext cx="4134851" cy="1189694"/>
          </a:xfrm>
          <a:prstGeom prst="rect">
            <a:avLst/>
          </a:prstGeom>
        </p:spPr>
        <p:txBody>
          <a:bodyPr wrap="square">
            <a:spAutoFit/>
          </a:bodyPr>
          <a:lstStyle/>
          <a:p>
            <a:pPr algn="ctr" defTabSz="932563">
              <a:lnSpc>
                <a:spcPct val="90000"/>
              </a:lnSpc>
              <a:spcAft>
                <a:spcPts val="600"/>
              </a:spcAft>
              <a:defRPr/>
            </a:pPr>
            <a:r>
              <a:rPr lang="en-US" kern="0" dirty="0" smtClean="0">
                <a:gradFill>
                  <a:gsLst>
                    <a:gs pos="2917">
                      <a:srgbClr val="505050"/>
                    </a:gs>
                    <a:gs pos="30000">
                      <a:srgbClr val="505050"/>
                    </a:gs>
                  </a:gsLst>
                  <a:lin ang="5400000" scaled="0"/>
                </a:gradFill>
              </a:rPr>
              <a:t>Azure support for the</a:t>
            </a:r>
            <a:br>
              <a:rPr lang="en-US" kern="0" dirty="0" smtClean="0">
                <a:gradFill>
                  <a:gsLst>
                    <a:gs pos="2917">
                      <a:srgbClr val="505050"/>
                    </a:gs>
                    <a:gs pos="30000">
                      <a:srgbClr val="505050"/>
                    </a:gs>
                  </a:gsLst>
                  <a:lin ang="5400000" scaled="0"/>
                </a:gradFill>
              </a:rPr>
            </a:br>
            <a:r>
              <a:rPr lang="en-US" kern="0" dirty="0" smtClean="0">
                <a:gradFill>
                  <a:gsLst>
                    <a:gs pos="2917">
                      <a:srgbClr val="505050"/>
                    </a:gs>
                    <a:gs pos="30000">
                      <a:srgbClr val="505050"/>
                    </a:gs>
                  </a:gsLst>
                  <a:lin ang="5400000" scaled="0"/>
                </a:gradFill>
              </a:rPr>
              <a:t>Docker Swarm APIs</a:t>
            </a:r>
          </a:p>
          <a:p>
            <a:pPr algn="ctr" defTabSz="932563">
              <a:lnSpc>
                <a:spcPct val="90000"/>
              </a:lnSpc>
              <a:spcAft>
                <a:spcPts val="600"/>
              </a:spcAft>
              <a:defRPr/>
            </a:pPr>
            <a:r>
              <a:rPr lang="en-US" kern="0" dirty="0" smtClean="0">
                <a:gradFill>
                  <a:gsLst>
                    <a:gs pos="2917">
                      <a:srgbClr val="505050"/>
                    </a:gs>
                    <a:gs pos="30000">
                      <a:srgbClr val="505050"/>
                    </a:gs>
                  </a:gsLst>
                  <a:lin ang="5400000" scaled="0"/>
                </a:gradFill>
              </a:rPr>
              <a:t>Federation of Docker Hub images into the Azure Gallery and Portal</a:t>
            </a:r>
          </a:p>
        </p:txBody>
      </p:sp>
      <p:sp>
        <p:nvSpPr>
          <p:cNvPr id="89" name="TextBox 11"/>
          <p:cNvSpPr txBox="1"/>
          <p:nvPr/>
        </p:nvSpPr>
        <p:spPr>
          <a:xfrm rot="10800000">
            <a:off x="3235493" y="5130948"/>
            <a:ext cx="823785" cy="1919482"/>
          </a:xfrm>
          <a:prstGeom prst="rect">
            <a:avLst/>
          </a:prstGeom>
          <a:noFill/>
        </p:spPr>
        <p:txBody>
          <a:bodyPr wrap="none" lIns="182854" tIns="146283" rIns="182854" bIns="146283" rtlCol="0">
            <a:spAutoFit/>
          </a:bodyPr>
          <a:lstStyle/>
          <a:p>
            <a:pPr defTabSz="932563">
              <a:lnSpc>
                <a:spcPct val="90000"/>
              </a:lnSpc>
              <a:spcAft>
                <a:spcPts val="600"/>
              </a:spcAft>
              <a:defRPr/>
            </a:pPr>
            <a:r>
              <a:rPr lang="en-US" sz="11497" kern="0" dirty="0" smtClean="0">
                <a:solidFill>
                  <a:srgbClr val="FF8C00"/>
                </a:solidFill>
              </a:rPr>
              <a:t>}</a:t>
            </a:r>
            <a:endParaRPr lang="en-US" sz="1599" kern="0" dirty="0" smtClean="0">
              <a:solidFill>
                <a:srgbClr val="FF8C00"/>
              </a:solidFill>
            </a:endParaRPr>
          </a:p>
        </p:txBody>
      </p:sp>
      <p:sp>
        <p:nvSpPr>
          <p:cNvPr id="90" name="TextBox 12"/>
          <p:cNvSpPr txBox="1"/>
          <p:nvPr/>
        </p:nvSpPr>
        <p:spPr>
          <a:xfrm>
            <a:off x="1474001" y="5528542"/>
            <a:ext cx="2025252" cy="973456"/>
          </a:xfrm>
          <a:prstGeom prst="rect">
            <a:avLst/>
          </a:prstGeom>
          <a:noFill/>
        </p:spPr>
        <p:txBody>
          <a:bodyPr wrap="none" lIns="182854" tIns="146283" rIns="182854" bIns="146283" rtlCol="0">
            <a:spAutoFit/>
          </a:bodyPr>
          <a:lstStyle/>
          <a:p>
            <a:pPr algn="r" defTabSz="932563">
              <a:lnSpc>
                <a:spcPct val="90000"/>
              </a:lnSpc>
              <a:spcAft>
                <a:spcPts val="600"/>
              </a:spcAft>
              <a:defRPr/>
            </a:pPr>
            <a:r>
              <a:rPr lang="en-US" sz="2400" kern="0" dirty="0" smtClean="0">
                <a:gradFill>
                  <a:gsLst>
                    <a:gs pos="2917">
                      <a:srgbClr val="505050"/>
                    </a:gs>
                    <a:gs pos="30000">
                      <a:srgbClr val="505050"/>
                    </a:gs>
                  </a:gsLst>
                  <a:lin ang="5400000" scaled="0"/>
                </a:gradFill>
              </a:rPr>
              <a:t>Strategic</a:t>
            </a:r>
            <a:r>
              <a:rPr lang="en-US" sz="2400" kern="0" smtClean="0">
                <a:gradFill>
                  <a:gsLst>
                    <a:gs pos="2917">
                      <a:srgbClr val="505050"/>
                    </a:gs>
                    <a:gs pos="30000">
                      <a:srgbClr val="505050"/>
                    </a:gs>
                  </a:gsLst>
                  <a:lin ang="5400000" scaled="0"/>
                </a:gradFill>
              </a:rPr>
              <a:t/>
            </a:r>
            <a:br>
              <a:rPr lang="en-US" sz="2400" kern="0" smtClean="0">
                <a:gradFill>
                  <a:gsLst>
                    <a:gs pos="2917">
                      <a:srgbClr val="505050"/>
                    </a:gs>
                    <a:gs pos="30000">
                      <a:srgbClr val="505050"/>
                    </a:gs>
                  </a:gsLst>
                  <a:lin ang="5400000" scaled="0"/>
                </a:gradFill>
              </a:rPr>
            </a:br>
            <a:r>
              <a:rPr lang="en-US" sz="2400" kern="0" smtClean="0">
                <a:gradFill>
                  <a:gsLst>
                    <a:gs pos="2917">
                      <a:srgbClr val="505050"/>
                    </a:gs>
                    <a:gs pos="30000">
                      <a:srgbClr val="505050"/>
                    </a:gs>
                  </a:gsLst>
                  <a:lin ang="5400000" scaled="0"/>
                </a:gradFill>
              </a:rPr>
              <a:t>investments</a:t>
            </a:r>
            <a:endParaRPr lang="en-US" sz="2400" kern="0" dirty="0" smtClean="0">
              <a:gradFill>
                <a:gsLst>
                  <a:gs pos="2917">
                    <a:srgbClr val="505050"/>
                  </a:gs>
                  <a:gs pos="30000">
                    <a:srgbClr val="505050"/>
                  </a:gs>
                </a:gsLst>
                <a:lin ang="5400000" scaled="0"/>
              </a:gradFill>
            </a:endParaRPr>
          </a:p>
        </p:txBody>
      </p:sp>
      <p:sp>
        <p:nvSpPr>
          <p:cNvPr id="91" name="Rectangle 16"/>
          <p:cNvSpPr/>
          <p:nvPr/>
        </p:nvSpPr>
        <p:spPr>
          <a:xfrm>
            <a:off x="279400" y="1964640"/>
            <a:ext cx="3747783" cy="3829618"/>
          </a:xfrm>
          <a:prstGeom prst="rect">
            <a:avLst/>
          </a:prstGeom>
          <a:noFill/>
          <a:ln w="12700" cap="flat" cmpd="sng" algn="ctr">
            <a:noFill/>
            <a:prstDash val="solid"/>
            <a:miter lim="800000"/>
          </a:ln>
          <a:effectLst/>
        </p:spPr>
        <p:txBody>
          <a:bodyPr lIns="182854" tIns="182854" rIns="182854" bIns="91427"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471494">
              <a:lnSpc>
                <a:spcPct val="90000"/>
              </a:lnSpc>
              <a:spcBef>
                <a:spcPts val="306"/>
              </a:spcBef>
              <a:spcAft>
                <a:spcPts val="612"/>
              </a:spcAft>
              <a:buClr>
                <a:srgbClr val="EFEFEF"/>
              </a:buClr>
            </a:pPr>
            <a:r>
              <a:rPr lang="en-US" b="1" dirty="0">
                <a:gradFill>
                  <a:gsLst>
                    <a:gs pos="7619">
                      <a:srgbClr val="0078D7">
                        <a:lumMod val="75000"/>
                      </a:srgbClr>
                    </a:gs>
                    <a:gs pos="35000">
                      <a:srgbClr val="0078D7">
                        <a:lumMod val="75000"/>
                      </a:srgbClr>
                    </a:gs>
                  </a:gsLst>
                  <a:lin ang="5400000" scaled="0"/>
                </a:gradFill>
                <a:cs typeface="Segoe UI" pitchFamily="34" charset="0"/>
              </a:rPr>
              <a:t>Docker: </a:t>
            </a:r>
            <a:r>
              <a:rPr lang="en-US" dirty="0">
                <a:gradFill>
                  <a:gsLst>
                    <a:gs pos="19048">
                      <a:srgbClr val="505050"/>
                    </a:gs>
                    <a:gs pos="65000">
                      <a:srgbClr val="505050"/>
                    </a:gs>
                  </a:gsLst>
                  <a:lin ang="5400000" scaled="0"/>
                </a:gradFill>
                <a:cs typeface="Segoe UI" pitchFamily="34" charset="0"/>
              </a:rPr>
              <a:t>An open source engine that automates the deployment of any application as a portable, self-sufficient container that can run almost anywhere.</a:t>
            </a:r>
          </a:p>
          <a:p>
            <a:pPr marL="0" lvl="1" defTabSz="471494">
              <a:lnSpc>
                <a:spcPct val="90000"/>
              </a:lnSpc>
              <a:spcBef>
                <a:spcPts val="306"/>
              </a:spcBef>
              <a:spcAft>
                <a:spcPts val="612"/>
              </a:spcAft>
              <a:buClr>
                <a:srgbClr val="EFEFEF"/>
              </a:buClr>
            </a:pPr>
            <a:r>
              <a:rPr lang="en-US" b="1" dirty="0">
                <a:gradFill>
                  <a:gsLst>
                    <a:gs pos="7619">
                      <a:srgbClr val="0078D7">
                        <a:lumMod val="75000"/>
                      </a:srgbClr>
                    </a:gs>
                    <a:gs pos="35000">
                      <a:srgbClr val="0078D7">
                        <a:lumMod val="75000"/>
                      </a:srgbClr>
                    </a:gs>
                  </a:gsLst>
                  <a:lin ang="5400000" scaled="0"/>
                </a:gradFill>
                <a:cs typeface="Segoe UI" pitchFamily="34" charset="0"/>
              </a:rPr>
              <a:t>Partnership: </a:t>
            </a:r>
            <a:r>
              <a:rPr lang="en-US" dirty="0">
                <a:gradFill>
                  <a:gsLst>
                    <a:gs pos="19048">
                      <a:srgbClr val="505050"/>
                    </a:gs>
                    <a:gs pos="65000">
                      <a:srgbClr val="505050"/>
                    </a:gs>
                  </a:gsLst>
                  <a:lin ang="5400000" scaled="0"/>
                </a:gradFill>
                <a:cs typeface="Segoe UI" pitchFamily="34" charset="0"/>
              </a:rPr>
              <a:t>Enable the Docker client to manage multi-container applications using both Linux and Windows </a:t>
            </a:r>
            <a:r>
              <a:rPr lang="en-US" dirty="0" smtClean="0">
                <a:gradFill>
                  <a:gsLst>
                    <a:gs pos="19048">
                      <a:srgbClr val="505050"/>
                    </a:gs>
                    <a:gs pos="65000">
                      <a:srgbClr val="505050"/>
                    </a:gs>
                  </a:gsLst>
                  <a:lin ang="5400000" scaled="0"/>
                </a:gradFill>
                <a:cs typeface="Segoe UI" pitchFamily="34" charset="0"/>
              </a:rPr>
              <a:t>Server containers</a:t>
            </a:r>
            <a:r>
              <a:rPr lang="en-US" dirty="0">
                <a:gradFill>
                  <a:gsLst>
                    <a:gs pos="19048">
                      <a:srgbClr val="505050"/>
                    </a:gs>
                    <a:gs pos="65000">
                      <a:srgbClr val="505050"/>
                    </a:gs>
                  </a:gsLst>
                  <a:lin ang="5400000" scaled="0"/>
                </a:gradFill>
                <a:cs typeface="Segoe UI" pitchFamily="34" charset="0"/>
              </a:rPr>
              <a:t>, regardless of the hosting environment or cloud provider.</a:t>
            </a:r>
          </a:p>
        </p:txBody>
      </p:sp>
      <p:sp>
        <p:nvSpPr>
          <p:cNvPr id="92" name="Oval 91"/>
          <p:cNvSpPr/>
          <p:nvPr/>
        </p:nvSpPr>
        <p:spPr bwMode="auto">
          <a:xfrm>
            <a:off x="4173433" y="1815184"/>
            <a:ext cx="3481009" cy="3481009"/>
          </a:xfrm>
          <a:prstGeom prst="ellipse">
            <a:avLst/>
          </a:prstGeom>
          <a:solidFill>
            <a:schemeClr val="accent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3" name="Freeform 92"/>
          <p:cNvSpPr/>
          <p:nvPr/>
        </p:nvSpPr>
        <p:spPr bwMode="auto">
          <a:xfrm>
            <a:off x="4244869" y="3999007"/>
            <a:ext cx="3338135" cy="1297186"/>
          </a:xfrm>
          <a:custGeom>
            <a:avLst/>
            <a:gdLst>
              <a:gd name="connsiteX0" fmla="*/ 0 w 3338608"/>
              <a:gd name="connsiteY0" fmla="*/ 0 h 1297370"/>
              <a:gd name="connsiteX1" fmla="*/ 3338608 w 3338608"/>
              <a:gd name="connsiteY1" fmla="*/ 0 h 1297370"/>
              <a:gd name="connsiteX2" fmla="*/ 3316647 w 3338608"/>
              <a:gd name="connsiteY2" fmla="*/ 85409 h 1297370"/>
              <a:gd name="connsiteX3" fmla="*/ 1669304 w 3338608"/>
              <a:gd name="connsiteY3" fmla="*/ 1297370 h 1297370"/>
              <a:gd name="connsiteX4" fmla="*/ 21961 w 3338608"/>
              <a:gd name="connsiteY4" fmla="*/ 85409 h 1297370"/>
              <a:gd name="connsiteX5" fmla="*/ 0 w 3338608"/>
              <a:gd name="connsiteY5" fmla="*/ 0 h 129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8608" h="1297370">
                <a:moveTo>
                  <a:pt x="0" y="0"/>
                </a:moveTo>
                <a:lnTo>
                  <a:pt x="3338608" y="0"/>
                </a:lnTo>
                <a:lnTo>
                  <a:pt x="3316647" y="85409"/>
                </a:lnTo>
                <a:cubicBezTo>
                  <a:pt x="3098257" y="787558"/>
                  <a:pt x="2443317" y="1297370"/>
                  <a:pt x="1669304" y="1297370"/>
                </a:cubicBezTo>
                <a:cubicBezTo>
                  <a:pt x="895292" y="1297370"/>
                  <a:pt x="240352" y="787558"/>
                  <a:pt x="21961" y="85409"/>
                </a:cubicBezTo>
                <a:lnTo>
                  <a:pt x="0" y="0"/>
                </a:lnTo>
                <a:close/>
              </a:path>
            </a:pathLst>
          </a:custGeom>
          <a:solidFill>
            <a:schemeClr val="accent5">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4" name="Right Arrow 93"/>
          <p:cNvSpPr/>
          <p:nvPr/>
        </p:nvSpPr>
        <p:spPr bwMode="auto">
          <a:xfrm>
            <a:off x="7251061" y="2735951"/>
            <a:ext cx="1280879" cy="1385258"/>
          </a:xfrm>
          <a:prstGeom prst="rightArrow">
            <a:avLst/>
          </a:prstGeom>
          <a:solidFill>
            <a:schemeClr val="accent2">
              <a:alpha val="70000"/>
            </a:schemeClr>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5" name="TextBox 94"/>
          <p:cNvSpPr txBox="1"/>
          <p:nvPr/>
        </p:nvSpPr>
        <p:spPr>
          <a:xfrm>
            <a:off x="5449804" y="4537105"/>
            <a:ext cx="937837" cy="493052"/>
          </a:xfrm>
          <a:prstGeom prst="rect">
            <a:avLst/>
          </a:prstGeom>
          <a:noFill/>
        </p:spPr>
        <p:txBody>
          <a:bodyPr wrap="none" lIns="182854" tIns="146283" rIns="182854" bIns="146283" rtlCol="0">
            <a:spAutoFit/>
          </a:bodyPr>
          <a:lstStyle/>
          <a:p>
            <a:pPr defTabSz="932563">
              <a:lnSpc>
                <a:spcPct val="90000"/>
              </a:lnSpc>
              <a:spcAft>
                <a:spcPts val="600"/>
              </a:spcAft>
              <a:defRPr/>
            </a:pPr>
            <a:r>
              <a:rPr lang="en-US" sz="1399" kern="0" dirty="0" smtClean="0">
                <a:gradFill>
                  <a:gsLst>
                    <a:gs pos="2917">
                      <a:srgbClr val="FFFFFF"/>
                    </a:gs>
                    <a:gs pos="30000">
                      <a:srgbClr val="FFFFFF"/>
                    </a:gs>
                  </a:gsLst>
                  <a:lin ang="5400000" scaled="0"/>
                </a:gradFill>
              </a:rPr>
              <a:t>Docker</a:t>
            </a:r>
          </a:p>
        </p:txBody>
      </p:sp>
      <p:sp>
        <p:nvSpPr>
          <p:cNvPr id="96" name="Rectangle 95"/>
          <p:cNvSpPr/>
          <p:nvPr/>
        </p:nvSpPr>
        <p:spPr bwMode="auto">
          <a:xfrm>
            <a:off x="4555229" y="2625337"/>
            <a:ext cx="2717415" cy="1373670"/>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82854" tIns="91427"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r>
              <a:rPr lang="en-US" sz="1399" kern="0" dirty="0" smtClean="0">
                <a:gradFill>
                  <a:gsLst>
                    <a:gs pos="2917">
                      <a:srgbClr val="FFFFFF"/>
                    </a:gs>
                    <a:gs pos="30000">
                      <a:srgbClr val="FFFFFF"/>
                    </a:gs>
                  </a:gsLst>
                  <a:lin ang="5400000" scaled="0"/>
                </a:gradFill>
              </a:rPr>
              <a:t>Dockerized app</a:t>
            </a:r>
          </a:p>
        </p:txBody>
      </p:sp>
      <p:grpSp>
        <p:nvGrpSpPr>
          <p:cNvPr id="97" name="Group 96"/>
          <p:cNvGrpSpPr/>
          <p:nvPr/>
        </p:nvGrpSpPr>
        <p:grpSpPr>
          <a:xfrm>
            <a:off x="4714776" y="3109703"/>
            <a:ext cx="1117638" cy="1197670"/>
            <a:chOff x="4489613" y="2864390"/>
            <a:chExt cx="1310996" cy="1404874"/>
          </a:xfrm>
        </p:grpSpPr>
        <p:sp>
          <p:nvSpPr>
            <p:cNvPr id="98" name="Rectangle 97"/>
            <p:cNvSpPr/>
            <p:nvPr/>
          </p:nvSpPr>
          <p:spPr bwMode="auto">
            <a:xfrm>
              <a:off x="4489613" y="2982658"/>
              <a:ext cx="1259089" cy="1286606"/>
            </a:xfrm>
            <a:prstGeom prst="rect">
              <a:avLst/>
            </a:prstGeom>
            <a:solidFill>
              <a:schemeClr val="accent1">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9" name="Rectangle 98"/>
            <p:cNvSpPr/>
            <p:nvPr/>
          </p:nvSpPr>
          <p:spPr bwMode="auto">
            <a:xfrm>
              <a:off x="4541520" y="2912452"/>
              <a:ext cx="1259089" cy="1286606"/>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45713" tIns="146283" rIns="45713" bIns="45713" numCol="1" spcCol="0" rtlCol="0" fromWordArt="0" anchor="b" anchorCtr="0" forceAA="0" compatLnSpc="1">
              <a:prstTxWarp prst="textNoShape">
                <a:avLst/>
              </a:prstTxWarp>
              <a:noAutofit/>
            </a:bodyPr>
            <a:lstStyle/>
            <a:p>
              <a:pPr algn="ctr" defTabSz="932563">
                <a:lnSpc>
                  <a:spcPct val="90000"/>
                </a:lnSpc>
                <a:defRPr/>
              </a:pPr>
              <a:r>
                <a:rPr lang="en-US" sz="1049" kern="0" dirty="0" smtClean="0">
                  <a:gradFill>
                    <a:gsLst>
                      <a:gs pos="2917">
                        <a:srgbClr val="FFFFFF"/>
                      </a:gs>
                      <a:gs pos="31000">
                        <a:srgbClr val="FFFFFF"/>
                      </a:gs>
                    </a:gsLst>
                    <a:lin ang="5400000" scaled="0"/>
                  </a:gradFill>
                </a:rPr>
                <a:t>Windows Server</a:t>
              </a:r>
            </a:p>
            <a:p>
              <a:pPr algn="ctr" defTabSz="932563">
                <a:lnSpc>
                  <a:spcPct val="90000"/>
                </a:lnSpc>
                <a:defRPr/>
              </a:pPr>
              <a:r>
                <a:rPr lang="en-US" sz="1049" kern="0" dirty="0" smtClean="0">
                  <a:gradFill>
                    <a:gsLst>
                      <a:gs pos="2917">
                        <a:srgbClr val="FFFFFF"/>
                      </a:gs>
                      <a:gs pos="31000">
                        <a:srgbClr val="FFFFFF"/>
                      </a:gs>
                    </a:gsLst>
                    <a:lin ang="5400000" scaled="0"/>
                  </a:gradFill>
                </a:rPr>
                <a:t>Container</a:t>
              </a:r>
            </a:p>
          </p:txBody>
        </p:sp>
        <p:pic>
          <p:nvPicPr>
            <p:cNvPr id="100" name="Picture 9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668449" y="2864390"/>
              <a:ext cx="901416" cy="969586"/>
            </a:xfrm>
            <a:prstGeom prst="rect">
              <a:avLst/>
            </a:prstGeom>
          </p:spPr>
        </p:pic>
      </p:grpSp>
      <p:grpSp>
        <p:nvGrpSpPr>
          <p:cNvPr id="101" name="Group 100"/>
          <p:cNvGrpSpPr/>
          <p:nvPr/>
        </p:nvGrpSpPr>
        <p:grpSpPr>
          <a:xfrm>
            <a:off x="5984032" y="3109690"/>
            <a:ext cx="1115409" cy="1197695"/>
            <a:chOff x="5952249" y="2912452"/>
            <a:chExt cx="1310996" cy="1356812"/>
          </a:xfrm>
        </p:grpSpPr>
        <p:sp>
          <p:nvSpPr>
            <p:cNvPr id="102" name="Rectangle 101"/>
            <p:cNvSpPr/>
            <p:nvPr/>
          </p:nvSpPr>
          <p:spPr bwMode="auto">
            <a:xfrm>
              <a:off x="5952249" y="2982658"/>
              <a:ext cx="1259089" cy="1286606"/>
            </a:xfrm>
            <a:prstGeom prst="rect">
              <a:avLst/>
            </a:prstGeom>
            <a:solidFill>
              <a:schemeClr val="accent1">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3" name="Rectangle 102"/>
            <p:cNvSpPr/>
            <p:nvPr/>
          </p:nvSpPr>
          <p:spPr bwMode="auto">
            <a:xfrm>
              <a:off x="6004156" y="2912452"/>
              <a:ext cx="1259089" cy="1286606"/>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45713" tIns="146283" rIns="45713" bIns="45713" numCol="1" spcCol="0" rtlCol="0" fromWordArt="0" anchor="b" anchorCtr="0" forceAA="0" compatLnSpc="1">
              <a:prstTxWarp prst="textNoShape">
                <a:avLst/>
              </a:prstTxWarp>
              <a:noAutofit/>
            </a:bodyPr>
            <a:lstStyle/>
            <a:p>
              <a:pPr algn="ctr" defTabSz="932563">
                <a:lnSpc>
                  <a:spcPct val="90000"/>
                </a:lnSpc>
                <a:defRPr/>
              </a:pPr>
              <a:r>
                <a:rPr lang="en-US" sz="1049" kern="0" dirty="0" smtClean="0">
                  <a:gradFill>
                    <a:gsLst>
                      <a:gs pos="2917">
                        <a:srgbClr val="FFFFFF"/>
                      </a:gs>
                      <a:gs pos="31000">
                        <a:srgbClr val="FFFFFF"/>
                      </a:gs>
                    </a:gsLst>
                    <a:lin ang="5400000" scaled="0"/>
                  </a:gradFill>
                </a:rPr>
                <a:t>Linux</a:t>
              </a:r>
              <a:br>
                <a:rPr lang="en-US" sz="1049" kern="0" dirty="0" smtClean="0">
                  <a:gradFill>
                    <a:gsLst>
                      <a:gs pos="2917">
                        <a:srgbClr val="FFFFFF"/>
                      </a:gs>
                      <a:gs pos="31000">
                        <a:srgbClr val="FFFFFF"/>
                      </a:gs>
                    </a:gsLst>
                    <a:lin ang="5400000" scaled="0"/>
                  </a:gradFill>
                </a:rPr>
              </a:br>
              <a:r>
                <a:rPr lang="en-US" sz="1049" kern="0" dirty="0" smtClean="0">
                  <a:gradFill>
                    <a:gsLst>
                      <a:gs pos="2917">
                        <a:srgbClr val="FFFFFF"/>
                      </a:gs>
                      <a:gs pos="31000">
                        <a:srgbClr val="FFFFFF"/>
                      </a:gs>
                    </a:gsLst>
                    <a:lin ang="5400000" scaled="0"/>
                  </a:gradFill>
                </a:rPr>
                <a:t>Container</a:t>
              </a:r>
            </a:p>
          </p:txBody>
        </p:sp>
        <p:pic>
          <p:nvPicPr>
            <p:cNvPr id="104" name="Picture 2" descr="http://www.iconsdb.com/icons/preview/white/linux-xx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866" y="3071424"/>
              <a:ext cx="693669" cy="693669"/>
            </a:xfrm>
            <a:prstGeom prst="rect">
              <a:avLst/>
            </a:prstGeom>
            <a:noFill/>
            <a:extLst>
              <a:ext uri="{909E8E84-426E-40DD-AFC4-6F175D3DCCD1}">
                <a14:hiddenFill xmlns:a14="http://schemas.microsoft.com/office/drawing/2010/main">
                  <a:solidFill>
                    <a:srgbClr val="FFFFFF"/>
                  </a:solidFill>
                </a14:hiddenFill>
              </a:ext>
            </a:extLst>
          </p:spPr>
        </p:pic>
      </p:grpSp>
      <p:sp>
        <p:nvSpPr>
          <p:cNvPr id="105" name="Freeform 128"/>
          <p:cNvSpPr>
            <a:spLocks noChangeAspect="1"/>
          </p:cNvSpPr>
          <p:nvPr/>
        </p:nvSpPr>
        <p:spPr bwMode="black">
          <a:xfrm>
            <a:off x="9944725" y="3318580"/>
            <a:ext cx="740071" cy="408826"/>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93247" tIns="46623" rIns="93247" bIns="46623" numCol="1" anchor="t" anchorCtr="0" compatLnSpc="1">
            <a:prstTxWarp prst="textNoShape">
              <a:avLst/>
            </a:prstTxWarp>
          </a:bodyPr>
          <a:lstStyle/>
          <a:p>
            <a:pPr defTabSz="932418">
              <a:defRPr/>
            </a:pPr>
            <a:endParaRPr lang="en-US" sz="1873" kern="0" smtClean="0">
              <a:solidFill>
                <a:srgbClr val="505050"/>
              </a:solidFill>
            </a:endParaRPr>
          </a:p>
        </p:txBody>
      </p:sp>
      <p:sp>
        <p:nvSpPr>
          <p:cNvPr id="106" name="Oval 105"/>
          <p:cNvSpPr/>
          <p:nvPr/>
        </p:nvSpPr>
        <p:spPr bwMode="auto">
          <a:xfrm>
            <a:off x="9776909" y="3002604"/>
            <a:ext cx="1071410" cy="1071410"/>
          </a:xfrm>
          <a:prstGeom prst="ellipse">
            <a:avLst/>
          </a:prstGeom>
          <a:noFill/>
          <a:ln w="76200" cap="flat" cmpd="sng" algn="ctr">
            <a:solidFill>
              <a:schemeClr val="accent5"/>
            </a:solid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7" name="Rectangle 106"/>
          <p:cNvSpPr/>
          <p:nvPr/>
        </p:nvSpPr>
        <p:spPr bwMode="auto">
          <a:xfrm>
            <a:off x="10727279" y="3450127"/>
            <a:ext cx="216276" cy="248971"/>
          </a:xfrm>
          <a:prstGeom prst="rect">
            <a:avLst/>
          </a:prstGeom>
          <a:solidFill>
            <a:schemeClr val="accent5">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8" name="Rectangle 107"/>
          <p:cNvSpPr/>
          <p:nvPr/>
        </p:nvSpPr>
        <p:spPr bwMode="auto">
          <a:xfrm>
            <a:off x="9680423" y="3450127"/>
            <a:ext cx="216276" cy="248971"/>
          </a:xfrm>
          <a:prstGeom prst="rect">
            <a:avLst/>
          </a:prstGeom>
          <a:solidFill>
            <a:schemeClr val="accent5">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9" name="Isosceles Triangle 108"/>
          <p:cNvSpPr/>
          <p:nvPr/>
        </p:nvSpPr>
        <p:spPr bwMode="auto">
          <a:xfrm rot="10800000">
            <a:off x="10746325" y="3441012"/>
            <a:ext cx="190197" cy="163962"/>
          </a:xfrm>
          <a:prstGeom prst="triangle">
            <a:avLst/>
          </a:prstGeom>
          <a:solidFill>
            <a:schemeClr val="accent5"/>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0" name="Isosceles Triangle 109"/>
          <p:cNvSpPr/>
          <p:nvPr/>
        </p:nvSpPr>
        <p:spPr bwMode="auto">
          <a:xfrm>
            <a:off x="9719612" y="3558148"/>
            <a:ext cx="190197" cy="163962"/>
          </a:xfrm>
          <a:prstGeom prst="triangle">
            <a:avLst/>
          </a:prstGeom>
          <a:solidFill>
            <a:schemeClr val="accent5"/>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1" name="TextBox 110"/>
          <p:cNvSpPr txBox="1"/>
          <p:nvPr/>
        </p:nvSpPr>
        <p:spPr>
          <a:xfrm>
            <a:off x="9684523" y="1944521"/>
            <a:ext cx="1250696" cy="690680"/>
          </a:xfrm>
          <a:prstGeom prst="rect">
            <a:avLst/>
          </a:prstGeom>
          <a:noFill/>
        </p:spPr>
        <p:txBody>
          <a:bodyPr wrap="none" lIns="182854" tIns="146283" rIns="182854" bIns="146283" rtlCol="0">
            <a:spAutoFit/>
          </a:bodyPr>
          <a:lstStyle/>
          <a:p>
            <a:pPr algn="ctr" defTabSz="932563">
              <a:lnSpc>
                <a:spcPct val="90000"/>
              </a:lnSpc>
              <a:defRPr/>
            </a:pPr>
            <a:r>
              <a:rPr lang="en-US" sz="1399" kern="0" dirty="0" smtClean="0">
                <a:gradFill>
                  <a:gsLst>
                    <a:gs pos="2917">
                      <a:srgbClr val="FFFFFF"/>
                    </a:gs>
                    <a:gs pos="30000">
                      <a:srgbClr val="FFFFFF"/>
                    </a:gs>
                  </a:gsLst>
                  <a:lin ang="5400000" scaled="0"/>
                </a:gradFill>
              </a:rPr>
              <a:t>Customer</a:t>
            </a:r>
          </a:p>
          <a:p>
            <a:pPr algn="ctr" defTabSz="932563">
              <a:lnSpc>
                <a:spcPct val="90000"/>
              </a:lnSpc>
              <a:defRPr/>
            </a:pPr>
            <a:r>
              <a:rPr lang="en-US" sz="1399" kern="0" dirty="0" smtClean="0">
                <a:gradFill>
                  <a:gsLst>
                    <a:gs pos="2917">
                      <a:srgbClr val="FFFFFF"/>
                    </a:gs>
                    <a:gs pos="30000">
                      <a:srgbClr val="FFFFFF"/>
                    </a:gs>
                  </a:gsLst>
                  <a:lin ang="5400000" scaled="0"/>
                </a:gradFill>
              </a:rPr>
              <a:t>Datacenter</a:t>
            </a:r>
          </a:p>
        </p:txBody>
      </p:sp>
      <p:sp>
        <p:nvSpPr>
          <p:cNvPr id="112" name="TextBox 111"/>
          <p:cNvSpPr txBox="1"/>
          <p:nvPr/>
        </p:nvSpPr>
        <p:spPr>
          <a:xfrm>
            <a:off x="10403334" y="4239533"/>
            <a:ext cx="1042080" cy="690680"/>
          </a:xfrm>
          <a:prstGeom prst="rect">
            <a:avLst/>
          </a:prstGeom>
          <a:noFill/>
        </p:spPr>
        <p:txBody>
          <a:bodyPr wrap="none" lIns="182854" tIns="146283" rIns="182854" bIns="146283" rtlCol="0">
            <a:spAutoFit/>
          </a:bodyPr>
          <a:lstStyle/>
          <a:p>
            <a:pPr algn="ctr" defTabSz="932563">
              <a:lnSpc>
                <a:spcPct val="90000"/>
              </a:lnSpc>
              <a:defRPr/>
            </a:pPr>
            <a:r>
              <a:rPr lang="en-US" sz="1399" kern="0" dirty="0" smtClean="0">
                <a:gradFill>
                  <a:gsLst>
                    <a:gs pos="2917">
                      <a:srgbClr val="FFFFFF"/>
                    </a:gs>
                    <a:gs pos="30000">
                      <a:srgbClr val="FFFFFF"/>
                    </a:gs>
                  </a:gsLst>
                  <a:lin ang="5400000" scaled="0"/>
                </a:gradFill>
              </a:rPr>
              <a:t>Service</a:t>
            </a:r>
          </a:p>
          <a:p>
            <a:pPr algn="ctr" defTabSz="932563">
              <a:lnSpc>
                <a:spcPct val="90000"/>
              </a:lnSpc>
              <a:defRPr/>
            </a:pPr>
            <a:r>
              <a:rPr lang="en-US" sz="1399" kern="0" dirty="0" smtClean="0">
                <a:gradFill>
                  <a:gsLst>
                    <a:gs pos="2917">
                      <a:srgbClr val="FFFFFF"/>
                    </a:gs>
                    <a:gs pos="30000">
                      <a:srgbClr val="FFFFFF"/>
                    </a:gs>
                  </a:gsLst>
                  <a:lin ang="5400000" scaled="0"/>
                </a:gradFill>
              </a:rPr>
              <a:t>Provider</a:t>
            </a:r>
          </a:p>
        </p:txBody>
      </p:sp>
      <p:sp>
        <p:nvSpPr>
          <p:cNvPr id="113" name="TextBox 112"/>
          <p:cNvSpPr txBox="1"/>
          <p:nvPr/>
        </p:nvSpPr>
        <p:spPr>
          <a:xfrm>
            <a:off x="9175015" y="4239533"/>
            <a:ext cx="1135270" cy="690680"/>
          </a:xfrm>
          <a:prstGeom prst="rect">
            <a:avLst/>
          </a:prstGeom>
          <a:noFill/>
        </p:spPr>
        <p:txBody>
          <a:bodyPr wrap="none" lIns="182854" tIns="146283" rIns="182854" bIns="146283" rtlCol="0">
            <a:spAutoFit/>
          </a:bodyPr>
          <a:lstStyle/>
          <a:p>
            <a:pPr algn="ctr" defTabSz="932563">
              <a:lnSpc>
                <a:spcPct val="90000"/>
              </a:lnSpc>
              <a:defRPr/>
            </a:pPr>
            <a:r>
              <a:rPr lang="en-US" sz="1399" kern="0" dirty="0" smtClean="0">
                <a:gradFill>
                  <a:gsLst>
                    <a:gs pos="2917">
                      <a:srgbClr val="FFFFFF"/>
                    </a:gs>
                    <a:gs pos="30000">
                      <a:srgbClr val="FFFFFF"/>
                    </a:gs>
                  </a:gsLst>
                  <a:lin ang="5400000" scaled="0"/>
                </a:gradFill>
              </a:rPr>
              <a:t>Microsoft</a:t>
            </a:r>
          </a:p>
          <a:p>
            <a:pPr algn="ctr" defTabSz="932563">
              <a:lnSpc>
                <a:spcPct val="90000"/>
              </a:lnSpc>
              <a:defRPr/>
            </a:pPr>
            <a:r>
              <a:rPr lang="en-US" sz="1399" kern="0" dirty="0" smtClean="0">
                <a:gradFill>
                  <a:gsLst>
                    <a:gs pos="2917">
                      <a:srgbClr val="FFFFFF"/>
                    </a:gs>
                    <a:gs pos="30000">
                      <a:srgbClr val="FFFFFF"/>
                    </a:gs>
                  </a:gsLst>
                  <a:lin ang="5400000" scaled="0"/>
                </a:gradFill>
              </a:rPr>
              <a:t>Azure</a:t>
            </a:r>
          </a:p>
        </p:txBody>
      </p:sp>
      <p:sp>
        <p:nvSpPr>
          <p:cNvPr id="114" name="TextBox 113"/>
          <p:cNvSpPr txBox="1"/>
          <p:nvPr/>
        </p:nvSpPr>
        <p:spPr>
          <a:xfrm>
            <a:off x="7129756" y="3196059"/>
            <a:ext cx="1343688" cy="464800"/>
          </a:xfrm>
          <a:prstGeom prst="rect">
            <a:avLst/>
          </a:prstGeom>
          <a:noFill/>
        </p:spPr>
        <p:txBody>
          <a:bodyPr wrap="none" lIns="182854" tIns="146283" rIns="182854" bIns="146283" rtlCol="0">
            <a:spAutoFit/>
          </a:bodyPr>
          <a:lstStyle/>
          <a:p>
            <a:pPr defTabSz="932563">
              <a:lnSpc>
                <a:spcPct val="90000"/>
              </a:lnSpc>
              <a:spcAft>
                <a:spcPts val="600"/>
              </a:spcAft>
              <a:defRPr/>
            </a:pPr>
            <a:r>
              <a:rPr lang="en-US" sz="1199" kern="0" dirty="0" smtClean="0">
                <a:gradFill>
                  <a:gsLst>
                    <a:gs pos="2917">
                      <a:srgbClr val="FFFFFF"/>
                    </a:gs>
                    <a:gs pos="30000">
                      <a:srgbClr val="FFFFFF"/>
                    </a:gs>
                  </a:gsLst>
                  <a:lin ang="5400000" scaled="0"/>
                </a:gradFill>
              </a:rPr>
              <a:t>Run anywhere</a:t>
            </a:r>
          </a:p>
        </p:txBody>
      </p:sp>
    </p:spTree>
    <p:extLst>
      <p:ext uri="{BB962C8B-B14F-4D97-AF65-F5344CB8AC3E}">
        <p14:creationId xmlns:p14="http://schemas.microsoft.com/office/powerpoint/2010/main" val="1049083111"/>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7"/>
            <a:ext cx="12161836" cy="1696939"/>
          </a:xfrm>
        </p:spPr>
        <p:txBody>
          <a:bodyPr/>
          <a:lstStyle/>
          <a:p>
            <a:r>
              <a:rPr lang="en-US" sz="6119" dirty="0"/>
              <a:t>Demo</a:t>
            </a:r>
            <a:br>
              <a:rPr lang="en-US" sz="6119" dirty="0"/>
            </a:br>
            <a:r>
              <a:rPr lang="en-US" sz="4800" dirty="0" err="1"/>
              <a:t>Docker</a:t>
            </a:r>
            <a:r>
              <a:rPr lang="en-US" sz="4800" dirty="0"/>
              <a:t> </a:t>
            </a:r>
            <a:r>
              <a:rPr lang="en-US" sz="4800" dirty="0" smtClean="0"/>
              <a:t>| </a:t>
            </a:r>
            <a:r>
              <a:rPr lang="en-US" sz="4800" dirty="0"/>
              <a:t>Windows Server </a:t>
            </a:r>
            <a:r>
              <a:rPr lang="en-US" sz="4800" dirty="0" smtClean="0"/>
              <a:t>Containers</a:t>
            </a:r>
            <a:endParaRPr lang="en-US" sz="4800" dirty="0"/>
          </a:p>
        </p:txBody>
      </p:sp>
      <p:sp>
        <p:nvSpPr>
          <p:cNvPr id="2" name="Text Placeholder 1"/>
          <p:cNvSpPr>
            <a:spLocks noGrp="1"/>
          </p:cNvSpPr>
          <p:nvPr>
            <p:ph type="body" sz="quarter" idx="12"/>
          </p:nvPr>
        </p:nvSpPr>
        <p:spPr/>
        <p:txBody>
          <a:bodyPr/>
          <a:lstStyle/>
          <a:p>
            <a:r>
              <a:rPr lang="en-US" smtClean="0"/>
              <a:t>Mathew John</a:t>
            </a:r>
            <a:endParaRPr lang="en-US"/>
          </a:p>
        </p:txBody>
      </p:sp>
    </p:spTree>
    <p:extLst>
      <p:ext uri="{BB962C8B-B14F-4D97-AF65-F5344CB8AC3E}">
        <p14:creationId xmlns:p14="http://schemas.microsoft.com/office/powerpoint/2010/main" val="5396092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bwMode="auto">
          <a:xfrm>
            <a:off x="4525376" y="3919393"/>
            <a:ext cx="4111849" cy="74180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800"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4525376" y="1680671"/>
            <a:ext cx="4111849" cy="67033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28" bIns="146262" numCol="1" spcCol="0" rtlCol="0" fromWordArt="0" anchor="ctr" anchorCtr="0" forceAA="0" compatLnSpc="1">
            <a:prstTxWarp prst="textNoShape">
              <a:avLst/>
            </a:prstTxWarp>
            <a:noAutofit/>
          </a:bodyPr>
          <a:lstStyle/>
          <a:p>
            <a:pPr algn="ctr" defTabSz="932114" fontAlgn="base">
              <a:lnSpc>
                <a:spcPct val="90000"/>
              </a:lnSpc>
              <a:spcBef>
                <a:spcPct val="0"/>
              </a:spcBef>
              <a:spcAft>
                <a:spcPct val="0"/>
              </a:spcAft>
            </a:pPr>
            <a:r>
              <a:rPr lang="en-US" sz="2000" b="1" dirty="0">
                <a:gradFill>
                  <a:gsLst>
                    <a:gs pos="0">
                      <a:srgbClr val="FFFFFF"/>
                    </a:gs>
                    <a:gs pos="6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CONTAINER RUN-TIMES</a:t>
            </a:r>
          </a:p>
        </p:txBody>
      </p:sp>
      <p:sp>
        <p:nvSpPr>
          <p:cNvPr id="2" name="Rectangle 1"/>
          <p:cNvSpPr/>
          <p:nvPr/>
        </p:nvSpPr>
        <p:spPr bwMode="auto">
          <a:xfrm>
            <a:off x="4525374" y="2332058"/>
            <a:ext cx="4111851" cy="1643590"/>
          </a:xfrm>
          <a:prstGeom prst="rect">
            <a:avLst/>
          </a:prstGeom>
          <a:solidFill>
            <a:schemeClr val="accent1">
              <a:lumMod val="50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p:cNvSpPr/>
          <p:nvPr/>
        </p:nvSpPr>
        <p:spPr bwMode="auto">
          <a:xfrm>
            <a:off x="4525376" y="4711692"/>
            <a:ext cx="4111847" cy="1641860"/>
          </a:xfrm>
          <a:prstGeom prst="rect">
            <a:avLst/>
          </a:prstGeom>
          <a:solidFill>
            <a:schemeClr val="accent1">
              <a:lumMod val="50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err="1">
              <a:gradFill>
                <a:gsLst>
                  <a:gs pos="0">
                    <a:srgbClr val="5C2D91"/>
                  </a:gs>
                  <a:gs pos="57000">
                    <a:srgbClr val="5C2D91"/>
                  </a:gs>
                </a:gsLst>
                <a:lin ang="5400000" scaled="0"/>
              </a:gradFill>
              <a:ea typeface="Segoe UI" pitchFamily="34" charset="0"/>
              <a:cs typeface="Segoe UI" pitchFamily="34" charset="0"/>
            </a:endParaRPr>
          </a:p>
        </p:txBody>
      </p:sp>
      <p:sp>
        <p:nvSpPr>
          <p:cNvPr id="8" name="Right Brace 7"/>
          <p:cNvSpPr/>
          <p:nvPr/>
        </p:nvSpPr>
        <p:spPr>
          <a:xfrm>
            <a:off x="8721964" y="1936979"/>
            <a:ext cx="920574" cy="4090612"/>
          </a:xfrm>
          <a:prstGeom prst="rightBrace">
            <a:avLst>
              <a:gd name="adj1" fmla="val 90955"/>
              <a:gd name="adj2" fmla="val 50542"/>
            </a:avLst>
          </a:prstGeom>
          <a:ln w="38100">
            <a:solidFill>
              <a:schemeClr val="tx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384"/>
            <a:endParaRPr lang="en-US">
              <a:solidFill>
                <a:srgbClr val="FFFFFF"/>
              </a:solidFill>
            </a:endParaRPr>
          </a:p>
        </p:txBody>
      </p:sp>
      <p:sp>
        <p:nvSpPr>
          <p:cNvPr id="7" name="Title 6"/>
          <p:cNvSpPr>
            <a:spLocks noGrp="1"/>
          </p:cNvSpPr>
          <p:nvPr>
            <p:ph type="title"/>
          </p:nvPr>
        </p:nvSpPr>
        <p:spPr>
          <a:xfrm>
            <a:off x="271432" y="105076"/>
            <a:ext cx="11889564" cy="917575"/>
          </a:xfrm>
        </p:spPr>
        <p:txBody>
          <a:bodyPr/>
          <a:lstStyle/>
          <a:p>
            <a:r>
              <a:rPr lang="en-US" sz="4400" dirty="0" smtClean="0"/>
              <a:t>Write once deploy anywhere </a:t>
            </a:r>
            <a:br>
              <a:rPr lang="en-US" sz="4400" dirty="0" smtClean="0"/>
            </a:br>
            <a:r>
              <a:rPr lang="en-US" sz="3600" dirty="0"/>
              <a:t>Modern app development with flexible isolation</a:t>
            </a:r>
          </a:p>
        </p:txBody>
      </p:sp>
      <p:sp>
        <p:nvSpPr>
          <p:cNvPr id="5" name="TextBox 17"/>
          <p:cNvSpPr txBox="1"/>
          <p:nvPr/>
        </p:nvSpPr>
        <p:spPr>
          <a:xfrm>
            <a:off x="5379629" y="2303381"/>
            <a:ext cx="2403340" cy="544644"/>
          </a:xfrm>
          <a:prstGeom prst="rect">
            <a:avLst/>
          </a:prstGeom>
          <a:noFill/>
        </p:spPr>
        <p:txBody>
          <a:bodyPr wrap="square" lIns="182828" tIns="146262" rIns="182828" bIns="146262" rtlCol="0">
            <a:spAutoFit/>
          </a:bodyPr>
          <a:lstStyle/>
          <a:p>
            <a:pPr algn="ctr" defTabSz="932384">
              <a:lnSpc>
                <a:spcPct val="90000"/>
              </a:lnSpc>
              <a:spcAft>
                <a:spcPts val="600"/>
              </a:spcAft>
            </a:pPr>
            <a:r>
              <a:rPr lang="en-US" dirty="0">
                <a:gradFill>
                  <a:gsLst>
                    <a:gs pos="0">
                      <a:srgbClr val="FFFFFF"/>
                    </a:gs>
                    <a:gs pos="65000">
                      <a:srgbClr val="FFFFFF"/>
                    </a:gs>
                  </a:gsLst>
                  <a:lin ang="5400000" scaled="0"/>
                </a:gradFill>
                <a:latin typeface="Segoe UI Semibold" panose="020B0702040204020203" pitchFamily="34" charset="0"/>
                <a:cs typeface="Segoe UI Semibold" panose="020B0702040204020203" pitchFamily="34" charset="0"/>
              </a:rPr>
              <a:t>Hyper-V Container</a:t>
            </a:r>
          </a:p>
        </p:txBody>
      </p:sp>
      <p:sp>
        <p:nvSpPr>
          <p:cNvPr id="48" name="TextBox 17"/>
          <p:cNvSpPr txBox="1"/>
          <p:nvPr/>
        </p:nvSpPr>
        <p:spPr>
          <a:xfrm>
            <a:off x="4916343" y="5755268"/>
            <a:ext cx="3329913" cy="544645"/>
          </a:xfrm>
          <a:prstGeom prst="rect">
            <a:avLst/>
          </a:prstGeom>
          <a:noFill/>
        </p:spPr>
        <p:txBody>
          <a:bodyPr wrap="square" lIns="182828" tIns="146262" rIns="182828" bIns="146262" rtlCol="0">
            <a:spAutoFit/>
          </a:bodyPr>
          <a:lstStyle/>
          <a:p>
            <a:pPr algn="ctr" defTabSz="932384">
              <a:lnSpc>
                <a:spcPct val="90000"/>
              </a:lnSpc>
              <a:spcAft>
                <a:spcPts val="600"/>
              </a:spcAft>
            </a:pPr>
            <a:r>
              <a:rPr lang="en-US" dirty="0">
                <a:gradFill>
                  <a:gsLst>
                    <a:gs pos="0">
                      <a:srgbClr val="FFFFFF"/>
                    </a:gs>
                    <a:gs pos="65000">
                      <a:srgbClr val="FFFFFF"/>
                    </a:gs>
                  </a:gsLst>
                  <a:lin ang="5400000" scaled="0"/>
                </a:gradFill>
                <a:latin typeface="Segoe UI Semibold" panose="020B0702040204020203" pitchFamily="34" charset="0"/>
                <a:cs typeface="Segoe UI Semibold" panose="020B0702040204020203" pitchFamily="34" charset="0"/>
              </a:rPr>
              <a:t>Windows Server Container</a:t>
            </a:r>
          </a:p>
        </p:txBody>
      </p:sp>
      <p:pic>
        <p:nvPicPr>
          <p:cNvPr id="44" name="Picture 43"/>
          <p:cNvPicPr>
            <a:picLocks noChangeAspect="1"/>
          </p:cNvPicPr>
          <p:nvPr/>
        </p:nvPicPr>
        <p:blipFill>
          <a:blip r:embed="rId3">
            <a:duotone>
              <a:schemeClr val="accent4">
                <a:shade val="45000"/>
                <a:satMod val="135000"/>
              </a:schemeClr>
              <a:prstClr val="white"/>
            </a:duotone>
          </a:blip>
          <a:stretch>
            <a:fillRect/>
          </a:stretch>
        </p:blipFill>
        <p:spPr>
          <a:xfrm>
            <a:off x="5831250" y="2842232"/>
            <a:ext cx="1500099" cy="898031"/>
          </a:xfrm>
          <a:prstGeom prst="rect">
            <a:avLst/>
          </a:prstGeom>
        </p:spPr>
      </p:pic>
      <p:pic>
        <p:nvPicPr>
          <p:cNvPr id="43" name="Picture 42"/>
          <p:cNvPicPr>
            <a:picLocks noChangeAspect="1"/>
          </p:cNvPicPr>
          <p:nvPr/>
        </p:nvPicPr>
        <p:blipFill>
          <a:blip r:embed="rId4">
            <a:duotone>
              <a:schemeClr val="accent4">
                <a:shade val="45000"/>
                <a:satMod val="135000"/>
              </a:schemeClr>
              <a:prstClr val="white"/>
            </a:duotone>
          </a:blip>
          <a:stretch>
            <a:fillRect/>
          </a:stretch>
        </p:blipFill>
        <p:spPr>
          <a:xfrm>
            <a:off x="5831250" y="4852473"/>
            <a:ext cx="1500099" cy="857714"/>
          </a:xfrm>
          <a:prstGeom prst="rect">
            <a:avLst/>
          </a:prstGeom>
        </p:spPr>
      </p:pic>
      <p:pic>
        <p:nvPicPr>
          <p:cNvPr id="14" name="Picture 13"/>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089724" y="3956561"/>
            <a:ext cx="2983152" cy="761786"/>
          </a:xfrm>
          <a:prstGeom prst="rect">
            <a:avLst/>
          </a:prstGeom>
        </p:spPr>
      </p:pic>
      <p:sp>
        <p:nvSpPr>
          <p:cNvPr id="68" name="Rectangle 67"/>
          <p:cNvSpPr/>
          <p:nvPr/>
        </p:nvSpPr>
        <p:spPr>
          <a:xfrm>
            <a:off x="10214261" y="3236675"/>
            <a:ext cx="1828281" cy="1371210"/>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lIns="182854" tIns="146283" rIns="182854" bIns="146283" rtlCol="0" anchor="t"/>
          <a:lstStyle/>
          <a:p>
            <a:pPr defTabSz="932384"/>
            <a:endParaRPr lang="en-US" dirty="0">
              <a:gradFill>
                <a:gsLst>
                  <a:gs pos="0">
                    <a:srgbClr val="FFFFFF"/>
                  </a:gs>
                  <a:gs pos="62000">
                    <a:srgbClr val="FFFFFF"/>
                  </a:gs>
                </a:gsLst>
                <a:lin ang="5400000" scaled="1"/>
              </a:gradFill>
            </a:endParaRPr>
          </a:p>
        </p:txBody>
      </p:sp>
      <p:pic>
        <p:nvPicPr>
          <p:cNvPr id="69" name="Picture 6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92034" y="3335884"/>
            <a:ext cx="666086" cy="666086"/>
          </a:xfrm>
          <a:prstGeom prst="rect">
            <a:avLst/>
          </a:prstGeom>
        </p:spPr>
      </p:pic>
      <p:sp>
        <p:nvSpPr>
          <p:cNvPr id="66" name="Rectangle 65"/>
          <p:cNvSpPr/>
          <p:nvPr/>
        </p:nvSpPr>
        <p:spPr>
          <a:xfrm>
            <a:off x="10214263" y="4692637"/>
            <a:ext cx="1828281" cy="1371210"/>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lIns="182854" tIns="146283" rIns="182854" bIns="146283" rtlCol="0" anchor="t"/>
          <a:lstStyle/>
          <a:p>
            <a:pPr defTabSz="932384"/>
            <a:endParaRPr lang="en-US" dirty="0">
              <a:gradFill>
                <a:gsLst>
                  <a:gs pos="0">
                    <a:srgbClr val="FFFFFF"/>
                  </a:gs>
                  <a:gs pos="62000">
                    <a:srgbClr val="FFFFFF"/>
                  </a:gs>
                </a:gsLst>
                <a:lin ang="5400000" scaled="1"/>
              </a:gradFill>
            </a:endParaRPr>
          </a:p>
        </p:txBody>
      </p:sp>
      <p:pic>
        <p:nvPicPr>
          <p:cNvPr id="67" name="Picture 2" descr="C:\Users\mitchellg\Desktop\Automated_2.pn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60000"/>
                    </a14:imgEffect>
                  </a14:imgLayer>
                </a14:imgProps>
              </a:ext>
            </a:extLst>
          </a:blip>
          <a:srcRect/>
          <a:stretch>
            <a:fillRect/>
          </a:stretch>
        </p:blipFill>
        <p:spPr bwMode="auto">
          <a:xfrm>
            <a:off x="10686495" y="4683154"/>
            <a:ext cx="883822" cy="883819"/>
          </a:xfrm>
          <a:prstGeom prst="rect">
            <a:avLst/>
          </a:prstGeom>
        </p:spPr>
      </p:pic>
      <p:sp>
        <p:nvSpPr>
          <p:cNvPr id="70" name="Rectangle 69"/>
          <p:cNvSpPr/>
          <p:nvPr/>
        </p:nvSpPr>
        <p:spPr>
          <a:xfrm>
            <a:off x="10214264" y="5566974"/>
            <a:ext cx="1828281" cy="496873"/>
          </a:xfrm>
          <a:prstGeom prst="rect">
            <a:avLst/>
          </a:prstGeom>
          <a:solidFill>
            <a:srgbClr val="005C83"/>
          </a:solidFill>
          <a:ln>
            <a:noFill/>
          </a:ln>
        </p:spPr>
        <p:style>
          <a:lnRef idx="2">
            <a:schemeClr val="accent2">
              <a:shade val="50000"/>
            </a:schemeClr>
          </a:lnRef>
          <a:fillRef idx="1">
            <a:schemeClr val="accent2"/>
          </a:fillRef>
          <a:effectRef idx="0">
            <a:schemeClr val="accent2"/>
          </a:effectRef>
          <a:fontRef idx="minor">
            <a:schemeClr val="lt1"/>
          </a:fontRef>
        </p:style>
        <p:txBody>
          <a:bodyPr lIns="182854" tIns="146283" rIns="182854" bIns="146283" rtlCol="0" anchor="ctr" anchorCtr="0"/>
          <a:lstStyle/>
          <a:p>
            <a:pPr defTabSz="932384"/>
            <a:r>
              <a:rPr lang="en-US" dirty="0">
                <a:gradFill>
                  <a:gsLst>
                    <a:gs pos="0">
                      <a:srgbClr val="FFFFFF"/>
                    </a:gs>
                    <a:gs pos="62000">
                      <a:srgbClr val="FFFFFF"/>
                    </a:gs>
                  </a:gsLst>
                  <a:lin ang="5400000" scaled="1"/>
                </a:gradFill>
              </a:rPr>
              <a:t>Others</a:t>
            </a:r>
          </a:p>
        </p:txBody>
      </p:sp>
      <p:sp>
        <p:nvSpPr>
          <p:cNvPr id="71" name="Rectangle 70"/>
          <p:cNvSpPr/>
          <p:nvPr/>
        </p:nvSpPr>
        <p:spPr>
          <a:xfrm>
            <a:off x="10214261" y="4111012"/>
            <a:ext cx="1828281" cy="496873"/>
          </a:xfrm>
          <a:prstGeom prst="rect">
            <a:avLst/>
          </a:prstGeom>
          <a:solidFill>
            <a:srgbClr val="005C83"/>
          </a:solidFill>
          <a:ln>
            <a:noFill/>
          </a:ln>
        </p:spPr>
        <p:style>
          <a:lnRef idx="2">
            <a:schemeClr val="accent2">
              <a:shade val="50000"/>
            </a:schemeClr>
          </a:lnRef>
          <a:fillRef idx="1">
            <a:schemeClr val="accent2"/>
          </a:fillRef>
          <a:effectRef idx="0">
            <a:schemeClr val="accent2"/>
          </a:effectRef>
          <a:fontRef idx="minor">
            <a:schemeClr val="lt1"/>
          </a:fontRef>
        </p:style>
        <p:txBody>
          <a:bodyPr lIns="182854" tIns="146283" rIns="182854" bIns="146283" rtlCol="0" anchor="ctr" anchorCtr="0"/>
          <a:lstStyle/>
          <a:p>
            <a:pPr defTabSz="932384"/>
            <a:r>
              <a:rPr lang="en-US" dirty="0">
                <a:gradFill>
                  <a:gsLst>
                    <a:gs pos="0">
                      <a:srgbClr val="FFFFFF"/>
                    </a:gs>
                    <a:gs pos="62000">
                      <a:srgbClr val="FFFFFF"/>
                    </a:gs>
                  </a:gsLst>
                  <a:lin ang="5400000" scaled="1"/>
                </a:gradFill>
              </a:rPr>
              <a:t>PowerShell</a:t>
            </a:r>
          </a:p>
        </p:txBody>
      </p:sp>
      <p:grpSp>
        <p:nvGrpSpPr>
          <p:cNvPr id="63" name="Group 31"/>
          <p:cNvGrpSpPr/>
          <p:nvPr/>
        </p:nvGrpSpPr>
        <p:grpSpPr>
          <a:xfrm>
            <a:off x="10214264" y="1780715"/>
            <a:ext cx="1828281" cy="1371210"/>
            <a:chOff x="6237660" y="845633"/>
            <a:chExt cx="1828800" cy="1371600"/>
          </a:xfrm>
        </p:grpSpPr>
        <p:sp>
          <p:nvSpPr>
            <p:cNvPr id="64" name="Rectangle 63"/>
            <p:cNvSpPr/>
            <p:nvPr/>
          </p:nvSpPr>
          <p:spPr>
            <a:xfrm>
              <a:off x="6237660" y="845633"/>
              <a:ext cx="1828800" cy="1371600"/>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lIns="182854" tIns="146283" rIns="182854" bIns="146283" rtlCol="0" anchor="t"/>
            <a:lstStyle/>
            <a:p>
              <a:pPr defTabSz="932384"/>
              <a:endParaRPr lang="en-US" dirty="0">
                <a:gradFill>
                  <a:gsLst>
                    <a:gs pos="0">
                      <a:srgbClr val="FFFFFF"/>
                    </a:gs>
                    <a:gs pos="62000">
                      <a:srgbClr val="FFFFFF"/>
                    </a:gs>
                  </a:gsLst>
                  <a:lin ang="5400000" scaled="1"/>
                </a:gradFill>
              </a:endParaRPr>
            </a:p>
          </p:txBody>
        </p:sp>
        <p:pic>
          <p:nvPicPr>
            <p:cNvPr id="65" name="Picture 6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04901" y="1037912"/>
              <a:ext cx="1667851" cy="573292"/>
            </a:xfrm>
            <a:prstGeom prst="rect">
              <a:avLst/>
            </a:prstGeom>
          </p:spPr>
        </p:pic>
      </p:grpSp>
      <p:cxnSp>
        <p:nvCxnSpPr>
          <p:cNvPr id="47" name="Straight Arrow Connector 23"/>
          <p:cNvCxnSpPr/>
          <p:nvPr/>
        </p:nvCxnSpPr>
        <p:spPr>
          <a:xfrm>
            <a:off x="2529885" y="3972046"/>
            <a:ext cx="1928267" cy="1062358"/>
          </a:xfrm>
          <a:prstGeom prst="straightConnector1">
            <a:avLst/>
          </a:prstGeom>
          <a:ln w="38100">
            <a:solidFill>
              <a:schemeClr val="tx1">
                <a:lumMod val="50000"/>
              </a:schemeClr>
            </a:solidFill>
            <a:headEnd type="none"/>
            <a:tailEnd type="triangle"/>
          </a:ln>
        </p:spPr>
        <p:style>
          <a:lnRef idx="2">
            <a:schemeClr val="accent2"/>
          </a:lnRef>
          <a:fillRef idx="0">
            <a:schemeClr val="accent2"/>
          </a:fillRef>
          <a:effectRef idx="1">
            <a:schemeClr val="accent2"/>
          </a:effectRef>
          <a:fontRef idx="minor">
            <a:schemeClr val="tx1"/>
          </a:fontRef>
        </p:style>
      </p:cxnSp>
      <p:cxnSp>
        <p:nvCxnSpPr>
          <p:cNvPr id="55" name="Straight Arrow Connector 23"/>
          <p:cNvCxnSpPr/>
          <p:nvPr/>
        </p:nvCxnSpPr>
        <p:spPr>
          <a:xfrm flipV="1">
            <a:off x="2529885" y="2916023"/>
            <a:ext cx="1928267" cy="1062358"/>
          </a:xfrm>
          <a:prstGeom prst="straightConnector1">
            <a:avLst/>
          </a:prstGeom>
          <a:ln w="38100">
            <a:solidFill>
              <a:schemeClr val="tx1">
                <a:lumMod val="50000"/>
              </a:schemeClr>
            </a:solidFill>
            <a:headEnd type="none"/>
            <a:tailEnd type="triangle"/>
          </a:ln>
        </p:spPr>
        <p:style>
          <a:lnRef idx="2">
            <a:schemeClr val="accent2"/>
          </a:lnRef>
          <a:fillRef idx="0">
            <a:schemeClr val="accent2"/>
          </a:fillRef>
          <a:effectRef idx="1">
            <a:schemeClr val="accent2"/>
          </a:effectRef>
          <a:fontRef idx="minor">
            <a:schemeClr val="tx1"/>
          </a:fontRef>
        </p:style>
      </p:cxnSp>
      <p:sp>
        <p:nvSpPr>
          <p:cNvPr id="56" name="Rounded Rectangle 10"/>
          <p:cNvSpPr/>
          <p:nvPr/>
        </p:nvSpPr>
        <p:spPr bwMode="auto">
          <a:xfrm>
            <a:off x="10105203" y="6008369"/>
            <a:ext cx="2071835" cy="727495"/>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28" tIns="146262" rIns="182828" bIns="146283" numCol="1" spcCol="0" rtlCol="0" fromWordArt="0" anchor="t" anchorCtr="0" forceAA="0" compatLnSpc="1">
            <a:prstTxWarp prst="textNoShape">
              <a:avLst/>
            </a:prstTxWarp>
            <a:noAutofit/>
          </a:bodyPr>
          <a:lstStyle/>
          <a:p>
            <a:pPr algn="ctr" defTabSz="932384">
              <a:lnSpc>
                <a:spcPct val="90000"/>
              </a:lnSpc>
              <a:spcAft>
                <a:spcPts val="600"/>
              </a:spcAft>
            </a:pPr>
            <a:r>
              <a:rPr lang="en-US" dirty="0">
                <a:gradFill>
                  <a:gsLst>
                    <a:gs pos="0">
                      <a:srgbClr val="505050"/>
                    </a:gs>
                    <a:gs pos="49000">
                      <a:srgbClr val="505050"/>
                    </a:gs>
                  </a:gsLst>
                  <a:lin ang="5400000" scaled="1"/>
                </a:gradFill>
                <a:latin typeface="Segoe UI Semibold" panose="020B0702040204020203" pitchFamily="34" charset="0"/>
                <a:cs typeface="Segoe UI Semibold" panose="020B0702040204020203" pitchFamily="34" charset="0"/>
              </a:rPr>
              <a:t>Container management</a:t>
            </a:r>
          </a:p>
        </p:txBody>
      </p:sp>
      <p:sp>
        <p:nvSpPr>
          <p:cNvPr id="59" name="Rounded Rectangle 1"/>
          <p:cNvSpPr/>
          <p:nvPr/>
        </p:nvSpPr>
        <p:spPr bwMode="auto">
          <a:xfrm>
            <a:off x="10089161" y="1608932"/>
            <a:ext cx="2071835" cy="5088732"/>
          </a:xfrm>
          <a:prstGeom prst="roundRect">
            <a:avLst>
              <a:gd name="adj" fmla="val 0"/>
            </a:avLst>
          </a:prstGeom>
          <a:noFill/>
          <a:ln w="22225">
            <a:solidFill>
              <a:schemeClr val="accent1">
                <a:lumMod val="50000"/>
              </a:schemeClr>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79260" tIns="143408" rIns="179260" bIns="89629" numCol="1" spcCol="0" rtlCol="0" fromWordArt="0" anchor="b" anchorCtr="0" forceAA="0" compatLnSpc="1">
            <a:prstTxWarp prst="textNoShape">
              <a:avLst/>
            </a:prstTxWarp>
            <a:noAutofit/>
          </a:bodyPr>
          <a:lstStyle/>
          <a:p>
            <a:pPr algn="ctr" defTabSz="914191">
              <a:lnSpc>
                <a:spcPct val="90000"/>
              </a:lnSpc>
              <a:spcAft>
                <a:spcPts val="587"/>
              </a:spcAft>
            </a:pPr>
            <a:endParaRPr lang="en-US" sz="1764" dirty="0">
              <a:solidFill>
                <a:srgbClr val="00BCF2"/>
              </a:solidFill>
            </a:endParaRPr>
          </a:p>
        </p:txBody>
      </p:sp>
      <p:grpSp>
        <p:nvGrpSpPr>
          <p:cNvPr id="32" name="Group 31"/>
          <p:cNvGrpSpPr/>
          <p:nvPr/>
        </p:nvGrpSpPr>
        <p:grpSpPr>
          <a:xfrm>
            <a:off x="63141" y="1608932"/>
            <a:ext cx="2513886" cy="5129102"/>
            <a:chOff x="512916" y="1287777"/>
            <a:chExt cx="2514243" cy="5129829"/>
          </a:xfrm>
        </p:grpSpPr>
        <p:sp>
          <p:nvSpPr>
            <p:cNvPr id="49" name="Rectangle 48"/>
            <p:cNvSpPr/>
            <p:nvPr/>
          </p:nvSpPr>
          <p:spPr>
            <a:xfrm>
              <a:off x="849707" y="2913471"/>
              <a:ext cx="1828540" cy="1371405"/>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lIns="182854" tIns="146283" rIns="182854" bIns="146283" rtlCol="0" anchor="t"/>
            <a:lstStyle/>
            <a:p>
              <a:pPr defTabSz="932384"/>
              <a:endParaRPr lang="en-US" dirty="0">
                <a:gradFill>
                  <a:gsLst>
                    <a:gs pos="0">
                      <a:srgbClr val="FFFFFF"/>
                    </a:gs>
                    <a:gs pos="62000">
                      <a:srgbClr val="FFFFFF"/>
                    </a:gs>
                  </a:gsLst>
                  <a:lin ang="5400000" scaled="1"/>
                </a:gradFill>
              </a:endParaRPr>
            </a:p>
          </p:txBody>
        </p:sp>
        <p:sp>
          <p:nvSpPr>
            <p:cNvPr id="50" name="Rectangle 49"/>
            <p:cNvSpPr/>
            <p:nvPr/>
          </p:nvSpPr>
          <p:spPr>
            <a:xfrm>
              <a:off x="849707" y="4369638"/>
              <a:ext cx="1828540" cy="1371405"/>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lIns="182854" tIns="146283" rIns="182854" bIns="146283" rtlCol="0" anchor="t"/>
            <a:lstStyle/>
            <a:p>
              <a:pPr defTabSz="932384"/>
              <a:endParaRPr lang="en-US" dirty="0">
                <a:gradFill>
                  <a:gsLst>
                    <a:gs pos="0">
                      <a:srgbClr val="FFFFFF"/>
                    </a:gs>
                    <a:gs pos="62000">
                      <a:srgbClr val="FFFFFF"/>
                    </a:gs>
                  </a:gsLst>
                  <a:lin ang="5400000" scaled="1"/>
                </a:gradFill>
              </a:endParaRPr>
            </a:p>
          </p:txBody>
        </p:sp>
        <p:sp>
          <p:nvSpPr>
            <p:cNvPr id="51" name="Rectangle 50"/>
            <p:cNvSpPr/>
            <p:nvPr/>
          </p:nvSpPr>
          <p:spPr>
            <a:xfrm>
              <a:off x="849707" y="1457304"/>
              <a:ext cx="1828540" cy="1371405"/>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lIns="182854" tIns="146283" rIns="182854" bIns="146283" rtlCol="0" anchor="t"/>
            <a:lstStyle/>
            <a:p>
              <a:pPr defTabSz="932384"/>
              <a:endParaRPr lang="en-US" dirty="0">
                <a:gradFill>
                  <a:gsLst>
                    <a:gs pos="0">
                      <a:srgbClr val="FFFFFF"/>
                    </a:gs>
                    <a:gs pos="62000">
                      <a:srgbClr val="FFFFFF"/>
                    </a:gs>
                  </a:gsLst>
                  <a:lin ang="5400000" scaled="1"/>
                </a:gradFill>
              </a:endParaRPr>
            </a:p>
          </p:txBody>
        </p:sp>
        <p:sp>
          <p:nvSpPr>
            <p:cNvPr id="39" name="TextBox 38"/>
            <p:cNvSpPr txBox="1"/>
            <p:nvPr/>
          </p:nvSpPr>
          <p:spPr>
            <a:xfrm>
              <a:off x="1080659" y="3248885"/>
              <a:ext cx="1415625" cy="747183"/>
            </a:xfrm>
            <a:prstGeom prst="rect">
              <a:avLst/>
            </a:prstGeom>
            <a:noFill/>
          </p:spPr>
          <p:txBody>
            <a:bodyPr wrap="none" lIns="182828" tIns="146262" rIns="182828" bIns="146262" rtlCol="0">
              <a:spAutoFit/>
            </a:bodyPr>
            <a:lstStyle/>
            <a:p>
              <a:pPr defTabSz="932384">
                <a:lnSpc>
                  <a:spcPct val="90000"/>
                </a:lnSpc>
              </a:pPr>
              <a:r>
                <a:rPr lang="en-US" sz="1598" dirty="0">
                  <a:gradFill>
                    <a:gsLst>
                      <a:gs pos="2917">
                        <a:srgbClr val="FFFFFF"/>
                      </a:gs>
                      <a:gs pos="30000">
                        <a:srgbClr val="FFFFFF"/>
                      </a:gs>
                    </a:gsLst>
                    <a:lin ang="5400000" scaled="0"/>
                  </a:gradFill>
                </a:rPr>
                <a:t>Application</a:t>
              </a:r>
            </a:p>
            <a:p>
              <a:pPr defTabSz="932384">
                <a:lnSpc>
                  <a:spcPct val="90000"/>
                </a:lnSpc>
              </a:pPr>
              <a:r>
                <a:rPr lang="en-US" sz="1598" dirty="0">
                  <a:gradFill>
                    <a:gsLst>
                      <a:gs pos="2917">
                        <a:srgbClr val="FFFFFF"/>
                      </a:gs>
                      <a:gs pos="30000">
                        <a:srgbClr val="FFFFFF"/>
                      </a:gs>
                    </a:gsLst>
                    <a:lin ang="5400000" scaled="0"/>
                  </a:gradFill>
                </a:rPr>
                <a:t>Framework</a:t>
              </a:r>
            </a:p>
          </p:txBody>
        </p:sp>
        <p:sp>
          <p:nvSpPr>
            <p:cNvPr id="29" name="Rounded Rectangle 10"/>
            <p:cNvSpPr/>
            <p:nvPr/>
          </p:nvSpPr>
          <p:spPr bwMode="auto">
            <a:xfrm>
              <a:off x="512916" y="5690008"/>
              <a:ext cx="2514243" cy="727598"/>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28" tIns="146262" rIns="182828" bIns="146283" numCol="1" spcCol="0" rtlCol="0" fromWordArt="0" anchor="t" anchorCtr="0" forceAA="0" compatLnSpc="1">
              <a:prstTxWarp prst="textNoShape">
                <a:avLst/>
              </a:prstTxWarp>
              <a:noAutofit/>
            </a:bodyPr>
            <a:lstStyle/>
            <a:p>
              <a:pPr algn="ctr" defTabSz="932384">
                <a:lnSpc>
                  <a:spcPct val="90000"/>
                </a:lnSpc>
                <a:spcAft>
                  <a:spcPts val="600"/>
                </a:spcAft>
              </a:pPr>
              <a:r>
                <a:rPr lang="en-US" dirty="0">
                  <a:gradFill>
                    <a:gsLst>
                      <a:gs pos="0">
                        <a:srgbClr val="505050"/>
                      </a:gs>
                      <a:gs pos="49000">
                        <a:srgbClr val="505050"/>
                      </a:gs>
                    </a:gsLst>
                    <a:lin ang="5400000" scaled="1"/>
                  </a:gradFill>
                  <a:latin typeface="Segoe UI Semibold" panose="020B0702040204020203" pitchFamily="34" charset="0"/>
                  <a:cs typeface="Segoe UI Semibold" panose="020B0702040204020203" pitchFamily="34" charset="0"/>
                </a:rPr>
                <a:t>Windows </a:t>
              </a:r>
              <a:br>
                <a:rPr lang="en-US" dirty="0">
                  <a:gradFill>
                    <a:gsLst>
                      <a:gs pos="0">
                        <a:srgbClr val="505050"/>
                      </a:gs>
                      <a:gs pos="49000">
                        <a:srgbClr val="505050"/>
                      </a:gs>
                    </a:gsLst>
                    <a:lin ang="5400000" scaled="1"/>
                  </a:gradFill>
                  <a:latin typeface="Segoe UI Semibold" panose="020B0702040204020203" pitchFamily="34" charset="0"/>
                  <a:cs typeface="Segoe UI Semibold" panose="020B0702040204020203" pitchFamily="34" charset="0"/>
                </a:rPr>
              </a:br>
              <a:r>
                <a:rPr lang="en-US" dirty="0">
                  <a:gradFill>
                    <a:gsLst>
                      <a:gs pos="0">
                        <a:srgbClr val="505050"/>
                      </a:gs>
                      <a:gs pos="49000">
                        <a:srgbClr val="505050"/>
                      </a:gs>
                    </a:gsLst>
                    <a:lin ang="5400000" scaled="1"/>
                  </a:gradFill>
                  <a:latin typeface="Segoe UI Semibold" panose="020B0702040204020203" pitchFamily="34" charset="0"/>
                  <a:cs typeface="Segoe UI Semibold" panose="020B0702040204020203" pitchFamily="34" charset="0"/>
                </a:rPr>
                <a:t>container images</a:t>
              </a:r>
            </a:p>
          </p:txBody>
        </p:sp>
        <p:grpSp>
          <p:nvGrpSpPr>
            <p:cNvPr id="73" name="Group 72"/>
            <p:cNvGrpSpPr/>
            <p:nvPr/>
          </p:nvGrpSpPr>
          <p:grpSpPr>
            <a:xfrm>
              <a:off x="994626" y="4612641"/>
              <a:ext cx="1538703" cy="885399"/>
              <a:chOff x="7926521" y="5797736"/>
              <a:chExt cx="1828800" cy="1052326"/>
            </a:xfrm>
          </p:grpSpPr>
          <p:pic>
            <p:nvPicPr>
              <p:cNvPr id="74" name="Picture 73"/>
              <p:cNvPicPr>
                <a:picLocks noChangeAspect="1"/>
              </p:cNvPicPr>
              <p:nvPr/>
            </p:nvPicPr>
            <p:blipFill>
              <a:blip r:embed="rId11">
                <a:extLst>
                  <a:ext uri="{BEBA8EAE-BF5A-486C-A8C5-ECC9F3942E4B}">
                    <a14:imgProps xmlns:a14="http://schemas.microsoft.com/office/drawing/2010/main">
                      <a14:imgLayer r:embed="rId12">
                        <a14:imgEffect>
                          <a14:brightnessContrast bright="-45000"/>
                        </a14:imgEffect>
                      </a14:imgLayer>
                    </a14:imgProps>
                  </a:ext>
                </a:extLst>
              </a:blip>
              <a:stretch>
                <a:fillRect/>
              </a:stretch>
            </p:blipFill>
            <p:spPr>
              <a:xfrm>
                <a:off x="7926521" y="5797736"/>
                <a:ext cx="1828800" cy="1052326"/>
              </a:xfrm>
              <a:prstGeom prst="rect">
                <a:avLst/>
              </a:prstGeom>
            </p:spPr>
          </p:pic>
          <p:pic>
            <p:nvPicPr>
              <p:cNvPr id="82" name="Picture 8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00654" y="6126189"/>
                <a:ext cx="1680535" cy="395420"/>
              </a:xfrm>
              <a:prstGeom prst="rect">
                <a:avLst/>
              </a:prstGeom>
            </p:spPr>
          </p:pic>
        </p:grpSp>
        <p:grpSp>
          <p:nvGrpSpPr>
            <p:cNvPr id="83" name="Group 82"/>
            <p:cNvGrpSpPr/>
            <p:nvPr/>
          </p:nvGrpSpPr>
          <p:grpSpPr>
            <a:xfrm>
              <a:off x="994626" y="3156474"/>
              <a:ext cx="1538703" cy="885399"/>
              <a:chOff x="7909068" y="4710379"/>
              <a:chExt cx="1828800" cy="1052326"/>
            </a:xfrm>
          </p:grpSpPr>
          <p:pic>
            <p:nvPicPr>
              <p:cNvPr id="84" name="Picture 83"/>
              <p:cNvPicPr>
                <a:picLocks noChangeAspect="1"/>
              </p:cNvPicPr>
              <p:nvPr/>
            </p:nvPicPr>
            <p:blipFill>
              <a:blip r:embed="rId11">
                <a:extLst>
                  <a:ext uri="{BEBA8EAE-BF5A-486C-A8C5-ECC9F3942E4B}">
                    <a14:imgProps xmlns:a14="http://schemas.microsoft.com/office/drawing/2010/main">
                      <a14:imgLayer r:embed="rId12">
                        <a14:imgEffect>
                          <a14:brightnessContrast bright="-45000"/>
                        </a14:imgEffect>
                      </a14:imgLayer>
                    </a14:imgProps>
                  </a:ext>
                </a:extLst>
              </a:blip>
              <a:stretch>
                <a:fillRect/>
              </a:stretch>
            </p:blipFill>
            <p:spPr>
              <a:xfrm>
                <a:off x="7909068" y="4710379"/>
                <a:ext cx="1828800" cy="1052326"/>
              </a:xfrm>
              <a:prstGeom prst="rect">
                <a:avLst/>
              </a:prstGeom>
            </p:spPr>
          </p:pic>
          <p:sp>
            <p:nvSpPr>
              <p:cNvPr id="85" name="Rectangle 84"/>
              <p:cNvSpPr/>
              <p:nvPr/>
            </p:nvSpPr>
            <p:spPr>
              <a:xfrm>
                <a:off x="8005788" y="4913377"/>
                <a:ext cx="1635360" cy="716424"/>
              </a:xfrm>
              <a:prstGeom prst="rect">
                <a:avLst/>
              </a:prstGeom>
            </p:spPr>
            <p:txBody>
              <a:bodyPr wrap="square">
                <a:spAutoFit/>
              </a:bodyPr>
              <a:lstStyle/>
              <a:p>
                <a:pPr algn="ctr" defTabSz="932384">
                  <a:lnSpc>
                    <a:spcPct val="90000"/>
                  </a:lnSpc>
                </a:pPr>
                <a:r>
                  <a:rPr lang="en-US" b="1" dirty="0">
                    <a:gradFill>
                      <a:gsLst>
                        <a:gs pos="2917">
                          <a:srgbClr val="FFFFFF"/>
                        </a:gs>
                        <a:gs pos="30000">
                          <a:srgbClr val="FFFFFF"/>
                        </a:gs>
                      </a:gsLst>
                      <a:lin ang="5400000" scaled="0"/>
                    </a:gradFill>
                    <a:latin typeface="Segoe UI Semilight" panose="020B0402040204020203" pitchFamily="34" charset="0"/>
                    <a:cs typeface="Segoe UI Semilight" panose="020B0402040204020203" pitchFamily="34" charset="0"/>
                  </a:rPr>
                  <a:t>Application</a:t>
                </a:r>
              </a:p>
              <a:p>
                <a:pPr algn="ctr" defTabSz="932384">
                  <a:lnSpc>
                    <a:spcPct val="90000"/>
                  </a:lnSpc>
                </a:pPr>
                <a:r>
                  <a:rPr lang="en-US" b="1" dirty="0">
                    <a:gradFill>
                      <a:gsLst>
                        <a:gs pos="2917">
                          <a:srgbClr val="FFFFFF"/>
                        </a:gs>
                        <a:gs pos="30000">
                          <a:srgbClr val="FFFFFF"/>
                        </a:gs>
                      </a:gsLst>
                      <a:lin ang="5400000" scaled="0"/>
                    </a:gradFill>
                    <a:latin typeface="Segoe UI Semilight" panose="020B0402040204020203" pitchFamily="34" charset="0"/>
                    <a:cs typeface="Segoe UI Semilight" panose="020B0402040204020203" pitchFamily="34" charset="0"/>
                  </a:rPr>
                  <a:t>framework</a:t>
                </a:r>
              </a:p>
            </p:txBody>
          </p:sp>
        </p:grpSp>
        <p:grpSp>
          <p:nvGrpSpPr>
            <p:cNvPr id="12" name="Group 11"/>
            <p:cNvGrpSpPr/>
            <p:nvPr/>
          </p:nvGrpSpPr>
          <p:grpSpPr>
            <a:xfrm>
              <a:off x="994626" y="1700307"/>
              <a:ext cx="1538703" cy="885399"/>
              <a:chOff x="-1427125" y="1981800"/>
              <a:chExt cx="1828800" cy="1052326"/>
            </a:xfrm>
          </p:grpSpPr>
          <p:pic>
            <p:nvPicPr>
              <p:cNvPr id="87" name="Picture 86"/>
              <p:cNvPicPr>
                <a:picLocks noChangeAspect="1"/>
              </p:cNvPicPr>
              <p:nvPr/>
            </p:nvPicPr>
            <p:blipFill>
              <a:blip r:embed="rId11">
                <a:extLst>
                  <a:ext uri="{BEBA8EAE-BF5A-486C-A8C5-ECC9F3942E4B}">
                    <a14:imgProps xmlns:a14="http://schemas.microsoft.com/office/drawing/2010/main">
                      <a14:imgLayer r:embed="rId12">
                        <a14:imgEffect>
                          <a14:brightnessContrast bright="-45000"/>
                        </a14:imgEffect>
                      </a14:imgLayer>
                    </a14:imgProps>
                  </a:ext>
                </a:extLst>
              </a:blip>
              <a:stretch>
                <a:fillRect/>
              </a:stretch>
            </p:blipFill>
            <p:spPr>
              <a:xfrm>
                <a:off x="-1427125" y="1981800"/>
                <a:ext cx="1828800" cy="1052326"/>
              </a:xfrm>
              <a:prstGeom prst="rect">
                <a:avLst/>
              </a:prstGeom>
            </p:spPr>
          </p:pic>
          <p:pic>
            <p:nvPicPr>
              <p:cNvPr id="91" name="Picture 90"/>
              <p:cNvPicPr>
                <a:picLocks noChangeAspect="1"/>
              </p:cNvPicPr>
              <p:nvPr/>
            </p:nvPicPr>
            <p:blipFill>
              <a:blip r:embed="rId14" cstate="print">
                <a:lum bright="70000" contrast="-70000"/>
                <a:extLst>
                  <a:ext uri="{28A0092B-C50C-407E-A947-70E740481C1C}">
                    <a14:useLocalDpi xmlns:a14="http://schemas.microsoft.com/office/drawing/2010/main" val="0"/>
                  </a:ext>
                </a:extLst>
              </a:blip>
              <a:stretch>
                <a:fillRect/>
              </a:stretch>
            </p:blipFill>
            <p:spPr>
              <a:xfrm>
                <a:off x="-799289" y="2206773"/>
                <a:ext cx="566533" cy="605357"/>
              </a:xfrm>
              <a:prstGeom prst="rect">
                <a:avLst/>
              </a:prstGeom>
            </p:spPr>
          </p:pic>
        </p:grpSp>
        <p:sp>
          <p:nvSpPr>
            <p:cNvPr id="60" name="Rounded Rectangle 1"/>
            <p:cNvSpPr/>
            <p:nvPr/>
          </p:nvSpPr>
          <p:spPr bwMode="auto">
            <a:xfrm>
              <a:off x="738217" y="1287777"/>
              <a:ext cx="2072129" cy="5089454"/>
            </a:xfrm>
            <a:prstGeom prst="roundRect">
              <a:avLst>
                <a:gd name="adj" fmla="val 0"/>
              </a:avLst>
            </a:prstGeom>
            <a:noFill/>
            <a:ln w="22225">
              <a:solidFill>
                <a:schemeClr val="accent1">
                  <a:lumMod val="50000"/>
                </a:schemeClr>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79260" tIns="143408" rIns="179260" bIns="89629" numCol="1" spcCol="0" rtlCol="0" fromWordArt="0" anchor="b" anchorCtr="0" forceAA="0" compatLnSpc="1">
              <a:prstTxWarp prst="textNoShape">
                <a:avLst/>
              </a:prstTxWarp>
              <a:noAutofit/>
            </a:bodyPr>
            <a:lstStyle/>
            <a:p>
              <a:pPr algn="ctr" defTabSz="914191">
                <a:lnSpc>
                  <a:spcPct val="90000"/>
                </a:lnSpc>
                <a:spcAft>
                  <a:spcPts val="587"/>
                </a:spcAft>
              </a:pPr>
              <a:endParaRPr lang="en-US" sz="1764" dirty="0">
                <a:solidFill>
                  <a:srgbClr val="00BCF2"/>
                </a:solidFill>
              </a:endParaRPr>
            </a:p>
          </p:txBody>
        </p:sp>
      </p:grpSp>
      <p:grpSp>
        <p:nvGrpSpPr>
          <p:cNvPr id="27" name="Group 4"/>
          <p:cNvGrpSpPr>
            <a:grpSpLocks noChangeAspect="1"/>
          </p:cNvGrpSpPr>
          <p:nvPr/>
        </p:nvGrpSpPr>
        <p:grpSpPr bwMode="auto">
          <a:xfrm>
            <a:off x="4648906" y="1756103"/>
            <a:ext cx="392056" cy="385223"/>
            <a:chOff x="1478" y="-194"/>
            <a:chExt cx="4878" cy="4793"/>
          </a:xfrm>
          <a:solidFill>
            <a:schemeClr val="tx1"/>
          </a:solidFill>
        </p:grpSpPr>
        <p:sp>
          <p:nvSpPr>
            <p:cNvPr id="30" name="Freeform 5"/>
            <p:cNvSpPr>
              <a:spLocks noEditPoints="1"/>
            </p:cNvSpPr>
            <p:nvPr/>
          </p:nvSpPr>
          <p:spPr bwMode="auto">
            <a:xfrm>
              <a:off x="1478" y="-194"/>
              <a:ext cx="4878" cy="4793"/>
            </a:xfrm>
            <a:custGeom>
              <a:avLst/>
              <a:gdLst>
                <a:gd name="T0" fmla="*/ 1031 w 2062"/>
                <a:gd name="T1" fmla="*/ 2026 h 2026"/>
                <a:gd name="T2" fmla="*/ 0 w 2062"/>
                <a:gd name="T3" fmla="*/ 1027 h 2026"/>
                <a:gd name="T4" fmla="*/ 1031 w 2062"/>
                <a:gd name="T5" fmla="*/ 0 h 2026"/>
                <a:gd name="T6" fmla="*/ 2062 w 2062"/>
                <a:gd name="T7" fmla="*/ 1027 h 2026"/>
                <a:gd name="T8" fmla="*/ 1031 w 2062"/>
                <a:gd name="T9" fmla="*/ 2026 h 2026"/>
                <a:gd name="T10" fmla="*/ 1031 w 2062"/>
                <a:gd name="T11" fmla="*/ 1783 h 2026"/>
                <a:gd name="T12" fmla="*/ 1791 w 2062"/>
                <a:gd name="T13" fmla="*/ 1027 h 2026"/>
                <a:gd name="T14" fmla="*/ 1031 w 2062"/>
                <a:gd name="T15" fmla="*/ 243 h 2026"/>
                <a:gd name="T16" fmla="*/ 272 w 2062"/>
                <a:gd name="T17" fmla="*/ 1027 h 2026"/>
                <a:gd name="T18" fmla="*/ 1031 w 2062"/>
                <a:gd name="T19" fmla="*/ 1783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2" h="2026">
                  <a:moveTo>
                    <a:pt x="1031" y="2026"/>
                  </a:moveTo>
                  <a:cubicBezTo>
                    <a:pt x="461" y="2026"/>
                    <a:pt x="0" y="1567"/>
                    <a:pt x="0" y="1027"/>
                  </a:cubicBezTo>
                  <a:cubicBezTo>
                    <a:pt x="0" y="460"/>
                    <a:pt x="461" y="0"/>
                    <a:pt x="1031" y="0"/>
                  </a:cubicBezTo>
                  <a:cubicBezTo>
                    <a:pt x="1601" y="0"/>
                    <a:pt x="2062" y="460"/>
                    <a:pt x="2062" y="1027"/>
                  </a:cubicBezTo>
                  <a:cubicBezTo>
                    <a:pt x="2062" y="1567"/>
                    <a:pt x="1601" y="2026"/>
                    <a:pt x="1031" y="2026"/>
                  </a:cubicBezTo>
                  <a:close/>
                  <a:moveTo>
                    <a:pt x="1031" y="1783"/>
                  </a:moveTo>
                  <a:cubicBezTo>
                    <a:pt x="1465" y="1783"/>
                    <a:pt x="1791" y="1432"/>
                    <a:pt x="1791" y="1027"/>
                  </a:cubicBezTo>
                  <a:cubicBezTo>
                    <a:pt x="1791" y="595"/>
                    <a:pt x="1465" y="243"/>
                    <a:pt x="1031" y="243"/>
                  </a:cubicBezTo>
                  <a:cubicBezTo>
                    <a:pt x="597" y="243"/>
                    <a:pt x="272" y="595"/>
                    <a:pt x="272" y="1027"/>
                  </a:cubicBezTo>
                  <a:cubicBezTo>
                    <a:pt x="272" y="1432"/>
                    <a:pt x="597" y="1783"/>
                    <a:pt x="1031" y="17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31" name="Freeform 6"/>
            <p:cNvSpPr>
              <a:spLocks/>
            </p:cNvSpPr>
            <p:nvPr/>
          </p:nvSpPr>
          <p:spPr bwMode="auto">
            <a:xfrm>
              <a:off x="3659" y="821"/>
              <a:ext cx="1616" cy="1734"/>
            </a:xfrm>
            <a:custGeom>
              <a:avLst/>
              <a:gdLst>
                <a:gd name="T0" fmla="*/ 109 w 683"/>
                <a:gd name="T1" fmla="*/ 733 h 733"/>
                <a:gd name="T2" fmla="*/ 55 w 683"/>
                <a:gd name="T3" fmla="*/ 706 h 733"/>
                <a:gd name="T4" fmla="*/ 0 w 683"/>
                <a:gd name="T5" fmla="*/ 652 h 733"/>
                <a:gd name="T6" fmla="*/ 0 w 683"/>
                <a:gd name="T7" fmla="*/ 81 h 733"/>
                <a:gd name="T8" fmla="*/ 82 w 683"/>
                <a:gd name="T9" fmla="*/ 0 h 733"/>
                <a:gd name="T10" fmla="*/ 164 w 683"/>
                <a:gd name="T11" fmla="*/ 81 h 733"/>
                <a:gd name="T12" fmla="*/ 164 w 683"/>
                <a:gd name="T13" fmla="*/ 81 h 733"/>
                <a:gd name="T14" fmla="*/ 164 w 683"/>
                <a:gd name="T15" fmla="*/ 543 h 733"/>
                <a:gd name="T16" fmla="*/ 546 w 683"/>
                <a:gd name="T17" fmla="*/ 353 h 733"/>
                <a:gd name="T18" fmla="*/ 656 w 683"/>
                <a:gd name="T19" fmla="*/ 380 h 733"/>
                <a:gd name="T20" fmla="*/ 656 w 683"/>
                <a:gd name="T21" fmla="*/ 380 h 733"/>
                <a:gd name="T22" fmla="*/ 628 w 683"/>
                <a:gd name="T23" fmla="*/ 489 h 733"/>
                <a:gd name="T24" fmla="*/ 628 w 683"/>
                <a:gd name="T25" fmla="*/ 489 h 733"/>
                <a:gd name="T26" fmla="*/ 109 w 683"/>
                <a:gd name="T27" fmla="*/ 733 h 733"/>
                <a:gd name="T28" fmla="*/ 109 w 683"/>
                <a:gd name="T29"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3" h="733">
                  <a:moveTo>
                    <a:pt x="109" y="733"/>
                  </a:moveTo>
                  <a:cubicBezTo>
                    <a:pt x="82" y="733"/>
                    <a:pt x="55" y="733"/>
                    <a:pt x="55" y="706"/>
                  </a:cubicBezTo>
                  <a:cubicBezTo>
                    <a:pt x="28" y="706"/>
                    <a:pt x="0" y="679"/>
                    <a:pt x="0" y="652"/>
                  </a:cubicBezTo>
                  <a:cubicBezTo>
                    <a:pt x="0" y="81"/>
                    <a:pt x="0" y="81"/>
                    <a:pt x="0" y="81"/>
                  </a:cubicBezTo>
                  <a:cubicBezTo>
                    <a:pt x="0" y="27"/>
                    <a:pt x="28" y="0"/>
                    <a:pt x="82" y="0"/>
                  </a:cubicBezTo>
                  <a:cubicBezTo>
                    <a:pt x="137" y="0"/>
                    <a:pt x="164" y="27"/>
                    <a:pt x="164" y="81"/>
                  </a:cubicBezTo>
                  <a:cubicBezTo>
                    <a:pt x="164" y="81"/>
                    <a:pt x="164" y="81"/>
                    <a:pt x="164" y="81"/>
                  </a:cubicBezTo>
                  <a:cubicBezTo>
                    <a:pt x="164" y="543"/>
                    <a:pt x="164" y="543"/>
                    <a:pt x="164" y="543"/>
                  </a:cubicBezTo>
                  <a:cubicBezTo>
                    <a:pt x="546" y="353"/>
                    <a:pt x="546" y="353"/>
                    <a:pt x="546" y="353"/>
                  </a:cubicBezTo>
                  <a:cubicBezTo>
                    <a:pt x="601" y="326"/>
                    <a:pt x="628" y="353"/>
                    <a:pt x="656" y="380"/>
                  </a:cubicBezTo>
                  <a:cubicBezTo>
                    <a:pt x="656" y="380"/>
                    <a:pt x="656" y="380"/>
                    <a:pt x="656" y="380"/>
                  </a:cubicBezTo>
                  <a:cubicBezTo>
                    <a:pt x="683" y="407"/>
                    <a:pt x="656" y="461"/>
                    <a:pt x="628" y="489"/>
                  </a:cubicBezTo>
                  <a:cubicBezTo>
                    <a:pt x="628" y="489"/>
                    <a:pt x="628" y="489"/>
                    <a:pt x="628" y="489"/>
                  </a:cubicBezTo>
                  <a:cubicBezTo>
                    <a:pt x="109" y="733"/>
                    <a:pt x="109" y="733"/>
                    <a:pt x="109" y="733"/>
                  </a:cubicBezTo>
                  <a:cubicBezTo>
                    <a:pt x="109" y="733"/>
                    <a:pt x="109" y="733"/>
                    <a:pt x="109"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sp>
        <p:nvSpPr>
          <p:cNvPr id="72" name="Rectangle 71"/>
          <p:cNvSpPr/>
          <p:nvPr/>
        </p:nvSpPr>
        <p:spPr>
          <a:xfrm>
            <a:off x="10214264" y="2655051"/>
            <a:ext cx="1828281" cy="496873"/>
          </a:xfrm>
          <a:prstGeom prst="rect">
            <a:avLst/>
          </a:prstGeom>
          <a:solidFill>
            <a:srgbClr val="005C83"/>
          </a:solidFill>
          <a:ln>
            <a:noFill/>
          </a:ln>
        </p:spPr>
        <p:style>
          <a:lnRef idx="2">
            <a:schemeClr val="accent2">
              <a:shade val="50000"/>
            </a:schemeClr>
          </a:lnRef>
          <a:fillRef idx="1">
            <a:schemeClr val="accent2"/>
          </a:fillRef>
          <a:effectRef idx="0">
            <a:schemeClr val="accent2"/>
          </a:effectRef>
          <a:fontRef idx="minor">
            <a:schemeClr val="lt1"/>
          </a:fontRef>
        </p:style>
        <p:txBody>
          <a:bodyPr lIns="182854" tIns="146283" rIns="182854" bIns="146283" rtlCol="0" anchor="ctr" anchorCtr="0"/>
          <a:lstStyle/>
          <a:p>
            <a:pPr defTabSz="932384"/>
            <a:r>
              <a:rPr lang="en-US" dirty="0">
                <a:gradFill>
                  <a:gsLst>
                    <a:gs pos="0">
                      <a:srgbClr val="FFFFFF"/>
                    </a:gs>
                    <a:gs pos="62000">
                      <a:srgbClr val="FFFFFF"/>
                    </a:gs>
                  </a:gsLst>
                  <a:lin ang="5400000" scaled="1"/>
                </a:gradFill>
              </a:rPr>
              <a:t>Docker</a:t>
            </a:r>
          </a:p>
        </p:txBody>
      </p:sp>
    </p:spTree>
    <p:extLst>
      <p:ext uri="{BB962C8B-B14F-4D97-AF65-F5344CB8AC3E}">
        <p14:creationId xmlns:p14="http://schemas.microsoft.com/office/powerpoint/2010/main" val="404755507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57051"/>
            <a:ext cx="11889564" cy="917575"/>
          </a:xfrm>
        </p:spPr>
        <p:txBody>
          <a:bodyPr/>
          <a:lstStyle/>
          <a:p>
            <a:r>
              <a:rPr lang="en-US" dirty="0" smtClean="0"/>
              <a:t>Nano Server </a:t>
            </a:r>
            <a:br>
              <a:rPr lang="en-US" dirty="0" smtClean="0"/>
            </a:br>
            <a:r>
              <a:rPr lang="en-US" sz="4000" dirty="0" smtClean="0"/>
              <a:t>Minimum-footprint infrastructure OS and application OS</a:t>
            </a:r>
            <a:endParaRPr lang="en-US" sz="4000" dirty="0"/>
          </a:p>
        </p:txBody>
      </p:sp>
      <p:sp>
        <p:nvSpPr>
          <p:cNvPr id="3" name="Content Placeholder 2"/>
          <p:cNvSpPr>
            <a:spLocks noGrp="1"/>
          </p:cNvSpPr>
          <p:nvPr>
            <p:ph type="body" sz="quarter" idx="10"/>
          </p:nvPr>
        </p:nvSpPr>
        <p:spPr>
          <a:xfrm>
            <a:off x="476660" y="1812539"/>
            <a:ext cx="5376819" cy="4903693"/>
          </a:xfrm>
        </p:spPr>
        <p:txBody>
          <a:bodyPr>
            <a:normAutofit/>
          </a:bodyPr>
          <a:lstStyle/>
          <a:p>
            <a:pPr>
              <a:spcBef>
                <a:spcPts val="1200"/>
              </a:spcBef>
              <a:spcAft>
                <a:spcPts val="600"/>
              </a:spcAft>
            </a:pPr>
            <a:r>
              <a:rPr lang="en-US" dirty="0" smtClean="0"/>
              <a:t>‘Cloud-first’ refactoring</a:t>
            </a:r>
          </a:p>
          <a:p>
            <a:pPr>
              <a:spcBef>
                <a:spcPts val="1200"/>
              </a:spcBef>
              <a:spcAft>
                <a:spcPts val="600"/>
              </a:spcAft>
            </a:pPr>
            <a:r>
              <a:rPr lang="en-US" dirty="0" smtClean="0"/>
              <a:t>Infrastructure:</a:t>
            </a:r>
          </a:p>
          <a:p>
            <a:pPr lvl="1">
              <a:spcBef>
                <a:spcPts val="1200"/>
              </a:spcBef>
              <a:spcAft>
                <a:spcPts val="600"/>
              </a:spcAft>
            </a:pPr>
            <a:r>
              <a:rPr lang="en-US" dirty="0" smtClean="0"/>
              <a:t>Hyper-V, Storage, Clustering</a:t>
            </a:r>
          </a:p>
          <a:p>
            <a:pPr>
              <a:spcBef>
                <a:spcPts val="1200"/>
              </a:spcBef>
              <a:spcAft>
                <a:spcPts val="600"/>
              </a:spcAft>
            </a:pPr>
            <a:r>
              <a:rPr lang="en-US" dirty="0" smtClean="0"/>
              <a:t>Application:</a:t>
            </a:r>
          </a:p>
          <a:p>
            <a:pPr lvl="1">
              <a:spcBef>
                <a:spcPts val="1200"/>
              </a:spcBef>
              <a:spcAft>
                <a:spcPts val="600"/>
              </a:spcAft>
            </a:pPr>
            <a:r>
              <a:rPr lang="en-US" dirty="0" smtClean="0"/>
              <a:t>Next-gen application platform and run-time</a:t>
            </a:r>
          </a:p>
          <a:p>
            <a:pPr lvl="1">
              <a:spcBef>
                <a:spcPts val="1200"/>
              </a:spcBef>
              <a:spcAft>
                <a:spcPts val="600"/>
              </a:spcAft>
            </a:pPr>
            <a:r>
              <a:rPr lang="en-US" dirty="0" smtClean="0"/>
              <a:t>Containers </a:t>
            </a:r>
          </a:p>
        </p:txBody>
      </p:sp>
      <p:grpSp>
        <p:nvGrpSpPr>
          <p:cNvPr id="19" name="Group 18"/>
          <p:cNvGrpSpPr/>
          <p:nvPr/>
        </p:nvGrpSpPr>
        <p:grpSpPr>
          <a:xfrm>
            <a:off x="10252659" y="4574339"/>
            <a:ext cx="1899576" cy="736073"/>
            <a:chOff x="5762220" y="4847138"/>
            <a:chExt cx="2268219" cy="878920"/>
          </a:xfrm>
          <a:noFill/>
        </p:grpSpPr>
        <p:sp>
          <p:nvSpPr>
            <p:cNvPr id="13" name="Rectangle 12"/>
            <p:cNvSpPr/>
            <p:nvPr/>
          </p:nvSpPr>
          <p:spPr bwMode="auto">
            <a:xfrm>
              <a:off x="5762220" y="5314578"/>
              <a:ext cx="2268219" cy="411480"/>
            </a:xfrm>
            <a:prstGeom prst="rect">
              <a:avLst/>
            </a:prstGeom>
            <a:grp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400" dirty="0" smtClean="0">
                  <a:solidFill>
                    <a:srgbClr val="000000"/>
                  </a:solidFill>
                </a:rPr>
                <a:t>Nano Server</a:t>
              </a:r>
              <a:endParaRPr lang="en-US" sz="1400" dirty="0">
                <a:solidFill>
                  <a:srgbClr val="000000"/>
                </a:solidFill>
              </a:endParaRPr>
            </a:p>
          </p:txBody>
        </p:sp>
        <p:sp>
          <p:nvSpPr>
            <p:cNvPr id="14" name="Rectangle 13"/>
            <p:cNvSpPr/>
            <p:nvPr/>
          </p:nvSpPr>
          <p:spPr bwMode="auto">
            <a:xfrm>
              <a:off x="5762220" y="4847138"/>
              <a:ext cx="411480" cy="411480"/>
            </a:xfrm>
            <a:prstGeom prst="rect">
              <a:avLst/>
            </a:prstGeom>
            <a:grp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solidFill>
                  <a:srgbClr val="000000"/>
                </a:solidFill>
              </a:endParaRPr>
            </a:p>
          </p:txBody>
        </p:sp>
        <p:sp>
          <p:nvSpPr>
            <p:cNvPr id="15" name="Rectangle 14"/>
            <p:cNvSpPr/>
            <p:nvPr/>
          </p:nvSpPr>
          <p:spPr bwMode="auto">
            <a:xfrm>
              <a:off x="6226405" y="4847138"/>
              <a:ext cx="411480" cy="411480"/>
            </a:xfrm>
            <a:prstGeom prst="rect">
              <a:avLst/>
            </a:prstGeom>
            <a:grp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solidFill>
                  <a:srgbClr val="000000"/>
                </a:solidFill>
              </a:endParaRPr>
            </a:p>
          </p:txBody>
        </p:sp>
        <p:sp>
          <p:nvSpPr>
            <p:cNvPr id="16" name="Rectangle 15"/>
            <p:cNvSpPr/>
            <p:nvPr/>
          </p:nvSpPr>
          <p:spPr bwMode="auto">
            <a:xfrm>
              <a:off x="6690590" y="4847138"/>
              <a:ext cx="411480" cy="411480"/>
            </a:xfrm>
            <a:prstGeom prst="rect">
              <a:avLst/>
            </a:prstGeom>
            <a:grp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solidFill>
                  <a:srgbClr val="000000"/>
                </a:solidFill>
              </a:endParaRPr>
            </a:p>
          </p:txBody>
        </p:sp>
        <p:sp>
          <p:nvSpPr>
            <p:cNvPr id="17" name="Rectangle 16"/>
            <p:cNvSpPr/>
            <p:nvPr/>
          </p:nvSpPr>
          <p:spPr bwMode="auto">
            <a:xfrm>
              <a:off x="7154774" y="4847138"/>
              <a:ext cx="411480" cy="411480"/>
            </a:xfrm>
            <a:prstGeom prst="rect">
              <a:avLst/>
            </a:prstGeom>
            <a:grp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solidFill>
                  <a:srgbClr val="000000"/>
                </a:solidFill>
              </a:endParaRPr>
            </a:p>
          </p:txBody>
        </p:sp>
        <p:sp>
          <p:nvSpPr>
            <p:cNvPr id="18" name="Rectangle 17"/>
            <p:cNvSpPr/>
            <p:nvPr/>
          </p:nvSpPr>
          <p:spPr bwMode="auto">
            <a:xfrm>
              <a:off x="7618959" y="4847138"/>
              <a:ext cx="411480" cy="411480"/>
            </a:xfrm>
            <a:prstGeom prst="rect">
              <a:avLst/>
            </a:prstGeom>
            <a:grp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solidFill>
                  <a:srgbClr val="000000"/>
                </a:solidFill>
              </a:endParaRPr>
            </a:p>
          </p:txBody>
        </p:sp>
      </p:grpSp>
      <p:grpSp>
        <p:nvGrpSpPr>
          <p:cNvPr id="7" name="Group 6"/>
          <p:cNvGrpSpPr/>
          <p:nvPr/>
        </p:nvGrpSpPr>
        <p:grpSpPr>
          <a:xfrm>
            <a:off x="6167003" y="2663926"/>
            <a:ext cx="4234009" cy="3249297"/>
            <a:chOff x="5996668" y="2663926"/>
            <a:chExt cx="4234009" cy="3249297"/>
          </a:xfrm>
        </p:grpSpPr>
        <p:sp>
          <p:nvSpPr>
            <p:cNvPr id="21" name="Rectangle 20"/>
            <p:cNvSpPr/>
            <p:nvPr/>
          </p:nvSpPr>
          <p:spPr bwMode="auto">
            <a:xfrm>
              <a:off x="5996668" y="4597786"/>
              <a:ext cx="4020361" cy="712626"/>
            </a:xfrm>
            <a:prstGeom prst="rect">
              <a:avLst/>
            </a:prstGeom>
            <a:no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400" dirty="0" smtClean="0">
                  <a:solidFill>
                    <a:srgbClr val="000000"/>
                  </a:solidFill>
                </a:rPr>
                <a:t>Server Core</a:t>
              </a:r>
              <a:endParaRPr lang="en-US" sz="1400" dirty="0">
                <a:solidFill>
                  <a:srgbClr val="000000"/>
                </a:solidFill>
              </a:endParaRPr>
            </a:p>
          </p:txBody>
        </p:sp>
        <p:grpSp>
          <p:nvGrpSpPr>
            <p:cNvPr id="4" name="Group 3"/>
            <p:cNvGrpSpPr/>
            <p:nvPr/>
          </p:nvGrpSpPr>
          <p:grpSpPr>
            <a:xfrm>
              <a:off x="8104721" y="4195135"/>
              <a:ext cx="1912308" cy="344604"/>
              <a:chOff x="5996669" y="4195136"/>
              <a:chExt cx="1912308" cy="344604"/>
            </a:xfrm>
          </p:grpSpPr>
          <p:sp>
            <p:nvSpPr>
              <p:cNvPr id="22" name="Rectangle 21"/>
              <p:cNvSpPr/>
              <p:nvPr/>
            </p:nvSpPr>
            <p:spPr bwMode="auto">
              <a:xfrm>
                <a:off x="5996669" y="4195136"/>
                <a:ext cx="344604" cy="344604"/>
              </a:xfrm>
              <a:prstGeom prst="rect">
                <a:avLst/>
              </a:prstGeom>
              <a:no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solidFill>
                    <a:srgbClr val="000000"/>
                  </a:solidFill>
                </a:endParaRPr>
              </a:p>
            </p:txBody>
          </p:sp>
          <p:sp>
            <p:nvSpPr>
              <p:cNvPr id="23" name="Rectangle 22"/>
              <p:cNvSpPr/>
              <p:nvPr/>
            </p:nvSpPr>
            <p:spPr bwMode="auto">
              <a:xfrm>
                <a:off x="6388595" y="4195136"/>
                <a:ext cx="344604" cy="344604"/>
              </a:xfrm>
              <a:prstGeom prst="rect">
                <a:avLst/>
              </a:prstGeom>
              <a:no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solidFill>
                    <a:srgbClr val="000000"/>
                  </a:solidFill>
                </a:endParaRPr>
              </a:p>
            </p:txBody>
          </p:sp>
          <p:sp>
            <p:nvSpPr>
              <p:cNvPr id="24" name="Rectangle 23"/>
              <p:cNvSpPr/>
              <p:nvPr/>
            </p:nvSpPr>
            <p:spPr bwMode="auto">
              <a:xfrm>
                <a:off x="6780521" y="4195136"/>
                <a:ext cx="344604" cy="344604"/>
              </a:xfrm>
              <a:prstGeom prst="rect">
                <a:avLst/>
              </a:prstGeom>
              <a:no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solidFill>
                    <a:srgbClr val="000000"/>
                  </a:solidFill>
                </a:endParaRPr>
              </a:p>
            </p:txBody>
          </p:sp>
          <p:sp>
            <p:nvSpPr>
              <p:cNvPr id="25" name="Rectangle 24"/>
              <p:cNvSpPr/>
              <p:nvPr/>
            </p:nvSpPr>
            <p:spPr bwMode="auto">
              <a:xfrm>
                <a:off x="7172447" y="4195136"/>
                <a:ext cx="344604" cy="344604"/>
              </a:xfrm>
              <a:prstGeom prst="rect">
                <a:avLst/>
              </a:prstGeom>
              <a:no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solidFill>
                    <a:srgbClr val="000000"/>
                  </a:solidFill>
                </a:endParaRPr>
              </a:p>
            </p:txBody>
          </p:sp>
          <p:sp>
            <p:nvSpPr>
              <p:cNvPr id="26" name="Rectangle 25"/>
              <p:cNvSpPr/>
              <p:nvPr/>
            </p:nvSpPr>
            <p:spPr bwMode="auto">
              <a:xfrm>
                <a:off x="7564373" y="4195136"/>
                <a:ext cx="344604" cy="344604"/>
              </a:xfrm>
              <a:prstGeom prst="rect">
                <a:avLst/>
              </a:prstGeom>
              <a:no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solidFill>
                    <a:srgbClr val="000000"/>
                  </a:solidFill>
                </a:endParaRPr>
              </a:p>
            </p:txBody>
          </p:sp>
        </p:grpSp>
        <p:grpSp>
          <p:nvGrpSpPr>
            <p:cNvPr id="5" name="Group 4"/>
            <p:cNvGrpSpPr/>
            <p:nvPr/>
          </p:nvGrpSpPr>
          <p:grpSpPr>
            <a:xfrm>
              <a:off x="6847354" y="3171991"/>
              <a:ext cx="1133776" cy="344604"/>
              <a:chOff x="8032567" y="3171991"/>
              <a:chExt cx="1133776" cy="344604"/>
            </a:xfrm>
          </p:grpSpPr>
          <p:sp>
            <p:nvSpPr>
              <p:cNvPr id="27" name="Rectangle 26"/>
              <p:cNvSpPr/>
              <p:nvPr/>
            </p:nvSpPr>
            <p:spPr bwMode="auto">
              <a:xfrm>
                <a:off x="8032567" y="3171991"/>
                <a:ext cx="344604" cy="344604"/>
              </a:xfrm>
              <a:prstGeom prst="rect">
                <a:avLst/>
              </a:prstGeom>
              <a:no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solidFill>
                    <a:srgbClr val="000000"/>
                  </a:solidFill>
                </a:endParaRPr>
              </a:p>
            </p:txBody>
          </p:sp>
          <p:sp>
            <p:nvSpPr>
              <p:cNvPr id="28" name="Rectangle 27"/>
              <p:cNvSpPr/>
              <p:nvPr/>
            </p:nvSpPr>
            <p:spPr bwMode="auto">
              <a:xfrm>
                <a:off x="8427153" y="3171991"/>
                <a:ext cx="344604" cy="344604"/>
              </a:xfrm>
              <a:prstGeom prst="rect">
                <a:avLst/>
              </a:prstGeom>
              <a:no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solidFill>
                    <a:srgbClr val="000000"/>
                  </a:solidFill>
                </a:endParaRPr>
              </a:p>
            </p:txBody>
          </p:sp>
          <p:sp>
            <p:nvSpPr>
              <p:cNvPr id="29" name="Rectangle 28"/>
              <p:cNvSpPr/>
              <p:nvPr/>
            </p:nvSpPr>
            <p:spPr bwMode="auto">
              <a:xfrm>
                <a:off x="8821739" y="3171991"/>
                <a:ext cx="344604" cy="344604"/>
              </a:xfrm>
              <a:prstGeom prst="rect">
                <a:avLst/>
              </a:prstGeom>
              <a:no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solidFill>
                    <a:srgbClr val="000000"/>
                  </a:solidFill>
                </a:endParaRPr>
              </a:p>
            </p:txBody>
          </p:sp>
        </p:grpSp>
        <p:sp>
          <p:nvSpPr>
            <p:cNvPr id="30" name="Rectangle 29"/>
            <p:cNvSpPr/>
            <p:nvPr/>
          </p:nvSpPr>
          <p:spPr bwMode="auto">
            <a:xfrm>
              <a:off x="5996668" y="3574641"/>
              <a:ext cx="1984462" cy="965098"/>
            </a:xfrm>
            <a:prstGeom prst="rect">
              <a:avLst/>
            </a:prstGeom>
            <a:no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400" dirty="0" smtClean="0">
                  <a:solidFill>
                    <a:srgbClr val="000000"/>
                  </a:solidFill>
                </a:rPr>
                <a:t>Minimal Server </a:t>
              </a:r>
              <a:br>
                <a:rPr lang="en-US" sz="1400" dirty="0" smtClean="0">
                  <a:solidFill>
                    <a:srgbClr val="000000"/>
                  </a:solidFill>
                </a:rPr>
              </a:br>
              <a:r>
                <a:rPr lang="en-US" sz="1400" dirty="0" smtClean="0">
                  <a:solidFill>
                    <a:srgbClr val="000000"/>
                  </a:solidFill>
                </a:rPr>
                <a:t>Interface</a:t>
              </a:r>
              <a:endParaRPr lang="en-US" sz="1400" dirty="0">
                <a:solidFill>
                  <a:srgbClr val="000000"/>
                </a:solidFill>
              </a:endParaRPr>
            </a:p>
          </p:txBody>
        </p:sp>
        <p:grpSp>
          <p:nvGrpSpPr>
            <p:cNvPr id="6" name="Group 5"/>
            <p:cNvGrpSpPr/>
            <p:nvPr/>
          </p:nvGrpSpPr>
          <p:grpSpPr>
            <a:xfrm>
              <a:off x="5996668" y="2663926"/>
              <a:ext cx="729727" cy="852669"/>
              <a:chOff x="9287302" y="2663926"/>
              <a:chExt cx="729727" cy="852669"/>
            </a:xfrm>
          </p:grpSpPr>
          <p:sp>
            <p:nvSpPr>
              <p:cNvPr id="31" name="Rectangle 30"/>
              <p:cNvSpPr/>
              <p:nvPr/>
            </p:nvSpPr>
            <p:spPr bwMode="auto">
              <a:xfrm>
                <a:off x="9287302" y="3044742"/>
                <a:ext cx="729727" cy="471853"/>
              </a:xfrm>
              <a:prstGeom prst="rect">
                <a:avLst/>
              </a:prstGeom>
              <a:no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400" dirty="0" smtClean="0">
                    <a:solidFill>
                      <a:srgbClr val="000000"/>
                    </a:solidFill>
                  </a:rPr>
                  <a:t>GUI </a:t>
                </a:r>
                <a:br>
                  <a:rPr lang="en-US" sz="1400" dirty="0" smtClean="0">
                    <a:solidFill>
                      <a:srgbClr val="000000"/>
                    </a:solidFill>
                  </a:rPr>
                </a:br>
                <a:r>
                  <a:rPr lang="en-US" sz="1400" dirty="0" smtClean="0">
                    <a:solidFill>
                      <a:srgbClr val="000000"/>
                    </a:solidFill>
                  </a:rPr>
                  <a:t>Shell</a:t>
                </a:r>
                <a:endParaRPr lang="en-US" sz="1400" dirty="0">
                  <a:solidFill>
                    <a:srgbClr val="000000"/>
                  </a:solidFill>
                </a:endParaRPr>
              </a:p>
            </p:txBody>
          </p:sp>
          <p:sp>
            <p:nvSpPr>
              <p:cNvPr id="35" name="Rectangle 34"/>
              <p:cNvSpPr/>
              <p:nvPr/>
            </p:nvSpPr>
            <p:spPr bwMode="auto">
              <a:xfrm>
                <a:off x="9287302" y="2663926"/>
                <a:ext cx="344604" cy="344604"/>
              </a:xfrm>
              <a:prstGeom prst="rect">
                <a:avLst/>
              </a:prstGeom>
              <a:no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solidFill>
                    <a:srgbClr val="000000"/>
                  </a:solidFill>
                </a:endParaRPr>
              </a:p>
            </p:txBody>
          </p:sp>
          <p:sp>
            <p:nvSpPr>
              <p:cNvPr id="36" name="Rectangle 35"/>
              <p:cNvSpPr/>
              <p:nvPr/>
            </p:nvSpPr>
            <p:spPr bwMode="auto">
              <a:xfrm>
                <a:off x="9672425" y="2663926"/>
                <a:ext cx="344604" cy="344604"/>
              </a:xfrm>
              <a:prstGeom prst="rect">
                <a:avLst/>
              </a:prstGeom>
              <a:no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solidFill>
                    <a:srgbClr val="000000"/>
                  </a:solidFill>
                </a:endParaRPr>
              </a:p>
            </p:txBody>
          </p:sp>
        </p:grpSp>
        <p:sp>
          <p:nvSpPr>
            <p:cNvPr id="37" name="TextBox 36"/>
            <p:cNvSpPr txBox="1"/>
            <p:nvPr/>
          </p:nvSpPr>
          <p:spPr>
            <a:xfrm>
              <a:off x="7655741" y="5368458"/>
              <a:ext cx="2574936" cy="544765"/>
            </a:xfrm>
            <a:prstGeom prst="rect">
              <a:avLst/>
            </a:prstGeom>
            <a:noFill/>
            <a:ln>
              <a:noFill/>
            </a:ln>
          </p:spPr>
          <p:txBody>
            <a:bodyPr wrap="none" lIns="182880" tIns="146304" rIns="182880" bIns="146304" rtlCol="0">
              <a:spAutoFit/>
            </a:bodyPr>
            <a:lstStyle/>
            <a:p>
              <a:pPr defTabSz="932688">
                <a:lnSpc>
                  <a:spcPct val="90000"/>
                </a:lnSpc>
                <a:spcAft>
                  <a:spcPts val="600"/>
                </a:spcAft>
              </a:pPr>
              <a:r>
                <a:rPr lang="en-US" dirty="0" smtClean="0">
                  <a:solidFill>
                    <a:srgbClr val="000000"/>
                  </a:solidFill>
                </a:rPr>
                <a:t>Windows Server 2016</a:t>
              </a:r>
            </a:p>
          </p:txBody>
        </p:sp>
      </p:grpSp>
    </p:spTree>
    <p:extLst>
      <p:ext uri="{BB962C8B-B14F-4D97-AF65-F5344CB8AC3E}">
        <p14:creationId xmlns:p14="http://schemas.microsoft.com/office/powerpoint/2010/main" val="21671450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274639" y="1212851"/>
            <a:ext cx="11887200" cy="4123436"/>
          </a:xfrm>
        </p:spPr>
        <p:txBody>
          <a:bodyPr/>
          <a:lstStyle/>
          <a:p>
            <a:pPr marL="571500" indent="-571500">
              <a:buFont typeface="Arial" panose="020B0604020202020204" pitchFamily="34" charset="0"/>
              <a:buChar char="•"/>
            </a:pPr>
            <a:endParaRPr lang="en-US" dirty="0" smtClean="0"/>
          </a:p>
          <a:p>
            <a:pPr marL="571500" indent="-571500">
              <a:buFont typeface="Arial" panose="020B0604020202020204" pitchFamily="34" charset="0"/>
              <a:buChar char="•"/>
            </a:pPr>
            <a:r>
              <a:rPr lang="en-US" dirty="0" smtClean="0"/>
              <a:t>Where </a:t>
            </a:r>
            <a:r>
              <a:rPr lang="en-US" dirty="0"/>
              <a:t>are we in Datacenter Evolution?</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Cloud: concerns vs. opportunities</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Learn how to take back control from Shadow </a:t>
            </a:r>
            <a:r>
              <a:rPr lang="en-US" dirty="0" smtClean="0"/>
              <a:t>IT</a:t>
            </a:r>
            <a:endParaRPr lang="en-US" dirty="0"/>
          </a:p>
        </p:txBody>
      </p:sp>
      <p:sp>
        <p:nvSpPr>
          <p:cNvPr id="4" name="Rectangle 3"/>
          <p:cNvSpPr/>
          <p:nvPr/>
        </p:nvSpPr>
        <p:spPr>
          <a:xfrm>
            <a:off x="503223" y="6071194"/>
            <a:ext cx="11106041" cy="761747"/>
          </a:xfrm>
          <a:prstGeom prst="rect">
            <a:avLst/>
          </a:prstGeom>
        </p:spPr>
        <p:txBody>
          <a:bodyPr wrap="square">
            <a:spAutoFit/>
          </a:bodyPr>
          <a:lstStyle/>
          <a:p>
            <a:pPr defTabSz="914278"/>
            <a:r>
              <a:rPr lang="en-GB" sz="1200" dirty="0">
                <a:solidFill>
                  <a:srgbClr val="000000"/>
                </a:solidFill>
                <a:latin typeface="Segoe UI Semibold" panose="020B0702040204020203" pitchFamily="34" charset="0"/>
                <a:cs typeface="Segoe Pro Light"/>
              </a:rPr>
              <a:t>Disclaimer: </a:t>
            </a:r>
            <a:r>
              <a:rPr lang="en-GB" sz="1050" dirty="0">
                <a:solidFill>
                  <a:srgbClr val="000000"/>
                </a:solidFill>
                <a:cs typeface="Segoe Pro Light"/>
              </a:rPr>
              <a:t>This presentation contains preliminary information that may be changed substantially prior to final commercial release of the software described herein.  The information contained in this presentation represents the current view of Microsoft Corporation on the issues discussed as of the date of the presentation. Because Microsoft must respond to changing market conditions, it should not be interpreted to be a commitment on the part of Microsoft, and Microsoft cannot guarantee the accuracy of any information presented after the date of the presentation. </a:t>
            </a:r>
            <a:r>
              <a:rPr lang="en-US" sz="1050" dirty="0" smtClean="0">
                <a:solidFill>
                  <a:srgbClr val="000000"/>
                </a:solidFill>
              </a:rPr>
              <a:t>This discussion is based on pre-release Windows Server and System Center software</a:t>
            </a:r>
            <a:r>
              <a:rPr lang="en-US" sz="1050" dirty="0">
                <a:solidFill>
                  <a:srgbClr val="000000"/>
                </a:solidFill>
              </a:rPr>
              <a:t>; features and functionality may differ in the final </a:t>
            </a:r>
            <a:r>
              <a:rPr lang="en-US" sz="1050">
                <a:solidFill>
                  <a:srgbClr val="000000"/>
                </a:solidFill>
              </a:rPr>
              <a:t>release</a:t>
            </a:r>
            <a:r>
              <a:rPr lang="en-US" sz="1050" smtClean="0">
                <a:solidFill>
                  <a:srgbClr val="000000"/>
                </a:solidFill>
              </a:rPr>
              <a:t>.</a:t>
            </a:r>
            <a:r>
              <a:rPr lang="en-GB" sz="1050" smtClean="0">
                <a:solidFill>
                  <a:srgbClr val="000000"/>
                </a:solidFill>
                <a:cs typeface="Segoe Pro Light"/>
              </a:rPr>
              <a:t> </a:t>
            </a:r>
            <a:endParaRPr lang="en-GB" sz="1050" dirty="0">
              <a:solidFill>
                <a:srgbClr val="000000"/>
              </a:solidFill>
              <a:cs typeface="Segoe Pro Light"/>
            </a:endParaRPr>
          </a:p>
        </p:txBody>
      </p:sp>
    </p:spTree>
    <p:extLst>
      <p:ext uri="{BB962C8B-B14F-4D97-AF65-F5344CB8AC3E}">
        <p14:creationId xmlns:p14="http://schemas.microsoft.com/office/powerpoint/2010/main" val="2012702629"/>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136777"/>
            <a:ext cx="10056812" cy="1864806"/>
          </a:xfrm>
        </p:spPr>
        <p:txBody>
          <a:bodyPr/>
          <a:lstStyle/>
          <a:p>
            <a:r>
              <a:rPr lang="en-US" sz="6731" dirty="0" smtClean="0"/>
              <a:t>Demo</a:t>
            </a:r>
            <a:br>
              <a:rPr lang="en-US" sz="6731" dirty="0" smtClean="0"/>
            </a:br>
            <a:r>
              <a:rPr lang="en-US" sz="5400" dirty="0" smtClean="0"/>
              <a:t>Nano </a:t>
            </a:r>
            <a:r>
              <a:rPr lang="en-US" sz="5400" dirty="0"/>
              <a:t>Server</a:t>
            </a:r>
          </a:p>
        </p:txBody>
      </p:sp>
      <p:sp>
        <p:nvSpPr>
          <p:cNvPr id="2" name="Text Placeholder 1"/>
          <p:cNvSpPr>
            <a:spLocks noGrp="1"/>
          </p:cNvSpPr>
          <p:nvPr>
            <p:ph type="body" sz="quarter" idx="12"/>
          </p:nvPr>
        </p:nvSpPr>
        <p:spPr/>
        <p:txBody>
          <a:bodyPr/>
          <a:lstStyle/>
          <a:p>
            <a:r>
              <a:rPr lang="en-US" smtClean="0"/>
              <a:t>Mathew John </a:t>
            </a:r>
            <a:endParaRPr lang="en-US"/>
          </a:p>
        </p:txBody>
      </p:sp>
    </p:spTree>
    <p:extLst>
      <p:ext uri="{BB962C8B-B14F-4D97-AF65-F5344CB8AC3E}">
        <p14:creationId xmlns:p14="http://schemas.microsoft.com/office/powerpoint/2010/main" val="20339105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17816" y="1716505"/>
            <a:ext cx="5650992" cy="479065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88"/>
            <a:endParaRPr lang="en-US" sz="1873">
              <a:solidFill>
                <a:srgbClr val="FFFFFF"/>
              </a:solidFill>
            </a:endParaRPr>
          </a:p>
        </p:txBody>
      </p:sp>
      <p:sp>
        <p:nvSpPr>
          <p:cNvPr id="10" name="Rectangle 9"/>
          <p:cNvSpPr/>
          <p:nvPr/>
        </p:nvSpPr>
        <p:spPr>
          <a:xfrm>
            <a:off x="465138" y="1716505"/>
            <a:ext cx="5650654" cy="47906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88"/>
            <a:endParaRPr lang="en-US" sz="1873">
              <a:solidFill>
                <a:prstClr val="white"/>
              </a:solidFill>
              <a:latin typeface="Segoe UI Light" panose="020B0502040204020203" pitchFamily="34" charset="0"/>
              <a:cs typeface="Segoe UI Light" panose="020B0502040204020203" pitchFamily="34" charset="0"/>
            </a:endParaRPr>
          </a:p>
        </p:txBody>
      </p:sp>
      <p:sp>
        <p:nvSpPr>
          <p:cNvPr id="5" name="Rectangle 4"/>
          <p:cNvSpPr/>
          <p:nvPr/>
        </p:nvSpPr>
        <p:spPr>
          <a:xfrm>
            <a:off x="465138" y="1716505"/>
            <a:ext cx="5613481" cy="3503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46304" rIns="182880" bIns="146304" rtlCol="0" anchor="t"/>
          <a:lstStyle/>
          <a:p>
            <a:pPr marL="0" lvl="1" defTabSz="932688">
              <a:lnSpc>
                <a:spcPct val="80000"/>
              </a:lnSpc>
            </a:pPr>
            <a:r>
              <a:rPr lang="en-US" sz="3600" spc="-102" dirty="0" smtClean="0">
                <a:ln w="3175">
                  <a:noFill/>
                </a:ln>
                <a:gradFill>
                  <a:gsLst>
                    <a:gs pos="16814">
                      <a:srgbClr val="FFFFFF"/>
                    </a:gs>
                    <a:gs pos="46000">
                      <a:srgbClr val="FFFFFF"/>
                    </a:gs>
                  </a:gsLst>
                  <a:lin ang="5400000" scaled="0"/>
                </a:gradFill>
                <a:latin typeface="Segoe UI Light" panose="020B0502040204020203" pitchFamily="34" charset="0"/>
                <a:cs typeface="Segoe UI Light" panose="020B0502040204020203" pitchFamily="34" charset="0"/>
              </a:rPr>
              <a:t>Powers </a:t>
            </a:r>
            <a:r>
              <a:rPr lang="en-US" sz="3600" spc="-102" dirty="0">
                <a:ln w="3175">
                  <a:noFill/>
                </a:ln>
                <a:gradFill>
                  <a:gsLst>
                    <a:gs pos="16814">
                      <a:srgbClr val="FFFFFF"/>
                    </a:gs>
                    <a:gs pos="46000">
                      <a:srgbClr val="FFFFFF"/>
                    </a:gs>
                  </a:gsLst>
                  <a:lin ang="5400000" scaled="0"/>
                </a:gradFill>
                <a:latin typeface="Segoe UI Light" panose="020B0502040204020203" pitchFamily="34" charset="0"/>
                <a:cs typeface="Segoe UI Light" panose="020B0502040204020203" pitchFamily="34" charset="0"/>
              </a:rPr>
              <a:t>modern cloud infrastructure  </a:t>
            </a:r>
          </a:p>
          <a:p>
            <a:pPr marL="291436" indent="-291436" defTabSz="932688">
              <a:spcBef>
                <a:spcPts val="600"/>
              </a:spcBef>
              <a:buFont typeface="Arial" panose="020B0604020202020204" pitchFamily="34" charset="0"/>
              <a:buChar char="•"/>
            </a:pPr>
            <a:r>
              <a:rPr lang="en-US" sz="2800" dirty="0">
                <a:gradFill>
                  <a:gsLst>
                    <a:gs pos="16814">
                      <a:srgbClr val="FFFFFF"/>
                    </a:gs>
                    <a:gs pos="46000">
                      <a:srgbClr val="FFFFFF"/>
                    </a:gs>
                  </a:gsLst>
                  <a:lin ang="5400000" scaled="0"/>
                </a:gradFill>
              </a:rPr>
              <a:t>Faster time to </a:t>
            </a:r>
            <a:r>
              <a:rPr lang="en-US" sz="2800" dirty="0" smtClean="0">
                <a:gradFill>
                  <a:gsLst>
                    <a:gs pos="16814">
                      <a:srgbClr val="FFFFFF"/>
                    </a:gs>
                    <a:gs pos="46000">
                      <a:srgbClr val="FFFFFF"/>
                    </a:gs>
                  </a:gsLst>
                  <a:lin ang="5400000" scaled="0"/>
                </a:gradFill>
              </a:rPr>
              <a:t>value</a:t>
            </a:r>
            <a:endParaRPr lang="en-US" sz="2800" dirty="0">
              <a:gradFill>
                <a:gsLst>
                  <a:gs pos="16814">
                    <a:srgbClr val="FFFFFF"/>
                  </a:gs>
                  <a:gs pos="46000">
                    <a:srgbClr val="FFFFFF"/>
                  </a:gs>
                </a:gsLst>
                <a:lin ang="5400000" scaled="0"/>
              </a:gradFill>
            </a:endParaRPr>
          </a:p>
          <a:p>
            <a:pPr marL="291436" indent="-291436" defTabSz="932688">
              <a:spcBef>
                <a:spcPts val="600"/>
              </a:spcBef>
              <a:buFont typeface="Arial" panose="020B0604020202020204" pitchFamily="34" charset="0"/>
              <a:buChar char="•"/>
            </a:pPr>
            <a:r>
              <a:rPr lang="en-US" sz="2800" dirty="0" smtClean="0">
                <a:gradFill>
                  <a:gsLst>
                    <a:gs pos="16814">
                      <a:srgbClr val="FFFFFF"/>
                    </a:gs>
                    <a:gs pos="46000">
                      <a:srgbClr val="FFFFFF"/>
                    </a:gs>
                  </a:gsLst>
                  <a:lin ang="5400000" scaled="0"/>
                </a:gradFill>
              </a:rPr>
              <a:t>Much lower </a:t>
            </a:r>
            <a:r>
              <a:rPr lang="en-US" sz="2800" dirty="0">
                <a:gradFill>
                  <a:gsLst>
                    <a:gs pos="16814">
                      <a:srgbClr val="FFFFFF"/>
                    </a:gs>
                    <a:gs pos="46000">
                      <a:srgbClr val="FFFFFF"/>
                    </a:gs>
                  </a:gsLst>
                  <a:lin ang="5400000" scaled="0"/>
                </a:gradFill>
              </a:rPr>
              <a:t>servicing footprint</a:t>
            </a:r>
          </a:p>
          <a:p>
            <a:pPr marL="291436" indent="-291436" defTabSz="932688">
              <a:spcBef>
                <a:spcPts val="600"/>
              </a:spcBef>
              <a:buFont typeface="Arial" panose="020B0604020202020204" pitchFamily="34" charset="0"/>
              <a:buChar char="•"/>
            </a:pPr>
            <a:r>
              <a:rPr lang="en-US" sz="2800" dirty="0" smtClean="0">
                <a:gradFill>
                  <a:gsLst>
                    <a:gs pos="16814">
                      <a:srgbClr val="FFFFFF"/>
                    </a:gs>
                    <a:gs pos="46000">
                      <a:srgbClr val="FFFFFF"/>
                    </a:gs>
                  </a:gsLst>
                  <a:lin ang="5400000" scaled="0"/>
                </a:gradFill>
              </a:rPr>
              <a:t>Significantly </a:t>
            </a:r>
            <a:r>
              <a:rPr lang="en-US" sz="2800" dirty="0">
                <a:gradFill>
                  <a:gsLst>
                    <a:gs pos="16814">
                      <a:srgbClr val="FFFFFF"/>
                    </a:gs>
                    <a:gs pos="46000">
                      <a:srgbClr val="FFFFFF"/>
                    </a:gs>
                  </a:gsLst>
                  <a:lin ang="5400000" scaled="0"/>
                </a:gradFill>
              </a:rPr>
              <a:t>lower attack surface</a:t>
            </a:r>
          </a:p>
          <a:p>
            <a:pPr marL="291436" indent="-291436" defTabSz="932688">
              <a:spcBef>
                <a:spcPts val="600"/>
              </a:spcBef>
              <a:buFont typeface="Arial" panose="020B0604020202020204" pitchFamily="34" charset="0"/>
              <a:buChar char="•"/>
            </a:pPr>
            <a:r>
              <a:rPr lang="en-US" sz="2800" dirty="0">
                <a:gradFill>
                  <a:gsLst>
                    <a:gs pos="16814">
                      <a:srgbClr val="FFFFFF"/>
                    </a:gs>
                    <a:gs pos="46000">
                      <a:srgbClr val="FFFFFF"/>
                    </a:gs>
                  </a:gsLst>
                  <a:lin ang="5400000" scaled="0"/>
                </a:gradFill>
              </a:rPr>
              <a:t>Breakthrough </a:t>
            </a:r>
            <a:r>
              <a:rPr lang="en-US" sz="2800" dirty="0" smtClean="0">
                <a:gradFill>
                  <a:gsLst>
                    <a:gs pos="16814">
                      <a:srgbClr val="FFFFFF"/>
                    </a:gs>
                    <a:gs pos="46000">
                      <a:srgbClr val="FFFFFF"/>
                    </a:gs>
                  </a:gsLst>
                  <a:lin ang="5400000" scaled="0"/>
                </a:gradFill>
              </a:rPr>
              <a:t>efficiency</a:t>
            </a:r>
            <a:endParaRPr lang="en-US" sz="2800" dirty="0">
              <a:gradFill>
                <a:gsLst>
                  <a:gs pos="16814">
                    <a:srgbClr val="FFFFFF"/>
                  </a:gs>
                  <a:gs pos="46000">
                    <a:srgbClr val="FFFFFF"/>
                  </a:gs>
                </a:gsLst>
                <a:lin ang="5400000" scaled="0"/>
              </a:gradFill>
            </a:endParaRPr>
          </a:p>
          <a:p>
            <a:pPr marL="0" lvl="1" algn="ctr" defTabSz="932688"/>
            <a:r>
              <a:rPr lang="en-US" sz="2040" b="1" dirty="0">
                <a:gradFill>
                  <a:gsLst>
                    <a:gs pos="16814">
                      <a:srgbClr val="FFFFFF"/>
                    </a:gs>
                    <a:gs pos="46000">
                      <a:srgbClr val="FFFFFF"/>
                    </a:gs>
                  </a:gsLst>
                  <a:lin ang="5400000" scaled="0"/>
                </a:gradFill>
                <a:latin typeface="Segoe UI Light" panose="020B0502040204020203" pitchFamily="34" charset="0"/>
                <a:cs typeface="Segoe UI Light" panose="020B0502040204020203" pitchFamily="34" charset="0"/>
              </a:rPr>
              <a:t>   </a:t>
            </a:r>
          </a:p>
          <a:p>
            <a:pPr algn="ctr" defTabSz="932688"/>
            <a:endParaRPr lang="en-US" sz="2040" dirty="0">
              <a:gradFill>
                <a:gsLst>
                  <a:gs pos="16814">
                    <a:srgbClr val="FFFFFF"/>
                  </a:gs>
                  <a:gs pos="46000">
                    <a:srgbClr val="FFFFFF"/>
                  </a:gs>
                </a:gsLst>
                <a:lin ang="5400000" scaled="0"/>
              </a:gradFill>
              <a:latin typeface="Segoe UI Light" panose="020B0502040204020203" pitchFamily="34" charset="0"/>
              <a:cs typeface="Segoe UI Light" panose="020B0502040204020203" pitchFamily="34" charset="0"/>
            </a:endParaRPr>
          </a:p>
        </p:txBody>
      </p:sp>
      <p:sp>
        <p:nvSpPr>
          <p:cNvPr id="6" name="Rectangle 5"/>
          <p:cNvSpPr/>
          <p:nvPr/>
        </p:nvSpPr>
        <p:spPr>
          <a:xfrm>
            <a:off x="6317816" y="1716505"/>
            <a:ext cx="5653522" cy="1731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46304" rIns="182880" bIns="146304" rtlCol="0" anchor="t"/>
          <a:lstStyle/>
          <a:p>
            <a:pPr marL="0" lvl="1" defTabSz="932688">
              <a:lnSpc>
                <a:spcPct val="80000"/>
              </a:lnSpc>
            </a:pPr>
            <a:r>
              <a:rPr lang="en-US" sz="3600" spc="-102" dirty="0">
                <a:ln w="3175">
                  <a:noFill/>
                </a:ln>
                <a:gradFill>
                  <a:gsLst>
                    <a:gs pos="16814">
                      <a:srgbClr val="FFFFFF"/>
                    </a:gs>
                    <a:gs pos="46000">
                      <a:srgbClr val="FFFFFF"/>
                    </a:gs>
                  </a:gsLst>
                  <a:lin ang="5400000" scaled="0"/>
                </a:gradFill>
                <a:latin typeface="Segoe UI Light" panose="020B0502040204020203" pitchFamily="34" charset="0"/>
                <a:cs typeface="Segoe UI Light" panose="020B0502040204020203" pitchFamily="34" charset="0"/>
              </a:rPr>
              <a:t>Optimized for next-gen distributed applications </a:t>
            </a:r>
          </a:p>
          <a:p>
            <a:pPr marL="291436" indent="-291436" defTabSz="932688">
              <a:spcBef>
                <a:spcPts val="600"/>
              </a:spcBef>
              <a:buFont typeface="Arial" panose="020B0604020202020204" pitchFamily="34" charset="0"/>
              <a:buChar char="•"/>
            </a:pPr>
            <a:r>
              <a:rPr lang="en-US" sz="2800" dirty="0">
                <a:gradFill>
                  <a:gsLst>
                    <a:gs pos="16814">
                      <a:srgbClr val="FFFFFF"/>
                    </a:gs>
                    <a:gs pos="46000">
                      <a:srgbClr val="FFFFFF"/>
                    </a:gs>
                  </a:gsLst>
                  <a:lin ang="5400000" scaled="0"/>
                </a:gradFill>
              </a:rPr>
              <a:t>Higher density and </a:t>
            </a:r>
            <a:r>
              <a:rPr lang="en-US" sz="2800" dirty="0" smtClean="0">
                <a:gradFill>
                  <a:gsLst>
                    <a:gs pos="16814">
                      <a:srgbClr val="FFFFFF"/>
                    </a:gs>
                    <a:gs pos="46000">
                      <a:srgbClr val="FFFFFF"/>
                    </a:gs>
                  </a:gsLst>
                  <a:lin ang="5400000" scaled="0"/>
                </a:gradFill>
              </a:rPr>
              <a:t>performance</a:t>
            </a:r>
            <a:endParaRPr lang="en-US" sz="2800" dirty="0">
              <a:gradFill>
                <a:gsLst>
                  <a:gs pos="16814">
                    <a:srgbClr val="FFFFFF"/>
                  </a:gs>
                  <a:gs pos="46000">
                    <a:srgbClr val="FFFFFF"/>
                  </a:gs>
                </a:gsLst>
                <a:lin ang="5400000" scaled="0"/>
              </a:gradFill>
            </a:endParaRPr>
          </a:p>
          <a:p>
            <a:pPr marL="291436" indent="-291436" defTabSz="932688">
              <a:spcBef>
                <a:spcPts val="600"/>
              </a:spcBef>
              <a:buFont typeface="Arial" panose="020B0604020202020204" pitchFamily="34" charset="0"/>
              <a:buChar char="•"/>
            </a:pPr>
            <a:r>
              <a:rPr lang="en-US" sz="2800" dirty="0" smtClean="0">
                <a:gradFill>
                  <a:gsLst>
                    <a:gs pos="16814">
                      <a:srgbClr val="FFFFFF"/>
                    </a:gs>
                    <a:gs pos="46000">
                      <a:srgbClr val="FFFFFF"/>
                    </a:gs>
                  </a:gsLst>
                  <a:lin ang="5400000" scaled="0"/>
                </a:gradFill>
              </a:rPr>
              <a:t>Next-gen </a:t>
            </a:r>
            <a:r>
              <a:rPr lang="en-US" sz="2800" dirty="0">
                <a:gradFill>
                  <a:gsLst>
                    <a:gs pos="16814">
                      <a:srgbClr val="FFFFFF"/>
                    </a:gs>
                    <a:gs pos="46000">
                      <a:srgbClr val="FFFFFF"/>
                    </a:gs>
                  </a:gsLst>
                  <a:lin ang="5400000" scaled="0"/>
                </a:gradFill>
              </a:rPr>
              <a:t>distributed app </a:t>
            </a:r>
            <a:r>
              <a:rPr lang="en-US" sz="2800" dirty="0" smtClean="0">
                <a:gradFill>
                  <a:gsLst>
                    <a:gs pos="16814">
                      <a:srgbClr val="FFFFFF"/>
                    </a:gs>
                    <a:gs pos="46000">
                      <a:srgbClr val="FFFFFF"/>
                    </a:gs>
                  </a:gsLst>
                  <a:lin ang="5400000" scaled="0"/>
                </a:gradFill>
              </a:rPr>
              <a:t>frameworks </a:t>
            </a:r>
            <a:endParaRPr lang="en-US" sz="2800" dirty="0">
              <a:gradFill>
                <a:gsLst>
                  <a:gs pos="16814">
                    <a:srgbClr val="FFFFFF"/>
                  </a:gs>
                  <a:gs pos="46000">
                    <a:srgbClr val="FFFFFF"/>
                  </a:gs>
                </a:gsLst>
                <a:lin ang="5400000" scaled="0"/>
              </a:gradFill>
            </a:endParaRPr>
          </a:p>
          <a:p>
            <a:pPr marL="291436" indent="-291436" defTabSz="932688">
              <a:spcBef>
                <a:spcPts val="600"/>
              </a:spcBef>
              <a:buFont typeface="Arial" panose="020B0604020202020204" pitchFamily="34" charset="0"/>
              <a:buChar char="•"/>
            </a:pPr>
            <a:r>
              <a:rPr lang="en-US" sz="2800" dirty="0" smtClean="0">
                <a:gradFill>
                  <a:gsLst>
                    <a:gs pos="16814">
                      <a:srgbClr val="FFFFFF"/>
                    </a:gs>
                    <a:gs pos="46000">
                      <a:srgbClr val="FFFFFF"/>
                    </a:gs>
                  </a:gsLst>
                  <a:lin ang="5400000" scaled="0"/>
                </a:gradFill>
              </a:rPr>
              <a:t>Interoperate </a:t>
            </a:r>
            <a:r>
              <a:rPr lang="en-US" sz="2800" dirty="0">
                <a:gradFill>
                  <a:gsLst>
                    <a:gs pos="16814">
                      <a:srgbClr val="FFFFFF"/>
                    </a:gs>
                    <a:gs pos="46000">
                      <a:srgbClr val="FFFFFF"/>
                    </a:gs>
                  </a:gsLst>
                  <a:lin ang="5400000" scaled="0"/>
                </a:gradFill>
              </a:rPr>
              <a:t>with existing server </a:t>
            </a:r>
            <a:r>
              <a:rPr lang="en-US" sz="2800" dirty="0" smtClean="0">
                <a:gradFill>
                  <a:gsLst>
                    <a:gs pos="16814">
                      <a:srgbClr val="FFFFFF"/>
                    </a:gs>
                    <a:gs pos="46000">
                      <a:srgbClr val="FFFFFF"/>
                    </a:gs>
                  </a:gsLst>
                  <a:lin ang="5400000" scaled="0"/>
                </a:gradFill>
              </a:rPr>
              <a:t>applications</a:t>
            </a:r>
            <a:endParaRPr lang="en-US" sz="2800" dirty="0">
              <a:gradFill>
                <a:gsLst>
                  <a:gs pos="16814">
                    <a:srgbClr val="FFFFFF"/>
                  </a:gs>
                  <a:gs pos="46000">
                    <a:srgbClr val="FFFFFF"/>
                  </a:gs>
                </a:gsLst>
                <a:lin ang="5400000" scaled="0"/>
              </a:gradFill>
            </a:endParaRPr>
          </a:p>
        </p:txBody>
      </p:sp>
      <p:sp>
        <p:nvSpPr>
          <p:cNvPr id="7" name="Rectangle 6"/>
          <p:cNvSpPr/>
          <p:nvPr/>
        </p:nvSpPr>
        <p:spPr>
          <a:xfrm>
            <a:off x="947965" y="1919078"/>
            <a:ext cx="4884141" cy="2536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1436" indent="-291436" defTabSz="932688">
              <a:buFont typeface="Arial" panose="020B0604020202020204" pitchFamily="34" charset="0"/>
              <a:buChar char="•"/>
            </a:pPr>
            <a:endParaRPr lang="en-US" sz="1873" dirty="0">
              <a:solidFill>
                <a:prstClr val="black"/>
              </a:solidFill>
              <a:latin typeface="Segoe UI Light" panose="020B0502040204020203" pitchFamily="34" charset="0"/>
              <a:cs typeface="Segoe UI Light" panose="020B0502040204020203" pitchFamily="34" charset="0"/>
            </a:endParaRPr>
          </a:p>
        </p:txBody>
      </p:sp>
      <p:sp>
        <p:nvSpPr>
          <p:cNvPr id="8" name="Rectangle 7"/>
          <p:cNvSpPr/>
          <p:nvPr/>
        </p:nvSpPr>
        <p:spPr>
          <a:xfrm>
            <a:off x="6742949" y="2104948"/>
            <a:ext cx="5465056" cy="2536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1436" indent="-291436" defTabSz="932688">
              <a:buFont typeface="Arial" panose="020B0604020202020204" pitchFamily="34" charset="0"/>
              <a:buChar char="•"/>
            </a:pPr>
            <a:endParaRPr lang="en-US" sz="1873" dirty="0">
              <a:solidFill>
                <a:prstClr val="black"/>
              </a:solidFill>
              <a:latin typeface="Segoe UI Light" panose="020B0502040204020203" pitchFamily="34" charset="0"/>
              <a:cs typeface="Segoe UI Light" panose="020B0502040204020203" pitchFamily="34" charset="0"/>
            </a:endParaRPr>
          </a:p>
        </p:txBody>
      </p:sp>
      <p:sp>
        <p:nvSpPr>
          <p:cNvPr id="3" name="Title 2"/>
          <p:cNvSpPr>
            <a:spLocks noGrp="1"/>
          </p:cNvSpPr>
          <p:nvPr>
            <p:ph type="title"/>
          </p:nvPr>
        </p:nvSpPr>
        <p:spPr/>
        <p:txBody>
          <a:bodyPr/>
          <a:lstStyle/>
          <a:p>
            <a:r>
              <a:rPr lang="en-US" dirty="0"/>
              <a:t>Nano </a:t>
            </a:r>
            <a:r>
              <a:rPr lang="en-US" dirty="0" smtClean="0"/>
              <a:t>Server – Just enough OS</a:t>
            </a:r>
            <a:br>
              <a:rPr lang="en-US" dirty="0" smtClean="0"/>
            </a:br>
            <a:r>
              <a:rPr lang="en-US" sz="3600" dirty="0" smtClean="0"/>
              <a:t>Nucleus </a:t>
            </a:r>
            <a:r>
              <a:rPr lang="en-US" sz="3600" dirty="0"/>
              <a:t>of next-gen cloud infrastructure and </a:t>
            </a:r>
            <a:r>
              <a:rPr lang="en-US" sz="3600" dirty="0" smtClean="0"/>
              <a:t>applications</a:t>
            </a:r>
            <a:endParaRPr lang="en-US" sz="3600" dirty="0"/>
          </a:p>
        </p:txBody>
      </p:sp>
      <p:grpSp>
        <p:nvGrpSpPr>
          <p:cNvPr id="22" name="Group 21"/>
          <p:cNvGrpSpPr/>
          <p:nvPr/>
        </p:nvGrpSpPr>
        <p:grpSpPr>
          <a:xfrm>
            <a:off x="3888954" y="5186543"/>
            <a:ext cx="1923610" cy="1209856"/>
            <a:chOff x="3579494" y="5052479"/>
            <a:chExt cx="2123396" cy="1175322"/>
          </a:xfrm>
        </p:grpSpPr>
        <p:sp>
          <p:nvSpPr>
            <p:cNvPr id="14" name="Freeform 9"/>
            <p:cNvSpPr>
              <a:spLocks/>
            </p:cNvSpPr>
            <p:nvPr/>
          </p:nvSpPr>
          <p:spPr bwMode="auto">
            <a:xfrm>
              <a:off x="4288136" y="5444253"/>
              <a:ext cx="1414754" cy="783548"/>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FFFFFF"/>
                </a:solidFill>
              </a:endParaRPr>
            </a:p>
          </p:txBody>
        </p:sp>
        <p:sp>
          <p:nvSpPr>
            <p:cNvPr id="21" name="Freeform 9"/>
            <p:cNvSpPr>
              <a:spLocks/>
            </p:cNvSpPr>
            <p:nvPr/>
          </p:nvSpPr>
          <p:spPr bwMode="auto">
            <a:xfrm>
              <a:off x="3579494" y="5052479"/>
              <a:ext cx="1414754" cy="783548"/>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tx1">
                <a:alpha val="80000"/>
              </a:schemeClr>
            </a:solidFill>
            <a:ln>
              <a:noFill/>
            </a:ln>
          </p:spPr>
          <p:txBody>
            <a:bodyPr vert="horz" wrap="square" lIns="91440" tIns="45720" rIns="91440" bIns="45720" numCol="1" anchor="t" anchorCtr="0" compatLnSpc="1">
              <a:prstTxWarp prst="textNoShape">
                <a:avLst/>
              </a:prstTxWarp>
            </a:bodyPr>
            <a:lstStyle/>
            <a:p>
              <a:pPr defTabSz="932688"/>
              <a:endParaRPr lang="en-US" sz="1836">
                <a:solidFill>
                  <a:srgbClr val="FFFFFF"/>
                </a:solidFill>
              </a:endParaRPr>
            </a:p>
          </p:txBody>
        </p:sp>
      </p:grpSp>
      <p:grpSp>
        <p:nvGrpSpPr>
          <p:cNvPr id="26" name="Group 25"/>
          <p:cNvGrpSpPr/>
          <p:nvPr/>
        </p:nvGrpSpPr>
        <p:grpSpPr>
          <a:xfrm>
            <a:off x="10466024" y="5442333"/>
            <a:ext cx="1217770" cy="1005574"/>
            <a:chOff x="10132888" y="4897738"/>
            <a:chExt cx="1378927" cy="1287475"/>
          </a:xfrm>
        </p:grpSpPr>
        <p:sp>
          <p:nvSpPr>
            <p:cNvPr id="23" name="Right Arrow 22"/>
            <p:cNvSpPr/>
            <p:nvPr/>
          </p:nvSpPr>
          <p:spPr bwMode="auto">
            <a:xfrm>
              <a:off x="10520413" y="4897738"/>
              <a:ext cx="991402" cy="733943"/>
            </a:xfrm>
            <a:prstGeom prst="rightArrow">
              <a:avLst>
                <a:gd name="adj1" fmla="val 50000"/>
                <a:gd name="adj2" fmla="val 68360"/>
              </a:avLst>
            </a:prstGeom>
            <a:solidFill>
              <a:schemeClr val="tx1">
                <a:alpha val="70000"/>
              </a:schemeClr>
            </a:solidFill>
            <a:ln>
              <a:noFill/>
            </a:ln>
          </p:spPr>
          <p:txBody>
            <a:bodyPr vert="horz" wrap="square" lIns="91440" tIns="45720" rIns="91440" bIns="45720" numCol="1" anchor="t" anchorCtr="0" compatLnSpc="1">
              <a:prstTxWarp prst="textNoShape">
                <a:avLst/>
              </a:prstTxWarp>
            </a:bodyPr>
            <a:lstStyle/>
            <a:p>
              <a:pPr defTabSz="932688"/>
              <a:endParaRPr lang="en-US" sz="1836" dirty="0">
                <a:solidFill>
                  <a:srgbClr val="FFFFFF"/>
                </a:solidFill>
              </a:endParaRPr>
            </a:p>
          </p:txBody>
        </p:sp>
        <p:sp>
          <p:nvSpPr>
            <p:cNvPr id="20" name="Freeform 5"/>
            <p:cNvSpPr>
              <a:spLocks noEditPoints="1"/>
            </p:cNvSpPr>
            <p:nvPr/>
          </p:nvSpPr>
          <p:spPr bwMode="auto">
            <a:xfrm>
              <a:off x="10132888" y="5052479"/>
              <a:ext cx="1224790" cy="1132734"/>
            </a:xfrm>
            <a:custGeom>
              <a:avLst/>
              <a:gdLst>
                <a:gd name="T0" fmla="*/ 1446 w 2030"/>
                <a:gd name="T1" fmla="*/ 1047 h 1877"/>
                <a:gd name="T2" fmla="*/ 1218 w 2030"/>
                <a:gd name="T3" fmla="*/ 583 h 1877"/>
                <a:gd name="T4" fmla="*/ 901 w 2030"/>
                <a:gd name="T5" fmla="*/ 375 h 1877"/>
                <a:gd name="T6" fmla="*/ 773 w 2030"/>
                <a:gd name="T7" fmla="*/ 109 h 1877"/>
                <a:gd name="T8" fmla="*/ 555 w 2030"/>
                <a:gd name="T9" fmla="*/ 109 h 1877"/>
                <a:gd name="T10" fmla="*/ 317 w 2030"/>
                <a:gd name="T11" fmla="*/ 593 h 1877"/>
                <a:gd name="T12" fmla="*/ 0 w 2030"/>
                <a:gd name="T13" fmla="*/ 810 h 1877"/>
                <a:gd name="T14" fmla="*/ 317 w 2030"/>
                <a:gd name="T15" fmla="*/ 1027 h 1877"/>
                <a:gd name="T16" fmla="*/ 327 w 2030"/>
                <a:gd name="T17" fmla="*/ 1531 h 1877"/>
                <a:gd name="T18" fmla="*/ 1010 w 2030"/>
                <a:gd name="T19" fmla="*/ 1531 h 1877"/>
                <a:gd name="T20" fmla="*/ 1297 w 2030"/>
                <a:gd name="T21" fmla="*/ 1462 h 1877"/>
                <a:gd name="T22" fmla="*/ 2030 w 2030"/>
                <a:gd name="T23" fmla="*/ 1353 h 1877"/>
                <a:gd name="T24" fmla="*/ 703 w 2030"/>
                <a:gd name="T25" fmla="*/ 1195 h 1877"/>
                <a:gd name="T26" fmla="*/ 783 w 2030"/>
                <a:gd name="T27" fmla="*/ 1067 h 1877"/>
                <a:gd name="T28" fmla="*/ 703 w 2030"/>
                <a:gd name="T29" fmla="*/ 1195 h 1877"/>
                <a:gd name="T30" fmla="*/ 703 w 2030"/>
                <a:gd name="T31" fmla="*/ 711 h 1877"/>
                <a:gd name="T32" fmla="*/ 882 w 2030"/>
                <a:gd name="T33" fmla="*/ 770 h 1877"/>
                <a:gd name="T34" fmla="*/ 703 w 2030"/>
                <a:gd name="T35" fmla="*/ 948 h 1877"/>
                <a:gd name="T36" fmla="*/ 466 w 2030"/>
                <a:gd name="T37" fmla="*/ 780 h 1877"/>
                <a:gd name="T38" fmla="*/ 624 w 2030"/>
                <a:gd name="T39" fmla="*/ 919 h 1877"/>
                <a:gd name="T40" fmla="*/ 466 w 2030"/>
                <a:gd name="T41" fmla="*/ 810 h 1877"/>
                <a:gd name="T42" fmla="*/ 703 w 2030"/>
                <a:gd name="T43" fmla="*/ 227 h 1877"/>
                <a:gd name="T44" fmla="*/ 773 w 2030"/>
                <a:gd name="T45" fmla="*/ 583 h 1877"/>
                <a:gd name="T46" fmla="*/ 703 w 2030"/>
                <a:gd name="T47" fmla="*/ 632 h 1877"/>
                <a:gd name="T48" fmla="*/ 703 w 2030"/>
                <a:gd name="T49" fmla="*/ 227 h 1877"/>
                <a:gd name="T50" fmla="*/ 1000 w 2030"/>
                <a:gd name="T51" fmla="*/ 800 h 1877"/>
                <a:gd name="T52" fmla="*/ 1387 w 2030"/>
                <a:gd name="T53" fmla="*/ 1096 h 1877"/>
                <a:gd name="T54" fmla="*/ 882 w 2030"/>
                <a:gd name="T55" fmla="*/ 1017 h 1877"/>
                <a:gd name="T56" fmla="*/ 961 w 2030"/>
                <a:gd name="T57" fmla="*/ 800 h 1877"/>
                <a:gd name="T58" fmla="*/ 624 w 2030"/>
                <a:gd name="T59" fmla="*/ 652 h 1877"/>
                <a:gd name="T60" fmla="*/ 387 w 2030"/>
                <a:gd name="T61" fmla="*/ 642 h 1877"/>
                <a:gd name="T62" fmla="*/ 624 w 2030"/>
                <a:gd name="T63" fmla="*/ 247 h 1877"/>
                <a:gd name="T64" fmla="*/ 436 w 2030"/>
                <a:gd name="T65" fmla="*/ 928 h 1877"/>
                <a:gd name="T66" fmla="*/ 624 w 2030"/>
                <a:gd name="T67" fmla="*/ 1195 h 1877"/>
                <a:gd name="T68" fmla="*/ 387 w 2030"/>
                <a:gd name="T69" fmla="*/ 988 h 1877"/>
                <a:gd name="T70" fmla="*/ 990 w 2030"/>
                <a:gd name="T71" fmla="*/ 1432 h 1877"/>
                <a:gd name="T72" fmla="*/ 862 w 2030"/>
                <a:gd name="T73" fmla="*/ 1096 h 1877"/>
                <a:gd name="T74" fmla="*/ 1278 w 2030"/>
                <a:gd name="T75" fmla="*/ 1353 h 1877"/>
                <a:gd name="T76" fmla="*/ 990 w 2030"/>
                <a:gd name="T77" fmla="*/ 1432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0" h="1877">
                  <a:moveTo>
                    <a:pt x="1654" y="978"/>
                  </a:moveTo>
                  <a:cubicBezTo>
                    <a:pt x="1575" y="978"/>
                    <a:pt x="1505" y="1007"/>
                    <a:pt x="1446" y="1047"/>
                  </a:cubicBezTo>
                  <a:cubicBezTo>
                    <a:pt x="1169" y="721"/>
                    <a:pt x="1169" y="721"/>
                    <a:pt x="1169" y="721"/>
                  </a:cubicBezTo>
                  <a:cubicBezTo>
                    <a:pt x="1198" y="681"/>
                    <a:pt x="1218" y="632"/>
                    <a:pt x="1218" y="583"/>
                  </a:cubicBezTo>
                  <a:cubicBezTo>
                    <a:pt x="1218" y="454"/>
                    <a:pt x="1119" y="355"/>
                    <a:pt x="1000" y="355"/>
                  </a:cubicBezTo>
                  <a:cubicBezTo>
                    <a:pt x="961" y="355"/>
                    <a:pt x="931" y="365"/>
                    <a:pt x="901" y="375"/>
                  </a:cubicBezTo>
                  <a:cubicBezTo>
                    <a:pt x="753" y="168"/>
                    <a:pt x="753" y="168"/>
                    <a:pt x="753" y="168"/>
                  </a:cubicBezTo>
                  <a:cubicBezTo>
                    <a:pt x="763" y="148"/>
                    <a:pt x="773" y="128"/>
                    <a:pt x="773" y="109"/>
                  </a:cubicBezTo>
                  <a:cubicBezTo>
                    <a:pt x="773" y="49"/>
                    <a:pt x="723" y="0"/>
                    <a:pt x="664" y="0"/>
                  </a:cubicBezTo>
                  <a:cubicBezTo>
                    <a:pt x="604" y="0"/>
                    <a:pt x="555" y="49"/>
                    <a:pt x="555" y="109"/>
                  </a:cubicBezTo>
                  <a:cubicBezTo>
                    <a:pt x="555" y="128"/>
                    <a:pt x="565" y="158"/>
                    <a:pt x="575" y="168"/>
                  </a:cubicBezTo>
                  <a:cubicBezTo>
                    <a:pt x="317" y="593"/>
                    <a:pt x="317" y="593"/>
                    <a:pt x="317" y="593"/>
                  </a:cubicBezTo>
                  <a:cubicBezTo>
                    <a:pt x="287" y="583"/>
                    <a:pt x="268" y="583"/>
                    <a:pt x="238" y="583"/>
                  </a:cubicBezTo>
                  <a:cubicBezTo>
                    <a:pt x="109" y="583"/>
                    <a:pt x="0" y="681"/>
                    <a:pt x="0" y="810"/>
                  </a:cubicBezTo>
                  <a:cubicBezTo>
                    <a:pt x="0" y="938"/>
                    <a:pt x="109" y="1047"/>
                    <a:pt x="238" y="1047"/>
                  </a:cubicBezTo>
                  <a:cubicBezTo>
                    <a:pt x="258" y="1047"/>
                    <a:pt x="287" y="1037"/>
                    <a:pt x="317" y="1027"/>
                  </a:cubicBezTo>
                  <a:cubicBezTo>
                    <a:pt x="456" y="1264"/>
                    <a:pt x="456" y="1264"/>
                    <a:pt x="456" y="1264"/>
                  </a:cubicBezTo>
                  <a:cubicBezTo>
                    <a:pt x="377" y="1323"/>
                    <a:pt x="327" y="1422"/>
                    <a:pt x="327" y="1531"/>
                  </a:cubicBezTo>
                  <a:cubicBezTo>
                    <a:pt x="327" y="1719"/>
                    <a:pt x="476" y="1877"/>
                    <a:pt x="664" y="1877"/>
                  </a:cubicBezTo>
                  <a:cubicBezTo>
                    <a:pt x="852" y="1877"/>
                    <a:pt x="1010" y="1719"/>
                    <a:pt x="1010" y="1531"/>
                  </a:cubicBezTo>
                  <a:cubicBezTo>
                    <a:pt x="1010" y="1531"/>
                    <a:pt x="1000" y="1521"/>
                    <a:pt x="1000" y="1511"/>
                  </a:cubicBezTo>
                  <a:cubicBezTo>
                    <a:pt x="1297" y="1462"/>
                    <a:pt x="1297" y="1462"/>
                    <a:pt x="1297" y="1462"/>
                  </a:cubicBezTo>
                  <a:cubicBezTo>
                    <a:pt x="1337" y="1620"/>
                    <a:pt x="1486" y="1728"/>
                    <a:pt x="1654" y="1728"/>
                  </a:cubicBezTo>
                  <a:cubicBezTo>
                    <a:pt x="1862" y="1728"/>
                    <a:pt x="2030" y="1561"/>
                    <a:pt x="2030" y="1353"/>
                  </a:cubicBezTo>
                  <a:cubicBezTo>
                    <a:pt x="2030" y="1146"/>
                    <a:pt x="1862" y="978"/>
                    <a:pt x="1654" y="978"/>
                  </a:cubicBezTo>
                  <a:close/>
                  <a:moveTo>
                    <a:pt x="703" y="1195"/>
                  </a:moveTo>
                  <a:cubicBezTo>
                    <a:pt x="703" y="1037"/>
                    <a:pt x="703" y="1037"/>
                    <a:pt x="703" y="1037"/>
                  </a:cubicBezTo>
                  <a:cubicBezTo>
                    <a:pt x="783" y="1067"/>
                    <a:pt x="783" y="1067"/>
                    <a:pt x="783" y="1067"/>
                  </a:cubicBezTo>
                  <a:cubicBezTo>
                    <a:pt x="733" y="1205"/>
                    <a:pt x="733" y="1205"/>
                    <a:pt x="733" y="1205"/>
                  </a:cubicBezTo>
                  <a:cubicBezTo>
                    <a:pt x="723" y="1195"/>
                    <a:pt x="713" y="1195"/>
                    <a:pt x="703" y="1195"/>
                  </a:cubicBezTo>
                  <a:close/>
                  <a:moveTo>
                    <a:pt x="703" y="948"/>
                  </a:moveTo>
                  <a:cubicBezTo>
                    <a:pt x="703" y="711"/>
                    <a:pt x="703" y="711"/>
                    <a:pt x="703" y="711"/>
                  </a:cubicBezTo>
                  <a:cubicBezTo>
                    <a:pt x="802" y="681"/>
                    <a:pt x="802" y="681"/>
                    <a:pt x="802" y="681"/>
                  </a:cubicBezTo>
                  <a:cubicBezTo>
                    <a:pt x="822" y="721"/>
                    <a:pt x="852" y="751"/>
                    <a:pt x="882" y="770"/>
                  </a:cubicBezTo>
                  <a:cubicBezTo>
                    <a:pt x="812" y="988"/>
                    <a:pt x="812" y="988"/>
                    <a:pt x="812" y="988"/>
                  </a:cubicBezTo>
                  <a:cubicBezTo>
                    <a:pt x="703" y="948"/>
                    <a:pt x="703" y="948"/>
                    <a:pt x="703" y="948"/>
                  </a:cubicBezTo>
                  <a:cubicBezTo>
                    <a:pt x="703" y="948"/>
                    <a:pt x="703" y="948"/>
                    <a:pt x="703" y="948"/>
                  </a:cubicBezTo>
                  <a:close/>
                  <a:moveTo>
                    <a:pt x="466" y="780"/>
                  </a:moveTo>
                  <a:cubicBezTo>
                    <a:pt x="624" y="731"/>
                    <a:pt x="624" y="731"/>
                    <a:pt x="624" y="731"/>
                  </a:cubicBezTo>
                  <a:cubicBezTo>
                    <a:pt x="624" y="919"/>
                    <a:pt x="624" y="919"/>
                    <a:pt x="624" y="919"/>
                  </a:cubicBezTo>
                  <a:cubicBezTo>
                    <a:pt x="466" y="859"/>
                    <a:pt x="466" y="859"/>
                    <a:pt x="466" y="859"/>
                  </a:cubicBezTo>
                  <a:cubicBezTo>
                    <a:pt x="466" y="839"/>
                    <a:pt x="466" y="830"/>
                    <a:pt x="466" y="810"/>
                  </a:cubicBezTo>
                  <a:cubicBezTo>
                    <a:pt x="466" y="800"/>
                    <a:pt x="466" y="790"/>
                    <a:pt x="466" y="780"/>
                  </a:cubicBezTo>
                  <a:close/>
                  <a:moveTo>
                    <a:pt x="703" y="227"/>
                  </a:moveTo>
                  <a:cubicBezTo>
                    <a:pt x="842" y="425"/>
                    <a:pt x="842" y="425"/>
                    <a:pt x="842" y="425"/>
                  </a:cubicBezTo>
                  <a:cubicBezTo>
                    <a:pt x="802" y="464"/>
                    <a:pt x="773" y="523"/>
                    <a:pt x="773" y="583"/>
                  </a:cubicBezTo>
                  <a:cubicBezTo>
                    <a:pt x="773" y="593"/>
                    <a:pt x="773" y="602"/>
                    <a:pt x="773" y="602"/>
                  </a:cubicBezTo>
                  <a:cubicBezTo>
                    <a:pt x="703" y="632"/>
                    <a:pt x="703" y="632"/>
                    <a:pt x="703" y="632"/>
                  </a:cubicBezTo>
                  <a:cubicBezTo>
                    <a:pt x="703" y="227"/>
                    <a:pt x="703" y="227"/>
                    <a:pt x="703" y="227"/>
                  </a:cubicBezTo>
                  <a:cubicBezTo>
                    <a:pt x="703" y="227"/>
                    <a:pt x="703" y="227"/>
                    <a:pt x="703" y="227"/>
                  </a:cubicBezTo>
                  <a:close/>
                  <a:moveTo>
                    <a:pt x="961" y="800"/>
                  </a:moveTo>
                  <a:cubicBezTo>
                    <a:pt x="971" y="800"/>
                    <a:pt x="981" y="800"/>
                    <a:pt x="1000" y="800"/>
                  </a:cubicBezTo>
                  <a:cubicBezTo>
                    <a:pt x="1040" y="800"/>
                    <a:pt x="1070" y="790"/>
                    <a:pt x="1109" y="770"/>
                  </a:cubicBezTo>
                  <a:cubicBezTo>
                    <a:pt x="1387" y="1096"/>
                    <a:pt x="1387" y="1096"/>
                    <a:pt x="1387" y="1096"/>
                  </a:cubicBezTo>
                  <a:cubicBezTo>
                    <a:pt x="1357" y="1126"/>
                    <a:pt x="1337" y="1156"/>
                    <a:pt x="1317" y="1185"/>
                  </a:cubicBezTo>
                  <a:cubicBezTo>
                    <a:pt x="882" y="1017"/>
                    <a:pt x="882" y="1017"/>
                    <a:pt x="882" y="1017"/>
                  </a:cubicBezTo>
                  <a:cubicBezTo>
                    <a:pt x="961" y="800"/>
                    <a:pt x="961" y="800"/>
                    <a:pt x="961" y="800"/>
                  </a:cubicBezTo>
                  <a:cubicBezTo>
                    <a:pt x="961" y="800"/>
                    <a:pt x="961" y="800"/>
                    <a:pt x="961" y="800"/>
                  </a:cubicBezTo>
                  <a:close/>
                  <a:moveTo>
                    <a:pt x="624" y="247"/>
                  </a:moveTo>
                  <a:cubicBezTo>
                    <a:pt x="624" y="652"/>
                    <a:pt x="624" y="652"/>
                    <a:pt x="624" y="652"/>
                  </a:cubicBezTo>
                  <a:cubicBezTo>
                    <a:pt x="436" y="711"/>
                    <a:pt x="436" y="711"/>
                    <a:pt x="436" y="711"/>
                  </a:cubicBezTo>
                  <a:cubicBezTo>
                    <a:pt x="426" y="681"/>
                    <a:pt x="406" y="662"/>
                    <a:pt x="387" y="642"/>
                  </a:cubicBezTo>
                  <a:cubicBezTo>
                    <a:pt x="624" y="247"/>
                    <a:pt x="624" y="247"/>
                    <a:pt x="624" y="247"/>
                  </a:cubicBezTo>
                  <a:cubicBezTo>
                    <a:pt x="624" y="247"/>
                    <a:pt x="624" y="247"/>
                    <a:pt x="624" y="247"/>
                  </a:cubicBezTo>
                  <a:close/>
                  <a:moveTo>
                    <a:pt x="387" y="988"/>
                  </a:moveTo>
                  <a:cubicBezTo>
                    <a:pt x="406" y="968"/>
                    <a:pt x="416" y="948"/>
                    <a:pt x="436" y="928"/>
                  </a:cubicBezTo>
                  <a:cubicBezTo>
                    <a:pt x="624" y="1007"/>
                    <a:pt x="624" y="1007"/>
                    <a:pt x="624" y="1007"/>
                  </a:cubicBezTo>
                  <a:cubicBezTo>
                    <a:pt x="624" y="1195"/>
                    <a:pt x="624" y="1195"/>
                    <a:pt x="624" y="1195"/>
                  </a:cubicBezTo>
                  <a:cubicBezTo>
                    <a:pt x="585" y="1195"/>
                    <a:pt x="555" y="1205"/>
                    <a:pt x="525" y="1225"/>
                  </a:cubicBezTo>
                  <a:cubicBezTo>
                    <a:pt x="387" y="988"/>
                    <a:pt x="387" y="988"/>
                    <a:pt x="387" y="988"/>
                  </a:cubicBezTo>
                  <a:cubicBezTo>
                    <a:pt x="387" y="988"/>
                    <a:pt x="387" y="988"/>
                    <a:pt x="387" y="988"/>
                  </a:cubicBezTo>
                  <a:close/>
                  <a:moveTo>
                    <a:pt x="990" y="1432"/>
                  </a:moveTo>
                  <a:cubicBezTo>
                    <a:pt x="961" y="1343"/>
                    <a:pt x="901" y="1264"/>
                    <a:pt x="812" y="1225"/>
                  </a:cubicBezTo>
                  <a:cubicBezTo>
                    <a:pt x="862" y="1096"/>
                    <a:pt x="862" y="1096"/>
                    <a:pt x="862" y="1096"/>
                  </a:cubicBezTo>
                  <a:cubicBezTo>
                    <a:pt x="1288" y="1254"/>
                    <a:pt x="1288" y="1254"/>
                    <a:pt x="1288" y="1254"/>
                  </a:cubicBezTo>
                  <a:cubicBezTo>
                    <a:pt x="1278" y="1294"/>
                    <a:pt x="1278" y="1323"/>
                    <a:pt x="1278" y="1353"/>
                  </a:cubicBezTo>
                  <a:cubicBezTo>
                    <a:pt x="1278" y="1363"/>
                    <a:pt x="1278" y="1373"/>
                    <a:pt x="1278" y="1383"/>
                  </a:cubicBezTo>
                  <a:cubicBezTo>
                    <a:pt x="990" y="1432"/>
                    <a:pt x="990" y="1432"/>
                    <a:pt x="990" y="1432"/>
                  </a:cubicBezTo>
                  <a:cubicBezTo>
                    <a:pt x="990" y="1432"/>
                    <a:pt x="990" y="1432"/>
                    <a:pt x="990" y="143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88"/>
              <a:endParaRPr lang="en-US" sz="1836">
                <a:solidFill>
                  <a:srgbClr val="FFFFFF"/>
                </a:solidFill>
              </a:endParaRPr>
            </a:p>
          </p:txBody>
        </p:sp>
      </p:grpSp>
    </p:spTree>
    <p:extLst>
      <p:ext uri="{BB962C8B-B14F-4D97-AF65-F5344CB8AC3E}">
        <p14:creationId xmlns:p14="http://schemas.microsoft.com/office/powerpoint/2010/main" val="146404546"/>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70099"/>
            <a:ext cx="11889564" cy="917575"/>
          </a:xfrm>
        </p:spPr>
        <p:txBody>
          <a:bodyPr/>
          <a:lstStyle/>
          <a:p>
            <a:r>
              <a:rPr lang="en-US" sz="4800" dirty="0" smtClean="0"/>
              <a:t>Summary</a:t>
            </a:r>
            <a:endParaRPr lang="en-US" sz="4800" dirty="0"/>
          </a:p>
        </p:txBody>
      </p:sp>
      <p:sp>
        <p:nvSpPr>
          <p:cNvPr id="3" name="Text Placeholder 2"/>
          <p:cNvSpPr>
            <a:spLocks noGrp="1"/>
          </p:cNvSpPr>
          <p:nvPr>
            <p:ph type="body" sz="quarter" idx="10"/>
          </p:nvPr>
        </p:nvSpPr>
        <p:spPr>
          <a:xfrm>
            <a:off x="274639" y="848448"/>
            <a:ext cx="12161836" cy="5072158"/>
          </a:xfrm>
        </p:spPr>
        <p:txBody>
          <a:bodyPr/>
          <a:lstStyle/>
          <a:p>
            <a:pPr>
              <a:spcBef>
                <a:spcPts val="1200"/>
              </a:spcBef>
            </a:pPr>
            <a:r>
              <a:rPr lang="en-US" sz="4000" dirty="0"/>
              <a:t>Where are we in Datacenter Evolution?</a:t>
            </a:r>
          </a:p>
          <a:p>
            <a:pPr lvl="1">
              <a:spcBef>
                <a:spcPts val="1200"/>
              </a:spcBef>
            </a:pPr>
            <a:r>
              <a:rPr lang="en-US" sz="2400" dirty="0"/>
              <a:t>Virtualization is mature. It’s about cloud.</a:t>
            </a:r>
          </a:p>
          <a:p>
            <a:pPr>
              <a:spcBef>
                <a:spcPts val="1200"/>
              </a:spcBef>
            </a:pPr>
            <a:r>
              <a:rPr lang="en-US" sz="4000" dirty="0" smtClean="0"/>
              <a:t>Cloud</a:t>
            </a:r>
            <a:r>
              <a:rPr lang="en-US" sz="4000" dirty="0"/>
              <a:t>: concerns vs. opportunities</a:t>
            </a:r>
          </a:p>
          <a:p>
            <a:pPr lvl="1">
              <a:spcBef>
                <a:spcPts val="1200"/>
              </a:spcBef>
            </a:pPr>
            <a:r>
              <a:rPr lang="en-US" sz="2400" dirty="0"/>
              <a:t>Concerns: Security, </a:t>
            </a:r>
            <a:r>
              <a:rPr lang="en-US" sz="2400" dirty="0" smtClean="0"/>
              <a:t>Shadow </a:t>
            </a:r>
            <a:r>
              <a:rPr lang="en-US" sz="2400" dirty="0"/>
              <a:t>IT </a:t>
            </a:r>
            <a:r>
              <a:rPr lang="en-US" sz="2400" dirty="0" smtClean="0"/>
              <a:t>=&gt; lack </a:t>
            </a:r>
            <a:r>
              <a:rPr lang="en-US" sz="2400" dirty="0"/>
              <a:t>of control</a:t>
            </a:r>
          </a:p>
          <a:p>
            <a:pPr lvl="1">
              <a:spcBef>
                <a:spcPts val="1200"/>
              </a:spcBef>
            </a:pPr>
            <a:r>
              <a:rPr lang="en-US" sz="2400" dirty="0"/>
              <a:t>Opportunities: Agility. Scale. Access. Disaster Recovery. Data </a:t>
            </a:r>
            <a:r>
              <a:rPr lang="en-US" sz="2400" dirty="0" smtClean="0"/>
              <a:t>Analytics, Machine Learning</a:t>
            </a:r>
            <a:endParaRPr lang="en-US" sz="2400" dirty="0"/>
          </a:p>
          <a:p>
            <a:pPr>
              <a:spcBef>
                <a:spcPts val="1200"/>
              </a:spcBef>
            </a:pPr>
            <a:r>
              <a:rPr lang="en-US" sz="4000" dirty="0" smtClean="0"/>
              <a:t>Learn </a:t>
            </a:r>
            <a:r>
              <a:rPr lang="en-US" sz="4000" dirty="0"/>
              <a:t>how to take back control from Shadow IT</a:t>
            </a:r>
          </a:p>
          <a:p>
            <a:pPr lvl="1">
              <a:spcBef>
                <a:spcPts val="1200"/>
              </a:spcBef>
            </a:pPr>
            <a:r>
              <a:rPr lang="en-US" sz="2400" dirty="0" smtClean="0"/>
              <a:t>Microsoft Azure </a:t>
            </a:r>
            <a:r>
              <a:rPr lang="en-US" sz="2400" dirty="0"/>
              <a:t>Stack: Azure in your </a:t>
            </a:r>
            <a:r>
              <a:rPr lang="en-US" sz="2400" dirty="0" smtClean="0"/>
              <a:t>datacenter</a:t>
            </a:r>
            <a:endParaRPr lang="en-US" sz="2400" dirty="0"/>
          </a:p>
          <a:p>
            <a:pPr lvl="1">
              <a:spcBef>
                <a:spcPts val="1200"/>
              </a:spcBef>
            </a:pPr>
            <a:r>
              <a:rPr lang="en-US" sz="2400" dirty="0"/>
              <a:t>Assurance with Host Guardian Service and Shielded VMs</a:t>
            </a:r>
          </a:p>
          <a:p>
            <a:pPr lvl="1">
              <a:spcBef>
                <a:spcPts val="1200"/>
              </a:spcBef>
            </a:pPr>
            <a:r>
              <a:rPr lang="en-US" sz="2400" dirty="0" smtClean="0"/>
              <a:t>Next-gen application platform with Open Source support, Containers and Nano Server</a:t>
            </a:r>
            <a:endParaRPr lang="en-US" sz="2400" dirty="0"/>
          </a:p>
        </p:txBody>
      </p:sp>
    </p:spTree>
    <p:extLst>
      <p:ext uri="{BB962C8B-B14F-4D97-AF65-F5344CB8AC3E}">
        <p14:creationId xmlns:p14="http://schemas.microsoft.com/office/powerpoint/2010/main" val="3462990736"/>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 - Evaluate</a:t>
            </a:r>
            <a:endParaRPr lang="en-US" dirty="0"/>
          </a:p>
        </p:txBody>
      </p:sp>
      <p:sp>
        <p:nvSpPr>
          <p:cNvPr id="3" name="Text Placeholder 2"/>
          <p:cNvSpPr>
            <a:spLocks noGrp="1"/>
          </p:cNvSpPr>
          <p:nvPr>
            <p:ph type="body" sz="quarter" idx="10"/>
          </p:nvPr>
        </p:nvSpPr>
        <p:spPr>
          <a:xfrm>
            <a:off x="274639" y="1212851"/>
            <a:ext cx="11887200" cy="3256276"/>
          </a:xfrm>
        </p:spPr>
        <p:txBody>
          <a:bodyPr/>
          <a:lstStyle/>
          <a:p>
            <a:pPr marL="571500" indent="-571500">
              <a:buFont typeface="Arial" panose="020B0604020202020204" pitchFamily="34" charset="0"/>
              <a:buChar char="•"/>
            </a:pPr>
            <a:endParaRPr lang="en-US" sz="3600" dirty="0" smtClean="0"/>
          </a:p>
          <a:p>
            <a:r>
              <a:rPr lang="en-US" sz="3600" dirty="0" smtClean="0"/>
              <a:t>Windows Server/Hyper-V </a:t>
            </a:r>
            <a:r>
              <a:rPr lang="en-US" sz="3600" dirty="0"/>
              <a:t>Technical Preview </a:t>
            </a:r>
            <a:r>
              <a:rPr lang="en-US" sz="3600" dirty="0" smtClean="0"/>
              <a:t>2 today</a:t>
            </a:r>
            <a:endParaRPr lang="en-US" sz="3600" dirty="0"/>
          </a:p>
          <a:p>
            <a:endParaRPr lang="en-US" sz="2000" dirty="0" smtClean="0"/>
          </a:p>
          <a:p>
            <a:r>
              <a:rPr lang="en-US" sz="3600" dirty="0" smtClean="0"/>
              <a:t>System </a:t>
            </a:r>
            <a:r>
              <a:rPr lang="en-US" sz="3600" dirty="0"/>
              <a:t>Center Technical </a:t>
            </a:r>
            <a:r>
              <a:rPr lang="en-US" sz="3600" dirty="0" smtClean="0"/>
              <a:t>Preview later this week</a:t>
            </a:r>
            <a:endParaRPr lang="en-US" sz="3600" dirty="0"/>
          </a:p>
          <a:p>
            <a:endParaRPr lang="en-US" sz="2000" dirty="0" smtClean="0"/>
          </a:p>
          <a:p>
            <a:r>
              <a:rPr lang="en-US" sz="3600" dirty="0" smtClean="0"/>
              <a:t>Microsoft </a:t>
            </a:r>
            <a:r>
              <a:rPr lang="en-US" sz="3600" dirty="0"/>
              <a:t>Azure Infrastructure Services </a:t>
            </a:r>
            <a:r>
              <a:rPr lang="en-US" sz="3600" dirty="0" smtClean="0"/>
              <a:t>today</a:t>
            </a:r>
            <a:endParaRPr lang="en-US" sz="3600" dirty="0"/>
          </a:p>
        </p:txBody>
      </p:sp>
    </p:spTree>
    <p:extLst>
      <p:ext uri="{BB962C8B-B14F-4D97-AF65-F5344CB8AC3E}">
        <p14:creationId xmlns:p14="http://schemas.microsoft.com/office/powerpoint/2010/main" val="317888664"/>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59" name="Group 158"/>
          <p:cNvGrpSpPr/>
          <p:nvPr/>
        </p:nvGrpSpPr>
        <p:grpSpPr>
          <a:xfrm>
            <a:off x="0" y="6133671"/>
            <a:ext cx="12436475" cy="660984"/>
            <a:chOff x="-94923" y="6161807"/>
            <a:chExt cx="12436475" cy="660984"/>
          </a:xfrm>
        </p:grpSpPr>
        <p:sp>
          <p:nvSpPr>
            <p:cNvPr id="205" name="Rectangle 204"/>
            <p:cNvSpPr/>
            <p:nvPr/>
          </p:nvSpPr>
          <p:spPr bwMode="auto">
            <a:xfrm>
              <a:off x="-94923" y="6161807"/>
              <a:ext cx="12436475" cy="626192"/>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17" name="Rectangle 216"/>
            <p:cNvSpPr/>
            <p:nvPr/>
          </p:nvSpPr>
          <p:spPr bwMode="auto">
            <a:xfrm>
              <a:off x="759654" y="6161807"/>
              <a:ext cx="1645920" cy="626192"/>
            </a:xfrm>
            <a:prstGeom prst="rect">
              <a:avLst/>
            </a:prstGeom>
            <a:solidFill>
              <a:schemeClr val="accent6">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18" name="Freeform 217"/>
            <p:cNvSpPr>
              <a:spLocks noChangeAspect="1"/>
            </p:cNvSpPr>
            <p:nvPr/>
          </p:nvSpPr>
          <p:spPr bwMode="black">
            <a:xfrm>
              <a:off x="229669" y="6281768"/>
              <a:ext cx="327523" cy="386269"/>
            </a:xfrm>
            <a:custGeom>
              <a:avLst/>
              <a:gdLst>
                <a:gd name="connsiteX0" fmla="*/ 394050 w 463544"/>
                <a:gd name="connsiteY0" fmla="*/ 18927 h 546686"/>
                <a:gd name="connsiteX1" fmla="*/ 441677 w 463544"/>
                <a:gd name="connsiteY1" fmla="*/ 30354 h 546686"/>
                <a:gd name="connsiteX2" fmla="*/ 463544 w 463544"/>
                <a:gd name="connsiteY2" fmla="*/ 65929 h 546686"/>
                <a:gd name="connsiteX3" fmla="*/ 463544 w 463544"/>
                <a:gd name="connsiteY3" fmla="*/ 284847 h 546686"/>
                <a:gd name="connsiteX4" fmla="*/ 441677 w 463544"/>
                <a:gd name="connsiteY4" fmla="*/ 301266 h 546686"/>
                <a:gd name="connsiteX5" fmla="*/ 108199 w 463544"/>
                <a:gd name="connsiteY5" fmla="*/ 312212 h 546686"/>
                <a:gd name="connsiteX6" fmla="*/ 108199 w 463544"/>
                <a:gd name="connsiteY6" fmla="*/ 41300 h 546686"/>
                <a:gd name="connsiteX7" fmla="*/ 394050 w 463544"/>
                <a:gd name="connsiteY7" fmla="*/ 18927 h 546686"/>
                <a:gd name="connsiteX8" fmla="*/ 40432 w 463544"/>
                <a:gd name="connsiteY8" fmla="*/ 0 h 546686"/>
                <a:gd name="connsiteX9" fmla="*/ 80864 w 463544"/>
                <a:gd name="connsiteY9" fmla="*/ 41002 h 546686"/>
                <a:gd name="connsiteX10" fmla="*/ 80864 w 463544"/>
                <a:gd name="connsiteY10" fmla="*/ 502951 h 546686"/>
                <a:gd name="connsiteX11" fmla="*/ 40432 w 463544"/>
                <a:gd name="connsiteY11" fmla="*/ 546686 h 546686"/>
                <a:gd name="connsiteX12" fmla="*/ 0 w 463544"/>
                <a:gd name="connsiteY12" fmla="*/ 502951 h 546686"/>
                <a:gd name="connsiteX13" fmla="*/ 0 w 463544"/>
                <a:gd name="connsiteY13" fmla="*/ 41002 h 546686"/>
                <a:gd name="connsiteX14" fmla="*/ 40432 w 463544"/>
                <a:gd name="connsiteY14" fmla="*/ 0 h 54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544" h="546686">
                  <a:moveTo>
                    <a:pt x="394050" y="18927"/>
                  </a:moveTo>
                  <a:cubicBezTo>
                    <a:pt x="408833" y="20306"/>
                    <a:pt x="424593" y="23855"/>
                    <a:pt x="441677" y="30354"/>
                  </a:cubicBezTo>
                  <a:cubicBezTo>
                    <a:pt x="455344" y="35827"/>
                    <a:pt x="463544" y="52246"/>
                    <a:pt x="463544" y="65929"/>
                  </a:cubicBezTo>
                  <a:cubicBezTo>
                    <a:pt x="463544" y="150760"/>
                    <a:pt x="463544" y="202753"/>
                    <a:pt x="463544" y="284847"/>
                  </a:cubicBezTo>
                  <a:cubicBezTo>
                    <a:pt x="463544" y="298530"/>
                    <a:pt x="455344" y="306739"/>
                    <a:pt x="441677" y="301266"/>
                  </a:cubicBezTo>
                  <a:cubicBezTo>
                    <a:pt x="305006" y="249273"/>
                    <a:pt x="253071" y="386097"/>
                    <a:pt x="108199" y="312212"/>
                  </a:cubicBezTo>
                  <a:cubicBezTo>
                    <a:pt x="108199" y="202753"/>
                    <a:pt x="108199" y="148023"/>
                    <a:pt x="108199" y="41300"/>
                  </a:cubicBezTo>
                  <a:cubicBezTo>
                    <a:pt x="234962" y="105950"/>
                    <a:pt x="290570" y="9275"/>
                    <a:pt x="394050" y="18927"/>
                  </a:cubicBezTo>
                  <a:close/>
                  <a:moveTo>
                    <a:pt x="40432" y="0"/>
                  </a:moveTo>
                  <a:cubicBezTo>
                    <a:pt x="64691" y="0"/>
                    <a:pt x="80864" y="16401"/>
                    <a:pt x="80864" y="41002"/>
                  </a:cubicBezTo>
                  <a:cubicBezTo>
                    <a:pt x="80864" y="41002"/>
                    <a:pt x="80864" y="41002"/>
                    <a:pt x="80864" y="502951"/>
                  </a:cubicBezTo>
                  <a:cubicBezTo>
                    <a:pt x="80864" y="527552"/>
                    <a:pt x="64691" y="546686"/>
                    <a:pt x="40432" y="546686"/>
                  </a:cubicBezTo>
                  <a:cubicBezTo>
                    <a:pt x="18868" y="546686"/>
                    <a:pt x="0" y="527552"/>
                    <a:pt x="0" y="502951"/>
                  </a:cubicBezTo>
                  <a:cubicBezTo>
                    <a:pt x="0" y="502951"/>
                    <a:pt x="0" y="502951"/>
                    <a:pt x="0" y="41002"/>
                  </a:cubicBezTo>
                  <a:cubicBezTo>
                    <a:pt x="0" y="16401"/>
                    <a:pt x="18868" y="0"/>
                    <a:pt x="40432" y="0"/>
                  </a:cubicBezTo>
                  <a:close/>
                </a:path>
              </a:pathLst>
            </a:custGeom>
            <a:solidFill>
              <a:schemeClr val="accent6">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19" name="Rectangle 218"/>
            <p:cNvSpPr/>
            <p:nvPr/>
          </p:nvSpPr>
          <p:spPr bwMode="auto">
            <a:xfrm>
              <a:off x="2468803" y="6161807"/>
              <a:ext cx="1645920" cy="626192"/>
            </a:xfrm>
            <a:prstGeom prst="rect">
              <a:avLst/>
            </a:prstGeom>
            <a:solidFill>
              <a:schemeClr val="accent6">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20" name="Rectangle 219"/>
            <p:cNvSpPr/>
            <p:nvPr/>
          </p:nvSpPr>
          <p:spPr bwMode="auto">
            <a:xfrm>
              <a:off x="4177952" y="6161807"/>
              <a:ext cx="1645920" cy="626192"/>
            </a:xfrm>
            <a:prstGeom prst="rect">
              <a:avLst/>
            </a:prstGeom>
            <a:solidFill>
              <a:schemeClr val="accent6">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21" name="Rectangle 220"/>
            <p:cNvSpPr/>
            <p:nvPr/>
          </p:nvSpPr>
          <p:spPr bwMode="auto">
            <a:xfrm>
              <a:off x="5887101" y="6161807"/>
              <a:ext cx="1645920" cy="626192"/>
            </a:xfrm>
            <a:prstGeom prst="rect">
              <a:avLst/>
            </a:prstGeom>
            <a:solidFill>
              <a:schemeClr val="accent6">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22" name="Rectangle 221"/>
            <p:cNvSpPr/>
            <p:nvPr/>
          </p:nvSpPr>
          <p:spPr bwMode="auto">
            <a:xfrm>
              <a:off x="7596249" y="6161807"/>
              <a:ext cx="1664585" cy="626192"/>
            </a:xfrm>
            <a:prstGeom prst="rect">
              <a:avLst/>
            </a:prstGeom>
            <a:solidFill>
              <a:schemeClr val="accent6">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23" name="TextBox 222"/>
            <p:cNvSpPr txBox="1"/>
            <p:nvPr/>
          </p:nvSpPr>
          <p:spPr>
            <a:xfrm>
              <a:off x="756836" y="6167227"/>
              <a:ext cx="2142103" cy="655564"/>
            </a:xfrm>
            <a:prstGeom prst="rect">
              <a:avLst/>
            </a:prstGeom>
            <a:noFill/>
          </p:spPr>
          <p:txBody>
            <a:bodyPr wrap="square" lIns="182880" tIns="146304" rIns="182880" bIns="146304" rtlCol="0">
              <a:spAutoFit/>
            </a:bodyPr>
            <a:lstStyle/>
            <a:p>
              <a:pPr>
                <a:lnSpc>
                  <a:spcPct val="90000"/>
                </a:lnSpc>
              </a:pPr>
              <a:r>
                <a:rPr lang="en-US" sz="1300" dirty="0">
                  <a:gradFill>
                    <a:gsLst>
                      <a:gs pos="0">
                        <a:srgbClr val="FFFFFF"/>
                      </a:gs>
                      <a:gs pos="59000">
                        <a:srgbClr val="FFFFFF"/>
                      </a:gs>
                    </a:gsLst>
                    <a:lin ang="5400000" scaled="0"/>
                  </a:gradFill>
                  <a:latin typeface="Segoe UI Semibold" panose="020B0702040204020203" pitchFamily="34" charset="0"/>
                  <a:cs typeface="Segoe UI Semibold" panose="020B0702040204020203" pitchFamily="34" charset="0"/>
                </a:rPr>
                <a:t>Microsoft </a:t>
              </a:r>
              <a:r>
                <a:rPr lang="en-US" sz="1300" dirty="0" smtClean="0">
                  <a:gradFill>
                    <a:gsLst>
                      <a:gs pos="0">
                        <a:srgbClr val="FFFFFF"/>
                      </a:gs>
                      <a:gs pos="59000">
                        <a:srgbClr val="FFFFFF"/>
                      </a:gs>
                    </a:gsLst>
                    <a:lin ang="5400000" scaled="0"/>
                  </a:gradFill>
                  <a:latin typeface="Segoe UI Semibold" panose="020B0702040204020203" pitchFamily="34" charset="0"/>
                  <a:cs typeface="Segoe UI Semibold" panose="020B0702040204020203" pitchFamily="34" charset="0"/>
                </a:rPr>
                <a:t/>
              </a:r>
              <a:br>
                <a:rPr lang="en-US" sz="1300" dirty="0" smtClean="0">
                  <a:gradFill>
                    <a:gsLst>
                      <a:gs pos="0">
                        <a:srgbClr val="FFFFFF"/>
                      </a:gs>
                      <a:gs pos="59000">
                        <a:srgbClr val="FFFFFF"/>
                      </a:gs>
                    </a:gsLst>
                    <a:lin ang="5400000" scaled="0"/>
                  </a:gradFill>
                  <a:latin typeface="Segoe UI Semibold" panose="020B0702040204020203" pitchFamily="34" charset="0"/>
                  <a:cs typeface="Segoe UI Semibold" panose="020B0702040204020203" pitchFamily="34" charset="0"/>
                </a:rPr>
              </a:br>
              <a:r>
                <a:rPr lang="en-US" sz="1300" dirty="0" smtClean="0">
                  <a:gradFill>
                    <a:gsLst>
                      <a:gs pos="0">
                        <a:srgbClr val="FFFFFF"/>
                      </a:gs>
                      <a:gs pos="59000">
                        <a:srgbClr val="FFFFFF"/>
                      </a:gs>
                    </a:gsLst>
                    <a:lin ang="5400000" scaled="0"/>
                  </a:gradFill>
                  <a:latin typeface="Segoe UI Semibold" panose="020B0702040204020203" pitchFamily="34" charset="0"/>
                  <a:cs typeface="Segoe UI Semibold" panose="020B0702040204020203" pitchFamily="34" charset="0"/>
                </a:rPr>
                <a:t>Azure Stack             </a:t>
              </a:r>
              <a:endParaRPr lang="en-US" sz="1300" dirty="0">
                <a:gradFill>
                  <a:gsLst>
                    <a:gs pos="0">
                      <a:srgbClr val="FFFFFF"/>
                    </a:gs>
                    <a:gs pos="59000">
                      <a:srgbClr val="FFFFFF"/>
                    </a:gs>
                  </a:gsLst>
                  <a:lin ang="5400000" scaled="0"/>
                </a:gradFill>
                <a:latin typeface="Segoe UI Semibold" panose="020B0702040204020203" pitchFamily="34" charset="0"/>
                <a:cs typeface="Segoe UI Semibold" panose="020B0702040204020203" pitchFamily="34" charset="0"/>
              </a:endParaRPr>
            </a:p>
          </p:txBody>
        </p:sp>
        <p:sp>
          <p:nvSpPr>
            <p:cNvPr id="224" name="TextBox 223"/>
            <p:cNvSpPr txBox="1"/>
            <p:nvPr/>
          </p:nvSpPr>
          <p:spPr>
            <a:xfrm>
              <a:off x="2360323" y="6167227"/>
              <a:ext cx="1902038" cy="655564"/>
            </a:xfrm>
            <a:prstGeom prst="rect">
              <a:avLst/>
            </a:prstGeom>
            <a:noFill/>
          </p:spPr>
          <p:txBody>
            <a:bodyPr wrap="square" lIns="182880" tIns="146304" rIns="182880" bIns="146304" rtlCol="0">
              <a:spAutoFit/>
            </a:bodyPr>
            <a:lstStyle/>
            <a:p>
              <a:pPr>
                <a:lnSpc>
                  <a:spcPct val="90000"/>
                </a:lnSpc>
              </a:pPr>
              <a:r>
                <a:rPr lang="en-US" sz="1300" dirty="0" smtClean="0">
                  <a:gradFill>
                    <a:gsLst>
                      <a:gs pos="0">
                        <a:srgbClr val="FFFFFF"/>
                      </a:gs>
                      <a:gs pos="59000">
                        <a:srgbClr val="FFFFFF"/>
                      </a:gs>
                    </a:gsLst>
                    <a:lin ang="5400000" scaled="0"/>
                  </a:gradFill>
                  <a:latin typeface="Segoe UI Semibold" panose="020B0702040204020203" pitchFamily="34" charset="0"/>
                  <a:cs typeface="Segoe UI Semibold" panose="020B0702040204020203" pitchFamily="34" charset="0"/>
                </a:rPr>
                <a:t>Operations </a:t>
              </a:r>
              <a:br>
                <a:rPr lang="en-US" sz="1300" dirty="0" smtClean="0">
                  <a:gradFill>
                    <a:gsLst>
                      <a:gs pos="0">
                        <a:srgbClr val="FFFFFF"/>
                      </a:gs>
                      <a:gs pos="59000">
                        <a:srgbClr val="FFFFFF"/>
                      </a:gs>
                    </a:gsLst>
                    <a:lin ang="5400000" scaled="0"/>
                  </a:gradFill>
                  <a:latin typeface="Segoe UI Semibold" panose="020B0702040204020203" pitchFamily="34" charset="0"/>
                  <a:cs typeface="Segoe UI Semibold" panose="020B0702040204020203" pitchFamily="34" charset="0"/>
                </a:rPr>
              </a:br>
              <a:r>
                <a:rPr lang="en-US" sz="1300" dirty="0" smtClean="0">
                  <a:gradFill>
                    <a:gsLst>
                      <a:gs pos="0">
                        <a:srgbClr val="FFFFFF"/>
                      </a:gs>
                      <a:gs pos="59000">
                        <a:srgbClr val="FFFFFF"/>
                      </a:gs>
                    </a:gsLst>
                    <a:lin ang="5400000" scaled="0"/>
                  </a:gradFill>
                  <a:latin typeface="Segoe UI Semibold" panose="020B0702040204020203" pitchFamily="34" charset="0"/>
                  <a:cs typeface="Segoe UI Semibold" panose="020B0702040204020203" pitchFamily="34" charset="0"/>
                </a:rPr>
                <a:t>Management Suite</a:t>
              </a:r>
              <a:endParaRPr lang="en-US" sz="1300" dirty="0">
                <a:gradFill>
                  <a:gsLst>
                    <a:gs pos="0">
                      <a:srgbClr val="FFFFFF"/>
                    </a:gs>
                    <a:gs pos="59000">
                      <a:srgbClr val="FFFFFF"/>
                    </a:gs>
                  </a:gsLst>
                  <a:lin ang="5400000" scaled="0"/>
                </a:gradFill>
                <a:latin typeface="Segoe UI Semibold" panose="020B0702040204020203" pitchFamily="34" charset="0"/>
                <a:cs typeface="Segoe UI Semibold" panose="020B0702040204020203" pitchFamily="34" charset="0"/>
              </a:endParaRPr>
            </a:p>
          </p:txBody>
        </p:sp>
        <p:sp>
          <p:nvSpPr>
            <p:cNvPr id="225" name="TextBox 224"/>
            <p:cNvSpPr txBox="1"/>
            <p:nvPr/>
          </p:nvSpPr>
          <p:spPr>
            <a:xfrm>
              <a:off x="4177952" y="6257252"/>
              <a:ext cx="2142103" cy="475515"/>
            </a:xfrm>
            <a:prstGeom prst="rect">
              <a:avLst/>
            </a:prstGeom>
            <a:noFill/>
          </p:spPr>
          <p:txBody>
            <a:bodyPr wrap="square" lIns="182880" tIns="146304" rIns="182880" bIns="146304" rtlCol="0">
              <a:spAutoFit/>
            </a:bodyPr>
            <a:lstStyle/>
            <a:p>
              <a:pPr>
                <a:lnSpc>
                  <a:spcPct val="90000"/>
                </a:lnSpc>
              </a:pPr>
              <a:r>
                <a:rPr lang="en-US" sz="1300" dirty="0" smtClean="0">
                  <a:gradFill>
                    <a:gsLst>
                      <a:gs pos="0">
                        <a:srgbClr val="FFFFFF"/>
                      </a:gs>
                      <a:gs pos="59000">
                        <a:srgbClr val="FFFFFF"/>
                      </a:gs>
                    </a:gsLst>
                    <a:lin ang="5400000" scaled="0"/>
                  </a:gradFill>
                  <a:latin typeface="Segoe UI Semibold" panose="020B0702040204020203" pitchFamily="34" charset="0"/>
                  <a:cs typeface="Segoe UI Semibold" panose="020B0702040204020203" pitchFamily="34" charset="0"/>
                </a:rPr>
                <a:t>Windows Server</a:t>
              </a:r>
              <a:endParaRPr lang="en-US" sz="1300" dirty="0">
                <a:gradFill>
                  <a:gsLst>
                    <a:gs pos="0">
                      <a:srgbClr val="FFFFFF"/>
                    </a:gs>
                    <a:gs pos="59000">
                      <a:srgbClr val="FFFFFF"/>
                    </a:gs>
                  </a:gsLst>
                  <a:lin ang="5400000" scaled="0"/>
                </a:gradFill>
                <a:latin typeface="Segoe UI Semibold" panose="020B0702040204020203" pitchFamily="34" charset="0"/>
                <a:cs typeface="Segoe UI Semibold" panose="020B0702040204020203" pitchFamily="34" charset="0"/>
              </a:endParaRPr>
            </a:p>
          </p:txBody>
        </p:sp>
        <p:sp>
          <p:nvSpPr>
            <p:cNvPr id="226" name="TextBox 225"/>
            <p:cNvSpPr txBox="1"/>
            <p:nvPr/>
          </p:nvSpPr>
          <p:spPr>
            <a:xfrm>
              <a:off x="5887101" y="6257252"/>
              <a:ext cx="2142103" cy="475515"/>
            </a:xfrm>
            <a:prstGeom prst="rect">
              <a:avLst/>
            </a:prstGeom>
            <a:noFill/>
          </p:spPr>
          <p:txBody>
            <a:bodyPr wrap="square" lIns="182880" tIns="146304" rIns="182880" bIns="146304" rtlCol="0">
              <a:spAutoFit/>
            </a:bodyPr>
            <a:lstStyle/>
            <a:p>
              <a:pPr>
                <a:lnSpc>
                  <a:spcPct val="90000"/>
                </a:lnSpc>
              </a:pPr>
              <a:r>
                <a:rPr lang="en-US" sz="1300" dirty="0" smtClean="0">
                  <a:gradFill>
                    <a:gsLst>
                      <a:gs pos="0">
                        <a:srgbClr val="FFFFFF"/>
                      </a:gs>
                      <a:gs pos="59000">
                        <a:srgbClr val="FFFFFF"/>
                      </a:gs>
                    </a:gsLst>
                    <a:lin ang="5400000" scaled="0"/>
                  </a:gradFill>
                  <a:latin typeface="Segoe UI Semibold" panose="020B0702040204020203" pitchFamily="34" charset="0"/>
                  <a:cs typeface="Segoe UI Semibold" panose="020B0702040204020203" pitchFamily="34" charset="0"/>
                </a:rPr>
                <a:t>System Center</a:t>
              </a:r>
              <a:endParaRPr lang="en-US" sz="1300" dirty="0">
                <a:gradFill>
                  <a:gsLst>
                    <a:gs pos="0">
                      <a:srgbClr val="FFFFFF"/>
                    </a:gs>
                    <a:gs pos="59000">
                      <a:srgbClr val="FFFFFF"/>
                    </a:gs>
                  </a:gsLst>
                  <a:lin ang="5400000" scaled="0"/>
                </a:gradFill>
                <a:latin typeface="Segoe UI Semibold" panose="020B0702040204020203" pitchFamily="34" charset="0"/>
                <a:cs typeface="Segoe UI Semibold" panose="020B0702040204020203" pitchFamily="34" charset="0"/>
              </a:endParaRPr>
            </a:p>
          </p:txBody>
        </p:sp>
        <p:sp>
          <p:nvSpPr>
            <p:cNvPr id="227" name="TextBox 226"/>
            <p:cNvSpPr txBox="1"/>
            <p:nvPr/>
          </p:nvSpPr>
          <p:spPr>
            <a:xfrm>
              <a:off x="7602016" y="6257252"/>
              <a:ext cx="2142103" cy="475515"/>
            </a:xfrm>
            <a:prstGeom prst="rect">
              <a:avLst/>
            </a:prstGeom>
            <a:noFill/>
          </p:spPr>
          <p:txBody>
            <a:bodyPr wrap="square" lIns="182880" tIns="146304" rIns="182880" bIns="146304" rtlCol="0">
              <a:spAutoFit/>
            </a:bodyPr>
            <a:lstStyle/>
            <a:p>
              <a:pPr>
                <a:lnSpc>
                  <a:spcPct val="90000"/>
                </a:lnSpc>
              </a:pPr>
              <a:r>
                <a:rPr lang="en-US" sz="1300" dirty="0" smtClean="0">
                  <a:gradFill>
                    <a:gsLst>
                      <a:gs pos="0">
                        <a:srgbClr val="FFFFFF"/>
                      </a:gs>
                      <a:gs pos="59000">
                        <a:srgbClr val="FFFFFF"/>
                      </a:gs>
                    </a:gsLst>
                    <a:lin ang="5400000" scaled="0"/>
                  </a:gradFill>
                  <a:latin typeface="Segoe UI Semibold" panose="020B0702040204020203" pitchFamily="34" charset="0"/>
                  <a:cs typeface="Segoe UI Semibold" panose="020B0702040204020203" pitchFamily="34" charset="0"/>
                </a:rPr>
                <a:t>Microsoft Azure</a:t>
              </a:r>
              <a:endParaRPr lang="en-US" sz="1300" dirty="0">
                <a:gradFill>
                  <a:gsLst>
                    <a:gs pos="0">
                      <a:srgbClr val="FFFFFF"/>
                    </a:gs>
                    <a:gs pos="59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5" name="Rectangle 4"/>
          <p:cNvSpPr/>
          <p:nvPr/>
        </p:nvSpPr>
        <p:spPr bwMode="auto">
          <a:xfrm>
            <a:off x="2152298" y="310385"/>
            <a:ext cx="6732939" cy="5687945"/>
          </a:xfrm>
          <a:prstGeom prst="rect">
            <a:avLst/>
          </a:prstGeom>
          <a:solidFill>
            <a:schemeClr val="accent1">
              <a:lumMod val="20000"/>
              <a:lumOff val="80000"/>
            </a:schemeClr>
          </a:solidFill>
          <a:ln w="28575">
            <a:solidFill>
              <a:schemeClr val="bg2"/>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91440" rIns="0" bIns="46637" numCol="1" rtlCol="0" anchor="t" anchorCtr="0" compatLnSpc="1">
            <a:prstTxWarp prst="textNoShape">
              <a:avLst/>
            </a:prstTxWarp>
          </a:bodyPr>
          <a:lstStyle/>
          <a:p>
            <a:pPr defTabSz="932398" fontAlgn="base">
              <a:spcBef>
                <a:spcPct val="0"/>
              </a:spcBef>
              <a:spcAft>
                <a:spcPct val="0"/>
              </a:spcAft>
            </a:pPr>
            <a:endParaRPr lang="en-US" sz="2000" dirty="0">
              <a:gradFill>
                <a:gsLst>
                  <a:gs pos="16814">
                    <a:srgbClr val="FFFFFF"/>
                  </a:gs>
                  <a:gs pos="47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23" name="Rectangle 122"/>
          <p:cNvSpPr/>
          <p:nvPr/>
        </p:nvSpPr>
        <p:spPr bwMode="auto">
          <a:xfrm>
            <a:off x="2326067" y="1789044"/>
            <a:ext cx="6379521" cy="1458327"/>
          </a:xfrm>
          <a:prstGeom prst="rect">
            <a:avLst/>
          </a:prstGeom>
          <a:solidFill>
            <a:schemeClr val="accent2"/>
          </a:solidFill>
          <a:ln w="22225">
            <a:noFill/>
            <a:prstDash val="sys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6637" numCol="1" rtlCol="0" anchor="t" anchorCtr="0" compatLnSpc="1">
            <a:prstTxWarp prst="textNoShape">
              <a:avLst/>
            </a:prstTxWarp>
          </a:bodyPr>
          <a:lstStyle/>
          <a:p>
            <a:pPr algn="ctr" defTabSz="932398" fontAlgn="base">
              <a:spcBef>
                <a:spcPct val="0"/>
              </a:spcBef>
              <a:spcAft>
                <a:spcPct val="0"/>
              </a:spcAft>
            </a:pPr>
            <a:endParaRPr lang="en-US" sz="16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grpSp>
        <p:nvGrpSpPr>
          <p:cNvPr id="15" name="Group 14"/>
          <p:cNvGrpSpPr/>
          <p:nvPr/>
        </p:nvGrpSpPr>
        <p:grpSpPr>
          <a:xfrm>
            <a:off x="2326067" y="1513263"/>
            <a:ext cx="914400" cy="577114"/>
            <a:chOff x="2329334" y="2264753"/>
            <a:chExt cx="914400" cy="577114"/>
          </a:xfrm>
        </p:grpSpPr>
        <p:sp>
          <p:nvSpPr>
            <p:cNvPr id="150" name="Rectangle 149"/>
            <p:cNvSpPr/>
            <p:nvPr/>
          </p:nvSpPr>
          <p:spPr>
            <a:xfrm>
              <a:off x="2329334" y="2264753"/>
              <a:ext cx="914400" cy="577114"/>
            </a:xfrm>
            <a:prstGeom prst="rect">
              <a:avLst/>
            </a:prstGeom>
            <a:solidFill>
              <a:schemeClr val="accent2"/>
            </a:solidFill>
            <a:ln w="22225">
              <a:noFill/>
              <a:prstDash val="sys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6637" numCol="1" rtlCol="0" anchor="t" anchorCtr="0" compatLnSpc="1">
              <a:prstTxWarp prst="textNoShape">
                <a:avLst/>
              </a:prstTxWarp>
            </a:bodyPr>
            <a:lstStyle/>
            <a:p>
              <a:pPr algn="ctr" defTabSz="932398" fontAlgn="base">
                <a:spcBef>
                  <a:spcPct val="0"/>
                </a:spcBef>
                <a:spcAft>
                  <a:spcPct val="0"/>
                </a:spcAft>
              </a:pPr>
              <a:endParaRPr lang="en-US" sz="16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grpSp>
          <p:nvGrpSpPr>
            <p:cNvPr id="151" name="Group 150"/>
            <p:cNvGrpSpPr>
              <a:grpSpLocks noChangeAspect="1"/>
            </p:cNvGrpSpPr>
            <p:nvPr/>
          </p:nvGrpSpPr>
          <p:grpSpPr>
            <a:xfrm>
              <a:off x="2583494" y="2363014"/>
              <a:ext cx="399399" cy="342646"/>
              <a:chOff x="1368135" y="2463800"/>
              <a:chExt cx="882650" cy="757238"/>
            </a:xfrm>
            <a:solidFill>
              <a:schemeClr val="tx1"/>
            </a:solidFill>
          </p:grpSpPr>
          <p:sp>
            <p:nvSpPr>
              <p:cNvPr id="152" name="Freeform 39"/>
              <p:cNvSpPr>
                <a:spLocks noEditPoints="1"/>
              </p:cNvSpPr>
              <p:nvPr/>
            </p:nvSpPr>
            <p:spPr bwMode="auto">
              <a:xfrm>
                <a:off x="1368135" y="2463800"/>
                <a:ext cx="882650" cy="757238"/>
              </a:xfrm>
              <a:custGeom>
                <a:avLst/>
                <a:gdLst>
                  <a:gd name="T0" fmla="*/ 1769 w 1827"/>
                  <a:gd name="T1" fmla="*/ 0 h 1567"/>
                  <a:gd name="T2" fmla="*/ 62 w 1827"/>
                  <a:gd name="T3" fmla="*/ 0 h 1567"/>
                  <a:gd name="T4" fmla="*/ 0 w 1827"/>
                  <a:gd name="T5" fmla="*/ 56 h 1567"/>
                  <a:gd name="T6" fmla="*/ 0 w 1827"/>
                  <a:gd name="T7" fmla="*/ 1281 h 1567"/>
                  <a:gd name="T8" fmla="*/ 62 w 1827"/>
                  <a:gd name="T9" fmla="*/ 1339 h 1567"/>
                  <a:gd name="T10" fmla="*/ 623 w 1827"/>
                  <a:gd name="T11" fmla="*/ 1339 h 1567"/>
                  <a:gd name="T12" fmla="*/ 606 w 1827"/>
                  <a:gd name="T13" fmla="*/ 1428 h 1567"/>
                  <a:gd name="T14" fmla="*/ 510 w 1827"/>
                  <a:gd name="T15" fmla="*/ 1461 h 1567"/>
                  <a:gd name="T16" fmla="*/ 501 w 1827"/>
                  <a:gd name="T17" fmla="*/ 1461 h 1567"/>
                  <a:gd name="T18" fmla="*/ 461 w 1827"/>
                  <a:gd name="T19" fmla="*/ 1503 h 1567"/>
                  <a:gd name="T20" fmla="*/ 461 w 1827"/>
                  <a:gd name="T21" fmla="*/ 1525 h 1567"/>
                  <a:gd name="T22" fmla="*/ 501 w 1827"/>
                  <a:gd name="T23" fmla="*/ 1567 h 1567"/>
                  <a:gd name="T24" fmla="*/ 1349 w 1827"/>
                  <a:gd name="T25" fmla="*/ 1567 h 1567"/>
                  <a:gd name="T26" fmla="*/ 1388 w 1827"/>
                  <a:gd name="T27" fmla="*/ 1525 h 1567"/>
                  <a:gd name="T28" fmla="*/ 1388 w 1827"/>
                  <a:gd name="T29" fmla="*/ 1503 h 1567"/>
                  <a:gd name="T30" fmla="*/ 1349 w 1827"/>
                  <a:gd name="T31" fmla="*/ 1461 h 1567"/>
                  <a:gd name="T32" fmla="*/ 1345 w 1827"/>
                  <a:gd name="T33" fmla="*/ 1461 h 1567"/>
                  <a:gd name="T34" fmla="*/ 1255 w 1827"/>
                  <a:gd name="T35" fmla="*/ 1428 h 1567"/>
                  <a:gd name="T36" fmla="*/ 1240 w 1827"/>
                  <a:gd name="T37" fmla="*/ 1339 h 1567"/>
                  <a:gd name="T38" fmla="*/ 1769 w 1827"/>
                  <a:gd name="T39" fmla="*/ 1339 h 1567"/>
                  <a:gd name="T40" fmla="*/ 1827 w 1827"/>
                  <a:gd name="T41" fmla="*/ 1281 h 1567"/>
                  <a:gd name="T42" fmla="*/ 1827 w 1827"/>
                  <a:gd name="T43" fmla="*/ 56 h 1567"/>
                  <a:gd name="T44" fmla="*/ 1769 w 1827"/>
                  <a:gd name="T45" fmla="*/ 0 h 1567"/>
                  <a:gd name="T46" fmla="*/ 1722 w 1827"/>
                  <a:gd name="T47" fmla="*/ 1189 h 1567"/>
                  <a:gd name="T48" fmla="*/ 1673 w 1827"/>
                  <a:gd name="T49" fmla="*/ 1238 h 1567"/>
                  <a:gd name="T50" fmla="*/ 157 w 1827"/>
                  <a:gd name="T51" fmla="*/ 1238 h 1567"/>
                  <a:gd name="T52" fmla="*/ 107 w 1827"/>
                  <a:gd name="T53" fmla="*/ 1189 h 1567"/>
                  <a:gd name="T54" fmla="*/ 107 w 1827"/>
                  <a:gd name="T55" fmla="*/ 148 h 1567"/>
                  <a:gd name="T56" fmla="*/ 157 w 1827"/>
                  <a:gd name="T57" fmla="*/ 99 h 1567"/>
                  <a:gd name="T58" fmla="*/ 1673 w 1827"/>
                  <a:gd name="T59" fmla="*/ 99 h 1567"/>
                  <a:gd name="T60" fmla="*/ 1722 w 1827"/>
                  <a:gd name="T61" fmla="*/ 148 h 1567"/>
                  <a:gd name="T62" fmla="*/ 1722 w 1827"/>
                  <a:gd name="T63" fmla="*/ 1189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7" h="1567">
                    <a:moveTo>
                      <a:pt x="1769" y="0"/>
                    </a:moveTo>
                    <a:cubicBezTo>
                      <a:pt x="62" y="0"/>
                      <a:pt x="62" y="0"/>
                      <a:pt x="62" y="0"/>
                    </a:cubicBezTo>
                    <a:cubicBezTo>
                      <a:pt x="28" y="0"/>
                      <a:pt x="0" y="24"/>
                      <a:pt x="0" y="56"/>
                    </a:cubicBezTo>
                    <a:cubicBezTo>
                      <a:pt x="0" y="1281"/>
                      <a:pt x="0" y="1281"/>
                      <a:pt x="0" y="1281"/>
                    </a:cubicBezTo>
                    <a:cubicBezTo>
                      <a:pt x="0" y="1313"/>
                      <a:pt x="28" y="1339"/>
                      <a:pt x="62" y="1339"/>
                    </a:cubicBezTo>
                    <a:cubicBezTo>
                      <a:pt x="623" y="1339"/>
                      <a:pt x="623" y="1339"/>
                      <a:pt x="623" y="1339"/>
                    </a:cubicBezTo>
                    <a:cubicBezTo>
                      <a:pt x="623" y="1339"/>
                      <a:pt x="619" y="1409"/>
                      <a:pt x="606" y="1428"/>
                    </a:cubicBezTo>
                    <a:cubicBezTo>
                      <a:pt x="583" y="1461"/>
                      <a:pt x="540" y="1452"/>
                      <a:pt x="510" y="1461"/>
                    </a:cubicBezTo>
                    <a:cubicBezTo>
                      <a:pt x="501" y="1461"/>
                      <a:pt x="501" y="1461"/>
                      <a:pt x="501" y="1461"/>
                    </a:cubicBezTo>
                    <a:cubicBezTo>
                      <a:pt x="478" y="1461"/>
                      <a:pt x="461" y="1480"/>
                      <a:pt x="461" y="1503"/>
                    </a:cubicBezTo>
                    <a:cubicBezTo>
                      <a:pt x="461" y="1525"/>
                      <a:pt x="461" y="1525"/>
                      <a:pt x="461" y="1525"/>
                    </a:cubicBezTo>
                    <a:cubicBezTo>
                      <a:pt x="461" y="1548"/>
                      <a:pt x="478" y="1567"/>
                      <a:pt x="501" y="1567"/>
                    </a:cubicBezTo>
                    <a:cubicBezTo>
                      <a:pt x="1349" y="1567"/>
                      <a:pt x="1349" y="1567"/>
                      <a:pt x="1349" y="1567"/>
                    </a:cubicBezTo>
                    <a:cubicBezTo>
                      <a:pt x="1369" y="1567"/>
                      <a:pt x="1388" y="1548"/>
                      <a:pt x="1388" y="1525"/>
                    </a:cubicBezTo>
                    <a:cubicBezTo>
                      <a:pt x="1388" y="1503"/>
                      <a:pt x="1388" y="1503"/>
                      <a:pt x="1388" y="1503"/>
                    </a:cubicBezTo>
                    <a:cubicBezTo>
                      <a:pt x="1388" y="1480"/>
                      <a:pt x="1369" y="1461"/>
                      <a:pt x="1349" y="1461"/>
                    </a:cubicBezTo>
                    <a:cubicBezTo>
                      <a:pt x="1345" y="1461"/>
                      <a:pt x="1345" y="1461"/>
                      <a:pt x="1345" y="1461"/>
                    </a:cubicBezTo>
                    <a:cubicBezTo>
                      <a:pt x="1328" y="1460"/>
                      <a:pt x="1277" y="1463"/>
                      <a:pt x="1255" y="1428"/>
                    </a:cubicBezTo>
                    <a:cubicBezTo>
                      <a:pt x="1244" y="1409"/>
                      <a:pt x="1240" y="1339"/>
                      <a:pt x="1240" y="1339"/>
                    </a:cubicBezTo>
                    <a:cubicBezTo>
                      <a:pt x="1769" y="1339"/>
                      <a:pt x="1769" y="1339"/>
                      <a:pt x="1769" y="1339"/>
                    </a:cubicBezTo>
                    <a:cubicBezTo>
                      <a:pt x="1801" y="1339"/>
                      <a:pt x="1827" y="1313"/>
                      <a:pt x="1827" y="1281"/>
                    </a:cubicBezTo>
                    <a:cubicBezTo>
                      <a:pt x="1827" y="56"/>
                      <a:pt x="1827" y="56"/>
                      <a:pt x="1827" y="56"/>
                    </a:cubicBezTo>
                    <a:cubicBezTo>
                      <a:pt x="1827" y="24"/>
                      <a:pt x="1801" y="0"/>
                      <a:pt x="1769" y="0"/>
                    </a:cubicBezTo>
                    <a:close/>
                    <a:moveTo>
                      <a:pt x="1722" y="1189"/>
                    </a:moveTo>
                    <a:cubicBezTo>
                      <a:pt x="1722" y="1218"/>
                      <a:pt x="1700" y="1238"/>
                      <a:pt x="1673" y="1238"/>
                    </a:cubicBezTo>
                    <a:cubicBezTo>
                      <a:pt x="157" y="1238"/>
                      <a:pt x="157" y="1238"/>
                      <a:pt x="157" y="1238"/>
                    </a:cubicBezTo>
                    <a:cubicBezTo>
                      <a:pt x="129" y="1238"/>
                      <a:pt x="107" y="1218"/>
                      <a:pt x="107" y="1189"/>
                    </a:cubicBezTo>
                    <a:cubicBezTo>
                      <a:pt x="107" y="148"/>
                      <a:pt x="107" y="148"/>
                      <a:pt x="107" y="148"/>
                    </a:cubicBezTo>
                    <a:cubicBezTo>
                      <a:pt x="107" y="120"/>
                      <a:pt x="129" y="99"/>
                      <a:pt x="157" y="99"/>
                    </a:cubicBezTo>
                    <a:cubicBezTo>
                      <a:pt x="1673" y="99"/>
                      <a:pt x="1673" y="99"/>
                      <a:pt x="1673" y="99"/>
                    </a:cubicBezTo>
                    <a:cubicBezTo>
                      <a:pt x="1700" y="99"/>
                      <a:pt x="1722" y="120"/>
                      <a:pt x="1722" y="148"/>
                    </a:cubicBezTo>
                    <a:cubicBezTo>
                      <a:pt x="1722" y="1189"/>
                      <a:pt x="1722" y="1189"/>
                      <a:pt x="1722" y="1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367">
                  <a:lnSpc>
                    <a:spcPct val="90000"/>
                  </a:lnSpc>
                  <a:defRPr/>
                </a:pPr>
                <a:endParaRPr lang="en-US" dirty="0">
                  <a:solidFill>
                    <a:srgbClr val="505050"/>
                  </a:solidFill>
                </a:endParaRPr>
              </a:p>
            </p:txBody>
          </p:sp>
          <p:sp>
            <p:nvSpPr>
              <p:cNvPr id="153" name="Freeform 40"/>
              <p:cNvSpPr>
                <a:spLocks/>
              </p:cNvSpPr>
              <p:nvPr/>
            </p:nvSpPr>
            <p:spPr bwMode="auto">
              <a:xfrm>
                <a:off x="1647534" y="2692399"/>
                <a:ext cx="155576" cy="254001"/>
              </a:xfrm>
              <a:custGeom>
                <a:avLst/>
                <a:gdLst>
                  <a:gd name="T0" fmla="*/ 98 w 98"/>
                  <a:gd name="T1" fmla="*/ 160 h 160"/>
                  <a:gd name="T2" fmla="*/ 0 w 98"/>
                  <a:gd name="T3" fmla="*/ 118 h 160"/>
                  <a:gd name="T4" fmla="*/ 0 w 98"/>
                  <a:gd name="T5" fmla="*/ 0 h 160"/>
                  <a:gd name="T6" fmla="*/ 98 w 98"/>
                  <a:gd name="T7" fmla="*/ 41 h 160"/>
                  <a:gd name="T8" fmla="*/ 98 w 98"/>
                  <a:gd name="T9" fmla="*/ 160 h 160"/>
                </a:gdLst>
                <a:ahLst/>
                <a:cxnLst>
                  <a:cxn ang="0">
                    <a:pos x="T0" y="T1"/>
                  </a:cxn>
                  <a:cxn ang="0">
                    <a:pos x="T2" y="T3"/>
                  </a:cxn>
                  <a:cxn ang="0">
                    <a:pos x="T4" y="T5"/>
                  </a:cxn>
                  <a:cxn ang="0">
                    <a:pos x="T6" y="T7"/>
                  </a:cxn>
                  <a:cxn ang="0">
                    <a:pos x="T8" y="T9"/>
                  </a:cxn>
                </a:cxnLst>
                <a:rect l="0" t="0" r="r" b="b"/>
                <a:pathLst>
                  <a:path w="98" h="160">
                    <a:moveTo>
                      <a:pt x="98" y="160"/>
                    </a:moveTo>
                    <a:lnTo>
                      <a:pt x="0" y="118"/>
                    </a:lnTo>
                    <a:lnTo>
                      <a:pt x="0" y="0"/>
                    </a:lnTo>
                    <a:lnTo>
                      <a:pt x="98" y="41"/>
                    </a:lnTo>
                    <a:lnTo>
                      <a:pt x="98"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367">
                  <a:lnSpc>
                    <a:spcPct val="90000"/>
                  </a:lnSpc>
                  <a:defRPr/>
                </a:pPr>
                <a:endParaRPr lang="en-US" dirty="0">
                  <a:solidFill>
                    <a:srgbClr val="505050"/>
                  </a:solidFill>
                </a:endParaRPr>
              </a:p>
            </p:txBody>
          </p:sp>
          <p:sp>
            <p:nvSpPr>
              <p:cNvPr id="154" name="Freeform 41"/>
              <p:cNvSpPr>
                <a:spLocks/>
              </p:cNvSpPr>
              <p:nvPr/>
            </p:nvSpPr>
            <p:spPr bwMode="auto">
              <a:xfrm>
                <a:off x="1815810" y="2692399"/>
                <a:ext cx="155576" cy="254001"/>
              </a:xfrm>
              <a:custGeom>
                <a:avLst/>
                <a:gdLst>
                  <a:gd name="T0" fmla="*/ 0 w 98"/>
                  <a:gd name="T1" fmla="*/ 160 h 160"/>
                  <a:gd name="T2" fmla="*/ 98 w 98"/>
                  <a:gd name="T3" fmla="*/ 118 h 160"/>
                  <a:gd name="T4" fmla="*/ 98 w 98"/>
                  <a:gd name="T5" fmla="*/ 0 h 160"/>
                  <a:gd name="T6" fmla="*/ 0 w 98"/>
                  <a:gd name="T7" fmla="*/ 41 h 160"/>
                  <a:gd name="T8" fmla="*/ 0 w 98"/>
                  <a:gd name="T9" fmla="*/ 160 h 160"/>
                </a:gdLst>
                <a:ahLst/>
                <a:cxnLst>
                  <a:cxn ang="0">
                    <a:pos x="T0" y="T1"/>
                  </a:cxn>
                  <a:cxn ang="0">
                    <a:pos x="T2" y="T3"/>
                  </a:cxn>
                  <a:cxn ang="0">
                    <a:pos x="T4" y="T5"/>
                  </a:cxn>
                  <a:cxn ang="0">
                    <a:pos x="T6" y="T7"/>
                  </a:cxn>
                  <a:cxn ang="0">
                    <a:pos x="T8" y="T9"/>
                  </a:cxn>
                </a:cxnLst>
                <a:rect l="0" t="0" r="r" b="b"/>
                <a:pathLst>
                  <a:path w="98" h="160">
                    <a:moveTo>
                      <a:pt x="0" y="160"/>
                    </a:moveTo>
                    <a:lnTo>
                      <a:pt x="98" y="118"/>
                    </a:lnTo>
                    <a:lnTo>
                      <a:pt x="98" y="0"/>
                    </a:lnTo>
                    <a:lnTo>
                      <a:pt x="0" y="41"/>
                    </a:lnTo>
                    <a:lnTo>
                      <a:pt x="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367">
                  <a:lnSpc>
                    <a:spcPct val="90000"/>
                  </a:lnSpc>
                  <a:defRPr/>
                </a:pPr>
                <a:endParaRPr lang="en-US" dirty="0">
                  <a:solidFill>
                    <a:srgbClr val="505050"/>
                  </a:solidFill>
                </a:endParaRPr>
              </a:p>
            </p:txBody>
          </p:sp>
          <p:sp>
            <p:nvSpPr>
              <p:cNvPr id="155" name="Freeform 42"/>
              <p:cNvSpPr>
                <a:spLocks/>
              </p:cNvSpPr>
              <p:nvPr/>
            </p:nvSpPr>
            <p:spPr bwMode="auto">
              <a:xfrm>
                <a:off x="1658648" y="2632076"/>
                <a:ext cx="301624" cy="114300"/>
              </a:xfrm>
              <a:custGeom>
                <a:avLst/>
                <a:gdLst>
                  <a:gd name="T0" fmla="*/ 0 w 190"/>
                  <a:gd name="T1" fmla="*/ 32 h 72"/>
                  <a:gd name="T2" fmla="*/ 95 w 190"/>
                  <a:gd name="T3" fmla="*/ 72 h 72"/>
                  <a:gd name="T4" fmla="*/ 190 w 190"/>
                  <a:gd name="T5" fmla="*/ 32 h 72"/>
                  <a:gd name="T6" fmla="*/ 95 w 190"/>
                  <a:gd name="T7" fmla="*/ 0 h 72"/>
                  <a:gd name="T8" fmla="*/ 0 w 190"/>
                  <a:gd name="T9" fmla="*/ 32 h 72"/>
                </a:gdLst>
                <a:ahLst/>
                <a:cxnLst>
                  <a:cxn ang="0">
                    <a:pos x="T0" y="T1"/>
                  </a:cxn>
                  <a:cxn ang="0">
                    <a:pos x="T2" y="T3"/>
                  </a:cxn>
                  <a:cxn ang="0">
                    <a:pos x="T4" y="T5"/>
                  </a:cxn>
                  <a:cxn ang="0">
                    <a:pos x="T6" y="T7"/>
                  </a:cxn>
                  <a:cxn ang="0">
                    <a:pos x="T8" y="T9"/>
                  </a:cxn>
                </a:cxnLst>
                <a:rect l="0" t="0" r="r" b="b"/>
                <a:pathLst>
                  <a:path w="190" h="72">
                    <a:moveTo>
                      <a:pt x="0" y="32"/>
                    </a:moveTo>
                    <a:lnTo>
                      <a:pt x="95" y="72"/>
                    </a:lnTo>
                    <a:lnTo>
                      <a:pt x="190" y="32"/>
                    </a:lnTo>
                    <a:lnTo>
                      <a:pt x="95"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367">
                  <a:lnSpc>
                    <a:spcPct val="90000"/>
                  </a:lnSpc>
                  <a:defRPr/>
                </a:pPr>
                <a:endParaRPr lang="en-US" dirty="0">
                  <a:solidFill>
                    <a:srgbClr val="505050"/>
                  </a:solidFill>
                </a:endParaRPr>
              </a:p>
            </p:txBody>
          </p:sp>
        </p:grpSp>
      </p:grpSp>
      <p:grpSp>
        <p:nvGrpSpPr>
          <p:cNvPr id="16" name="Group 15"/>
          <p:cNvGrpSpPr/>
          <p:nvPr/>
        </p:nvGrpSpPr>
        <p:grpSpPr>
          <a:xfrm>
            <a:off x="3419091" y="1513263"/>
            <a:ext cx="914400" cy="577114"/>
            <a:chOff x="3364753" y="2264753"/>
            <a:chExt cx="914400" cy="577114"/>
          </a:xfrm>
        </p:grpSpPr>
        <p:sp>
          <p:nvSpPr>
            <p:cNvPr id="143" name="Rectangle 142"/>
            <p:cNvSpPr/>
            <p:nvPr/>
          </p:nvSpPr>
          <p:spPr>
            <a:xfrm>
              <a:off x="3364753" y="2264753"/>
              <a:ext cx="914400" cy="577114"/>
            </a:xfrm>
            <a:prstGeom prst="rect">
              <a:avLst/>
            </a:prstGeom>
            <a:solidFill>
              <a:schemeClr val="accent2"/>
            </a:solidFill>
            <a:ln w="22225">
              <a:noFill/>
              <a:prstDash val="sys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6637" numCol="1" rtlCol="0" anchor="t" anchorCtr="0" compatLnSpc="1">
              <a:prstTxWarp prst="textNoShape">
                <a:avLst/>
              </a:prstTxWarp>
            </a:bodyPr>
            <a:lstStyle/>
            <a:p>
              <a:pPr algn="ctr" defTabSz="932398" fontAlgn="base">
                <a:spcBef>
                  <a:spcPct val="0"/>
                </a:spcBef>
                <a:spcAft>
                  <a:spcPct val="0"/>
                </a:spcAft>
              </a:pPr>
              <a:endParaRPr lang="en-US" sz="16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grpSp>
          <p:nvGrpSpPr>
            <p:cNvPr id="30" name="Group 29"/>
            <p:cNvGrpSpPr/>
            <p:nvPr/>
          </p:nvGrpSpPr>
          <p:grpSpPr>
            <a:xfrm>
              <a:off x="3756859" y="2331045"/>
              <a:ext cx="155383" cy="402116"/>
              <a:chOff x="3703505" y="2399431"/>
              <a:chExt cx="155383" cy="402116"/>
            </a:xfrm>
          </p:grpSpPr>
          <p:sp>
            <p:nvSpPr>
              <p:cNvPr id="145" name="Freeform 5"/>
              <p:cNvSpPr>
                <a:spLocks/>
              </p:cNvSpPr>
              <p:nvPr/>
            </p:nvSpPr>
            <p:spPr bwMode="auto">
              <a:xfrm>
                <a:off x="3720593" y="2546275"/>
                <a:ext cx="121233" cy="255272"/>
              </a:xfrm>
              <a:custGeom>
                <a:avLst/>
                <a:gdLst>
                  <a:gd name="T0" fmla="*/ 0 w 576"/>
                  <a:gd name="T1" fmla="*/ 106 h 1217"/>
                  <a:gd name="T2" fmla="*/ 0 w 576"/>
                  <a:gd name="T3" fmla="*/ 862 h 1217"/>
                  <a:gd name="T4" fmla="*/ 0 w 576"/>
                  <a:gd name="T5" fmla="*/ 939 h 1217"/>
                  <a:gd name="T6" fmla="*/ 279 w 576"/>
                  <a:gd name="T7" fmla="*/ 1217 h 1217"/>
                  <a:gd name="T8" fmla="*/ 298 w 576"/>
                  <a:gd name="T9" fmla="*/ 1217 h 1217"/>
                  <a:gd name="T10" fmla="*/ 576 w 576"/>
                  <a:gd name="T11" fmla="*/ 939 h 1217"/>
                  <a:gd name="T12" fmla="*/ 576 w 576"/>
                  <a:gd name="T13" fmla="*/ 862 h 1217"/>
                  <a:gd name="T14" fmla="*/ 576 w 576"/>
                  <a:gd name="T15" fmla="*/ 752 h 1217"/>
                  <a:gd name="T16" fmla="*/ 216 w 576"/>
                  <a:gd name="T17" fmla="*/ 752 h 1217"/>
                  <a:gd name="T18" fmla="*/ 183 w 576"/>
                  <a:gd name="T19" fmla="*/ 719 h 1217"/>
                  <a:gd name="T20" fmla="*/ 216 w 576"/>
                  <a:gd name="T21" fmla="*/ 680 h 1217"/>
                  <a:gd name="T22" fmla="*/ 576 w 576"/>
                  <a:gd name="T23" fmla="*/ 680 h 1217"/>
                  <a:gd name="T24" fmla="*/ 576 w 576"/>
                  <a:gd name="T25" fmla="*/ 580 h 1217"/>
                  <a:gd name="T26" fmla="*/ 312 w 576"/>
                  <a:gd name="T27" fmla="*/ 580 h 1217"/>
                  <a:gd name="T28" fmla="*/ 279 w 576"/>
                  <a:gd name="T29" fmla="*/ 546 h 1217"/>
                  <a:gd name="T30" fmla="*/ 312 w 576"/>
                  <a:gd name="T31" fmla="*/ 513 h 1217"/>
                  <a:gd name="T32" fmla="*/ 576 w 576"/>
                  <a:gd name="T33" fmla="*/ 513 h 1217"/>
                  <a:gd name="T34" fmla="*/ 576 w 576"/>
                  <a:gd name="T35" fmla="*/ 412 h 1217"/>
                  <a:gd name="T36" fmla="*/ 216 w 576"/>
                  <a:gd name="T37" fmla="*/ 412 h 1217"/>
                  <a:gd name="T38" fmla="*/ 183 w 576"/>
                  <a:gd name="T39" fmla="*/ 374 h 1217"/>
                  <a:gd name="T40" fmla="*/ 216 w 576"/>
                  <a:gd name="T41" fmla="*/ 340 h 1217"/>
                  <a:gd name="T42" fmla="*/ 576 w 576"/>
                  <a:gd name="T43" fmla="*/ 340 h 1217"/>
                  <a:gd name="T44" fmla="*/ 576 w 576"/>
                  <a:gd name="T45" fmla="*/ 240 h 1217"/>
                  <a:gd name="T46" fmla="*/ 312 w 576"/>
                  <a:gd name="T47" fmla="*/ 240 h 1217"/>
                  <a:gd name="T48" fmla="*/ 279 w 576"/>
                  <a:gd name="T49" fmla="*/ 206 h 1217"/>
                  <a:gd name="T50" fmla="*/ 312 w 576"/>
                  <a:gd name="T51" fmla="*/ 173 h 1217"/>
                  <a:gd name="T52" fmla="*/ 576 w 576"/>
                  <a:gd name="T53" fmla="*/ 173 h 1217"/>
                  <a:gd name="T54" fmla="*/ 576 w 576"/>
                  <a:gd name="T55" fmla="*/ 106 h 1217"/>
                  <a:gd name="T56" fmla="*/ 576 w 576"/>
                  <a:gd name="T57" fmla="*/ 0 h 1217"/>
                  <a:gd name="T58" fmla="*/ 0 w 576"/>
                  <a:gd name="T59" fmla="*/ 0 h 1217"/>
                  <a:gd name="T60" fmla="*/ 0 w 576"/>
                  <a:gd name="T61" fmla="*/ 106 h 1217"/>
                  <a:gd name="T62" fmla="*/ 0 w 576"/>
                  <a:gd name="T63" fmla="*/ 106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6" h="1217">
                    <a:moveTo>
                      <a:pt x="0" y="106"/>
                    </a:moveTo>
                    <a:cubicBezTo>
                      <a:pt x="0" y="862"/>
                      <a:pt x="0" y="862"/>
                      <a:pt x="0" y="862"/>
                    </a:cubicBezTo>
                    <a:cubicBezTo>
                      <a:pt x="0" y="939"/>
                      <a:pt x="0" y="939"/>
                      <a:pt x="0" y="939"/>
                    </a:cubicBezTo>
                    <a:cubicBezTo>
                      <a:pt x="0" y="1092"/>
                      <a:pt x="125" y="1217"/>
                      <a:pt x="279" y="1217"/>
                    </a:cubicBezTo>
                    <a:cubicBezTo>
                      <a:pt x="298" y="1217"/>
                      <a:pt x="298" y="1217"/>
                      <a:pt x="298" y="1217"/>
                    </a:cubicBezTo>
                    <a:cubicBezTo>
                      <a:pt x="451" y="1217"/>
                      <a:pt x="576" y="1092"/>
                      <a:pt x="576" y="939"/>
                    </a:cubicBezTo>
                    <a:cubicBezTo>
                      <a:pt x="576" y="862"/>
                      <a:pt x="576" y="862"/>
                      <a:pt x="576" y="862"/>
                    </a:cubicBezTo>
                    <a:cubicBezTo>
                      <a:pt x="576" y="752"/>
                      <a:pt x="576" y="752"/>
                      <a:pt x="576" y="752"/>
                    </a:cubicBezTo>
                    <a:cubicBezTo>
                      <a:pt x="216" y="752"/>
                      <a:pt x="216" y="752"/>
                      <a:pt x="216" y="752"/>
                    </a:cubicBezTo>
                    <a:cubicBezTo>
                      <a:pt x="197" y="752"/>
                      <a:pt x="183" y="738"/>
                      <a:pt x="183" y="719"/>
                    </a:cubicBezTo>
                    <a:cubicBezTo>
                      <a:pt x="183" y="700"/>
                      <a:pt x="197" y="680"/>
                      <a:pt x="216" y="680"/>
                    </a:cubicBezTo>
                    <a:cubicBezTo>
                      <a:pt x="576" y="680"/>
                      <a:pt x="576" y="680"/>
                      <a:pt x="576" y="680"/>
                    </a:cubicBezTo>
                    <a:cubicBezTo>
                      <a:pt x="576" y="580"/>
                      <a:pt x="576" y="580"/>
                      <a:pt x="576" y="580"/>
                    </a:cubicBezTo>
                    <a:cubicBezTo>
                      <a:pt x="312" y="580"/>
                      <a:pt x="312" y="580"/>
                      <a:pt x="312" y="580"/>
                    </a:cubicBezTo>
                    <a:cubicBezTo>
                      <a:pt x="293" y="580"/>
                      <a:pt x="279" y="565"/>
                      <a:pt x="279" y="546"/>
                    </a:cubicBezTo>
                    <a:cubicBezTo>
                      <a:pt x="279" y="527"/>
                      <a:pt x="293" y="513"/>
                      <a:pt x="312" y="513"/>
                    </a:cubicBezTo>
                    <a:cubicBezTo>
                      <a:pt x="576" y="513"/>
                      <a:pt x="576" y="513"/>
                      <a:pt x="576" y="513"/>
                    </a:cubicBezTo>
                    <a:cubicBezTo>
                      <a:pt x="576" y="412"/>
                      <a:pt x="576" y="412"/>
                      <a:pt x="576" y="412"/>
                    </a:cubicBezTo>
                    <a:cubicBezTo>
                      <a:pt x="216" y="412"/>
                      <a:pt x="216" y="412"/>
                      <a:pt x="216" y="412"/>
                    </a:cubicBezTo>
                    <a:cubicBezTo>
                      <a:pt x="197" y="412"/>
                      <a:pt x="183" y="393"/>
                      <a:pt x="183" y="374"/>
                    </a:cubicBezTo>
                    <a:cubicBezTo>
                      <a:pt x="183" y="355"/>
                      <a:pt x="197" y="340"/>
                      <a:pt x="216" y="340"/>
                    </a:cubicBezTo>
                    <a:cubicBezTo>
                      <a:pt x="576" y="340"/>
                      <a:pt x="576" y="340"/>
                      <a:pt x="576" y="340"/>
                    </a:cubicBezTo>
                    <a:cubicBezTo>
                      <a:pt x="576" y="240"/>
                      <a:pt x="576" y="240"/>
                      <a:pt x="576" y="240"/>
                    </a:cubicBezTo>
                    <a:cubicBezTo>
                      <a:pt x="312" y="240"/>
                      <a:pt x="312" y="240"/>
                      <a:pt x="312" y="240"/>
                    </a:cubicBezTo>
                    <a:cubicBezTo>
                      <a:pt x="293" y="240"/>
                      <a:pt x="279" y="225"/>
                      <a:pt x="279" y="206"/>
                    </a:cubicBezTo>
                    <a:cubicBezTo>
                      <a:pt x="279" y="187"/>
                      <a:pt x="293" y="173"/>
                      <a:pt x="312" y="173"/>
                    </a:cubicBezTo>
                    <a:cubicBezTo>
                      <a:pt x="576" y="173"/>
                      <a:pt x="576" y="173"/>
                      <a:pt x="576" y="173"/>
                    </a:cubicBezTo>
                    <a:cubicBezTo>
                      <a:pt x="576" y="106"/>
                      <a:pt x="576" y="106"/>
                      <a:pt x="576" y="106"/>
                    </a:cubicBezTo>
                    <a:cubicBezTo>
                      <a:pt x="576" y="0"/>
                      <a:pt x="576" y="0"/>
                      <a:pt x="576" y="0"/>
                    </a:cubicBezTo>
                    <a:cubicBezTo>
                      <a:pt x="0" y="0"/>
                      <a:pt x="0" y="0"/>
                      <a:pt x="0" y="0"/>
                    </a:cubicBezTo>
                    <a:cubicBezTo>
                      <a:pt x="0" y="106"/>
                      <a:pt x="0" y="106"/>
                      <a:pt x="0" y="106"/>
                    </a:cubicBezTo>
                    <a:cubicBezTo>
                      <a:pt x="0" y="106"/>
                      <a:pt x="0" y="106"/>
                      <a:pt x="0" y="10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367">
                  <a:lnSpc>
                    <a:spcPct val="90000"/>
                  </a:lnSpc>
                </a:pPr>
                <a:endParaRPr lang="en-US" dirty="0">
                  <a:solidFill>
                    <a:srgbClr val="505050"/>
                  </a:solidFill>
                </a:endParaRPr>
              </a:p>
            </p:txBody>
          </p:sp>
          <p:sp>
            <p:nvSpPr>
              <p:cNvPr id="146" name="Freeform 6"/>
              <p:cNvSpPr>
                <a:spLocks/>
              </p:cNvSpPr>
              <p:nvPr/>
            </p:nvSpPr>
            <p:spPr bwMode="auto">
              <a:xfrm>
                <a:off x="3703505" y="2500173"/>
                <a:ext cx="155383" cy="27320"/>
              </a:xfrm>
              <a:custGeom>
                <a:avLst/>
                <a:gdLst>
                  <a:gd name="T0" fmla="*/ 691 w 739"/>
                  <a:gd name="T1" fmla="*/ 0 h 129"/>
                  <a:gd name="T2" fmla="*/ 662 w 739"/>
                  <a:gd name="T3" fmla="*/ 0 h 129"/>
                  <a:gd name="T4" fmla="*/ 76 w 739"/>
                  <a:gd name="T5" fmla="*/ 0 h 129"/>
                  <a:gd name="T6" fmla="*/ 48 w 739"/>
                  <a:gd name="T7" fmla="*/ 0 h 129"/>
                  <a:gd name="T8" fmla="*/ 0 w 739"/>
                  <a:gd name="T9" fmla="*/ 50 h 129"/>
                  <a:gd name="T10" fmla="*/ 0 w 739"/>
                  <a:gd name="T11" fmla="*/ 80 h 129"/>
                  <a:gd name="T12" fmla="*/ 38 w 739"/>
                  <a:gd name="T13" fmla="*/ 124 h 129"/>
                  <a:gd name="T14" fmla="*/ 48 w 739"/>
                  <a:gd name="T15" fmla="*/ 129 h 129"/>
                  <a:gd name="T16" fmla="*/ 81 w 739"/>
                  <a:gd name="T17" fmla="*/ 129 h 129"/>
                  <a:gd name="T18" fmla="*/ 657 w 739"/>
                  <a:gd name="T19" fmla="*/ 129 h 129"/>
                  <a:gd name="T20" fmla="*/ 691 w 739"/>
                  <a:gd name="T21" fmla="*/ 129 h 129"/>
                  <a:gd name="T22" fmla="*/ 700 w 739"/>
                  <a:gd name="T23" fmla="*/ 124 h 129"/>
                  <a:gd name="T24" fmla="*/ 739 w 739"/>
                  <a:gd name="T25" fmla="*/ 80 h 129"/>
                  <a:gd name="T26" fmla="*/ 739 w 739"/>
                  <a:gd name="T27" fmla="*/ 50 h 129"/>
                  <a:gd name="T28" fmla="*/ 691 w 739"/>
                  <a:gd name="T2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9" h="129">
                    <a:moveTo>
                      <a:pt x="691" y="0"/>
                    </a:moveTo>
                    <a:cubicBezTo>
                      <a:pt x="662" y="0"/>
                      <a:pt x="662" y="0"/>
                      <a:pt x="662" y="0"/>
                    </a:cubicBezTo>
                    <a:cubicBezTo>
                      <a:pt x="76" y="0"/>
                      <a:pt x="76" y="0"/>
                      <a:pt x="76" y="0"/>
                    </a:cubicBezTo>
                    <a:cubicBezTo>
                      <a:pt x="48" y="0"/>
                      <a:pt x="48" y="0"/>
                      <a:pt x="48" y="0"/>
                    </a:cubicBezTo>
                    <a:cubicBezTo>
                      <a:pt x="24" y="0"/>
                      <a:pt x="0" y="20"/>
                      <a:pt x="0" y="50"/>
                    </a:cubicBezTo>
                    <a:cubicBezTo>
                      <a:pt x="0" y="80"/>
                      <a:pt x="0" y="80"/>
                      <a:pt x="0" y="80"/>
                    </a:cubicBezTo>
                    <a:cubicBezTo>
                      <a:pt x="0" y="104"/>
                      <a:pt x="14" y="119"/>
                      <a:pt x="38" y="124"/>
                    </a:cubicBezTo>
                    <a:cubicBezTo>
                      <a:pt x="38" y="124"/>
                      <a:pt x="43" y="129"/>
                      <a:pt x="48" y="129"/>
                    </a:cubicBezTo>
                    <a:cubicBezTo>
                      <a:pt x="81" y="129"/>
                      <a:pt x="81" y="129"/>
                      <a:pt x="81" y="129"/>
                    </a:cubicBezTo>
                    <a:cubicBezTo>
                      <a:pt x="657" y="129"/>
                      <a:pt x="657" y="129"/>
                      <a:pt x="657" y="129"/>
                    </a:cubicBezTo>
                    <a:cubicBezTo>
                      <a:pt x="691" y="129"/>
                      <a:pt x="691" y="129"/>
                      <a:pt x="691" y="129"/>
                    </a:cubicBezTo>
                    <a:cubicBezTo>
                      <a:pt x="696" y="129"/>
                      <a:pt x="700" y="129"/>
                      <a:pt x="700" y="124"/>
                    </a:cubicBezTo>
                    <a:cubicBezTo>
                      <a:pt x="720" y="119"/>
                      <a:pt x="739" y="104"/>
                      <a:pt x="739" y="80"/>
                    </a:cubicBezTo>
                    <a:cubicBezTo>
                      <a:pt x="739" y="50"/>
                      <a:pt x="739" y="50"/>
                      <a:pt x="739" y="50"/>
                    </a:cubicBezTo>
                    <a:cubicBezTo>
                      <a:pt x="739" y="20"/>
                      <a:pt x="715" y="0"/>
                      <a:pt x="69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367">
                  <a:lnSpc>
                    <a:spcPct val="90000"/>
                  </a:lnSpc>
                  <a:defRPr/>
                </a:pPr>
                <a:endParaRPr lang="en-US" dirty="0">
                  <a:solidFill>
                    <a:srgbClr val="505050"/>
                  </a:solidFill>
                </a:endParaRPr>
              </a:p>
            </p:txBody>
          </p:sp>
          <p:sp>
            <p:nvSpPr>
              <p:cNvPr id="147" name="Freeform 7"/>
              <p:cNvSpPr>
                <a:spLocks/>
              </p:cNvSpPr>
              <p:nvPr/>
            </p:nvSpPr>
            <p:spPr bwMode="auto">
              <a:xfrm>
                <a:off x="3780356" y="2425897"/>
                <a:ext cx="52079" cy="52932"/>
              </a:xfrm>
              <a:custGeom>
                <a:avLst/>
                <a:gdLst>
                  <a:gd name="T0" fmla="*/ 129 w 249"/>
                  <a:gd name="T1" fmla="*/ 244 h 249"/>
                  <a:gd name="T2" fmla="*/ 244 w 249"/>
                  <a:gd name="T3" fmla="*/ 120 h 249"/>
                  <a:gd name="T4" fmla="*/ 120 w 249"/>
                  <a:gd name="T5" fmla="*/ 5 h 249"/>
                  <a:gd name="T6" fmla="*/ 5 w 249"/>
                  <a:gd name="T7" fmla="*/ 129 h 249"/>
                  <a:gd name="T8" fmla="*/ 129 w 249"/>
                  <a:gd name="T9" fmla="*/ 244 h 249"/>
                </a:gdLst>
                <a:ahLst/>
                <a:cxnLst>
                  <a:cxn ang="0">
                    <a:pos x="T0" y="T1"/>
                  </a:cxn>
                  <a:cxn ang="0">
                    <a:pos x="T2" y="T3"/>
                  </a:cxn>
                  <a:cxn ang="0">
                    <a:pos x="T4" y="T5"/>
                  </a:cxn>
                  <a:cxn ang="0">
                    <a:pos x="T6" y="T7"/>
                  </a:cxn>
                  <a:cxn ang="0">
                    <a:pos x="T8" y="T9"/>
                  </a:cxn>
                </a:cxnLst>
                <a:rect l="0" t="0" r="r" b="b"/>
                <a:pathLst>
                  <a:path w="249" h="249">
                    <a:moveTo>
                      <a:pt x="129" y="244"/>
                    </a:moveTo>
                    <a:cubicBezTo>
                      <a:pt x="196" y="244"/>
                      <a:pt x="249" y="187"/>
                      <a:pt x="244" y="120"/>
                    </a:cubicBezTo>
                    <a:cubicBezTo>
                      <a:pt x="244" y="52"/>
                      <a:pt x="187" y="0"/>
                      <a:pt x="120" y="5"/>
                    </a:cubicBezTo>
                    <a:cubicBezTo>
                      <a:pt x="53" y="9"/>
                      <a:pt x="0" y="62"/>
                      <a:pt x="5" y="129"/>
                    </a:cubicBezTo>
                    <a:cubicBezTo>
                      <a:pt x="5" y="196"/>
                      <a:pt x="62" y="249"/>
                      <a:pt x="129" y="24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367">
                  <a:lnSpc>
                    <a:spcPct val="90000"/>
                  </a:lnSpc>
                  <a:defRPr/>
                </a:pPr>
                <a:endParaRPr lang="en-US" dirty="0">
                  <a:solidFill>
                    <a:srgbClr val="505050"/>
                  </a:solidFill>
                </a:endParaRPr>
              </a:p>
            </p:txBody>
          </p:sp>
          <p:sp>
            <p:nvSpPr>
              <p:cNvPr id="148" name="Oval 8"/>
              <p:cNvSpPr>
                <a:spLocks noChangeArrowheads="1"/>
              </p:cNvSpPr>
              <p:nvPr/>
            </p:nvSpPr>
            <p:spPr bwMode="auto">
              <a:xfrm>
                <a:off x="3739376" y="2399431"/>
                <a:ext cx="35004" cy="341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367">
                  <a:lnSpc>
                    <a:spcPct val="90000"/>
                  </a:lnSpc>
                  <a:defRPr/>
                </a:pPr>
                <a:endParaRPr lang="en-US" dirty="0">
                  <a:solidFill>
                    <a:srgbClr val="505050"/>
                  </a:solidFill>
                </a:endParaRPr>
              </a:p>
            </p:txBody>
          </p:sp>
          <p:sp>
            <p:nvSpPr>
              <p:cNvPr id="149" name="Oval 9"/>
              <p:cNvSpPr>
                <a:spLocks noChangeArrowheads="1"/>
              </p:cNvSpPr>
              <p:nvPr/>
            </p:nvSpPr>
            <p:spPr bwMode="auto">
              <a:xfrm>
                <a:off x="3730837" y="2454070"/>
                <a:ext cx="22197" cy="2219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367">
                  <a:lnSpc>
                    <a:spcPct val="90000"/>
                  </a:lnSpc>
                  <a:defRPr/>
                </a:pPr>
                <a:endParaRPr lang="en-US" dirty="0">
                  <a:solidFill>
                    <a:srgbClr val="505050"/>
                  </a:solidFill>
                </a:endParaRPr>
              </a:p>
            </p:txBody>
          </p:sp>
        </p:grpSp>
      </p:grpSp>
      <p:grpSp>
        <p:nvGrpSpPr>
          <p:cNvPr id="17" name="Group 16"/>
          <p:cNvGrpSpPr/>
          <p:nvPr/>
        </p:nvGrpSpPr>
        <p:grpSpPr>
          <a:xfrm>
            <a:off x="4512115" y="1500737"/>
            <a:ext cx="914400" cy="577114"/>
            <a:chOff x="4400170" y="2252227"/>
            <a:chExt cx="914400" cy="577114"/>
          </a:xfrm>
        </p:grpSpPr>
        <p:sp>
          <p:nvSpPr>
            <p:cNvPr id="138" name="Rectangle 137"/>
            <p:cNvSpPr/>
            <p:nvPr/>
          </p:nvSpPr>
          <p:spPr>
            <a:xfrm>
              <a:off x="4400170" y="2252227"/>
              <a:ext cx="914400" cy="577114"/>
            </a:xfrm>
            <a:prstGeom prst="rect">
              <a:avLst/>
            </a:prstGeom>
            <a:solidFill>
              <a:schemeClr val="accent2"/>
            </a:solidFill>
            <a:ln w="22225">
              <a:noFill/>
              <a:prstDash val="sys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6637" numCol="1" rtlCol="0" anchor="t" anchorCtr="0" compatLnSpc="1">
              <a:prstTxWarp prst="textNoShape">
                <a:avLst/>
              </a:prstTxWarp>
            </a:bodyPr>
            <a:lstStyle/>
            <a:p>
              <a:pPr algn="ctr" defTabSz="932398" fontAlgn="base">
                <a:spcBef>
                  <a:spcPct val="0"/>
                </a:spcBef>
                <a:spcAft>
                  <a:spcPct val="0"/>
                </a:spcAft>
              </a:pPr>
              <a:endParaRPr lang="en-US" sz="16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grpSp>
          <p:nvGrpSpPr>
            <p:cNvPr id="139" name="Group 138"/>
            <p:cNvGrpSpPr>
              <a:grpSpLocks noChangeAspect="1"/>
            </p:cNvGrpSpPr>
            <p:nvPr/>
          </p:nvGrpSpPr>
          <p:grpSpPr>
            <a:xfrm>
              <a:off x="4676259" y="2333447"/>
              <a:ext cx="335166" cy="393568"/>
              <a:chOff x="1649519" y="5359400"/>
              <a:chExt cx="419099" cy="492125"/>
            </a:xfrm>
            <a:solidFill>
              <a:schemeClr val="tx1"/>
            </a:solidFill>
          </p:grpSpPr>
          <p:sp>
            <p:nvSpPr>
              <p:cNvPr id="140" name="Freeform 29"/>
              <p:cNvSpPr>
                <a:spLocks noEditPoints="1"/>
              </p:cNvSpPr>
              <p:nvPr/>
            </p:nvSpPr>
            <p:spPr bwMode="auto">
              <a:xfrm>
                <a:off x="1649519" y="5635625"/>
                <a:ext cx="215900" cy="215900"/>
              </a:xfrm>
              <a:custGeom>
                <a:avLst/>
                <a:gdLst>
                  <a:gd name="T0" fmla="*/ 442 w 730"/>
                  <a:gd name="T1" fmla="*/ 394 h 731"/>
                  <a:gd name="T2" fmla="*/ 336 w 730"/>
                  <a:gd name="T3" fmla="*/ 442 h 731"/>
                  <a:gd name="T4" fmla="*/ 290 w 730"/>
                  <a:gd name="T5" fmla="*/ 333 h 731"/>
                  <a:gd name="T6" fmla="*/ 397 w 730"/>
                  <a:gd name="T7" fmla="*/ 290 h 731"/>
                  <a:gd name="T8" fmla="*/ 442 w 730"/>
                  <a:gd name="T9" fmla="*/ 394 h 731"/>
                  <a:gd name="T10" fmla="*/ 477 w 730"/>
                  <a:gd name="T11" fmla="*/ 0 h 731"/>
                  <a:gd name="T12" fmla="*/ 477 w 730"/>
                  <a:gd name="T13" fmla="*/ 0 h 731"/>
                  <a:gd name="T14" fmla="*/ 406 w 730"/>
                  <a:gd name="T15" fmla="*/ 84 h 731"/>
                  <a:gd name="T16" fmla="*/ 320 w 730"/>
                  <a:gd name="T17" fmla="*/ 83 h 731"/>
                  <a:gd name="T18" fmla="*/ 247 w 730"/>
                  <a:gd name="T19" fmla="*/ 5 h 731"/>
                  <a:gd name="T20" fmla="*/ 188 w 730"/>
                  <a:gd name="T21" fmla="*/ 30 h 731"/>
                  <a:gd name="T22" fmla="*/ 193 w 730"/>
                  <a:gd name="T23" fmla="*/ 137 h 731"/>
                  <a:gd name="T24" fmla="*/ 136 w 730"/>
                  <a:gd name="T25" fmla="*/ 196 h 731"/>
                  <a:gd name="T26" fmla="*/ 25 w 730"/>
                  <a:gd name="T27" fmla="*/ 192 h 731"/>
                  <a:gd name="T28" fmla="*/ 0 w 730"/>
                  <a:gd name="T29" fmla="*/ 254 h 731"/>
                  <a:gd name="T30" fmla="*/ 82 w 730"/>
                  <a:gd name="T31" fmla="*/ 328 h 731"/>
                  <a:gd name="T32" fmla="*/ 83 w 730"/>
                  <a:gd name="T33" fmla="*/ 411 h 731"/>
                  <a:gd name="T34" fmla="*/ 4 w 730"/>
                  <a:gd name="T35" fmla="*/ 484 h 731"/>
                  <a:gd name="T36" fmla="*/ 29 w 730"/>
                  <a:gd name="T37" fmla="*/ 543 h 731"/>
                  <a:gd name="T38" fmla="*/ 137 w 730"/>
                  <a:gd name="T39" fmla="*/ 537 h 731"/>
                  <a:gd name="T40" fmla="*/ 199 w 730"/>
                  <a:gd name="T41" fmla="*/ 596 h 731"/>
                  <a:gd name="T42" fmla="*/ 192 w 730"/>
                  <a:gd name="T43" fmla="*/ 706 h 731"/>
                  <a:gd name="T44" fmla="*/ 253 w 730"/>
                  <a:gd name="T45" fmla="*/ 731 h 731"/>
                  <a:gd name="T46" fmla="*/ 328 w 730"/>
                  <a:gd name="T47" fmla="*/ 648 h 731"/>
                  <a:gd name="T48" fmla="*/ 410 w 730"/>
                  <a:gd name="T49" fmla="*/ 648 h 731"/>
                  <a:gd name="T50" fmla="*/ 484 w 730"/>
                  <a:gd name="T51" fmla="*/ 726 h 731"/>
                  <a:gd name="T52" fmla="*/ 543 w 730"/>
                  <a:gd name="T53" fmla="*/ 701 h 731"/>
                  <a:gd name="T54" fmla="*/ 537 w 730"/>
                  <a:gd name="T55" fmla="*/ 594 h 731"/>
                  <a:gd name="T56" fmla="*/ 596 w 730"/>
                  <a:gd name="T57" fmla="*/ 532 h 731"/>
                  <a:gd name="T58" fmla="*/ 706 w 730"/>
                  <a:gd name="T59" fmla="*/ 538 h 731"/>
                  <a:gd name="T60" fmla="*/ 730 w 730"/>
                  <a:gd name="T61" fmla="*/ 477 h 731"/>
                  <a:gd name="T62" fmla="*/ 648 w 730"/>
                  <a:gd name="T63" fmla="*/ 403 h 731"/>
                  <a:gd name="T64" fmla="*/ 648 w 730"/>
                  <a:gd name="T65" fmla="*/ 320 h 731"/>
                  <a:gd name="T66" fmla="*/ 726 w 730"/>
                  <a:gd name="T67" fmla="*/ 247 h 731"/>
                  <a:gd name="T68" fmla="*/ 701 w 730"/>
                  <a:gd name="T69" fmla="*/ 188 h 731"/>
                  <a:gd name="T70" fmla="*/ 594 w 730"/>
                  <a:gd name="T71" fmla="*/ 194 h 731"/>
                  <a:gd name="T72" fmla="*/ 535 w 730"/>
                  <a:gd name="T73" fmla="*/ 136 h 731"/>
                  <a:gd name="T74" fmla="*/ 538 w 730"/>
                  <a:gd name="T75" fmla="*/ 25 h 731"/>
                  <a:gd name="T76" fmla="*/ 477 w 730"/>
                  <a:gd name="T77"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0" h="731">
                    <a:moveTo>
                      <a:pt x="442" y="394"/>
                    </a:moveTo>
                    <a:cubicBezTo>
                      <a:pt x="423" y="439"/>
                      <a:pt x="378" y="459"/>
                      <a:pt x="336" y="442"/>
                    </a:cubicBezTo>
                    <a:cubicBezTo>
                      <a:pt x="291" y="424"/>
                      <a:pt x="272" y="378"/>
                      <a:pt x="290" y="333"/>
                    </a:cubicBezTo>
                    <a:cubicBezTo>
                      <a:pt x="307" y="291"/>
                      <a:pt x="352" y="272"/>
                      <a:pt x="397" y="290"/>
                    </a:cubicBezTo>
                    <a:cubicBezTo>
                      <a:pt x="439" y="307"/>
                      <a:pt x="458" y="353"/>
                      <a:pt x="442" y="394"/>
                    </a:cubicBezTo>
                    <a:close/>
                    <a:moveTo>
                      <a:pt x="477" y="0"/>
                    </a:moveTo>
                    <a:cubicBezTo>
                      <a:pt x="477" y="0"/>
                      <a:pt x="477" y="0"/>
                      <a:pt x="477" y="0"/>
                    </a:cubicBezTo>
                    <a:cubicBezTo>
                      <a:pt x="406" y="84"/>
                      <a:pt x="406" y="84"/>
                      <a:pt x="406" y="84"/>
                    </a:cubicBezTo>
                    <a:cubicBezTo>
                      <a:pt x="377" y="80"/>
                      <a:pt x="348" y="79"/>
                      <a:pt x="320" y="83"/>
                    </a:cubicBezTo>
                    <a:cubicBezTo>
                      <a:pt x="320" y="83"/>
                      <a:pt x="320" y="83"/>
                      <a:pt x="247" y="5"/>
                    </a:cubicBezTo>
                    <a:cubicBezTo>
                      <a:pt x="225" y="11"/>
                      <a:pt x="207" y="19"/>
                      <a:pt x="188" y="30"/>
                    </a:cubicBezTo>
                    <a:cubicBezTo>
                      <a:pt x="188" y="30"/>
                      <a:pt x="188" y="30"/>
                      <a:pt x="193" y="137"/>
                    </a:cubicBezTo>
                    <a:cubicBezTo>
                      <a:pt x="171" y="154"/>
                      <a:pt x="151" y="176"/>
                      <a:pt x="136" y="196"/>
                    </a:cubicBezTo>
                    <a:cubicBezTo>
                      <a:pt x="136" y="196"/>
                      <a:pt x="136" y="196"/>
                      <a:pt x="25" y="192"/>
                    </a:cubicBezTo>
                    <a:cubicBezTo>
                      <a:pt x="17" y="212"/>
                      <a:pt x="8" y="234"/>
                      <a:pt x="0" y="254"/>
                    </a:cubicBezTo>
                    <a:cubicBezTo>
                      <a:pt x="0" y="254"/>
                      <a:pt x="0" y="254"/>
                      <a:pt x="82" y="328"/>
                    </a:cubicBezTo>
                    <a:cubicBezTo>
                      <a:pt x="80" y="353"/>
                      <a:pt x="79" y="383"/>
                      <a:pt x="83" y="411"/>
                    </a:cubicBezTo>
                    <a:cubicBezTo>
                      <a:pt x="83" y="411"/>
                      <a:pt x="83" y="411"/>
                      <a:pt x="4" y="484"/>
                    </a:cubicBezTo>
                    <a:cubicBezTo>
                      <a:pt x="11" y="505"/>
                      <a:pt x="19" y="523"/>
                      <a:pt x="29" y="543"/>
                    </a:cubicBezTo>
                    <a:cubicBezTo>
                      <a:pt x="29" y="543"/>
                      <a:pt x="29" y="543"/>
                      <a:pt x="137" y="537"/>
                    </a:cubicBezTo>
                    <a:cubicBezTo>
                      <a:pt x="154" y="559"/>
                      <a:pt x="176" y="579"/>
                      <a:pt x="199" y="596"/>
                    </a:cubicBezTo>
                    <a:cubicBezTo>
                      <a:pt x="199" y="596"/>
                      <a:pt x="199" y="596"/>
                      <a:pt x="192" y="706"/>
                    </a:cubicBezTo>
                    <a:cubicBezTo>
                      <a:pt x="212" y="714"/>
                      <a:pt x="234" y="723"/>
                      <a:pt x="253" y="731"/>
                    </a:cubicBezTo>
                    <a:cubicBezTo>
                      <a:pt x="253" y="731"/>
                      <a:pt x="253" y="731"/>
                      <a:pt x="328" y="648"/>
                    </a:cubicBezTo>
                    <a:cubicBezTo>
                      <a:pt x="353" y="651"/>
                      <a:pt x="383" y="652"/>
                      <a:pt x="410" y="648"/>
                    </a:cubicBezTo>
                    <a:cubicBezTo>
                      <a:pt x="410" y="648"/>
                      <a:pt x="410" y="648"/>
                      <a:pt x="484" y="726"/>
                    </a:cubicBezTo>
                    <a:cubicBezTo>
                      <a:pt x="505" y="720"/>
                      <a:pt x="523" y="712"/>
                      <a:pt x="543" y="701"/>
                    </a:cubicBezTo>
                    <a:cubicBezTo>
                      <a:pt x="543" y="701"/>
                      <a:pt x="543" y="701"/>
                      <a:pt x="537" y="594"/>
                    </a:cubicBezTo>
                    <a:cubicBezTo>
                      <a:pt x="559" y="577"/>
                      <a:pt x="579" y="555"/>
                      <a:pt x="596" y="532"/>
                    </a:cubicBezTo>
                    <a:cubicBezTo>
                      <a:pt x="596" y="532"/>
                      <a:pt x="596" y="532"/>
                      <a:pt x="706" y="538"/>
                    </a:cubicBezTo>
                    <a:cubicBezTo>
                      <a:pt x="713" y="519"/>
                      <a:pt x="723" y="497"/>
                      <a:pt x="730" y="477"/>
                    </a:cubicBezTo>
                    <a:cubicBezTo>
                      <a:pt x="730" y="477"/>
                      <a:pt x="730" y="477"/>
                      <a:pt x="648" y="403"/>
                    </a:cubicBezTo>
                    <a:cubicBezTo>
                      <a:pt x="651" y="378"/>
                      <a:pt x="651" y="348"/>
                      <a:pt x="648" y="320"/>
                    </a:cubicBezTo>
                    <a:cubicBezTo>
                      <a:pt x="648" y="320"/>
                      <a:pt x="648" y="320"/>
                      <a:pt x="726" y="247"/>
                    </a:cubicBezTo>
                    <a:cubicBezTo>
                      <a:pt x="720" y="226"/>
                      <a:pt x="712" y="207"/>
                      <a:pt x="701" y="188"/>
                    </a:cubicBezTo>
                    <a:cubicBezTo>
                      <a:pt x="701" y="188"/>
                      <a:pt x="701" y="188"/>
                      <a:pt x="594" y="194"/>
                    </a:cubicBezTo>
                    <a:cubicBezTo>
                      <a:pt x="576" y="172"/>
                      <a:pt x="555" y="151"/>
                      <a:pt x="535" y="136"/>
                    </a:cubicBezTo>
                    <a:cubicBezTo>
                      <a:pt x="535" y="136"/>
                      <a:pt x="535" y="136"/>
                      <a:pt x="538" y="25"/>
                    </a:cubicBezTo>
                    <a:cubicBezTo>
                      <a:pt x="519" y="17"/>
                      <a:pt x="496" y="8"/>
                      <a:pt x="47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367">
                  <a:lnSpc>
                    <a:spcPct val="90000"/>
                  </a:lnSpc>
                </a:pPr>
                <a:endParaRPr lang="en-US" dirty="0">
                  <a:solidFill>
                    <a:srgbClr val="505050"/>
                  </a:solidFill>
                </a:endParaRPr>
              </a:p>
            </p:txBody>
          </p:sp>
          <p:sp>
            <p:nvSpPr>
              <p:cNvPr id="141" name="Freeform 30"/>
              <p:cNvSpPr>
                <a:spLocks/>
              </p:cNvSpPr>
              <p:nvPr/>
            </p:nvSpPr>
            <p:spPr bwMode="auto">
              <a:xfrm>
                <a:off x="1778105" y="5402263"/>
                <a:ext cx="290513" cy="296863"/>
              </a:xfrm>
              <a:custGeom>
                <a:avLst/>
                <a:gdLst>
                  <a:gd name="T0" fmla="*/ 887 w 979"/>
                  <a:gd name="T1" fmla="*/ 447 h 1002"/>
                  <a:gd name="T2" fmla="*/ 979 w 979"/>
                  <a:gd name="T3" fmla="*/ 399 h 1002"/>
                  <a:gd name="T4" fmla="*/ 957 w 979"/>
                  <a:gd name="T5" fmla="*/ 323 h 1002"/>
                  <a:gd name="T6" fmla="*/ 854 w 979"/>
                  <a:gd name="T7" fmla="*/ 332 h 1002"/>
                  <a:gd name="T8" fmla="*/ 779 w 979"/>
                  <a:gd name="T9" fmla="*/ 224 h 1002"/>
                  <a:gd name="T10" fmla="*/ 826 w 979"/>
                  <a:gd name="T11" fmla="*/ 130 h 1002"/>
                  <a:gd name="T12" fmla="*/ 763 w 979"/>
                  <a:gd name="T13" fmla="*/ 82 h 1002"/>
                  <a:gd name="T14" fmla="*/ 685 w 979"/>
                  <a:gd name="T15" fmla="*/ 149 h 1002"/>
                  <a:gd name="T16" fmla="*/ 625 w 979"/>
                  <a:gd name="T17" fmla="*/ 123 h 1002"/>
                  <a:gd name="T18" fmla="*/ 560 w 979"/>
                  <a:gd name="T19" fmla="*/ 105 h 1002"/>
                  <a:gd name="T20" fmla="*/ 544 w 979"/>
                  <a:gd name="T21" fmla="*/ 4 h 1002"/>
                  <a:gd name="T22" fmla="*/ 465 w 979"/>
                  <a:gd name="T23" fmla="*/ 1 h 1002"/>
                  <a:gd name="T24" fmla="*/ 443 w 979"/>
                  <a:gd name="T25" fmla="*/ 95 h 1002"/>
                  <a:gd name="T26" fmla="*/ 550 w 979"/>
                  <a:gd name="T27" fmla="*/ 176 h 1002"/>
                  <a:gd name="T28" fmla="*/ 376 w 979"/>
                  <a:gd name="T29" fmla="*/ 230 h 1002"/>
                  <a:gd name="T30" fmla="*/ 392 w 979"/>
                  <a:gd name="T31" fmla="*/ 255 h 1002"/>
                  <a:gd name="T32" fmla="*/ 579 w 979"/>
                  <a:gd name="T33" fmla="*/ 252 h 1002"/>
                  <a:gd name="T34" fmla="*/ 739 w 979"/>
                  <a:gd name="T35" fmla="*/ 591 h 1002"/>
                  <a:gd name="T36" fmla="*/ 401 w 979"/>
                  <a:gd name="T37" fmla="*/ 750 h 1002"/>
                  <a:gd name="T38" fmla="*/ 240 w 979"/>
                  <a:gd name="T39" fmla="*/ 413 h 1002"/>
                  <a:gd name="T40" fmla="*/ 268 w 979"/>
                  <a:gd name="T41" fmla="*/ 356 h 1002"/>
                  <a:gd name="T42" fmla="*/ 160 w 979"/>
                  <a:gd name="T43" fmla="*/ 271 h 1002"/>
                  <a:gd name="T44" fmla="*/ 136 w 979"/>
                  <a:gd name="T45" fmla="*/ 311 h 1002"/>
                  <a:gd name="T46" fmla="*/ 34 w 979"/>
                  <a:gd name="T47" fmla="*/ 296 h 1002"/>
                  <a:gd name="T48" fmla="*/ 19 w 979"/>
                  <a:gd name="T49" fmla="*/ 334 h 1002"/>
                  <a:gd name="T50" fmla="*/ 7 w 979"/>
                  <a:gd name="T51" fmla="*/ 370 h 1002"/>
                  <a:gd name="T52" fmla="*/ 95 w 979"/>
                  <a:gd name="T53" fmla="*/ 424 h 1002"/>
                  <a:gd name="T54" fmla="*/ 90 w 979"/>
                  <a:gd name="T55" fmla="*/ 556 h 1002"/>
                  <a:gd name="T56" fmla="*/ 0 w 979"/>
                  <a:gd name="T57" fmla="*/ 603 h 1002"/>
                  <a:gd name="T58" fmla="*/ 22 w 979"/>
                  <a:gd name="T59" fmla="*/ 679 h 1002"/>
                  <a:gd name="T60" fmla="*/ 126 w 979"/>
                  <a:gd name="T61" fmla="*/ 670 h 1002"/>
                  <a:gd name="T62" fmla="*/ 199 w 979"/>
                  <a:gd name="T63" fmla="*/ 780 h 1002"/>
                  <a:gd name="T64" fmla="*/ 154 w 979"/>
                  <a:gd name="T65" fmla="*/ 872 h 1002"/>
                  <a:gd name="T66" fmla="*/ 216 w 979"/>
                  <a:gd name="T67" fmla="*/ 920 h 1002"/>
                  <a:gd name="T68" fmla="*/ 293 w 979"/>
                  <a:gd name="T69" fmla="*/ 852 h 1002"/>
                  <a:gd name="T70" fmla="*/ 355 w 979"/>
                  <a:gd name="T71" fmla="*/ 879 h 1002"/>
                  <a:gd name="T72" fmla="*/ 418 w 979"/>
                  <a:gd name="T73" fmla="*/ 897 h 1002"/>
                  <a:gd name="T74" fmla="*/ 436 w 979"/>
                  <a:gd name="T75" fmla="*/ 998 h 1002"/>
                  <a:gd name="T76" fmla="*/ 515 w 979"/>
                  <a:gd name="T77" fmla="*/ 1001 h 1002"/>
                  <a:gd name="T78" fmla="*/ 537 w 979"/>
                  <a:gd name="T79" fmla="*/ 901 h 1002"/>
                  <a:gd name="T80" fmla="*/ 664 w 979"/>
                  <a:gd name="T81" fmla="*/ 863 h 1002"/>
                  <a:gd name="T82" fmla="*/ 738 w 979"/>
                  <a:gd name="T83" fmla="*/ 935 h 1002"/>
                  <a:gd name="T84" fmla="*/ 804 w 979"/>
                  <a:gd name="T85" fmla="*/ 891 h 1002"/>
                  <a:gd name="T86" fmla="*/ 763 w 979"/>
                  <a:gd name="T87" fmla="*/ 796 h 1002"/>
                  <a:gd name="T88" fmla="*/ 844 w 979"/>
                  <a:gd name="T89" fmla="*/ 691 h 1002"/>
                  <a:gd name="T90" fmla="*/ 946 w 979"/>
                  <a:gd name="T91" fmla="*/ 706 h 1002"/>
                  <a:gd name="T92" fmla="*/ 960 w 979"/>
                  <a:gd name="T93" fmla="*/ 670 h 1002"/>
                  <a:gd name="T94" fmla="*/ 972 w 979"/>
                  <a:gd name="T95" fmla="*/ 632 h 1002"/>
                  <a:gd name="T96" fmla="*/ 885 w 979"/>
                  <a:gd name="T97" fmla="*/ 579 h 1002"/>
                  <a:gd name="T98" fmla="*/ 887 w 979"/>
                  <a:gd name="T99" fmla="*/ 447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9" h="1002">
                    <a:moveTo>
                      <a:pt x="887" y="447"/>
                    </a:moveTo>
                    <a:cubicBezTo>
                      <a:pt x="887" y="447"/>
                      <a:pt x="887" y="447"/>
                      <a:pt x="979" y="399"/>
                    </a:cubicBezTo>
                    <a:cubicBezTo>
                      <a:pt x="973" y="373"/>
                      <a:pt x="965" y="348"/>
                      <a:pt x="957" y="323"/>
                    </a:cubicBezTo>
                    <a:cubicBezTo>
                      <a:pt x="957" y="323"/>
                      <a:pt x="957" y="323"/>
                      <a:pt x="854" y="332"/>
                    </a:cubicBezTo>
                    <a:cubicBezTo>
                      <a:pt x="836" y="291"/>
                      <a:pt x="810" y="255"/>
                      <a:pt x="779" y="224"/>
                    </a:cubicBezTo>
                    <a:cubicBezTo>
                      <a:pt x="779" y="224"/>
                      <a:pt x="779" y="224"/>
                      <a:pt x="826" y="130"/>
                    </a:cubicBezTo>
                    <a:cubicBezTo>
                      <a:pt x="807" y="113"/>
                      <a:pt x="785" y="97"/>
                      <a:pt x="763" y="82"/>
                    </a:cubicBezTo>
                    <a:cubicBezTo>
                      <a:pt x="763" y="82"/>
                      <a:pt x="763" y="82"/>
                      <a:pt x="685" y="149"/>
                    </a:cubicBezTo>
                    <a:cubicBezTo>
                      <a:pt x="667" y="139"/>
                      <a:pt x="646" y="130"/>
                      <a:pt x="625" y="123"/>
                    </a:cubicBezTo>
                    <a:cubicBezTo>
                      <a:pt x="604" y="115"/>
                      <a:pt x="582" y="109"/>
                      <a:pt x="560" y="105"/>
                    </a:cubicBezTo>
                    <a:cubicBezTo>
                      <a:pt x="560" y="105"/>
                      <a:pt x="560" y="105"/>
                      <a:pt x="544" y="4"/>
                    </a:cubicBezTo>
                    <a:cubicBezTo>
                      <a:pt x="518" y="1"/>
                      <a:pt x="491" y="0"/>
                      <a:pt x="465" y="1"/>
                    </a:cubicBezTo>
                    <a:cubicBezTo>
                      <a:pt x="465" y="1"/>
                      <a:pt x="465" y="1"/>
                      <a:pt x="443" y="95"/>
                    </a:cubicBezTo>
                    <a:cubicBezTo>
                      <a:pt x="550" y="176"/>
                      <a:pt x="550" y="176"/>
                      <a:pt x="550" y="176"/>
                    </a:cubicBezTo>
                    <a:cubicBezTo>
                      <a:pt x="376" y="230"/>
                      <a:pt x="376" y="230"/>
                      <a:pt x="376" y="230"/>
                    </a:cubicBezTo>
                    <a:cubicBezTo>
                      <a:pt x="392" y="255"/>
                      <a:pt x="392" y="255"/>
                      <a:pt x="392" y="255"/>
                    </a:cubicBezTo>
                    <a:cubicBezTo>
                      <a:pt x="450" y="232"/>
                      <a:pt x="516" y="229"/>
                      <a:pt x="579" y="252"/>
                    </a:cubicBezTo>
                    <a:cubicBezTo>
                      <a:pt x="716" y="301"/>
                      <a:pt x="789" y="453"/>
                      <a:pt x="739" y="591"/>
                    </a:cubicBezTo>
                    <a:cubicBezTo>
                      <a:pt x="690" y="728"/>
                      <a:pt x="538" y="799"/>
                      <a:pt x="401" y="750"/>
                    </a:cubicBezTo>
                    <a:cubicBezTo>
                      <a:pt x="263" y="701"/>
                      <a:pt x="191" y="549"/>
                      <a:pt x="240" y="413"/>
                    </a:cubicBezTo>
                    <a:cubicBezTo>
                      <a:pt x="247" y="392"/>
                      <a:pt x="257" y="373"/>
                      <a:pt x="268" y="356"/>
                    </a:cubicBezTo>
                    <a:cubicBezTo>
                      <a:pt x="160" y="271"/>
                      <a:pt x="160" y="271"/>
                      <a:pt x="160" y="271"/>
                    </a:cubicBezTo>
                    <a:cubicBezTo>
                      <a:pt x="151" y="284"/>
                      <a:pt x="143" y="297"/>
                      <a:pt x="136" y="311"/>
                    </a:cubicBezTo>
                    <a:cubicBezTo>
                      <a:pt x="136" y="311"/>
                      <a:pt x="136" y="311"/>
                      <a:pt x="34" y="296"/>
                    </a:cubicBezTo>
                    <a:cubicBezTo>
                      <a:pt x="28" y="308"/>
                      <a:pt x="24" y="320"/>
                      <a:pt x="19" y="334"/>
                    </a:cubicBezTo>
                    <a:cubicBezTo>
                      <a:pt x="14" y="346"/>
                      <a:pt x="10" y="358"/>
                      <a:pt x="7" y="370"/>
                    </a:cubicBezTo>
                    <a:cubicBezTo>
                      <a:pt x="95" y="424"/>
                      <a:pt x="95" y="424"/>
                      <a:pt x="95" y="424"/>
                    </a:cubicBezTo>
                    <a:cubicBezTo>
                      <a:pt x="86" y="468"/>
                      <a:pt x="86" y="512"/>
                      <a:pt x="90" y="556"/>
                    </a:cubicBezTo>
                    <a:cubicBezTo>
                      <a:pt x="90" y="556"/>
                      <a:pt x="90" y="556"/>
                      <a:pt x="0" y="603"/>
                    </a:cubicBezTo>
                    <a:cubicBezTo>
                      <a:pt x="5" y="629"/>
                      <a:pt x="12" y="655"/>
                      <a:pt x="22" y="679"/>
                    </a:cubicBezTo>
                    <a:cubicBezTo>
                      <a:pt x="22" y="679"/>
                      <a:pt x="22" y="679"/>
                      <a:pt x="126" y="670"/>
                    </a:cubicBezTo>
                    <a:cubicBezTo>
                      <a:pt x="144" y="711"/>
                      <a:pt x="168" y="747"/>
                      <a:pt x="199" y="780"/>
                    </a:cubicBezTo>
                    <a:cubicBezTo>
                      <a:pt x="199" y="780"/>
                      <a:pt x="199" y="780"/>
                      <a:pt x="154" y="872"/>
                    </a:cubicBezTo>
                    <a:cubicBezTo>
                      <a:pt x="173" y="889"/>
                      <a:pt x="194" y="905"/>
                      <a:pt x="216" y="920"/>
                    </a:cubicBezTo>
                    <a:cubicBezTo>
                      <a:pt x="216" y="920"/>
                      <a:pt x="216" y="920"/>
                      <a:pt x="293" y="852"/>
                    </a:cubicBezTo>
                    <a:cubicBezTo>
                      <a:pt x="313" y="863"/>
                      <a:pt x="334" y="872"/>
                      <a:pt x="355" y="879"/>
                    </a:cubicBezTo>
                    <a:cubicBezTo>
                      <a:pt x="376" y="887"/>
                      <a:pt x="397" y="893"/>
                      <a:pt x="418" y="897"/>
                    </a:cubicBezTo>
                    <a:cubicBezTo>
                      <a:pt x="418" y="897"/>
                      <a:pt x="418" y="897"/>
                      <a:pt x="436" y="998"/>
                    </a:cubicBezTo>
                    <a:cubicBezTo>
                      <a:pt x="462" y="1001"/>
                      <a:pt x="489" y="1002"/>
                      <a:pt x="515" y="1001"/>
                    </a:cubicBezTo>
                    <a:cubicBezTo>
                      <a:pt x="515" y="1001"/>
                      <a:pt x="515" y="1001"/>
                      <a:pt x="537" y="901"/>
                    </a:cubicBezTo>
                    <a:cubicBezTo>
                      <a:pt x="582" y="894"/>
                      <a:pt x="625" y="883"/>
                      <a:pt x="664" y="863"/>
                    </a:cubicBezTo>
                    <a:cubicBezTo>
                      <a:pt x="664" y="863"/>
                      <a:pt x="664" y="863"/>
                      <a:pt x="738" y="935"/>
                    </a:cubicBezTo>
                    <a:cubicBezTo>
                      <a:pt x="760" y="922"/>
                      <a:pt x="783" y="907"/>
                      <a:pt x="804" y="891"/>
                    </a:cubicBezTo>
                    <a:cubicBezTo>
                      <a:pt x="804" y="891"/>
                      <a:pt x="804" y="891"/>
                      <a:pt x="763" y="796"/>
                    </a:cubicBezTo>
                    <a:cubicBezTo>
                      <a:pt x="796" y="766"/>
                      <a:pt x="822" y="731"/>
                      <a:pt x="844" y="691"/>
                    </a:cubicBezTo>
                    <a:cubicBezTo>
                      <a:pt x="844" y="691"/>
                      <a:pt x="844" y="691"/>
                      <a:pt x="946" y="706"/>
                    </a:cubicBezTo>
                    <a:cubicBezTo>
                      <a:pt x="950" y="694"/>
                      <a:pt x="956" y="682"/>
                      <a:pt x="960" y="670"/>
                    </a:cubicBezTo>
                    <a:cubicBezTo>
                      <a:pt x="965" y="657"/>
                      <a:pt x="968" y="644"/>
                      <a:pt x="972" y="632"/>
                    </a:cubicBezTo>
                    <a:cubicBezTo>
                      <a:pt x="972" y="632"/>
                      <a:pt x="972" y="632"/>
                      <a:pt x="885" y="579"/>
                    </a:cubicBezTo>
                    <a:cubicBezTo>
                      <a:pt x="892" y="534"/>
                      <a:pt x="894" y="490"/>
                      <a:pt x="887" y="4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367">
                  <a:lnSpc>
                    <a:spcPct val="90000"/>
                  </a:lnSpc>
                </a:pPr>
                <a:endParaRPr lang="en-US" dirty="0">
                  <a:solidFill>
                    <a:srgbClr val="505050"/>
                  </a:solidFill>
                </a:endParaRPr>
              </a:p>
            </p:txBody>
          </p:sp>
          <p:sp>
            <p:nvSpPr>
              <p:cNvPr id="142" name="Freeform 31"/>
              <p:cNvSpPr>
                <a:spLocks/>
              </p:cNvSpPr>
              <p:nvPr/>
            </p:nvSpPr>
            <p:spPr bwMode="auto">
              <a:xfrm>
                <a:off x="1790805" y="5359400"/>
                <a:ext cx="136524" cy="185739"/>
              </a:xfrm>
              <a:custGeom>
                <a:avLst/>
                <a:gdLst>
                  <a:gd name="T0" fmla="*/ 0 w 86"/>
                  <a:gd name="T1" fmla="*/ 0 h 117"/>
                  <a:gd name="T2" fmla="*/ 76 w 86"/>
                  <a:gd name="T3" fmla="*/ 57 h 117"/>
                  <a:gd name="T4" fmla="*/ 50 w 86"/>
                  <a:gd name="T5" fmla="*/ 66 h 117"/>
                  <a:gd name="T6" fmla="*/ 86 w 86"/>
                  <a:gd name="T7" fmla="*/ 117 h 117"/>
                  <a:gd name="T8" fmla="*/ 14 w 86"/>
                  <a:gd name="T9" fmla="*/ 59 h 117"/>
                  <a:gd name="T10" fmla="*/ 36 w 86"/>
                  <a:gd name="T11" fmla="*/ 51 h 117"/>
                  <a:gd name="T12" fmla="*/ 0 w 86"/>
                  <a:gd name="T13" fmla="*/ 0 h 117"/>
                  <a:gd name="T14" fmla="*/ 0 w 86"/>
                  <a:gd name="T15" fmla="*/ 0 h 117"/>
                  <a:gd name="T16" fmla="*/ 0 w 86"/>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17">
                    <a:moveTo>
                      <a:pt x="0" y="0"/>
                    </a:moveTo>
                    <a:lnTo>
                      <a:pt x="76" y="57"/>
                    </a:lnTo>
                    <a:lnTo>
                      <a:pt x="50" y="66"/>
                    </a:lnTo>
                    <a:lnTo>
                      <a:pt x="86" y="117"/>
                    </a:lnTo>
                    <a:lnTo>
                      <a:pt x="14" y="59"/>
                    </a:lnTo>
                    <a:lnTo>
                      <a:pt x="36" y="51"/>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367">
                  <a:lnSpc>
                    <a:spcPct val="90000"/>
                  </a:lnSpc>
                  <a:defRPr/>
                </a:pPr>
                <a:endParaRPr lang="en-US" dirty="0">
                  <a:solidFill>
                    <a:srgbClr val="505050"/>
                  </a:solidFill>
                </a:endParaRPr>
              </a:p>
            </p:txBody>
          </p:sp>
        </p:grpSp>
      </p:grpSp>
      <p:grpSp>
        <p:nvGrpSpPr>
          <p:cNvPr id="18" name="Group 17"/>
          <p:cNvGrpSpPr/>
          <p:nvPr/>
        </p:nvGrpSpPr>
        <p:grpSpPr>
          <a:xfrm>
            <a:off x="5605139" y="1513263"/>
            <a:ext cx="914400" cy="577114"/>
            <a:chOff x="5435588" y="2264753"/>
            <a:chExt cx="914400" cy="577114"/>
          </a:xfrm>
        </p:grpSpPr>
        <p:sp>
          <p:nvSpPr>
            <p:cNvPr id="128" name="Rectangle 127"/>
            <p:cNvSpPr/>
            <p:nvPr/>
          </p:nvSpPr>
          <p:spPr>
            <a:xfrm>
              <a:off x="5435588" y="2264753"/>
              <a:ext cx="914400" cy="577114"/>
            </a:xfrm>
            <a:prstGeom prst="rect">
              <a:avLst/>
            </a:prstGeom>
            <a:solidFill>
              <a:schemeClr val="accent2"/>
            </a:solidFill>
            <a:ln w="22225">
              <a:noFill/>
              <a:prstDash val="sys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6637" numCol="1" rtlCol="0" anchor="t" anchorCtr="0" compatLnSpc="1">
              <a:prstTxWarp prst="textNoShape">
                <a:avLst/>
              </a:prstTxWarp>
            </a:bodyPr>
            <a:lstStyle/>
            <a:p>
              <a:pPr algn="ctr" defTabSz="932398" fontAlgn="base">
                <a:spcBef>
                  <a:spcPct val="0"/>
                </a:spcBef>
                <a:spcAft>
                  <a:spcPct val="0"/>
                </a:spcAft>
              </a:pPr>
              <a:endParaRPr lang="en-US" sz="16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grpSp>
          <p:nvGrpSpPr>
            <p:cNvPr id="129" name="Group 128"/>
            <p:cNvGrpSpPr>
              <a:grpSpLocks noChangeAspect="1"/>
            </p:cNvGrpSpPr>
            <p:nvPr/>
          </p:nvGrpSpPr>
          <p:grpSpPr>
            <a:xfrm>
              <a:off x="5656899" y="2355261"/>
              <a:ext cx="481477" cy="364466"/>
              <a:chOff x="1623477" y="5424488"/>
              <a:chExt cx="568323" cy="430212"/>
            </a:xfrm>
            <a:solidFill>
              <a:schemeClr val="tx1"/>
            </a:solidFill>
          </p:grpSpPr>
          <p:sp>
            <p:nvSpPr>
              <p:cNvPr id="130" name="Freeform 46"/>
              <p:cNvSpPr>
                <a:spLocks/>
              </p:cNvSpPr>
              <p:nvPr/>
            </p:nvSpPr>
            <p:spPr bwMode="auto">
              <a:xfrm>
                <a:off x="1636176" y="5718175"/>
                <a:ext cx="57149" cy="73025"/>
              </a:xfrm>
              <a:custGeom>
                <a:avLst/>
                <a:gdLst>
                  <a:gd name="T0" fmla="*/ 68 w 93"/>
                  <a:gd name="T1" fmla="*/ 116 h 116"/>
                  <a:gd name="T2" fmla="*/ 39 w 93"/>
                  <a:gd name="T3" fmla="*/ 103 h 116"/>
                  <a:gd name="T4" fmla="*/ 3 w 93"/>
                  <a:gd name="T5" fmla="*/ 60 h 116"/>
                  <a:gd name="T6" fmla="*/ 7 w 93"/>
                  <a:gd name="T7" fmla="*/ 36 h 116"/>
                  <a:gd name="T8" fmla="*/ 38 w 93"/>
                  <a:gd name="T9" fmla="*/ 1 h 116"/>
                  <a:gd name="T10" fmla="*/ 45 w 93"/>
                  <a:gd name="T11" fmla="*/ 2 h 116"/>
                  <a:gd name="T12" fmla="*/ 69 w 93"/>
                  <a:gd name="T13" fmla="*/ 59 h 116"/>
                  <a:gd name="T14" fmla="*/ 87 w 93"/>
                  <a:gd name="T15" fmla="*/ 92 h 116"/>
                  <a:gd name="T16" fmla="*/ 68 w 93"/>
                  <a:gd name="T1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16">
                    <a:moveTo>
                      <a:pt x="68" y="116"/>
                    </a:moveTo>
                    <a:cubicBezTo>
                      <a:pt x="60" y="113"/>
                      <a:pt x="48" y="110"/>
                      <a:pt x="39" y="103"/>
                    </a:cubicBezTo>
                    <a:cubicBezTo>
                      <a:pt x="25" y="91"/>
                      <a:pt x="10" y="79"/>
                      <a:pt x="3" y="60"/>
                    </a:cubicBezTo>
                    <a:cubicBezTo>
                      <a:pt x="0" y="49"/>
                      <a:pt x="0" y="43"/>
                      <a:pt x="7" y="36"/>
                    </a:cubicBezTo>
                    <a:cubicBezTo>
                      <a:pt x="17" y="24"/>
                      <a:pt x="31" y="15"/>
                      <a:pt x="38" y="1"/>
                    </a:cubicBezTo>
                    <a:cubicBezTo>
                      <a:pt x="39" y="0"/>
                      <a:pt x="44" y="1"/>
                      <a:pt x="45" y="2"/>
                    </a:cubicBezTo>
                    <a:cubicBezTo>
                      <a:pt x="49" y="22"/>
                      <a:pt x="60" y="41"/>
                      <a:pt x="69" y="59"/>
                    </a:cubicBezTo>
                    <a:cubicBezTo>
                      <a:pt x="75" y="70"/>
                      <a:pt x="82" y="81"/>
                      <a:pt x="87" y="92"/>
                    </a:cubicBezTo>
                    <a:cubicBezTo>
                      <a:pt x="93" y="105"/>
                      <a:pt x="86" y="115"/>
                      <a:pt x="68" y="116"/>
                    </a:cubicBezTo>
                    <a:close/>
                  </a:path>
                </a:pathLst>
              </a:custGeom>
              <a:grpFill/>
              <a:ln>
                <a:noFill/>
              </a:ln>
            </p:spPr>
            <p:txBody>
              <a:bodyPr vert="horz" wrap="square" lIns="91427" tIns="45713" rIns="91427" bIns="45713" numCol="1" anchor="t" anchorCtr="0" compatLnSpc="1">
                <a:prstTxWarp prst="textNoShape">
                  <a:avLst/>
                </a:prstTxWarp>
              </a:bodyPr>
              <a:lstStyle/>
              <a:p>
                <a:pPr defTabSz="914367">
                  <a:lnSpc>
                    <a:spcPct val="90000"/>
                  </a:lnSpc>
                  <a:defRPr/>
                </a:pPr>
                <a:endParaRPr lang="en-US" dirty="0">
                  <a:solidFill>
                    <a:srgbClr val="505050"/>
                  </a:solidFill>
                </a:endParaRPr>
              </a:p>
            </p:txBody>
          </p:sp>
          <p:sp>
            <p:nvSpPr>
              <p:cNvPr id="131" name="Freeform 47"/>
              <p:cNvSpPr>
                <a:spLocks/>
              </p:cNvSpPr>
              <p:nvPr/>
            </p:nvSpPr>
            <p:spPr bwMode="auto">
              <a:xfrm>
                <a:off x="1766912" y="5732464"/>
                <a:ext cx="55563" cy="80962"/>
              </a:xfrm>
              <a:custGeom>
                <a:avLst/>
                <a:gdLst>
                  <a:gd name="T0" fmla="*/ 39 w 86"/>
                  <a:gd name="T1" fmla="*/ 128 h 128"/>
                  <a:gd name="T2" fmla="*/ 6 w 86"/>
                  <a:gd name="T3" fmla="*/ 128 h 128"/>
                  <a:gd name="T4" fmla="*/ 0 w 86"/>
                  <a:gd name="T5" fmla="*/ 126 h 128"/>
                  <a:gd name="T6" fmla="*/ 3 w 86"/>
                  <a:gd name="T7" fmla="*/ 119 h 128"/>
                  <a:gd name="T8" fmla="*/ 42 w 86"/>
                  <a:gd name="T9" fmla="*/ 60 h 128"/>
                  <a:gd name="T10" fmla="*/ 60 w 86"/>
                  <a:gd name="T11" fmla="*/ 10 h 128"/>
                  <a:gd name="T12" fmla="*/ 63 w 86"/>
                  <a:gd name="T13" fmla="*/ 3 h 128"/>
                  <a:gd name="T14" fmla="*/ 66 w 86"/>
                  <a:gd name="T15" fmla="*/ 0 h 128"/>
                  <a:gd name="T16" fmla="*/ 68 w 86"/>
                  <a:gd name="T17" fmla="*/ 2 h 128"/>
                  <a:gd name="T18" fmla="*/ 80 w 86"/>
                  <a:gd name="T19" fmla="*/ 67 h 128"/>
                  <a:gd name="T20" fmla="*/ 84 w 86"/>
                  <a:gd name="T21" fmla="*/ 99 h 128"/>
                  <a:gd name="T22" fmla="*/ 84 w 86"/>
                  <a:gd name="T23" fmla="*/ 117 h 128"/>
                  <a:gd name="T24" fmla="*/ 73 w 86"/>
                  <a:gd name="T25" fmla="*/ 128 h 128"/>
                  <a:gd name="T26" fmla="*/ 39 w 86"/>
                  <a:gd name="T2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128">
                    <a:moveTo>
                      <a:pt x="39" y="128"/>
                    </a:moveTo>
                    <a:cubicBezTo>
                      <a:pt x="28" y="128"/>
                      <a:pt x="17" y="128"/>
                      <a:pt x="6" y="128"/>
                    </a:cubicBezTo>
                    <a:cubicBezTo>
                      <a:pt x="4" y="128"/>
                      <a:pt x="2" y="126"/>
                      <a:pt x="0" y="126"/>
                    </a:cubicBezTo>
                    <a:cubicBezTo>
                      <a:pt x="1" y="124"/>
                      <a:pt x="1" y="121"/>
                      <a:pt x="3" y="119"/>
                    </a:cubicBezTo>
                    <a:cubicBezTo>
                      <a:pt x="20" y="102"/>
                      <a:pt x="31" y="81"/>
                      <a:pt x="42" y="60"/>
                    </a:cubicBezTo>
                    <a:cubicBezTo>
                      <a:pt x="49" y="44"/>
                      <a:pt x="54" y="26"/>
                      <a:pt x="60" y="10"/>
                    </a:cubicBezTo>
                    <a:cubicBezTo>
                      <a:pt x="61" y="7"/>
                      <a:pt x="62" y="5"/>
                      <a:pt x="63" y="3"/>
                    </a:cubicBezTo>
                    <a:cubicBezTo>
                      <a:pt x="63" y="2"/>
                      <a:pt x="65" y="1"/>
                      <a:pt x="66" y="0"/>
                    </a:cubicBezTo>
                    <a:cubicBezTo>
                      <a:pt x="66" y="0"/>
                      <a:pt x="68" y="1"/>
                      <a:pt x="68" y="2"/>
                    </a:cubicBezTo>
                    <a:cubicBezTo>
                      <a:pt x="74" y="23"/>
                      <a:pt x="81" y="44"/>
                      <a:pt x="80" y="67"/>
                    </a:cubicBezTo>
                    <a:cubicBezTo>
                      <a:pt x="80" y="78"/>
                      <a:pt x="78" y="89"/>
                      <a:pt x="84" y="99"/>
                    </a:cubicBezTo>
                    <a:cubicBezTo>
                      <a:pt x="86" y="104"/>
                      <a:pt x="84" y="111"/>
                      <a:pt x="84" y="117"/>
                    </a:cubicBezTo>
                    <a:cubicBezTo>
                      <a:pt x="84" y="124"/>
                      <a:pt x="80" y="127"/>
                      <a:pt x="73" y="128"/>
                    </a:cubicBezTo>
                    <a:cubicBezTo>
                      <a:pt x="62" y="128"/>
                      <a:pt x="51" y="128"/>
                      <a:pt x="39" y="128"/>
                    </a:cubicBezTo>
                    <a:close/>
                  </a:path>
                </a:pathLst>
              </a:custGeom>
              <a:grpFill/>
              <a:ln>
                <a:noFill/>
              </a:ln>
            </p:spPr>
            <p:txBody>
              <a:bodyPr vert="horz" wrap="square" lIns="91427" tIns="45713" rIns="91427" bIns="45713" numCol="1" anchor="t" anchorCtr="0" compatLnSpc="1">
                <a:prstTxWarp prst="textNoShape">
                  <a:avLst/>
                </a:prstTxWarp>
              </a:bodyPr>
              <a:lstStyle/>
              <a:p>
                <a:pPr defTabSz="914367">
                  <a:lnSpc>
                    <a:spcPct val="90000"/>
                  </a:lnSpc>
                  <a:defRPr/>
                </a:pPr>
                <a:endParaRPr lang="en-US" dirty="0">
                  <a:solidFill>
                    <a:srgbClr val="505050"/>
                  </a:solidFill>
                </a:endParaRPr>
              </a:p>
            </p:txBody>
          </p:sp>
          <p:sp>
            <p:nvSpPr>
              <p:cNvPr id="132" name="Freeform 48"/>
              <p:cNvSpPr>
                <a:spLocks/>
              </p:cNvSpPr>
              <p:nvPr/>
            </p:nvSpPr>
            <p:spPr bwMode="auto">
              <a:xfrm>
                <a:off x="1623477" y="5564188"/>
                <a:ext cx="38100" cy="61911"/>
              </a:xfrm>
              <a:custGeom>
                <a:avLst/>
                <a:gdLst>
                  <a:gd name="T0" fmla="*/ 35 w 60"/>
                  <a:gd name="T1" fmla="*/ 97 h 98"/>
                  <a:gd name="T2" fmla="*/ 16 w 60"/>
                  <a:gd name="T3" fmla="*/ 84 h 98"/>
                  <a:gd name="T4" fmla="*/ 2 w 60"/>
                  <a:gd name="T5" fmla="*/ 52 h 98"/>
                  <a:gd name="T6" fmla="*/ 2 w 60"/>
                  <a:gd name="T7" fmla="*/ 37 h 98"/>
                  <a:gd name="T8" fmla="*/ 30 w 60"/>
                  <a:gd name="T9" fmla="*/ 1 h 98"/>
                  <a:gd name="T10" fmla="*/ 35 w 60"/>
                  <a:gd name="T11" fmla="*/ 2 h 98"/>
                  <a:gd name="T12" fmla="*/ 34 w 60"/>
                  <a:gd name="T13" fmla="*/ 4 h 98"/>
                  <a:gd name="T14" fmla="*/ 28 w 60"/>
                  <a:gd name="T15" fmla="*/ 38 h 98"/>
                  <a:gd name="T16" fmla="*/ 20 w 60"/>
                  <a:gd name="T17" fmla="*/ 58 h 98"/>
                  <a:gd name="T18" fmla="*/ 20 w 60"/>
                  <a:gd name="T19" fmla="*/ 71 h 98"/>
                  <a:gd name="T20" fmla="*/ 24 w 60"/>
                  <a:gd name="T21" fmla="*/ 79 h 98"/>
                  <a:gd name="T22" fmla="*/ 30 w 60"/>
                  <a:gd name="T23" fmla="*/ 85 h 98"/>
                  <a:gd name="T24" fmla="*/ 54 w 60"/>
                  <a:gd name="T25" fmla="*/ 77 h 98"/>
                  <a:gd name="T26" fmla="*/ 59 w 60"/>
                  <a:gd name="T27" fmla="*/ 78 h 98"/>
                  <a:gd name="T28" fmla="*/ 60 w 60"/>
                  <a:gd name="T29" fmla="*/ 82 h 98"/>
                  <a:gd name="T30" fmla="*/ 35 w 60"/>
                  <a:gd name="T31"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98">
                    <a:moveTo>
                      <a:pt x="35" y="97"/>
                    </a:moveTo>
                    <a:cubicBezTo>
                      <a:pt x="25" y="98"/>
                      <a:pt x="20" y="92"/>
                      <a:pt x="16" y="84"/>
                    </a:cubicBezTo>
                    <a:cubicBezTo>
                      <a:pt x="11" y="73"/>
                      <a:pt x="6" y="63"/>
                      <a:pt x="2" y="52"/>
                    </a:cubicBezTo>
                    <a:cubicBezTo>
                      <a:pt x="0" y="48"/>
                      <a:pt x="0" y="42"/>
                      <a:pt x="2" y="37"/>
                    </a:cubicBezTo>
                    <a:cubicBezTo>
                      <a:pt x="6" y="22"/>
                      <a:pt x="19" y="12"/>
                      <a:pt x="30" y="1"/>
                    </a:cubicBezTo>
                    <a:cubicBezTo>
                      <a:pt x="31" y="0"/>
                      <a:pt x="33" y="1"/>
                      <a:pt x="35" y="2"/>
                    </a:cubicBezTo>
                    <a:cubicBezTo>
                      <a:pt x="35" y="3"/>
                      <a:pt x="35" y="4"/>
                      <a:pt x="34" y="4"/>
                    </a:cubicBezTo>
                    <a:cubicBezTo>
                      <a:pt x="29" y="15"/>
                      <a:pt x="27" y="26"/>
                      <a:pt x="28" y="38"/>
                    </a:cubicBezTo>
                    <a:cubicBezTo>
                      <a:pt x="29" y="46"/>
                      <a:pt x="26" y="53"/>
                      <a:pt x="20" y="58"/>
                    </a:cubicBezTo>
                    <a:cubicBezTo>
                      <a:pt x="15" y="63"/>
                      <a:pt x="15" y="66"/>
                      <a:pt x="20" y="71"/>
                    </a:cubicBezTo>
                    <a:cubicBezTo>
                      <a:pt x="22" y="73"/>
                      <a:pt x="24" y="76"/>
                      <a:pt x="24" y="79"/>
                    </a:cubicBezTo>
                    <a:cubicBezTo>
                      <a:pt x="24" y="83"/>
                      <a:pt x="26" y="84"/>
                      <a:pt x="30" y="85"/>
                    </a:cubicBezTo>
                    <a:cubicBezTo>
                      <a:pt x="39" y="86"/>
                      <a:pt x="47" y="83"/>
                      <a:pt x="54" y="77"/>
                    </a:cubicBezTo>
                    <a:cubicBezTo>
                      <a:pt x="55" y="76"/>
                      <a:pt x="58" y="77"/>
                      <a:pt x="59" y="78"/>
                    </a:cubicBezTo>
                    <a:cubicBezTo>
                      <a:pt x="60" y="79"/>
                      <a:pt x="60" y="81"/>
                      <a:pt x="60" y="82"/>
                    </a:cubicBezTo>
                    <a:cubicBezTo>
                      <a:pt x="57" y="92"/>
                      <a:pt x="48" y="97"/>
                      <a:pt x="35" y="97"/>
                    </a:cubicBezTo>
                    <a:close/>
                  </a:path>
                </a:pathLst>
              </a:custGeom>
              <a:grpFill/>
              <a:ln>
                <a:noFill/>
              </a:ln>
            </p:spPr>
            <p:txBody>
              <a:bodyPr vert="horz" wrap="square" lIns="91427" tIns="45713" rIns="91427" bIns="45713" numCol="1" anchor="t" anchorCtr="0" compatLnSpc="1">
                <a:prstTxWarp prst="textNoShape">
                  <a:avLst/>
                </a:prstTxWarp>
              </a:bodyPr>
              <a:lstStyle/>
              <a:p>
                <a:pPr defTabSz="914367">
                  <a:lnSpc>
                    <a:spcPct val="90000"/>
                  </a:lnSpc>
                  <a:defRPr/>
                </a:pPr>
                <a:endParaRPr lang="en-US" dirty="0">
                  <a:solidFill>
                    <a:srgbClr val="505050"/>
                  </a:solidFill>
                </a:endParaRPr>
              </a:p>
            </p:txBody>
          </p:sp>
          <p:sp>
            <p:nvSpPr>
              <p:cNvPr id="133" name="Freeform 49"/>
              <p:cNvSpPr>
                <a:spLocks noEditPoints="1"/>
              </p:cNvSpPr>
              <p:nvPr/>
            </p:nvSpPr>
            <p:spPr bwMode="auto">
              <a:xfrm>
                <a:off x="1663163" y="5424488"/>
                <a:ext cx="528637" cy="430212"/>
              </a:xfrm>
              <a:custGeom>
                <a:avLst/>
                <a:gdLst>
                  <a:gd name="T0" fmla="*/ 808 w 840"/>
                  <a:gd name="T1" fmla="*/ 119 h 682"/>
                  <a:gd name="T2" fmla="*/ 735 w 840"/>
                  <a:gd name="T3" fmla="*/ 157 h 682"/>
                  <a:gd name="T4" fmla="*/ 798 w 840"/>
                  <a:gd name="T5" fmla="*/ 125 h 682"/>
                  <a:gd name="T6" fmla="*/ 726 w 840"/>
                  <a:gd name="T7" fmla="*/ 186 h 682"/>
                  <a:gd name="T8" fmla="*/ 710 w 840"/>
                  <a:gd name="T9" fmla="*/ 276 h 682"/>
                  <a:gd name="T10" fmla="*/ 674 w 840"/>
                  <a:gd name="T11" fmla="*/ 262 h 682"/>
                  <a:gd name="T12" fmla="*/ 684 w 840"/>
                  <a:gd name="T13" fmla="*/ 206 h 682"/>
                  <a:gd name="T14" fmla="*/ 652 w 840"/>
                  <a:gd name="T15" fmla="*/ 214 h 682"/>
                  <a:gd name="T16" fmla="*/ 670 w 840"/>
                  <a:gd name="T17" fmla="*/ 185 h 682"/>
                  <a:gd name="T18" fmla="*/ 662 w 840"/>
                  <a:gd name="T19" fmla="*/ 151 h 682"/>
                  <a:gd name="T20" fmla="*/ 668 w 840"/>
                  <a:gd name="T21" fmla="*/ 94 h 682"/>
                  <a:gd name="T22" fmla="*/ 596 w 840"/>
                  <a:gd name="T23" fmla="*/ 41 h 682"/>
                  <a:gd name="T24" fmla="*/ 341 w 840"/>
                  <a:gd name="T25" fmla="*/ 73 h 682"/>
                  <a:gd name="T26" fmla="*/ 382 w 840"/>
                  <a:gd name="T27" fmla="*/ 82 h 682"/>
                  <a:gd name="T28" fmla="*/ 151 w 840"/>
                  <a:gd name="T29" fmla="*/ 275 h 682"/>
                  <a:gd name="T30" fmla="*/ 198 w 840"/>
                  <a:gd name="T31" fmla="*/ 346 h 682"/>
                  <a:gd name="T32" fmla="*/ 187 w 840"/>
                  <a:gd name="T33" fmla="*/ 399 h 682"/>
                  <a:gd name="T34" fmla="*/ 373 w 840"/>
                  <a:gd name="T35" fmla="*/ 398 h 682"/>
                  <a:gd name="T36" fmla="*/ 382 w 840"/>
                  <a:gd name="T37" fmla="*/ 236 h 682"/>
                  <a:gd name="T38" fmla="*/ 402 w 840"/>
                  <a:gd name="T39" fmla="*/ 287 h 682"/>
                  <a:gd name="T40" fmla="*/ 385 w 840"/>
                  <a:gd name="T41" fmla="*/ 413 h 682"/>
                  <a:gd name="T42" fmla="*/ 175 w 840"/>
                  <a:gd name="T43" fmla="*/ 432 h 682"/>
                  <a:gd name="T44" fmla="*/ 130 w 840"/>
                  <a:gd name="T45" fmla="*/ 307 h 682"/>
                  <a:gd name="T46" fmla="*/ 217 w 840"/>
                  <a:gd name="T47" fmla="*/ 150 h 682"/>
                  <a:gd name="T48" fmla="*/ 42 w 840"/>
                  <a:gd name="T49" fmla="*/ 250 h 682"/>
                  <a:gd name="T50" fmla="*/ 58 w 840"/>
                  <a:gd name="T51" fmla="*/ 548 h 682"/>
                  <a:gd name="T52" fmla="*/ 103 w 840"/>
                  <a:gd name="T53" fmla="*/ 661 h 682"/>
                  <a:gd name="T54" fmla="*/ 180 w 840"/>
                  <a:gd name="T55" fmla="*/ 602 h 682"/>
                  <a:gd name="T56" fmla="*/ 198 w 840"/>
                  <a:gd name="T57" fmla="*/ 536 h 682"/>
                  <a:gd name="T58" fmla="*/ 316 w 840"/>
                  <a:gd name="T59" fmla="*/ 518 h 682"/>
                  <a:gd name="T60" fmla="*/ 321 w 840"/>
                  <a:gd name="T61" fmla="*/ 573 h 682"/>
                  <a:gd name="T62" fmla="*/ 270 w 840"/>
                  <a:gd name="T63" fmla="*/ 617 h 682"/>
                  <a:gd name="T64" fmla="*/ 425 w 840"/>
                  <a:gd name="T65" fmla="*/ 600 h 682"/>
                  <a:gd name="T66" fmla="*/ 482 w 840"/>
                  <a:gd name="T67" fmla="*/ 432 h 682"/>
                  <a:gd name="T68" fmla="*/ 514 w 840"/>
                  <a:gd name="T69" fmla="*/ 432 h 682"/>
                  <a:gd name="T70" fmla="*/ 642 w 840"/>
                  <a:gd name="T71" fmla="*/ 436 h 682"/>
                  <a:gd name="T72" fmla="*/ 582 w 840"/>
                  <a:gd name="T73" fmla="*/ 463 h 682"/>
                  <a:gd name="T74" fmla="*/ 567 w 840"/>
                  <a:gd name="T75" fmla="*/ 458 h 682"/>
                  <a:gd name="T76" fmla="*/ 605 w 840"/>
                  <a:gd name="T77" fmla="*/ 394 h 682"/>
                  <a:gd name="T78" fmla="*/ 758 w 840"/>
                  <a:gd name="T79" fmla="*/ 403 h 682"/>
                  <a:gd name="T80" fmla="*/ 835 w 840"/>
                  <a:gd name="T81" fmla="*/ 207 h 682"/>
                  <a:gd name="T82" fmla="*/ 322 w 840"/>
                  <a:gd name="T83" fmla="*/ 176 h 682"/>
                  <a:gd name="T84" fmla="*/ 312 w 840"/>
                  <a:gd name="T85" fmla="*/ 146 h 682"/>
                  <a:gd name="T86" fmla="*/ 270 w 840"/>
                  <a:gd name="T87" fmla="*/ 217 h 682"/>
                  <a:gd name="T88" fmla="*/ 380 w 840"/>
                  <a:gd name="T89" fmla="*/ 114 h 682"/>
                  <a:gd name="T90" fmla="*/ 481 w 840"/>
                  <a:gd name="T91" fmla="*/ 168 h 682"/>
                  <a:gd name="T92" fmla="*/ 550 w 840"/>
                  <a:gd name="T93" fmla="*/ 134 h 682"/>
                  <a:gd name="T94" fmla="*/ 562 w 840"/>
                  <a:gd name="T95" fmla="*/ 222 h 682"/>
                  <a:gd name="T96" fmla="*/ 528 w 840"/>
                  <a:gd name="T97" fmla="*/ 225 h 682"/>
                  <a:gd name="T98" fmla="*/ 503 w 840"/>
                  <a:gd name="T99" fmla="*/ 215 h 682"/>
                  <a:gd name="T100" fmla="*/ 571 w 840"/>
                  <a:gd name="T101" fmla="*/ 181 h 682"/>
                  <a:gd name="T102" fmla="*/ 604 w 840"/>
                  <a:gd name="T103" fmla="*/ 20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0" h="682">
                    <a:moveTo>
                      <a:pt x="835" y="207"/>
                    </a:moveTo>
                    <a:cubicBezTo>
                      <a:pt x="832" y="196"/>
                      <a:pt x="832" y="184"/>
                      <a:pt x="830" y="173"/>
                    </a:cubicBezTo>
                    <a:cubicBezTo>
                      <a:pt x="828" y="158"/>
                      <a:pt x="821" y="146"/>
                      <a:pt x="818" y="132"/>
                    </a:cubicBezTo>
                    <a:cubicBezTo>
                      <a:pt x="817" y="127"/>
                      <a:pt x="812" y="123"/>
                      <a:pt x="809" y="119"/>
                    </a:cubicBezTo>
                    <a:cubicBezTo>
                      <a:pt x="809" y="119"/>
                      <a:pt x="809" y="119"/>
                      <a:pt x="808" y="119"/>
                    </a:cubicBezTo>
                    <a:cubicBezTo>
                      <a:pt x="808" y="119"/>
                      <a:pt x="808" y="119"/>
                      <a:pt x="808" y="119"/>
                    </a:cubicBezTo>
                    <a:cubicBezTo>
                      <a:pt x="808" y="117"/>
                      <a:pt x="807" y="112"/>
                      <a:pt x="802" y="112"/>
                    </a:cubicBezTo>
                    <a:cubicBezTo>
                      <a:pt x="799" y="111"/>
                      <a:pt x="796" y="111"/>
                      <a:pt x="794" y="111"/>
                    </a:cubicBezTo>
                    <a:cubicBezTo>
                      <a:pt x="783" y="111"/>
                      <a:pt x="774" y="113"/>
                      <a:pt x="765" y="118"/>
                    </a:cubicBezTo>
                    <a:cubicBezTo>
                      <a:pt x="754" y="124"/>
                      <a:pt x="730" y="155"/>
                      <a:pt x="735" y="157"/>
                    </a:cubicBezTo>
                    <a:cubicBezTo>
                      <a:pt x="736" y="158"/>
                      <a:pt x="737" y="157"/>
                      <a:pt x="739" y="155"/>
                    </a:cubicBezTo>
                    <a:cubicBezTo>
                      <a:pt x="747" y="147"/>
                      <a:pt x="755" y="140"/>
                      <a:pt x="763" y="134"/>
                    </a:cubicBezTo>
                    <a:cubicBezTo>
                      <a:pt x="773" y="126"/>
                      <a:pt x="783" y="123"/>
                      <a:pt x="795" y="123"/>
                    </a:cubicBezTo>
                    <a:cubicBezTo>
                      <a:pt x="797" y="123"/>
                      <a:pt x="798" y="123"/>
                      <a:pt x="800" y="124"/>
                    </a:cubicBezTo>
                    <a:cubicBezTo>
                      <a:pt x="799" y="124"/>
                      <a:pt x="798" y="125"/>
                      <a:pt x="798" y="125"/>
                    </a:cubicBezTo>
                    <a:cubicBezTo>
                      <a:pt x="793" y="142"/>
                      <a:pt x="779" y="151"/>
                      <a:pt x="766" y="159"/>
                    </a:cubicBezTo>
                    <a:cubicBezTo>
                      <a:pt x="759" y="164"/>
                      <a:pt x="750" y="167"/>
                      <a:pt x="742" y="169"/>
                    </a:cubicBezTo>
                    <a:cubicBezTo>
                      <a:pt x="738" y="171"/>
                      <a:pt x="735" y="168"/>
                      <a:pt x="732" y="166"/>
                    </a:cubicBezTo>
                    <a:cubicBezTo>
                      <a:pt x="728" y="164"/>
                      <a:pt x="722" y="170"/>
                      <a:pt x="722" y="175"/>
                    </a:cubicBezTo>
                    <a:cubicBezTo>
                      <a:pt x="723" y="179"/>
                      <a:pt x="725" y="182"/>
                      <a:pt x="726" y="186"/>
                    </a:cubicBezTo>
                    <a:cubicBezTo>
                      <a:pt x="728" y="196"/>
                      <a:pt x="726" y="245"/>
                      <a:pt x="721" y="256"/>
                    </a:cubicBezTo>
                    <a:cubicBezTo>
                      <a:pt x="718" y="264"/>
                      <a:pt x="715" y="272"/>
                      <a:pt x="713" y="280"/>
                    </a:cubicBezTo>
                    <a:cubicBezTo>
                      <a:pt x="713" y="282"/>
                      <a:pt x="710" y="284"/>
                      <a:pt x="708" y="285"/>
                    </a:cubicBezTo>
                    <a:cubicBezTo>
                      <a:pt x="708" y="283"/>
                      <a:pt x="707" y="281"/>
                      <a:pt x="707" y="279"/>
                    </a:cubicBezTo>
                    <a:cubicBezTo>
                      <a:pt x="707" y="277"/>
                      <a:pt x="710" y="277"/>
                      <a:pt x="710" y="276"/>
                    </a:cubicBezTo>
                    <a:cubicBezTo>
                      <a:pt x="710" y="255"/>
                      <a:pt x="716" y="236"/>
                      <a:pt x="714" y="215"/>
                    </a:cubicBezTo>
                    <a:cubicBezTo>
                      <a:pt x="714" y="209"/>
                      <a:pt x="711" y="209"/>
                      <a:pt x="707" y="210"/>
                    </a:cubicBezTo>
                    <a:cubicBezTo>
                      <a:pt x="704" y="210"/>
                      <a:pt x="700" y="210"/>
                      <a:pt x="698" y="212"/>
                    </a:cubicBezTo>
                    <a:cubicBezTo>
                      <a:pt x="690" y="218"/>
                      <a:pt x="685" y="225"/>
                      <a:pt x="682" y="234"/>
                    </a:cubicBezTo>
                    <a:cubicBezTo>
                      <a:pt x="679" y="243"/>
                      <a:pt x="677" y="253"/>
                      <a:pt x="674" y="262"/>
                    </a:cubicBezTo>
                    <a:cubicBezTo>
                      <a:pt x="674" y="263"/>
                      <a:pt x="673" y="264"/>
                      <a:pt x="672" y="265"/>
                    </a:cubicBezTo>
                    <a:cubicBezTo>
                      <a:pt x="671" y="265"/>
                      <a:pt x="670" y="264"/>
                      <a:pt x="670" y="263"/>
                    </a:cubicBezTo>
                    <a:cubicBezTo>
                      <a:pt x="670" y="253"/>
                      <a:pt x="671" y="244"/>
                      <a:pt x="673" y="234"/>
                    </a:cubicBezTo>
                    <a:cubicBezTo>
                      <a:pt x="675" y="225"/>
                      <a:pt x="676" y="217"/>
                      <a:pt x="683" y="210"/>
                    </a:cubicBezTo>
                    <a:cubicBezTo>
                      <a:pt x="684" y="209"/>
                      <a:pt x="684" y="207"/>
                      <a:pt x="684" y="206"/>
                    </a:cubicBezTo>
                    <a:cubicBezTo>
                      <a:pt x="683" y="206"/>
                      <a:pt x="682" y="205"/>
                      <a:pt x="681" y="206"/>
                    </a:cubicBezTo>
                    <a:cubicBezTo>
                      <a:pt x="668" y="208"/>
                      <a:pt x="660" y="215"/>
                      <a:pt x="655" y="226"/>
                    </a:cubicBezTo>
                    <a:cubicBezTo>
                      <a:pt x="653" y="230"/>
                      <a:pt x="653" y="237"/>
                      <a:pt x="647" y="236"/>
                    </a:cubicBezTo>
                    <a:cubicBezTo>
                      <a:pt x="645" y="235"/>
                      <a:pt x="645" y="228"/>
                      <a:pt x="649" y="224"/>
                    </a:cubicBezTo>
                    <a:cubicBezTo>
                      <a:pt x="651" y="222"/>
                      <a:pt x="650" y="216"/>
                      <a:pt x="652" y="214"/>
                    </a:cubicBezTo>
                    <a:cubicBezTo>
                      <a:pt x="665" y="195"/>
                      <a:pt x="681" y="191"/>
                      <a:pt x="704" y="197"/>
                    </a:cubicBezTo>
                    <a:cubicBezTo>
                      <a:pt x="706" y="198"/>
                      <a:pt x="709" y="197"/>
                      <a:pt x="709" y="196"/>
                    </a:cubicBezTo>
                    <a:cubicBezTo>
                      <a:pt x="710" y="195"/>
                      <a:pt x="710" y="192"/>
                      <a:pt x="709" y="191"/>
                    </a:cubicBezTo>
                    <a:cubicBezTo>
                      <a:pt x="705" y="186"/>
                      <a:pt x="692" y="182"/>
                      <a:pt x="686" y="184"/>
                    </a:cubicBezTo>
                    <a:cubicBezTo>
                      <a:pt x="681" y="185"/>
                      <a:pt x="675" y="186"/>
                      <a:pt x="670" y="185"/>
                    </a:cubicBezTo>
                    <a:cubicBezTo>
                      <a:pt x="664" y="185"/>
                      <a:pt x="669" y="183"/>
                      <a:pt x="669" y="180"/>
                    </a:cubicBezTo>
                    <a:cubicBezTo>
                      <a:pt x="669" y="175"/>
                      <a:pt x="665" y="169"/>
                      <a:pt x="667" y="164"/>
                    </a:cubicBezTo>
                    <a:cubicBezTo>
                      <a:pt x="669" y="159"/>
                      <a:pt x="670" y="157"/>
                      <a:pt x="663" y="157"/>
                    </a:cubicBezTo>
                    <a:cubicBezTo>
                      <a:pt x="661" y="158"/>
                      <a:pt x="660" y="156"/>
                      <a:pt x="658" y="156"/>
                    </a:cubicBezTo>
                    <a:cubicBezTo>
                      <a:pt x="660" y="154"/>
                      <a:pt x="661" y="152"/>
                      <a:pt x="662" y="151"/>
                    </a:cubicBezTo>
                    <a:cubicBezTo>
                      <a:pt x="672" y="148"/>
                      <a:pt x="681" y="145"/>
                      <a:pt x="690" y="142"/>
                    </a:cubicBezTo>
                    <a:cubicBezTo>
                      <a:pt x="693" y="141"/>
                      <a:pt x="697" y="142"/>
                      <a:pt x="700" y="142"/>
                    </a:cubicBezTo>
                    <a:cubicBezTo>
                      <a:pt x="702" y="142"/>
                      <a:pt x="704" y="143"/>
                      <a:pt x="706" y="144"/>
                    </a:cubicBezTo>
                    <a:cubicBezTo>
                      <a:pt x="705" y="142"/>
                      <a:pt x="705" y="140"/>
                      <a:pt x="705" y="138"/>
                    </a:cubicBezTo>
                    <a:cubicBezTo>
                      <a:pt x="696" y="121"/>
                      <a:pt x="682" y="107"/>
                      <a:pt x="668" y="94"/>
                    </a:cubicBezTo>
                    <a:cubicBezTo>
                      <a:pt x="660" y="95"/>
                      <a:pt x="658" y="82"/>
                      <a:pt x="649" y="85"/>
                    </a:cubicBezTo>
                    <a:cubicBezTo>
                      <a:pt x="646" y="87"/>
                      <a:pt x="641" y="87"/>
                      <a:pt x="637" y="85"/>
                    </a:cubicBezTo>
                    <a:cubicBezTo>
                      <a:pt x="628" y="82"/>
                      <a:pt x="636" y="79"/>
                      <a:pt x="638" y="75"/>
                    </a:cubicBezTo>
                    <a:cubicBezTo>
                      <a:pt x="638" y="75"/>
                      <a:pt x="636" y="73"/>
                      <a:pt x="635" y="73"/>
                    </a:cubicBezTo>
                    <a:cubicBezTo>
                      <a:pt x="622" y="62"/>
                      <a:pt x="608" y="53"/>
                      <a:pt x="596" y="41"/>
                    </a:cubicBezTo>
                    <a:cubicBezTo>
                      <a:pt x="583" y="29"/>
                      <a:pt x="569" y="21"/>
                      <a:pt x="554" y="13"/>
                    </a:cubicBezTo>
                    <a:cubicBezTo>
                      <a:pt x="542" y="7"/>
                      <a:pt x="529" y="3"/>
                      <a:pt x="516" y="2"/>
                    </a:cubicBezTo>
                    <a:cubicBezTo>
                      <a:pt x="481" y="0"/>
                      <a:pt x="471" y="1"/>
                      <a:pt x="432" y="14"/>
                    </a:cubicBezTo>
                    <a:cubicBezTo>
                      <a:pt x="408" y="22"/>
                      <a:pt x="384" y="31"/>
                      <a:pt x="366" y="48"/>
                    </a:cubicBezTo>
                    <a:cubicBezTo>
                      <a:pt x="352" y="51"/>
                      <a:pt x="351" y="67"/>
                      <a:pt x="341" y="73"/>
                    </a:cubicBezTo>
                    <a:cubicBezTo>
                      <a:pt x="339" y="74"/>
                      <a:pt x="339" y="78"/>
                      <a:pt x="338" y="80"/>
                    </a:cubicBezTo>
                    <a:cubicBezTo>
                      <a:pt x="341" y="81"/>
                      <a:pt x="344" y="82"/>
                      <a:pt x="346" y="81"/>
                    </a:cubicBezTo>
                    <a:cubicBezTo>
                      <a:pt x="357" y="75"/>
                      <a:pt x="370" y="79"/>
                      <a:pt x="382" y="78"/>
                    </a:cubicBezTo>
                    <a:cubicBezTo>
                      <a:pt x="383" y="78"/>
                      <a:pt x="384" y="79"/>
                      <a:pt x="385" y="79"/>
                    </a:cubicBezTo>
                    <a:cubicBezTo>
                      <a:pt x="384" y="80"/>
                      <a:pt x="383" y="81"/>
                      <a:pt x="382" y="82"/>
                    </a:cubicBezTo>
                    <a:cubicBezTo>
                      <a:pt x="360" y="88"/>
                      <a:pt x="338" y="90"/>
                      <a:pt x="317" y="93"/>
                    </a:cubicBezTo>
                    <a:cubicBezTo>
                      <a:pt x="307" y="95"/>
                      <a:pt x="297" y="98"/>
                      <a:pt x="291" y="104"/>
                    </a:cubicBezTo>
                    <a:cubicBezTo>
                      <a:pt x="274" y="118"/>
                      <a:pt x="258" y="133"/>
                      <a:pt x="244" y="150"/>
                    </a:cubicBezTo>
                    <a:cubicBezTo>
                      <a:pt x="229" y="168"/>
                      <a:pt x="216" y="187"/>
                      <a:pt x="199" y="203"/>
                    </a:cubicBezTo>
                    <a:cubicBezTo>
                      <a:pt x="177" y="223"/>
                      <a:pt x="164" y="249"/>
                      <a:pt x="151" y="275"/>
                    </a:cubicBezTo>
                    <a:cubicBezTo>
                      <a:pt x="144" y="289"/>
                      <a:pt x="146" y="300"/>
                      <a:pt x="156" y="313"/>
                    </a:cubicBezTo>
                    <a:cubicBezTo>
                      <a:pt x="164" y="324"/>
                      <a:pt x="173" y="335"/>
                      <a:pt x="181" y="347"/>
                    </a:cubicBezTo>
                    <a:cubicBezTo>
                      <a:pt x="184" y="350"/>
                      <a:pt x="186" y="354"/>
                      <a:pt x="188" y="358"/>
                    </a:cubicBezTo>
                    <a:cubicBezTo>
                      <a:pt x="191" y="354"/>
                      <a:pt x="195" y="351"/>
                      <a:pt x="198" y="348"/>
                    </a:cubicBezTo>
                    <a:cubicBezTo>
                      <a:pt x="198" y="347"/>
                      <a:pt x="198" y="346"/>
                      <a:pt x="198" y="346"/>
                    </a:cubicBezTo>
                    <a:cubicBezTo>
                      <a:pt x="209" y="333"/>
                      <a:pt x="220" y="320"/>
                      <a:pt x="231" y="307"/>
                    </a:cubicBezTo>
                    <a:cubicBezTo>
                      <a:pt x="231" y="307"/>
                      <a:pt x="233" y="307"/>
                      <a:pt x="233" y="307"/>
                    </a:cubicBezTo>
                    <a:cubicBezTo>
                      <a:pt x="234" y="308"/>
                      <a:pt x="234" y="310"/>
                      <a:pt x="234" y="311"/>
                    </a:cubicBezTo>
                    <a:cubicBezTo>
                      <a:pt x="229" y="319"/>
                      <a:pt x="222" y="327"/>
                      <a:pt x="218" y="336"/>
                    </a:cubicBezTo>
                    <a:cubicBezTo>
                      <a:pt x="207" y="357"/>
                      <a:pt x="197" y="378"/>
                      <a:pt x="187" y="399"/>
                    </a:cubicBezTo>
                    <a:cubicBezTo>
                      <a:pt x="185" y="404"/>
                      <a:pt x="184" y="412"/>
                      <a:pt x="187" y="416"/>
                    </a:cubicBezTo>
                    <a:cubicBezTo>
                      <a:pt x="193" y="424"/>
                      <a:pt x="201" y="432"/>
                      <a:pt x="210" y="437"/>
                    </a:cubicBezTo>
                    <a:cubicBezTo>
                      <a:pt x="233" y="452"/>
                      <a:pt x="257" y="449"/>
                      <a:pt x="279" y="437"/>
                    </a:cubicBezTo>
                    <a:cubicBezTo>
                      <a:pt x="294" y="428"/>
                      <a:pt x="310" y="421"/>
                      <a:pt x="325" y="413"/>
                    </a:cubicBezTo>
                    <a:cubicBezTo>
                      <a:pt x="340" y="405"/>
                      <a:pt x="355" y="398"/>
                      <a:pt x="373" y="398"/>
                    </a:cubicBezTo>
                    <a:cubicBezTo>
                      <a:pt x="377" y="398"/>
                      <a:pt x="377" y="394"/>
                      <a:pt x="378" y="392"/>
                    </a:cubicBezTo>
                    <a:cubicBezTo>
                      <a:pt x="388" y="383"/>
                      <a:pt x="386" y="371"/>
                      <a:pt x="388" y="360"/>
                    </a:cubicBezTo>
                    <a:cubicBezTo>
                      <a:pt x="392" y="343"/>
                      <a:pt x="391" y="324"/>
                      <a:pt x="389" y="307"/>
                    </a:cubicBezTo>
                    <a:cubicBezTo>
                      <a:pt x="387" y="293"/>
                      <a:pt x="385" y="278"/>
                      <a:pt x="382" y="264"/>
                    </a:cubicBezTo>
                    <a:cubicBezTo>
                      <a:pt x="381" y="255"/>
                      <a:pt x="382" y="245"/>
                      <a:pt x="382" y="236"/>
                    </a:cubicBezTo>
                    <a:cubicBezTo>
                      <a:pt x="382" y="223"/>
                      <a:pt x="382" y="209"/>
                      <a:pt x="382" y="196"/>
                    </a:cubicBezTo>
                    <a:cubicBezTo>
                      <a:pt x="382" y="193"/>
                      <a:pt x="386" y="190"/>
                      <a:pt x="389" y="186"/>
                    </a:cubicBezTo>
                    <a:cubicBezTo>
                      <a:pt x="389" y="190"/>
                      <a:pt x="390" y="193"/>
                      <a:pt x="390" y="196"/>
                    </a:cubicBezTo>
                    <a:cubicBezTo>
                      <a:pt x="391" y="204"/>
                      <a:pt x="394" y="212"/>
                      <a:pt x="394" y="220"/>
                    </a:cubicBezTo>
                    <a:cubicBezTo>
                      <a:pt x="391" y="243"/>
                      <a:pt x="402" y="264"/>
                      <a:pt x="402" y="287"/>
                    </a:cubicBezTo>
                    <a:cubicBezTo>
                      <a:pt x="409" y="295"/>
                      <a:pt x="403" y="305"/>
                      <a:pt x="406" y="313"/>
                    </a:cubicBezTo>
                    <a:cubicBezTo>
                      <a:pt x="411" y="323"/>
                      <a:pt x="410" y="332"/>
                      <a:pt x="410" y="341"/>
                    </a:cubicBezTo>
                    <a:cubicBezTo>
                      <a:pt x="409" y="349"/>
                      <a:pt x="406" y="356"/>
                      <a:pt x="406" y="364"/>
                    </a:cubicBezTo>
                    <a:cubicBezTo>
                      <a:pt x="406" y="379"/>
                      <a:pt x="398" y="393"/>
                      <a:pt x="394" y="407"/>
                    </a:cubicBezTo>
                    <a:cubicBezTo>
                      <a:pt x="393" y="410"/>
                      <a:pt x="388" y="413"/>
                      <a:pt x="385" y="413"/>
                    </a:cubicBezTo>
                    <a:cubicBezTo>
                      <a:pt x="370" y="414"/>
                      <a:pt x="356" y="420"/>
                      <a:pt x="342" y="425"/>
                    </a:cubicBezTo>
                    <a:cubicBezTo>
                      <a:pt x="320" y="433"/>
                      <a:pt x="299" y="444"/>
                      <a:pt x="279" y="456"/>
                    </a:cubicBezTo>
                    <a:cubicBezTo>
                      <a:pt x="260" y="467"/>
                      <a:pt x="242" y="466"/>
                      <a:pt x="223" y="465"/>
                    </a:cubicBezTo>
                    <a:cubicBezTo>
                      <a:pt x="217" y="464"/>
                      <a:pt x="210" y="461"/>
                      <a:pt x="204" y="457"/>
                    </a:cubicBezTo>
                    <a:cubicBezTo>
                      <a:pt x="194" y="450"/>
                      <a:pt x="185" y="441"/>
                      <a:pt x="175" y="432"/>
                    </a:cubicBezTo>
                    <a:cubicBezTo>
                      <a:pt x="165" y="425"/>
                      <a:pt x="164" y="416"/>
                      <a:pt x="168" y="405"/>
                    </a:cubicBezTo>
                    <a:cubicBezTo>
                      <a:pt x="172" y="397"/>
                      <a:pt x="173" y="387"/>
                      <a:pt x="173" y="379"/>
                    </a:cubicBezTo>
                    <a:cubicBezTo>
                      <a:pt x="173" y="371"/>
                      <a:pt x="166" y="362"/>
                      <a:pt x="161" y="355"/>
                    </a:cubicBezTo>
                    <a:cubicBezTo>
                      <a:pt x="152" y="341"/>
                      <a:pt x="143" y="329"/>
                      <a:pt x="134" y="316"/>
                    </a:cubicBezTo>
                    <a:cubicBezTo>
                      <a:pt x="132" y="313"/>
                      <a:pt x="130" y="310"/>
                      <a:pt x="130" y="307"/>
                    </a:cubicBezTo>
                    <a:cubicBezTo>
                      <a:pt x="129" y="290"/>
                      <a:pt x="129" y="273"/>
                      <a:pt x="140" y="258"/>
                    </a:cubicBezTo>
                    <a:cubicBezTo>
                      <a:pt x="143" y="254"/>
                      <a:pt x="143" y="248"/>
                      <a:pt x="146" y="244"/>
                    </a:cubicBezTo>
                    <a:cubicBezTo>
                      <a:pt x="155" y="231"/>
                      <a:pt x="164" y="217"/>
                      <a:pt x="174" y="204"/>
                    </a:cubicBezTo>
                    <a:cubicBezTo>
                      <a:pt x="186" y="190"/>
                      <a:pt x="199" y="177"/>
                      <a:pt x="211" y="163"/>
                    </a:cubicBezTo>
                    <a:cubicBezTo>
                      <a:pt x="213" y="159"/>
                      <a:pt x="215" y="155"/>
                      <a:pt x="217" y="150"/>
                    </a:cubicBezTo>
                    <a:cubicBezTo>
                      <a:pt x="213" y="151"/>
                      <a:pt x="210" y="153"/>
                      <a:pt x="207" y="153"/>
                    </a:cubicBezTo>
                    <a:cubicBezTo>
                      <a:pt x="199" y="154"/>
                      <a:pt x="192" y="155"/>
                      <a:pt x="184" y="157"/>
                    </a:cubicBezTo>
                    <a:cubicBezTo>
                      <a:pt x="165" y="163"/>
                      <a:pt x="146" y="168"/>
                      <a:pt x="128" y="177"/>
                    </a:cubicBezTo>
                    <a:cubicBezTo>
                      <a:pt x="111" y="186"/>
                      <a:pt x="95" y="197"/>
                      <a:pt x="80" y="209"/>
                    </a:cubicBezTo>
                    <a:cubicBezTo>
                      <a:pt x="64" y="220"/>
                      <a:pt x="53" y="235"/>
                      <a:pt x="42" y="250"/>
                    </a:cubicBezTo>
                    <a:cubicBezTo>
                      <a:pt x="27" y="271"/>
                      <a:pt x="18" y="295"/>
                      <a:pt x="7" y="319"/>
                    </a:cubicBezTo>
                    <a:cubicBezTo>
                      <a:pt x="3" y="327"/>
                      <a:pt x="2" y="338"/>
                      <a:pt x="2" y="347"/>
                    </a:cubicBezTo>
                    <a:cubicBezTo>
                      <a:pt x="3" y="372"/>
                      <a:pt x="0" y="396"/>
                      <a:pt x="5" y="421"/>
                    </a:cubicBezTo>
                    <a:cubicBezTo>
                      <a:pt x="8" y="435"/>
                      <a:pt x="12" y="448"/>
                      <a:pt x="16" y="461"/>
                    </a:cubicBezTo>
                    <a:cubicBezTo>
                      <a:pt x="27" y="491"/>
                      <a:pt x="43" y="519"/>
                      <a:pt x="58" y="548"/>
                    </a:cubicBezTo>
                    <a:cubicBezTo>
                      <a:pt x="71" y="558"/>
                      <a:pt x="67" y="572"/>
                      <a:pt x="65" y="584"/>
                    </a:cubicBezTo>
                    <a:cubicBezTo>
                      <a:pt x="63" y="598"/>
                      <a:pt x="56" y="612"/>
                      <a:pt x="51" y="626"/>
                    </a:cubicBezTo>
                    <a:cubicBezTo>
                      <a:pt x="49" y="634"/>
                      <a:pt x="52" y="641"/>
                      <a:pt x="59" y="646"/>
                    </a:cubicBezTo>
                    <a:cubicBezTo>
                      <a:pt x="66" y="650"/>
                      <a:pt x="72" y="653"/>
                      <a:pt x="80" y="654"/>
                    </a:cubicBezTo>
                    <a:cubicBezTo>
                      <a:pt x="88" y="655"/>
                      <a:pt x="95" y="659"/>
                      <a:pt x="103" y="661"/>
                    </a:cubicBezTo>
                    <a:cubicBezTo>
                      <a:pt x="119" y="664"/>
                      <a:pt x="135" y="667"/>
                      <a:pt x="151" y="665"/>
                    </a:cubicBezTo>
                    <a:cubicBezTo>
                      <a:pt x="155" y="665"/>
                      <a:pt x="160" y="663"/>
                      <a:pt x="161" y="660"/>
                    </a:cubicBezTo>
                    <a:cubicBezTo>
                      <a:pt x="163" y="653"/>
                      <a:pt x="168" y="643"/>
                      <a:pt x="165" y="637"/>
                    </a:cubicBezTo>
                    <a:cubicBezTo>
                      <a:pt x="162" y="631"/>
                      <a:pt x="165" y="627"/>
                      <a:pt x="166" y="624"/>
                    </a:cubicBezTo>
                    <a:cubicBezTo>
                      <a:pt x="170" y="616"/>
                      <a:pt x="176" y="609"/>
                      <a:pt x="180" y="602"/>
                    </a:cubicBezTo>
                    <a:cubicBezTo>
                      <a:pt x="186" y="591"/>
                      <a:pt x="191" y="581"/>
                      <a:pt x="190" y="568"/>
                    </a:cubicBezTo>
                    <a:cubicBezTo>
                      <a:pt x="189" y="554"/>
                      <a:pt x="190" y="540"/>
                      <a:pt x="190" y="526"/>
                    </a:cubicBezTo>
                    <a:cubicBezTo>
                      <a:pt x="190" y="521"/>
                      <a:pt x="191" y="516"/>
                      <a:pt x="191" y="510"/>
                    </a:cubicBezTo>
                    <a:cubicBezTo>
                      <a:pt x="197" y="514"/>
                      <a:pt x="192" y="520"/>
                      <a:pt x="194" y="523"/>
                    </a:cubicBezTo>
                    <a:cubicBezTo>
                      <a:pt x="198" y="527"/>
                      <a:pt x="197" y="532"/>
                      <a:pt x="198" y="536"/>
                    </a:cubicBezTo>
                    <a:cubicBezTo>
                      <a:pt x="199" y="539"/>
                      <a:pt x="201" y="544"/>
                      <a:pt x="204" y="545"/>
                    </a:cubicBezTo>
                    <a:cubicBezTo>
                      <a:pt x="209" y="548"/>
                      <a:pt x="215" y="550"/>
                      <a:pt x="220" y="549"/>
                    </a:cubicBezTo>
                    <a:cubicBezTo>
                      <a:pt x="244" y="548"/>
                      <a:pt x="268" y="554"/>
                      <a:pt x="291" y="546"/>
                    </a:cubicBezTo>
                    <a:cubicBezTo>
                      <a:pt x="307" y="550"/>
                      <a:pt x="308" y="535"/>
                      <a:pt x="314" y="527"/>
                    </a:cubicBezTo>
                    <a:cubicBezTo>
                      <a:pt x="315" y="525"/>
                      <a:pt x="315" y="521"/>
                      <a:pt x="316" y="518"/>
                    </a:cubicBezTo>
                    <a:cubicBezTo>
                      <a:pt x="317" y="516"/>
                      <a:pt x="319" y="515"/>
                      <a:pt x="320" y="514"/>
                    </a:cubicBezTo>
                    <a:cubicBezTo>
                      <a:pt x="321" y="515"/>
                      <a:pt x="322" y="517"/>
                      <a:pt x="322" y="519"/>
                    </a:cubicBezTo>
                    <a:cubicBezTo>
                      <a:pt x="321" y="524"/>
                      <a:pt x="318" y="530"/>
                      <a:pt x="318" y="535"/>
                    </a:cubicBezTo>
                    <a:cubicBezTo>
                      <a:pt x="318" y="546"/>
                      <a:pt x="317" y="557"/>
                      <a:pt x="322" y="567"/>
                    </a:cubicBezTo>
                    <a:cubicBezTo>
                      <a:pt x="322" y="569"/>
                      <a:pt x="321" y="571"/>
                      <a:pt x="321" y="573"/>
                    </a:cubicBezTo>
                    <a:cubicBezTo>
                      <a:pt x="320" y="572"/>
                      <a:pt x="318" y="572"/>
                      <a:pt x="318" y="571"/>
                    </a:cubicBezTo>
                    <a:cubicBezTo>
                      <a:pt x="313" y="561"/>
                      <a:pt x="306" y="568"/>
                      <a:pt x="300" y="570"/>
                    </a:cubicBezTo>
                    <a:cubicBezTo>
                      <a:pt x="292" y="573"/>
                      <a:pt x="286" y="580"/>
                      <a:pt x="278" y="583"/>
                    </a:cubicBezTo>
                    <a:cubicBezTo>
                      <a:pt x="268" y="587"/>
                      <a:pt x="265" y="593"/>
                      <a:pt x="266" y="603"/>
                    </a:cubicBezTo>
                    <a:cubicBezTo>
                      <a:pt x="266" y="608"/>
                      <a:pt x="267" y="612"/>
                      <a:pt x="270" y="617"/>
                    </a:cubicBezTo>
                    <a:cubicBezTo>
                      <a:pt x="274" y="624"/>
                      <a:pt x="278" y="632"/>
                      <a:pt x="282" y="640"/>
                    </a:cubicBezTo>
                    <a:cubicBezTo>
                      <a:pt x="286" y="647"/>
                      <a:pt x="305" y="668"/>
                      <a:pt x="312" y="673"/>
                    </a:cubicBezTo>
                    <a:cubicBezTo>
                      <a:pt x="324" y="682"/>
                      <a:pt x="341" y="678"/>
                      <a:pt x="350" y="666"/>
                    </a:cubicBezTo>
                    <a:cubicBezTo>
                      <a:pt x="359" y="656"/>
                      <a:pt x="369" y="647"/>
                      <a:pt x="379" y="638"/>
                    </a:cubicBezTo>
                    <a:cubicBezTo>
                      <a:pt x="394" y="625"/>
                      <a:pt x="411" y="614"/>
                      <a:pt x="425" y="600"/>
                    </a:cubicBezTo>
                    <a:cubicBezTo>
                      <a:pt x="434" y="592"/>
                      <a:pt x="440" y="581"/>
                      <a:pt x="446" y="571"/>
                    </a:cubicBezTo>
                    <a:cubicBezTo>
                      <a:pt x="455" y="558"/>
                      <a:pt x="463" y="545"/>
                      <a:pt x="470" y="531"/>
                    </a:cubicBezTo>
                    <a:cubicBezTo>
                      <a:pt x="475" y="519"/>
                      <a:pt x="477" y="506"/>
                      <a:pt x="482" y="494"/>
                    </a:cubicBezTo>
                    <a:cubicBezTo>
                      <a:pt x="488" y="482"/>
                      <a:pt x="488" y="468"/>
                      <a:pt x="493" y="456"/>
                    </a:cubicBezTo>
                    <a:cubicBezTo>
                      <a:pt x="498" y="444"/>
                      <a:pt x="494" y="438"/>
                      <a:pt x="482" y="432"/>
                    </a:cubicBezTo>
                    <a:cubicBezTo>
                      <a:pt x="471" y="426"/>
                      <a:pt x="460" y="419"/>
                      <a:pt x="452" y="409"/>
                    </a:cubicBezTo>
                    <a:cubicBezTo>
                      <a:pt x="451" y="408"/>
                      <a:pt x="451" y="405"/>
                      <a:pt x="451" y="402"/>
                    </a:cubicBezTo>
                    <a:cubicBezTo>
                      <a:pt x="453" y="403"/>
                      <a:pt x="457" y="402"/>
                      <a:pt x="458" y="404"/>
                    </a:cubicBezTo>
                    <a:cubicBezTo>
                      <a:pt x="467" y="413"/>
                      <a:pt x="478" y="419"/>
                      <a:pt x="490" y="422"/>
                    </a:cubicBezTo>
                    <a:cubicBezTo>
                      <a:pt x="499" y="424"/>
                      <a:pt x="507" y="427"/>
                      <a:pt x="514" y="432"/>
                    </a:cubicBezTo>
                    <a:cubicBezTo>
                      <a:pt x="524" y="439"/>
                      <a:pt x="532" y="447"/>
                      <a:pt x="541" y="455"/>
                    </a:cubicBezTo>
                    <a:cubicBezTo>
                      <a:pt x="551" y="464"/>
                      <a:pt x="563" y="472"/>
                      <a:pt x="575" y="478"/>
                    </a:cubicBezTo>
                    <a:cubicBezTo>
                      <a:pt x="581" y="481"/>
                      <a:pt x="588" y="483"/>
                      <a:pt x="594" y="481"/>
                    </a:cubicBezTo>
                    <a:cubicBezTo>
                      <a:pt x="610" y="477"/>
                      <a:pt x="624" y="469"/>
                      <a:pt x="634" y="455"/>
                    </a:cubicBezTo>
                    <a:cubicBezTo>
                      <a:pt x="638" y="449"/>
                      <a:pt x="640" y="443"/>
                      <a:pt x="642" y="436"/>
                    </a:cubicBezTo>
                    <a:cubicBezTo>
                      <a:pt x="642" y="432"/>
                      <a:pt x="645" y="424"/>
                      <a:pt x="639" y="422"/>
                    </a:cubicBezTo>
                    <a:cubicBezTo>
                      <a:pt x="630" y="420"/>
                      <a:pt x="637" y="430"/>
                      <a:pt x="633" y="433"/>
                    </a:cubicBezTo>
                    <a:cubicBezTo>
                      <a:pt x="631" y="434"/>
                      <a:pt x="630" y="437"/>
                      <a:pt x="630" y="440"/>
                    </a:cubicBezTo>
                    <a:cubicBezTo>
                      <a:pt x="629" y="455"/>
                      <a:pt x="616" y="457"/>
                      <a:pt x="605" y="461"/>
                    </a:cubicBezTo>
                    <a:cubicBezTo>
                      <a:pt x="599" y="464"/>
                      <a:pt x="590" y="463"/>
                      <a:pt x="582" y="463"/>
                    </a:cubicBezTo>
                    <a:cubicBezTo>
                      <a:pt x="590" y="468"/>
                      <a:pt x="599" y="464"/>
                      <a:pt x="607" y="466"/>
                    </a:cubicBezTo>
                    <a:cubicBezTo>
                      <a:pt x="608" y="466"/>
                      <a:pt x="609" y="467"/>
                      <a:pt x="610" y="468"/>
                    </a:cubicBezTo>
                    <a:cubicBezTo>
                      <a:pt x="609" y="468"/>
                      <a:pt x="608" y="469"/>
                      <a:pt x="607" y="470"/>
                    </a:cubicBezTo>
                    <a:cubicBezTo>
                      <a:pt x="601" y="473"/>
                      <a:pt x="594" y="475"/>
                      <a:pt x="587" y="473"/>
                    </a:cubicBezTo>
                    <a:cubicBezTo>
                      <a:pt x="578" y="471"/>
                      <a:pt x="567" y="467"/>
                      <a:pt x="567" y="458"/>
                    </a:cubicBezTo>
                    <a:cubicBezTo>
                      <a:pt x="566" y="445"/>
                      <a:pt x="564" y="433"/>
                      <a:pt x="569" y="419"/>
                    </a:cubicBezTo>
                    <a:cubicBezTo>
                      <a:pt x="573" y="409"/>
                      <a:pt x="581" y="395"/>
                      <a:pt x="570" y="383"/>
                    </a:cubicBezTo>
                    <a:cubicBezTo>
                      <a:pt x="570" y="382"/>
                      <a:pt x="571" y="379"/>
                      <a:pt x="572" y="378"/>
                    </a:cubicBezTo>
                    <a:cubicBezTo>
                      <a:pt x="573" y="377"/>
                      <a:pt x="576" y="378"/>
                      <a:pt x="577" y="379"/>
                    </a:cubicBezTo>
                    <a:cubicBezTo>
                      <a:pt x="585" y="387"/>
                      <a:pt x="595" y="391"/>
                      <a:pt x="605" y="394"/>
                    </a:cubicBezTo>
                    <a:cubicBezTo>
                      <a:pt x="617" y="397"/>
                      <a:pt x="628" y="402"/>
                      <a:pt x="640" y="402"/>
                    </a:cubicBezTo>
                    <a:cubicBezTo>
                      <a:pt x="646" y="409"/>
                      <a:pt x="655" y="404"/>
                      <a:pt x="663" y="409"/>
                    </a:cubicBezTo>
                    <a:cubicBezTo>
                      <a:pt x="669" y="413"/>
                      <a:pt x="679" y="413"/>
                      <a:pt x="687" y="413"/>
                    </a:cubicBezTo>
                    <a:cubicBezTo>
                      <a:pt x="695" y="414"/>
                      <a:pt x="704" y="413"/>
                      <a:pt x="713" y="414"/>
                    </a:cubicBezTo>
                    <a:cubicBezTo>
                      <a:pt x="729" y="414"/>
                      <a:pt x="744" y="409"/>
                      <a:pt x="758" y="403"/>
                    </a:cubicBezTo>
                    <a:cubicBezTo>
                      <a:pt x="779" y="394"/>
                      <a:pt x="797" y="378"/>
                      <a:pt x="810" y="358"/>
                    </a:cubicBezTo>
                    <a:cubicBezTo>
                      <a:pt x="813" y="352"/>
                      <a:pt x="817" y="347"/>
                      <a:pt x="820" y="342"/>
                    </a:cubicBezTo>
                    <a:cubicBezTo>
                      <a:pt x="825" y="330"/>
                      <a:pt x="831" y="318"/>
                      <a:pt x="834" y="305"/>
                    </a:cubicBezTo>
                    <a:cubicBezTo>
                      <a:pt x="837" y="292"/>
                      <a:pt x="838" y="279"/>
                      <a:pt x="838" y="265"/>
                    </a:cubicBezTo>
                    <a:cubicBezTo>
                      <a:pt x="837" y="246"/>
                      <a:pt x="840" y="226"/>
                      <a:pt x="835" y="207"/>
                    </a:cubicBezTo>
                    <a:close/>
                    <a:moveTo>
                      <a:pt x="388" y="118"/>
                    </a:moveTo>
                    <a:cubicBezTo>
                      <a:pt x="379" y="120"/>
                      <a:pt x="370" y="123"/>
                      <a:pt x="361" y="126"/>
                    </a:cubicBezTo>
                    <a:cubicBezTo>
                      <a:pt x="355" y="127"/>
                      <a:pt x="348" y="127"/>
                      <a:pt x="344" y="131"/>
                    </a:cubicBezTo>
                    <a:cubicBezTo>
                      <a:pt x="338" y="136"/>
                      <a:pt x="335" y="144"/>
                      <a:pt x="330" y="151"/>
                    </a:cubicBezTo>
                    <a:cubicBezTo>
                      <a:pt x="325" y="158"/>
                      <a:pt x="321" y="166"/>
                      <a:pt x="322" y="176"/>
                    </a:cubicBezTo>
                    <a:cubicBezTo>
                      <a:pt x="322" y="177"/>
                      <a:pt x="318" y="179"/>
                      <a:pt x="316" y="181"/>
                    </a:cubicBezTo>
                    <a:cubicBezTo>
                      <a:pt x="316" y="179"/>
                      <a:pt x="314" y="177"/>
                      <a:pt x="314" y="175"/>
                    </a:cubicBezTo>
                    <a:cubicBezTo>
                      <a:pt x="314" y="172"/>
                      <a:pt x="314" y="170"/>
                      <a:pt x="314" y="167"/>
                    </a:cubicBezTo>
                    <a:cubicBezTo>
                      <a:pt x="314" y="161"/>
                      <a:pt x="314" y="155"/>
                      <a:pt x="314" y="149"/>
                    </a:cubicBezTo>
                    <a:cubicBezTo>
                      <a:pt x="314" y="148"/>
                      <a:pt x="313" y="147"/>
                      <a:pt x="312" y="146"/>
                    </a:cubicBezTo>
                    <a:cubicBezTo>
                      <a:pt x="311" y="147"/>
                      <a:pt x="310" y="147"/>
                      <a:pt x="309" y="148"/>
                    </a:cubicBezTo>
                    <a:cubicBezTo>
                      <a:pt x="298" y="165"/>
                      <a:pt x="288" y="182"/>
                      <a:pt x="282" y="201"/>
                    </a:cubicBezTo>
                    <a:cubicBezTo>
                      <a:pt x="280" y="207"/>
                      <a:pt x="277" y="213"/>
                      <a:pt x="274" y="220"/>
                    </a:cubicBezTo>
                    <a:cubicBezTo>
                      <a:pt x="274" y="220"/>
                      <a:pt x="272" y="220"/>
                      <a:pt x="271" y="221"/>
                    </a:cubicBezTo>
                    <a:cubicBezTo>
                      <a:pt x="271" y="220"/>
                      <a:pt x="270" y="218"/>
                      <a:pt x="270" y="217"/>
                    </a:cubicBezTo>
                    <a:cubicBezTo>
                      <a:pt x="273" y="209"/>
                      <a:pt x="275" y="201"/>
                      <a:pt x="278" y="193"/>
                    </a:cubicBezTo>
                    <a:cubicBezTo>
                      <a:pt x="282" y="178"/>
                      <a:pt x="287" y="163"/>
                      <a:pt x="294" y="149"/>
                    </a:cubicBezTo>
                    <a:cubicBezTo>
                      <a:pt x="298" y="139"/>
                      <a:pt x="305" y="131"/>
                      <a:pt x="313" y="125"/>
                    </a:cubicBezTo>
                    <a:cubicBezTo>
                      <a:pt x="319" y="121"/>
                      <a:pt x="326" y="118"/>
                      <a:pt x="334" y="118"/>
                    </a:cubicBezTo>
                    <a:cubicBezTo>
                      <a:pt x="349" y="117"/>
                      <a:pt x="365" y="119"/>
                      <a:pt x="380" y="114"/>
                    </a:cubicBezTo>
                    <a:cubicBezTo>
                      <a:pt x="382" y="114"/>
                      <a:pt x="385" y="114"/>
                      <a:pt x="388" y="114"/>
                    </a:cubicBezTo>
                    <a:cubicBezTo>
                      <a:pt x="388" y="114"/>
                      <a:pt x="389" y="115"/>
                      <a:pt x="389" y="115"/>
                    </a:cubicBezTo>
                    <a:cubicBezTo>
                      <a:pt x="389" y="116"/>
                      <a:pt x="389" y="117"/>
                      <a:pt x="388" y="118"/>
                    </a:cubicBezTo>
                    <a:close/>
                    <a:moveTo>
                      <a:pt x="485" y="166"/>
                    </a:moveTo>
                    <a:cubicBezTo>
                      <a:pt x="484" y="167"/>
                      <a:pt x="483" y="168"/>
                      <a:pt x="481" y="168"/>
                    </a:cubicBezTo>
                    <a:cubicBezTo>
                      <a:pt x="477" y="166"/>
                      <a:pt x="500" y="135"/>
                      <a:pt x="511" y="129"/>
                    </a:cubicBezTo>
                    <a:cubicBezTo>
                      <a:pt x="520" y="124"/>
                      <a:pt x="529" y="122"/>
                      <a:pt x="540" y="122"/>
                    </a:cubicBezTo>
                    <a:cubicBezTo>
                      <a:pt x="543" y="122"/>
                      <a:pt x="546" y="122"/>
                      <a:pt x="549" y="122"/>
                    </a:cubicBezTo>
                    <a:cubicBezTo>
                      <a:pt x="554" y="123"/>
                      <a:pt x="555" y="127"/>
                      <a:pt x="555" y="129"/>
                    </a:cubicBezTo>
                    <a:cubicBezTo>
                      <a:pt x="555" y="131"/>
                      <a:pt x="554" y="134"/>
                      <a:pt x="550" y="134"/>
                    </a:cubicBezTo>
                    <a:cubicBezTo>
                      <a:pt x="547" y="134"/>
                      <a:pt x="544" y="134"/>
                      <a:pt x="542" y="134"/>
                    </a:cubicBezTo>
                    <a:cubicBezTo>
                      <a:pt x="530" y="134"/>
                      <a:pt x="520" y="137"/>
                      <a:pt x="510" y="144"/>
                    </a:cubicBezTo>
                    <a:cubicBezTo>
                      <a:pt x="501" y="150"/>
                      <a:pt x="493" y="157"/>
                      <a:pt x="485" y="166"/>
                    </a:cubicBezTo>
                    <a:close/>
                    <a:moveTo>
                      <a:pt x="604" y="202"/>
                    </a:moveTo>
                    <a:cubicBezTo>
                      <a:pt x="588" y="203"/>
                      <a:pt x="575" y="213"/>
                      <a:pt x="562" y="222"/>
                    </a:cubicBezTo>
                    <a:cubicBezTo>
                      <a:pt x="552" y="229"/>
                      <a:pt x="544" y="238"/>
                      <a:pt x="535" y="247"/>
                    </a:cubicBezTo>
                    <a:cubicBezTo>
                      <a:pt x="534" y="248"/>
                      <a:pt x="532" y="248"/>
                      <a:pt x="531" y="248"/>
                    </a:cubicBezTo>
                    <a:cubicBezTo>
                      <a:pt x="530" y="247"/>
                      <a:pt x="530" y="246"/>
                      <a:pt x="530" y="244"/>
                    </a:cubicBezTo>
                    <a:cubicBezTo>
                      <a:pt x="531" y="242"/>
                      <a:pt x="532" y="240"/>
                      <a:pt x="532" y="237"/>
                    </a:cubicBezTo>
                    <a:cubicBezTo>
                      <a:pt x="534" y="232"/>
                      <a:pt x="538" y="226"/>
                      <a:pt x="528" y="225"/>
                    </a:cubicBezTo>
                    <a:cubicBezTo>
                      <a:pt x="526" y="225"/>
                      <a:pt x="526" y="223"/>
                      <a:pt x="525" y="222"/>
                    </a:cubicBezTo>
                    <a:cubicBezTo>
                      <a:pt x="519" y="220"/>
                      <a:pt x="526" y="211"/>
                      <a:pt x="519" y="211"/>
                    </a:cubicBezTo>
                    <a:cubicBezTo>
                      <a:pt x="515" y="211"/>
                      <a:pt x="511" y="216"/>
                      <a:pt x="507" y="218"/>
                    </a:cubicBezTo>
                    <a:cubicBezTo>
                      <a:pt x="505" y="218"/>
                      <a:pt x="504" y="218"/>
                      <a:pt x="504" y="218"/>
                    </a:cubicBezTo>
                    <a:cubicBezTo>
                      <a:pt x="503" y="217"/>
                      <a:pt x="503" y="215"/>
                      <a:pt x="503" y="215"/>
                    </a:cubicBezTo>
                    <a:cubicBezTo>
                      <a:pt x="519" y="194"/>
                      <a:pt x="534" y="172"/>
                      <a:pt x="564" y="170"/>
                    </a:cubicBezTo>
                    <a:cubicBezTo>
                      <a:pt x="565" y="170"/>
                      <a:pt x="566" y="170"/>
                      <a:pt x="568" y="170"/>
                    </a:cubicBezTo>
                    <a:cubicBezTo>
                      <a:pt x="571" y="168"/>
                      <a:pt x="573" y="163"/>
                      <a:pt x="577" y="167"/>
                    </a:cubicBezTo>
                    <a:cubicBezTo>
                      <a:pt x="577" y="168"/>
                      <a:pt x="573" y="171"/>
                      <a:pt x="572" y="174"/>
                    </a:cubicBezTo>
                    <a:cubicBezTo>
                      <a:pt x="571" y="176"/>
                      <a:pt x="570" y="179"/>
                      <a:pt x="571" y="181"/>
                    </a:cubicBezTo>
                    <a:cubicBezTo>
                      <a:pt x="575" y="186"/>
                      <a:pt x="582" y="189"/>
                      <a:pt x="583" y="196"/>
                    </a:cubicBezTo>
                    <a:cubicBezTo>
                      <a:pt x="583" y="197"/>
                      <a:pt x="586" y="197"/>
                      <a:pt x="588" y="198"/>
                    </a:cubicBezTo>
                    <a:cubicBezTo>
                      <a:pt x="593" y="198"/>
                      <a:pt x="599" y="198"/>
                      <a:pt x="604" y="198"/>
                    </a:cubicBezTo>
                    <a:cubicBezTo>
                      <a:pt x="604" y="198"/>
                      <a:pt x="605" y="199"/>
                      <a:pt x="605" y="199"/>
                    </a:cubicBezTo>
                    <a:cubicBezTo>
                      <a:pt x="605" y="200"/>
                      <a:pt x="604" y="201"/>
                      <a:pt x="604" y="202"/>
                    </a:cubicBezTo>
                    <a:close/>
                  </a:path>
                </a:pathLst>
              </a:custGeom>
              <a:grpFill/>
              <a:ln>
                <a:noFill/>
              </a:ln>
            </p:spPr>
            <p:txBody>
              <a:bodyPr vert="horz" wrap="square" lIns="91427" tIns="45713" rIns="91427" bIns="45713" numCol="1" anchor="t" anchorCtr="0" compatLnSpc="1">
                <a:prstTxWarp prst="textNoShape">
                  <a:avLst/>
                </a:prstTxWarp>
              </a:bodyPr>
              <a:lstStyle/>
              <a:p>
                <a:pPr defTabSz="914367">
                  <a:lnSpc>
                    <a:spcPct val="90000"/>
                  </a:lnSpc>
                  <a:defRPr/>
                </a:pPr>
                <a:endParaRPr lang="en-US" dirty="0">
                  <a:solidFill>
                    <a:srgbClr val="505050"/>
                  </a:solidFill>
                </a:endParaRPr>
              </a:p>
            </p:txBody>
          </p:sp>
          <p:sp>
            <p:nvSpPr>
              <p:cNvPr id="134" name="Line 50"/>
              <p:cNvSpPr>
                <a:spLocks noChangeShapeType="1"/>
              </p:cNvSpPr>
              <p:nvPr/>
            </p:nvSpPr>
            <p:spPr bwMode="auto">
              <a:xfrm>
                <a:off x="1757363" y="55229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367">
                  <a:lnSpc>
                    <a:spcPct val="90000"/>
                  </a:lnSpc>
                  <a:defRPr/>
                </a:pPr>
                <a:endParaRPr lang="en-US" dirty="0">
                  <a:solidFill>
                    <a:srgbClr val="505050"/>
                  </a:solidFill>
                </a:endParaRPr>
              </a:p>
            </p:txBody>
          </p:sp>
          <p:sp>
            <p:nvSpPr>
              <p:cNvPr id="135" name="Line 51"/>
              <p:cNvSpPr>
                <a:spLocks noChangeShapeType="1"/>
              </p:cNvSpPr>
              <p:nvPr/>
            </p:nvSpPr>
            <p:spPr bwMode="auto">
              <a:xfrm>
                <a:off x="1757363" y="55229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367">
                  <a:lnSpc>
                    <a:spcPct val="90000"/>
                  </a:lnSpc>
                  <a:defRPr/>
                </a:pPr>
                <a:endParaRPr lang="en-US" dirty="0">
                  <a:solidFill>
                    <a:srgbClr val="505050"/>
                  </a:solidFill>
                </a:endParaRPr>
              </a:p>
            </p:txBody>
          </p:sp>
          <p:sp>
            <p:nvSpPr>
              <p:cNvPr id="136" name="Line 52"/>
              <p:cNvSpPr>
                <a:spLocks noChangeShapeType="1"/>
              </p:cNvSpPr>
              <p:nvPr/>
            </p:nvSpPr>
            <p:spPr bwMode="auto">
              <a:xfrm>
                <a:off x="1757363" y="55229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367">
                  <a:lnSpc>
                    <a:spcPct val="90000"/>
                  </a:lnSpc>
                  <a:defRPr/>
                </a:pPr>
                <a:endParaRPr lang="en-US" dirty="0">
                  <a:solidFill>
                    <a:srgbClr val="505050"/>
                  </a:solidFill>
                </a:endParaRPr>
              </a:p>
            </p:txBody>
          </p:sp>
          <p:sp>
            <p:nvSpPr>
              <p:cNvPr id="137" name="Line 53"/>
              <p:cNvSpPr>
                <a:spLocks noChangeShapeType="1"/>
              </p:cNvSpPr>
              <p:nvPr/>
            </p:nvSpPr>
            <p:spPr bwMode="auto">
              <a:xfrm>
                <a:off x="1757363" y="55229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367">
                  <a:lnSpc>
                    <a:spcPct val="90000"/>
                  </a:lnSpc>
                  <a:defRPr/>
                </a:pPr>
                <a:endParaRPr lang="en-US" dirty="0">
                  <a:solidFill>
                    <a:srgbClr val="505050"/>
                  </a:solidFill>
                </a:endParaRPr>
              </a:p>
            </p:txBody>
          </p:sp>
        </p:grpSp>
      </p:grpSp>
      <p:grpSp>
        <p:nvGrpSpPr>
          <p:cNvPr id="19" name="Group 18"/>
          <p:cNvGrpSpPr/>
          <p:nvPr/>
        </p:nvGrpSpPr>
        <p:grpSpPr>
          <a:xfrm>
            <a:off x="6698163" y="1513263"/>
            <a:ext cx="914400" cy="577114"/>
            <a:chOff x="6471007" y="2264753"/>
            <a:chExt cx="914400" cy="577114"/>
          </a:xfrm>
        </p:grpSpPr>
        <p:sp>
          <p:nvSpPr>
            <p:cNvPr id="126" name="Rectangle 125"/>
            <p:cNvSpPr/>
            <p:nvPr/>
          </p:nvSpPr>
          <p:spPr>
            <a:xfrm>
              <a:off x="6471007" y="2264753"/>
              <a:ext cx="914400" cy="577114"/>
            </a:xfrm>
            <a:prstGeom prst="rect">
              <a:avLst/>
            </a:prstGeom>
            <a:solidFill>
              <a:schemeClr val="accent2"/>
            </a:solidFill>
            <a:ln w="22225">
              <a:noFill/>
              <a:prstDash val="sys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6637" numCol="1" rtlCol="0" anchor="t" anchorCtr="0" compatLnSpc="1">
              <a:prstTxWarp prst="textNoShape">
                <a:avLst/>
              </a:prstTxWarp>
            </a:bodyPr>
            <a:lstStyle/>
            <a:p>
              <a:pPr algn="ctr" defTabSz="932398" fontAlgn="base">
                <a:spcBef>
                  <a:spcPct val="0"/>
                </a:spcBef>
                <a:spcAft>
                  <a:spcPct val="0"/>
                </a:spcAft>
              </a:pPr>
              <a:endParaRPr lang="en-US" sz="16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27" name="Freeform 35"/>
            <p:cNvSpPr>
              <a:spLocks noChangeAspect="1" noEditPoints="1"/>
            </p:cNvSpPr>
            <p:nvPr/>
          </p:nvSpPr>
          <p:spPr bwMode="auto">
            <a:xfrm>
              <a:off x="6778007" y="2413623"/>
              <a:ext cx="300400" cy="344834"/>
            </a:xfrm>
            <a:custGeom>
              <a:avLst/>
              <a:gdLst>
                <a:gd name="T0" fmla="*/ 730 w 1460"/>
                <a:gd name="T1" fmla="*/ 0 h 1675"/>
                <a:gd name="T2" fmla="*/ 0 w 1460"/>
                <a:gd name="T3" fmla="*/ 256 h 1675"/>
                <a:gd name="T4" fmla="*/ 0 w 1460"/>
                <a:gd name="T5" fmla="*/ 454 h 1675"/>
                <a:gd name="T6" fmla="*/ 0 w 1460"/>
                <a:gd name="T7" fmla="*/ 1231 h 1675"/>
                <a:gd name="T8" fmla="*/ 0 w 1460"/>
                <a:gd name="T9" fmla="*/ 1389 h 1675"/>
                <a:gd name="T10" fmla="*/ 0 w 1460"/>
                <a:gd name="T11" fmla="*/ 1399 h 1675"/>
                <a:gd name="T12" fmla="*/ 0 w 1460"/>
                <a:gd name="T13" fmla="*/ 1419 h 1675"/>
                <a:gd name="T14" fmla="*/ 730 w 1460"/>
                <a:gd name="T15" fmla="*/ 1675 h 1675"/>
                <a:gd name="T16" fmla="*/ 1460 w 1460"/>
                <a:gd name="T17" fmla="*/ 1419 h 1675"/>
                <a:gd name="T18" fmla="*/ 1460 w 1460"/>
                <a:gd name="T19" fmla="*/ 1221 h 1675"/>
                <a:gd name="T20" fmla="*/ 1460 w 1460"/>
                <a:gd name="T21" fmla="*/ 444 h 1675"/>
                <a:gd name="T22" fmla="*/ 1460 w 1460"/>
                <a:gd name="T23" fmla="*/ 285 h 1675"/>
                <a:gd name="T24" fmla="*/ 1460 w 1460"/>
                <a:gd name="T25" fmla="*/ 276 h 1675"/>
                <a:gd name="T26" fmla="*/ 1460 w 1460"/>
                <a:gd name="T27" fmla="*/ 256 h 1675"/>
                <a:gd name="T28" fmla="*/ 730 w 1460"/>
                <a:gd name="T29" fmla="*/ 0 h 1675"/>
                <a:gd name="T30" fmla="*/ 730 w 1460"/>
                <a:gd name="T31" fmla="*/ 451 h 1675"/>
                <a:gd name="T32" fmla="*/ 144 w 1460"/>
                <a:gd name="T33" fmla="*/ 285 h 1675"/>
                <a:gd name="T34" fmla="*/ 730 w 1460"/>
                <a:gd name="T35" fmla="*/ 113 h 1675"/>
                <a:gd name="T36" fmla="*/ 1317 w 1460"/>
                <a:gd name="T37" fmla="*/ 285 h 1675"/>
                <a:gd name="T38" fmla="*/ 730 w 1460"/>
                <a:gd name="T39" fmla="*/ 451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60" h="1675">
                  <a:moveTo>
                    <a:pt x="730" y="0"/>
                  </a:moveTo>
                  <a:cubicBezTo>
                    <a:pt x="346" y="0"/>
                    <a:pt x="30" y="108"/>
                    <a:pt x="0" y="256"/>
                  </a:cubicBezTo>
                  <a:cubicBezTo>
                    <a:pt x="0" y="256"/>
                    <a:pt x="0" y="256"/>
                    <a:pt x="0" y="454"/>
                  </a:cubicBezTo>
                  <a:cubicBezTo>
                    <a:pt x="0" y="454"/>
                    <a:pt x="0" y="454"/>
                    <a:pt x="0" y="1231"/>
                  </a:cubicBezTo>
                  <a:cubicBezTo>
                    <a:pt x="0" y="1281"/>
                    <a:pt x="0" y="1333"/>
                    <a:pt x="0" y="1389"/>
                  </a:cubicBezTo>
                  <a:cubicBezTo>
                    <a:pt x="0" y="1399"/>
                    <a:pt x="0" y="1399"/>
                    <a:pt x="0" y="1399"/>
                  </a:cubicBezTo>
                  <a:cubicBezTo>
                    <a:pt x="0" y="1409"/>
                    <a:pt x="0" y="1409"/>
                    <a:pt x="0" y="1419"/>
                  </a:cubicBezTo>
                  <a:cubicBezTo>
                    <a:pt x="30" y="1567"/>
                    <a:pt x="346" y="1675"/>
                    <a:pt x="730" y="1675"/>
                  </a:cubicBezTo>
                  <a:cubicBezTo>
                    <a:pt x="1115" y="1675"/>
                    <a:pt x="1431" y="1567"/>
                    <a:pt x="1460" y="1419"/>
                  </a:cubicBezTo>
                  <a:cubicBezTo>
                    <a:pt x="1460" y="1419"/>
                    <a:pt x="1460" y="1419"/>
                    <a:pt x="1460" y="1221"/>
                  </a:cubicBezTo>
                  <a:cubicBezTo>
                    <a:pt x="1460" y="1082"/>
                    <a:pt x="1460" y="846"/>
                    <a:pt x="1460" y="444"/>
                  </a:cubicBezTo>
                  <a:cubicBezTo>
                    <a:pt x="1460" y="394"/>
                    <a:pt x="1460" y="341"/>
                    <a:pt x="1460" y="285"/>
                  </a:cubicBezTo>
                  <a:cubicBezTo>
                    <a:pt x="1460" y="276"/>
                    <a:pt x="1460" y="276"/>
                    <a:pt x="1460" y="276"/>
                  </a:cubicBezTo>
                  <a:cubicBezTo>
                    <a:pt x="1460" y="266"/>
                    <a:pt x="1460" y="266"/>
                    <a:pt x="1460" y="256"/>
                  </a:cubicBezTo>
                  <a:cubicBezTo>
                    <a:pt x="1431" y="108"/>
                    <a:pt x="1115" y="0"/>
                    <a:pt x="730" y="0"/>
                  </a:cubicBezTo>
                  <a:close/>
                  <a:moveTo>
                    <a:pt x="730" y="451"/>
                  </a:moveTo>
                  <a:cubicBezTo>
                    <a:pt x="405" y="451"/>
                    <a:pt x="144" y="377"/>
                    <a:pt x="144" y="285"/>
                  </a:cubicBezTo>
                  <a:cubicBezTo>
                    <a:pt x="144" y="193"/>
                    <a:pt x="405" y="113"/>
                    <a:pt x="730" y="113"/>
                  </a:cubicBezTo>
                  <a:cubicBezTo>
                    <a:pt x="1055" y="113"/>
                    <a:pt x="1317" y="193"/>
                    <a:pt x="1317" y="285"/>
                  </a:cubicBezTo>
                  <a:cubicBezTo>
                    <a:pt x="1317" y="377"/>
                    <a:pt x="1055" y="451"/>
                    <a:pt x="730" y="45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367">
                <a:lnSpc>
                  <a:spcPct val="90000"/>
                </a:lnSpc>
              </a:pPr>
              <a:endParaRPr lang="en-US" dirty="0">
                <a:solidFill>
                  <a:srgbClr val="505050"/>
                </a:solidFill>
              </a:endParaRPr>
            </a:p>
          </p:txBody>
        </p:sp>
      </p:grpSp>
      <p:grpSp>
        <p:nvGrpSpPr>
          <p:cNvPr id="20" name="Group 19"/>
          <p:cNvGrpSpPr/>
          <p:nvPr/>
        </p:nvGrpSpPr>
        <p:grpSpPr>
          <a:xfrm>
            <a:off x="7791189" y="1513263"/>
            <a:ext cx="914400" cy="577114"/>
            <a:chOff x="7506424" y="2264753"/>
            <a:chExt cx="914400" cy="577114"/>
          </a:xfrm>
        </p:grpSpPr>
        <p:sp>
          <p:nvSpPr>
            <p:cNvPr id="112" name="Rectangle 111"/>
            <p:cNvSpPr/>
            <p:nvPr/>
          </p:nvSpPr>
          <p:spPr>
            <a:xfrm>
              <a:off x="7506424" y="2264753"/>
              <a:ext cx="914400" cy="577114"/>
            </a:xfrm>
            <a:prstGeom prst="rect">
              <a:avLst/>
            </a:prstGeom>
            <a:solidFill>
              <a:schemeClr val="accent2"/>
            </a:solidFill>
            <a:ln w="22225">
              <a:noFill/>
              <a:prstDash val="sys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6637" numCol="1" rtlCol="0" anchor="t" anchorCtr="0" compatLnSpc="1">
              <a:prstTxWarp prst="textNoShape">
                <a:avLst/>
              </a:prstTxWarp>
            </a:bodyPr>
            <a:lstStyle/>
            <a:p>
              <a:pPr algn="ctr" defTabSz="932398" fontAlgn="base">
                <a:spcBef>
                  <a:spcPct val="0"/>
                </a:spcBef>
                <a:spcAft>
                  <a:spcPct val="0"/>
                </a:spcAft>
              </a:pPr>
              <a:endParaRPr lang="en-US" sz="16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grpSp>
          <p:nvGrpSpPr>
            <p:cNvPr id="31" name="Group 30"/>
            <p:cNvGrpSpPr/>
            <p:nvPr/>
          </p:nvGrpSpPr>
          <p:grpSpPr>
            <a:xfrm>
              <a:off x="7721946" y="2432975"/>
              <a:ext cx="510306" cy="312960"/>
              <a:chOff x="8684501" y="3778361"/>
              <a:chExt cx="448213" cy="274879"/>
            </a:xfrm>
            <a:solidFill>
              <a:schemeClr val="tx1"/>
            </a:solidFill>
          </p:grpSpPr>
          <p:sp>
            <p:nvSpPr>
              <p:cNvPr id="174" name="Freeform 23"/>
              <p:cNvSpPr>
                <a:spLocks/>
              </p:cNvSpPr>
              <p:nvPr/>
            </p:nvSpPr>
            <p:spPr bwMode="auto">
              <a:xfrm>
                <a:off x="8964634" y="3951693"/>
                <a:ext cx="22761" cy="24511"/>
              </a:xfrm>
              <a:custGeom>
                <a:avLst/>
                <a:gdLst>
                  <a:gd name="T0" fmla="*/ 74 w 102"/>
                  <a:gd name="T1" fmla="*/ 13 h 103"/>
                  <a:gd name="T2" fmla="*/ 13 w 102"/>
                  <a:gd name="T3" fmla="*/ 28 h 103"/>
                  <a:gd name="T4" fmla="*/ 26 w 102"/>
                  <a:gd name="T5" fmla="*/ 89 h 103"/>
                  <a:gd name="T6" fmla="*/ 88 w 102"/>
                  <a:gd name="T7" fmla="*/ 76 h 103"/>
                  <a:gd name="T8" fmla="*/ 74 w 102"/>
                  <a:gd name="T9" fmla="*/ 13 h 103"/>
                </a:gdLst>
                <a:ahLst/>
                <a:cxnLst>
                  <a:cxn ang="0">
                    <a:pos x="T0" y="T1"/>
                  </a:cxn>
                  <a:cxn ang="0">
                    <a:pos x="T2" y="T3"/>
                  </a:cxn>
                  <a:cxn ang="0">
                    <a:pos x="T4" y="T5"/>
                  </a:cxn>
                  <a:cxn ang="0">
                    <a:pos x="T6" y="T7"/>
                  </a:cxn>
                  <a:cxn ang="0">
                    <a:pos x="T8" y="T9"/>
                  </a:cxn>
                </a:cxnLst>
                <a:rect l="0" t="0" r="r" b="b"/>
                <a:pathLst>
                  <a:path w="102" h="103">
                    <a:moveTo>
                      <a:pt x="74" y="13"/>
                    </a:moveTo>
                    <a:cubicBezTo>
                      <a:pt x="53" y="0"/>
                      <a:pt x="27" y="6"/>
                      <a:pt x="13" y="28"/>
                    </a:cubicBezTo>
                    <a:cubicBezTo>
                      <a:pt x="0" y="49"/>
                      <a:pt x="5" y="75"/>
                      <a:pt x="26" y="89"/>
                    </a:cubicBezTo>
                    <a:cubicBezTo>
                      <a:pt x="49" y="103"/>
                      <a:pt x="75" y="97"/>
                      <a:pt x="88" y="76"/>
                    </a:cubicBezTo>
                    <a:cubicBezTo>
                      <a:pt x="102" y="54"/>
                      <a:pt x="96" y="28"/>
                      <a:pt x="7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367">
                  <a:lnSpc>
                    <a:spcPct val="90000"/>
                  </a:lnSpc>
                  <a:defRPr/>
                </a:pPr>
                <a:endParaRPr lang="en-US" dirty="0">
                  <a:solidFill>
                    <a:srgbClr val="505050"/>
                  </a:solidFill>
                </a:endParaRPr>
              </a:p>
            </p:txBody>
          </p:sp>
          <p:sp>
            <p:nvSpPr>
              <p:cNvPr id="175" name="Freeform 24"/>
              <p:cNvSpPr>
                <a:spLocks/>
              </p:cNvSpPr>
              <p:nvPr/>
            </p:nvSpPr>
            <p:spPr bwMode="auto">
              <a:xfrm>
                <a:off x="8829822" y="3900920"/>
                <a:ext cx="75286" cy="75286"/>
              </a:xfrm>
              <a:custGeom>
                <a:avLst/>
                <a:gdLst>
                  <a:gd name="T0" fmla="*/ 247 w 328"/>
                  <a:gd name="T1" fmla="*/ 46 h 329"/>
                  <a:gd name="T2" fmla="*/ 45 w 328"/>
                  <a:gd name="T3" fmla="*/ 82 h 329"/>
                  <a:gd name="T4" fmla="*/ 82 w 328"/>
                  <a:gd name="T5" fmla="*/ 284 h 329"/>
                  <a:gd name="T6" fmla="*/ 282 w 328"/>
                  <a:gd name="T7" fmla="*/ 247 h 329"/>
                  <a:gd name="T8" fmla="*/ 247 w 328"/>
                  <a:gd name="T9" fmla="*/ 46 h 329"/>
                </a:gdLst>
                <a:ahLst/>
                <a:cxnLst>
                  <a:cxn ang="0">
                    <a:pos x="T0" y="T1"/>
                  </a:cxn>
                  <a:cxn ang="0">
                    <a:pos x="T2" y="T3"/>
                  </a:cxn>
                  <a:cxn ang="0">
                    <a:pos x="T4" y="T5"/>
                  </a:cxn>
                  <a:cxn ang="0">
                    <a:pos x="T6" y="T7"/>
                  </a:cxn>
                  <a:cxn ang="0">
                    <a:pos x="T8" y="T9"/>
                  </a:cxn>
                </a:cxnLst>
                <a:rect l="0" t="0" r="r" b="b"/>
                <a:pathLst>
                  <a:path w="328" h="329">
                    <a:moveTo>
                      <a:pt x="247" y="46"/>
                    </a:moveTo>
                    <a:cubicBezTo>
                      <a:pt x="181" y="0"/>
                      <a:pt x="91" y="17"/>
                      <a:pt x="45" y="82"/>
                    </a:cubicBezTo>
                    <a:cubicBezTo>
                      <a:pt x="0" y="147"/>
                      <a:pt x="16" y="238"/>
                      <a:pt x="82" y="284"/>
                    </a:cubicBezTo>
                    <a:cubicBezTo>
                      <a:pt x="147" y="329"/>
                      <a:pt x="237" y="312"/>
                      <a:pt x="282" y="247"/>
                    </a:cubicBezTo>
                    <a:cubicBezTo>
                      <a:pt x="328" y="181"/>
                      <a:pt x="312" y="92"/>
                      <a:pt x="24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367">
                  <a:lnSpc>
                    <a:spcPct val="90000"/>
                  </a:lnSpc>
                  <a:defRPr/>
                </a:pPr>
                <a:endParaRPr lang="en-US" dirty="0">
                  <a:solidFill>
                    <a:srgbClr val="505050"/>
                  </a:solidFill>
                </a:endParaRPr>
              </a:p>
            </p:txBody>
          </p:sp>
          <p:sp>
            <p:nvSpPr>
              <p:cNvPr id="179" name="Freeform 25"/>
              <p:cNvSpPr>
                <a:spLocks noEditPoints="1"/>
              </p:cNvSpPr>
              <p:nvPr/>
            </p:nvSpPr>
            <p:spPr bwMode="auto">
              <a:xfrm>
                <a:off x="8684501" y="3778361"/>
                <a:ext cx="448213" cy="274879"/>
              </a:xfrm>
              <a:custGeom>
                <a:avLst/>
                <a:gdLst>
                  <a:gd name="T0" fmla="*/ 1514 w 1943"/>
                  <a:gd name="T1" fmla="*/ 207 h 1194"/>
                  <a:gd name="T2" fmla="*/ 775 w 1943"/>
                  <a:gd name="T3" fmla="*/ 0 h 1194"/>
                  <a:gd name="T4" fmla="*/ 0 w 1943"/>
                  <a:gd name="T5" fmla="*/ 790 h 1194"/>
                  <a:gd name="T6" fmla="*/ 1747 w 1943"/>
                  <a:gd name="T7" fmla="*/ 1185 h 1194"/>
                  <a:gd name="T8" fmla="*/ 1719 w 1943"/>
                  <a:gd name="T9" fmla="*/ 583 h 1194"/>
                  <a:gd name="T10" fmla="*/ 989 w 1943"/>
                  <a:gd name="T11" fmla="*/ 786 h 1194"/>
                  <a:gd name="T12" fmla="*/ 947 w 1943"/>
                  <a:gd name="T13" fmla="*/ 846 h 1194"/>
                  <a:gd name="T14" fmla="*/ 937 w 1943"/>
                  <a:gd name="T15" fmla="*/ 923 h 1194"/>
                  <a:gd name="T16" fmla="*/ 827 w 1943"/>
                  <a:gd name="T17" fmla="*/ 909 h 1194"/>
                  <a:gd name="T18" fmla="*/ 774 w 1943"/>
                  <a:gd name="T19" fmla="*/ 965 h 1194"/>
                  <a:gd name="T20" fmla="*/ 693 w 1943"/>
                  <a:gd name="T21" fmla="*/ 890 h 1194"/>
                  <a:gd name="T22" fmla="*/ 634 w 1943"/>
                  <a:gd name="T23" fmla="*/ 917 h 1194"/>
                  <a:gd name="T24" fmla="*/ 639 w 1943"/>
                  <a:gd name="T25" fmla="*/ 852 h 1194"/>
                  <a:gd name="T26" fmla="*/ 540 w 1943"/>
                  <a:gd name="T27" fmla="*/ 802 h 1194"/>
                  <a:gd name="T28" fmla="*/ 574 w 1943"/>
                  <a:gd name="T29" fmla="*/ 733 h 1194"/>
                  <a:gd name="T30" fmla="*/ 523 w 1943"/>
                  <a:gd name="T31" fmla="*/ 635 h 1194"/>
                  <a:gd name="T32" fmla="*/ 592 w 1943"/>
                  <a:gd name="T33" fmla="*/ 598 h 1194"/>
                  <a:gd name="T34" fmla="*/ 633 w 1943"/>
                  <a:gd name="T35" fmla="*/ 539 h 1194"/>
                  <a:gd name="T36" fmla="*/ 642 w 1943"/>
                  <a:gd name="T37" fmla="*/ 463 h 1194"/>
                  <a:gd name="T38" fmla="*/ 753 w 1943"/>
                  <a:gd name="T39" fmla="*/ 477 h 1194"/>
                  <a:gd name="T40" fmla="*/ 806 w 1943"/>
                  <a:gd name="T41" fmla="*/ 420 h 1194"/>
                  <a:gd name="T42" fmla="*/ 887 w 1943"/>
                  <a:gd name="T43" fmla="*/ 496 h 1194"/>
                  <a:gd name="T44" fmla="*/ 946 w 1943"/>
                  <a:gd name="T45" fmla="*/ 469 h 1194"/>
                  <a:gd name="T46" fmla="*/ 941 w 1943"/>
                  <a:gd name="T47" fmla="*/ 533 h 1194"/>
                  <a:gd name="T48" fmla="*/ 1040 w 1943"/>
                  <a:gd name="T49" fmla="*/ 583 h 1194"/>
                  <a:gd name="T50" fmla="*/ 1005 w 1943"/>
                  <a:gd name="T51" fmla="*/ 653 h 1194"/>
                  <a:gd name="T52" fmla="*/ 1057 w 1943"/>
                  <a:gd name="T53" fmla="*/ 751 h 1194"/>
                  <a:gd name="T54" fmla="*/ 1447 w 1943"/>
                  <a:gd name="T55" fmla="*/ 900 h 1194"/>
                  <a:gd name="T56" fmla="*/ 1368 w 1943"/>
                  <a:gd name="T57" fmla="*/ 917 h 1194"/>
                  <a:gd name="T58" fmla="*/ 1324 w 1943"/>
                  <a:gd name="T59" fmla="*/ 1001 h 1194"/>
                  <a:gd name="T60" fmla="*/ 1258 w 1943"/>
                  <a:gd name="T61" fmla="*/ 960 h 1194"/>
                  <a:gd name="T62" fmla="*/ 1166 w 1943"/>
                  <a:gd name="T63" fmla="*/ 988 h 1194"/>
                  <a:gd name="T64" fmla="*/ 1148 w 1943"/>
                  <a:gd name="T65" fmla="*/ 910 h 1194"/>
                  <a:gd name="T66" fmla="*/ 1064 w 1943"/>
                  <a:gd name="T67" fmla="*/ 865 h 1194"/>
                  <a:gd name="T68" fmla="*/ 1106 w 1943"/>
                  <a:gd name="T69" fmla="*/ 800 h 1194"/>
                  <a:gd name="T70" fmla="*/ 1077 w 1943"/>
                  <a:gd name="T71" fmla="*/ 707 h 1194"/>
                  <a:gd name="T72" fmla="*/ 1155 w 1943"/>
                  <a:gd name="T73" fmla="*/ 691 h 1194"/>
                  <a:gd name="T74" fmla="*/ 1200 w 1943"/>
                  <a:gd name="T75" fmla="*/ 606 h 1194"/>
                  <a:gd name="T76" fmla="*/ 1266 w 1943"/>
                  <a:gd name="T77" fmla="*/ 648 h 1194"/>
                  <a:gd name="T78" fmla="*/ 1358 w 1943"/>
                  <a:gd name="T79" fmla="*/ 619 h 1194"/>
                  <a:gd name="T80" fmla="*/ 1376 w 1943"/>
                  <a:gd name="T81" fmla="*/ 697 h 1194"/>
                  <a:gd name="T82" fmla="*/ 1460 w 1943"/>
                  <a:gd name="T83" fmla="*/ 742 h 1194"/>
                  <a:gd name="T84" fmla="*/ 1418 w 1943"/>
                  <a:gd name="T85" fmla="*/ 807 h 1194"/>
                  <a:gd name="T86" fmla="*/ 1447 w 1943"/>
                  <a:gd name="T87" fmla="*/ 900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43" h="1194">
                    <a:moveTo>
                      <a:pt x="1719" y="583"/>
                    </a:moveTo>
                    <a:cubicBezTo>
                      <a:pt x="1719" y="583"/>
                      <a:pt x="1738" y="301"/>
                      <a:pt x="1514" y="207"/>
                    </a:cubicBezTo>
                    <a:cubicBezTo>
                      <a:pt x="1299" y="113"/>
                      <a:pt x="1130" y="207"/>
                      <a:pt x="1130" y="207"/>
                    </a:cubicBezTo>
                    <a:cubicBezTo>
                      <a:pt x="1130" y="207"/>
                      <a:pt x="1056" y="0"/>
                      <a:pt x="775" y="0"/>
                    </a:cubicBezTo>
                    <a:cubicBezTo>
                      <a:pt x="532" y="0"/>
                      <a:pt x="317" y="245"/>
                      <a:pt x="373" y="423"/>
                    </a:cubicBezTo>
                    <a:cubicBezTo>
                      <a:pt x="373" y="423"/>
                      <a:pt x="0" y="395"/>
                      <a:pt x="0" y="790"/>
                    </a:cubicBezTo>
                    <a:cubicBezTo>
                      <a:pt x="0" y="1194"/>
                      <a:pt x="289" y="1185"/>
                      <a:pt x="289" y="1185"/>
                    </a:cubicBezTo>
                    <a:cubicBezTo>
                      <a:pt x="1747" y="1185"/>
                      <a:pt x="1747" y="1185"/>
                      <a:pt x="1747" y="1185"/>
                    </a:cubicBezTo>
                    <a:cubicBezTo>
                      <a:pt x="1747" y="1185"/>
                      <a:pt x="1934" y="1147"/>
                      <a:pt x="1943" y="893"/>
                    </a:cubicBezTo>
                    <a:cubicBezTo>
                      <a:pt x="1943" y="639"/>
                      <a:pt x="1719" y="583"/>
                      <a:pt x="1719" y="583"/>
                    </a:cubicBezTo>
                    <a:close/>
                    <a:moveTo>
                      <a:pt x="1044" y="792"/>
                    </a:moveTo>
                    <a:cubicBezTo>
                      <a:pt x="1044" y="792"/>
                      <a:pt x="1044" y="792"/>
                      <a:pt x="989" y="786"/>
                    </a:cubicBezTo>
                    <a:cubicBezTo>
                      <a:pt x="983" y="797"/>
                      <a:pt x="977" y="808"/>
                      <a:pt x="970" y="818"/>
                    </a:cubicBezTo>
                    <a:cubicBezTo>
                      <a:pt x="963" y="828"/>
                      <a:pt x="955" y="837"/>
                      <a:pt x="947" y="846"/>
                    </a:cubicBezTo>
                    <a:cubicBezTo>
                      <a:pt x="947" y="846"/>
                      <a:pt x="947" y="846"/>
                      <a:pt x="971" y="897"/>
                    </a:cubicBezTo>
                    <a:cubicBezTo>
                      <a:pt x="961" y="906"/>
                      <a:pt x="949" y="915"/>
                      <a:pt x="937" y="923"/>
                    </a:cubicBezTo>
                    <a:cubicBezTo>
                      <a:pt x="937" y="923"/>
                      <a:pt x="937" y="923"/>
                      <a:pt x="895" y="885"/>
                    </a:cubicBezTo>
                    <a:cubicBezTo>
                      <a:pt x="874" y="897"/>
                      <a:pt x="851" y="905"/>
                      <a:pt x="827" y="909"/>
                    </a:cubicBezTo>
                    <a:cubicBezTo>
                      <a:pt x="827" y="909"/>
                      <a:pt x="827" y="909"/>
                      <a:pt x="817" y="964"/>
                    </a:cubicBezTo>
                    <a:cubicBezTo>
                      <a:pt x="803" y="966"/>
                      <a:pt x="788" y="966"/>
                      <a:pt x="774" y="965"/>
                    </a:cubicBezTo>
                    <a:cubicBezTo>
                      <a:pt x="774" y="965"/>
                      <a:pt x="774" y="965"/>
                      <a:pt x="762" y="910"/>
                    </a:cubicBezTo>
                    <a:cubicBezTo>
                      <a:pt x="738" y="907"/>
                      <a:pt x="715" y="900"/>
                      <a:pt x="693" y="890"/>
                    </a:cubicBezTo>
                    <a:cubicBezTo>
                      <a:pt x="693" y="890"/>
                      <a:pt x="693" y="890"/>
                      <a:pt x="652" y="928"/>
                    </a:cubicBezTo>
                    <a:cubicBezTo>
                      <a:pt x="646" y="924"/>
                      <a:pt x="640" y="921"/>
                      <a:pt x="634" y="917"/>
                    </a:cubicBezTo>
                    <a:cubicBezTo>
                      <a:pt x="628" y="912"/>
                      <a:pt x="623" y="908"/>
                      <a:pt x="617" y="904"/>
                    </a:cubicBezTo>
                    <a:cubicBezTo>
                      <a:pt x="617" y="904"/>
                      <a:pt x="617" y="904"/>
                      <a:pt x="639" y="852"/>
                    </a:cubicBezTo>
                    <a:cubicBezTo>
                      <a:pt x="621" y="835"/>
                      <a:pt x="607" y="816"/>
                      <a:pt x="596" y="795"/>
                    </a:cubicBezTo>
                    <a:cubicBezTo>
                      <a:pt x="596" y="795"/>
                      <a:pt x="596" y="795"/>
                      <a:pt x="540" y="802"/>
                    </a:cubicBezTo>
                    <a:cubicBezTo>
                      <a:pt x="534" y="789"/>
                      <a:pt x="530" y="775"/>
                      <a:pt x="526" y="762"/>
                    </a:cubicBezTo>
                    <a:cubicBezTo>
                      <a:pt x="526" y="762"/>
                      <a:pt x="526" y="762"/>
                      <a:pt x="574" y="733"/>
                    </a:cubicBezTo>
                    <a:cubicBezTo>
                      <a:pt x="570" y="709"/>
                      <a:pt x="570" y="685"/>
                      <a:pt x="573" y="661"/>
                    </a:cubicBezTo>
                    <a:cubicBezTo>
                      <a:pt x="573" y="661"/>
                      <a:pt x="573" y="661"/>
                      <a:pt x="523" y="635"/>
                    </a:cubicBezTo>
                    <a:cubicBezTo>
                      <a:pt x="526" y="621"/>
                      <a:pt x="530" y="607"/>
                      <a:pt x="536" y="593"/>
                    </a:cubicBezTo>
                    <a:cubicBezTo>
                      <a:pt x="536" y="593"/>
                      <a:pt x="536" y="593"/>
                      <a:pt x="592" y="598"/>
                    </a:cubicBezTo>
                    <a:cubicBezTo>
                      <a:pt x="597" y="588"/>
                      <a:pt x="603" y="578"/>
                      <a:pt x="610" y="568"/>
                    </a:cubicBezTo>
                    <a:cubicBezTo>
                      <a:pt x="617" y="558"/>
                      <a:pt x="624" y="548"/>
                      <a:pt x="633" y="539"/>
                    </a:cubicBezTo>
                    <a:cubicBezTo>
                      <a:pt x="633" y="539"/>
                      <a:pt x="633" y="539"/>
                      <a:pt x="608" y="489"/>
                    </a:cubicBezTo>
                    <a:cubicBezTo>
                      <a:pt x="619" y="479"/>
                      <a:pt x="631" y="471"/>
                      <a:pt x="642" y="463"/>
                    </a:cubicBezTo>
                    <a:cubicBezTo>
                      <a:pt x="642" y="463"/>
                      <a:pt x="642" y="463"/>
                      <a:pt x="685" y="500"/>
                    </a:cubicBezTo>
                    <a:cubicBezTo>
                      <a:pt x="706" y="488"/>
                      <a:pt x="729" y="480"/>
                      <a:pt x="753" y="477"/>
                    </a:cubicBezTo>
                    <a:cubicBezTo>
                      <a:pt x="753" y="477"/>
                      <a:pt x="753" y="477"/>
                      <a:pt x="763" y="421"/>
                    </a:cubicBezTo>
                    <a:cubicBezTo>
                      <a:pt x="777" y="420"/>
                      <a:pt x="792" y="419"/>
                      <a:pt x="806" y="420"/>
                    </a:cubicBezTo>
                    <a:cubicBezTo>
                      <a:pt x="806" y="420"/>
                      <a:pt x="806" y="420"/>
                      <a:pt x="819" y="475"/>
                    </a:cubicBezTo>
                    <a:cubicBezTo>
                      <a:pt x="842" y="478"/>
                      <a:pt x="865" y="485"/>
                      <a:pt x="887" y="496"/>
                    </a:cubicBezTo>
                    <a:cubicBezTo>
                      <a:pt x="887" y="496"/>
                      <a:pt x="887" y="496"/>
                      <a:pt x="928" y="457"/>
                    </a:cubicBezTo>
                    <a:cubicBezTo>
                      <a:pt x="934" y="461"/>
                      <a:pt x="939" y="465"/>
                      <a:pt x="946" y="469"/>
                    </a:cubicBezTo>
                    <a:cubicBezTo>
                      <a:pt x="952" y="473"/>
                      <a:pt x="957" y="477"/>
                      <a:pt x="963" y="482"/>
                    </a:cubicBezTo>
                    <a:cubicBezTo>
                      <a:pt x="941" y="533"/>
                      <a:pt x="941" y="533"/>
                      <a:pt x="941" y="533"/>
                    </a:cubicBezTo>
                    <a:cubicBezTo>
                      <a:pt x="959" y="550"/>
                      <a:pt x="973" y="569"/>
                      <a:pt x="985" y="590"/>
                    </a:cubicBezTo>
                    <a:cubicBezTo>
                      <a:pt x="985" y="590"/>
                      <a:pt x="985" y="590"/>
                      <a:pt x="1040" y="583"/>
                    </a:cubicBezTo>
                    <a:cubicBezTo>
                      <a:pt x="1046" y="596"/>
                      <a:pt x="1051" y="610"/>
                      <a:pt x="1054" y="624"/>
                    </a:cubicBezTo>
                    <a:cubicBezTo>
                      <a:pt x="1054" y="624"/>
                      <a:pt x="1054" y="624"/>
                      <a:pt x="1005" y="653"/>
                    </a:cubicBezTo>
                    <a:cubicBezTo>
                      <a:pt x="1010" y="676"/>
                      <a:pt x="1011" y="700"/>
                      <a:pt x="1007" y="724"/>
                    </a:cubicBezTo>
                    <a:cubicBezTo>
                      <a:pt x="1007" y="724"/>
                      <a:pt x="1007" y="724"/>
                      <a:pt x="1057" y="751"/>
                    </a:cubicBezTo>
                    <a:cubicBezTo>
                      <a:pt x="1053" y="765"/>
                      <a:pt x="1049" y="779"/>
                      <a:pt x="1044" y="792"/>
                    </a:cubicBezTo>
                    <a:close/>
                    <a:moveTo>
                      <a:pt x="1447" y="900"/>
                    </a:moveTo>
                    <a:cubicBezTo>
                      <a:pt x="1441" y="910"/>
                      <a:pt x="1433" y="921"/>
                      <a:pt x="1427" y="930"/>
                    </a:cubicBezTo>
                    <a:cubicBezTo>
                      <a:pt x="1427" y="930"/>
                      <a:pt x="1427" y="930"/>
                      <a:pt x="1368" y="917"/>
                    </a:cubicBezTo>
                    <a:cubicBezTo>
                      <a:pt x="1358" y="926"/>
                      <a:pt x="1345" y="936"/>
                      <a:pt x="1331" y="943"/>
                    </a:cubicBezTo>
                    <a:cubicBezTo>
                      <a:pt x="1331" y="943"/>
                      <a:pt x="1331" y="943"/>
                      <a:pt x="1324" y="1001"/>
                    </a:cubicBezTo>
                    <a:cubicBezTo>
                      <a:pt x="1312" y="1005"/>
                      <a:pt x="1302" y="1008"/>
                      <a:pt x="1290" y="1009"/>
                    </a:cubicBezTo>
                    <a:cubicBezTo>
                      <a:pt x="1290" y="1009"/>
                      <a:pt x="1290" y="1009"/>
                      <a:pt x="1258" y="960"/>
                    </a:cubicBezTo>
                    <a:cubicBezTo>
                      <a:pt x="1243" y="959"/>
                      <a:pt x="1227" y="955"/>
                      <a:pt x="1212" y="951"/>
                    </a:cubicBezTo>
                    <a:cubicBezTo>
                      <a:pt x="1212" y="951"/>
                      <a:pt x="1212" y="951"/>
                      <a:pt x="1166" y="988"/>
                    </a:cubicBezTo>
                    <a:cubicBezTo>
                      <a:pt x="1156" y="982"/>
                      <a:pt x="1145" y="975"/>
                      <a:pt x="1135" y="969"/>
                    </a:cubicBezTo>
                    <a:cubicBezTo>
                      <a:pt x="1135" y="969"/>
                      <a:pt x="1135" y="969"/>
                      <a:pt x="1148" y="910"/>
                    </a:cubicBezTo>
                    <a:cubicBezTo>
                      <a:pt x="1139" y="899"/>
                      <a:pt x="1129" y="887"/>
                      <a:pt x="1122" y="873"/>
                    </a:cubicBezTo>
                    <a:cubicBezTo>
                      <a:pt x="1122" y="873"/>
                      <a:pt x="1122" y="873"/>
                      <a:pt x="1064" y="865"/>
                    </a:cubicBezTo>
                    <a:cubicBezTo>
                      <a:pt x="1060" y="854"/>
                      <a:pt x="1058" y="843"/>
                      <a:pt x="1057" y="831"/>
                    </a:cubicBezTo>
                    <a:cubicBezTo>
                      <a:pt x="1057" y="831"/>
                      <a:pt x="1057" y="831"/>
                      <a:pt x="1106" y="800"/>
                    </a:cubicBezTo>
                    <a:cubicBezTo>
                      <a:pt x="1107" y="784"/>
                      <a:pt x="1110" y="769"/>
                      <a:pt x="1114" y="755"/>
                    </a:cubicBezTo>
                    <a:cubicBezTo>
                      <a:pt x="1114" y="755"/>
                      <a:pt x="1114" y="755"/>
                      <a:pt x="1077" y="707"/>
                    </a:cubicBezTo>
                    <a:cubicBezTo>
                      <a:pt x="1083" y="698"/>
                      <a:pt x="1090" y="686"/>
                      <a:pt x="1097" y="677"/>
                    </a:cubicBezTo>
                    <a:cubicBezTo>
                      <a:pt x="1155" y="691"/>
                      <a:pt x="1155" y="691"/>
                      <a:pt x="1155" y="691"/>
                    </a:cubicBezTo>
                    <a:cubicBezTo>
                      <a:pt x="1166" y="681"/>
                      <a:pt x="1179" y="671"/>
                      <a:pt x="1193" y="664"/>
                    </a:cubicBezTo>
                    <a:cubicBezTo>
                      <a:pt x="1193" y="664"/>
                      <a:pt x="1193" y="664"/>
                      <a:pt x="1200" y="606"/>
                    </a:cubicBezTo>
                    <a:cubicBezTo>
                      <a:pt x="1212" y="602"/>
                      <a:pt x="1222" y="600"/>
                      <a:pt x="1234" y="598"/>
                    </a:cubicBezTo>
                    <a:cubicBezTo>
                      <a:pt x="1234" y="598"/>
                      <a:pt x="1234" y="598"/>
                      <a:pt x="1266" y="648"/>
                    </a:cubicBezTo>
                    <a:cubicBezTo>
                      <a:pt x="1281" y="648"/>
                      <a:pt x="1297" y="652"/>
                      <a:pt x="1310" y="656"/>
                    </a:cubicBezTo>
                    <a:cubicBezTo>
                      <a:pt x="1310" y="656"/>
                      <a:pt x="1310" y="656"/>
                      <a:pt x="1358" y="619"/>
                    </a:cubicBezTo>
                    <a:cubicBezTo>
                      <a:pt x="1368" y="625"/>
                      <a:pt x="1379" y="632"/>
                      <a:pt x="1389" y="638"/>
                    </a:cubicBezTo>
                    <a:cubicBezTo>
                      <a:pt x="1389" y="638"/>
                      <a:pt x="1389" y="638"/>
                      <a:pt x="1376" y="697"/>
                    </a:cubicBezTo>
                    <a:cubicBezTo>
                      <a:pt x="1385" y="708"/>
                      <a:pt x="1395" y="721"/>
                      <a:pt x="1402" y="734"/>
                    </a:cubicBezTo>
                    <a:cubicBezTo>
                      <a:pt x="1402" y="734"/>
                      <a:pt x="1402" y="734"/>
                      <a:pt x="1460" y="742"/>
                    </a:cubicBezTo>
                    <a:cubicBezTo>
                      <a:pt x="1464" y="753"/>
                      <a:pt x="1466" y="764"/>
                      <a:pt x="1467" y="776"/>
                    </a:cubicBezTo>
                    <a:cubicBezTo>
                      <a:pt x="1467" y="776"/>
                      <a:pt x="1467" y="776"/>
                      <a:pt x="1418" y="807"/>
                    </a:cubicBezTo>
                    <a:cubicBezTo>
                      <a:pt x="1417" y="823"/>
                      <a:pt x="1414" y="839"/>
                      <a:pt x="1409" y="853"/>
                    </a:cubicBezTo>
                    <a:cubicBezTo>
                      <a:pt x="1409" y="853"/>
                      <a:pt x="1409" y="853"/>
                      <a:pt x="1447" y="9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367">
                  <a:lnSpc>
                    <a:spcPct val="90000"/>
                  </a:lnSpc>
                  <a:defRPr/>
                </a:pPr>
                <a:endParaRPr lang="en-US" dirty="0">
                  <a:solidFill>
                    <a:srgbClr val="505050"/>
                  </a:solidFill>
                </a:endParaRPr>
              </a:p>
            </p:txBody>
          </p:sp>
        </p:grpSp>
      </p:grpSp>
      <p:sp>
        <p:nvSpPr>
          <p:cNvPr id="119" name="Rectangle 118" hidden="1"/>
          <p:cNvSpPr/>
          <p:nvPr/>
        </p:nvSpPr>
        <p:spPr bwMode="auto">
          <a:xfrm>
            <a:off x="2326068" y="2565586"/>
            <a:ext cx="6043365" cy="1458327"/>
          </a:xfrm>
          <a:prstGeom prst="rect">
            <a:avLst/>
          </a:prstGeom>
          <a:solidFill>
            <a:schemeClr val="accent3"/>
          </a:solidFill>
          <a:ln w="22225">
            <a:noFill/>
            <a:prstDash val="sys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6637" numCol="1" rtlCol="0" anchor="t" anchorCtr="0" compatLnSpc="1">
            <a:prstTxWarp prst="textNoShape">
              <a:avLst/>
            </a:prstTxWarp>
          </a:bodyPr>
          <a:lstStyle/>
          <a:p>
            <a:pPr algn="ctr" defTabSz="932398" fontAlgn="base">
              <a:spcBef>
                <a:spcPct val="0"/>
              </a:spcBef>
              <a:spcAft>
                <a:spcPct val="0"/>
              </a:spcAft>
            </a:pPr>
            <a:endParaRPr lang="en-US" sz="16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21" name="Rectangle 120"/>
          <p:cNvSpPr/>
          <p:nvPr/>
        </p:nvSpPr>
        <p:spPr bwMode="auto">
          <a:xfrm>
            <a:off x="2326068" y="699784"/>
            <a:ext cx="6379519" cy="678139"/>
          </a:xfrm>
          <a:prstGeom prst="rect">
            <a:avLst/>
          </a:prstGeom>
          <a:solidFill>
            <a:schemeClr val="accent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grpSp>
        <p:nvGrpSpPr>
          <p:cNvPr id="91" name="Group 90"/>
          <p:cNvGrpSpPr/>
          <p:nvPr/>
        </p:nvGrpSpPr>
        <p:grpSpPr>
          <a:xfrm>
            <a:off x="7673994" y="811547"/>
            <a:ext cx="915164" cy="434728"/>
            <a:chOff x="4838675" y="3718729"/>
            <a:chExt cx="905735" cy="430249"/>
          </a:xfrm>
        </p:grpSpPr>
        <p:sp>
          <p:nvSpPr>
            <p:cNvPr id="92" name="Freeform 91"/>
            <p:cNvSpPr>
              <a:spLocks noChangeAspect="1" noEditPoints="1"/>
            </p:cNvSpPr>
            <p:nvPr/>
          </p:nvSpPr>
          <p:spPr bwMode="black">
            <a:xfrm>
              <a:off x="4838675" y="3768366"/>
              <a:ext cx="334878" cy="333515"/>
            </a:xfrm>
            <a:custGeom>
              <a:avLst/>
              <a:gdLst>
                <a:gd name="T0" fmla="*/ 112 w 246"/>
                <a:gd name="T1" fmla="*/ 19 h 245"/>
                <a:gd name="T2" fmla="*/ 246 w 246"/>
                <a:gd name="T3" fmla="*/ 0 h 245"/>
                <a:gd name="T4" fmla="*/ 246 w 246"/>
                <a:gd name="T5" fmla="*/ 116 h 245"/>
                <a:gd name="T6" fmla="*/ 112 w 246"/>
                <a:gd name="T7" fmla="*/ 116 h 245"/>
                <a:gd name="T8" fmla="*/ 112 w 246"/>
                <a:gd name="T9" fmla="*/ 19 h 245"/>
                <a:gd name="T10" fmla="*/ 102 w 246"/>
                <a:gd name="T11" fmla="*/ 116 h 245"/>
                <a:gd name="T12" fmla="*/ 102 w 246"/>
                <a:gd name="T13" fmla="*/ 19 h 245"/>
                <a:gd name="T14" fmla="*/ 0 w 246"/>
                <a:gd name="T15" fmla="*/ 34 h 245"/>
                <a:gd name="T16" fmla="*/ 0 w 246"/>
                <a:gd name="T17" fmla="*/ 116 h 245"/>
                <a:gd name="T18" fmla="*/ 102 w 246"/>
                <a:gd name="T19" fmla="*/ 116 h 245"/>
                <a:gd name="T20" fmla="*/ 102 w 246"/>
                <a:gd name="T21" fmla="*/ 126 h 245"/>
                <a:gd name="T22" fmla="*/ 0 w 246"/>
                <a:gd name="T23" fmla="*/ 126 h 245"/>
                <a:gd name="T24" fmla="*/ 0 w 246"/>
                <a:gd name="T25" fmla="*/ 211 h 245"/>
                <a:gd name="T26" fmla="*/ 102 w 246"/>
                <a:gd name="T27" fmla="*/ 226 h 245"/>
                <a:gd name="T28" fmla="*/ 102 w 246"/>
                <a:gd name="T29" fmla="*/ 126 h 245"/>
                <a:gd name="T30" fmla="*/ 112 w 246"/>
                <a:gd name="T31" fmla="*/ 126 h 245"/>
                <a:gd name="T32" fmla="*/ 112 w 246"/>
                <a:gd name="T33" fmla="*/ 226 h 245"/>
                <a:gd name="T34" fmla="*/ 246 w 246"/>
                <a:gd name="T35" fmla="*/ 245 h 245"/>
                <a:gd name="T36" fmla="*/ 246 w 246"/>
                <a:gd name="T37" fmla="*/ 126 h 245"/>
                <a:gd name="T38" fmla="*/ 112 w 246"/>
                <a:gd name="T39" fmla="*/ 12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245">
                  <a:moveTo>
                    <a:pt x="112" y="19"/>
                  </a:moveTo>
                  <a:lnTo>
                    <a:pt x="246" y="0"/>
                  </a:lnTo>
                  <a:lnTo>
                    <a:pt x="246" y="116"/>
                  </a:lnTo>
                  <a:lnTo>
                    <a:pt x="112" y="116"/>
                  </a:lnTo>
                  <a:lnTo>
                    <a:pt x="112" y="19"/>
                  </a:lnTo>
                  <a:close/>
                  <a:moveTo>
                    <a:pt x="102" y="116"/>
                  </a:moveTo>
                  <a:lnTo>
                    <a:pt x="102" y="19"/>
                  </a:lnTo>
                  <a:lnTo>
                    <a:pt x="0" y="34"/>
                  </a:lnTo>
                  <a:lnTo>
                    <a:pt x="0" y="116"/>
                  </a:lnTo>
                  <a:lnTo>
                    <a:pt x="102" y="116"/>
                  </a:lnTo>
                  <a:close/>
                  <a:moveTo>
                    <a:pt x="102" y="126"/>
                  </a:moveTo>
                  <a:lnTo>
                    <a:pt x="0" y="126"/>
                  </a:lnTo>
                  <a:lnTo>
                    <a:pt x="0" y="211"/>
                  </a:lnTo>
                  <a:lnTo>
                    <a:pt x="102" y="226"/>
                  </a:lnTo>
                  <a:lnTo>
                    <a:pt x="102" y="126"/>
                  </a:lnTo>
                  <a:close/>
                  <a:moveTo>
                    <a:pt x="112" y="126"/>
                  </a:moveTo>
                  <a:lnTo>
                    <a:pt x="112" y="226"/>
                  </a:lnTo>
                  <a:lnTo>
                    <a:pt x="246" y="245"/>
                  </a:lnTo>
                  <a:lnTo>
                    <a:pt x="246" y="126"/>
                  </a:lnTo>
                  <a:lnTo>
                    <a:pt x="112" y="126"/>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93" name="Freeform 6"/>
            <p:cNvSpPr>
              <a:spLocks noEditPoints="1"/>
            </p:cNvSpPr>
            <p:nvPr/>
          </p:nvSpPr>
          <p:spPr bwMode="auto">
            <a:xfrm>
              <a:off x="5379495" y="3718729"/>
              <a:ext cx="364915" cy="430249"/>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895908" fontAlgn="base">
                <a:lnSpc>
                  <a:spcPct val="90000"/>
                </a:lnSpc>
                <a:spcBef>
                  <a:spcPct val="0"/>
                </a:spcBef>
                <a:spcAft>
                  <a:spcPct val="0"/>
                </a:spcAft>
              </a:pPr>
              <a:endParaRPr lang="en-US" sz="1960" spc="-49">
                <a:gradFill>
                  <a:gsLst>
                    <a:gs pos="1250">
                      <a:srgbClr val="EFEFEF"/>
                    </a:gs>
                    <a:gs pos="10417">
                      <a:srgbClr val="EFEFEF"/>
                    </a:gs>
                  </a:gsLst>
                  <a:lin ang="5400000" scaled="0"/>
                </a:gradFill>
              </a:endParaRPr>
            </a:p>
          </p:txBody>
        </p:sp>
      </p:grpSp>
      <p:sp>
        <p:nvSpPr>
          <p:cNvPr id="122" name="Rectangle 121"/>
          <p:cNvSpPr/>
          <p:nvPr/>
        </p:nvSpPr>
        <p:spPr bwMode="auto">
          <a:xfrm>
            <a:off x="2326067" y="3658492"/>
            <a:ext cx="6379522" cy="2011680"/>
          </a:xfrm>
          <a:prstGeom prst="rect">
            <a:avLst/>
          </a:prstGeom>
          <a:solidFill>
            <a:srgbClr val="004BBB"/>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6637" numCol="1" rtlCol="0" anchor="t"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70" name="Rectangle 169"/>
          <p:cNvSpPr/>
          <p:nvPr/>
        </p:nvSpPr>
        <p:spPr>
          <a:xfrm>
            <a:off x="286401" y="615770"/>
            <a:ext cx="1691640" cy="5138414"/>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40080" rIns="0" bIns="46637" numCol="1" spcCol="0" rtlCol="0" fromWordArt="0" anchor="t" anchorCtr="0" forceAA="0" compatLnSpc="1">
            <a:prstTxWarp prst="textNoShape">
              <a:avLst/>
            </a:prstTxWarp>
            <a:noAutofit/>
          </a:bodyPr>
          <a:lstStyle/>
          <a:p>
            <a:pPr algn="ctr" defTabSz="932398" fontAlgn="base">
              <a:spcBef>
                <a:spcPct val="0"/>
              </a:spcBef>
              <a:spcAft>
                <a:spcPct val="0"/>
              </a:spcAft>
            </a:pPr>
            <a:endParaRPr lang="en-US" dirty="0">
              <a:gradFill>
                <a:gsLst>
                  <a:gs pos="16814">
                    <a:srgbClr val="000000"/>
                  </a:gs>
                  <a:gs pos="46000">
                    <a:srgbClr val="000000"/>
                  </a:gs>
                </a:gsLst>
                <a:lin ang="5400000" scaled="0"/>
              </a:gradFill>
              <a:latin typeface="Segoe UI Semilight" panose="020B0402040204020203" pitchFamily="34" charset="0"/>
              <a:cs typeface="Segoe UI Semilight" panose="020B0402040204020203" pitchFamily="34" charset="0"/>
            </a:endParaRPr>
          </a:p>
        </p:txBody>
      </p:sp>
      <p:cxnSp>
        <p:nvCxnSpPr>
          <p:cNvPr id="166" name="Straight Connector 165"/>
          <p:cNvCxnSpPr/>
          <p:nvPr/>
        </p:nvCxnSpPr>
        <p:spPr>
          <a:xfrm>
            <a:off x="1110661" y="487964"/>
            <a:ext cx="1007634" cy="0"/>
          </a:xfrm>
          <a:prstGeom prst="line">
            <a:avLst/>
          </a:prstGeom>
          <a:ln w="50800">
            <a:solidFill>
              <a:schemeClr val="accent3"/>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132221" y="470280"/>
            <a:ext cx="0" cy="767869"/>
          </a:xfrm>
          <a:prstGeom prst="line">
            <a:avLst/>
          </a:prstGeom>
          <a:ln w="50800">
            <a:solidFill>
              <a:schemeClr val="accent3"/>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152690" y="5866809"/>
            <a:ext cx="955215" cy="0"/>
          </a:xfrm>
          <a:prstGeom prst="line">
            <a:avLst/>
          </a:prstGeom>
          <a:ln w="50800">
            <a:solidFill>
              <a:schemeClr val="accent3"/>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132221" y="5532338"/>
            <a:ext cx="0" cy="360506"/>
          </a:xfrm>
          <a:prstGeom prst="line">
            <a:avLst/>
          </a:prstGeom>
          <a:ln w="50800">
            <a:solidFill>
              <a:schemeClr val="accent3"/>
            </a:solidFill>
            <a:headEnd type="none"/>
            <a:tailEnd type="none" w="lg" len="lg"/>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2326067" y="3688972"/>
            <a:ext cx="6379519" cy="400110"/>
          </a:xfrm>
          <a:prstGeom prst="rect">
            <a:avLst/>
          </a:prstGeom>
        </p:spPr>
        <p:txBody>
          <a:bodyPr wrap="square">
            <a:spAutoFit/>
          </a:bodyPr>
          <a:lstStyle/>
          <a:p>
            <a:pPr algn="ctr" defTabSz="932398" fontAlgn="base">
              <a:spcBef>
                <a:spcPct val="0"/>
              </a:spcBef>
              <a:spcAft>
                <a:spcPct val="0"/>
              </a:spcAft>
            </a:pPr>
            <a:r>
              <a:rPr lang="en-US" sz="20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Cloud Inspired Infrastructure</a:t>
            </a:r>
          </a:p>
        </p:txBody>
      </p:sp>
      <p:sp>
        <p:nvSpPr>
          <p:cNvPr id="3" name="Rectangle 2"/>
          <p:cNvSpPr/>
          <p:nvPr/>
        </p:nvSpPr>
        <p:spPr bwMode="auto">
          <a:xfrm>
            <a:off x="2326069" y="2079240"/>
            <a:ext cx="6379520" cy="1458327"/>
          </a:xfrm>
          <a:prstGeom prst="rect">
            <a:avLst/>
          </a:prstGeom>
          <a:solidFill>
            <a:schemeClr val="accent2"/>
          </a:solidFill>
          <a:ln w="22225">
            <a:noFill/>
            <a:prstDash val="sys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6637" numCol="1" rtlCol="0" anchor="t" anchorCtr="0" compatLnSpc="1">
            <a:prstTxWarp prst="textNoShape">
              <a:avLst/>
            </a:prstTxWarp>
          </a:bodyPr>
          <a:lstStyle/>
          <a:p>
            <a:pPr algn="ctr" defTabSz="932398" fontAlgn="base">
              <a:spcBef>
                <a:spcPct val="0"/>
              </a:spcBef>
              <a:spcAft>
                <a:spcPct val="0"/>
              </a:spcAft>
            </a:pPr>
            <a:endParaRPr lang="en-US" sz="16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sp>
        <p:nvSpPr>
          <p:cNvPr id="2" name="Rectangle 1"/>
          <p:cNvSpPr/>
          <p:nvPr/>
        </p:nvSpPr>
        <p:spPr>
          <a:xfrm>
            <a:off x="2342644" y="2079240"/>
            <a:ext cx="6362942" cy="400110"/>
          </a:xfrm>
          <a:prstGeom prst="rect">
            <a:avLst/>
          </a:prstGeom>
        </p:spPr>
        <p:txBody>
          <a:bodyPr wrap="square">
            <a:spAutoFit/>
          </a:bodyPr>
          <a:lstStyle/>
          <a:p>
            <a:pPr algn="ctr"/>
            <a:r>
              <a:rPr lang="en-US" sz="20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Cloud Consistent Service Delivery</a:t>
            </a:r>
          </a:p>
        </p:txBody>
      </p:sp>
      <p:sp>
        <p:nvSpPr>
          <p:cNvPr id="95" name="Rectangle 94"/>
          <p:cNvSpPr/>
          <p:nvPr/>
        </p:nvSpPr>
        <p:spPr bwMode="auto">
          <a:xfrm>
            <a:off x="6865889" y="2736776"/>
            <a:ext cx="1330748" cy="59489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1400" dirty="0">
              <a:gradFill>
                <a:gsLst>
                  <a:gs pos="16814">
                    <a:srgbClr val="FFFFFF"/>
                  </a:gs>
                  <a:gs pos="46000">
                    <a:srgbClr val="FFFFFF"/>
                  </a:gs>
                </a:gsLst>
                <a:lin ang="5400000" scaled="0"/>
              </a:gradFill>
            </a:endParaRPr>
          </a:p>
        </p:txBody>
      </p:sp>
      <p:sp>
        <p:nvSpPr>
          <p:cNvPr id="22" name="Rectangle 21"/>
          <p:cNvSpPr/>
          <p:nvPr/>
        </p:nvSpPr>
        <p:spPr>
          <a:xfrm>
            <a:off x="3625727" y="840678"/>
            <a:ext cx="3780202" cy="400110"/>
          </a:xfrm>
          <a:prstGeom prst="rect">
            <a:avLst/>
          </a:prstGeom>
        </p:spPr>
        <p:txBody>
          <a:bodyPr wrap="none">
            <a:spAutoFit/>
          </a:bodyPr>
          <a:lstStyle/>
          <a:p>
            <a:pPr algn="ctr" defTabSz="932398" fontAlgn="base">
              <a:spcBef>
                <a:spcPct val="0"/>
              </a:spcBef>
              <a:spcAft>
                <a:spcPct val="0"/>
              </a:spcAft>
            </a:pPr>
            <a:r>
              <a:rPr lang="en-US" sz="20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Cloud Optimized App Platform</a:t>
            </a:r>
          </a:p>
        </p:txBody>
      </p:sp>
      <p:grpSp>
        <p:nvGrpSpPr>
          <p:cNvPr id="124" name="Group 123"/>
          <p:cNvGrpSpPr/>
          <p:nvPr/>
        </p:nvGrpSpPr>
        <p:grpSpPr>
          <a:xfrm>
            <a:off x="8159151" y="2714803"/>
            <a:ext cx="430007" cy="430653"/>
            <a:chOff x="457200" y="5672138"/>
            <a:chExt cx="1057275" cy="1058862"/>
          </a:xfrm>
          <a:solidFill>
            <a:schemeClr val="tx1"/>
          </a:solidFill>
        </p:grpSpPr>
        <p:sp>
          <p:nvSpPr>
            <p:cNvPr id="125" name="Freeform 9"/>
            <p:cNvSpPr>
              <a:spLocks noEditPoints="1"/>
            </p:cNvSpPr>
            <p:nvPr/>
          </p:nvSpPr>
          <p:spPr bwMode="auto">
            <a:xfrm>
              <a:off x="457200" y="5672138"/>
              <a:ext cx="1057275" cy="1058862"/>
            </a:xfrm>
            <a:custGeom>
              <a:avLst/>
              <a:gdLst>
                <a:gd name="T0" fmla="*/ 1895 w 2120"/>
                <a:gd name="T1" fmla="*/ 415 h 2120"/>
                <a:gd name="T2" fmla="*/ 1054 w 2120"/>
                <a:gd name="T3" fmla="*/ 0 h 2120"/>
                <a:gd name="T4" fmla="*/ 409 w 2120"/>
                <a:gd name="T5" fmla="*/ 225 h 2120"/>
                <a:gd name="T6" fmla="*/ 0 w 2120"/>
                <a:gd name="T7" fmla="*/ 1066 h 2120"/>
                <a:gd name="T8" fmla="*/ 219 w 2120"/>
                <a:gd name="T9" fmla="*/ 1712 h 2120"/>
                <a:gd name="T10" fmla="*/ 1060 w 2120"/>
                <a:gd name="T11" fmla="*/ 2120 h 2120"/>
                <a:gd name="T12" fmla="*/ 1060 w 2120"/>
                <a:gd name="T13" fmla="*/ 2120 h 2120"/>
                <a:gd name="T14" fmla="*/ 1706 w 2120"/>
                <a:gd name="T15" fmla="*/ 1901 h 2120"/>
                <a:gd name="T16" fmla="*/ 2120 w 2120"/>
                <a:gd name="T17" fmla="*/ 1060 h 2120"/>
                <a:gd name="T18" fmla="*/ 1895 w 2120"/>
                <a:gd name="T19" fmla="*/ 415 h 2120"/>
                <a:gd name="T20" fmla="*/ 1759 w 2120"/>
                <a:gd name="T21" fmla="*/ 1244 h 2120"/>
                <a:gd name="T22" fmla="*/ 1724 w 2120"/>
                <a:gd name="T23" fmla="*/ 1279 h 2120"/>
                <a:gd name="T24" fmla="*/ 1682 w 2120"/>
                <a:gd name="T25" fmla="*/ 1303 h 2120"/>
                <a:gd name="T26" fmla="*/ 1795 w 2120"/>
                <a:gd name="T27" fmla="*/ 1593 h 2120"/>
                <a:gd name="T28" fmla="*/ 1611 w 2120"/>
                <a:gd name="T29" fmla="*/ 1777 h 2120"/>
                <a:gd name="T30" fmla="*/ 1161 w 2120"/>
                <a:gd name="T31" fmla="*/ 1961 h 2120"/>
                <a:gd name="T32" fmla="*/ 1042 w 2120"/>
                <a:gd name="T33" fmla="*/ 1771 h 2120"/>
                <a:gd name="T34" fmla="*/ 960 w 2120"/>
                <a:gd name="T35" fmla="*/ 1807 h 2120"/>
                <a:gd name="T36" fmla="*/ 1048 w 2120"/>
                <a:gd name="T37" fmla="*/ 1966 h 2120"/>
                <a:gd name="T38" fmla="*/ 456 w 2120"/>
                <a:gd name="T39" fmla="*/ 1741 h 2120"/>
                <a:gd name="T40" fmla="*/ 462 w 2120"/>
                <a:gd name="T41" fmla="*/ 1741 h 2120"/>
                <a:gd name="T42" fmla="*/ 723 w 2120"/>
                <a:gd name="T43" fmla="*/ 1706 h 2120"/>
                <a:gd name="T44" fmla="*/ 693 w 2120"/>
                <a:gd name="T45" fmla="*/ 1611 h 2120"/>
                <a:gd name="T46" fmla="*/ 462 w 2120"/>
                <a:gd name="T47" fmla="*/ 1647 h 2120"/>
                <a:gd name="T48" fmla="*/ 355 w 2120"/>
                <a:gd name="T49" fmla="*/ 1635 h 2120"/>
                <a:gd name="T50" fmla="*/ 344 w 2120"/>
                <a:gd name="T51" fmla="*/ 1617 h 2120"/>
                <a:gd name="T52" fmla="*/ 154 w 2120"/>
                <a:gd name="T53" fmla="*/ 1066 h 2120"/>
                <a:gd name="T54" fmla="*/ 255 w 2120"/>
                <a:gd name="T55" fmla="*/ 652 h 2120"/>
                <a:gd name="T56" fmla="*/ 486 w 2120"/>
                <a:gd name="T57" fmla="*/ 604 h 2120"/>
                <a:gd name="T58" fmla="*/ 622 w 2120"/>
                <a:gd name="T59" fmla="*/ 616 h 2120"/>
                <a:gd name="T60" fmla="*/ 646 w 2120"/>
                <a:gd name="T61" fmla="*/ 521 h 2120"/>
                <a:gd name="T62" fmla="*/ 486 w 2120"/>
                <a:gd name="T63" fmla="*/ 509 h 2120"/>
                <a:gd name="T64" fmla="*/ 326 w 2120"/>
                <a:gd name="T65" fmla="*/ 527 h 2120"/>
                <a:gd name="T66" fmla="*/ 503 w 2120"/>
                <a:gd name="T67" fmla="*/ 344 h 2120"/>
                <a:gd name="T68" fmla="*/ 989 w 2120"/>
                <a:gd name="T69" fmla="*/ 160 h 2120"/>
                <a:gd name="T70" fmla="*/ 865 w 2120"/>
                <a:gd name="T71" fmla="*/ 403 h 2120"/>
                <a:gd name="T72" fmla="*/ 960 w 2120"/>
                <a:gd name="T73" fmla="*/ 426 h 2120"/>
                <a:gd name="T74" fmla="*/ 1108 w 2120"/>
                <a:gd name="T75" fmla="*/ 160 h 2120"/>
                <a:gd name="T76" fmla="*/ 1777 w 2120"/>
                <a:gd name="T77" fmla="*/ 509 h 2120"/>
                <a:gd name="T78" fmla="*/ 1801 w 2120"/>
                <a:gd name="T79" fmla="*/ 545 h 2120"/>
                <a:gd name="T80" fmla="*/ 1676 w 2120"/>
                <a:gd name="T81" fmla="*/ 900 h 2120"/>
                <a:gd name="T82" fmla="*/ 1753 w 2120"/>
                <a:gd name="T83" fmla="*/ 954 h 2120"/>
                <a:gd name="T84" fmla="*/ 1878 w 2120"/>
                <a:gd name="T85" fmla="*/ 675 h 2120"/>
                <a:gd name="T86" fmla="*/ 1966 w 2120"/>
                <a:gd name="T87" fmla="*/ 1060 h 2120"/>
                <a:gd name="T88" fmla="*/ 1866 w 2120"/>
                <a:gd name="T89" fmla="*/ 1469 h 2120"/>
                <a:gd name="T90" fmla="*/ 1759 w 2120"/>
                <a:gd name="T91" fmla="*/ 1244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20" h="2120">
                  <a:moveTo>
                    <a:pt x="1895" y="415"/>
                  </a:moveTo>
                  <a:cubicBezTo>
                    <a:pt x="1688" y="142"/>
                    <a:pt x="1374" y="0"/>
                    <a:pt x="1054" y="0"/>
                  </a:cubicBezTo>
                  <a:cubicBezTo>
                    <a:pt x="829" y="0"/>
                    <a:pt x="604" y="77"/>
                    <a:pt x="409" y="225"/>
                  </a:cubicBezTo>
                  <a:cubicBezTo>
                    <a:pt x="136" y="432"/>
                    <a:pt x="0" y="746"/>
                    <a:pt x="0" y="1066"/>
                  </a:cubicBezTo>
                  <a:cubicBezTo>
                    <a:pt x="0" y="1291"/>
                    <a:pt x="71" y="1516"/>
                    <a:pt x="219" y="1712"/>
                  </a:cubicBezTo>
                  <a:cubicBezTo>
                    <a:pt x="426" y="1984"/>
                    <a:pt x="740" y="2120"/>
                    <a:pt x="1060" y="2120"/>
                  </a:cubicBezTo>
                  <a:cubicBezTo>
                    <a:pt x="1060" y="2120"/>
                    <a:pt x="1060" y="2120"/>
                    <a:pt x="1060" y="2120"/>
                  </a:cubicBezTo>
                  <a:cubicBezTo>
                    <a:pt x="1285" y="2120"/>
                    <a:pt x="1516" y="2049"/>
                    <a:pt x="1706" y="1901"/>
                  </a:cubicBezTo>
                  <a:cubicBezTo>
                    <a:pt x="1978" y="1694"/>
                    <a:pt x="2120" y="1380"/>
                    <a:pt x="2120" y="1060"/>
                  </a:cubicBezTo>
                  <a:cubicBezTo>
                    <a:pt x="2120" y="835"/>
                    <a:pt x="2043" y="604"/>
                    <a:pt x="1895" y="415"/>
                  </a:cubicBezTo>
                  <a:close/>
                  <a:moveTo>
                    <a:pt x="1759" y="1244"/>
                  </a:moveTo>
                  <a:cubicBezTo>
                    <a:pt x="1747" y="1256"/>
                    <a:pt x="1735" y="1268"/>
                    <a:pt x="1724" y="1279"/>
                  </a:cubicBezTo>
                  <a:cubicBezTo>
                    <a:pt x="1712" y="1291"/>
                    <a:pt x="1694" y="1297"/>
                    <a:pt x="1682" y="1303"/>
                  </a:cubicBezTo>
                  <a:cubicBezTo>
                    <a:pt x="1747" y="1404"/>
                    <a:pt x="1789" y="1504"/>
                    <a:pt x="1795" y="1593"/>
                  </a:cubicBezTo>
                  <a:cubicBezTo>
                    <a:pt x="1741" y="1658"/>
                    <a:pt x="1682" y="1724"/>
                    <a:pt x="1611" y="1777"/>
                  </a:cubicBezTo>
                  <a:cubicBezTo>
                    <a:pt x="1475" y="1884"/>
                    <a:pt x="1321" y="1943"/>
                    <a:pt x="1161" y="1961"/>
                  </a:cubicBezTo>
                  <a:cubicBezTo>
                    <a:pt x="1119" y="1901"/>
                    <a:pt x="1078" y="1836"/>
                    <a:pt x="1042" y="1771"/>
                  </a:cubicBezTo>
                  <a:cubicBezTo>
                    <a:pt x="1019" y="1789"/>
                    <a:pt x="989" y="1801"/>
                    <a:pt x="960" y="1807"/>
                  </a:cubicBezTo>
                  <a:cubicBezTo>
                    <a:pt x="983" y="1860"/>
                    <a:pt x="1019" y="1919"/>
                    <a:pt x="1048" y="1966"/>
                  </a:cubicBezTo>
                  <a:cubicBezTo>
                    <a:pt x="835" y="1966"/>
                    <a:pt x="622" y="1889"/>
                    <a:pt x="456" y="1741"/>
                  </a:cubicBezTo>
                  <a:cubicBezTo>
                    <a:pt x="462" y="1741"/>
                    <a:pt x="462" y="1741"/>
                    <a:pt x="462" y="1741"/>
                  </a:cubicBezTo>
                  <a:cubicBezTo>
                    <a:pt x="545" y="1741"/>
                    <a:pt x="634" y="1724"/>
                    <a:pt x="723" y="1706"/>
                  </a:cubicBezTo>
                  <a:cubicBezTo>
                    <a:pt x="705" y="1676"/>
                    <a:pt x="693" y="1647"/>
                    <a:pt x="693" y="1611"/>
                  </a:cubicBezTo>
                  <a:cubicBezTo>
                    <a:pt x="610" y="1635"/>
                    <a:pt x="533" y="1647"/>
                    <a:pt x="462" y="1647"/>
                  </a:cubicBezTo>
                  <a:cubicBezTo>
                    <a:pt x="426" y="1647"/>
                    <a:pt x="391" y="1641"/>
                    <a:pt x="355" y="1635"/>
                  </a:cubicBezTo>
                  <a:cubicBezTo>
                    <a:pt x="349" y="1629"/>
                    <a:pt x="344" y="1623"/>
                    <a:pt x="344" y="1617"/>
                  </a:cubicBezTo>
                  <a:cubicBezTo>
                    <a:pt x="213" y="1451"/>
                    <a:pt x="154" y="1256"/>
                    <a:pt x="154" y="1066"/>
                  </a:cubicBezTo>
                  <a:cubicBezTo>
                    <a:pt x="154" y="918"/>
                    <a:pt x="184" y="776"/>
                    <a:pt x="255" y="652"/>
                  </a:cubicBezTo>
                  <a:cubicBezTo>
                    <a:pt x="320" y="616"/>
                    <a:pt x="403" y="604"/>
                    <a:pt x="486" y="604"/>
                  </a:cubicBezTo>
                  <a:cubicBezTo>
                    <a:pt x="533" y="604"/>
                    <a:pt x="575" y="610"/>
                    <a:pt x="622" y="616"/>
                  </a:cubicBezTo>
                  <a:cubicBezTo>
                    <a:pt x="622" y="586"/>
                    <a:pt x="634" y="551"/>
                    <a:pt x="646" y="521"/>
                  </a:cubicBezTo>
                  <a:cubicBezTo>
                    <a:pt x="592" y="515"/>
                    <a:pt x="539" y="509"/>
                    <a:pt x="486" y="509"/>
                  </a:cubicBezTo>
                  <a:cubicBezTo>
                    <a:pt x="432" y="509"/>
                    <a:pt x="379" y="515"/>
                    <a:pt x="326" y="527"/>
                  </a:cubicBezTo>
                  <a:cubicBezTo>
                    <a:pt x="379" y="462"/>
                    <a:pt x="432" y="397"/>
                    <a:pt x="503" y="344"/>
                  </a:cubicBezTo>
                  <a:cubicBezTo>
                    <a:pt x="652" y="231"/>
                    <a:pt x="817" y="172"/>
                    <a:pt x="989" y="160"/>
                  </a:cubicBezTo>
                  <a:cubicBezTo>
                    <a:pt x="942" y="237"/>
                    <a:pt x="900" y="314"/>
                    <a:pt x="865" y="403"/>
                  </a:cubicBezTo>
                  <a:cubicBezTo>
                    <a:pt x="900" y="403"/>
                    <a:pt x="930" y="415"/>
                    <a:pt x="960" y="426"/>
                  </a:cubicBezTo>
                  <a:cubicBezTo>
                    <a:pt x="995" y="332"/>
                    <a:pt x="1048" y="237"/>
                    <a:pt x="1108" y="160"/>
                  </a:cubicBezTo>
                  <a:cubicBezTo>
                    <a:pt x="1362" y="172"/>
                    <a:pt x="1605" y="290"/>
                    <a:pt x="1777" y="509"/>
                  </a:cubicBezTo>
                  <a:cubicBezTo>
                    <a:pt x="1783" y="521"/>
                    <a:pt x="1795" y="533"/>
                    <a:pt x="1801" y="545"/>
                  </a:cubicBezTo>
                  <a:cubicBezTo>
                    <a:pt x="1795" y="657"/>
                    <a:pt x="1753" y="782"/>
                    <a:pt x="1676" y="900"/>
                  </a:cubicBezTo>
                  <a:cubicBezTo>
                    <a:pt x="1706" y="912"/>
                    <a:pt x="1730" y="930"/>
                    <a:pt x="1753" y="954"/>
                  </a:cubicBezTo>
                  <a:cubicBezTo>
                    <a:pt x="1812" y="865"/>
                    <a:pt x="1854" y="770"/>
                    <a:pt x="1878" y="675"/>
                  </a:cubicBezTo>
                  <a:cubicBezTo>
                    <a:pt x="1937" y="800"/>
                    <a:pt x="1966" y="930"/>
                    <a:pt x="1966" y="1060"/>
                  </a:cubicBezTo>
                  <a:cubicBezTo>
                    <a:pt x="1966" y="1202"/>
                    <a:pt x="1931" y="1345"/>
                    <a:pt x="1866" y="1469"/>
                  </a:cubicBezTo>
                  <a:cubicBezTo>
                    <a:pt x="1848" y="1392"/>
                    <a:pt x="1806" y="1321"/>
                    <a:pt x="1759" y="1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44" name="Freeform 10"/>
            <p:cNvSpPr>
              <a:spLocks/>
            </p:cNvSpPr>
            <p:nvPr/>
          </p:nvSpPr>
          <p:spPr bwMode="auto">
            <a:xfrm>
              <a:off x="1000125" y="6284913"/>
              <a:ext cx="187325" cy="152400"/>
            </a:xfrm>
            <a:custGeom>
              <a:avLst/>
              <a:gdLst>
                <a:gd name="T0" fmla="*/ 0 w 374"/>
                <a:gd name="T1" fmla="*/ 222 h 306"/>
                <a:gd name="T2" fmla="*/ 0 w 374"/>
                <a:gd name="T3" fmla="*/ 228 h 306"/>
                <a:gd name="T4" fmla="*/ 42 w 374"/>
                <a:gd name="T5" fmla="*/ 306 h 306"/>
                <a:gd name="T6" fmla="*/ 309 w 374"/>
                <a:gd name="T7" fmla="*/ 120 h 306"/>
                <a:gd name="T8" fmla="*/ 374 w 374"/>
                <a:gd name="T9" fmla="*/ 66 h 306"/>
                <a:gd name="T10" fmla="*/ 315 w 374"/>
                <a:gd name="T11" fmla="*/ 12 h 306"/>
                <a:gd name="T12" fmla="*/ 309 w 374"/>
                <a:gd name="T13" fmla="*/ 0 h 306"/>
                <a:gd name="T14" fmla="*/ 250 w 374"/>
                <a:gd name="T15" fmla="*/ 48 h 306"/>
                <a:gd name="T16" fmla="*/ 0 w 374"/>
                <a:gd name="T17" fmla="*/ 22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306">
                  <a:moveTo>
                    <a:pt x="0" y="222"/>
                  </a:moveTo>
                  <a:cubicBezTo>
                    <a:pt x="0" y="222"/>
                    <a:pt x="0" y="222"/>
                    <a:pt x="0" y="228"/>
                  </a:cubicBezTo>
                  <a:cubicBezTo>
                    <a:pt x="24" y="252"/>
                    <a:pt x="36" y="276"/>
                    <a:pt x="42" y="306"/>
                  </a:cubicBezTo>
                  <a:cubicBezTo>
                    <a:pt x="137" y="252"/>
                    <a:pt x="226" y="192"/>
                    <a:pt x="309" y="120"/>
                  </a:cubicBezTo>
                  <a:cubicBezTo>
                    <a:pt x="333" y="102"/>
                    <a:pt x="350" y="84"/>
                    <a:pt x="374" y="66"/>
                  </a:cubicBezTo>
                  <a:cubicBezTo>
                    <a:pt x="350" y="54"/>
                    <a:pt x="333" y="36"/>
                    <a:pt x="315" y="12"/>
                  </a:cubicBezTo>
                  <a:cubicBezTo>
                    <a:pt x="315" y="6"/>
                    <a:pt x="309" y="6"/>
                    <a:pt x="309" y="0"/>
                  </a:cubicBezTo>
                  <a:cubicBezTo>
                    <a:pt x="285" y="12"/>
                    <a:pt x="267" y="30"/>
                    <a:pt x="250" y="48"/>
                  </a:cubicBezTo>
                  <a:cubicBezTo>
                    <a:pt x="172" y="114"/>
                    <a:pt x="84" y="168"/>
                    <a:pt x="0" y="2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56" name="Freeform 11"/>
            <p:cNvSpPr>
              <a:spLocks/>
            </p:cNvSpPr>
            <p:nvPr/>
          </p:nvSpPr>
          <p:spPr bwMode="auto">
            <a:xfrm>
              <a:off x="968375" y="6002338"/>
              <a:ext cx="214313" cy="165100"/>
            </a:xfrm>
            <a:custGeom>
              <a:avLst/>
              <a:gdLst>
                <a:gd name="T0" fmla="*/ 36 w 428"/>
                <a:gd name="T1" fmla="*/ 0 h 328"/>
                <a:gd name="T2" fmla="*/ 0 w 428"/>
                <a:gd name="T3" fmla="*/ 89 h 328"/>
                <a:gd name="T4" fmla="*/ 321 w 428"/>
                <a:gd name="T5" fmla="*/ 293 h 328"/>
                <a:gd name="T6" fmla="*/ 363 w 428"/>
                <a:gd name="T7" fmla="*/ 328 h 328"/>
                <a:gd name="T8" fmla="*/ 416 w 428"/>
                <a:gd name="T9" fmla="*/ 263 h 328"/>
                <a:gd name="T10" fmla="*/ 428 w 428"/>
                <a:gd name="T11" fmla="*/ 257 h 328"/>
                <a:gd name="T12" fmla="*/ 381 w 428"/>
                <a:gd name="T13" fmla="*/ 221 h 328"/>
                <a:gd name="T14" fmla="*/ 36 w 428"/>
                <a:gd name="T15" fmla="*/ 0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8" h="328">
                  <a:moveTo>
                    <a:pt x="36" y="0"/>
                  </a:moveTo>
                  <a:cubicBezTo>
                    <a:pt x="30" y="36"/>
                    <a:pt x="18" y="66"/>
                    <a:pt x="0" y="89"/>
                  </a:cubicBezTo>
                  <a:cubicBezTo>
                    <a:pt x="113" y="149"/>
                    <a:pt x="226" y="215"/>
                    <a:pt x="321" y="293"/>
                  </a:cubicBezTo>
                  <a:cubicBezTo>
                    <a:pt x="339" y="305"/>
                    <a:pt x="351" y="317"/>
                    <a:pt x="363" y="328"/>
                  </a:cubicBezTo>
                  <a:cubicBezTo>
                    <a:pt x="375" y="305"/>
                    <a:pt x="393" y="281"/>
                    <a:pt x="416" y="263"/>
                  </a:cubicBezTo>
                  <a:cubicBezTo>
                    <a:pt x="422" y="263"/>
                    <a:pt x="422" y="257"/>
                    <a:pt x="428" y="257"/>
                  </a:cubicBezTo>
                  <a:cubicBezTo>
                    <a:pt x="410" y="245"/>
                    <a:pt x="398" y="233"/>
                    <a:pt x="381" y="221"/>
                  </a:cubicBezTo>
                  <a:cubicBezTo>
                    <a:pt x="274" y="137"/>
                    <a:pt x="161" y="60"/>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60" name="Freeform 12"/>
            <p:cNvSpPr>
              <a:spLocks/>
            </p:cNvSpPr>
            <p:nvPr/>
          </p:nvSpPr>
          <p:spPr bwMode="auto">
            <a:xfrm>
              <a:off x="838200" y="6091238"/>
              <a:ext cx="68263" cy="273050"/>
            </a:xfrm>
            <a:custGeom>
              <a:avLst/>
              <a:gdLst>
                <a:gd name="T0" fmla="*/ 100 w 135"/>
                <a:gd name="T1" fmla="*/ 12 h 550"/>
                <a:gd name="T2" fmla="*/ 83 w 135"/>
                <a:gd name="T3" fmla="*/ 12 h 550"/>
                <a:gd name="T4" fmla="*/ 6 w 135"/>
                <a:gd name="T5" fmla="*/ 0 h 550"/>
                <a:gd name="T6" fmla="*/ 0 w 135"/>
                <a:gd name="T7" fmla="*/ 142 h 550"/>
                <a:gd name="T8" fmla="*/ 41 w 135"/>
                <a:gd name="T9" fmla="*/ 550 h 550"/>
                <a:gd name="T10" fmla="*/ 135 w 135"/>
                <a:gd name="T11" fmla="*/ 526 h 550"/>
                <a:gd name="T12" fmla="*/ 94 w 135"/>
                <a:gd name="T13" fmla="*/ 142 h 550"/>
                <a:gd name="T14" fmla="*/ 100 w 135"/>
                <a:gd name="T15" fmla="*/ 12 h 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550">
                  <a:moveTo>
                    <a:pt x="100" y="12"/>
                  </a:moveTo>
                  <a:cubicBezTo>
                    <a:pt x="94" y="12"/>
                    <a:pt x="88" y="12"/>
                    <a:pt x="83" y="12"/>
                  </a:cubicBezTo>
                  <a:cubicBezTo>
                    <a:pt x="53" y="12"/>
                    <a:pt x="30" y="6"/>
                    <a:pt x="6" y="0"/>
                  </a:cubicBezTo>
                  <a:cubicBezTo>
                    <a:pt x="0" y="48"/>
                    <a:pt x="0" y="95"/>
                    <a:pt x="0" y="142"/>
                  </a:cubicBezTo>
                  <a:cubicBezTo>
                    <a:pt x="0" y="278"/>
                    <a:pt x="12" y="420"/>
                    <a:pt x="41" y="550"/>
                  </a:cubicBezTo>
                  <a:cubicBezTo>
                    <a:pt x="71" y="538"/>
                    <a:pt x="100" y="526"/>
                    <a:pt x="135" y="526"/>
                  </a:cubicBezTo>
                  <a:cubicBezTo>
                    <a:pt x="106" y="402"/>
                    <a:pt x="94" y="272"/>
                    <a:pt x="94" y="142"/>
                  </a:cubicBezTo>
                  <a:cubicBezTo>
                    <a:pt x="94" y="101"/>
                    <a:pt x="94" y="54"/>
                    <a:pt x="10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61" name="Freeform 13"/>
            <p:cNvSpPr>
              <a:spLocks/>
            </p:cNvSpPr>
            <p:nvPr/>
          </p:nvSpPr>
          <p:spPr bwMode="auto">
            <a:xfrm>
              <a:off x="841375" y="6400800"/>
              <a:ext cx="146050" cy="130175"/>
            </a:xfrm>
            <a:custGeom>
              <a:avLst/>
              <a:gdLst>
                <a:gd name="T0" fmla="*/ 251 w 292"/>
                <a:gd name="T1" fmla="*/ 47 h 261"/>
                <a:gd name="T2" fmla="*/ 143 w 292"/>
                <a:gd name="T3" fmla="*/ 0 h 261"/>
                <a:gd name="T4" fmla="*/ 66 w 292"/>
                <a:gd name="T5" fmla="*/ 23 h 261"/>
                <a:gd name="T6" fmla="*/ 42 w 292"/>
                <a:gd name="T7" fmla="*/ 207 h 261"/>
                <a:gd name="T8" fmla="*/ 143 w 292"/>
                <a:gd name="T9" fmla="*/ 261 h 261"/>
                <a:gd name="T10" fmla="*/ 227 w 292"/>
                <a:gd name="T11" fmla="*/ 231 h 261"/>
                <a:gd name="T12" fmla="*/ 251 w 292"/>
                <a:gd name="T13" fmla="*/ 47 h 261"/>
              </a:gdLst>
              <a:ahLst/>
              <a:cxnLst>
                <a:cxn ang="0">
                  <a:pos x="T0" y="T1"/>
                </a:cxn>
                <a:cxn ang="0">
                  <a:pos x="T2" y="T3"/>
                </a:cxn>
                <a:cxn ang="0">
                  <a:pos x="T4" y="T5"/>
                </a:cxn>
                <a:cxn ang="0">
                  <a:pos x="T6" y="T7"/>
                </a:cxn>
                <a:cxn ang="0">
                  <a:pos x="T8" y="T9"/>
                </a:cxn>
                <a:cxn ang="0">
                  <a:pos x="T10" y="T11"/>
                </a:cxn>
                <a:cxn ang="0">
                  <a:pos x="T12" y="T13"/>
                </a:cxn>
              </a:cxnLst>
              <a:rect l="0" t="0" r="r" b="b"/>
              <a:pathLst>
                <a:path w="292" h="261">
                  <a:moveTo>
                    <a:pt x="251" y="47"/>
                  </a:moveTo>
                  <a:cubicBezTo>
                    <a:pt x="221" y="17"/>
                    <a:pt x="185" y="0"/>
                    <a:pt x="143" y="0"/>
                  </a:cubicBezTo>
                  <a:cubicBezTo>
                    <a:pt x="119" y="0"/>
                    <a:pt x="89" y="6"/>
                    <a:pt x="66" y="23"/>
                  </a:cubicBezTo>
                  <a:cubicBezTo>
                    <a:pt x="6" y="71"/>
                    <a:pt x="0" y="154"/>
                    <a:pt x="42" y="207"/>
                  </a:cubicBezTo>
                  <a:cubicBezTo>
                    <a:pt x="66" y="243"/>
                    <a:pt x="107" y="261"/>
                    <a:pt x="143" y="261"/>
                  </a:cubicBezTo>
                  <a:cubicBezTo>
                    <a:pt x="173" y="261"/>
                    <a:pt x="203" y="249"/>
                    <a:pt x="227" y="231"/>
                  </a:cubicBezTo>
                  <a:cubicBezTo>
                    <a:pt x="281" y="190"/>
                    <a:pt x="292" y="106"/>
                    <a:pt x="251"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62" name="Freeform 14"/>
            <p:cNvSpPr>
              <a:spLocks/>
            </p:cNvSpPr>
            <p:nvPr/>
          </p:nvSpPr>
          <p:spPr bwMode="auto">
            <a:xfrm>
              <a:off x="1176338" y="6157913"/>
              <a:ext cx="146050" cy="130175"/>
            </a:xfrm>
            <a:custGeom>
              <a:avLst/>
              <a:gdLst>
                <a:gd name="T0" fmla="*/ 250 w 292"/>
                <a:gd name="T1" fmla="*/ 54 h 262"/>
                <a:gd name="T2" fmla="*/ 143 w 292"/>
                <a:gd name="T3" fmla="*/ 0 h 262"/>
                <a:gd name="T4" fmla="*/ 65 w 292"/>
                <a:gd name="T5" fmla="*/ 30 h 262"/>
                <a:gd name="T6" fmla="*/ 41 w 292"/>
                <a:gd name="T7" fmla="*/ 214 h 262"/>
                <a:gd name="T8" fmla="*/ 143 w 292"/>
                <a:gd name="T9" fmla="*/ 262 h 262"/>
                <a:gd name="T10" fmla="*/ 227 w 292"/>
                <a:gd name="T11" fmla="*/ 238 h 262"/>
                <a:gd name="T12" fmla="*/ 250 w 292"/>
                <a:gd name="T13" fmla="*/ 54 h 262"/>
              </a:gdLst>
              <a:ahLst/>
              <a:cxnLst>
                <a:cxn ang="0">
                  <a:pos x="T0" y="T1"/>
                </a:cxn>
                <a:cxn ang="0">
                  <a:pos x="T2" y="T3"/>
                </a:cxn>
                <a:cxn ang="0">
                  <a:pos x="T4" y="T5"/>
                </a:cxn>
                <a:cxn ang="0">
                  <a:pos x="T6" y="T7"/>
                </a:cxn>
                <a:cxn ang="0">
                  <a:pos x="T8" y="T9"/>
                </a:cxn>
                <a:cxn ang="0">
                  <a:pos x="T10" y="T11"/>
                </a:cxn>
                <a:cxn ang="0">
                  <a:pos x="T12" y="T13"/>
                </a:cxn>
              </a:cxnLst>
              <a:rect l="0" t="0" r="r" b="b"/>
              <a:pathLst>
                <a:path w="292" h="262">
                  <a:moveTo>
                    <a:pt x="250" y="54"/>
                  </a:moveTo>
                  <a:cubicBezTo>
                    <a:pt x="221" y="18"/>
                    <a:pt x="185" y="0"/>
                    <a:pt x="143" y="0"/>
                  </a:cubicBezTo>
                  <a:cubicBezTo>
                    <a:pt x="119" y="0"/>
                    <a:pt x="89" y="12"/>
                    <a:pt x="65" y="30"/>
                  </a:cubicBezTo>
                  <a:cubicBezTo>
                    <a:pt x="6" y="72"/>
                    <a:pt x="0" y="155"/>
                    <a:pt x="41" y="214"/>
                  </a:cubicBezTo>
                  <a:cubicBezTo>
                    <a:pt x="65" y="244"/>
                    <a:pt x="107" y="262"/>
                    <a:pt x="143" y="262"/>
                  </a:cubicBezTo>
                  <a:cubicBezTo>
                    <a:pt x="173" y="262"/>
                    <a:pt x="203" y="256"/>
                    <a:pt x="227" y="238"/>
                  </a:cubicBezTo>
                  <a:cubicBezTo>
                    <a:pt x="280" y="190"/>
                    <a:pt x="292" y="107"/>
                    <a:pt x="25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64" name="Freeform 15"/>
            <p:cNvSpPr>
              <a:spLocks/>
            </p:cNvSpPr>
            <p:nvPr/>
          </p:nvSpPr>
          <p:spPr bwMode="auto">
            <a:xfrm>
              <a:off x="804863" y="5919788"/>
              <a:ext cx="149225" cy="128587"/>
            </a:xfrm>
            <a:custGeom>
              <a:avLst/>
              <a:gdLst>
                <a:gd name="T0" fmla="*/ 148 w 297"/>
                <a:gd name="T1" fmla="*/ 257 h 257"/>
                <a:gd name="T2" fmla="*/ 232 w 297"/>
                <a:gd name="T3" fmla="*/ 234 h 257"/>
                <a:gd name="T4" fmla="*/ 249 w 297"/>
                <a:gd name="T5" fmla="*/ 53 h 257"/>
                <a:gd name="T6" fmla="*/ 148 w 297"/>
                <a:gd name="T7" fmla="*/ 0 h 257"/>
                <a:gd name="T8" fmla="*/ 71 w 297"/>
                <a:gd name="T9" fmla="*/ 29 h 257"/>
                <a:gd name="T10" fmla="*/ 47 w 297"/>
                <a:gd name="T11" fmla="*/ 210 h 257"/>
                <a:gd name="T12" fmla="*/ 148 w 297"/>
                <a:gd name="T13" fmla="*/ 257 h 257"/>
              </a:gdLst>
              <a:ahLst/>
              <a:cxnLst>
                <a:cxn ang="0">
                  <a:pos x="T0" y="T1"/>
                </a:cxn>
                <a:cxn ang="0">
                  <a:pos x="T2" y="T3"/>
                </a:cxn>
                <a:cxn ang="0">
                  <a:pos x="T4" y="T5"/>
                </a:cxn>
                <a:cxn ang="0">
                  <a:pos x="T6" y="T7"/>
                </a:cxn>
                <a:cxn ang="0">
                  <a:pos x="T8" y="T9"/>
                </a:cxn>
                <a:cxn ang="0">
                  <a:pos x="T10" y="T11"/>
                </a:cxn>
                <a:cxn ang="0">
                  <a:pos x="T12" y="T13"/>
                </a:cxn>
              </a:cxnLst>
              <a:rect l="0" t="0" r="r" b="b"/>
              <a:pathLst>
                <a:path w="297" h="257">
                  <a:moveTo>
                    <a:pt x="148" y="257"/>
                  </a:moveTo>
                  <a:cubicBezTo>
                    <a:pt x="178" y="257"/>
                    <a:pt x="208" y="251"/>
                    <a:pt x="232" y="234"/>
                  </a:cubicBezTo>
                  <a:cubicBezTo>
                    <a:pt x="285" y="187"/>
                    <a:pt x="297" y="105"/>
                    <a:pt x="249" y="53"/>
                  </a:cubicBezTo>
                  <a:cubicBezTo>
                    <a:pt x="226" y="18"/>
                    <a:pt x="190" y="0"/>
                    <a:pt x="148" y="0"/>
                  </a:cubicBezTo>
                  <a:cubicBezTo>
                    <a:pt x="119" y="0"/>
                    <a:pt x="95" y="12"/>
                    <a:pt x="71" y="29"/>
                  </a:cubicBezTo>
                  <a:cubicBezTo>
                    <a:pt x="12" y="70"/>
                    <a:pt x="0" y="152"/>
                    <a:pt x="47" y="210"/>
                  </a:cubicBezTo>
                  <a:cubicBezTo>
                    <a:pt x="71" y="239"/>
                    <a:pt x="107" y="257"/>
                    <a:pt x="148" y="2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25" name="Group 24"/>
          <p:cNvGrpSpPr/>
          <p:nvPr/>
        </p:nvGrpSpPr>
        <p:grpSpPr>
          <a:xfrm>
            <a:off x="9355759" y="1"/>
            <a:ext cx="3080715" cy="6994524"/>
            <a:chOff x="9355759" y="1"/>
            <a:chExt cx="3080715" cy="6994524"/>
          </a:xfrm>
        </p:grpSpPr>
        <p:sp>
          <p:nvSpPr>
            <p:cNvPr id="168" name="Rectangle 167"/>
            <p:cNvSpPr/>
            <p:nvPr/>
          </p:nvSpPr>
          <p:spPr bwMode="auto">
            <a:xfrm>
              <a:off x="9355759" y="1"/>
              <a:ext cx="3080715" cy="6994524"/>
            </a:xfrm>
            <a:prstGeom prst="rect">
              <a:avLst/>
            </a:prstGeom>
            <a:solidFill>
              <a:schemeClr val="bg2">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274320" rIns="0" bIns="46637" numCol="1" rtlCol="0" anchor="t" anchorCtr="0" compatLnSpc="1">
              <a:prstTxWarp prst="textNoShape">
                <a:avLst/>
              </a:prstTxWarp>
            </a:bodyPr>
            <a:lstStyle/>
            <a:p>
              <a:pPr defTabSz="932398" fontAlgn="base">
                <a:spcBef>
                  <a:spcPct val="0"/>
                </a:spcBef>
                <a:spcAft>
                  <a:spcPct val="0"/>
                </a:spcAft>
              </a:pPr>
              <a:r>
                <a:rPr lang="en-US" sz="2400" dirty="0" smtClean="0">
                  <a:gradFill>
                    <a:gsLst>
                      <a:gs pos="16814">
                        <a:srgbClr val="FFFFFF"/>
                      </a:gs>
                      <a:gs pos="46000">
                        <a:srgbClr val="FFFFFF"/>
                      </a:gs>
                    </a:gsLst>
                    <a:lin ang="5400000" scaled="0"/>
                  </a:gradFill>
                  <a:latin typeface="Segoe UI Light"/>
                </a:rPr>
                <a:t>Overview Sessions</a:t>
              </a:r>
              <a:endParaRPr lang="en-US" sz="2400" dirty="0">
                <a:gradFill>
                  <a:gsLst>
                    <a:gs pos="16814">
                      <a:srgbClr val="FFFFFF"/>
                    </a:gs>
                    <a:gs pos="46000">
                      <a:srgbClr val="FFFFFF"/>
                    </a:gs>
                  </a:gsLst>
                  <a:lin ang="5400000" scaled="0"/>
                </a:gradFill>
                <a:latin typeface="Segoe UI Light"/>
              </a:endParaRPr>
            </a:p>
          </p:txBody>
        </p:sp>
        <p:grpSp>
          <p:nvGrpSpPr>
            <p:cNvPr id="169" name="Group 168"/>
            <p:cNvGrpSpPr/>
            <p:nvPr/>
          </p:nvGrpSpPr>
          <p:grpSpPr>
            <a:xfrm>
              <a:off x="9528655" y="853706"/>
              <a:ext cx="2902587" cy="729430"/>
              <a:chOff x="9259251" y="1667620"/>
              <a:chExt cx="2902587" cy="729430"/>
            </a:xfrm>
          </p:grpSpPr>
          <p:sp>
            <p:nvSpPr>
              <p:cNvPr id="171" name="Oval 170"/>
              <p:cNvSpPr/>
              <p:nvPr/>
            </p:nvSpPr>
            <p:spPr bwMode="auto">
              <a:xfrm>
                <a:off x="9259251" y="1667620"/>
                <a:ext cx="318773" cy="318773"/>
              </a:xfrm>
              <a:prstGeom prst="ellipse">
                <a:avLst/>
              </a:prstGeom>
              <a:solidFill>
                <a:schemeClr val="bg1">
                  <a:lumMod val="75000"/>
                  <a:lumOff val="25000"/>
                </a:schemeClr>
              </a:solidFill>
              <a:ln w="31750">
                <a:solidFill>
                  <a:schemeClr val="tx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b="1"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72" name="TextBox 171"/>
              <p:cNvSpPr txBox="1"/>
              <p:nvPr/>
            </p:nvSpPr>
            <p:spPr>
              <a:xfrm>
                <a:off x="9679627" y="1667620"/>
                <a:ext cx="2482211" cy="729430"/>
              </a:xfrm>
              <a:prstGeom prst="rect">
                <a:avLst/>
              </a:prstGeom>
              <a:noFill/>
            </p:spPr>
            <p:txBody>
              <a:bodyPr wrap="square" lIns="91440" tIns="0" rIns="182880" bIns="146304" rtlCol="0">
                <a:spAutoFit/>
              </a:bodyPr>
              <a:lstStyle/>
              <a:p>
                <a:pPr>
                  <a:lnSpc>
                    <a:spcPct val="90000"/>
                  </a:lnSpc>
                  <a:spcAft>
                    <a:spcPts val="600"/>
                  </a:spcAft>
                </a:pPr>
                <a:r>
                  <a:rPr lang="en-US" sz="1400" dirty="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Azure Consistent</a:t>
                </a:r>
                <a:br>
                  <a:rPr lang="en-US" sz="1400" dirty="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br>
                <a:r>
                  <a:rPr lang="en-US" sz="1400" dirty="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Service Delivery Overview</a:t>
                </a:r>
                <a:r>
                  <a:rPr lang="en-US" sz="2000" dirty="0" smtClean="0">
                    <a:gradFill>
                      <a:gsLst>
                        <a:gs pos="2917">
                          <a:srgbClr val="FFFFFF"/>
                        </a:gs>
                        <a:gs pos="30000">
                          <a:srgbClr val="FFFFFF"/>
                        </a:gs>
                      </a:gsLst>
                      <a:lin ang="5400000" scaled="0"/>
                    </a:gradFill>
                  </a:rPr>
                  <a:t/>
                </a:r>
                <a:br>
                  <a:rPr lang="en-US" sz="2000" dirty="0" smtClean="0">
                    <a:gradFill>
                      <a:gsLst>
                        <a:gs pos="2917">
                          <a:srgbClr val="FFFFFF"/>
                        </a:gs>
                        <a:gs pos="30000">
                          <a:srgbClr val="FFFFFF"/>
                        </a:gs>
                      </a:gsLst>
                      <a:lin ang="5400000" scaled="0"/>
                    </a:gradFill>
                  </a:rPr>
                </a:br>
                <a:r>
                  <a:rPr lang="en-US" sz="1200" dirty="0" smtClean="0">
                    <a:gradFill>
                      <a:gsLst>
                        <a:gs pos="2917">
                          <a:srgbClr val="FFFFFF"/>
                        </a:gs>
                        <a:gs pos="30000">
                          <a:srgbClr val="FFFFFF"/>
                        </a:gs>
                      </a:gsLst>
                      <a:lin ang="5400000" scaled="0"/>
                    </a:gradFill>
                  </a:rPr>
                  <a:t>Monday </a:t>
                </a:r>
                <a:r>
                  <a:rPr lang="en-US" sz="1200" dirty="0">
                    <a:gradFill>
                      <a:gsLst>
                        <a:gs pos="2917">
                          <a:srgbClr val="FFFFFF"/>
                        </a:gs>
                        <a:gs pos="30000">
                          <a:srgbClr val="FFFFFF"/>
                        </a:gs>
                      </a:gsLst>
                      <a:lin ang="5400000" scaled="0"/>
                    </a:gradFill>
                  </a:rPr>
                  <a:t>1:30 PM | Room S106</a:t>
                </a:r>
                <a:endParaRPr lang="en-US" sz="1200" dirty="0" smtClean="0">
                  <a:gradFill>
                    <a:gsLst>
                      <a:gs pos="2917">
                        <a:srgbClr val="FFFFFF"/>
                      </a:gs>
                      <a:gs pos="30000">
                        <a:srgbClr val="FFFFFF"/>
                      </a:gs>
                    </a:gsLst>
                    <a:lin ang="5400000" scaled="0"/>
                  </a:gradFill>
                </a:endParaRPr>
              </a:p>
            </p:txBody>
          </p:sp>
        </p:grpSp>
        <p:grpSp>
          <p:nvGrpSpPr>
            <p:cNvPr id="173" name="Group 172"/>
            <p:cNvGrpSpPr/>
            <p:nvPr/>
          </p:nvGrpSpPr>
          <p:grpSpPr>
            <a:xfrm>
              <a:off x="9528655" y="1724993"/>
              <a:ext cx="2902587" cy="729430"/>
              <a:chOff x="9259251" y="1717008"/>
              <a:chExt cx="2902587" cy="729430"/>
            </a:xfrm>
          </p:grpSpPr>
          <p:sp>
            <p:nvSpPr>
              <p:cNvPr id="176" name="Oval 175"/>
              <p:cNvSpPr/>
              <p:nvPr/>
            </p:nvSpPr>
            <p:spPr bwMode="auto">
              <a:xfrm>
                <a:off x="9259251" y="1717008"/>
                <a:ext cx="318773" cy="318773"/>
              </a:xfrm>
              <a:prstGeom prst="ellipse">
                <a:avLst/>
              </a:prstGeom>
              <a:solidFill>
                <a:schemeClr val="accent5"/>
              </a:solidFill>
              <a:ln w="31750">
                <a:solidFill>
                  <a:schemeClr val="accent5">
                    <a:lumMod val="40000"/>
                    <a:lumOff val="6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a:gradFill>
                      <a:gsLst>
                        <a:gs pos="16814">
                          <a:srgbClr val="000000"/>
                        </a:gs>
                        <a:gs pos="59000">
                          <a:srgbClr val="000000"/>
                        </a:gs>
                      </a:gsLst>
                      <a:lin ang="5400000" scaled="0"/>
                    </a:gradFill>
                    <a:latin typeface="Segoe UI Semibold" panose="020B0702040204020203" pitchFamily="34" charset="0"/>
                    <a:cs typeface="Segoe UI Semibold" panose="020B0702040204020203" pitchFamily="34" charset="0"/>
                  </a:rPr>
                  <a:t>2</a:t>
                </a:r>
              </a:p>
            </p:txBody>
          </p:sp>
          <p:sp>
            <p:nvSpPr>
              <p:cNvPr id="177" name="TextBox 176"/>
              <p:cNvSpPr txBox="1"/>
              <p:nvPr/>
            </p:nvSpPr>
            <p:spPr>
              <a:xfrm>
                <a:off x="9679627" y="1717008"/>
                <a:ext cx="2482211" cy="729430"/>
              </a:xfrm>
              <a:prstGeom prst="rect">
                <a:avLst/>
              </a:prstGeom>
              <a:noFill/>
            </p:spPr>
            <p:txBody>
              <a:bodyPr wrap="square" lIns="91440" tIns="0" rIns="182880" bIns="146304" rtlCol="0">
                <a:spAutoFit/>
              </a:bodyPr>
              <a:lstStyle/>
              <a:p>
                <a:pPr>
                  <a:lnSpc>
                    <a:spcPct val="90000"/>
                  </a:lnSpc>
                  <a:spcAft>
                    <a:spcPts val="600"/>
                  </a:spcAft>
                </a:pPr>
                <a:r>
                  <a:rPr lang="en-US" sz="1400" dirty="0" smtClean="0">
                    <a:gradFill>
                      <a:gsLst>
                        <a:gs pos="2917">
                          <a:srgbClr val="BAD80A"/>
                        </a:gs>
                        <a:gs pos="53000">
                          <a:srgbClr val="BAD80A"/>
                        </a:gs>
                      </a:gsLst>
                      <a:lin ang="5400000" scaled="0"/>
                    </a:gradFill>
                    <a:latin typeface="Segoe UI Semibold" panose="020B0702040204020203" pitchFamily="34" charset="0"/>
                    <a:cs typeface="Segoe UI Semibold" panose="020B0702040204020203" pitchFamily="34" charset="0"/>
                  </a:rPr>
                  <a:t>Datacenter Virtualization</a:t>
                </a:r>
                <a:r>
                  <a:rPr lang="en-US" sz="1400" dirty="0">
                    <a:gradFill>
                      <a:gsLst>
                        <a:gs pos="2917">
                          <a:srgbClr val="BAD80A"/>
                        </a:gs>
                        <a:gs pos="53000">
                          <a:srgbClr val="BAD80A"/>
                        </a:gs>
                      </a:gsLst>
                      <a:lin ang="5400000" scaled="0"/>
                    </a:gradFill>
                    <a:latin typeface="Segoe UI Semibold" panose="020B0702040204020203" pitchFamily="34" charset="0"/>
                    <a:cs typeface="Segoe UI Semibold" panose="020B0702040204020203" pitchFamily="34" charset="0"/>
                  </a:rPr>
                  <a:t/>
                </a:r>
                <a:br>
                  <a:rPr lang="en-US" sz="1400" dirty="0">
                    <a:gradFill>
                      <a:gsLst>
                        <a:gs pos="2917">
                          <a:srgbClr val="BAD80A"/>
                        </a:gs>
                        <a:gs pos="53000">
                          <a:srgbClr val="BAD80A"/>
                        </a:gs>
                      </a:gsLst>
                      <a:lin ang="5400000" scaled="0"/>
                    </a:gradFill>
                    <a:latin typeface="Segoe UI Semibold" panose="020B0702040204020203" pitchFamily="34" charset="0"/>
                    <a:cs typeface="Segoe UI Semibold" panose="020B0702040204020203" pitchFamily="34" charset="0"/>
                  </a:rPr>
                </a:br>
                <a:r>
                  <a:rPr lang="en-US" sz="1400" dirty="0" smtClean="0">
                    <a:gradFill>
                      <a:gsLst>
                        <a:gs pos="2917">
                          <a:srgbClr val="BAD80A"/>
                        </a:gs>
                        <a:gs pos="53000">
                          <a:srgbClr val="BAD80A"/>
                        </a:gs>
                      </a:gsLst>
                      <a:lin ang="5400000" scaled="0"/>
                    </a:gradFill>
                    <a:latin typeface="Segoe UI Semibold" panose="020B0702040204020203" pitchFamily="34" charset="0"/>
                    <a:cs typeface="Segoe UI Semibold" panose="020B0702040204020203" pitchFamily="34" charset="0"/>
                  </a:rPr>
                  <a:t>Overview</a:t>
                </a:r>
                <a:r>
                  <a:rPr lang="en-US" sz="2000" dirty="0" smtClean="0">
                    <a:gradFill>
                      <a:gsLst>
                        <a:gs pos="2917">
                          <a:srgbClr val="FFFFFF"/>
                        </a:gs>
                        <a:gs pos="30000">
                          <a:srgbClr val="FFFFFF"/>
                        </a:gs>
                      </a:gsLst>
                      <a:lin ang="5400000" scaled="0"/>
                    </a:gradFill>
                  </a:rPr>
                  <a:t/>
                </a:r>
                <a:br>
                  <a:rPr lang="en-US" sz="2000" dirty="0" smtClean="0">
                    <a:gradFill>
                      <a:gsLst>
                        <a:gs pos="2917">
                          <a:srgbClr val="FFFFFF"/>
                        </a:gs>
                        <a:gs pos="30000">
                          <a:srgbClr val="FFFFFF"/>
                        </a:gs>
                      </a:gsLst>
                      <a:lin ang="5400000" scaled="0"/>
                    </a:gradFill>
                  </a:rPr>
                </a:br>
                <a:r>
                  <a:rPr lang="en-US" sz="1200" dirty="0" smtClean="0">
                    <a:gradFill>
                      <a:gsLst>
                        <a:gs pos="2917">
                          <a:srgbClr val="FFFFFF"/>
                        </a:gs>
                        <a:gs pos="30000">
                          <a:srgbClr val="FFFFFF"/>
                        </a:gs>
                      </a:gsLst>
                      <a:lin ang="5400000" scaled="0"/>
                    </a:gradFill>
                  </a:rPr>
                  <a:t>Tuesday </a:t>
                </a:r>
                <a:r>
                  <a:rPr lang="en-US" sz="1200" dirty="0">
                    <a:gradFill>
                      <a:gsLst>
                        <a:gs pos="2917">
                          <a:srgbClr val="FFFFFF"/>
                        </a:gs>
                        <a:gs pos="30000">
                          <a:srgbClr val="FFFFFF"/>
                        </a:gs>
                      </a:gsLst>
                      <a:lin ang="5400000" scaled="0"/>
                    </a:gradFill>
                  </a:rPr>
                  <a:t>9:00 AM | Room N227</a:t>
                </a:r>
              </a:p>
            </p:txBody>
          </p:sp>
        </p:grpSp>
        <p:grpSp>
          <p:nvGrpSpPr>
            <p:cNvPr id="178" name="Group 177"/>
            <p:cNvGrpSpPr/>
            <p:nvPr/>
          </p:nvGrpSpPr>
          <p:grpSpPr>
            <a:xfrm>
              <a:off x="9528655" y="2596280"/>
              <a:ext cx="2902587" cy="701731"/>
              <a:chOff x="9259251" y="1766396"/>
              <a:chExt cx="2902587" cy="701731"/>
            </a:xfrm>
          </p:grpSpPr>
          <p:sp>
            <p:nvSpPr>
              <p:cNvPr id="180" name="Oval 179"/>
              <p:cNvSpPr/>
              <p:nvPr/>
            </p:nvSpPr>
            <p:spPr bwMode="auto">
              <a:xfrm>
                <a:off x="9259251" y="1766396"/>
                <a:ext cx="318773" cy="318773"/>
              </a:xfrm>
              <a:prstGeom prst="ellipse">
                <a:avLst/>
              </a:prstGeom>
              <a:solidFill>
                <a:schemeClr val="bg1">
                  <a:lumMod val="75000"/>
                  <a:lumOff val="25000"/>
                </a:schemeClr>
              </a:solidFill>
              <a:ln w="31750">
                <a:solidFill>
                  <a:schemeClr val="tx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3</a:t>
                </a:r>
              </a:p>
            </p:txBody>
          </p:sp>
          <p:sp>
            <p:nvSpPr>
              <p:cNvPr id="181" name="TextBox 180"/>
              <p:cNvSpPr txBox="1"/>
              <p:nvPr/>
            </p:nvSpPr>
            <p:spPr>
              <a:xfrm>
                <a:off x="9679627" y="1766396"/>
                <a:ext cx="2482211" cy="701731"/>
              </a:xfrm>
              <a:prstGeom prst="rect">
                <a:avLst/>
              </a:prstGeom>
              <a:noFill/>
            </p:spPr>
            <p:txBody>
              <a:bodyPr wrap="square" lIns="91440" tIns="0"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Networking </a:t>
                </a:r>
                <a:br>
                  <a:rPr lang="en-US" sz="1400" dirty="0" smtClean="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br>
                <a:r>
                  <a:rPr lang="en-US" sz="1400" dirty="0" smtClean="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Overview</a:t>
                </a:r>
                <a:r>
                  <a:rPr lang="en-US" sz="2000" dirty="0" smtClean="0">
                    <a:gradFill>
                      <a:gsLst>
                        <a:gs pos="2917">
                          <a:srgbClr val="FFFFFF"/>
                        </a:gs>
                        <a:gs pos="30000">
                          <a:srgbClr val="FFFFFF"/>
                        </a:gs>
                      </a:gsLst>
                      <a:lin ang="5400000" scaled="0"/>
                    </a:gradFill>
                  </a:rPr>
                  <a:t/>
                </a:r>
                <a:br>
                  <a:rPr lang="en-US" sz="2000" dirty="0" smtClean="0">
                    <a:gradFill>
                      <a:gsLst>
                        <a:gs pos="2917">
                          <a:srgbClr val="FFFFFF"/>
                        </a:gs>
                        <a:gs pos="30000">
                          <a:srgbClr val="FFFFFF"/>
                        </a:gs>
                      </a:gsLst>
                      <a:lin ang="5400000" scaled="0"/>
                    </a:gradFill>
                  </a:rPr>
                </a:br>
                <a:r>
                  <a:rPr lang="en-US" sz="1200" dirty="0" smtClean="0">
                    <a:gradFill>
                      <a:gsLst>
                        <a:gs pos="2917">
                          <a:srgbClr val="FFFFFF"/>
                        </a:gs>
                        <a:gs pos="30000">
                          <a:srgbClr val="FFFFFF"/>
                        </a:gs>
                      </a:gsLst>
                      <a:lin ang="5400000" scaled="0"/>
                    </a:gradFill>
                  </a:rPr>
                  <a:t>Tuesday </a:t>
                </a:r>
                <a:r>
                  <a:rPr lang="en-US" sz="1200" dirty="0">
                    <a:gradFill>
                      <a:gsLst>
                        <a:gs pos="2917">
                          <a:srgbClr val="FFFFFF"/>
                        </a:gs>
                        <a:gs pos="30000">
                          <a:srgbClr val="FFFFFF"/>
                        </a:gs>
                      </a:gsLst>
                      <a:lin ang="5400000" scaled="0"/>
                    </a:gradFill>
                  </a:rPr>
                  <a:t>10:45 AM | Room S101</a:t>
                </a:r>
              </a:p>
            </p:txBody>
          </p:sp>
        </p:grpSp>
        <p:grpSp>
          <p:nvGrpSpPr>
            <p:cNvPr id="182" name="Group 181"/>
            <p:cNvGrpSpPr/>
            <p:nvPr/>
          </p:nvGrpSpPr>
          <p:grpSpPr>
            <a:xfrm>
              <a:off x="9528655" y="3439868"/>
              <a:ext cx="2902587" cy="701731"/>
              <a:chOff x="9259251" y="1788085"/>
              <a:chExt cx="2902587" cy="701731"/>
            </a:xfrm>
          </p:grpSpPr>
          <p:sp>
            <p:nvSpPr>
              <p:cNvPr id="183" name="Oval 182"/>
              <p:cNvSpPr/>
              <p:nvPr/>
            </p:nvSpPr>
            <p:spPr bwMode="auto">
              <a:xfrm>
                <a:off x="9259251" y="1788085"/>
                <a:ext cx="318773" cy="318773"/>
              </a:xfrm>
              <a:prstGeom prst="ellipse">
                <a:avLst/>
              </a:prstGeom>
              <a:solidFill>
                <a:schemeClr val="bg1">
                  <a:lumMod val="75000"/>
                  <a:lumOff val="25000"/>
                </a:schemeClr>
              </a:solidFill>
              <a:ln w="31750">
                <a:solidFill>
                  <a:schemeClr val="tx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4</a:t>
                </a:r>
              </a:p>
            </p:txBody>
          </p:sp>
          <p:sp>
            <p:nvSpPr>
              <p:cNvPr id="184" name="TextBox 183"/>
              <p:cNvSpPr txBox="1"/>
              <p:nvPr/>
            </p:nvSpPr>
            <p:spPr>
              <a:xfrm>
                <a:off x="9679627" y="1788085"/>
                <a:ext cx="2482211" cy="701731"/>
              </a:xfrm>
              <a:prstGeom prst="rect">
                <a:avLst/>
              </a:prstGeom>
              <a:noFill/>
            </p:spPr>
            <p:txBody>
              <a:bodyPr wrap="square" lIns="91440" tIns="0"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Storage </a:t>
                </a:r>
                <a:br>
                  <a:rPr lang="en-US" sz="1400" dirty="0" smtClean="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br>
                <a:r>
                  <a:rPr lang="en-US" sz="1400" dirty="0" smtClean="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Overview</a:t>
                </a:r>
                <a:r>
                  <a:rPr lang="en-US" sz="2000" dirty="0" smtClean="0">
                    <a:gradFill>
                      <a:gsLst>
                        <a:gs pos="2917">
                          <a:srgbClr val="FFFFFF"/>
                        </a:gs>
                        <a:gs pos="30000">
                          <a:srgbClr val="FFFFFF"/>
                        </a:gs>
                      </a:gsLst>
                      <a:lin ang="5400000" scaled="0"/>
                    </a:gradFill>
                  </a:rPr>
                  <a:t/>
                </a:r>
                <a:br>
                  <a:rPr lang="en-US" sz="2000" dirty="0" smtClean="0">
                    <a:gradFill>
                      <a:gsLst>
                        <a:gs pos="2917">
                          <a:srgbClr val="FFFFFF"/>
                        </a:gs>
                        <a:gs pos="30000">
                          <a:srgbClr val="FFFFFF"/>
                        </a:gs>
                      </a:gsLst>
                      <a:lin ang="5400000" scaled="0"/>
                    </a:gradFill>
                  </a:rPr>
                </a:br>
                <a:r>
                  <a:rPr lang="en-US" sz="1200" dirty="0" smtClean="0">
                    <a:gradFill>
                      <a:gsLst>
                        <a:gs pos="2917">
                          <a:srgbClr val="FFFFFF"/>
                        </a:gs>
                        <a:gs pos="30000">
                          <a:srgbClr val="FFFFFF"/>
                        </a:gs>
                      </a:gsLst>
                      <a:lin ang="5400000" scaled="0"/>
                    </a:gradFill>
                  </a:rPr>
                  <a:t>Tuesday </a:t>
                </a:r>
                <a:r>
                  <a:rPr lang="en-US" sz="1200" dirty="0">
                    <a:gradFill>
                      <a:gsLst>
                        <a:gs pos="2917">
                          <a:srgbClr val="FFFFFF"/>
                        </a:gs>
                        <a:gs pos="30000">
                          <a:srgbClr val="FFFFFF"/>
                        </a:gs>
                      </a:gsLst>
                      <a:lin ang="5400000" scaled="0"/>
                    </a:gradFill>
                  </a:rPr>
                  <a:t>1:30 PM | Room S102</a:t>
                </a:r>
              </a:p>
            </p:txBody>
          </p:sp>
        </p:grpSp>
        <p:grpSp>
          <p:nvGrpSpPr>
            <p:cNvPr id="185" name="Group 184"/>
            <p:cNvGrpSpPr/>
            <p:nvPr/>
          </p:nvGrpSpPr>
          <p:grpSpPr>
            <a:xfrm>
              <a:off x="9528655" y="4283456"/>
              <a:ext cx="2902587" cy="701731"/>
              <a:chOff x="9259251" y="1809774"/>
              <a:chExt cx="2902587" cy="701731"/>
            </a:xfrm>
          </p:grpSpPr>
          <p:sp>
            <p:nvSpPr>
              <p:cNvPr id="186" name="Oval 185"/>
              <p:cNvSpPr/>
              <p:nvPr/>
            </p:nvSpPr>
            <p:spPr bwMode="auto">
              <a:xfrm>
                <a:off x="9259251" y="1809774"/>
                <a:ext cx="318773" cy="318773"/>
              </a:xfrm>
              <a:prstGeom prst="ellipse">
                <a:avLst/>
              </a:prstGeom>
              <a:solidFill>
                <a:schemeClr val="bg1">
                  <a:lumMod val="75000"/>
                  <a:lumOff val="25000"/>
                </a:schemeClr>
              </a:solidFill>
              <a:ln w="31750">
                <a:solidFill>
                  <a:schemeClr val="tx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5</a:t>
                </a:r>
              </a:p>
            </p:txBody>
          </p:sp>
          <p:sp>
            <p:nvSpPr>
              <p:cNvPr id="187" name="TextBox 186"/>
              <p:cNvSpPr txBox="1"/>
              <p:nvPr/>
            </p:nvSpPr>
            <p:spPr>
              <a:xfrm>
                <a:off x="9679627" y="1809774"/>
                <a:ext cx="2482211" cy="701731"/>
              </a:xfrm>
              <a:prstGeom prst="rect">
                <a:avLst/>
              </a:prstGeom>
              <a:noFill/>
            </p:spPr>
            <p:txBody>
              <a:bodyPr wrap="square" lIns="91440" tIns="0"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Security and </a:t>
                </a:r>
                <a:br>
                  <a:rPr lang="en-US" sz="1400" dirty="0" smtClean="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br>
                <a:r>
                  <a:rPr lang="en-US" sz="1400" dirty="0" smtClean="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Assurance Overview</a:t>
                </a:r>
                <a:r>
                  <a:rPr lang="en-US" sz="2000" dirty="0" smtClean="0">
                    <a:gradFill>
                      <a:gsLst>
                        <a:gs pos="2917">
                          <a:srgbClr val="FFFFFF"/>
                        </a:gs>
                        <a:gs pos="30000">
                          <a:srgbClr val="FFFFFF"/>
                        </a:gs>
                      </a:gsLst>
                      <a:lin ang="5400000" scaled="0"/>
                    </a:gradFill>
                  </a:rPr>
                  <a:t/>
                </a:r>
                <a:br>
                  <a:rPr lang="en-US" sz="2000" dirty="0" smtClean="0">
                    <a:gradFill>
                      <a:gsLst>
                        <a:gs pos="2917">
                          <a:srgbClr val="FFFFFF"/>
                        </a:gs>
                        <a:gs pos="30000">
                          <a:srgbClr val="FFFFFF"/>
                        </a:gs>
                      </a:gsLst>
                      <a:lin ang="5400000" scaled="0"/>
                    </a:gradFill>
                  </a:rPr>
                </a:br>
                <a:r>
                  <a:rPr lang="en-US" sz="1200" dirty="0" smtClean="0">
                    <a:gradFill>
                      <a:gsLst>
                        <a:gs pos="2917">
                          <a:srgbClr val="FFFFFF"/>
                        </a:gs>
                        <a:gs pos="30000">
                          <a:srgbClr val="FFFFFF"/>
                        </a:gs>
                      </a:gsLst>
                      <a:lin ang="5400000" scaled="0"/>
                    </a:gradFill>
                  </a:rPr>
                  <a:t>Tuesday </a:t>
                </a:r>
                <a:r>
                  <a:rPr lang="en-US" sz="1200" dirty="0">
                    <a:gradFill>
                      <a:gsLst>
                        <a:gs pos="2917">
                          <a:srgbClr val="FFFFFF"/>
                        </a:gs>
                        <a:gs pos="30000">
                          <a:srgbClr val="FFFFFF"/>
                        </a:gs>
                      </a:gsLst>
                      <a:lin ang="5400000" scaled="0"/>
                    </a:gradFill>
                  </a:rPr>
                  <a:t>3:15 PM | Room S101</a:t>
                </a:r>
              </a:p>
            </p:txBody>
          </p:sp>
        </p:grpSp>
        <p:grpSp>
          <p:nvGrpSpPr>
            <p:cNvPr id="188" name="Group 187"/>
            <p:cNvGrpSpPr/>
            <p:nvPr/>
          </p:nvGrpSpPr>
          <p:grpSpPr>
            <a:xfrm>
              <a:off x="9528655" y="5127044"/>
              <a:ext cx="2902587" cy="729430"/>
              <a:chOff x="9259251" y="1831463"/>
              <a:chExt cx="2902587" cy="729430"/>
            </a:xfrm>
          </p:grpSpPr>
          <p:sp>
            <p:nvSpPr>
              <p:cNvPr id="189" name="Oval 188"/>
              <p:cNvSpPr/>
              <p:nvPr/>
            </p:nvSpPr>
            <p:spPr bwMode="auto">
              <a:xfrm>
                <a:off x="9259251" y="1831463"/>
                <a:ext cx="318773" cy="318773"/>
              </a:xfrm>
              <a:prstGeom prst="ellipse">
                <a:avLst/>
              </a:prstGeom>
              <a:solidFill>
                <a:schemeClr val="bg1">
                  <a:lumMod val="75000"/>
                  <a:lumOff val="25000"/>
                </a:schemeClr>
              </a:solidFill>
              <a:ln w="31750">
                <a:solidFill>
                  <a:schemeClr val="tx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6</a:t>
                </a:r>
              </a:p>
            </p:txBody>
          </p:sp>
          <p:sp>
            <p:nvSpPr>
              <p:cNvPr id="190" name="TextBox 189"/>
              <p:cNvSpPr txBox="1"/>
              <p:nvPr/>
            </p:nvSpPr>
            <p:spPr>
              <a:xfrm>
                <a:off x="9679627" y="1831463"/>
                <a:ext cx="2482211" cy="729430"/>
              </a:xfrm>
              <a:prstGeom prst="rect">
                <a:avLst/>
              </a:prstGeom>
              <a:noFill/>
            </p:spPr>
            <p:txBody>
              <a:bodyPr wrap="square" lIns="91440" tIns="0"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What’s New in System Center for Management</a:t>
                </a:r>
                <a:r>
                  <a:rPr lang="en-US" sz="2000" dirty="0" smtClean="0">
                    <a:gradFill>
                      <a:gsLst>
                        <a:gs pos="2917">
                          <a:srgbClr val="FFFFFF"/>
                        </a:gs>
                        <a:gs pos="30000">
                          <a:srgbClr val="FFFFFF"/>
                        </a:gs>
                      </a:gsLst>
                      <a:lin ang="5400000" scaled="0"/>
                    </a:gradFill>
                  </a:rPr>
                  <a:t/>
                </a:r>
                <a:br>
                  <a:rPr lang="en-US" sz="2000" dirty="0" smtClean="0">
                    <a:gradFill>
                      <a:gsLst>
                        <a:gs pos="2917">
                          <a:srgbClr val="FFFFFF"/>
                        </a:gs>
                        <a:gs pos="30000">
                          <a:srgbClr val="FFFFFF"/>
                        </a:gs>
                      </a:gsLst>
                      <a:lin ang="5400000" scaled="0"/>
                    </a:gradFill>
                  </a:rPr>
                </a:br>
                <a:r>
                  <a:rPr lang="en-US" sz="1200" dirty="0" smtClean="0">
                    <a:gradFill>
                      <a:gsLst>
                        <a:gs pos="2917">
                          <a:srgbClr val="FFFFFF"/>
                        </a:gs>
                        <a:gs pos="30000">
                          <a:srgbClr val="FFFFFF"/>
                        </a:gs>
                      </a:gsLst>
                      <a:lin ang="5400000" scaled="0"/>
                    </a:gradFill>
                  </a:rPr>
                  <a:t>Tuesday </a:t>
                </a:r>
                <a:r>
                  <a:rPr lang="en-US" sz="1200" dirty="0">
                    <a:gradFill>
                      <a:gsLst>
                        <a:gs pos="2917">
                          <a:srgbClr val="FFFFFF"/>
                        </a:gs>
                        <a:gs pos="30000">
                          <a:srgbClr val="FFFFFF"/>
                        </a:gs>
                      </a:gsLst>
                      <a:lin ang="5400000" scaled="0"/>
                    </a:gradFill>
                  </a:rPr>
                  <a:t>5:00 PM | Room E351</a:t>
                </a:r>
              </a:p>
            </p:txBody>
          </p:sp>
        </p:grpSp>
        <p:grpSp>
          <p:nvGrpSpPr>
            <p:cNvPr id="191" name="Group 190"/>
            <p:cNvGrpSpPr/>
            <p:nvPr/>
          </p:nvGrpSpPr>
          <p:grpSpPr>
            <a:xfrm>
              <a:off x="9528655" y="5998330"/>
              <a:ext cx="2902587" cy="867930"/>
              <a:chOff x="9259251" y="1880852"/>
              <a:chExt cx="2902587" cy="867930"/>
            </a:xfrm>
          </p:grpSpPr>
          <p:sp>
            <p:nvSpPr>
              <p:cNvPr id="192" name="Oval 191"/>
              <p:cNvSpPr/>
              <p:nvPr/>
            </p:nvSpPr>
            <p:spPr bwMode="auto">
              <a:xfrm>
                <a:off x="9259251" y="1880852"/>
                <a:ext cx="318773" cy="318773"/>
              </a:xfrm>
              <a:prstGeom prst="ellipse">
                <a:avLst/>
              </a:prstGeom>
              <a:solidFill>
                <a:schemeClr val="bg1">
                  <a:lumMod val="75000"/>
                  <a:lumOff val="25000"/>
                </a:schemeClr>
              </a:solidFill>
              <a:ln w="31750">
                <a:solidFill>
                  <a:schemeClr val="tx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7</a:t>
                </a:r>
              </a:p>
            </p:txBody>
          </p:sp>
          <p:sp>
            <p:nvSpPr>
              <p:cNvPr id="193" name="TextBox 192"/>
              <p:cNvSpPr txBox="1"/>
              <p:nvPr/>
            </p:nvSpPr>
            <p:spPr>
              <a:xfrm>
                <a:off x="9679627" y="1880852"/>
                <a:ext cx="2482211" cy="867930"/>
              </a:xfrm>
              <a:prstGeom prst="rect">
                <a:avLst/>
              </a:prstGeom>
              <a:noFill/>
            </p:spPr>
            <p:txBody>
              <a:bodyPr wrap="square" lIns="91440" tIns="0"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Linux on the Microsoft Cloud Platform</a:t>
                </a:r>
                <a:r>
                  <a:rPr lang="en-US" sz="2000" dirty="0" smtClean="0">
                    <a:gradFill>
                      <a:gsLst>
                        <a:gs pos="2917">
                          <a:srgbClr val="FFFFFF"/>
                        </a:gs>
                        <a:gs pos="30000">
                          <a:srgbClr val="FFFFFF"/>
                        </a:gs>
                      </a:gsLst>
                      <a:lin ang="5400000" scaled="0"/>
                    </a:gradFill>
                  </a:rPr>
                  <a:t/>
                </a:r>
                <a:br>
                  <a:rPr lang="en-US" sz="2000" dirty="0" smtClean="0">
                    <a:gradFill>
                      <a:gsLst>
                        <a:gs pos="2917">
                          <a:srgbClr val="FFFFFF"/>
                        </a:gs>
                        <a:gs pos="30000">
                          <a:srgbClr val="FFFFFF"/>
                        </a:gs>
                      </a:gsLst>
                      <a:lin ang="5400000" scaled="0"/>
                    </a:gradFill>
                  </a:rPr>
                </a:br>
                <a:r>
                  <a:rPr lang="en-US" sz="1200" dirty="0" smtClean="0">
                    <a:gradFill>
                      <a:gsLst>
                        <a:gs pos="2917">
                          <a:srgbClr val="FFFFFF"/>
                        </a:gs>
                        <a:gs pos="30000">
                          <a:srgbClr val="FFFFFF"/>
                        </a:gs>
                      </a:gsLst>
                      <a:lin ang="5400000" scaled="0"/>
                    </a:gradFill>
                  </a:rPr>
                  <a:t>Wednesday 9</a:t>
                </a:r>
                <a:r>
                  <a:rPr lang="en-US" sz="1200" dirty="0">
                    <a:gradFill>
                      <a:gsLst>
                        <a:gs pos="2917">
                          <a:srgbClr val="FFFFFF"/>
                        </a:gs>
                        <a:gs pos="30000">
                          <a:srgbClr val="FFFFFF"/>
                        </a:gs>
                      </a:gsLst>
                      <a:lin ang="5400000" scaled="0"/>
                    </a:gradFill>
                  </a:rPr>
                  <a:t>:00 AM           Room S104</a:t>
                </a:r>
              </a:p>
            </p:txBody>
          </p:sp>
        </p:grpSp>
      </p:grpSp>
      <p:sp>
        <p:nvSpPr>
          <p:cNvPr id="195" name="Oval 194"/>
          <p:cNvSpPr/>
          <p:nvPr/>
        </p:nvSpPr>
        <p:spPr bwMode="auto">
          <a:xfrm>
            <a:off x="439282" y="391171"/>
            <a:ext cx="322681" cy="322681"/>
          </a:xfrm>
          <a:prstGeom prst="ellipse">
            <a:avLst/>
          </a:prstGeom>
          <a:solidFill>
            <a:schemeClr val="bg1">
              <a:lumMod val="75000"/>
              <a:lumOff val="25000"/>
            </a:schemeClr>
          </a:solidFill>
          <a:ln w="3175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6</a:t>
            </a:r>
          </a:p>
        </p:txBody>
      </p:sp>
      <p:sp>
        <p:nvSpPr>
          <p:cNvPr id="203" name="Rectangle 202"/>
          <p:cNvSpPr/>
          <p:nvPr/>
        </p:nvSpPr>
        <p:spPr>
          <a:xfrm>
            <a:off x="281387" y="678149"/>
            <a:ext cx="1694908" cy="400110"/>
          </a:xfrm>
          <a:prstGeom prst="rect">
            <a:avLst/>
          </a:prstGeom>
        </p:spPr>
        <p:txBody>
          <a:bodyPr wrap="square" lIns="0" rIns="0">
            <a:spAutoFit/>
          </a:bodyPr>
          <a:lstStyle/>
          <a:p>
            <a:pPr algn="ctr" defTabSz="932398" fontAlgn="base">
              <a:spcBef>
                <a:spcPct val="0"/>
              </a:spcBef>
              <a:spcAft>
                <a:spcPct val="0"/>
              </a:spcAft>
            </a:pPr>
            <a:r>
              <a:rPr lang="en-US" sz="2000" dirty="0">
                <a:gradFill>
                  <a:gsLst>
                    <a:gs pos="16814">
                      <a:srgbClr val="FFFFFF"/>
                    </a:gs>
                    <a:gs pos="63000">
                      <a:srgbClr val="FFFFFF"/>
                    </a:gs>
                  </a:gsLst>
                  <a:lin ang="5400000" scaled="0"/>
                </a:gradFill>
                <a:latin typeface="Segoe UI Semibold" panose="020B0702040204020203" pitchFamily="34" charset="0"/>
                <a:cs typeface="Segoe UI Semibold" panose="020B0702040204020203" pitchFamily="34" charset="0"/>
              </a:rPr>
              <a:t>Management</a:t>
            </a:r>
          </a:p>
        </p:txBody>
      </p:sp>
      <p:sp>
        <p:nvSpPr>
          <p:cNvPr id="204" name="Freeform 207"/>
          <p:cNvSpPr>
            <a:spLocks noChangeAspect="1" noEditPoints="1"/>
          </p:cNvSpPr>
          <p:nvPr/>
        </p:nvSpPr>
        <p:spPr bwMode="auto">
          <a:xfrm>
            <a:off x="1393832" y="1108739"/>
            <a:ext cx="496856" cy="427153"/>
          </a:xfrm>
          <a:custGeom>
            <a:avLst/>
            <a:gdLst>
              <a:gd name="T0" fmla="*/ 102 w 118"/>
              <a:gd name="T1" fmla="*/ 33 h 101"/>
              <a:gd name="T2" fmla="*/ 57 w 118"/>
              <a:gd name="T3" fmla="*/ 79 h 101"/>
              <a:gd name="T4" fmla="*/ 33 w 118"/>
              <a:gd name="T5" fmla="*/ 85 h 101"/>
              <a:gd name="T6" fmla="*/ 40 w 118"/>
              <a:gd name="T7" fmla="*/ 62 h 101"/>
              <a:gd name="T8" fmla="*/ 86 w 118"/>
              <a:gd name="T9" fmla="*/ 16 h 101"/>
              <a:gd name="T10" fmla="*/ 102 w 118"/>
              <a:gd name="T11" fmla="*/ 33 h 101"/>
              <a:gd name="T12" fmla="*/ 48 w 118"/>
              <a:gd name="T13" fmla="*/ 62 h 101"/>
              <a:gd name="T14" fmla="*/ 48 w 118"/>
              <a:gd name="T15" fmla="*/ 66 h 101"/>
              <a:gd name="T16" fmla="*/ 48 w 118"/>
              <a:gd name="T17" fmla="*/ 66 h 101"/>
              <a:gd name="T18" fmla="*/ 52 w 118"/>
              <a:gd name="T19" fmla="*/ 66 h 101"/>
              <a:gd name="T20" fmla="*/ 88 w 118"/>
              <a:gd name="T21" fmla="*/ 30 h 101"/>
              <a:gd name="T22" fmla="*/ 88 w 118"/>
              <a:gd name="T23" fmla="*/ 26 h 101"/>
              <a:gd name="T24" fmla="*/ 88 w 118"/>
              <a:gd name="T25" fmla="*/ 26 h 101"/>
              <a:gd name="T26" fmla="*/ 84 w 118"/>
              <a:gd name="T27" fmla="*/ 26 h 101"/>
              <a:gd name="T28" fmla="*/ 48 w 118"/>
              <a:gd name="T29" fmla="*/ 62 h 101"/>
              <a:gd name="T30" fmla="*/ 107 w 118"/>
              <a:gd name="T31" fmla="*/ 28 h 101"/>
              <a:gd name="T32" fmla="*/ 118 w 118"/>
              <a:gd name="T33" fmla="*/ 17 h 101"/>
              <a:gd name="T34" fmla="*/ 101 w 118"/>
              <a:gd name="T35" fmla="*/ 0 h 101"/>
              <a:gd name="T36" fmla="*/ 90 w 118"/>
              <a:gd name="T37" fmla="*/ 11 h 101"/>
              <a:gd name="T38" fmla="*/ 107 w 118"/>
              <a:gd name="T39" fmla="*/ 28 h 101"/>
              <a:gd name="T40" fmla="*/ 80 w 118"/>
              <a:gd name="T41" fmla="*/ 2 h 101"/>
              <a:gd name="T42" fmla="*/ 24 w 118"/>
              <a:gd name="T43" fmla="*/ 2 h 101"/>
              <a:gd name="T44" fmla="*/ 0 w 118"/>
              <a:gd name="T45" fmla="*/ 22 h 101"/>
              <a:gd name="T46" fmla="*/ 0 w 118"/>
              <a:gd name="T47" fmla="*/ 101 h 101"/>
              <a:gd name="T48" fmla="*/ 80 w 118"/>
              <a:gd name="T49" fmla="*/ 101 h 101"/>
              <a:gd name="T50" fmla="*/ 80 w 118"/>
              <a:gd name="T51" fmla="*/ 66 h 101"/>
              <a:gd name="T52" fmla="*/ 72 w 118"/>
              <a:gd name="T53" fmla="*/ 74 h 101"/>
              <a:gd name="T54" fmla="*/ 72 w 118"/>
              <a:gd name="T55" fmla="*/ 94 h 101"/>
              <a:gd name="T56" fmla="*/ 8 w 118"/>
              <a:gd name="T57" fmla="*/ 94 h 101"/>
              <a:gd name="T58" fmla="*/ 8 w 118"/>
              <a:gd name="T59" fmla="*/ 30 h 101"/>
              <a:gd name="T60" fmla="*/ 33 w 118"/>
              <a:gd name="T61" fmla="*/ 30 h 101"/>
              <a:gd name="T62" fmla="*/ 33 w 118"/>
              <a:gd name="T63" fmla="*/ 9 h 101"/>
              <a:gd name="T64" fmla="*/ 72 w 118"/>
              <a:gd name="T65" fmla="*/ 9 h 101"/>
              <a:gd name="T66" fmla="*/ 72 w 118"/>
              <a:gd name="T67" fmla="*/ 21 h 101"/>
              <a:gd name="T68" fmla="*/ 80 w 118"/>
              <a:gd name="T69" fmla="*/ 12 h 101"/>
              <a:gd name="T70" fmla="*/ 80 w 118"/>
              <a:gd name="T71"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8" h="101">
                <a:moveTo>
                  <a:pt x="102" y="33"/>
                </a:moveTo>
                <a:cubicBezTo>
                  <a:pt x="57" y="79"/>
                  <a:pt x="57" y="79"/>
                  <a:pt x="57" y="79"/>
                </a:cubicBezTo>
                <a:cubicBezTo>
                  <a:pt x="33" y="85"/>
                  <a:pt x="33" y="85"/>
                  <a:pt x="33" y="85"/>
                </a:cubicBezTo>
                <a:cubicBezTo>
                  <a:pt x="40" y="62"/>
                  <a:pt x="40" y="62"/>
                  <a:pt x="40" y="62"/>
                </a:cubicBezTo>
                <a:cubicBezTo>
                  <a:pt x="86" y="16"/>
                  <a:pt x="86" y="16"/>
                  <a:pt x="86" y="16"/>
                </a:cubicBezTo>
                <a:cubicBezTo>
                  <a:pt x="102" y="33"/>
                  <a:pt x="102" y="33"/>
                  <a:pt x="102" y="33"/>
                </a:cubicBezTo>
                <a:close/>
                <a:moveTo>
                  <a:pt x="48" y="62"/>
                </a:moveTo>
                <a:cubicBezTo>
                  <a:pt x="47" y="63"/>
                  <a:pt x="47" y="65"/>
                  <a:pt x="48" y="66"/>
                </a:cubicBezTo>
                <a:cubicBezTo>
                  <a:pt x="48" y="66"/>
                  <a:pt x="48" y="66"/>
                  <a:pt x="48" y="66"/>
                </a:cubicBezTo>
                <a:cubicBezTo>
                  <a:pt x="49" y="67"/>
                  <a:pt x="51" y="67"/>
                  <a:pt x="52" y="66"/>
                </a:cubicBezTo>
                <a:cubicBezTo>
                  <a:pt x="88" y="30"/>
                  <a:pt x="88" y="30"/>
                  <a:pt x="88" y="30"/>
                </a:cubicBezTo>
                <a:cubicBezTo>
                  <a:pt x="89" y="29"/>
                  <a:pt x="89" y="27"/>
                  <a:pt x="88" y="26"/>
                </a:cubicBezTo>
                <a:cubicBezTo>
                  <a:pt x="88" y="26"/>
                  <a:pt x="88" y="26"/>
                  <a:pt x="88" y="26"/>
                </a:cubicBezTo>
                <a:cubicBezTo>
                  <a:pt x="87" y="25"/>
                  <a:pt x="85" y="25"/>
                  <a:pt x="84" y="26"/>
                </a:cubicBezTo>
                <a:lnTo>
                  <a:pt x="48" y="62"/>
                </a:lnTo>
                <a:close/>
                <a:moveTo>
                  <a:pt x="107" y="28"/>
                </a:moveTo>
                <a:cubicBezTo>
                  <a:pt x="118" y="17"/>
                  <a:pt x="118" y="17"/>
                  <a:pt x="118" y="17"/>
                </a:cubicBezTo>
                <a:cubicBezTo>
                  <a:pt x="101" y="0"/>
                  <a:pt x="101" y="0"/>
                  <a:pt x="101" y="0"/>
                </a:cubicBezTo>
                <a:cubicBezTo>
                  <a:pt x="90" y="11"/>
                  <a:pt x="90" y="11"/>
                  <a:pt x="90" y="11"/>
                </a:cubicBezTo>
                <a:lnTo>
                  <a:pt x="107" y="28"/>
                </a:lnTo>
                <a:close/>
                <a:moveTo>
                  <a:pt x="80" y="2"/>
                </a:moveTo>
                <a:cubicBezTo>
                  <a:pt x="24" y="2"/>
                  <a:pt x="24" y="2"/>
                  <a:pt x="24" y="2"/>
                </a:cubicBezTo>
                <a:cubicBezTo>
                  <a:pt x="0" y="22"/>
                  <a:pt x="0" y="22"/>
                  <a:pt x="0" y="22"/>
                </a:cubicBezTo>
                <a:cubicBezTo>
                  <a:pt x="0" y="101"/>
                  <a:pt x="0" y="101"/>
                  <a:pt x="0" y="101"/>
                </a:cubicBezTo>
                <a:cubicBezTo>
                  <a:pt x="80" y="101"/>
                  <a:pt x="80" y="101"/>
                  <a:pt x="80" y="101"/>
                </a:cubicBezTo>
                <a:cubicBezTo>
                  <a:pt x="80" y="66"/>
                  <a:pt x="80" y="66"/>
                  <a:pt x="80" y="66"/>
                </a:cubicBezTo>
                <a:cubicBezTo>
                  <a:pt x="72" y="74"/>
                  <a:pt x="72" y="74"/>
                  <a:pt x="72" y="74"/>
                </a:cubicBezTo>
                <a:cubicBezTo>
                  <a:pt x="72" y="94"/>
                  <a:pt x="72" y="94"/>
                  <a:pt x="72" y="94"/>
                </a:cubicBezTo>
                <a:cubicBezTo>
                  <a:pt x="8" y="94"/>
                  <a:pt x="8" y="94"/>
                  <a:pt x="8" y="94"/>
                </a:cubicBezTo>
                <a:cubicBezTo>
                  <a:pt x="8" y="30"/>
                  <a:pt x="8" y="30"/>
                  <a:pt x="8" y="30"/>
                </a:cubicBezTo>
                <a:cubicBezTo>
                  <a:pt x="33" y="30"/>
                  <a:pt x="33" y="30"/>
                  <a:pt x="33" y="30"/>
                </a:cubicBezTo>
                <a:cubicBezTo>
                  <a:pt x="33" y="9"/>
                  <a:pt x="33" y="9"/>
                  <a:pt x="33" y="9"/>
                </a:cubicBezTo>
                <a:cubicBezTo>
                  <a:pt x="72" y="9"/>
                  <a:pt x="72" y="9"/>
                  <a:pt x="72" y="9"/>
                </a:cubicBezTo>
                <a:cubicBezTo>
                  <a:pt x="72" y="21"/>
                  <a:pt x="72" y="21"/>
                  <a:pt x="72" y="21"/>
                </a:cubicBezTo>
                <a:cubicBezTo>
                  <a:pt x="80" y="12"/>
                  <a:pt x="80" y="12"/>
                  <a:pt x="80" y="12"/>
                </a:cubicBezTo>
                <a:lnTo>
                  <a:pt x="80" y="2"/>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9" name="Group 8"/>
          <p:cNvGrpSpPr/>
          <p:nvPr/>
        </p:nvGrpSpPr>
        <p:grpSpPr>
          <a:xfrm>
            <a:off x="5538643" y="4102625"/>
            <a:ext cx="1508760" cy="1024128"/>
            <a:chOff x="5538643" y="4271665"/>
            <a:chExt cx="1508760" cy="1024128"/>
          </a:xfrm>
        </p:grpSpPr>
        <p:grpSp>
          <p:nvGrpSpPr>
            <p:cNvPr id="14" name="Group 13"/>
            <p:cNvGrpSpPr/>
            <p:nvPr/>
          </p:nvGrpSpPr>
          <p:grpSpPr>
            <a:xfrm>
              <a:off x="5538643" y="4271665"/>
              <a:ext cx="1508760" cy="1024128"/>
              <a:chOff x="6352484" y="4881061"/>
              <a:chExt cx="1896660" cy="1024128"/>
            </a:xfrm>
          </p:grpSpPr>
          <p:sp>
            <p:nvSpPr>
              <p:cNvPr id="78" name="Rectangle 77"/>
              <p:cNvSpPr/>
              <p:nvPr/>
            </p:nvSpPr>
            <p:spPr bwMode="auto">
              <a:xfrm>
                <a:off x="6352484" y="4881061"/>
                <a:ext cx="1896660" cy="1024128"/>
              </a:xfrm>
              <a:prstGeom prst="rect">
                <a:avLst/>
              </a:prstGeom>
              <a:solidFill>
                <a:srgbClr val="00317B"/>
              </a:solidFill>
              <a:ln w="19050">
                <a:no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0" bIns="182880" rtlCol="0" anchor="ctr" anchorCtr="0"/>
              <a:lstStyle/>
              <a:p>
                <a:pPr defTabSz="914400"/>
                <a:r>
                  <a:rPr lang="en-US" sz="14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Storage</a:t>
                </a:r>
              </a:p>
            </p:txBody>
          </p:sp>
          <p:sp>
            <p:nvSpPr>
              <p:cNvPr id="158" name="Rectangle 157"/>
              <p:cNvSpPr/>
              <p:nvPr/>
            </p:nvSpPr>
            <p:spPr>
              <a:xfrm>
                <a:off x="6421874" y="5657276"/>
                <a:ext cx="1757880" cy="177332"/>
              </a:xfrm>
              <a:prstGeom prst="rect">
                <a:avLst/>
              </a:prstGeom>
              <a:noFill/>
              <a:ln w="19050">
                <a:no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lIns="182880" rIns="0" bIns="182880" rtlCol="0" anchor="ctr" anchorCtr="0"/>
              <a:lstStyle/>
              <a:p>
                <a:pPr defTabSz="914400">
                  <a:lnSpc>
                    <a:spcPct val="110000"/>
                  </a:lnSpc>
                </a:pPr>
                <a:endParaRPr lang="en-US" sz="1200" dirty="0">
                  <a:gradFill>
                    <a:gsLst>
                      <a:gs pos="16814">
                        <a:srgbClr val="FFFFFF"/>
                      </a:gs>
                      <a:gs pos="46000">
                        <a:srgbClr val="FFFFFF"/>
                      </a:gs>
                    </a:gsLst>
                    <a:lin ang="5400000" scaled="0"/>
                  </a:gradFill>
                </a:endParaRPr>
              </a:p>
            </p:txBody>
          </p:sp>
        </p:grpSp>
        <p:sp>
          <p:nvSpPr>
            <p:cNvPr id="206" name="Freeform 24"/>
            <p:cNvSpPr>
              <a:spLocks noChangeAspect="1" noEditPoints="1"/>
            </p:cNvSpPr>
            <p:nvPr/>
          </p:nvSpPr>
          <p:spPr bwMode="auto">
            <a:xfrm>
              <a:off x="6591084" y="4924809"/>
              <a:ext cx="361650" cy="285075"/>
            </a:xfrm>
            <a:custGeom>
              <a:avLst/>
              <a:gdLst>
                <a:gd name="T0" fmla="*/ 145 w 564"/>
                <a:gd name="T1" fmla="*/ 52 h 444"/>
                <a:gd name="T2" fmla="*/ 419 w 564"/>
                <a:gd name="T3" fmla="*/ 52 h 444"/>
                <a:gd name="T4" fmla="*/ 282 w 564"/>
                <a:gd name="T5" fmla="*/ 131 h 444"/>
                <a:gd name="T6" fmla="*/ 414 w 564"/>
                <a:gd name="T7" fmla="*/ 128 h 444"/>
                <a:gd name="T8" fmla="*/ 150 w 564"/>
                <a:gd name="T9" fmla="*/ 128 h 444"/>
                <a:gd name="T10" fmla="*/ 145 w 564"/>
                <a:gd name="T11" fmla="*/ 163 h 444"/>
                <a:gd name="T12" fmla="*/ 242 w 564"/>
                <a:gd name="T13" fmla="*/ 204 h 444"/>
                <a:gd name="T14" fmla="*/ 242 w 564"/>
                <a:gd name="T15" fmla="*/ 226 h 444"/>
                <a:gd name="T16" fmla="*/ 322 w 564"/>
                <a:gd name="T17" fmla="*/ 226 h 444"/>
                <a:gd name="T18" fmla="*/ 322 w 564"/>
                <a:gd name="T19" fmla="*/ 204 h 444"/>
                <a:gd name="T20" fmla="*/ 419 w 564"/>
                <a:gd name="T21" fmla="*/ 163 h 444"/>
                <a:gd name="T22" fmla="*/ 414 w 564"/>
                <a:gd name="T23" fmla="*/ 128 h 444"/>
                <a:gd name="T24" fmla="*/ 242 w 564"/>
                <a:gd name="T25" fmla="*/ 264 h 444"/>
                <a:gd name="T26" fmla="*/ 282 w 564"/>
                <a:gd name="T27" fmla="*/ 322 h 444"/>
                <a:gd name="T28" fmla="*/ 322 w 564"/>
                <a:gd name="T29" fmla="*/ 264 h 444"/>
                <a:gd name="T30" fmla="*/ 226 w 564"/>
                <a:gd name="T31" fmla="*/ 361 h 444"/>
                <a:gd name="T32" fmla="*/ 113 w 564"/>
                <a:gd name="T33" fmla="*/ 444 h 444"/>
                <a:gd name="T34" fmla="*/ 0 w 564"/>
                <a:gd name="T35" fmla="*/ 361 h 444"/>
                <a:gd name="T36" fmla="*/ 113 w 564"/>
                <a:gd name="T37" fmla="*/ 399 h 444"/>
                <a:gd name="T38" fmla="*/ 226 w 564"/>
                <a:gd name="T39" fmla="*/ 361 h 444"/>
                <a:gd name="T40" fmla="*/ 226 w 564"/>
                <a:gd name="T41" fmla="*/ 323 h 444"/>
                <a:gd name="T42" fmla="*/ 0 w 564"/>
                <a:gd name="T43" fmla="*/ 323 h 444"/>
                <a:gd name="T44" fmla="*/ 4 w 564"/>
                <a:gd name="T45" fmla="*/ 285 h 444"/>
                <a:gd name="T46" fmla="*/ 222 w 564"/>
                <a:gd name="T47" fmla="*/ 285 h 444"/>
                <a:gd name="T48" fmla="*/ 226 w 564"/>
                <a:gd name="T49" fmla="*/ 222 h 444"/>
                <a:gd name="T50" fmla="*/ 113 w 564"/>
                <a:gd name="T51" fmla="*/ 287 h 444"/>
                <a:gd name="T52" fmla="*/ 0 w 564"/>
                <a:gd name="T53" fmla="*/ 222 h 444"/>
                <a:gd name="T54" fmla="*/ 226 w 564"/>
                <a:gd name="T55" fmla="*/ 222 h 444"/>
                <a:gd name="T56" fmla="*/ 564 w 564"/>
                <a:gd name="T57" fmla="*/ 393 h 444"/>
                <a:gd name="T58" fmla="*/ 338 w 564"/>
                <a:gd name="T59" fmla="*/ 393 h 444"/>
                <a:gd name="T60" fmla="*/ 342 w 564"/>
                <a:gd name="T61" fmla="*/ 361 h 444"/>
                <a:gd name="T62" fmla="*/ 559 w 564"/>
                <a:gd name="T63" fmla="*/ 361 h 444"/>
                <a:gd name="T64" fmla="*/ 564 w 564"/>
                <a:gd name="T65" fmla="*/ 285 h 444"/>
                <a:gd name="T66" fmla="*/ 451 w 564"/>
                <a:gd name="T67" fmla="*/ 368 h 444"/>
                <a:gd name="T68" fmla="*/ 338 w 564"/>
                <a:gd name="T69" fmla="*/ 285 h 444"/>
                <a:gd name="T70" fmla="*/ 451 w 564"/>
                <a:gd name="T71" fmla="*/ 318 h 444"/>
                <a:gd name="T72" fmla="*/ 564 w 564"/>
                <a:gd name="T73" fmla="*/ 285 h 444"/>
                <a:gd name="T74" fmla="*/ 564 w 564"/>
                <a:gd name="T75" fmla="*/ 242 h 444"/>
                <a:gd name="T76" fmla="*/ 338 w 564"/>
                <a:gd name="T77" fmla="*/ 242 h 444"/>
                <a:gd name="T78" fmla="*/ 451 w 564"/>
                <a:gd name="T79" fmla="*/ 17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4" h="444">
                  <a:moveTo>
                    <a:pt x="145" y="76"/>
                  </a:moveTo>
                  <a:cubicBezTo>
                    <a:pt x="145" y="52"/>
                    <a:pt x="145" y="52"/>
                    <a:pt x="145" y="52"/>
                  </a:cubicBezTo>
                  <a:cubicBezTo>
                    <a:pt x="145" y="23"/>
                    <a:pt x="206" y="0"/>
                    <a:pt x="282" y="0"/>
                  </a:cubicBezTo>
                  <a:cubicBezTo>
                    <a:pt x="358" y="0"/>
                    <a:pt x="419" y="23"/>
                    <a:pt x="419" y="52"/>
                  </a:cubicBezTo>
                  <a:cubicBezTo>
                    <a:pt x="419" y="76"/>
                    <a:pt x="419" y="76"/>
                    <a:pt x="419" y="76"/>
                  </a:cubicBezTo>
                  <a:cubicBezTo>
                    <a:pt x="419" y="106"/>
                    <a:pt x="358" y="131"/>
                    <a:pt x="282" y="131"/>
                  </a:cubicBezTo>
                  <a:cubicBezTo>
                    <a:pt x="206" y="131"/>
                    <a:pt x="145" y="106"/>
                    <a:pt x="145" y="76"/>
                  </a:cubicBezTo>
                  <a:close/>
                  <a:moveTo>
                    <a:pt x="414" y="128"/>
                  </a:moveTo>
                  <a:cubicBezTo>
                    <a:pt x="398" y="151"/>
                    <a:pt x="345" y="169"/>
                    <a:pt x="282" y="169"/>
                  </a:cubicBezTo>
                  <a:cubicBezTo>
                    <a:pt x="219" y="169"/>
                    <a:pt x="166" y="151"/>
                    <a:pt x="150" y="128"/>
                  </a:cubicBezTo>
                  <a:cubicBezTo>
                    <a:pt x="147" y="123"/>
                    <a:pt x="145" y="126"/>
                    <a:pt x="145" y="128"/>
                  </a:cubicBezTo>
                  <a:cubicBezTo>
                    <a:pt x="145" y="129"/>
                    <a:pt x="145" y="150"/>
                    <a:pt x="145" y="163"/>
                  </a:cubicBezTo>
                  <a:cubicBezTo>
                    <a:pt x="175" y="165"/>
                    <a:pt x="200" y="171"/>
                    <a:pt x="218" y="179"/>
                  </a:cubicBezTo>
                  <a:cubicBezTo>
                    <a:pt x="233" y="186"/>
                    <a:pt x="242" y="195"/>
                    <a:pt x="242" y="204"/>
                  </a:cubicBezTo>
                  <a:cubicBezTo>
                    <a:pt x="242" y="224"/>
                    <a:pt x="242" y="224"/>
                    <a:pt x="242" y="224"/>
                  </a:cubicBezTo>
                  <a:cubicBezTo>
                    <a:pt x="242" y="226"/>
                    <a:pt x="242" y="226"/>
                    <a:pt x="242" y="226"/>
                  </a:cubicBezTo>
                  <a:cubicBezTo>
                    <a:pt x="255" y="228"/>
                    <a:pt x="268" y="229"/>
                    <a:pt x="282" y="229"/>
                  </a:cubicBezTo>
                  <a:cubicBezTo>
                    <a:pt x="296" y="229"/>
                    <a:pt x="309" y="228"/>
                    <a:pt x="322" y="226"/>
                  </a:cubicBezTo>
                  <a:cubicBezTo>
                    <a:pt x="322" y="224"/>
                    <a:pt x="322" y="224"/>
                    <a:pt x="322" y="224"/>
                  </a:cubicBezTo>
                  <a:cubicBezTo>
                    <a:pt x="322" y="204"/>
                    <a:pt x="322" y="204"/>
                    <a:pt x="322" y="204"/>
                  </a:cubicBezTo>
                  <a:cubicBezTo>
                    <a:pt x="322" y="195"/>
                    <a:pt x="331" y="186"/>
                    <a:pt x="346" y="179"/>
                  </a:cubicBezTo>
                  <a:cubicBezTo>
                    <a:pt x="364" y="171"/>
                    <a:pt x="389" y="165"/>
                    <a:pt x="419" y="163"/>
                  </a:cubicBezTo>
                  <a:cubicBezTo>
                    <a:pt x="419" y="150"/>
                    <a:pt x="419" y="129"/>
                    <a:pt x="419" y="128"/>
                  </a:cubicBezTo>
                  <a:cubicBezTo>
                    <a:pt x="419" y="126"/>
                    <a:pt x="417" y="123"/>
                    <a:pt x="414" y="128"/>
                  </a:cubicBezTo>
                  <a:close/>
                  <a:moveTo>
                    <a:pt x="282" y="267"/>
                  </a:moveTo>
                  <a:cubicBezTo>
                    <a:pt x="268" y="267"/>
                    <a:pt x="255" y="266"/>
                    <a:pt x="242" y="264"/>
                  </a:cubicBezTo>
                  <a:cubicBezTo>
                    <a:pt x="242" y="318"/>
                    <a:pt x="242" y="318"/>
                    <a:pt x="242" y="318"/>
                  </a:cubicBezTo>
                  <a:cubicBezTo>
                    <a:pt x="255" y="320"/>
                    <a:pt x="268" y="322"/>
                    <a:pt x="282" y="322"/>
                  </a:cubicBezTo>
                  <a:cubicBezTo>
                    <a:pt x="296" y="322"/>
                    <a:pt x="309" y="320"/>
                    <a:pt x="322" y="318"/>
                  </a:cubicBezTo>
                  <a:cubicBezTo>
                    <a:pt x="322" y="264"/>
                    <a:pt x="322" y="264"/>
                    <a:pt x="322" y="264"/>
                  </a:cubicBezTo>
                  <a:cubicBezTo>
                    <a:pt x="309" y="266"/>
                    <a:pt x="296" y="267"/>
                    <a:pt x="282" y="267"/>
                  </a:cubicBezTo>
                  <a:close/>
                  <a:moveTo>
                    <a:pt x="226" y="361"/>
                  </a:moveTo>
                  <a:cubicBezTo>
                    <a:pt x="226" y="363"/>
                    <a:pt x="226" y="393"/>
                    <a:pt x="226" y="393"/>
                  </a:cubicBezTo>
                  <a:cubicBezTo>
                    <a:pt x="226" y="416"/>
                    <a:pt x="176" y="444"/>
                    <a:pt x="113" y="444"/>
                  </a:cubicBezTo>
                  <a:cubicBezTo>
                    <a:pt x="51" y="444"/>
                    <a:pt x="0" y="415"/>
                    <a:pt x="0" y="393"/>
                  </a:cubicBezTo>
                  <a:cubicBezTo>
                    <a:pt x="0" y="393"/>
                    <a:pt x="0" y="363"/>
                    <a:pt x="0" y="361"/>
                  </a:cubicBezTo>
                  <a:cubicBezTo>
                    <a:pt x="0" y="359"/>
                    <a:pt x="2" y="356"/>
                    <a:pt x="5" y="361"/>
                  </a:cubicBezTo>
                  <a:cubicBezTo>
                    <a:pt x="18" y="383"/>
                    <a:pt x="62" y="399"/>
                    <a:pt x="113" y="399"/>
                  </a:cubicBezTo>
                  <a:cubicBezTo>
                    <a:pt x="165" y="399"/>
                    <a:pt x="208" y="383"/>
                    <a:pt x="222" y="361"/>
                  </a:cubicBezTo>
                  <a:cubicBezTo>
                    <a:pt x="225" y="356"/>
                    <a:pt x="226" y="359"/>
                    <a:pt x="226" y="361"/>
                  </a:cubicBezTo>
                  <a:close/>
                  <a:moveTo>
                    <a:pt x="226" y="285"/>
                  </a:moveTo>
                  <a:cubicBezTo>
                    <a:pt x="226" y="286"/>
                    <a:pt x="226" y="323"/>
                    <a:pt x="226" y="323"/>
                  </a:cubicBezTo>
                  <a:cubicBezTo>
                    <a:pt x="226" y="341"/>
                    <a:pt x="176" y="368"/>
                    <a:pt x="113" y="368"/>
                  </a:cubicBezTo>
                  <a:cubicBezTo>
                    <a:pt x="51" y="368"/>
                    <a:pt x="0" y="343"/>
                    <a:pt x="0" y="323"/>
                  </a:cubicBezTo>
                  <a:cubicBezTo>
                    <a:pt x="0" y="323"/>
                    <a:pt x="0" y="286"/>
                    <a:pt x="0" y="285"/>
                  </a:cubicBezTo>
                  <a:cubicBezTo>
                    <a:pt x="0" y="283"/>
                    <a:pt x="2" y="281"/>
                    <a:pt x="4" y="285"/>
                  </a:cubicBezTo>
                  <a:cubicBezTo>
                    <a:pt x="18" y="304"/>
                    <a:pt x="61" y="318"/>
                    <a:pt x="113" y="318"/>
                  </a:cubicBezTo>
                  <a:cubicBezTo>
                    <a:pt x="165" y="318"/>
                    <a:pt x="209" y="304"/>
                    <a:pt x="222" y="285"/>
                  </a:cubicBezTo>
                  <a:cubicBezTo>
                    <a:pt x="225" y="281"/>
                    <a:pt x="226" y="283"/>
                    <a:pt x="226" y="285"/>
                  </a:cubicBezTo>
                  <a:close/>
                  <a:moveTo>
                    <a:pt x="226" y="222"/>
                  </a:moveTo>
                  <a:cubicBezTo>
                    <a:pt x="226" y="242"/>
                    <a:pt x="226" y="242"/>
                    <a:pt x="226" y="242"/>
                  </a:cubicBezTo>
                  <a:cubicBezTo>
                    <a:pt x="226" y="267"/>
                    <a:pt x="176" y="287"/>
                    <a:pt x="113" y="287"/>
                  </a:cubicBezTo>
                  <a:cubicBezTo>
                    <a:pt x="51" y="287"/>
                    <a:pt x="0" y="267"/>
                    <a:pt x="0" y="242"/>
                  </a:cubicBezTo>
                  <a:cubicBezTo>
                    <a:pt x="0" y="222"/>
                    <a:pt x="0" y="222"/>
                    <a:pt x="0" y="222"/>
                  </a:cubicBezTo>
                  <a:cubicBezTo>
                    <a:pt x="0" y="198"/>
                    <a:pt x="51" y="179"/>
                    <a:pt x="113" y="179"/>
                  </a:cubicBezTo>
                  <a:cubicBezTo>
                    <a:pt x="176" y="179"/>
                    <a:pt x="226" y="198"/>
                    <a:pt x="226" y="222"/>
                  </a:cubicBezTo>
                  <a:close/>
                  <a:moveTo>
                    <a:pt x="564" y="361"/>
                  </a:moveTo>
                  <a:cubicBezTo>
                    <a:pt x="564" y="363"/>
                    <a:pt x="564" y="393"/>
                    <a:pt x="564" y="393"/>
                  </a:cubicBezTo>
                  <a:cubicBezTo>
                    <a:pt x="564" y="416"/>
                    <a:pt x="513" y="444"/>
                    <a:pt x="451" y="444"/>
                  </a:cubicBezTo>
                  <a:cubicBezTo>
                    <a:pt x="388" y="444"/>
                    <a:pt x="338" y="415"/>
                    <a:pt x="338" y="393"/>
                  </a:cubicBezTo>
                  <a:cubicBezTo>
                    <a:pt x="338" y="393"/>
                    <a:pt x="338" y="363"/>
                    <a:pt x="338" y="361"/>
                  </a:cubicBezTo>
                  <a:cubicBezTo>
                    <a:pt x="338" y="359"/>
                    <a:pt x="339" y="356"/>
                    <a:pt x="342" y="361"/>
                  </a:cubicBezTo>
                  <a:cubicBezTo>
                    <a:pt x="356" y="383"/>
                    <a:pt x="399" y="399"/>
                    <a:pt x="451" y="399"/>
                  </a:cubicBezTo>
                  <a:cubicBezTo>
                    <a:pt x="502" y="399"/>
                    <a:pt x="546" y="383"/>
                    <a:pt x="559" y="361"/>
                  </a:cubicBezTo>
                  <a:cubicBezTo>
                    <a:pt x="562" y="356"/>
                    <a:pt x="564" y="359"/>
                    <a:pt x="564" y="361"/>
                  </a:cubicBezTo>
                  <a:close/>
                  <a:moveTo>
                    <a:pt x="564" y="285"/>
                  </a:moveTo>
                  <a:cubicBezTo>
                    <a:pt x="564" y="286"/>
                    <a:pt x="564" y="323"/>
                    <a:pt x="564" y="323"/>
                  </a:cubicBezTo>
                  <a:cubicBezTo>
                    <a:pt x="564" y="341"/>
                    <a:pt x="513" y="368"/>
                    <a:pt x="451" y="368"/>
                  </a:cubicBezTo>
                  <a:cubicBezTo>
                    <a:pt x="388" y="368"/>
                    <a:pt x="338" y="343"/>
                    <a:pt x="338" y="323"/>
                  </a:cubicBezTo>
                  <a:cubicBezTo>
                    <a:pt x="338" y="323"/>
                    <a:pt x="338" y="286"/>
                    <a:pt x="338" y="285"/>
                  </a:cubicBezTo>
                  <a:cubicBezTo>
                    <a:pt x="338" y="283"/>
                    <a:pt x="339" y="281"/>
                    <a:pt x="342" y="285"/>
                  </a:cubicBezTo>
                  <a:cubicBezTo>
                    <a:pt x="355" y="304"/>
                    <a:pt x="399" y="318"/>
                    <a:pt x="451" y="318"/>
                  </a:cubicBezTo>
                  <a:cubicBezTo>
                    <a:pt x="502" y="318"/>
                    <a:pt x="546" y="304"/>
                    <a:pt x="560" y="285"/>
                  </a:cubicBezTo>
                  <a:cubicBezTo>
                    <a:pt x="562" y="281"/>
                    <a:pt x="564" y="283"/>
                    <a:pt x="564" y="285"/>
                  </a:cubicBezTo>
                  <a:close/>
                  <a:moveTo>
                    <a:pt x="564" y="222"/>
                  </a:moveTo>
                  <a:cubicBezTo>
                    <a:pt x="564" y="242"/>
                    <a:pt x="564" y="242"/>
                    <a:pt x="564" y="242"/>
                  </a:cubicBezTo>
                  <a:cubicBezTo>
                    <a:pt x="564" y="267"/>
                    <a:pt x="513" y="287"/>
                    <a:pt x="451" y="287"/>
                  </a:cubicBezTo>
                  <a:cubicBezTo>
                    <a:pt x="388" y="287"/>
                    <a:pt x="338" y="267"/>
                    <a:pt x="338" y="242"/>
                  </a:cubicBezTo>
                  <a:cubicBezTo>
                    <a:pt x="338" y="222"/>
                    <a:pt x="338" y="222"/>
                    <a:pt x="338" y="222"/>
                  </a:cubicBezTo>
                  <a:cubicBezTo>
                    <a:pt x="338" y="198"/>
                    <a:pt x="388" y="179"/>
                    <a:pt x="451" y="179"/>
                  </a:cubicBezTo>
                  <a:cubicBezTo>
                    <a:pt x="513" y="179"/>
                    <a:pt x="564" y="198"/>
                    <a:pt x="564" y="222"/>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8" name="Group 7"/>
          <p:cNvGrpSpPr/>
          <p:nvPr/>
        </p:nvGrpSpPr>
        <p:grpSpPr>
          <a:xfrm>
            <a:off x="3976729" y="4102625"/>
            <a:ext cx="1508760" cy="1024128"/>
            <a:chOff x="3976729" y="4271665"/>
            <a:chExt cx="1508760" cy="1024128"/>
          </a:xfrm>
        </p:grpSpPr>
        <p:grpSp>
          <p:nvGrpSpPr>
            <p:cNvPr id="13" name="Group 12"/>
            <p:cNvGrpSpPr/>
            <p:nvPr/>
          </p:nvGrpSpPr>
          <p:grpSpPr>
            <a:xfrm>
              <a:off x="3976729" y="4271665"/>
              <a:ext cx="1508760" cy="1024128"/>
              <a:chOff x="4399832" y="4881064"/>
              <a:chExt cx="1896660" cy="1024128"/>
            </a:xfrm>
          </p:grpSpPr>
          <p:sp>
            <p:nvSpPr>
              <p:cNvPr id="77" name="Rectangle 76"/>
              <p:cNvSpPr/>
              <p:nvPr/>
            </p:nvSpPr>
            <p:spPr bwMode="auto">
              <a:xfrm>
                <a:off x="4399832" y="4881064"/>
                <a:ext cx="1896660" cy="1024128"/>
              </a:xfrm>
              <a:prstGeom prst="rect">
                <a:avLst/>
              </a:prstGeom>
              <a:solidFill>
                <a:srgbClr val="00317B"/>
              </a:solidFill>
              <a:ln w="19050">
                <a:no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0" bIns="182880" rtlCol="0" anchor="ctr" anchorCtr="0"/>
              <a:lstStyle/>
              <a:p>
                <a:pPr defTabSz="914400"/>
                <a:r>
                  <a:rPr lang="en-US" sz="14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Networking</a:t>
                </a:r>
              </a:p>
            </p:txBody>
          </p:sp>
          <p:sp>
            <p:nvSpPr>
              <p:cNvPr id="59" name="Rectangle 58"/>
              <p:cNvSpPr/>
              <p:nvPr/>
            </p:nvSpPr>
            <p:spPr>
              <a:xfrm>
                <a:off x="4469222" y="5730238"/>
                <a:ext cx="1757880" cy="104368"/>
              </a:xfrm>
              <a:prstGeom prst="rect">
                <a:avLst/>
              </a:prstGeom>
              <a:noFill/>
              <a:ln w="19050">
                <a:no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lIns="182880" rIns="0" bIns="182880" rtlCol="0" anchor="ctr" anchorCtr="0"/>
              <a:lstStyle/>
              <a:p>
                <a:pPr defTabSz="914400">
                  <a:lnSpc>
                    <a:spcPct val="110000"/>
                  </a:lnSpc>
                </a:pPr>
                <a:endParaRPr lang="en-US" sz="1200" dirty="0">
                  <a:gradFill>
                    <a:gsLst>
                      <a:gs pos="16814">
                        <a:srgbClr val="FFFFFF"/>
                      </a:gs>
                      <a:gs pos="46000">
                        <a:srgbClr val="FFFFFF"/>
                      </a:gs>
                    </a:gsLst>
                    <a:lin ang="5400000" scaled="0"/>
                  </a:gradFill>
                </a:endParaRPr>
              </a:p>
            </p:txBody>
          </p:sp>
        </p:grpSp>
        <p:sp>
          <p:nvSpPr>
            <p:cNvPr id="207" name="Freeform 376"/>
            <p:cNvSpPr>
              <a:spLocks noChangeAspect="1" noEditPoints="1"/>
            </p:cNvSpPr>
            <p:nvPr/>
          </p:nvSpPr>
          <p:spPr bwMode="auto">
            <a:xfrm flipH="1">
              <a:off x="5094237" y="4919998"/>
              <a:ext cx="295053" cy="296514"/>
            </a:xfrm>
            <a:custGeom>
              <a:avLst/>
              <a:gdLst>
                <a:gd name="T0" fmla="*/ 0 w 86"/>
                <a:gd name="T1" fmla="*/ 0 h 86"/>
                <a:gd name="T2" fmla="*/ 24 w 86"/>
                <a:gd name="T3" fmla="*/ 0 h 86"/>
                <a:gd name="T4" fmla="*/ 24 w 86"/>
                <a:gd name="T5" fmla="*/ 24 h 86"/>
                <a:gd name="T6" fmla="*/ 18 w 86"/>
                <a:gd name="T7" fmla="*/ 24 h 86"/>
                <a:gd name="T8" fmla="*/ 18 w 86"/>
                <a:gd name="T9" fmla="*/ 33 h 86"/>
                <a:gd name="T10" fmla="*/ 22 w 86"/>
                <a:gd name="T11" fmla="*/ 37 h 86"/>
                <a:gd name="T12" fmla="*/ 31 w 86"/>
                <a:gd name="T13" fmla="*/ 37 h 86"/>
                <a:gd name="T14" fmla="*/ 31 w 86"/>
                <a:gd name="T15" fmla="*/ 31 h 86"/>
                <a:gd name="T16" fmla="*/ 55 w 86"/>
                <a:gd name="T17" fmla="*/ 31 h 86"/>
                <a:gd name="T18" fmla="*/ 55 w 86"/>
                <a:gd name="T19" fmla="*/ 55 h 86"/>
                <a:gd name="T20" fmla="*/ 49 w 86"/>
                <a:gd name="T21" fmla="*/ 55 h 86"/>
                <a:gd name="T22" fmla="*/ 49 w 86"/>
                <a:gd name="T23" fmla="*/ 64 h 86"/>
                <a:gd name="T24" fmla="*/ 53 w 86"/>
                <a:gd name="T25" fmla="*/ 67 h 86"/>
                <a:gd name="T26" fmla="*/ 61 w 86"/>
                <a:gd name="T27" fmla="*/ 67 h 86"/>
                <a:gd name="T28" fmla="*/ 61 w 86"/>
                <a:gd name="T29" fmla="*/ 61 h 86"/>
                <a:gd name="T30" fmla="*/ 86 w 86"/>
                <a:gd name="T31" fmla="*/ 61 h 86"/>
                <a:gd name="T32" fmla="*/ 86 w 86"/>
                <a:gd name="T33" fmla="*/ 86 h 86"/>
                <a:gd name="T34" fmla="*/ 61 w 86"/>
                <a:gd name="T35" fmla="*/ 86 h 86"/>
                <a:gd name="T36" fmla="*/ 61 w 86"/>
                <a:gd name="T37" fmla="*/ 73 h 86"/>
                <a:gd name="T38" fmla="*/ 53 w 86"/>
                <a:gd name="T39" fmla="*/ 73 h 86"/>
                <a:gd name="T40" fmla="*/ 46 w 86"/>
                <a:gd name="T41" fmla="*/ 78 h 86"/>
                <a:gd name="T42" fmla="*/ 39 w 86"/>
                <a:gd name="T43" fmla="*/ 73 h 86"/>
                <a:gd name="T44" fmla="*/ 18 w 86"/>
                <a:gd name="T45" fmla="*/ 73 h 86"/>
                <a:gd name="T46" fmla="*/ 12 w 86"/>
                <a:gd name="T47" fmla="*/ 73 h 86"/>
                <a:gd name="T48" fmla="*/ 12 w 86"/>
                <a:gd name="T49" fmla="*/ 67 h 86"/>
                <a:gd name="T50" fmla="*/ 12 w 86"/>
                <a:gd name="T51" fmla="*/ 47 h 86"/>
                <a:gd name="T52" fmla="*/ 7 w 86"/>
                <a:gd name="T53" fmla="*/ 40 h 86"/>
                <a:gd name="T54" fmla="*/ 12 w 86"/>
                <a:gd name="T55" fmla="*/ 33 h 86"/>
                <a:gd name="T56" fmla="*/ 12 w 86"/>
                <a:gd name="T57" fmla="*/ 24 h 86"/>
                <a:gd name="T58" fmla="*/ 0 w 86"/>
                <a:gd name="T59" fmla="*/ 24 h 86"/>
                <a:gd name="T60" fmla="*/ 0 w 86"/>
                <a:gd name="T61" fmla="*/ 0 h 86"/>
                <a:gd name="T62" fmla="*/ 43 w 86"/>
                <a:gd name="T63" fmla="*/ 55 h 86"/>
                <a:gd name="T64" fmla="*/ 31 w 86"/>
                <a:gd name="T65" fmla="*/ 55 h 86"/>
                <a:gd name="T66" fmla="*/ 31 w 86"/>
                <a:gd name="T67" fmla="*/ 43 h 86"/>
                <a:gd name="T68" fmla="*/ 22 w 86"/>
                <a:gd name="T69" fmla="*/ 43 h 86"/>
                <a:gd name="T70" fmla="*/ 18 w 86"/>
                <a:gd name="T71" fmla="*/ 46 h 86"/>
                <a:gd name="T72" fmla="*/ 18 w 86"/>
                <a:gd name="T73" fmla="*/ 67 h 86"/>
                <a:gd name="T74" fmla="*/ 39 w 86"/>
                <a:gd name="T75" fmla="*/ 67 h 86"/>
                <a:gd name="T76" fmla="*/ 43 w 86"/>
                <a:gd name="T77" fmla="*/ 64 h 86"/>
                <a:gd name="T78" fmla="*/ 43 w 86"/>
                <a:gd name="T79" fmla="*/ 5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6" h="86">
                  <a:moveTo>
                    <a:pt x="0" y="0"/>
                  </a:moveTo>
                  <a:cubicBezTo>
                    <a:pt x="24" y="0"/>
                    <a:pt x="24" y="0"/>
                    <a:pt x="24" y="0"/>
                  </a:cubicBezTo>
                  <a:cubicBezTo>
                    <a:pt x="24" y="24"/>
                    <a:pt x="24" y="24"/>
                    <a:pt x="24" y="24"/>
                  </a:cubicBezTo>
                  <a:cubicBezTo>
                    <a:pt x="18" y="24"/>
                    <a:pt x="18" y="24"/>
                    <a:pt x="18" y="24"/>
                  </a:cubicBezTo>
                  <a:cubicBezTo>
                    <a:pt x="18" y="33"/>
                    <a:pt x="18" y="33"/>
                    <a:pt x="18" y="33"/>
                  </a:cubicBezTo>
                  <a:cubicBezTo>
                    <a:pt x="20" y="34"/>
                    <a:pt x="21" y="35"/>
                    <a:pt x="22" y="37"/>
                  </a:cubicBezTo>
                  <a:cubicBezTo>
                    <a:pt x="31" y="37"/>
                    <a:pt x="31" y="37"/>
                    <a:pt x="31" y="37"/>
                  </a:cubicBezTo>
                  <a:cubicBezTo>
                    <a:pt x="31" y="31"/>
                    <a:pt x="31" y="31"/>
                    <a:pt x="31" y="31"/>
                  </a:cubicBezTo>
                  <a:cubicBezTo>
                    <a:pt x="55" y="31"/>
                    <a:pt x="55" y="31"/>
                    <a:pt x="55" y="31"/>
                  </a:cubicBezTo>
                  <a:cubicBezTo>
                    <a:pt x="55" y="55"/>
                    <a:pt x="55" y="55"/>
                    <a:pt x="55" y="55"/>
                  </a:cubicBezTo>
                  <a:cubicBezTo>
                    <a:pt x="49" y="55"/>
                    <a:pt x="49" y="55"/>
                    <a:pt x="49" y="55"/>
                  </a:cubicBezTo>
                  <a:cubicBezTo>
                    <a:pt x="49" y="64"/>
                    <a:pt x="49" y="64"/>
                    <a:pt x="49" y="64"/>
                  </a:cubicBezTo>
                  <a:cubicBezTo>
                    <a:pt x="50" y="65"/>
                    <a:pt x="52" y="66"/>
                    <a:pt x="53" y="67"/>
                  </a:cubicBezTo>
                  <a:cubicBezTo>
                    <a:pt x="61" y="67"/>
                    <a:pt x="61" y="67"/>
                    <a:pt x="61" y="67"/>
                  </a:cubicBezTo>
                  <a:cubicBezTo>
                    <a:pt x="61" y="61"/>
                    <a:pt x="61" y="61"/>
                    <a:pt x="61" y="61"/>
                  </a:cubicBezTo>
                  <a:cubicBezTo>
                    <a:pt x="86" y="61"/>
                    <a:pt x="86" y="61"/>
                    <a:pt x="86" y="61"/>
                  </a:cubicBezTo>
                  <a:cubicBezTo>
                    <a:pt x="86" y="86"/>
                    <a:pt x="86" y="86"/>
                    <a:pt x="86" y="86"/>
                  </a:cubicBezTo>
                  <a:cubicBezTo>
                    <a:pt x="61" y="86"/>
                    <a:pt x="61" y="86"/>
                    <a:pt x="61" y="86"/>
                  </a:cubicBezTo>
                  <a:cubicBezTo>
                    <a:pt x="61" y="73"/>
                    <a:pt x="61" y="73"/>
                    <a:pt x="61" y="73"/>
                  </a:cubicBezTo>
                  <a:cubicBezTo>
                    <a:pt x="53" y="73"/>
                    <a:pt x="53" y="73"/>
                    <a:pt x="53" y="73"/>
                  </a:cubicBezTo>
                  <a:cubicBezTo>
                    <a:pt x="52" y="76"/>
                    <a:pt x="49" y="78"/>
                    <a:pt x="46" y="78"/>
                  </a:cubicBezTo>
                  <a:cubicBezTo>
                    <a:pt x="43" y="78"/>
                    <a:pt x="40" y="76"/>
                    <a:pt x="39" y="73"/>
                  </a:cubicBezTo>
                  <a:cubicBezTo>
                    <a:pt x="18" y="73"/>
                    <a:pt x="18" y="73"/>
                    <a:pt x="18" y="73"/>
                  </a:cubicBezTo>
                  <a:cubicBezTo>
                    <a:pt x="12" y="73"/>
                    <a:pt x="12" y="73"/>
                    <a:pt x="12" y="73"/>
                  </a:cubicBezTo>
                  <a:cubicBezTo>
                    <a:pt x="12" y="67"/>
                    <a:pt x="12" y="67"/>
                    <a:pt x="12" y="67"/>
                  </a:cubicBezTo>
                  <a:cubicBezTo>
                    <a:pt x="12" y="47"/>
                    <a:pt x="12" y="47"/>
                    <a:pt x="12" y="47"/>
                  </a:cubicBezTo>
                  <a:cubicBezTo>
                    <a:pt x="9" y="46"/>
                    <a:pt x="7" y="43"/>
                    <a:pt x="7" y="40"/>
                  </a:cubicBezTo>
                  <a:cubicBezTo>
                    <a:pt x="7" y="36"/>
                    <a:pt x="9" y="34"/>
                    <a:pt x="12" y="33"/>
                  </a:cubicBezTo>
                  <a:cubicBezTo>
                    <a:pt x="12" y="24"/>
                    <a:pt x="12" y="24"/>
                    <a:pt x="12" y="24"/>
                  </a:cubicBezTo>
                  <a:cubicBezTo>
                    <a:pt x="0" y="24"/>
                    <a:pt x="0" y="24"/>
                    <a:pt x="0" y="24"/>
                  </a:cubicBezTo>
                  <a:cubicBezTo>
                    <a:pt x="0" y="0"/>
                    <a:pt x="0" y="0"/>
                    <a:pt x="0" y="0"/>
                  </a:cubicBezTo>
                  <a:close/>
                  <a:moveTo>
                    <a:pt x="43" y="55"/>
                  </a:moveTo>
                  <a:cubicBezTo>
                    <a:pt x="31" y="55"/>
                    <a:pt x="31" y="55"/>
                    <a:pt x="31" y="55"/>
                  </a:cubicBezTo>
                  <a:cubicBezTo>
                    <a:pt x="31" y="43"/>
                    <a:pt x="31" y="43"/>
                    <a:pt x="31" y="43"/>
                  </a:cubicBezTo>
                  <a:cubicBezTo>
                    <a:pt x="22" y="43"/>
                    <a:pt x="22" y="43"/>
                    <a:pt x="22" y="43"/>
                  </a:cubicBezTo>
                  <a:cubicBezTo>
                    <a:pt x="21" y="44"/>
                    <a:pt x="20" y="46"/>
                    <a:pt x="18" y="46"/>
                  </a:cubicBezTo>
                  <a:cubicBezTo>
                    <a:pt x="18" y="67"/>
                    <a:pt x="18" y="67"/>
                    <a:pt x="18" y="67"/>
                  </a:cubicBezTo>
                  <a:cubicBezTo>
                    <a:pt x="39" y="67"/>
                    <a:pt x="39" y="67"/>
                    <a:pt x="39" y="67"/>
                  </a:cubicBezTo>
                  <a:cubicBezTo>
                    <a:pt x="40" y="66"/>
                    <a:pt x="41" y="65"/>
                    <a:pt x="43" y="64"/>
                  </a:cubicBezTo>
                  <a:lnTo>
                    <a:pt x="43" y="55"/>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4" name="Group 3"/>
          <p:cNvGrpSpPr/>
          <p:nvPr/>
        </p:nvGrpSpPr>
        <p:grpSpPr>
          <a:xfrm>
            <a:off x="2414815" y="4102625"/>
            <a:ext cx="1508760" cy="1024128"/>
            <a:chOff x="2414815" y="4271665"/>
            <a:chExt cx="1508760" cy="1024128"/>
          </a:xfrm>
        </p:grpSpPr>
        <p:grpSp>
          <p:nvGrpSpPr>
            <p:cNvPr id="6" name="Group 5"/>
            <p:cNvGrpSpPr/>
            <p:nvPr/>
          </p:nvGrpSpPr>
          <p:grpSpPr>
            <a:xfrm>
              <a:off x="2414815" y="4271665"/>
              <a:ext cx="1508760" cy="1024128"/>
              <a:chOff x="2447177" y="4881065"/>
              <a:chExt cx="1896660" cy="1024128"/>
            </a:xfrm>
          </p:grpSpPr>
          <p:sp>
            <p:nvSpPr>
              <p:cNvPr id="76" name="Rectangle 75"/>
              <p:cNvSpPr/>
              <p:nvPr/>
            </p:nvSpPr>
            <p:spPr bwMode="auto">
              <a:xfrm>
                <a:off x="2447177" y="4881065"/>
                <a:ext cx="1896660" cy="1024128"/>
              </a:xfrm>
              <a:prstGeom prst="rect">
                <a:avLst/>
              </a:prstGeom>
              <a:solidFill>
                <a:schemeClr val="accent5">
                  <a:lumMod val="50000"/>
                </a:schemeClr>
              </a:solidFill>
              <a:ln w="19050">
                <a:no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0" bIns="182880" rtlCol="0" anchor="ctr" anchorCtr="0"/>
              <a:lstStyle/>
              <a:p>
                <a:pPr defTabSz="914400"/>
                <a:r>
                  <a:rPr lang="en-US" sz="1400" dirty="0" smtClean="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Compute</a:t>
                </a:r>
                <a:endParaRPr lang="en-US" sz="14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57" name="Rectangle 156"/>
              <p:cNvSpPr/>
              <p:nvPr/>
            </p:nvSpPr>
            <p:spPr>
              <a:xfrm>
                <a:off x="2516567" y="5730238"/>
                <a:ext cx="1757880" cy="104367"/>
              </a:xfrm>
              <a:prstGeom prst="rect">
                <a:avLst/>
              </a:prstGeom>
              <a:noFill/>
              <a:ln w="19050">
                <a:no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lIns="182880" rIns="0" bIns="182880" rtlCol="0" anchor="ctr" anchorCtr="0"/>
              <a:lstStyle/>
              <a:p>
                <a:pPr defTabSz="914400">
                  <a:lnSpc>
                    <a:spcPct val="110000"/>
                  </a:lnSpc>
                </a:pPr>
                <a:endParaRPr lang="en-US" sz="12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208" name="Freeform 5"/>
            <p:cNvSpPr>
              <a:spLocks noChangeAspect="1" noEditPoints="1"/>
            </p:cNvSpPr>
            <p:nvPr/>
          </p:nvSpPr>
          <p:spPr bwMode="auto">
            <a:xfrm>
              <a:off x="3506206" y="4969811"/>
              <a:ext cx="384309" cy="246701"/>
            </a:xfrm>
            <a:custGeom>
              <a:avLst/>
              <a:gdLst>
                <a:gd name="T0" fmla="*/ 64 w 128"/>
                <a:gd name="T1" fmla="*/ 71 h 81"/>
                <a:gd name="T2" fmla="*/ 99 w 128"/>
                <a:gd name="T3" fmla="*/ 67 h 81"/>
                <a:gd name="T4" fmla="*/ 99 w 128"/>
                <a:gd name="T5" fmla="*/ 73 h 81"/>
                <a:gd name="T6" fmla="*/ 92 w 128"/>
                <a:gd name="T7" fmla="*/ 81 h 81"/>
                <a:gd name="T8" fmla="*/ 43 w 128"/>
                <a:gd name="T9" fmla="*/ 81 h 81"/>
                <a:gd name="T10" fmla="*/ 35 w 128"/>
                <a:gd name="T11" fmla="*/ 73 h 81"/>
                <a:gd name="T12" fmla="*/ 35 w 128"/>
                <a:gd name="T13" fmla="*/ 68 h 81"/>
                <a:gd name="T14" fmla="*/ 64 w 128"/>
                <a:gd name="T15" fmla="*/ 71 h 81"/>
                <a:gd name="T16" fmla="*/ 128 w 128"/>
                <a:gd name="T17" fmla="*/ 40 h 81"/>
                <a:gd name="T18" fmla="*/ 64 w 128"/>
                <a:gd name="T19" fmla="*/ 64 h 81"/>
                <a:gd name="T20" fmla="*/ 0 w 128"/>
                <a:gd name="T21" fmla="*/ 40 h 81"/>
                <a:gd name="T22" fmla="*/ 35 w 128"/>
                <a:gd name="T23" fmla="*/ 18 h 81"/>
                <a:gd name="T24" fmla="*/ 35 w 128"/>
                <a:gd name="T25" fmla="*/ 11 h 81"/>
                <a:gd name="T26" fmla="*/ 35 w 128"/>
                <a:gd name="T27" fmla="*/ 7 h 81"/>
                <a:gd name="T28" fmla="*/ 43 w 128"/>
                <a:gd name="T29" fmla="*/ 0 h 81"/>
                <a:gd name="T30" fmla="*/ 71 w 128"/>
                <a:gd name="T31" fmla="*/ 0 h 81"/>
                <a:gd name="T32" fmla="*/ 78 w 128"/>
                <a:gd name="T33" fmla="*/ 3 h 81"/>
                <a:gd name="T34" fmla="*/ 93 w 128"/>
                <a:gd name="T35" fmla="*/ 19 h 81"/>
                <a:gd name="T36" fmla="*/ 128 w 128"/>
                <a:gd name="T37" fmla="*/ 40 h 81"/>
                <a:gd name="T38" fmla="*/ 71 w 128"/>
                <a:gd name="T39" fmla="*/ 28 h 81"/>
                <a:gd name="T40" fmla="*/ 92 w 128"/>
                <a:gd name="T41" fmla="*/ 28 h 81"/>
                <a:gd name="T42" fmla="*/ 71 w 128"/>
                <a:gd name="T43" fmla="*/ 7 h 81"/>
                <a:gd name="T44" fmla="*/ 71 w 128"/>
                <a:gd name="T45" fmla="*/ 28 h 81"/>
                <a:gd name="T46" fmla="*/ 122 w 128"/>
                <a:gd name="T47" fmla="*/ 40 h 81"/>
                <a:gd name="T48" fmla="*/ 99 w 128"/>
                <a:gd name="T49" fmla="*/ 25 h 81"/>
                <a:gd name="T50" fmla="*/ 99 w 128"/>
                <a:gd name="T51" fmla="*/ 28 h 81"/>
                <a:gd name="T52" fmla="*/ 99 w 128"/>
                <a:gd name="T53" fmla="*/ 47 h 81"/>
                <a:gd name="T54" fmla="*/ 64 w 128"/>
                <a:gd name="T55" fmla="*/ 51 h 81"/>
                <a:gd name="T56" fmla="*/ 35 w 128"/>
                <a:gd name="T57" fmla="*/ 48 h 81"/>
                <a:gd name="T58" fmla="*/ 35 w 128"/>
                <a:gd name="T59" fmla="*/ 24 h 81"/>
                <a:gd name="T60" fmla="*/ 6 w 128"/>
                <a:gd name="T61" fmla="*/ 40 h 81"/>
                <a:gd name="T62" fmla="*/ 64 w 128"/>
                <a:gd name="T63" fmla="*/ 58 h 81"/>
                <a:gd name="T64" fmla="*/ 122 w 128"/>
                <a:gd name="T65"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81">
                  <a:moveTo>
                    <a:pt x="64" y="71"/>
                  </a:moveTo>
                  <a:cubicBezTo>
                    <a:pt x="77" y="71"/>
                    <a:pt x="89" y="70"/>
                    <a:pt x="99" y="67"/>
                  </a:cubicBezTo>
                  <a:cubicBezTo>
                    <a:pt x="99" y="69"/>
                    <a:pt x="99" y="71"/>
                    <a:pt x="99" y="73"/>
                  </a:cubicBezTo>
                  <a:cubicBezTo>
                    <a:pt x="99" y="77"/>
                    <a:pt x="96" y="81"/>
                    <a:pt x="92" y="81"/>
                  </a:cubicBezTo>
                  <a:cubicBezTo>
                    <a:pt x="92" y="81"/>
                    <a:pt x="92" y="81"/>
                    <a:pt x="43" y="81"/>
                  </a:cubicBezTo>
                  <a:cubicBezTo>
                    <a:pt x="39" y="81"/>
                    <a:pt x="35" y="77"/>
                    <a:pt x="35" y="73"/>
                  </a:cubicBezTo>
                  <a:cubicBezTo>
                    <a:pt x="35" y="73"/>
                    <a:pt x="35" y="73"/>
                    <a:pt x="35" y="68"/>
                  </a:cubicBezTo>
                  <a:cubicBezTo>
                    <a:pt x="44" y="70"/>
                    <a:pt x="54" y="71"/>
                    <a:pt x="64" y="71"/>
                  </a:cubicBezTo>
                  <a:close/>
                  <a:moveTo>
                    <a:pt x="128" y="40"/>
                  </a:moveTo>
                  <a:cubicBezTo>
                    <a:pt x="128" y="55"/>
                    <a:pt x="95" y="64"/>
                    <a:pt x="64" y="64"/>
                  </a:cubicBezTo>
                  <a:cubicBezTo>
                    <a:pt x="33" y="64"/>
                    <a:pt x="0" y="55"/>
                    <a:pt x="0" y="40"/>
                  </a:cubicBezTo>
                  <a:cubicBezTo>
                    <a:pt x="0" y="30"/>
                    <a:pt x="13" y="22"/>
                    <a:pt x="35" y="18"/>
                  </a:cubicBezTo>
                  <a:cubicBezTo>
                    <a:pt x="35" y="14"/>
                    <a:pt x="35" y="11"/>
                    <a:pt x="35" y="11"/>
                  </a:cubicBezTo>
                  <a:cubicBezTo>
                    <a:pt x="35" y="10"/>
                    <a:pt x="35" y="8"/>
                    <a:pt x="35" y="7"/>
                  </a:cubicBezTo>
                  <a:cubicBezTo>
                    <a:pt x="35" y="3"/>
                    <a:pt x="39" y="0"/>
                    <a:pt x="43" y="0"/>
                  </a:cubicBezTo>
                  <a:cubicBezTo>
                    <a:pt x="43" y="0"/>
                    <a:pt x="43" y="0"/>
                    <a:pt x="71" y="0"/>
                  </a:cubicBezTo>
                  <a:cubicBezTo>
                    <a:pt x="74" y="0"/>
                    <a:pt x="75" y="0"/>
                    <a:pt x="78" y="3"/>
                  </a:cubicBezTo>
                  <a:cubicBezTo>
                    <a:pt x="78" y="3"/>
                    <a:pt x="78" y="3"/>
                    <a:pt x="93" y="19"/>
                  </a:cubicBezTo>
                  <a:cubicBezTo>
                    <a:pt x="111" y="23"/>
                    <a:pt x="128" y="30"/>
                    <a:pt x="128" y="40"/>
                  </a:cubicBezTo>
                  <a:close/>
                  <a:moveTo>
                    <a:pt x="71" y="28"/>
                  </a:moveTo>
                  <a:cubicBezTo>
                    <a:pt x="71" y="28"/>
                    <a:pt x="71" y="28"/>
                    <a:pt x="92" y="28"/>
                  </a:cubicBezTo>
                  <a:cubicBezTo>
                    <a:pt x="92" y="28"/>
                    <a:pt x="92" y="28"/>
                    <a:pt x="71" y="7"/>
                  </a:cubicBezTo>
                  <a:lnTo>
                    <a:pt x="71" y="28"/>
                  </a:lnTo>
                  <a:close/>
                  <a:moveTo>
                    <a:pt x="122" y="40"/>
                  </a:moveTo>
                  <a:cubicBezTo>
                    <a:pt x="122" y="34"/>
                    <a:pt x="113" y="29"/>
                    <a:pt x="99" y="25"/>
                  </a:cubicBezTo>
                  <a:cubicBezTo>
                    <a:pt x="99" y="27"/>
                    <a:pt x="99" y="28"/>
                    <a:pt x="99" y="28"/>
                  </a:cubicBezTo>
                  <a:cubicBezTo>
                    <a:pt x="99" y="28"/>
                    <a:pt x="99" y="28"/>
                    <a:pt x="99" y="47"/>
                  </a:cubicBezTo>
                  <a:cubicBezTo>
                    <a:pt x="91" y="49"/>
                    <a:pt x="79" y="51"/>
                    <a:pt x="64" y="51"/>
                  </a:cubicBezTo>
                  <a:cubicBezTo>
                    <a:pt x="53" y="51"/>
                    <a:pt x="43" y="50"/>
                    <a:pt x="35" y="48"/>
                  </a:cubicBezTo>
                  <a:cubicBezTo>
                    <a:pt x="35" y="45"/>
                    <a:pt x="35" y="34"/>
                    <a:pt x="35" y="24"/>
                  </a:cubicBezTo>
                  <a:cubicBezTo>
                    <a:pt x="18" y="27"/>
                    <a:pt x="6" y="33"/>
                    <a:pt x="6" y="40"/>
                  </a:cubicBezTo>
                  <a:cubicBezTo>
                    <a:pt x="6" y="48"/>
                    <a:pt x="30" y="58"/>
                    <a:pt x="64" y="58"/>
                  </a:cubicBezTo>
                  <a:cubicBezTo>
                    <a:pt x="98" y="58"/>
                    <a:pt x="122" y="48"/>
                    <a:pt x="122" y="4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0" name="Group 9"/>
          <p:cNvGrpSpPr/>
          <p:nvPr/>
        </p:nvGrpSpPr>
        <p:grpSpPr>
          <a:xfrm>
            <a:off x="7100556" y="4102625"/>
            <a:ext cx="1508760" cy="1024128"/>
            <a:chOff x="7100556" y="4271665"/>
            <a:chExt cx="1508760" cy="1024128"/>
          </a:xfrm>
        </p:grpSpPr>
        <p:grpSp>
          <p:nvGrpSpPr>
            <p:cNvPr id="116" name="Group 115"/>
            <p:cNvGrpSpPr/>
            <p:nvPr/>
          </p:nvGrpSpPr>
          <p:grpSpPr>
            <a:xfrm>
              <a:off x="7100556" y="4271665"/>
              <a:ext cx="1508760" cy="1024128"/>
              <a:chOff x="6352484" y="4881061"/>
              <a:chExt cx="1896660" cy="1024128"/>
            </a:xfrm>
          </p:grpSpPr>
          <p:sp>
            <p:nvSpPr>
              <p:cNvPr id="117" name="Rectangle 116"/>
              <p:cNvSpPr/>
              <p:nvPr/>
            </p:nvSpPr>
            <p:spPr bwMode="auto">
              <a:xfrm>
                <a:off x="6352484" y="4881061"/>
                <a:ext cx="1896660" cy="1024128"/>
              </a:xfrm>
              <a:prstGeom prst="rect">
                <a:avLst/>
              </a:prstGeom>
              <a:solidFill>
                <a:srgbClr val="00317B"/>
              </a:solidFill>
              <a:ln w="19050">
                <a:no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0" bIns="182880" rtlCol="0" anchor="ctr" anchorCtr="0"/>
              <a:lstStyle/>
              <a:p>
                <a:pPr defTabSz="914400"/>
                <a:r>
                  <a:rPr lang="en-US" sz="1400" dirty="0" smtClean="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Security</a:t>
                </a:r>
                <a:endParaRPr lang="en-US" sz="1400"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18" name="Rectangle 117"/>
              <p:cNvSpPr/>
              <p:nvPr/>
            </p:nvSpPr>
            <p:spPr>
              <a:xfrm>
                <a:off x="6421874" y="5657276"/>
                <a:ext cx="1757880" cy="177332"/>
              </a:xfrm>
              <a:prstGeom prst="rect">
                <a:avLst/>
              </a:prstGeom>
              <a:noFill/>
              <a:ln w="19050">
                <a:no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lIns="182880" rIns="0" bIns="182880" rtlCol="0" anchor="ctr" anchorCtr="0"/>
              <a:lstStyle/>
              <a:p>
                <a:pPr defTabSz="914400">
                  <a:lnSpc>
                    <a:spcPct val="110000"/>
                  </a:lnSpc>
                </a:pPr>
                <a:endParaRPr lang="en-US" sz="1200" dirty="0">
                  <a:gradFill>
                    <a:gsLst>
                      <a:gs pos="16814">
                        <a:srgbClr val="FFFFFF"/>
                      </a:gs>
                      <a:gs pos="46000">
                        <a:srgbClr val="FFFFFF"/>
                      </a:gs>
                    </a:gsLst>
                    <a:lin ang="5400000" scaled="0"/>
                  </a:gradFill>
                </a:endParaRPr>
              </a:p>
            </p:txBody>
          </p:sp>
        </p:grpSp>
        <p:sp>
          <p:nvSpPr>
            <p:cNvPr id="24" name="Freeform 5"/>
            <p:cNvSpPr>
              <a:spLocks noEditPoints="1"/>
            </p:cNvSpPr>
            <p:nvPr/>
          </p:nvSpPr>
          <p:spPr bwMode="auto">
            <a:xfrm>
              <a:off x="8271218" y="4852626"/>
              <a:ext cx="283913" cy="353169"/>
            </a:xfrm>
            <a:custGeom>
              <a:avLst/>
              <a:gdLst>
                <a:gd name="T0" fmla="*/ 989 w 1986"/>
                <a:gd name="T1" fmla="*/ 1654 h 2471"/>
                <a:gd name="T2" fmla="*/ 1084 w 1986"/>
                <a:gd name="T3" fmla="*/ 1605 h 2471"/>
                <a:gd name="T4" fmla="*/ 1652 w 1986"/>
                <a:gd name="T5" fmla="*/ 881 h 2471"/>
                <a:gd name="T6" fmla="*/ 1652 w 1986"/>
                <a:gd name="T7" fmla="*/ 1151 h 2471"/>
                <a:gd name="T8" fmla="*/ 982 w 1986"/>
                <a:gd name="T9" fmla="*/ 2090 h 2471"/>
                <a:gd name="T10" fmla="*/ 602 w 1986"/>
                <a:gd name="T11" fmla="*/ 1824 h 2471"/>
                <a:gd name="T12" fmla="*/ 334 w 1986"/>
                <a:gd name="T13" fmla="*/ 1142 h 2471"/>
                <a:gd name="T14" fmla="*/ 334 w 1986"/>
                <a:gd name="T15" fmla="*/ 799 h 2471"/>
                <a:gd name="T16" fmla="*/ 421 w 1986"/>
                <a:gd name="T17" fmla="*/ 682 h 2471"/>
                <a:gd name="T18" fmla="*/ 883 w 1986"/>
                <a:gd name="T19" fmla="*/ 482 h 2471"/>
                <a:gd name="T20" fmla="*/ 984 w 1986"/>
                <a:gd name="T21" fmla="*/ 442 h 2471"/>
                <a:gd name="T22" fmla="*/ 1093 w 1986"/>
                <a:gd name="T23" fmla="*/ 482 h 2471"/>
                <a:gd name="T24" fmla="*/ 1495 w 1986"/>
                <a:gd name="T25" fmla="*/ 668 h 2471"/>
                <a:gd name="T26" fmla="*/ 1464 w 1986"/>
                <a:gd name="T27" fmla="*/ 695 h 2471"/>
                <a:gd name="T28" fmla="*/ 965 w 1986"/>
                <a:gd name="T29" fmla="*/ 1328 h 2471"/>
                <a:gd name="T30" fmla="*/ 763 w 1986"/>
                <a:gd name="T31" fmla="*/ 1129 h 2471"/>
                <a:gd name="T32" fmla="*/ 575 w 1986"/>
                <a:gd name="T33" fmla="*/ 1131 h 2471"/>
                <a:gd name="T34" fmla="*/ 580 w 1986"/>
                <a:gd name="T35" fmla="*/ 1315 h 2471"/>
                <a:gd name="T36" fmla="*/ 887 w 1986"/>
                <a:gd name="T37" fmla="*/ 1616 h 2471"/>
                <a:gd name="T38" fmla="*/ 978 w 1986"/>
                <a:gd name="T39" fmla="*/ 1654 h 2471"/>
                <a:gd name="T40" fmla="*/ 989 w 1986"/>
                <a:gd name="T41" fmla="*/ 1654 h 2471"/>
                <a:gd name="T42" fmla="*/ 1862 w 1986"/>
                <a:gd name="T43" fmla="*/ 434 h 2471"/>
                <a:gd name="T44" fmla="*/ 1986 w 1986"/>
                <a:gd name="T45" fmla="*/ 609 h 2471"/>
                <a:gd name="T46" fmla="*/ 1986 w 1986"/>
                <a:gd name="T47" fmla="*/ 1116 h 2471"/>
                <a:gd name="T48" fmla="*/ 978 w 1986"/>
                <a:gd name="T49" fmla="*/ 2471 h 2471"/>
                <a:gd name="T50" fmla="*/ 0 w 1986"/>
                <a:gd name="T51" fmla="*/ 1105 h 2471"/>
                <a:gd name="T52" fmla="*/ 0 w 1986"/>
                <a:gd name="T53" fmla="*/ 589 h 2471"/>
                <a:gd name="T54" fmla="*/ 120 w 1986"/>
                <a:gd name="T55" fmla="*/ 411 h 2471"/>
                <a:gd name="T56" fmla="*/ 792 w 1986"/>
                <a:gd name="T57" fmla="*/ 108 h 2471"/>
                <a:gd name="T58" fmla="*/ 1175 w 1986"/>
                <a:gd name="T59" fmla="*/ 108 h 2471"/>
                <a:gd name="T60" fmla="*/ 1862 w 1986"/>
                <a:gd name="T61" fmla="*/ 434 h 2471"/>
                <a:gd name="T62" fmla="*/ 1767 w 1986"/>
                <a:gd name="T63" fmla="*/ 1153 h 2471"/>
                <a:gd name="T64" fmla="*/ 1767 w 1986"/>
                <a:gd name="T65" fmla="*/ 1153 h 2471"/>
                <a:gd name="T66" fmla="*/ 1767 w 1986"/>
                <a:gd name="T67" fmla="*/ 812 h 2471"/>
                <a:gd name="T68" fmla="*/ 1604 w 1986"/>
                <a:gd name="T69" fmla="*/ 584 h 2471"/>
                <a:gd name="T70" fmla="*/ 1155 w 1986"/>
                <a:gd name="T71" fmla="*/ 385 h 2471"/>
                <a:gd name="T72" fmla="*/ 984 w 1986"/>
                <a:gd name="T73" fmla="*/ 327 h 2471"/>
                <a:gd name="T74" fmla="*/ 816 w 1986"/>
                <a:gd name="T75" fmla="*/ 385 h 2471"/>
                <a:gd name="T76" fmla="*/ 381 w 1986"/>
                <a:gd name="T77" fmla="*/ 571 h 2471"/>
                <a:gd name="T78" fmla="*/ 219 w 1986"/>
                <a:gd name="T79" fmla="*/ 799 h 2471"/>
                <a:gd name="T80" fmla="*/ 219 w 1986"/>
                <a:gd name="T81" fmla="*/ 1142 h 2471"/>
                <a:gd name="T82" fmla="*/ 516 w 1986"/>
                <a:gd name="T83" fmla="*/ 1899 h 2471"/>
                <a:gd name="T84" fmla="*/ 982 w 1986"/>
                <a:gd name="T85" fmla="*/ 2207 h 2471"/>
                <a:gd name="T86" fmla="*/ 1767 w 1986"/>
                <a:gd name="T87" fmla="*/ 1153 h 2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86" h="2471">
                  <a:moveTo>
                    <a:pt x="989" y="1654"/>
                  </a:moveTo>
                  <a:cubicBezTo>
                    <a:pt x="1024" y="1651"/>
                    <a:pt x="1060" y="1636"/>
                    <a:pt x="1084" y="1605"/>
                  </a:cubicBezTo>
                  <a:cubicBezTo>
                    <a:pt x="1084" y="1605"/>
                    <a:pt x="1084" y="1605"/>
                    <a:pt x="1652" y="881"/>
                  </a:cubicBezTo>
                  <a:cubicBezTo>
                    <a:pt x="1652" y="881"/>
                    <a:pt x="1652" y="881"/>
                    <a:pt x="1652" y="1151"/>
                  </a:cubicBezTo>
                  <a:cubicBezTo>
                    <a:pt x="1652" y="1713"/>
                    <a:pt x="1095" y="2090"/>
                    <a:pt x="982" y="2090"/>
                  </a:cubicBezTo>
                  <a:cubicBezTo>
                    <a:pt x="920" y="2090"/>
                    <a:pt x="759" y="2008"/>
                    <a:pt x="602" y="1824"/>
                  </a:cubicBezTo>
                  <a:cubicBezTo>
                    <a:pt x="500" y="1707"/>
                    <a:pt x="334" y="1461"/>
                    <a:pt x="334" y="1142"/>
                  </a:cubicBezTo>
                  <a:cubicBezTo>
                    <a:pt x="334" y="1102"/>
                    <a:pt x="334" y="799"/>
                    <a:pt x="334" y="799"/>
                  </a:cubicBezTo>
                  <a:cubicBezTo>
                    <a:pt x="334" y="752"/>
                    <a:pt x="376" y="697"/>
                    <a:pt x="421" y="682"/>
                  </a:cubicBezTo>
                  <a:cubicBezTo>
                    <a:pt x="432" y="675"/>
                    <a:pt x="770" y="560"/>
                    <a:pt x="883" y="482"/>
                  </a:cubicBezTo>
                  <a:cubicBezTo>
                    <a:pt x="920" y="456"/>
                    <a:pt x="951" y="442"/>
                    <a:pt x="984" y="442"/>
                  </a:cubicBezTo>
                  <a:cubicBezTo>
                    <a:pt x="1018" y="442"/>
                    <a:pt x="1051" y="456"/>
                    <a:pt x="1093" y="482"/>
                  </a:cubicBezTo>
                  <a:cubicBezTo>
                    <a:pt x="1203" y="553"/>
                    <a:pt x="1389" y="628"/>
                    <a:pt x="1495" y="668"/>
                  </a:cubicBezTo>
                  <a:cubicBezTo>
                    <a:pt x="1482" y="675"/>
                    <a:pt x="1471" y="684"/>
                    <a:pt x="1464" y="695"/>
                  </a:cubicBezTo>
                  <a:cubicBezTo>
                    <a:pt x="1464" y="695"/>
                    <a:pt x="1464" y="695"/>
                    <a:pt x="965" y="1328"/>
                  </a:cubicBezTo>
                  <a:cubicBezTo>
                    <a:pt x="965" y="1328"/>
                    <a:pt x="965" y="1328"/>
                    <a:pt x="763" y="1129"/>
                  </a:cubicBezTo>
                  <a:cubicBezTo>
                    <a:pt x="710" y="1080"/>
                    <a:pt x="628" y="1080"/>
                    <a:pt x="575" y="1131"/>
                  </a:cubicBezTo>
                  <a:cubicBezTo>
                    <a:pt x="527" y="1180"/>
                    <a:pt x="527" y="1266"/>
                    <a:pt x="580" y="1315"/>
                  </a:cubicBezTo>
                  <a:cubicBezTo>
                    <a:pt x="580" y="1315"/>
                    <a:pt x="580" y="1315"/>
                    <a:pt x="887" y="1616"/>
                  </a:cubicBezTo>
                  <a:cubicBezTo>
                    <a:pt x="914" y="1640"/>
                    <a:pt x="945" y="1654"/>
                    <a:pt x="978" y="1654"/>
                  </a:cubicBezTo>
                  <a:cubicBezTo>
                    <a:pt x="982" y="1654"/>
                    <a:pt x="984" y="1654"/>
                    <a:pt x="989" y="1654"/>
                  </a:cubicBezTo>
                  <a:close/>
                  <a:moveTo>
                    <a:pt x="1862" y="434"/>
                  </a:moveTo>
                  <a:cubicBezTo>
                    <a:pt x="1931" y="458"/>
                    <a:pt x="1986" y="535"/>
                    <a:pt x="1986" y="609"/>
                  </a:cubicBezTo>
                  <a:cubicBezTo>
                    <a:pt x="1986" y="609"/>
                    <a:pt x="1986" y="1060"/>
                    <a:pt x="1986" y="1116"/>
                  </a:cubicBezTo>
                  <a:cubicBezTo>
                    <a:pt x="1986" y="1913"/>
                    <a:pt x="1188" y="2471"/>
                    <a:pt x="978" y="2471"/>
                  </a:cubicBezTo>
                  <a:cubicBezTo>
                    <a:pt x="715" y="2471"/>
                    <a:pt x="0" y="1884"/>
                    <a:pt x="0" y="1105"/>
                  </a:cubicBezTo>
                  <a:cubicBezTo>
                    <a:pt x="0" y="1047"/>
                    <a:pt x="0" y="589"/>
                    <a:pt x="0" y="589"/>
                  </a:cubicBezTo>
                  <a:cubicBezTo>
                    <a:pt x="0" y="516"/>
                    <a:pt x="56" y="438"/>
                    <a:pt x="120" y="411"/>
                  </a:cubicBezTo>
                  <a:cubicBezTo>
                    <a:pt x="120" y="411"/>
                    <a:pt x="639" y="223"/>
                    <a:pt x="792" y="108"/>
                  </a:cubicBezTo>
                  <a:cubicBezTo>
                    <a:pt x="940" y="0"/>
                    <a:pt x="1064" y="31"/>
                    <a:pt x="1175" y="108"/>
                  </a:cubicBezTo>
                  <a:cubicBezTo>
                    <a:pt x="1422" y="285"/>
                    <a:pt x="1862" y="434"/>
                    <a:pt x="1862" y="434"/>
                  </a:cubicBezTo>
                  <a:close/>
                  <a:moveTo>
                    <a:pt x="1767" y="1153"/>
                  </a:moveTo>
                  <a:cubicBezTo>
                    <a:pt x="1767" y="1153"/>
                    <a:pt x="1767" y="1153"/>
                    <a:pt x="1767" y="1153"/>
                  </a:cubicBezTo>
                  <a:cubicBezTo>
                    <a:pt x="1767" y="812"/>
                    <a:pt x="1767" y="812"/>
                    <a:pt x="1767" y="812"/>
                  </a:cubicBezTo>
                  <a:cubicBezTo>
                    <a:pt x="1767" y="719"/>
                    <a:pt x="1696" y="617"/>
                    <a:pt x="1604" y="584"/>
                  </a:cubicBezTo>
                  <a:cubicBezTo>
                    <a:pt x="1601" y="584"/>
                    <a:pt x="1298" y="478"/>
                    <a:pt x="1155" y="385"/>
                  </a:cubicBezTo>
                  <a:cubicBezTo>
                    <a:pt x="1115" y="361"/>
                    <a:pt x="1057" y="327"/>
                    <a:pt x="984" y="327"/>
                  </a:cubicBezTo>
                  <a:cubicBezTo>
                    <a:pt x="929" y="327"/>
                    <a:pt x="874" y="347"/>
                    <a:pt x="816" y="385"/>
                  </a:cubicBezTo>
                  <a:cubicBezTo>
                    <a:pt x="735" y="445"/>
                    <a:pt x="476" y="540"/>
                    <a:pt x="381" y="571"/>
                  </a:cubicBezTo>
                  <a:cubicBezTo>
                    <a:pt x="290" y="604"/>
                    <a:pt x="219" y="702"/>
                    <a:pt x="219" y="799"/>
                  </a:cubicBezTo>
                  <a:cubicBezTo>
                    <a:pt x="219" y="799"/>
                    <a:pt x="219" y="1105"/>
                    <a:pt x="219" y="1142"/>
                  </a:cubicBezTo>
                  <a:cubicBezTo>
                    <a:pt x="219" y="1499"/>
                    <a:pt x="405" y="1769"/>
                    <a:pt x="516" y="1899"/>
                  </a:cubicBezTo>
                  <a:cubicBezTo>
                    <a:pt x="668" y="2079"/>
                    <a:pt x="861" y="2207"/>
                    <a:pt x="982" y="2207"/>
                  </a:cubicBezTo>
                  <a:cubicBezTo>
                    <a:pt x="1170" y="2207"/>
                    <a:pt x="1767" y="1769"/>
                    <a:pt x="1767" y="115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cxnSp>
        <p:nvCxnSpPr>
          <p:cNvPr id="202" name="Straight Connector 201"/>
          <p:cNvCxnSpPr/>
          <p:nvPr/>
        </p:nvCxnSpPr>
        <p:spPr>
          <a:xfrm>
            <a:off x="2645307" y="2867823"/>
            <a:ext cx="0" cy="1188720"/>
          </a:xfrm>
          <a:prstGeom prst="line">
            <a:avLst/>
          </a:prstGeom>
          <a:ln w="25400">
            <a:solidFill>
              <a:schemeClr val="tx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197" name="Oval 196"/>
          <p:cNvSpPr/>
          <p:nvPr/>
        </p:nvSpPr>
        <p:spPr bwMode="auto">
          <a:xfrm>
            <a:off x="2483967" y="2518913"/>
            <a:ext cx="322681" cy="322681"/>
          </a:xfrm>
          <a:prstGeom prst="ellipse">
            <a:avLst/>
          </a:prstGeom>
          <a:solidFill>
            <a:schemeClr val="bg1">
              <a:lumMod val="75000"/>
              <a:lumOff val="25000"/>
            </a:schemeClr>
          </a:solidFill>
          <a:ln w="3175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smtClean="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1</a:t>
            </a:r>
            <a:endParaRPr lang="en-US" b="1"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94" name="Oval 193"/>
          <p:cNvSpPr/>
          <p:nvPr/>
        </p:nvSpPr>
        <p:spPr bwMode="auto">
          <a:xfrm>
            <a:off x="2494409" y="4032067"/>
            <a:ext cx="322681" cy="322681"/>
          </a:xfrm>
          <a:prstGeom prst="ellipse">
            <a:avLst/>
          </a:prstGeom>
          <a:solidFill>
            <a:schemeClr val="accent5"/>
          </a:solidFill>
          <a:ln w="31750">
            <a:solidFill>
              <a:schemeClr val="accent5">
                <a:lumMod val="40000"/>
                <a:lumOff val="6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a:gradFill>
                  <a:gsLst>
                    <a:gs pos="16814">
                      <a:srgbClr val="000000"/>
                    </a:gs>
                    <a:gs pos="59000">
                      <a:srgbClr val="000000"/>
                    </a:gs>
                  </a:gsLst>
                  <a:lin ang="5400000" scaled="0"/>
                </a:gradFill>
                <a:latin typeface="Segoe UI Semibold" panose="020B0702040204020203" pitchFamily="34" charset="0"/>
                <a:cs typeface="Segoe UI Semibold" panose="020B0702040204020203" pitchFamily="34" charset="0"/>
              </a:rPr>
              <a:t>2</a:t>
            </a:r>
          </a:p>
        </p:txBody>
      </p:sp>
      <p:cxnSp>
        <p:nvCxnSpPr>
          <p:cNvPr id="210" name="Straight Connector 209"/>
          <p:cNvCxnSpPr/>
          <p:nvPr/>
        </p:nvCxnSpPr>
        <p:spPr>
          <a:xfrm>
            <a:off x="9118076" y="168586"/>
            <a:ext cx="0" cy="4024821"/>
          </a:xfrm>
          <a:prstGeom prst="line">
            <a:avLst/>
          </a:prstGeom>
          <a:ln w="25400">
            <a:solidFill>
              <a:schemeClr val="tx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2830867" y="4193407"/>
            <a:ext cx="1248380" cy="1"/>
          </a:xfrm>
          <a:prstGeom prst="line">
            <a:avLst/>
          </a:prstGeom>
          <a:ln w="25400">
            <a:solidFill>
              <a:schemeClr val="tx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600623" y="168586"/>
            <a:ext cx="8515702" cy="0"/>
          </a:xfrm>
          <a:prstGeom prst="line">
            <a:avLst/>
          </a:prstGeom>
          <a:ln w="25400">
            <a:solidFill>
              <a:schemeClr val="tx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00622" y="168586"/>
            <a:ext cx="0" cy="208517"/>
          </a:xfrm>
          <a:prstGeom prst="line">
            <a:avLst/>
          </a:prstGeom>
          <a:ln w="25400">
            <a:solidFill>
              <a:schemeClr val="tx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752336" y="538443"/>
            <a:ext cx="1892971" cy="0"/>
          </a:xfrm>
          <a:prstGeom prst="line">
            <a:avLst/>
          </a:prstGeom>
          <a:ln w="25400">
            <a:solidFill>
              <a:schemeClr val="tx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196" name="Oval 195"/>
          <p:cNvSpPr/>
          <p:nvPr/>
        </p:nvSpPr>
        <p:spPr bwMode="auto">
          <a:xfrm>
            <a:off x="2483967" y="517258"/>
            <a:ext cx="322681" cy="322681"/>
          </a:xfrm>
          <a:prstGeom prst="ellipse">
            <a:avLst/>
          </a:prstGeom>
          <a:solidFill>
            <a:schemeClr val="bg1">
              <a:lumMod val="75000"/>
              <a:lumOff val="25000"/>
            </a:schemeClr>
          </a:solidFill>
          <a:ln w="3175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smtClean="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7</a:t>
            </a:r>
            <a:endParaRPr lang="en-US" b="1"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endParaRPr>
          </a:p>
        </p:txBody>
      </p:sp>
      <p:cxnSp>
        <p:nvCxnSpPr>
          <p:cNvPr id="214" name="Straight Connector 213"/>
          <p:cNvCxnSpPr/>
          <p:nvPr/>
        </p:nvCxnSpPr>
        <p:spPr>
          <a:xfrm>
            <a:off x="4434152" y="4193407"/>
            <a:ext cx="1248380" cy="1"/>
          </a:xfrm>
          <a:prstGeom prst="line">
            <a:avLst/>
          </a:prstGeom>
          <a:ln w="25400">
            <a:solidFill>
              <a:schemeClr val="tx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6037437" y="4193407"/>
            <a:ext cx="1248380" cy="1"/>
          </a:xfrm>
          <a:prstGeom prst="line">
            <a:avLst/>
          </a:prstGeom>
          <a:ln w="25400">
            <a:solidFill>
              <a:schemeClr val="tx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531263" y="4193407"/>
            <a:ext cx="1585062" cy="0"/>
          </a:xfrm>
          <a:prstGeom prst="line">
            <a:avLst/>
          </a:prstGeom>
          <a:ln w="25400">
            <a:solidFill>
              <a:schemeClr val="tx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198" name="Oval 197"/>
          <p:cNvSpPr/>
          <p:nvPr/>
        </p:nvSpPr>
        <p:spPr bwMode="auto">
          <a:xfrm>
            <a:off x="4079247" y="4032067"/>
            <a:ext cx="322681" cy="322681"/>
          </a:xfrm>
          <a:prstGeom prst="ellipse">
            <a:avLst/>
          </a:prstGeom>
          <a:solidFill>
            <a:schemeClr val="bg1">
              <a:lumMod val="75000"/>
              <a:lumOff val="25000"/>
            </a:schemeClr>
          </a:solidFill>
          <a:ln w="3175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3</a:t>
            </a:r>
          </a:p>
        </p:txBody>
      </p:sp>
      <p:sp>
        <p:nvSpPr>
          <p:cNvPr id="199" name="Oval 198"/>
          <p:cNvSpPr/>
          <p:nvPr/>
        </p:nvSpPr>
        <p:spPr bwMode="auto">
          <a:xfrm>
            <a:off x="5633330" y="4032067"/>
            <a:ext cx="322681" cy="322681"/>
          </a:xfrm>
          <a:prstGeom prst="ellipse">
            <a:avLst/>
          </a:prstGeom>
          <a:solidFill>
            <a:schemeClr val="bg1">
              <a:lumMod val="75000"/>
              <a:lumOff val="25000"/>
            </a:schemeClr>
          </a:solidFill>
          <a:ln w="3175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4</a:t>
            </a:r>
          </a:p>
        </p:txBody>
      </p:sp>
      <p:sp>
        <p:nvSpPr>
          <p:cNvPr id="200" name="Oval 199"/>
          <p:cNvSpPr/>
          <p:nvPr/>
        </p:nvSpPr>
        <p:spPr bwMode="auto">
          <a:xfrm>
            <a:off x="7185005" y="4032067"/>
            <a:ext cx="322681" cy="322681"/>
          </a:xfrm>
          <a:prstGeom prst="ellipse">
            <a:avLst/>
          </a:prstGeom>
          <a:solidFill>
            <a:schemeClr val="bg1">
              <a:lumMod val="75000"/>
              <a:lumOff val="25000"/>
            </a:schemeClr>
          </a:solidFill>
          <a:ln w="3175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a:gradFill>
                  <a:gsLst>
                    <a:gs pos="16814">
                      <a:srgbClr val="FFFFFF"/>
                    </a:gs>
                    <a:gs pos="46000">
                      <a:srgbClr val="FFFFFF"/>
                    </a:gs>
                  </a:gsLst>
                  <a:lin ang="5400000" scaled="0"/>
                </a:gradFill>
                <a:latin typeface="Segoe UI Semibold" panose="020B0702040204020203" pitchFamily="34" charset="0"/>
                <a:cs typeface="Segoe UI Semibold" panose="020B0702040204020203" pitchFamily="34" charset="0"/>
              </a:rPr>
              <a:t>5</a:t>
            </a:r>
          </a:p>
        </p:txBody>
      </p:sp>
      <p:sp>
        <p:nvSpPr>
          <p:cNvPr id="230" name="Rectangle 229"/>
          <p:cNvSpPr/>
          <p:nvPr/>
        </p:nvSpPr>
        <p:spPr bwMode="auto">
          <a:xfrm>
            <a:off x="2422509" y="5124761"/>
            <a:ext cx="1501066" cy="885858"/>
          </a:xfrm>
          <a:prstGeom prst="rect">
            <a:avLst/>
          </a:prstGeom>
          <a:solidFill>
            <a:schemeClr val="accent5"/>
          </a:solidFill>
          <a:ln w="19050">
            <a:no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0" bIns="0" rtlCol="0" anchor="ctr" anchorCtr="0"/>
          <a:lstStyle/>
          <a:p>
            <a:pPr defTabSz="914400">
              <a:spcAft>
                <a:spcPts val="200"/>
              </a:spcAft>
            </a:pPr>
            <a:r>
              <a:rPr lang="en-US" sz="1400" dirty="0" smtClean="0">
                <a:gradFill>
                  <a:gsLst>
                    <a:gs pos="0">
                      <a:srgbClr val="000000"/>
                    </a:gs>
                    <a:gs pos="59000">
                      <a:srgbClr val="000000"/>
                    </a:gs>
                  </a:gsLst>
                  <a:lin ang="5400000" scaled="0"/>
                </a:gradFill>
                <a:latin typeface="Segoe UI Semibold" panose="020B0702040204020203" pitchFamily="34" charset="0"/>
                <a:cs typeface="Segoe UI Semibold" panose="020B0702040204020203" pitchFamily="34" charset="0"/>
              </a:rPr>
              <a:t>Hyper-V</a:t>
            </a:r>
          </a:p>
          <a:p>
            <a:pPr defTabSz="914400">
              <a:spcAft>
                <a:spcPts val="200"/>
              </a:spcAft>
            </a:pPr>
            <a:r>
              <a:rPr lang="en-US" sz="1400" dirty="0" smtClean="0">
                <a:gradFill>
                  <a:gsLst>
                    <a:gs pos="0">
                      <a:srgbClr val="000000"/>
                    </a:gs>
                    <a:gs pos="59000">
                      <a:srgbClr val="000000"/>
                    </a:gs>
                  </a:gsLst>
                  <a:lin ang="5400000" scaled="0"/>
                </a:gradFill>
                <a:latin typeface="Segoe UI Semibold" panose="020B0702040204020203" pitchFamily="34" charset="0"/>
                <a:cs typeface="Segoe UI Semibold" panose="020B0702040204020203" pitchFamily="34" charset="0"/>
              </a:rPr>
              <a:t>Containers</a:t>
            </a:r>
          </a:p>
          <a:p>
            <a:pPr defTabSz="914400">
              <a:spcAft>
                <a:spcPts val="200"/>
              </a:spcAft>
            </a:pPr>
            <a:r>
              <a:rPr lang="en-US" sz="1400" dirty="0" smtClean="0">
                <a:gradFill>
                  <a:gsLst>
                    <a:gs pos="0">
                      <a:srgbClr val="000000"/>
                    </a:gs>
                    <a:gs pos="59000">
                      <a:srgbClr val="000000"/>
                    </a:gs>
                  </a:gsLst>
                  <a:lin ang="5400000" scaled="0"/>
                </a:gradFill>
                <a:latin typeface="Segoe UI Semibold" panose="020B0702040204020203" pitchFamily="34" charset="0"/>
                <a:cs typeface="Segoe UI Semibold" panose="020B0702040204020203" pitchFamily="34" charset="0"/>
              </a:rPr>
              <a:t>Nano </a:t>
            </a:r>
            <a:r>
              <a:rPr lang="en-US" sz="1400" dirty="0">
                <a:gradFill>
                  <a:gsLst>
                    <a:gs pos="0">
                      <a:srgbClr val="000000"/>
                    </a:gs>
                    <a:gs pos="59000">
                      <a:srgbClr val="000000"/>
                    </a:gs>
                  </a:gsLst>
                  <a:lin ang="5400000" scaled="0"/>
                </a:gradFill>
                <a:latin typeface="Segoe UI Semibold" panose="020B0702040204020203" pitchFamily="34" charset="0"/>
                <a:cs typeface="Segoe UI Semibold" panose="020B0702040204020203" pitchFamily="34" charset="0"/>
              </a:rPr>
              <a:t>Server</a:t>
            </a:r>
          </a:p>
        </p:txBody>
      </p:sp>
      <p:sp>
        <p:nvSpPr>
          <p:cNvPr id="232" name="Freeform 5"/>
          <p:cNvSpPr>
            <a:spLocks/>
          </p:cNvSpPr>
          <p:nvPr/>
        </p:nvSpPr>
        <p:spPr bwMode="auto">
          <a:xfrm>
            <a:off x="9565100" y="854010"/>
            <a:ext cx="333129" cy="255314"/>
          </a:xfrm>
          <a:custGeom>
            <a:avLst/>
            <a:gdLst>
              <a:gd name="T0" fmla="*/ 2264 w 2306"/>
              <a:gd name="T1" fmla="*/ 244 h 1766"/>
              <a:gd name="T2" fmla="*/ 2062 w 2306"/>
              <a:gd name="T3" fmla="*/ 41 h 1766"/>
              <a:gd name="T4" fmla="*/ 1961 w 2306"/>
              <a:gd name="T5" fmla="*/ 0 h 1766"/>
              <a:gd name="T6" fmla="*/ 1859 w 2306"/>
              <a:gd name="T7" fmla="*/ 41 h 1766"/>
              <a:gd name="T8" fmla="*/ 884 w 2306"/>
              <a:gd name="T9" fmla="*/ 1018 h 1766"/>
              <a:gd name="T10" fmla="*/ 447 w 2306"/>
              <a:gd name="T11" fmla="*/ 580 h 1766"/>
              <a:gd name="T12" fmla="*/ 345 w 2306"/>
              <a:gd name="T13" fmla="*/ 538 h 1766"/>
              <a:gd name="T14" fmla="*/ 244 w 2306"/>
              <a:gd name="T15" fmla="*/ 580 h 1766"/>
              <a:gd name="T16" fmla="*/ 42 w 2306"/>
              <a:gd name="T17" fmla="*/ 782 h 1766"/>
              <a:gd name="T18" fmla="*/ 0 w 2306"/>
              <a:gd name="T19" fmla="*/ 883 h 1766"/>
              <a:gd name="T20" fmla="*/ 42 w 2306"/>
              <a:gd name="T21" fmla="*/ 984 h 1766"/>
              <a:gd name="T22" fmla="*/ 580 w 2306"/>
              <a:gd name="T23" fmla="*/ 1522 h 1766"/>
              <a:gd name="T24" fmla="*/ 783 w 2306"/>
              <a:gd name="T25" fmla="*/ 1725 h 1766"/>
              <a:gd name="T26" fmla="*/ 884 w 2306"/>
              <a:gd name="T27" fmla="*/ 1766 h 1766"/>
              <a:gd name="T28" fmla="*/ 985 w 2306"/>
              <a:gd name="T29" fmla="*/ 1725 h 1766"/>
              <a:gd name="T30" fmla="*/ 1187 w 2306"/>
              <a:gd name="T31" fmla="*/ 1522 h 1766"/>
              <a:gd name="T32" fmla="*/ 2264 w 2306"/>
              <a:gd name="T33" fmla="*/ 446 h 1766"/>
              <a:gd name="T34" fmla="*/ 2306 w 2306"/>
              <a:gd name="T35" fmla="*/ 345 h 1766"/>
              <a:gd name="T36" fmla="*/ 2264 w 2306"/>
              <a:gd name="T37" fmla="*/ 244 h 1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06" h="1766">
                <a:moveTo>
                  <a:pt x="2264" y="244"/>
                </a:moveTo>
                <a:cubicBezTo>
                  <a:pt x="2062" y="41"/>
                  <a:pt x="2062" y="41"/>
                  <a:pt x="2062" y="41"/>
                </a:cubicBezTo>
                <a:cubicBezTo>
                  <a:pt x="2034" y="14"/>
                  <a:pt x="2000" y="0"/>
                  <a:pt x="1961" y="0"/>
                </a:cubicBezTo>
                <a:cubicBezTo>
                  <a:pt x="1921" y="0"/>
                  <a:pt x="1887" y="14"/>
                  <a:pt x="1859" y="41"/>
                </a:cubicBezTo>
                <a:cubicBezTo>
                  <a:pt x="884" y="1018"/>
                  <a:pt x="884" y="1018"/>
                  <a:pt x="884" y="1018"/>
                </a:cubicBezTo>
                <a:cubicBezTo>
                  <a:pt x="447" y="580"/>
                  <a:pt x="447" y="580"/>
                  <a:pt x="447" y="580"/>
                </a:cubicBezTo>
                <a:cubicBezTo>
                  <a:pt x="419" y="552"/>
                  <a:pt x="385" y="538"/>
                  <a:pt x="345" y="538"/>
                </a:cubicBezTo>
                <a:cubicBezTo>
                  <a:pt x="306" y="538"/>
                  <a:pt x="272" y="552"/>
                  <a:pt x="244" y="580"/>
                </a:cubicBezTo>
                <a:cubicBezTo>
                  <a:pt x="42" y="782"/>
                  <a:pt x="42" y="782"/>
                  <a:pt x="42" y="782"/>
                </a:cubicBezTo>
                <a:cubicBezTo>
                  <a:pt x="14" y="810"/>
                  <a:pt x="0" y="843"/>
                  <a:pt x="0" y="883"/>
                </a:cubicBezTo>
                <a:cubicBezTo>
                  <a:pt x="0" y="923"/>
                  <a:pt x="14" y="956"/>
                  <a:pt x="42" y="984"/>
                </a:cubicBezTo>
                <a:cubicBezTo>
                  <a:pt x="580" y="1522"/>
                  <a:pt x="580" y="1522"/>
                  <a:pt x="580" y="1522"/>
                </a:cubicBezTo>
                <a:cubicBezTo>
                  <a:pt x="783" y="1725"/>
                  <a:pt x="783" y="1725"/>
                  <a:pt x="783" y="1725"/>
                </a:cubicBezTo>
                <a:cubicBezTo>
                  <a:pt x="810" y="1752"/>
                  <a:pt x="844" y="1766"/>
                  <a:pt x="884" y="1766"/>
                </a:cubicBezTo>
                <a:cubicBezTo>
                  <a:pt x="923" y="1766"/>
                  <a:pt x="957" y="1752"/>
                  <a:pt x="985" y="1725"/>
                </a:cubicBezTo>
                <a:cubicBezTo>
                  <a:pt x="1187" y="1522"/>
                  <a:pt x="1187" y="1522"/>
                  <a:pt x="1187" y="1522"/>
                </a:cubicBezTo>
                <a:cubicBezTo>
                  <a:pt x="2264" y="446"/>
                  <a:pt x="2264" y="446"/>
                  <a:pt x="2264" y="446"/>
                </a:cubicBezTo>
                <a:cubicBezTo>
                  <a:pt x="2292" y="418"/>
                  <a:pt x="2306" y="384"/>
                  <a:pt x="2306" y="345"/>
                </a:cubicBezTo>
                <a:cubicBezTo>
                  <a:pt x="2306" y="305"/>
                  <a:pt x="2292" y="271"/>
                  <a:pt x="2264" y="24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3" name="Freeform 5"/>
          <p:cNvSpPr>
            <a:spLocks/>
          </p:cNvSpPr>
          <p:nvPr/>
        </p:nvSpPr>
        <p:spPr bwMode="auto">
          <a:xfrm>
            <a:off x="2850049" y="2525454"/>
            <a:ext cx="333129" cy="255314"/>
          </a:xfrm>
          <a:custGeom>
            <a:avLst/>
            <a:gdLst>
              <a:gd name="T0" fmla="*/ 2264 w 2306"/>
              <a:gd name="T1" fmla="*/ 244 h 1766"/>
              <a:gd name="T2" fmla="*/ 2062 w 2306"/>
              <a:gd name="T3" fmla="*/ 41 h 1766"/>
              <a:gd name="T4" fmla="*/ 1961 w 2306"/>
              <a:gd name="T5" fmla="*/ 0 h 1766"/>
              <a:gd name="T6" fmla="*/ 1859 w 2306"/>
              <a:gd name="T7" fmla="*/ 41 h 1766"/>
              <a:gd name="T8" fmla="*/ 884 w 2306"/>
              <a:gd name="T9" fmla="*/ 1018 h 1766"/>
              <a:gd name="T10" fmla="*/ 447 w 2306"/>
              <a:gd name="T11" fmla="*/ 580 h 1766"/>
              <a:gd name="T12" fmla="*/ 345 w 2306"/>
              <a:gd name="T13" fmla="*/ 538 h 1766"/>
              <a:gd name="T14" fmla="*/ 244 w 2306"/>
              <a:gd name="T15" fmla="*/ 580 h 1766"/>
              <a:gd name="T16" fmla="*/ 42 w 2306"/>
              <a:gd name="T17" fmla="*/ 782 h 1766"/>
              <a:gd name="T18" fmla="*/ 0 w 2306"/>
              <a:gd name="T19" fmla="*/ 883 h 1766"/>
              <a:gd name="T20" fmla="*/ 42 w 2306"/>
              <a:gd name="T21" fmla="*/ 984 h 1766"/>
              <a:gd name="T22" fmla="*/ 580 w 2306"/>
              <a:gd name="T23" fmla="*/ 1522 h 1766"/>
              <a:gd name="T24" fmla="*/ 783 w 2306"/>
              <a:gd name="T25" fmla="*/ 1725 h 1766"/>
              <a:gd name="T26" fmla="*/ 884 w 2306"/>
              <a:gd name="T27" fmla="*/ 1766 h 1766"/>
              <a:gd name="T28" fmla="*/ 985 w 2306"/>
              <a:gd name="T29" fmla="*/ 1725 h 1766"/>
              <a:gd name="T30" fmla="*/ 1187 w 2306"/>
              <a:gd name="T31" fmla="*/ 1522 h 1766"/>
              <a:gd name="T32" fmla="*/ 2264 w 2306"/>
              <a:gd name="T33" fmla="*/ 446 h 1766"/>
              <a:gd name="T34" fmla="*/ 2306 w 2306"/>
              <a:gd name="T35" fmla="*/ 345 h 1766"/>
              <a:gd name="T36" fmla="*/ 2264 w 2306"/>
              <a:gd name="T37" fmla="*/ 244 h 1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06" h="1766">
                <a:moveTo>
                  <a:pt x="2264" y="244"/>
                </a:moveTo>
                <a:cubicBezTo>
                  <a:pt x="2062" y="41"/>
                  <a:pt x="2062" y="41"/>
                  <a:pt x="2062" y="41"/>
                </a:cubicBezTo>
                <a:cubicBezTo>
                  <a:pt x="2034" y="14"/>
                  <a:pt x="2000" y="0"/>
                  <a:pt x="1961" y="0"/>
                </a:cubicBezTo>
                <a:cubicBezTo>
                  <a:pt x="1921" y="0"/>
                  <a:pt x="1887" y="14"/>
                  <a:pt x="1859" y="41"/>
                </a:cubicBezTo>
                <a:cubicBezTo>
                  <a:pt x="884" y="1018"/>
                  <a:pt x="884" y="1018"/>
                  <a:pt x="884" y="1018"/>
                </a:cubicBezTo>
                <a:cubicBezTo>
                  <a:pt x="447" y="580"/>
                  <a:pt x="447" y="580"/>
                  <a:pt x="447" y="580"/>
                </a:cubicBezTo>
                <a:cubicBezTo>
                  <a:pt x="419" y="552"/>
                  <a:pt x="385" y="538"/>
                  <a:pt x="345" y="538"/>
                </a:cubicBezTo>
                <a:cubicBezTo>
                  <a:pt x="306" y="538"/>
                  <a:pt x="272" y="552"/>
                  <a:pt x="244" y="580"/>
                </a:cubicBezTo>
                <a:cubicBezTo>
                  <a:pt x="42" y="782"/>
                  <a:pt x="42" y="782"/>
                  <a:pt x="42" y="782"/>
                </a:cubicBezTo>
                <a:cubicBezTo>
                  <a:pt x="14" y="810"/>
                  <a:pt x="0" y="843"/>
                  <a:pt x="0" y="883"/>
                </a:cubicBezTo>
                <a:cubicBezTo>
                  <a:pt x="0" y="923"/>
                  <a:pt x="14" y="956"/>
                  <a:pt x="42" y="984"/>
                </a:cubicBezTo>
                <a:cubicBezTo>
                  <a:pt x="580" y="1522"/>
                  <a:pt x="580" y="1522"/>
                  <a:pt x="580" y="1522"/>
                </a:cubicBezTo>
                <a:cubicBezTo>
                  <a:pt x="783" y="1725"/>
                  <a:pt x="783" y="1725"/>
                  <a:pt x="783" y="1725"/>
                </a:cubicBezTo>
                <a:cubicBezTo>
                  <a:pt x="810" y="1752"/>
                  <a:pt x="844" y="1766"/>
                  <a:pt x="884" y="1766"/>
                </a:cubicBezTo>
                <a:cubicBezTo>
                  <a:pt x="923" y="1766"/>
                  <a:pt x="957" y="1752"/>
                  <a:pt x="985" y="1725"/>
                </a:cubicBezTo>
                <a:cubicBezTo>
                  <a:pt x="1187" y="1522"/>
                  <a:pt x="1187" y="1522"/>
                  <a:pt x="1187" y="1522"/>
                </a:cubicBezTo>
                <a:cubicBezTo>
                  <a:pt x="2264" y="446"/>
                  <a:pt x="2264" y="446"/>
                  <a:pt x="2264" y="446"/>
                </a:cubicBezTo>
                <a:cubicBezTo>
                  <a:pt x="2292" y="418"/>
                  <a:pt x="2306" y="384"/>
                  <a:pt x="2306" y="345"/>
                </a:cubicBezTo>
                <a:cubicBezTo>
                  <a:pt x="2306" y="305"/>
                  <a:pt x="2292" y="271"/>
                  <a:pt x="2264" y="24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278" name="Group 277"/>
          <p:cNvGrpSpPr/>
          <p:nvPr/>
        </p:nvGrpSpPr>
        <p:grpSpPr>
          <a:xfrm>
            <a:off x="0" y="1"/>
            <a:ext cx="9355757" cy="6994524"/>
            <a:chOff x="0" y="1"/>
            <a:chExt cx="9355757" cy="6994524"/>
          </a:xfrm>
        </p:grpSpPr>
        <p:sp>
          <p:nvSpPr>
            <p:cNvPr id="279" name="Rectangle 278"/>
            <p:cNvSpPr/>
            <p:nvPr/>
          </p:nvSpPr>
          <p:spPr bwMode="auto">
            <a:xfrm>
              <a:off x="0" y="1"/>
              <a:ext cx="9355757" cy="6994524"/>
            </a:xfrm>
            <a:prstGeom prst="rect">
              <a:avLst/>
            </a:prstGeom>
            <a:solidFill>
              <a:schemeClr val="accent1">
                <a:alpha val="98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0" tIns="274320" rIns="182880" bIns="146304" numCol="1" rtlCol="0" anchor="t" anchorCtr="0" compatLnSpc="1">
              <a:prstTxWarp prst="textNoShape">
                <a:avLst/>
              </a:prstTxWarp>
            </a:bodyPr>
            <a:lstStyle/>
            <a:p>
              <a:pPr defTabSz="932398" fontAlgn="base">
                <a:spcBef>
                  <a:spcPct val="0"/>
                </a:spcBef>
                <a:spcAft>
                  <a:spcPct val="0"/>
                </a:spcAft>
              </a:pPr>
              <a:r>
                <a:rPr lang="en-US" sz="2400" dirty="0" smtClean="0">
                  <a:gradFill>
                    <a:gsLst>
                      <a:gs pos="16814">
                        <a:srgbClr val="FFFFFF"/>
                      </a:gs>
                      <a:gs pos="46000">
                        <a:srgbClr val="FFFFFF"/>
                      </a:gs>
                    </a:gsLst>
                    <a:lin ang="5400000" scaled="0"/>
                  </a:gradFill>
                  <a:latin typeface="Segoe UI Light"/>
                </a:rPr>
                <a:t>Related Server Virtualization Sessions</a:t>
              </a:r>
              <a:endParaRPr lang="en-US" sz="2400" dirty="0">
                <a:gradFill>
                  <a:gsLst>
                    <a:gs pos="16814">
                      <a:srgbClr val="FFFFFF"/>
                    </a:gs>
                    <a:gs pos="46000">
                      <a:srgbClr val="FFFFFF"/>
                    </a:gs>
                  </a:gsLst>
                  <a:lin ang="5400000" scaled="0"/>
                </a:gradFill>
                <a:latin typeface="Segoe UI Light"/>
              </a:endParaRPr>
            </a:p>
          </p:txBody>
        </p:sp>
        <p:grpSp>
          <p:nvGrpSpPr>
            <p:cNvPr id="280" name="Group 279"/>
            <p:cNvGrpSpPr/>
            <p:nvPr/>
          </p:nvGrpSpPr>
          <p:grpSpPr>
            <a:xfrm>
              <a:off x="471746" y="987760"/>
              <a:ext cx="8435828" cy="2205740"/>
              <a:chOff x="227197" y="624172"/>
              <a:chExt cx="8435828" cy="2205740"/>
            </a:xfrm>
          </p:grpSpPr>
          <p:grpSp>
            <p:nvGrpSpPr>
              <p:cNvPr id="304" name="Group 303"/>
              <p:cNvGrpSpPr/>
              <p:nvPr/>
            </p:nvGrpSpPr>
            <p:grpSpPr>
              <a:xfrm>
                <a:off x="227197" y="644131"/>
                <a:ext cx="2859537" cy="944874"/>
                <a:chOff x="9259251" y="1646629"/>
                <a:chExt cx="2859537" cy="944874"/>
              </a:xfrm>
            </p:grpSpPr>
            <p:sp>
              <p:nvSpPr>
                <p:cNvPr id="311" name="Oval 310"/>
                <p:cNvSpPr/>
                <p:nvPr/>
              </p:nvSpPr>
              <p:spPr bwMode="auto">
                <a:xfrm>
                  <a:off x="9259251" y="1667620"/>
                  <a:ext cx="318773" cy="318773"/>
                </a:xfrm>
                <a:prstGeom prst="ellipse">
                  <a:avLst/>
                </a:prstGeom>
                <a:solidFill>
                  <a:schemeClr val="tx1"/>
                </a:solidFill>
                <a:ln w="3175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a:gradFill>
                        <a:gsLst>
                          <a:gs pos="16814">
                            <a:srgbClr val="0078D7"/>
                          </a:gs>
                          <a:gs pos="58000">
                            <a:srgbClr val="0078D7"/>
                          </a:gs>
                        </a:gsLst>
                        <a:lin ang="5400000" scaled="0"/>
                      </a:gradFill>
                      <a:latin typeface="Segoe UI Semibold" panose="020B0702040204020203" pitchFamily="34" charset="0"/>
                      <a:cs typeface="Segoe UI Semibold" panose="020B0702040204020203" pitchFamily="34" charset="0"/>
                    </a:rPr>
                    <a:t>1</a:t>
                  </a:r>
                </a:p>
              </p:txBody>
            </p:sp>
            <p:sp>
              <p:nvSpPr>
                <p:cNvPr id="312" name="TextBox 311"/>
                <p:cNvSpPr txBox="1"/>
                <p:nvPr/>
              </p:nvSpPr>
              <p:spPr>
                <a:xfrm>
                  <a:off x="9636577" y="1646629"/>
                  <a:ext cx="2482211" cy="944874"/>
                </a:xfrm>
                <a:prstGeom prst="rect">
                  <a:avLst/>
                </a:prstGeom>
                <a:noFill/>
              </p:spPr>
              <p:txBody>
                <a:bodyPr wrap="square" lIns="91440" tIns="0" rIns="182880" bIns="146304" rtlCol="0">
                  <a:spAutoFit/>
                </a:bodyPr>
                <a:lstStyle/>
                <a:p>
                  <a:pPr>
                    <a:lnSpc>
                      <a:spcPct val="90000"/>
                    </a:lnSpc>
                    <a:spcAft>
                      <a:spcPts val="600"/>
                    </a:spcAft>
                  </a:pPr>
                  <a:r>
                    <a:rPr lang="en-US" sz="1400" dirty="0">
                      <a:solidFill>
                        <a:srgbClr val="FFFFFF"/>
                      </a:solidFill>
                    </a:rPr>
                    <a:t>What's New in Windows Server Hyper-V </a:t>
                  </a:r>
                  <a:endParaRPr lang="en-US" sz="1400" dirty="0" smtClean="0">
                    <a:solidFill>
                      <a:srgbClr val="FFFFFF"/>
                    </a:solidFill>
                  </a:endParaRPr>
                </a:p>
                <a:p>
                  <a:pPr>
                    <a:lnSpc>
                      <a:spcPct val="90000"/>
                    </a:lnSpc>
                    <a:spcAft>
                      <a:spcPts val="600"/>
                    </a:spcAft>
                  </a:pPr>
                  <a:r>
                    <a:rPr lang="en-US" sz="1200" b="1" dirty="0" smtClean="0">
                      <a:gradFill>
                        <a:gsLst>
                          <a:gs pos="2917">
                            <a:srgbClr val="505050">
                              <a:lumMod val="20000"/>
                              <a:lumOff val="80000"/>
                            </a:srgbClr>
                          </a:gs>
                          <a:gs pos="52000">
                            <a:srgbClr val="505050">
                              <a:lumMod val="20000"/>
                              <a:lumOff val="80000"/>
                            </a:srgbClr>
                          </a:gs>
                        </a:gsLst>
                        <a:lin ang="5400000" scaled="0"/>
                      </a:gradFill>
                    </a:rPr>
                    <a:t>BRK3461</a:t>
                  </a:r>
                  <a:r>
                    <a:rPr lang="en-US" sz="2000" dirty="0" smtClean="0">
                      <a:gradFill>
                        <a:gsLst>
                          <a:gs pos="2917">
                            <a:srgbClr val="FFFFFF"/>
                          </a:gs>
                          <a:gs pos="30000">
                            <a:srgbClr val="FFFFFF"/>
                          </a:gs>
                        </a:gsLst>
                        <a:lin ang="5400000" scaled="0"/>
                      </a:gradFill>
                    </a:rPr>
                    <a:t/>
                  </a:r>
                  <a:br>
                    <a:rPr lang="en-US" sz="2000" dirty="0" smtClean="0">
                      <a:gradFill>
                        <a:gsLst>
                          <a:gs pos="2917">
                            <a:srgbClr val="FFFFFF"/>
                          </a:gs>
                          <a:gs pos="30000">
                            <a:srgbClr val="FFFFFF"/>
                          </a:gs>
                        </a:gsLst>
                        <a:lin ang="5400000" scaled="0"/>
                      </a:gradFill>
                    </a:rPr>
                  </a:br>
                  <a:r>
                    <a:rPr lang="en-US" sz="1200" dirty="0" smtClean="0">
                      <a:gradFill>
                        <a:gsLst>
                          <a:gs pos="2917">
                            <a:srgbClr val="FFFFFF"/>
                          </a:gs>
                          <a:gs pos="30000">
                            <a:srgbClr val="FFFFFF"/>
                          </a:gs>
                        </a:gsLst>
                        <a:lin ang="5400000" scaled="0"/>
                      </a:gradFill>
                    </a:rPr>
                    <a:t>Weds, 3:15 PM</a:t>
                  </a:r>
                </a:p>
              </p:txBody>
            </p:sp>
          </p:grpSp>
          <p:grpSp>
            <p:nvGrpSpPr>
              <p:cNvPr id="305" name="Group 304"/>
              <p:cNvGrpSpPr/>
              <p:nvPr/>
            </p:nvGrpSpPr>
            <p:grpSpPr>
              <a:xfrm>
                <a:off x="598415" y="664196"/>
                <a:ext cx="2817516" cy="2165716"/>
                <a:chOff x="6760508" y="1717008"/>
                <a:chExt cx="2817516" cy="2165716"/>
              </a:xfrm>
            </p:grpSpPr>
            <p:sp>
              <p:nvSpPr>
                <p:cNvPr id="309" name="Oval 308"/>
                <p:cNvSpPr/>
                <p:nvPr/>
              </p:nvSpPr>
              <p:spPr bwMode="auto">
                <a:xfrm>
                  <a:off x="9259251" y="1717008"/>
                  <a:ext cx="318773" cy="318773"/>
                </a:xfrm>
                <a:prstGeom prst="ellipse">
                  <a:avLst/>
                </a:prstGeom>
                <a:solidFill>
                  <a:schemeClr val="tx1"/>
                </a:solidFill>
                <a:ln w="3175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a:gradFill>
                        <a:gsLst>
                          <a:gs pos="16814">
                            <a:srgbClr val="0078D7"/>
                          </a:gs>
                          <a:gs pos="58000">
                            <a:srgbClr val="0078D7"/>
                          </a:gs>
                        </a:gsLst>
                        <a:lin ang="5400000" scaled="0"/>
                      </a:gradFill>
                      <a:latin typeface="Segoe UI Semibold" panose="020B0702040204020203" pitchFamily="34" charset="0"/>
                      <a:cs typeface="Segoe UI Semibold" panose="020B0702040204020203" pitchFamily="34" charset="0"/>
                    </a:rPr>
                    <a:t>2</a:t>
                  </a:r>
                </a:p>
              </p:txBody>
            </p:sp>
            <p:sp>
              <p:nvSpPr>
                <p:cNvPr id="310" name="TextBox 309"/>
                <p:cNvSpPr txBox="1"/>
                <p:nvPr/>
              </p:nvSpPr>
              <p:spPr>
                <a:xfrm>
                  <a:off x="6760508" y="3104049"/>
                  <a:ext cx="2482211" cy="778675"/>
                </a:xfrm>
                <a:prstGeom prst="rect">
                  <a:avLst/>
                </a:prstGeom>
                <a:noFill/>
              </p:spPr>
              <p:txBody>
                <a:bodyPr wrap="square" lIns="91440" tIns="0" rIns="182880" bIns="146304" rtlCol="0">
                  <a:spAutoFit/>
                </a:bodyPr>
                <a:lstStyle/>
                <a:p>
                  <a:pPr>
                    <a:lnSpc>
                      <a:spcPct val="90000"/>
                    </a:lnSpc>
                    <a:spcAft>
                      <a:spcPts val="600"/>
                    </a:spcAft>
                  </a:pPr>
                  <a:r>
                    <a:rPr lang="en-US" sz="1400" dirty="0">
                      <a:solidFill>
                        <a:srgbClr val="FFFFFF"/>
                      </a:solidFill>
                    </a:rPr>
                    <a:t>Microsoft's New Windows Server Containers </a:t>
                  </a:r>
                  <a:endParaRPr lang="en-US" sz="1400" dirty="0" smtClean="0">
                    <a:solidFill>
                      <a:srgbClr val="FFFFFF"/>
                    </a:solidFill>
                  </a:endParaRPr>
                </a:p>
                <a:p>
                  <a:pPr>
                    <a:lnSpc>
                      <a:spcPct val="90000"/>
                    </a:lnSpc>
                    <a:spcAft>
                      <a:spcPts val="600"/>
                    </a:spcAft>
                  </a:pPr>
                  <a:r>
                    <a:rPr lang="en-US" sz="1200" dirty="0" smtClean="0">
                      <a:gradFill>
                        <a:gsLst>
                          <a:gs pos="2917">
                            <a:srgbClr val="FFFFFF"/>
                          </a:gs>
                          <a:gs pos="30000">
                            <a:srgbClr val="FFFFFF"/>
                          </a:gs>
                        </a:gsLst>
                        <a:lin ang="5400000" scaled="0"/>
                      </a:gradFill>
                    </a:rPr>
                    <a:t>Weds, 1:30 PM</a:t>
                  </a:r>
                  <a:endParaRPr lang="en-US" sz="1200" dirty="0">
                    <a:gradFill>
                      <a:gsLst>
                        <a:gs pos="2917">
                          <a:srgbClr val="FFFFFF"/>
                        </a:gs>
                        <a:gs pos="30000">
                          <a:srgbClr val="FFFFFF"/>
                        </a:gs>
                      </a:gsLst>
                      <a:lin ang="5400000" scaled="0"/>
                    </a:gradFill>
                  </a:endParaRPr>
                </a:p>
              </p:txBody>
            </p:sp>
          </p:grpSp>
          <p:grpSp>
            <p:nvGrpSpPr>
              <p:cNvPr id="306" name="Group 305"/>
              <p:cNvGrpSpPr/>
              <p:nvPr/>
            </p:nvGrpSpPr>
            <p:grpSpPr>
              <a:xfrm>
                <a:off x="5760438" y="624172"/>
                <a:ext cx="2902587" cy="867930"/>
                <a:chOff x="9259251" y="1715716"/>
                <a:chExt cx="2902587" cy="867930"/>
              </a:xfrm>
            </p:grpSpPr>
            <p:sp>
              <p:nvSpPr>
                <p:cNvPr id="307" name="Oval 306"/>
                <p:cNvSpPr/>
                <p:nvPr/>
              </p:nvSpPr>
              <p:spPr bwMode="auto">
                <a:xfrm>
                  <a:off x="9259251" y="1766396"/>
                  <a:ext cx="318773" cy="318773"/>
                </a:xfrm>
                <a:prstGeom prst="ellipse">
                  <a:avLst/>
                </a:prstGeom>
                <a:solidFill>
                  <a:schemeClr val="tx1"/>
                </a:solidFill>
                <a:ln w="3175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a:gradFill>
                        <a:gsLst>
                          <a:gs pos="16814">
                            <a:srgbClr val="0078D7"/>
                          </a:gs>
                          <a:gs pos="58000">
                            <a:srgbClr val="0078D7"/>
                          </a:gs>
                        </a:gsLst>
                        <a:lin ang="5400000" scaled="0"/>
                      </a:gradFill>
                      <a:latin typeface="Segoe UI Semibold" panose="020B0702040204020203" pitchFamily="34" charset="0"/>
                      <a:cs typeface="Segoe UI Semibold" panose="020B0702040204020203" pitchFamily="34" charset="0"/>
                    </a:rPr>
                    <a:t>3</a:t>
                  </a:r>
                </a:p>
              </p:txBody>
            </p:sp>
            <p:sp>
              <p:nvSpPr>
                <p:cNvPr id="308" name="TextBox 307"/>
                <p:cNvSpPr txBox="1"/>
                <p:nvPr/>
              </p:nvSpPr>
              <p:spPr>
                <a:xfrm>
                  <a:off x="9679627" y="1715716"/>
                  <a:ext cx="2482211" cy="867930"/>
                </a:xfrm>
                <a:prstGeom prst="rect">
                  <a:avLst/>
                </a:prstGeom>
                <a:noFill/>
              </p:spPr>
              <p:txBody>
                <a:bodyPr wrap="square" lIns="91440" tIns="0" rIns="182880" bIns="146304" rtlCol="0">
                  <a:spAutoFit/>
                </a:bodyPr>
                <a:lstStyle/>
                <a:p>
                  <a:pPr>
                    <a:lnSpc>
                      <a:spcPct val="90000"/>
                    </a:lnSpc>
                    <a:spcAft>
                      <a:spcPts val="600"/>
                    </a:spcAft>
                  </a:pPr>
                  <a:r>
                    <a:rPr lang="en-US" sz="1400" dirty="0">
                      <a:solidFill>
                        <a:srgbClr val="FFFFFF"/>
                      </a:solidFill>
                    </a:rPr>
                    <a:t>Nano Server: The Future of Windows Server Starts Now </a:t>
                  </a:r>
                  <a:r>
                    <a:rPr lang="en-US" sz="1400" dirty="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
                  </a:r>
                  <a:br>
                    <a:rPr lang="en-US" sz="1400" dirty="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br>
                  <a:r>
                    <a:rPr lang="en-US" sz="1200" b="1" dirty="0" smtClean="0">
                      <a:gradFill>
                        <a:gsLst>
                          <a:gs pos="2917">
                            <a:srgbClr val="505050">
                              <a:lumMod val="20000"/>
                              <a:lumOff val="80000"/>
                            </a:srgbClr>
                          </a:gs>
                          <a:gs pos="52000">
                            <a:srgbClr val="505050">
                              <a:lumMod val="20000"/>
                              <a:lumOff val="80000"/>
                            </a:srgbClr>
                          </a:gs>
                        </a:gsLst>
                        <a:lin ang="5400000" scaled="0"/>
                      </a:gradFill>
                    </a:rPr>
                    <a:t>BRK2461</a:t>
                  </a:r>
                  <a:r>
                    <a:rPr lang="en-US" sz="2000" dirty="0" smtClean="0">
                      <a:gradFill>
                        <a:gsLst>
                          <a:gs pos="2917">
                            <a:srgbClr val="FFFFFF"/>
                          </a:gs>
                          <a:gs pos="30000">
                            <a:srgbClr val="FFFFFF"/>
                          </a:gs>
                        </a:gsLst>
                        <a:lin ang="5400000" scaled="0"/>
                      </a:gradFill>
                    </a:rPr>
                    <a:t/>
                  </a:r>
                  <a:br>
                    <a:rPr lang="en-US" sz="2000" dirty="0" smtClean="0">
                      <a:gradFill>
                        <a:gsLst>
                          <a:gs pos="2917">
                            <a:srgbClr val="FFFFFF"/>
                          </a:gs>
                          <a:gs pos="30000">
                            <a:srgbClr val="FFFFFF"/>
                          </a:gs>
                        </a:gsLst>
                        <a:lin ang="5400000" scaled="0"/>
                      </a:gradFill>
                    </a:rPr>
                  </a:br>
                  <a:r>
                    <a:rPr lang="en-US" sz="1200" dirty="0" smtClean="0">
                      <a:gradFill>
                        <a:gsLst>
                          <a:gs pos="2917">
                            <a:srgbClr val="FFFFFF"/>
                          </a:gs>
                          <a:gs pos="30000">
                            <a:srgbClr val="FFFFFF"/>
                          </a:gs>
                        </a:gsLst>
                        <a:lin ang="5400000" scaled="0"/>
                      </a:gradFill>
                    </a:rPr>
                    <a:t>Wednesday, 10:45 </a:t>
                  </a:r>
                  <a:r>
                    <a:rPr lang="en-US" sz="1200" dirty="0">
                      <a:gradFill>
                        <a:gsLst>
                          <a:gs pos="2917">
                            <a:srgbClr val="FFFFFF"/>
                          </a:gs>
                          <a:gs pos="30000">
                            <a:srgbClr val="FFFFFF"/>
                          </a:gs>
                        </a:gsLst>
                        <a:lin ang="5400000" scaled="0"/>
                      </a:gradFill>
                    </a:rPr>
                    <a:t>AM</a:t>
                  </a:r>
                </a:p>
              </p:txBody>
            </p:sp>
          </p:grpSp>
        </p:grpSp>
        <p:grpSp>
          <p:nvGrpSpPr>
            <p:cNvPr id="281" name="Group 280"/>
            <p:cNvGrpSpPr/>
            <p:nvPr/>
          </p:nvGrpSpPr>
          <p:grpSpPr>
            <a:xfrm>
              <a:off x="471746" y="2410739"/>
              <a:ext cx="8475073" cy="2583404"/>
              <a:chOff x="227197" y="1512889"/>
              <a:chExt cx="8475073" cy="2583404"/>
            </a:xfrm>
          </p:grpSpPr>
          <p:grpSp>
            <p:nvGrpSpPr>
              <p:cNvPr id="295" name="Group 294"/>
              <p:cNvGrpSpPr/>
              <p:nvPr/>
            </p:nvGrpSpPr>
            <p:grpSpPr>
              <a:xfrm>
                <a:off x="227197" y="1522702"/>
                <a:ext cx="5600341" cy="1138773"/>
                <a:chOff x="9259251" y="1667048"/>
                <a:chExt cx="5600341" cy="1138773"/>
              </a:xfrm>
            </p:grpSpPr>
            <p:sp>
              <p:nvSpPr>
                <p:cNvPr id="302" name="Oval 301"/>
                <p:cNvSpPr/>
                <p:nvPr/>
              </p:nvSpPr>
              <p:spPr bwMode="auto">
                <a:xfrm>
                  <a:off x="9259251" y="1667620"/>
                  <a:ext cx="318773" cy="318773"/>
                </a:xfrm>
                <a:prstGeom prst="ellipse">
                  <a:avLst/>
                </a:prstGeom>
                <a:solidFill>
                  <a:schemeClr val="tx1"/>
                </a:solidFill>
                <a:ln w="3175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a:gradFill>
                        <a:gsLst>
                          <a:gs pos="16814">
                            <a:srgbClr val="0078D7"/>
                          </a:gs>
                          <a:gs pos="58000">
                            <a:srgbClr val="0078D7"/>
                          </a:gs>
                        </a:gsLst>
                        <a:lin ang="5400000" scaled="0"/>
                      </a:gradFill>
                      <a:latin typeface="Segoe UI Semibold" panose="020B0702040204020203" pitchFamily="34" charset="0"/>
                      <a:cs typeface="Segoe UI Semibold" panose="020B0702040204020203" pitchFamily="34" charset="0"/>
                    </a:rPr>
                    <a:t>4</a:t>
                  </a:r>
                </a:p>
              </p:txBody>
            </p:sp>
            <p:sp>
              <p:nvSpPr>
                <p:cNvPr id="303" name="TextBox 302"/>
                <p:cNvSpPr txBox="1"/>
                <p:nvPr/>
              </p:nvSpPr>
              <p:spPr>
                <a:xfrm>
                  <a:off x="12547625" y="1667048"/>
                  <a:ext cx="2311967" cy="1138773"/>
                </a:xfrm>
                <a:prstGeom prst="rect">
                  <a:avLst/>
                </a:prstGeom>
                <a:noFill/>
              </p:spPr>
              <p:txBody>
                <a:bodyPr wrap="square" lIns="91440" tIns="0" rIns="182880" bIns="146304" rtlCol="0">
                  <a:spAutoFit/>
                </a:bodyPr>
                <a:lstStyle/>
                <a:p>
                  <a:pPr>
                    <a:lnSpc>
                      <a:spcPct val="90000"/>
                    </a:lnSpc>
                    <a:spcAft>
                      <a:spcPts val="600"/>
                    </a:spcAft>
                  </a:pPr>
                  <a:r>
                    <a:rPr lang="en-US" sz="1400" dirty="0">
                      <a:solidFill>
                        <a:srgbClr val="FFFFFF"/>
                      </a:solidFill>
                    </a:rPr>
                    <a:t>Harden the Fabric: Protecting Tenant Secrets </a:t>
                  </a:r>
                  <a:r>
                    <a:rPr lang="en-US" sz="1400" dirty="0" smtClean="0">
                      <a:solidFill>
                        <a:srgbClr val="FFFFFF"/>
                      </a:solidFill>
                    </a:rPr>
                    <a:t>in </a:t>
                  </a:r>
                  <a:r>
                    <a:rPr lang="en-US" sz="1400" dirty="0">
                      <a:solidFill>
                        <a:srgbClr val="FFFFFF"/>
                      </a:solidFill>
                    </a:rPr>
                    <a:t>Hyper-V </a:t>
                  </a:r>
                  <a:endParaRPr lang="en-US" sz="1400" dirty="0" smtClean="0">
                    <a:solidFill>
                      <a:srgbClr val="FFFFFF"/>
                    </a:solidFill>
                  </a:endParaRPr>
                </a:p>
                <a:p>
                  <a:pPr>
                    <a:lnSpc>
                      <a:spcPct val="90000"/>
                    </a:lnSpc>
                    <a:spcAft>
                      <a:spcPts val="600"/>
                    </a:spcAft>
                  </a:pPr>
                  <a:r>
                    <a:rPr lang="en-US" sz="1200" b="1" dirty="0" smtClean="0">
                      <a:gradFill>
                        <a:gsLst>
                          <a:gs pos="2917">
                            <a:srgbClr val="505050">
                              <a:lumMod val="20000"/>
                              <a:lumOff val="80000"/>
                            </a:srgbClr>
                          </a:gs>
                          <a:gs pos="52000">
                            <a:srgbClr val="505050">
                              <a:lumMod val="20000"/>
                              <a:lumOff val="80000"/>
                            </a:srgbClr>
                          </a:gs>
                        </a:gsLst>
                        <a:lin ang="5400000" scaled="0"/>
                      </a:gradFill>
                    </a:rPr>
                    <a:t>BRK3457</a:t>
                  </a:r>
                  <a:r>
                    <a:rPr lang="en-US" sz="2000" dirty="0" smtClean="0">
                      <a:gradFill>
                        <a:gsLst>
                          <a:gs pos="2917">
                            <a:srgbClr val="FFFFFF"/>
                          </a:gs>
                          <a:gs pos="30000">
                            <a:srgbClr val="FFFFFF"/>
                          </a:gs>
                        </a:gsLst>
                        <a:lin ang="5400000" scaled="0"/>
                      </a:gradFill>
                    </a:rPr>
                    <a:t/>
                  </a:r>
                  <a:br>
                    <a:rPr lang="en-US" sz="2000" dirty="0" smtClean="0">
                      <a:gradFill>
                        <a:gsLst>
                          <a:gs pos="2917">
                            <a:srgbClr val="FFFFFF"/>
                          </a:gs>
                          <a:gs pos="30000">
                            <a:srgbClr val="FFFFFF"/>
                          </a:gs>
                        </a:gsLst>
                        <a:lin ang="5400000" scaled="0"/>
                      </a:gradFill>
                    </a:rPr>
                  </a:br>
                  <a:r>
                    <a:rPr lang="en-US" sz="1200" dirty="0" smtClean="0">
                      <a:gradFill>
                        <a:gsLst>
                          <a:gs pos="2917">
                            <a:srgbClr val="FFFFFF"/>
                          </a:gs>
                          <a:gs pos="30000">
                            <a:srgbClr val="FFFFFF"/>
                          </a:gs>
                        </a:gsLst>
                        <a:lin ang="5400000" scaled="0"/>
                      </a:gradFill>
                    </a:rPr>
                    <a:t>Weds, 3:15 PM</a:t>
                  </a:r>
                </a:p>
              </p:txBody>
            </p:sp>
          </p:grpSp>
          <p:grpSp>
            <p:nvGrpSpPr>
              <p:cNvPr id="296" name="Group 295"/>
              <p:cNvGrpSpPr/>
              <p:nvPr/>
            </p:nvGrpSpPr>
            <p:grpSpPr>
              <a:xfrm>
                <a:off x="3097158" y="1512889"/>
                <a:ext cx="5605112" cy="1215717"/>
                <a:chOff x="9259251" y="1707549"/>
                <a:chExt cx="5605112" cy="1215717"/>
              </a:xfrm>
            </p:grpSpPr>
            <p:sp>
              <p:nvSpPr>
                <p:cNvPr id="300" name="Oval 299"/>
                <p:cNvSpPr/>
                <p:nvPr/>
              </p:nvSpPr>
              <p:spPr bwMode="auto">
                <a:xfrm>
                  <a:off x="9259251" y="1717008"/>
                  <a:ext cx="318773" cy="318773"/>
                </a:xfrm>
                <a:prstGeom prst="ellipse">
                  <a:avLst/>
                </a:prstGeom>
                <a:solidFill>
                  <a:schemeClr val="tx1"/>
                </a:solidFill>
                <a:ln w="3175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smtClean="0">
                      <a:gradFill>
                        <a:gsLst>
                          <a:gs pos="16814">
                            <a:srgbClr val="0078D7"/>
                          </a:gs>
                          <a:gs pos="58000">
                            <a:srgbClr val="0078D7"/>
                          </a:gs>
                        </a:gsLst>
                        <a:lin ang="5400000" scaled="0"/>
                      </a:gradFill>
                      <a:latin typeface="Segoe UI Semibold" panose="020B0702040204020203" pitchFamily="34" charset="0"/>
                      <a:cs typeface="Segoe UI Semibold" panose="020B0702040204020203" pitchFamily="34" charset="0"/>
                    </a:rPr>
                    <a:t>5</a:t>
                  </a:r>
                  <a:endParaRPr lang="en-US" b="1" dirty="0">
                    <a:gradFill>
                      <a:gsLst>
                        <a:gs pos="16814">
                          <a:srgbClr val="0078D7"/>
                        </a:gs>
                        <a:gs pos="58000">
                          <a:srgbClr val="0078D7"/>
                        </a:gs>
                      </a:gsLst>
                      <a:lin ang="5400000" scaled="0"/>
                    </a:gradFill>
                    <a:latin typeface="Segoe UI Semibold" panose="020B0702040204020203" pitchFamily="34" charset="0"/>
                    <a:cs typeface="Segoe UI Semibold" panose="020B0702040204020203" pitchFamily="34" charset="0"/>
                  </a:endParaRPr>
                </a:p>
              </p:txBody>
            </p:sp>
            <p:sp>
              <p:nvSpPr>
                <p:cNvPr id="301" name="TextBox 300"/>
                <p:cNvSpPr txBox="1"/>
                <p:nvPr/>
              </p:nvSpPr>
              <p:spPr>
                <a:xfrm>
                  <a:off x="12382152" y="1707549"/>
                  <a:ext cx="2482211" cy="1215717"/>
                </a:xfrm>
                <a:prstGeom prst="rect">
                  <a:avLst/>
                </a:prstGeom>
                <a:noFill/>
              </p:spPr>
              <p:txBody>
                <a:bodyPr wrap="square" lIns="91440" tIns="0" rIns="182880" bIns="146304" rtlCol="0">
                  <a:spAutoFit/>
                </a:bodyPr>
                <a:lstStyle/>
                <a:p>
                  <a:pPr>
                    <a:lnSpc>
                      <a:spcPct val="90000"/>
                    </a:lnSpc>
                    <a:spcAft>
                      <a:spcPts val="600"/>
                    </a:spcAft>
                  </a:pPr>
                  <a:r>
                    <a:rPr lang="en-US" sz="1400" dirty="0">
                      <a:solidFill>
                        <a:srgbClr val="FFFFFF"/>
                      </a:solidFill>
                    </a:rPr>
                    <a:t>Migrating to Microsoft: VMware to Hyper-V and Microsoft Azure </a:t>
                  </a:r>
                  <a:endParaRPr lang="en-US" sz="1400" dirty="0" smtClean="0">
                    <a:solidFill>
                      <a:srgbClr val="FFFFFF"/>
                    </a:solidFill>
                  </a:endParaRPr>
                </a:p>
                <a:p>
                  <a:pPr>
                    <a:lnSpc>
                      <a:spcPct val="90000"/>
                    </a:lnSpc>
                    <a:spcAft>
                      <a:spcPts val="600"/>
                    </a:spcAft>
                  </a:pPr>
                  <a:r>
                    <a:rPr lang="en-US" sz="1200" b="1" dirty="0" smtClean="0">
                      <a:gradFill>
                        <a:gsLst>
                          <a:gs pos="2917">
                            <a:srgbClr val="505050">
                              <a:lumMod val="20000"/>
                              <a:lumOff val="80000"/>
                            </a:srgbClr>
                          </a:gs>
                          <a:gs pos="52000">
                            <a:srgbClr val="505050">
                              <a:lumMod val="20000"/>
                              <a:lumOff val="80000"/>
                            </a:srgbClr>
                          </a:gs>
                        </a:gsLst>
                        <a:lin ang="5400000" scaled="0"/>
                      </a:gradFill>
                    </a:rPr>
                    <a:t>BRK3493</a:t>
                  </a:r>
                </a:p>
                <a:p>
                  <a:pPr>
                    <a:lnSpc>
                      <a:spcPct val="90000"/>
                    </a:lnSpc>
                    <a:spcAft>
                      <a:spcPts val="600"/>
                    </a:spcAft>
                  </a:pPr>
                  <a:r>
                    <a:rPr lang="en-US" sz="1200" dirty="0" err="1" smtClean="0">
                      <a:gradFill>
                        <a:gsLst>
                          <a:gs pos="2917">
                            <a:srgbClr val="FFFFFF"/>
                          </a:gs>
                          <a:gs pos="30000">
                            <a:srgbClr val="FFFFFF"/>
                          </a:gs>
                        </a:gsLst>
                        <a:lin ang="5400000" scaled="0"/>
                      </a:gradFill>
                    </a:rPr>
                    <a:t>Thur</a:t>
                  </a:r>
                  <a:r>
                    <a:rPr lang="en-US" sz="1200" dirty="0" smtClean="0">
                      <a:gradFill>
                        <a:gsLst>
                          <a:gs pos="2917">
                            <a:srgbClr val="FFFFFF"/>
                          </a:gs>
                          <a:gs pos="30000">
                            <a:srgbClr val="FFFFFF"/>
                          </a:gs>
                        </a:gsLst>
                        <a:lin ang="5400000" scaled="0"/>
                      </a:gradFill>
                    </a:rPr>
                    <a:t>, 3:15 PM</a:t>
                  </a:r>
                  <a:endParaRPr lang="en-US" sz="1200" dirty="0">
                    <a:gradFill>
                      <a:gsLst>
                        <a:gs pos="2917">
                          <a:srgbClr val="FFFFFF"/>
                        </a:gs>
                        <a:gs pos="30000">
                          <a:srgbClr val="FFFFFF"/>
                        </a:gs>
                      </a:gsLst>
                      <a:lin ang="5400000" scaled="0"/>
                    </a:gradFill>
                  </a:endParaRPr>
                </a:p>
              </p:txBody>
            </p:sp>
          </p:grpSp>
          <p:grpSp>
            <p:nvGrpSpPr>
              <p:cNvPr id="297" name="Group 296"/>
              <p:cNvGrpSpPr/>
              <p:nvPr/>
            </p:nvGrpSpPr>
            <p:grpSpPr>
              <a:xfrm>
                <a:off x="646465" y="1533004"/>
                <a:ext cx="5432746" cy="2563289"/>
                <a:chOff x="4145278" y="1766396"/>
                <a:chExt cx="5432746" cy="2563289"/>
              </a:xfrm>
            </p:grpSpPr>
            <p:sp>
              <p:nvSpPr>
                <p:cNvPr id="298" name="Oval 297"/>
                <p:cNvSpPr/>
                <p:nvPr/>
              </p:nvSpPr>
              <p:spPr bwMode="auto">
                <a:xfrm>
                  <a:off x="9259251" y="1766396"/>
                  <a:ext cx="318773" cy="318773"/>
                </a:xfrm>
                <a:prstGeom prst="ellipse">
                  <a:avLst/>
                </a:prstGeom>
                <a:solidFill>
                  <a:schemeClr val="tx1"/>
                </a:solidFill>
                <a:ln w="3175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a:gradFill>
                        <a:gsLst>
                          <a:gs pos="16814">
                            <a:srgbClr val="0078D7"/>
                          </a:gs>
                          <a:gs pos="58000">
                            <a:srgbClr val="0078D7"/>
                          </a:gs>
                        </a:gsLst>
                        <a:lin ang="5400000" scaled="0"/>
                      </a:gradFill>
                      <a:latin typeface="Segoe UI Semibold" panose="020B0702040204020203" pitchFamily="34" charset="0"/>
                      <a:cs typeface="Segoe UI Semibold" panose="020B0702040204020203" pitchFamily="34" charset="0"/>
                    </a:rPr>
                    <a:t>6</a:t>
                  </a:r>
                </a:p>
              </p:txBody>
            </p:sp>
            <p:sp>
              <p:nvSpPr>
                <p:cNvPr id="299" name="TextBox 298"/>
                <p:cNvSpPr txBox="1"/>
                <p:nvPr/>
              </p:nvSpPr>
              <p:spPr>
                <a:xfrm>
                  <a:off x="4145278" y="3073957"/>
                  <a:ext cx="2482211" cy="1255728"/>
                </a:xfrm>
                <a:prstGeom prst="rect">
                  <a:avLst/>
                </a:prstGeom>
                <a:noFill/>
              </p:spPr>
              <p:txBody>
                <a:bodyPr wrap="square" lIns="91440" tIns="0" rIns="182880" bIns="146304" rtlCol="0">
                  <a:spAutoFit/>
                </a:bodyPr>
                <a:lstStyle/>
                <a:p>
                  <a:pPr>
                    <a:lnSpc>
                      <a:spcPct val="90000"/>
                    </a:lnSpc>
                    <a:spcAft>
                      <a:spcPts val="600"/>
                    </a:spcAft>
                  </a:pPr>
                  <a:r>
                    <a:rPr lang="en-US" sz="1400" dirty="0">
                      <a:solidFill>
                        <a:srgbClr val="FFFFFF"/>
                      </a:solidFill>
                    </a:rPr>
                    <a:t>Microsoft System Center Virtual Machine Manager: Technical Overview and Roadmap </a:t>
                  </a:r>
                  <a:r>
                    <a:rPr lang="en-US" sz="1400" dirty="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
                  </a:r>
                  <a:br>
                    <a:rPr lang="en-US" sz="1400" dirty="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br>
                  <a:r>
                    <a:rPr lang="en-US" sz="1200" b="1" dirty="0" smtClean="0">
                      <a:gradFill>
                        <a:gsLst>
                          <a:gs pos="2917">
                            <a:srgbClr val="505050">
                              <a:lumMod val="20000"/>
                              <a:lumOff val="80000"/>
                            </a:srgbClr>
                          </a:gs>
                          <a:gs pos="52000">
                            <a:srgbClr val="505050">
                              <a:lumMod val="20000"/>
                              <a:lumOff val="80000"/>
                            </a:srgbClr>
                          </a:gs>
                        </a:gsLst>
                        <a:lin ang="5400000" scaled="0"/>
                      </a:gradFill>
                    </a:rPr>
                    <a:t>BRK2473</a:t>
                  </a:r>
                  <a:r>
                    <a:rPr lang="en-US" sz="2000" dirty="0" smtClean="0">
                      <a:gradFill>
                        <a:gsLst>
                          <a:gs pos="2917">
                            <a:srgbClr val="FFFFFF"/>
                          </a:gs>
                          <a:gs pos="30000">
                            <a:srgbClr val="FFFFFF"/>
                          </a:gs>
                        </a:gsLst>
                        <a:lin ang="5400000" scaled="0"/>
                      </a:gradFill>
                    </a:rPr>
                    <a:t/>
                  </a:r>
                  <a:br>
                    <a:rPr lang="en-US" sz="2000" dirty="0" smtClean="0">
                      <a:gradFill>
                        <a:gsLst>
                          <a:gs pos="2917">
                            <a:srgbClr val="FFFFFF"/>
                          </a:gs>
                          <a:gs pos="30000">
                            <a:srgbClr val="FFFFFF"/>
                          </a:gs>
                        </a:gsLst>
                        <a:lin ang="5400000" scaled="0"/>
                      </a:gradFill>
                    </a:rPr>
                  </a:br>
                  <a:r>
                    <a:rPr lang="en-US" sz="1200" dirty="0" smtClean="0">
                      <a:gradFill>
                        <a:gsLst>
                          <a:gs pos="2917">
                            <a:srgbClr val="FFFFFF"/>
                          </a:gs>
                          <a:gs pos="30000">
                            <a:srgbClr val="FFFFFF"/>
                          </a:gs>
                        </a:gsLst>
                        <a:lin ang="5400000" scaled="0"/>
                      </a:gradFill>
                    </a:rPr>
                    <a:t>Thurs, 9:00 </a:t>
                  </a:r>
                  <a:r>
                    <a:rPr lang="en-US" sz="1200" dirty="0">
                      <a:gradFill>
                        <a:gsLst>
                          <a:gs pos="2917">
                            <a:srgbClr val="FFFFFF"/>
                          </a:gs>
                          <a:gs pos="30000">
                            <a:srgbClr val="FFFFFF"/>
                          </a:gs>
                        </a:gsLst>
                        <a:lin ang="5400000" scaled="0"/>
                      </a:gradFill>
                    </a:rPr>
                    <a:t>AM</a:t>
                  </a:r>
                </a:p>
              </p:txBody>
            </p:sp>
          </p:grpSp>
        </p:grpSp>
        <p:grpSp>
          <p:nvGrpSpPr>
            <p:cNvPr id="286" name="Group 285"/>
            <p:cNvGrpSpPr/>
            <p:nvPr/>
          </p:nvGrpSpPr>
          <p:grpSpPr>
            <a:xfrm>
              <a:off x="523150" y="999380"/>
              <a:ext cx="5841325" cy="3132931"/>
              <a:chOff x="9259251" y="-1146538"/>
              <a:chExt cx="5841325" cy="3132931"/>
            </a:xfrm>
          </p:grpSpPr>
          <p:sp>
            <p:nvSpPr>
              <p:cNvPr id="293" name="Oval 292"/>
              <p:cNvSpPr/>
              <p:nvPr/>
            </p:nvSpPr>
            <p:spPr bwMode="auto">
              <a:xfrm>
                <a:off x="9259251" y="1667620"/>
                <a:ext cx="318773" cy="318773"/>
              </a:xfrm>
              <a:prstGeom prst="ellipse">
                <a:avLst/>
              </a:prstGeom>
              <a:solidFill>
                <a:schemeClr val="tx1"/>
              </a:solidFill>
              <a:ln w="3175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a:gradFill>
                      <a:gsLst>
                        <a:gs pos="16814">
                          <a:srgbClr val="0078D7"/>
                        </a:gs>
                        <a:gs pos="58000">
                          <a:srgbClr val="0078D7"/>
                        </a:gs>
                      </a:gsLst>
                      <a:lin ang="5400000" scaled="0"/>
                    </a:gradFill>
                    <a:latin typeface="Segoe UI Semibold" panose="020B0702040204020203" pitchFamily="34" charset="0"/>
                    <a:cs typeface="Segoe UI Semibold" panose="020B0702040204020203" pitchFamily="34" charset="0"/>
                  </a:rPr>
                  <a:t>7</a:t>
                </a:r>
              </a:p>
            </p:txBody>
          </p:sp>
          <p:sp>
            <p:nvSpPr>
              <p:cNvPr id="294" name="TextBox 293"/>
              <p:cNvSpPr txBox="1"/>
              <p:nvPr/>
            </p:nvSpPr>
            <p:spPr>
              <a:xfrm>
                <a:off x="12618365" y="-1146538"/>
                <a:ext cx="2482211" cy="867930"/>
              </a:xfrm>
              <a:prstGeom prst="rect">
                <a:avLst/>
              </a:prstGeom>
              <a:noFill/>
            </p:spPr>
            <p:txBody>
              <a:bodyPr wrap="square" lIns="91440" tIns="0" rIns="182880" bIns="146304" rtlCol="0">
                <a:spAutoFit/>
              </a:bodyPr>
              <a:lstStyle/>
              <a:p>
                <a:pPr>
                  <a:lnSpc>
                    <a:spcPct val="90000"/>
                  </a:lnSpc>
                  <a:spcAft>
                    <a:spcPts val="600"/>
                  </a:spcAft>
                </a:pPr>
                <a:r>
                  <a:rPr lang="en-US" sz="1400" dirty="0">
                    <a:solidFill>
                      <a:srgbClr val="FFFFFF"/>
                    </a:solidFill>
                  </a:rPr>
                  <a:t>Getting Started with Microsoft Azure </a:t>
                </a:r>
                <a:r>
                  <a:rPr lang="en-US" sz="1400" dirty="0" err="1">
                    <a:solidFill>
                      <a:srgbClr val="FFFFFF"/>
                    </a:solidFill>
                  </a:rPr>
                  <a:t>IaaS</a:t>
                </a:r>
                <a:r>
                  <a:rPr lang="en-US" sz="1400" dirty="0">
                    <a:solidFill>
                      <a:srgbClr val="FFFFFF"/>
                    </a:solidFill>
                  </a:rPr>
                  <a:t> </a:t>
                </a:r>
                <a:r>
                  <a:rPr lang="en-US" sz="1400" dirty="0" smtClean="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
                </a:r>
                <a:br>
                  <a:rPr lang="en-US" sz="1400" dirty="0" smtClean="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br>
                <a:r>
                  <a:rPr lang="en-US" sz="1200" b="1" dirty="0" smtClean="0">
                    <a:gradFill>
                      <a:gsLst>
                        <a:gs pos="2917">
                          <a:srgbClr val="505050">
                            <a:lumMod val="20000"/>
                            <a:lumOff val="80000"/>
                          </a:srgbClr>
                        </a:gs>
                        <a:gs pos="52000">
                          <a:srgbClr val="505050">
                            <a:lumMod val="20000"/>
                            <a:lumOff val="80000"/>
                          </a:srgbClr>
                        </a:gs>
                      </a:gsLst>
                      <a:lin ang="5400000" scaled="0"/>
                    </a:gradFill>
                  </a:rPr>
                  <a:t>BRK2491</a:t>
                </a:r>
                <a:r>
                  <a:rPr lang="en-US" sz="2000" dirty="0" smtClean="0">
                    <a:gradFill>
                      <a:gsLst>
                        <a:gs pos="2917">
                          <a:srgbClr val="FFFFFF"/>
                        </a:gs>
                        <a:gs pos="30000">
                          <a:srgbClr val="FFFFFF"/>
                        </a:gs>
                      </a:gsLst>
                      <a:lin ang="5400000" scaled="0"/>
                    </a:gradFill>
                  </a:rPr>
                  <a:t/>
                </a:r>
                <a:br>
                  <a:rPr lang="en-US" sz="2000" dirty="0" smtClean="0">
                    <a:gradFill>
                      <a:gsLst>
                        <a:gs pos="2917">
                          <a:srgbClr val="FFFFFF"/>
                        </a:gs>
                        <a:gs pos="30000">
                          <a:srgbClr val="FFFFFF"/>
                        </a:gs>
                      </a:gsLst>
                      <a:lin ang="5400000" scaled="0"/>
                    </a:gradFill>
                  </a:rPr>
                </a:br>
                <a:r>
                  <a:rPr lang="en-US" sz="1200" dirty="0" smtClean="0">
                    <a:gradFill>
                      <a:gsLst>
                        <a:gs pos="2917">
                          <a:srgbClr val="FFFFFF"/>
                        </a:gs>
                        <a:gs pos="30000">
                          <a:srgbClr val="FFFFFF"/>
                        </a:gs>
                      </a:gsLst>
                      <a:lin ang="5400000" scaled="0"/>
                    </a:gradFill>
                  </a:rPr>
                  <a:t>Tues, 1:30 PM</a:t>
                </a:r>
              </a:p>
            </p:txBody>
          </p:sp>
        </p:grpSp>
      </p:grpSp>
      <p:sp>
        <p:nvSpPr>
          <p:cNvPr id="201" name="TextBox 200"/>
          <p:cNvSpPr txBox="1"/>
          <p:nvPr/>
        </p:nvSpPr>
        <p:spPr>
          <a:xfrm>
            <a:off x="0" y="6027312"/>
            <a:ext cx="9355757" cy="609398"/>
          </a:xfrm>
          <a:prstGeom prst="rect">
            <a:avLst/>
          </a:prstGeom>
          <a:solidFill>
            <a:schemeClr val="bg1">
              <a:lumMod val="65000"/>
              <a:lumOff val="35000"/>
            </a:schemeClr>
          </a:solidFill>
        </p:spPr>
        <p:txBody>
          <a:bodyPr wrap="square" lIns="91440" tIns="0" rIns="182880" bIns="146304" rtlCol="0" anchor="ctr">
            <a:spAutoFit/>
          </a:bodyPr>
          <a:lstStyle/>
          <a:p>
            <a:pPr algn="ctr" defTabSz="932688"/>
            <a:endParaRPr lang="en-US" sz="600" dirty="0" smtClean="0">
              <a:gradFill>
                <a:gsLst>
                  <a:gs pos="2917">
                    <a:srgbClr val="FFFFFF"/>
                  </a:gs>
                  <a:gs pos="30000">
                    <a:srgbClr val="FFFFFF"/>
                  </a:gs>
                </a:gsLst>
                <a:lin ang="5400000" scaled="0"/>
              </a:gradFill>
              <a:cs typeface="Segoe UI Semibold" panose="020B0702040204020203" pitchFamily="34" charset="0"/>
            </a:endParaRPr>
          </a:p>
          <a:p>
            <a:pPr algn="ctr" defTabSz="932688">
              <a:spcAft>
                <a:spcPts val="600"/>
              </a:spcAft>
            </a:pPr>
            <a:r>
              <a:rPr lang="en-US" sz="2400" dirty="0" smtClean="0">
                <a:gradFill>
                  <a:gsLst>
                    <a:gs pos="2917">
                      <a:srgbClr val="FFFFFF"/>
                    </a:gs>
                    <a:gs pos="30000">
                      <a:srgbClr val="FFFFFF"/>
                    </a:gs>
                  </a:gsLst>
                  <a:lin ang="5400000" scaled="0"/>
                </a:gradFill>
                <a:cs typeface="Segoe UI Semibold" panose="020B0702040204020203" pitchFamily="34" charset="0"/>
              </a:rPr>
              <a:t>Check Out </a:t>
            </a:r>
            <a:r>
              <a:rPr lang="en-US" sz="2400" dirty="0" smtClean="0">
                <a:gradFill>
                  <a:gsLst>
                    <a:gs pos="2917">
                      <a:srgbClr val="FFFFFF"/>
                    </a:gs>
                    <a:gs pos="30000">
                      <a:srgbClr val="FFFFFF"/>
                    </a:gs>
                  </a:gsLst>
                  <a:lin ang="5400000" scaled="0"/>
                </a:gradFill>
                <a:cs typeface="Segoe UI Semibold" panose="020B0702040204020203" pitchFamily="34" charset="0"/>
                <a:hlinkClick r:id="rId3"/>
              </a:rPr>
              <a:t>www.microsoft.com/azure-in-your-dc</a:t>
            </a:r>
            <a:endParaRPr lang="en-US" sz="2000" dirty="0" smtClean="0">
              <a:gradFill>
                <a:gsLst>
                  <a:gs pos="2917">
                    <a:srgbClr val="FFFFFF"/>
                  </a:gs>
                  <a:gs pos="30000">
                    <a:srgbClr val="FFFFFF"/>
                  </a:gs>
                </a:gsLst>
                <a:lin ang="5400000" scaled="0"/>
              </a:gradFill>
            </a:endParaRPr>
          </a:p>
        </p:txBody>
      </p:sp>
      <p:sp>
        <p:nvSpPr>
          <p:cNvPr id="228" name="TextBox 227"/>
          <p:cNvSpPr txBox="1"/>
          <p:nvPr/>
        </p:nvSpPr>
        <p:spPr>
          <a:xfrm>
            <a:off x="3670420" y="3781263"/>
            <a:ext cx="2311967" cy="1138773"/>
          </a:xfrm>
          <a:prstGeom prst="rect">
            <a:avLst/>
          </a:prstGeom>
          <a:noFill/>
        </p:spPr>
        <p:txBody>
          <a:bodyPr wrap="square" lIns="91440" tIns="0" rIns="182880" bIns="146304" rtlCol="0">
            <a:spAutoFit/>
          </a:bodyPr>
          <a:lstStyle/>
          <a:p>
            <a:pPr>
              <a:lnSpc>
                <a:spcPct val="90000"/>
              </a:lnSpc>
              <a:spcAft>
                <a:spcPts val="600"/>
              </a:spcAft>
            </a:pPr>
            <a:r>
              <a:rPr lang="en-US" sz="1400" dirty="0" smtClean="0">
                <a:solidFill>
                  <a:srgbClr val="FFFFFF"/>
                </a:solidFill>
              </a:rPr>
              <a:t>Virtualizing Linux and FreeBSD workloads on Hyper-V</a:t>
            </a:r>
          </a:p>
          <a:p>
            <a:pPr>
              <a:lnSpc>
                <a:spcPct val="90000"/>
              </a:lnSpc>
              <a:spcAft>
                <a:spcPts val="600"/>
              </a:spcAft>
            </a:pPr>
            <a:r>
              <a:rPr lang="en-US" sz="1200" b="1" dirty="0" smtClean="0">
                <a:gradFill>
                  <a:gsLst>
                    <a:gs pos="2917">
                      <a:srgbClr val="505050">
                        <a:lumMod val="20000"/>
                        <a:lumOff val="80000"/>
                      </a:srgbClr>
                    </a:gs>
                    <a:gs pos="52000">
                      <a:srgbClr val="505050">
                        <a:lumMod val="20000"/>
                        <a:lumOff val="80000"/>
                      </a:srgbClr>
                    </a:gs>
                  </a:gsLst>
                  <a:lin ang="5400000" scaled="0"/>
                </a:gradFill>
              </a:rPr>
              <a:t>BRK3453</a:t>
            </a:r>
            <a:r>
              <a:rPr lang="en-US" sz="2000" dirty="0" smtClean="0">
                <a:gradFill>
                  <a:gsLst>
                    <a:gs pos="2917">
                      <a:srgbClr val="FFFFFF"/>
                    </a:gs>
                    <a:gs pos="30000">
                      <a:srgbClr val="FFFFFF"/>
                    </a:gs>
                  </a:gsLst>
                  <a:lin ang="5400000" scaled="0"/>
                </a:gradFill>
              </a:rPr>
              <a:t/>
            </a:r>
            <a:br>
              <a:rPr lang="en-US" sz="2000" dirty="0" smtClean="0">
                <a:gradFill>
                  <a:gsLst>
                    <a:gs pos="2917">
                      <a:srgbClr val="FFFFFF"/>
                    </a:gs>
                    <a:gs pos="30000">
                      <a:srgbClr val="FFFFFF"/>
                    </a:gs>
                  </a:gsLst>
                  <a:lin ang="5400000" scaled="0"/>
                </a:gradFill>
              </a:rPr>
            </a:br>
            <a:r>
              <a:rPr lang="en-US" sz="1200" dirty="0" smtClean="0">
                <a:gradFill>
                  <a:gsLst>
                    <a:gs pos="2917">
                      <a:srgbClr val="FFFFFF"/>
                    </a:gs>
                    <a:gs pos="30000">
                      <a:srgbClr val="FFFFFF"/>
                    </a:gs>
                  </a:gsLst>
                  <a:lin ang="5400000" scaled="0"/>
                </a:gradFill>
              </a:rPr>
              <a:t>Thurs, 5:00 PM</a:t>
            </a:r>
          </a:p>
        </p:txBody>
      </p:sp>
      <p:sp>
        <p:nvSpPr>
          <p:cNvPr id="229" name="Oval 228"/>
          <p:cNvSpPr/>
          <p:nvPr/>
        </p:nvSpPr>
        <p:spPr bwMode="auto">
          <a:xfrm>
            <a:off x="3362264" y="3720887"/>
            <a:ext cx="318773" cy="318773"/>
          </a:xfrm>
          <a:prstGeom prst="ellipse">
            <a:avLst/>
          </a:prstGeom>
          <a:solidFill>
            <a:schemeClr val="tx1"/>
          </a:solidFill>
          <a:ln w="3175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smtClean="0">
                <a:gradFill>
                  <a:gsLst>
                    <a:gs pos="16814">
                      <a:srgbClr val="0078D7"/>
                    </a:gs>
                    <a:gs pos="58000">
                      <a:srgbClr val="0078D7"/>
                    </a:gs>
                  </a:gsLst>
                  <a:lin ang="5400000" scaled="0"/>
                </a:gradFill>
                <a:latin typeface="Segoe UI Semibold" panose="020B0702040204020203" pitchFamily="34" charset="0"/>
                <a:cs typeface="Segoe UI Semibold" panose="020B0702040204020203" pitchFamily="34" charset="0"/>
              </a:rPr>
              <a:t>8</a:t>
            </a:r>
            <a:endParaRPr lang="en-US" b="1" dirty="0">
              <a:gradFill>
                <a:gsLst>
                  <a:gs pos="16814">
                    <a:srgbClr val="0078D7"/>
                  </a:gs>
                  <a:gs pos="58000">
                    <a:srgbClr val="0078D7"/>
                  </a:gs>
                </a:gsLst>
                <a:lin ang="5400000" scaled="0"/>
              </a:gradFill>
              <a:latin typeface="Segoe UI Semibold" panose="020B0702040204020203" pitchFamily="34" charset="0"/>
              <a:cs typeface="Segoe UI Semibold" panose="020B0702040204020203" pitchFamily="34" charset="0"/>
            </a:endParaRPr>
          </a:p>
        </p:txBody>
      </p:sp>
      <p:sp>
        <p:nvSpPr>
          <p:cNvPr id="231" name="TextBox 230"/>
          <p:cNvSpPr txBox="1"/>
          <p:nvPr/>
        </p:nvSpPr>
        <p:spPr>
          <a:xfrm>
            <a:off x="6475692" y="3752674"/>
            <a:ext cx="2482211" cy="1021818"/>
          </a:xfrm>
          <a:prstGeom prst="rect">
            <a:avLst/>
          </a:prstGeom>
          <a:noFill/>
        </p:spPr>
        <p:txBody>
          <a:bodyPr wrap="square" lIns="91440" tIns="0" rIns="182880" bIns="146304" rtlCol="0">
            <a:spAutoFit/>
          </a:bodyPr>
          <a:lstStyle/>
          <a:p>
            <a:pPr>
              <a:lnSpc>
                <a:spcPct val="90000"/>
              </a:lnSpc>
              <a:spcAft>
                <a:spcPts val="600"/>
              </a:spcAft>
            </a:pPr>
            <a:r>
              <a:rPr lang="en-US" sz="1400" dirty="0" smtClean="0">
                <a:solidFill>
                  <a:srgbClr val="FFFFFF"/>
                </a:solidFill>
              </a:rPr>
              <a:t>Running Linux on Microsoft Azure </a:t>
            </a:r>
          </a:p>
          <a:p>
            <a:pPr>
              <a:lnSpc>
                <a:spcPct val="90000"/>
              </a:lnSpc>
              <a:spcAft>
                <a:spcPts val="600"/>
              </a:spcAft>
            </a:pPr>
            <a:r>
              <a:rPr lang="en-US" sz="1200" dirty="0" smtClean="0">
                <a:gradFill>
                  <a:gsLst>
                    <a:gs pos="2917">
                      <a:srgbClr val="FFFFFF"/>
                    </a:gs>
                    <a:gs pos="30000">
                      <a:srgbClr val="FFFFFF"/>
                    </a:gs>
                  </a:gsLst>
                  <a:lin ang="5400000" scaled="0"/>
                </a:gradFill>
              </a:rPr>
              <a:t>BRK3452</a:t>
            </a:r>
          </a:p>
          <a:p>
            <a:pPr>
              <a:lnSpc>
                <a:spcPct val="90000"/>
              </a:lnSpc>
              <a:spcAft>
                <a:spcPts val="600"/>
              </a:spcAft>
            </a:pPr>
            <a:r>
              <a:rPr lang="en-US" sz="1200" dirty="0" smtClean="0">
                <a:gradFill>
                  <a:gsLst>
                    <a:gs pos="2917">
                      <a:srgbClr val="FFFFFF"/>
                    </a:gs>
                    <a:gs pos="30000">
                      <a:srgbClr val="FFFFFF"/>
                    </a:gs>
                  </a:gsLst>
                  <a:lin ang="5400000" scaled="0"/>
                </a:gradFill>
              </a:rPr>
              <a:t>Fri, 10:45 AM</a:t>
            </a:r>
            <a:endParaRPr lang="en-US" sz="1200" dirty="0">
              <a:gradFill>
                <a:gsLst>
                  <a:gs pos="2917">
                    <a:srgbClr val="FFFFFF"/>
                  </a:gs>
                  <a:gs pos="30000">
                    <a:srgbClr val="FFFFFF"/>
                  </a:gs>
                </a:gsLst>
                <a:lin ang="5400000" scaled="0"/>
              </a:gradFill>
            </a:endParaRPr>
          </a:p>
        </p:txBody>
      </p:sp>
      <p:sp>
        <p:nvSpPr>
          <p:cNvPr id="235" name="Oval 234"/>
          <p:cNvSpPr/>
          <p:nvPr/>
        </p:nvSpPr>
        <p:spPr bwMode="auto">
          <a:xfrm>
            <a:off x="5993225" y="3720887"/>
            <a:ext cx="318773" cy="318773"/>
          </a:xfrm>
          <a:prstGeom prst="ellipse">
            <a:avLst/>
          </a:prstGeom>
          <a:solidFill>
            <a:schemeClr val="tx1"/>
          </a:solidFill>
          <a:ln w="3175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b="1" dirty="0" smtClean="0">
                <a:gradFill>
                  <a:gsLst>
                    <a:gs pos="16814">
                      <a:srgbClr val="0078D7"/>
                    </a:gs>
                    <a:gs pos="58000">
                      <a:srgbClr val="0078D7"/>
                    </a:gs>
                  </a:gsLst>
                  <a:lin ang="5400000" scaled="0"/>
                </a:gradFill>
                <a:latin typeface="Segoe UI Semibold" panose="020B0702040204020203" pitchFamily="34" charset="0"/>
                <a:cs typeface="Segoe UI Semibold" panose="020B0702040204020203" pitchFamily="34" charset="0"/>
              </a:rPr>
              <a:t>9</a:t>
            </a:r>
            <a:endParaRPr lang="en-US" b="1" dirty="0">
              <a:gradFill>
                <a:gsLst>
                  <a:gs pos="16814">
                    <a:srgbClr val="0078D7"/>
                  </a:gs>
                  <a:gs pos="58000">
                    <a:srgbClr val="0078D7"/>
                  </a:gs>
                </a:gsLst>
                <a:lin ang="5400000" scaled="0"/>
              </a:gra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7536365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grpId="0" nodeType="withEffect">
                                  <p:stCondLst>
                                    <p:cond delay="5000"/>
                                  </p:stCondLst>
                                  <p:childTnLst>
                                    <p:animMotion origin="layout" path="M -8.57799E-7 1.29369E-6 L -2.61425E-6 0.04154 " pathEditMode="relative" rAng="0" ptsTypes="AA">
                                      <p:cBhvr>
                                        <p:cTn id="6" dur="1000" fill="hold"/>
                                        <p:tgtEl>
                                          <p:spTgt spid="119"/>
                                        </p:tgtEl>
                                        <p:attrNameLst>
                                          <p:attrName>ppt_x</p:attrName>
                                          <p:attrName>ppt_y</p:attrName>
                                        </p:attrNameLst>
                                      </p:cBhvr>
                                      <p:rCtr x="-38" y="2202"/>
                                    </p:animMotion>
                                  </p:childTnLst>
                                </p:cTn>
                              </p:par>
                              <p:par>
                                <p:cTn id="7" presetID="1" presetClass="exit" presetSubtype="0" fill="hold" grpId="1" nodeType="withEffect">
                                  <p:stCondLst>
                                    <p:cond delay="6000"/>
                                  </p:stCondLst>
                                  <p:childTnLst>
                                    <p:set>
                                      <p:cBhvr>
                                        <p:cTn id="8" dur="1" fill="hold">
                                          <p:stCondLst>
                                            <p:cond delay="0"/>
                                          </p:stCondLst>
                                        </p:cTn>
                                        <p:tgtEl>
                                          <p:spTgt spid="11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1" decel="100000" fill="hold" nodeType="clickEffect">
                                  <p:stCondLst>
                                    <p:cond delay="0"/>
                                  </p:stCondLst>
                                  <p:childTnLst>
                                    <p:set>
                                      <p:cBhvr>
                                        <p:cTn id="12" dur="1" fill="hold">
                                          <p:stCondLst>
                                            <p:cond delay="0"/>
                                          </p:stCondLst>
                                        </p:cTn>
                                        <p:tgtEl>
                                          <p:spTgt spid="278"/>
                                        </p:tgtEl>
                                        <p:attrNameLst>
                                          <p:attrName>style.visibility</p:attrName>
                                        </p:attrNameLst>
                                      </p:cBhvr>
                                      <p:to>
                                        <p:strVal val="visible"/>
                                      </p:to>
                                    </p:set>
                                    <p:anim calcmode="lin" valueType="num">
                                      <p:cBhvr additive="base">
                                        <p:cTn id="13" dur="800" fill="hold"/>
                                        <p:tgtEl>
                                          <p:spTgt spid="278"/>
                                        </p:tgtEl>
                                        <p:attrNameLst>
                                          <p:attrName>ppt_x</p:attrName>
                                        </p:attrNameLst>
                                      </p:cBhvr>
                                      <p:tavLst>
                                        <p:tav tm="0">
                                          <p:val>
                                            <p:strVal val="#ppt_x"/>
                                          </p:val>
                                        </p:tav>
                                        <p:tav tm="100000">
                                          <p:val>
                                            <p:strVal val="#ppt_x"/>
                                          </p:val>
                                        </p:tav>
                                      </p:tavLst>
                                    </p:anim>
                                    <p:anim calcmode="lin" valueType="num">
                                      <p:cBhvr additive="base">
                                        <p:cTn id="14" dur="800" fill="hold"/>
                                        <p:tgtEl>
                                          <p:spTgt spid="278"/>
                                        </p:tgtEl>
                                        <p:attrNameLst>
                                          <p:attrName>ppt_y</p:attrName>
                                        </p:attrNameLst>
                                      </p:cBhvr>
                                      <p:tavLst>
                                        <p:tav tm="0">
                                          <p:val>
                                            <p:strVal val="0-#ppt_h/2"/>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78"/>
                                        </p:tgtEl>
                                        <p:attrNameLst>
                                          <p:attrName>style.visibility</p:attrName>
                                        </p:attrNameLst>
                                      </p:cBhvr>
                                      <p:to>
                                        <p:strVal val="visible"/>
                                      </p:to>
                                    </p:set>
                                    <p:animEffect transition="in" filter="fade">
                                      <p:cBhvr>
                                        <p:cTn id="17" dur="6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19"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846638" y="0"/>
            <a:ext cx="7589837" cy="6994525"/>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7" name="Title 16"/>
          <p:cNvSpPr>
            <a:spLocks noGrp="1"/>
          </p:cNvSpPr>
          <p:nvPr>
            <p:ph type="title"/>
          </p:nvPr>
        </p:nvSpPr>
        <p:spPr>
          <a:xfrm>
            <a:off x="274639" y="295275"/>
            <a:ext cx="4648198" cy="917575"/>
          </a:xfrm>
        </p:spPr>
        <p:txBody>
          <a:bodyPr/>
          <a:lstStyle/>
          <a:p>
            <a:r>
              <a:rPr lang="en-US" dirty="0" smtClean="0">
                <a:gradFill>
                  <a:gsLst>
                    <a:gs pos="20354">
                      <a:schemeClr val="tx1"/>
                    </a:gs>
                    <a:gs pos="40000">
                      <a:schemeClr val="tx1"/>
                    </a:gs>
                  </a:gsLst>
                  <a:lin ang="5400000" scaled="0"/>
                </a:gradFill>
              </a:rPr>
              <a:t>Learn more </a:t>
            </a:r>
            <a:br>
              <a:rPr lang="en-US" dirty="0" smtClean="0">
                <a:gradFill>
                  <a:gsLst>
                    <a:gs pos="20354">
                      <a:schemeClr val="tx1"/>
                    </a:gs>
                    <a:gs pos="40000">
                      <a:schemeClr val="tx1"/>
                    </a:gs>
                  </a:gsLst>
                  <a:lin ang="5400000" scaled="0"/>
                </a:gradFill>
              </a:rPr>
            </a:br>
            <a:r>
              <a:rPr lang="en-US" dirty="0" smtClean="0">
                <a:gradFill>
                  <a:gsLst>
                    <a:gs pos="20354">
                      <a:schemeClr val="tx1"/>
                    </a:gs>
                    <a:gs pos="40000">
                      <a:schemeClr val="tx1"/>
                    </a:gs>
                  </a:gsLst>
                  <a:lin ang="5400000" scaled="0"/>
                </a:gradFill>
              </a:rPr>
              <a:t>with FREE </a:t>
            </a:r>
            <a:br>
              <a:rPr lang="en-US" dirty="0" smtClean="0">
                <a:gradFill>
                  <a:gsLst>
                    <a:gs pos="20354">
                      <a:schemeClr val="tx1"/>
                    </a:gs>
                    <a:gs pos="40000">
                      <a:schemeClr val="tx1"/>
                    </a:gs>
                  </a:gsLst>
                  <a:lin ang="5400000" scaled="0"/>
                </a:gradFill>
              </a:rPr>
            </a:br>
            <a:r>
              <a:rPr lang="en-US" dirty="0" smtClean="0">
                <a:gradFill>
                  <a:gsLst>
                    <a:gs pos="20354">
                      <a:schemeClr val="tx1"/>
                    </a:gs>
                    <a:gs pos="40000">
                      <a:schemeClr val="tx1"/>
                    </a:gs>
                  </a:gsLst>
                  <a:lin ang="5400000" scaled="0"/>
                </a:gradFill>
              </a:rPr>
              <a:t>IT Pro Resources</a:t>
            </a:r>
            <a:endParaRPr lang="en-US" dirty="0">
              <a:gradFill>
                <a:gsLst>
                  <a:gs pos="20354">
                    <a:schemeClr val="tx1"/>
                  </a:gs>
                  <a:gs pos="40000">
                    <a:schemeClr val="tx1"/>
                  </a:gs>
                </a:gsLst>
                <a:lin ang="5400000" scaled="0"/>
              </a:gradFill>
            </a:endParaRPr>
          </a:p>
        </p:txBody>
      </p:sp>
      <p:sp>
        <p:nvSpPr>
          <p:cNvPr id="6" name="Text Placeholder 5"/>
          <p:cNvSpPr>
            <a:spLocks noGrp="1"/>
          </p:cNvSpPr>
          <p:nvPr>
            <p:ph type="body" sz="quarter" idx="10"/>
          </p:nvPr>
        </p:nvSpPr>
        <p:spPr>
          <a:xfrm>
            <a:off x="5334875" y="494809"/>
            <a:ext cx="6523038" cy="1218795"/>
          </a:xfrm>
        </p:spPr>
        <p:txBody>
          <a:bodyPr/>
          <a:lstStyle/>
          <a:p>
            <a:pPr>
              <a:lnSpc>
                <a:spcPct val="85000"/>
              </a:lnSpc>
            </a:pPr>
            <a:r>
              <a:rPr lang="en-US" sz="3200" dirty="0" smtClean="0">
                <a:gradFill>
                  <a:gsLst>
                    <a:gs pos="20354">
                      <a:schemeClr val="tx1"/>
                    </a:gs>
                    <a:gs pos="40000">
                      <a:schemeClr val="tx1"/>
                    </a:gs>
                  </a:gsLst>
                  <a:lin ang="5400000" scaled="0"/>
                </a:gradFill>
              </a:rPr>
              <a:t>Free technical training resources: </a:t>
            </a:r>
          </a:p>
          <a:p>
            <a:pPr lvl="1"/>
            <a:r>
              <a:rPr lang="en-US" dirty="0"/>
              <a:t>On-demand online training: </a:t>
            </a:r>
            <a:r>
              <a:rPr lang="en-US" dirty="0">
                <a:hlinkClick r:id="rId3"/>
              </a:rPr>
              <a:t>http://aka.ms/moderninfrastructure</a:t>
            </a:r>
            <a:r>
              <a:rPr lang="en-US" dirty="0"/>
              <a:t> </a:t>
            </a:r>
          </a:p>
        </p:txBody>
      </p:sp>
      <p:sp>
        <p:nvSpPr>
          <p:cNvPr id="4" name="Text Placeholder 5"/>
          <p:cNvSpPr txBox="1">
            <a:spLocks/>
          </p:cNvSpPr>
          <p:nvPr/>
        </p:nvSpPr>
        <p:spPr>
          <a:xfrm>
            <a:off x="274639" y="2932772"/>
            <a:ext cx="4417234" cy="1514261"/>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sz="3200" dirty="0">
                <a:gradFill>
                  <a:gsLst>
                    <a:gs pos="20354">
                      <a:srgbClr val="5C2D91">
                        <a:lumMod val="20000"/>
                        <a:lumOff val="80000"/>
                      </a:srgbClr>
                    </a:gs>
                    <a:gs pos="40000">
                      <a:srgbClr val="5C2D91">
                        <a:lumMod val="20000"/>
                        <a:lumOff val="80000"/>
                      </a:srgbClr>
                    </a:gs>
                  </a:gsLst>
                  <a:lin ang="5400000" scaled="0"/>
                </a:gradFill>
              </a:rPr>
              <a:t>Expand your </a:t>
            </a:r>
            <a:r>
              <a:rPr lang="en-US" sz="3200" dirty="0" smtClean="0">
                <a:gradFill>
                  <a:gsLst>
                    <a:gs pos="20354">
                      <a:srgbClr val="5C2D91">
                        <a:lumMod val="20000"/>
                        <a:lumOff val="80000"/>
                      </a:srgbClr>
                    </a:gs>
                    <a:gs pos="40000">
                      <a:srgbClr val="5C2D91">
                        <a:lumMod val="20000"/>
                        <a:lumOff val="80000"/>
                      </a:srgbClr>
                    </a:gs>
                  </a:gsLst>
                  <a:lin ang="5400000" scaled="0"/>
                </a:gradFill>
              </a:rPr>
              <a:t/>
            </a:r>
            <a:br>
              <a:rPr lang="en-US" sz="3200" dirty="0" smtClean="0">
                <a:gradFill>
                  <a:gsLst>
                    <a:gs pos="20354">
                      <a:srgbClr val="5C2D91">
                        <a:lumMod val="20000"/>
                        <a:lumOff val="80000"/>
                      </a:srgbClr>
                    </a:gs>
                    <a:gs pos="40000">
                      <a:srgbClr val="5C2D91">
                        <a:lumMod val="20000"/>
                        <a:lumOff val="80000"/>
                      </a:srgbClr>
                    </a:gs>
                  </a:gsLst>
                  <a:lin ang="5400000" scaled="0"/>
                </a:gradFill>
              </a:rPr>
            </a:br>
            <a:r>
              <a:rPr lang="en-US" sz="3200" dirty="0" smtClean="0">
                <a:gradFill>
                  <a:gsLst>
                    <a:gs pos="20354">
                      <a:srgbClr val="5C2D91">
                        <a:lumMod val="20000"/>
                        <a:lumOff val="80000"/>
                      </a:srgbClr>
                    </a:gs>
                    <a:gs pos="40000">
                      <a:srgbClr val="5C2D91">
                        <a:lumMod val="20000"/>
                        <a:lumOff val="80000"/>
                      </a:srgbClr>
                    </a:gs>
                  </a:gsLst>
                  <a:lin ang="5400000" scaled="0"/>
                </a:gradFill>
              </a:rPr>
              <a:t>Modern </a:t>
            </a:r>
            <a:r>
              <a:rPr lang="en-US" sz="3200" dirty="0">
                <a:gradFill>
                  <a:gsLst>
                    <a:gs pos="20354">
                      <a:srgbClr val="5C2D91">
                        <a:lumMod val="20000"/>
                        <a:lumOff val="80000"/>
                      </a:srgbClr>
                    </a:gs>
                    <a:gs pos="40000">
                      <a:srgbClr val="5C2D91">
                        <a:lumMod val="20000"/>
                        <a:lumOff val="80000"/>
                      </a:srgbClr>
                    </a:gs>
                  </a:gsLst>
                  <a:lin ang="5400000" scaled="0"/>
                </a:gradFill>
              </a:rPr>
              <a:t>Infrastructure Knowledge</a:t>
            </a:r>
          </a:p>
        </p:txBody>
      </p:sp>
      <p:sp>
        <p:nvSpPr>
          <p:cNvPr id="5" name="Text Placeholder 5"/>
          <p:cNvSpPr txBox="1">
            <a:spLocks/>
          </p:cNvSpPr>
          <p:nvPr/>
        </p:nvSpPr>
        <p:spPr>
          <a:xfrm>
            <a:off x="5334875" y="1763110"/>
            <a:ext cx="6781800" cy="1926681"/>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buClr>
                <a:srgbClr val="FFFFFF"/>
              </a:buClr>
            </a:pPr>
            <a:r>
              <a:rPr lang="en-US" sz="3200" dirty="0">
                <a:gradFill>
                  <a:gsLst>
                    <a:gs pos="20354">
                      <a:srgbClr val="FFFFFF"/>
                    </a:gs>
                    <a:gs pos="40000">
                      <a:srgbClr val="FFFFFF"/>
                    </a:gs>
                  </a:gsLst>
                  <a:lin ang="5400000" scaled="0"/>
                </a:gradFill>
              </a:rPr>
              <a:t>Free </a:t>
            </a:r>
            <a:r>
              <a:rPr lang="en-US" sz="3200" dirty="0" err="1">
                <a:gradFill>
                  <a:gsLst>
                    <a:gs pos="20354">
                      <a:srgbClr val="FFFFFF"/>
                    </a:gs>
                    <a:gs pos="40000">
                      <a:srgbClr val="FFFFFF"/>
                    </a:gs>
                  </a:gsLst>
                  <a:lin ang="5400000" scaled="0"/>
                </a:gradFill>
              </a:rPr>
              <a:t>ebooks</a:t>
            </a:r>
            <a:r>
              <a:rPr lang="en-US" sz="3200" dirty="0">
                <a:gradFill>
                  <a:gsLst>
                    <a:gs pos="20354">
                      <a:srgbClr val="FFFFFF"/>
                    </a:gs>
                    <a:gs pos="40000">
                      <a:srgbClr val="FFFFFF"/>
                    </a:gs>
                  </a:gsLst>
                  <a:lin ang="5400000" scaled="0"/>
                </a:gradFill>
              </a:rPr>
              <a:t>:</a:t>
            </a:r>
          </a:p>
          <a:p>
            <a:pPr lvl="1">
              <a:lnSpc>
                <a:spcPct val="85000"/>
              </a:lnSpc>
              <a:spcAft>
                <a:spcPts val="1200"/>
              </a:spcAft>
              <a:buClr>
                <a:srgbClr val="FFFFFF"/>
              </a:buClr>
            </a:pPr>
            <a:r>
              <a:rPr lang="en-US" dirty="0">
                <a:gradFill>
                  <a:gsLst>
                    <a:gs pos="1250">
                      <a:srgbClr val="FFFFFF"/>
                    </a:gs>
                    <a:gs pos="100000">
                      <a:srgbClr val="FFFFFF"/>
                    </a:gs>
                  </a:gsLst>
                  <a:lin ang="5400000" scaled="0"/>
                </a:gradFill>
              </a:rPr>
              <a:t>Deploying Hyper-V with Software-Defined </a:t>
            </a:r>
            <a:r>
              <a:rPr lang="en-US" dirty="0" smtClean="0">
                <a:gradFill>
                  <a:gsLst>
                    <a:gs pos="1250">
                      <a:srgbClr val="FFFFFF"/>
                    </a:gs>
                    <a:gs pos="100000">
                      <a:srgbClr val="FFFFFF"/>
                    </a:gs>
                  </a:gsLst>
                  <a:lin ang="5400000" scaled="0"/>
                </a:gradFill>
              </a:rPr>
              <a:t/>
            </a:r>
            <a:br>
              <a:rPr lang="en-US" dirty="0" smtClean="0">
                <a:gradFill>
                  <a:gsLst>
                    <a:gs pos="1250">
                      <a:srgbClr val="FFFFFF"/>
                    </a:gs>
                    <a:gs pos="100000">
                      <a:srgbClr val="FFFFFF"/>
                    </a:gs>
                  </a:gsLst>
                  <a:lin ang="5400000" scaled="0"/>
                </a:gradFill>
              </a:rPr>
            </a:br>
            <a:r>
              <a:rPr lang="en-US" dirty="0" smtClean="0">
                <a:gradFill>
                  <a:gsLst>
                    <a:gs pos="1250">
                      <a:srgbClr val="FFFFFF"/>
                    </a:gs>
                    <a:gs pos="100000">
                      <a:srgbClr val="FFFFFF"/>
                    </a:gs>
                  </a:gsLst>
                  <a:lin ang="5400000" scaled="0"/>
                </a:gradFill>
              </a:rPr>
              <a:t>Storage </a:t>
            </a:r>
            <a:r>
              <a:rPr lang="en-US" dirty="0">
                <a:gradFill>
                  <a:gsLst>
                    <a:gs pos="1250">
                      <a:srgbClr val="FFFFFF"/>
                    </a:gs>
                    <a:gs pos="100000">
                      <a:srgbClr val="FFFFFF"/>
                    </a:gs>
                  </a:gsLst>
                  <a:lin ang="5400000" scaled="0"/>
                </a:gradFill>
              </a:rPr>
              <a:t>&amp; Networking: </a:t>
            </a:r>
            <a:r>
              <a:rPr lang="en-US" dirty="0">
                <a:gradFill>
                  <a:gsLst>
                    <a:gs pos="1250">
                      <a:srgbClr val="FFFFFF"/>
                    </a:gs>
                    <a:gs pos="100000">
                      <a:srgbClr val="FFFFFF"/>
                    </a:gs>
                  </a:gsLst>
                  <a:lin ang="5400000" scaled="0"/>
                </a:gradFill>
                <a:hlinkClick r:id="rId4"/>
              </a:rPr>
              <a:t>http://aka.ms/deployinghyperv </a:t>
            </a:r>
            <a:endParaRPr lang="en-US" dirty="0">
              <a:gradFill>
                <a:gsLst>
                  <a:gs pos="1250">
                    <a:srgbClr val="FFFFFF"/>
                  </a:gs>
                  <a:gs pos="100000">
                    <a:srgbClr val="FFFFFF"/>
                  </a:gs>
                </a:gsLst>
                <a:lin ang="5400000" scaled="0"/>
              </a:gradFill>
            </a:endParaRPr>
          </a:p>
          <a:p>
            <a:pPr lvl="1">
              <a:lnSpc>
                <a:spcPct val="85000"/>
              </a:lnSpc>
              <a:spcAft>
                <a:spcPts val="1200"/>
              </a:spcAft>
              <a:buClr>
                <a:srgbClr val="FFFFFF"/>
              </a:buClr>
            </a:pPr>
            <a:r>
              <a:rPr lang="en-US" dirty="0">
                <a:gradFill>
                  <a:gsLst>
                    <a:gs pos="1250">
                      <a:srgbClr val="FFFFFF"/>
                    </a:gs>
                    <a:gs pos="100000">
                      <a:srgbClr val="FFFFFF"/>
                    </a:gs>
                  </a:gsLst>
                  <a:lin ang="5400000" scaled="0"/>
                </a:gradFill>
              </a:rPr>
              <a:t>Microsoft System Center: Integrated Cloud Platform: </a:t>
            </a:r>
            <a:r>
              <a:rPr lang="en-US" dirty="0">
                <a:gradFill>
                  <a:gsLst>
                    <a:gs pos="1250">
                      <a:srgbClr val="FFFFFF"/>
                    </a:gs>
                    <a:gs pos="100000">
                      <a:srgbClr val="FFFFFF"/>
                    </a:gs>
                  </a:gsLst>
                  <a:lin ang="5400000" scaled="0"/>
                </a:gradFill>
                <a:hlinkClick r:id="rId5"/>
              </a:rPr>
              <a:t>http://aka.ms/cloud-platform-ebook </a:t>
            </a:r>
            <a:endParaRPr lang="en-US" dirty="0">
              <a:gradFill>
                <a:gsLst>
                  <a:gs pos="1250">
                    <a:srgbClr val="FFFFFF"/>
                  </a:gs>
                  <a:gs pos="100000">
                    <a:srgbClr val="FFFFFF"/>
                  </a:gs>
                </a:gsLst>
                <a:lin ang="5400000" scaled="0"/>
              </a:gradFill>
            </a:endParaRPr>
          </a:p>
        </p:txBody>
      </p:sp>
      <p:sp>
        <p:nvSpPr>
          <p:cNvPr id="8" name="Text Placeholder 5"/>
          <p:cNvSpPr txBox="1">
            <a:spLocks/>
          </p:cNvSpPr>
          <p:nvPr/>
        </p:nvSpPr>
        <p:spPr>
          <a:xfrm>
            <a:off x="5334875" y="5783195"/>
            <a:ext cx="6446838" cy="874085"/>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buClr>
                <a:srgbClr val="FFFFFF"/>
              </a:buClr>
            </a:pPr>
            <a:r>
              <a:rPr lang="en-US" sz="2800" dirty="0" smtClean="0">
                <a:gradFill>
                  <a:gsLst>
                    <a:gs pos="20354">
                      <a:srgbClr val="FFFFFF"/>
                    </a:gs>
                    <a:gs pos="40000">
                      <a:srgbClr val="FFFFFF"/>
                    </a:gs>
                  </a:gsLst>
                  <a:lin ang="5400000" scaled="0"/>
                </a:gradFill>
              </a:rPr>
              <a:t>Join the IT Pro community: </a:t>
            </a:r>
          </a:p>
          <a:p>
            <a:pPr lvl="1">
              <a:lnSpc>
                <a:spcPct val="85000"/>
              </a:lnSpc>
              <a:buClr>
                <a:srgbClr val="FFFFFF"/>
              </a:buClr>
            </a:pPr>
            <a:r>
              <a:rPr lang="en-US" dirty="0" smtClean="0">
                <a:gradFill>
                  <a:gsLst>
                    <a:gs pos="20354">
                      <a:srgbClr val="FFFFFF"/>
                    </a:gs>
                    <a:gs pos="40000">
                      <a:srgbClr val="FFFFFF"/>
                    </a:gs>
                  </a:gsLst>
                  <a:lin ang="5400000" scaled="0"/>
                </a:gradFill>
              </a:rPr>
              <a:t>Twitter </a:t>
            </a:r>
            <a:r>
              <a:rPr lang="en-US" dirty="0" smtClean="0">
                <a:gradFill>
                  <a:gsLst>
                    <a:gs pos="20354">
                      <a:srgbClr val="FFFFFF"/>
                    </a:gs>
                    <a:gs pos="40000">
                      <a:srgbClr val="FFFFFF"/>
                    </a:gs>
                  </a:gsLst>
                  <a:lin ang="5400000" scaled="0"/>
                </a:gradFill>
                <a:hlinkClick r:id="rId6"/>
              </a:rPr>
              <a:t>@</a:t>
            </a:r>
            <a:r>
              <a:rPr lang="en-US" dirty="0" err="1" smtClean="0">
                <a:gradFill>
                  <a:gsLst>
                    <a:gs pos="20354">
                      <a:srgbClr val="FFFFFF"/>
                    </a:gs>
                    <a:gs pos="40000">
                      <a:srgbClr val="FFFFFF"/>
                    </a:gs>
                  </a:gsLst>
                  <a:lin ang="5400000" scaled="0"/>
                </a:gradFill>
                <a:hlinkClick r:id="rId6"/>
              </a:rPr>
              <a:t>MS_ITPro</a:t>
            </a:r>
            <a:endParaRPr lang="en-US" dirty="0" smtClean="0">
              <a:gradFill>
                <a:gsLst>
                  <a:gs pos="20354">
                    <a:srgbClr val="FFFFFF"/>
                  </a:gs>
                  <a:gs pos="40000">
                    <a:srgbClr val="FFFFFF"/>
                  </a:gs>
                </a:gsLst>
                <a:lin ang="5400000" scaled="0"/>
              </a:gradFill>
            </a:endParaRPr>
          </a:p>
        </p:txBody>
      </p:sp>
      <p:sp>
        <p:nvSpPr>
          <p:cNvPr id="9" name="Text Placeholder 5"/>
          <p:cNvSpPr txBox="1">
            <a:spLocks/>
          </p:cNvSpPr>
          <p:nvPr/>
        </p:nvSpPr>
        <p:spPr>
          <a:xfrm>
            <a:off x="5334875" y="3800853"/>
            <a:ext cx="6820378" cy="1874359"/>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buClr>
                <a:srgbClr val="FFFFFF"/>
              </a:buClr>
            </a:pPr>
            <a:r>
              <a:rPr lang="en-US" sz="2800" dirty="0" smtClean="0">
                <a:gradFill>
                  <a:gsLst>
                    <a:gs pos="20354">
                      <a:srgbClr val="FFFFFF"/>
                    </a:gs>
                    <a:gs pos="40000">
                      <a:srgbClr val="FFFFFF"/>
                    </a:gs>
                  </a:gsLst>
                  <a:lin ang="5400000" scaled="0"/>
                </a:gradFill>
              </a:rPr>
              <a:t>Get hands-on: Free virtual labs: </a:t>
            </a:r>
          </a:p>
          <a:p>
            <a:pPr lvl="1">
              <a:lnSpc>
                <a:spcPct val="85000"/>
              </a:lnSpc>
              <a:spcAft>
                <a:spcPts val="1200"/>
              </a:spcAft>
              <a:buClr>
                <a:srgbClr val="FFFFFF"/>
              </a:buClr>
            </a:pPr>
            <a:r>
              <a:rPr lang="en-US" dirty="0">
                <a:gradFill>
                  <a:gsLst>
                    <a:gs pos="1250">
                      <a:srgbClr val="FFFFFF"/>
                    </a:gs>
                    <a:gs pos="100000">
                      <a:srgbClr val="FFFFFF"/>
                    </a:gs>
                  </a:gsLst>
                  <a:lin ang="5400000" scaled="0"/>
                </a:gradFill>
              </a:rPr>
              <a:t>Microsoft Virtualization with Windows Server </a:t>
            </a:r>
            <a:r>
              <a:rPr lang="en-US" dirty="0" smtClean="0">
                <a:gradFill>
                  <a:gsLst>
                    <a:gs pos="1250">
                      <a:srgbClr val="FFFFFF"/>
                    </a:gs>
                    <a:gs pos="100000">
                      <a:srgbClr val="FFFFFF"/>
                    </a:gs>
                  </a:gsLst>
                  <a:lin ang="5400000" scaled="0"/>
                </a:gradFill>
              </a:rPr>
              <a:t/>
            </a:r>
            <a:br>
              <a:rPr lang="en-US" dirty="0" smtClean="0">
                <a:gradFill>
                  <a:gsLst>
                    <a:gs pos="1250">
                      <a:srgbClr val="FFFFFF"/>
                    </a:gs>
                    <a:gs pos="100000">
                      <a:srgbClr val="FFFFFF"/>
                    </a:gs>
                  </a:gsLst>
                  <a:lin ang="5400000" scaled="0"/>
                </a:gradFill>
              </a:rPr>
            </a:br>
            <a:r>
              <a:rPr lang="en-US" dirty="0" smtClean="0">
                <a:gradFill>
                  <a:gsLst>
                    <a:gs pos="1250">
                      <a:srgbClr val="FFFFFF"/>
                    </a:gs>
                    <a:gs pos="100000">
                      <a:srgbClr val="FFFFFF"/>
                    </a:gs>
                  </a:gsLst>
                  <a:lin ang="5400000" scaled="0"/>
                </a:gradFill>
              </a:rPr>
              <a:t>and </a:t>
            </a:r>
            <a:r>
              <a:rPr lang="en-US" dirty="0">
                <a:gradFill>
                  <a:gsLst>
                    <a:gs pos="1250">
                      <a:srgbClr val="FFFFFF"/>
                    </a:gs>
                    <a:gs pos="100000">
                      <a:srgbClr val="FFFFFF"/>
                    </a:gs>
                  </a:gsLst>
                  <a:lin ang="5400000" scaled="0"/>
                </a:gradFill>
              </a:rPr>
              <a:t>System Center: </a:t>
            </a:r>
            <a:r>
              <a:rPr lang="en-US" dirty="0">
                <a:gradFill>
                  <a:gsLst>
                    <a:gs pos="1250">
                      <a:srgbClr val="FFFFFF"/>
                    </a:gs>
                    <a:gs pos="100000">
                      <a:srgbClr val="FFFFFF"/>
                    </a:gs>
                  </a:gsLst>
                  <a:lin ang="5400000" scaled="0"/>
                </a:gradFill>
                <a:hlinkClick r:id="rId7"/>
              </a:rPr>
              <a:t>http://aka.ms/virtualization-lab</a:t>
            </a:r>
            <a:endParaRPr lang="en-US" dirty="0">
              <a:gradFill>
                <a:gsLst>
                  <a:gs pos="1250">
                    <a:srgbClr val="FFFFFF"/>
                  </a:gs>
                  <a:gs pos="100000">
                    <a:srgbClr val="FFFFFF"/>
                  </a:gs>
                </a:gsLst>
                <a:lin ang="5400000" scaled="0"/>
              </a:gradFill>
            </a:endParaRPr>
          </a:p>
          <a:p>
            <a:pPr lvl="1">
              <a:lnSpc>
                <a:spcPct val="85000"/>
              </a:lnSpc>
              <a:spcAft>
                <a:spcPts val="1200"/>
              </a:spcAft>
              <a:buClr>
                <a:srgbClr val="FFFFFF"/>
              </a:buClr>
            </a:pPr>
            <a:r>
              <a:rPr lang="en-US" dirty="0">
                <a:gradFill>
                  <a:gsLst>
                    <a:gs pos="1250">
                      <a:srgbClr val="FFFFFF"/>
                    </a:gs>
                    <a:gs pos="100000">
                      <a:srgbClr val="FFFFFF"/>
                    </a:gs>
                  </a:gsLst>
                  <a:lin ang="5400000" scaled="0"/>
                </a:gradFill>
              </a:rPr>
              <a:t>Windows Azure Pack: Install and Configure: </a:t>
            </a:r>
            <a:r>
              <a:rPr lang="en-US" dirty="0">
                <a:gradFill>
                  <a:gsLst>
                    <a:gs pos="1250">
                      <a:srgbClr val="FFFFFF"/>
                    </a:gs>
                    <a:gs pos="100000">
                      <a:srgbClr val="FFFFFF"/>
                    </a:gs>
                  </a:gsLst>
                  <a:lin ang="5400000" scaled="0"/>
                </a:gradFill>
                <a:hlinkClick r:id="rId8"/>
              </a:rPr>
              <a:t>http://aka.ms/wap-lab </a:t>
            </a:r>
            <a:endParaRPr lang="en-US"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413039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bwMode="auto">
          <a:xfrm>
            <a:off x="882" y="2336315"/>
            <a:ext cx="12434711" cy="4658210"/>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sp>
        <p:nvSpPr>
          <p:cNvPr id="2" name="Title 1"/>
          <p:cNvSpPr>
            <a:spLocks noGrp="1"/>
          </p:cNvSpPr>
          <p:nvPr>
            <p:ph type="title"/>
          </p:nvPr>
        </p:nvSpPr>
        <p:spPr>
          <a:xfrm>
            <a:off x="280987" y="1583723"/>
            <a:ext cx="4902958" cy="2608474"/>
          </a:xfrm>
        </p:spPr>
        <p:txBody>
          <a:bodyPr/>
          <a:lstStyle/>
          <a:p>
            <a:r>
              <a:rPr lang="en-US" sz="6119" dirty="0"/>
              <a:t>Ignite Azure </a:t>
            </a:r>
            <a:r>
              <a:rPr lang="en-US" sz="5507" dirty="0"/>
              <a:t>Challenge Sweepstakes</a:t>
            </a:r>
          </a:p>
        </p:txBody>
      </p:sp>
      <p:sp>
        <p:nvSpPr>
          <p:cNvPr id="6" name="Text Placeholder 5"/>
          <p:cNvSpPr txBox="1">
            <a:spLocks/>
          </p:cNvSpPr>
          <p:nvPr/>
        </p:nvSpPr>
        <p:spPr>
          <a:xfrm>
            <a:off x="4203689" y="2962246"/>
            <a:ext cx="5403332" cy="3685902"/>
          </a:xfrm>
          <a:prstGeom prst="rect">
            <a:avLst/>
          </a:prstGeom>
        </p:spPr>
        <p:txBody>
          <a:bodyPr vert="horz" wrap="square" lIns="149217" tIns="93260" rIns="149217" bIns="93260" rtlCol="0">
            <a:spAutoFit/>
          </a:bodyPr>
          <a:lstStyle>
            <a:lvl1pPr marL="0" marR="0" indent="0"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3921" kern="1200" spc="0" baseline="0">
                <a:gradFill>
                  <a:gsLst>
                    <a:gs pos="20354">
                      <a:schemeClr val="tx2"/>
                    </a:gs>
                    <a:gs pos="40000">
                      <a:schemeClr val="tx2"/>
                    </a:gs>
                  </a:gsLst>
                  <a:lin ang="5400000" scaled="0"/>
                </a:gradFill>
                <a:latin typeface="+mj-lt"/>
                <a:ea typeface="+mn-ea"/>
                <a:cs typeface="+mn-cs"/>
              </a:defRPr>
            </a:lvl1pPr>
            <a:lvl2pPr marL="0" marR="0" indent="0" algn="l" defTabSz="914293" rtl="0" eaLnBrk="1" fontAlgn="auto" latinLnBrk="0" hangingPunct="1">
              <a:lnSpc>
                <a:spcPct val="90000"/>
              </a:lnSpc>
              <a:spcBef>
                <a:spcPct val="20000"/>
              </a:spcBef>
              <a:spcAft>
                <a:spcPts val="0"/>
              </a:spcAft>
              <a:buClr>
                <a:schemeClr val="tx1"/>
              </a:buClr>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79" marR="0" indent="0"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961" kern="1200" spc="0" baseline="0">
                <a:gradFill>
                  <a:gsLst>
                    <a:gs pos="1250">
                      <a:schemeClr val="tx1"/>
                    </a:gs>
                    <a:gs pos="100000">
                      <a:schemeClr val="tx1"/>
                    </a:gs>
                  </a:gsLst>
                  <a:lin ang="5400000" scaled="0"/>
                </a:gradFill>
                <a:latin typeface="+mn-lt"/>
                <a:ea typeface="+mn-ea"/>
                <a:cs typeface="+mn-cs"/>
              </a:defRPr>
            </a:lvl3pPr>
            <a:lvl4pPr marL="448157" marR="0" indent="0"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765" kern="1200" spc="0" baseline="0">
                <a:gradFill>
                  <a:gsLst>
                    <a:gs pos="1250">
                      <a:schemeClr val="tx1"/>
                    </a:gs>
                    <a:gs pos="100000">
                      <a:schemeClr val="tx1"/>
                    </a:gs>
                  </a:gsLst>
                  <a:lin ang="5400000" scaled="0"/>
                </a:gradFill>
                <a:latin typeface="+mn-lt"/>
                <a:ea typeface="+mn-ea"/>
                <a:cs typeface="+mn-cs"/>
              </a:defRPr>
            </a:lvl4pPr>
            <a:lvl5pPr marL="672236" marR="0" indent="0"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765" kern="1200" spc="0" baseline="0">
                <a:gradFill>
                  <a:gsLst>
                    <a:gs pos="1250">
                      <a:schemeClr val="tx1"/>
                    </a:gs>
                    <a:gs pos="100000">
                      <a:schemeClr val="tx1"/>
                    </a:gs>
                  </a:gsLst>
                  <a:lin ang="5400000" scaled="0"/>
                </a:gradFill>
                <a:latin typeface="+mn-lt"/>
                <a:ea typeface="+mn-ea"/>
                <a:cs typeface="+mn-cs"/>
              </a:defRPr>
            </a:lvl5pPr>
            <a:lvl6pPr marL="2514307"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456"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602"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750"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lnSpc>
                <a:spcPct val="85000"/>
              </a:lnSpc>
              <a:spcAft>
                <a:spcPts val="1224"/>
              </a:spcAft>
              <a:buClr>
                <a:srgbClr val="FFFFFF"/>
              </a:buClr>
              <a:defRPr/>
            </a:pPr>
            <a:r>
              <a:rPr lang="en-US" sz="3264" dirty="0">
                <a:gradFill>
                  <a:gsLst>
                    <a:gs pos="20354">
                      <a:srgbClr val="0078D7">
                        <a:lumMod val="50000"/>
                      </a:srgbClr>
                    </a:gs>
                    <a:gs pos="40000">
                      <a:srgbClr val="0078D7">
                        <a:lumMod val="50000"/>
                      </a:srgbClr>
                    </a:gs>
                  </a:gsLst>
                  <a:lin ang="5400000" scaled="0"/>
                </a:gradFill>
              </a:rPr>
              <a:t>Attend Azure sessions and activities, track your progress online, win raffle tickets for great prizes!</a:t>
            </a:r>
          </a:p>
          <a:p>
            <a:pPr>
              <a:lnSpc>
                <a:spcPct val="85000"/>
              </a:lnSpc>
              <a:spcAft>
                <a:spcPts val="1224"/>
              </a:spcAft>
              <a:buClr>
                <a:srgbClr val="FFFFFF"/>
              </a:buClr>
              <a:defRPr/>
            </a:pPr>
            <a:r>
              <a:rPr lang="en-US" sz="3264" dirty="0">
                <a:gradFill>
                  <a:gsLst>
                    <a:gs pos="20354">
                      <a:srgbClr val="0078D7">
                        <a:lumMod val="50000"/>
                      </a:srgbClr>
                    </a:gs>
                    <a:gs pos="40000">
                      <a:srgbClr val="0078D7">
                        <a:lumMod val="50000"/>
                      </a:srgbClr>
                    </a:gs>
                  </a:gsLst>
                  <a:lin ang="5400000" scaled="0"/>
                </a:gradFill>
              </a:rPr>
              <a:t>Aka.ms/</a:t>
            </a:r>
            <a:r>
              <a:rPr lang="en-US" sz="3264" dirty="0" err="1">
                <a:gradFill>
                  <a:gsLst>
                    <a:gs pos="20354">
                      <a:srgbClr val="0078D7">
                        <a:lumMod val="50000"/>
                      </a:srgbClr>
                    </a:gs>
                    <a:gs pos="40000">
                      <a:srgbClr val="0078D7">
                        <a:lumMod val="50000"/>
                      </a:srgbClr>
                    </a:gs>
                  </a:gsLst>
                  <a:lin ang="5400000" scaled="0"/>
                </a:gradFill>
              </a:rPr>
              <a:t>MyAzureChallenge</a:t>
            </a:r>
            <a:endParaRPr lang="en-US" sz="3264" dirty="0">
              <a:gradFill>
                <a:gsLst>
                  <a:gs pos="20354">
                    <a:srgbClr val="0078D7">
                      <a:lumMod val="50000"/>
                    </a:srgbClr>
                  </a:gs>
                  <a:gs pos="40000">
                    <a:srgbClr val="0078D7">
                      <a:lumMod val="50000"/>
                    </a:srgbClr>
                  </a:gs>
                </a:gsLst>
                <a:lin ang="5400000" scaled="0"/>
              </a:gradFill>
            </a:endParaRPr>
          </a:p>
          <a:p>
            <a:pPr>
              <a:lnSpc>
                <a:spcPct val="85000"/>
              </a:lnSpc>
              <a:spcAft>
                <a:spcPts val="1224"/>
              </a:spcAft>
              <a:buClr>
                <a:srgbClr val="FFFFFF"/>
              </a:buClr>
              <a:defRPr/>
            </a:pPr>
            <a:r>
              <a:rPr lang="en-US" sz="3264" dirty="0">
                <a:gradFill>
                  <a:gsLst>
                    <a:gs pos="20354">
                      <a:srgbClr val="0078D7">
                        <a:lumMod val="50000"/>
                      </a:srgbClr>
                    </a:gs>
                    <a:gs pos="40000">
                      <a:srgbClr val="0078D7">
                        <a:lumMod val="50000"/>
                      </a:srgbClr>
                    </a:gs>
                  </a:gsLst>
                  <a:lin ang="5400000" scaled="0"/>
                </a:gradFill>
              </a:rPr>
              <a:t>Enter this session code online: </a:t>
            </a:r>
            <a:r>
              <a:rPr lang="en-US" sz="3264" dirty="0" smtClean="0">
                <a:gradFill>
                  <a:gsLst>
                    <a:gs pos="20354">
                      <a:srgbClr val="0078D7">
                        <a:lumMod val="50000"/>
                      </a:srgbClr>
                    </a:gs>
                    <a:gs pos="40000">
                      <a:srgbClr val="0078D7">
                        <a:lumMod val="50000"/>
                      </a:srgbClr>
                    </a:gs>
                  </a:gsLst>
                  <a:lin ang="5400000" scaled="0"/>
                </a:gradFill>
              </a:rPr>
              <a:t>BRK2466</a:t>
            </a:r>
            <a:endParaRPr lang="en-US" sz="3264" dirty="0">
              <a:gradFill>
                <a:gsLst>
                  <a:gs pos="20354">
                    <a:srgbClr val="0078D7">
                      <a:lumMod val="50000"/>
                    </a:srgbClr>
                  </a:gs>
                  <a:gs pos="40000">
                    <a:srgbClr val="0078D7">
                      <a:lumMod val="50000"/>
                    </a:srgbClr>
                  </a:gs>
                </a:gsLst>
                <a:lin ang="5400000" scaled="0"/>
              </a:gra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0821" y="4018517"/>
            <a:ext cx="1684824" cy="1220839"/>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9326" t="629" r="19098" b="1"/>
          <a:stretch/>
        </p:blipFill>
        <p:spPr>
          <a:xfrm>
            <a:off x="9487235" y="2446863"/>
            <a:ext cx="2104777" cy="169831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2113" y="6203183"/>
            <a:ext cx="1658624" cy="51417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47258" y="4651409"/>
            <a:ext cx="2157572" cy="1539357"/>
          </a:xfrm>
          <a:prstGeom prst="rect">
            <a:avLst/>
          </a:prstGeom>
          <a:noFill/>
          <a:ln>
            <a:noFill/>
          </a:ln>
        </p:spPr>
      </p:pic>
      <p:sp>
        <p:nvSpPr>
          <p:cNvPr id="16" name="TextBox 15"/>
          <p:cNvSpPr txBox="1"/>
          <p:nvPr/>
        </p:nvSpPr>
        <p:spPr>
          <a:xfrm>
            <a:off x="393306" y="5985634"/>
            <a:ext cx="3650781" cy="894625"/>
          </a:xfrm>
          <a:prstGeom prst="rect">
            <a:avLst/>
          </a:prstGeom>
          <a:noFill/>
        </p:spPr>
        <p:txBody>
          <a:bodyPr wrap="square" rtlCol="0">
            <a:spAutoFit/>
          </a:bodyPr>
          <a:lstStyle/>
          <a:p>
            <a:pPr defTabSz="932597"/>
            <a:r>
              <a:rPr lang="en-US" sz="1020" dirty="0">
                <a:solidFill>
                  <a:srgbClr val="505050"/>
                </a:solidFill>
              </a:rPr>
              <a:t>NO PURCHASE NECESSARY. Open only to event attendees. Winners must be present to win. Game ends May 9</a:t>
            </a:r>
            <a:r>
              <a:rPr lang="en-US" sz="1020" baseline="30000" dirty="0">
                <a:solidFill>
                  <a:srgbClr val="505050"/>
                </a:solidFill>
              </a:rPr>
              <a:t>th</a:t>
            </a:r>
            <a:r>
              <a:rPr lang="en-US" sz="1020" dirty="0">
                <a:solidFill>
                  <a:srgbClr val="505050"/>
                </a:solidFill>
              </a:rPr>
              <a:t>, 2015. For Official Rules, see The Cloud and Enterprise Lounge or myignite.com/challenge</a:t>
            </a:r>
          </a:p>
          <a:p>
            <a:pPr defTabSz="932597"/>
            <a:endParaRPr lang="en-US" sz="1020" dirty="0">
              <a:solidFill>
                <a:srgbClr val="505050"/>
              </a:solidFill>
            </a:endParaRPr>
          </a:p>
        </p:txBody>
      </p:sp>
    </p:spTree>
    <p:extLst>
      <p:ext uri="{BB962C8B-B14F-4D97-AF65-F5344CB8AC3E}">
        <p14:creationId xmlns:p14="http://schemas.microsoft.com/office/powerpoint/2010/main" val="3109871230"/>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buClr>
                <a:srgbClr val="000000"/>
              </a:buClr>
            </a:pPr>
            <a:r>
              <a:rPr lang="en-US" sz="2700" dirty="0" smtClean="0">
                <a:gradFill>
                  <a:gsLst>
                    <a:gs pos="0">
                      <a:srgbClr val="FFFFFF"/>
                    </a:gs>
                    <a:gs pos="100000">
                      <a:srgbClr val="FFFFFF"/>
                    </a:gs>
                  </a:gsLst>
                  <a:lin ang="5400000" scaled="1"/>
                </a:gradFill>
              </a:rPr>
              <a:t>Visit</a:t>
            </a:r>
            <a:r>
              <a:rPr lang="en-US" sz="2700" dirty="0" smtClean="0">
                <a:gradFill>
                  <a:gsLst>
                    <a:gs pos="0">
                      <a:srgbClr val="47D8FF"/>
                    </a:gs>
                    <a:gs pos="100000">
                      <a:srgbClr val="47D8FF"/>
                    </a:gs>
                  </a:gsLst>
                  <a:lin ang="5400000" scaled="1"/>
                </a:gradFill>
              </a:rPr>
              <a:t> </a:t>
            </a:r>
            <a:r>
              <a:rPr lang="en-US" sz="2700" dirty="0" err="1" smtClean="0">
                <a:gradFill>
                  <a:gsLst>
                    <a:gs pos="0">
                      <a:srgbClr val="47D8FF"/>
                    </a:gs>
                    <a:gs pos="100000">
                      <a:srgbClr val="47D8FF"/>
                    </a:gs>
                  </a:gsLst>
                  <a:lin ang="5400000" scaled="1"/>
                </a:gradFill>
              </a:rPr>
              <a:t>Myignite</a:t>
            </a:r>
            <a:r>
              <a:rPr lang="en-US" sz="2700" dirty="0" smtClean="0">
                <a:gradFill>
                  <a:gsLst>
                    <a:gs pos="0">
                      <a:srgbClr val="47D8FF"/>
                    </a:gs>
                    <a:gs pos="100000">
                      <a:srgbClr val="47D8FF"/>
                    </a:gs>
                  </a:gsLst>
                  <a:lin ang="5400000" scaled="1"/>
                </a:gradFill>
              </a:rPr>
              <a:t> </a:t>
            </a:r>
            <a:r>
              <a:rPr lang="en-US" sz="2700" dirty="0" smtClean="0">
                <a:gradFill>
                  <a:gsLst>
                    <a:gs pos="0">
                      <a:srgbClr val="FFFFFF"/>
                    </a:gs>
                    <a:gs pos="100000">
                      <a:srgbClr val="FFFFFF"/>
                    </a:gs>
                  </a:gsLst>
                  <a:lin ang="5400000" scaled="1"/>
                </a:gradFill>
              </a:rPr>
              <a:t>at</a:t>
            </a:r>
            <a:r>
              <a:rPr lang="en-US" sz="2700" dirty="0" smtClean="0">
                <a:gradFill>
                  <a:gsLst>
                    <a:gs pos="0">
                      <a:srgbClr val="47D8FF"/>
                    </a:gs>
                    <a:gs pos="100000">
                      <a:srgbClr val="47D8FF"/>
                    </a:gs>
                  </a:gsLst>
                  <a:lin ang="5400000" scaled="1"/>
                </a:gradFill>
              </a:rPr>
              <a:t> </a:t>
            </a:r>
            <a:r>
              <a:rPr lang="en-US" sz="2700" dirty="0" smtClean="0">
                <a:gradFill>
                  <a:gsLst>
                    <a:gs pos="20354">
                      <a:srgbClr val="505050"/>
                    </a:gs>
                    <a:gs pos="40000">
                      <a:srgbClr val="505050"/>
                    </a:gs>
                  </a:gsLst>
                  <a:lin ang="5400000" scaled="0"/>
                </a:gradFill>
                <a:hlinkClick r:id="rId4"/>
              </a:rPr>
              <a:t>http://myignite.microsoft.com</a:t>
            </a:r>
            <a:r>
              <a:rPr lang="en-US" sz="2700" dirty="0" smtClean="0">
                <a:gradFill>
                  <a:gsLst>
                    <a:gs pos="20354">
                      <a:srgbClr val="505050"/>
                    </a:gs>
                    <a:gs pos="40000">
                      <a:srgbClr val="505050"/>
                    </a:gs>
                  </a:gsLst>
                  <a:lin ang="5400000" scaled="0"/>
                </a:gradFill>
              </a:rPr>
              <a:t> </a:t>
            </a:r>
            <a:r>
              <a:rPr lang="en-US" sz="2700" dirty="0" smtClean="0">
                <a:gradFill>
                  <a:gsLst>
                    <a:gs pos="0">
                      <a:srgbClr val="47D8FF"/>
                    </a:gs>
                    <a:gs pos="100000">
                      <a:srgbClr val="47D8FF"/>
                    </a:gs>
                  </a:gsLst>
                  <a:lin ang="5400000" scaled="1"/>
                </a:gradFill>
              </a:rPr>
              <a:t> </a:t>
            </a:r>
            <a:br>
              <a:rPr lang="en-US" sz="2700" dirty="0" smtClean="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a:t>
            </a:r>
            <a:r>
              <a:rPr lang="en-US" sz="2700" dirty="0" smtClean="0">
                <a:gradFill>
                  <a:gsLst>
                    <a:gs pos="0">
                      <a:srgbClr val="47D8FF"/>
                    </a:gs>
                    <a:gs pos="100000">
                      <a:srgbClr val="47D8FF"/>
                    </a:gs>
                  </a:gsLst>
                  <a:lin ang="5400000" scaled="1"/>
                </a:gradFill>
              </a:rPr>
              <a:t>Mobile </a:t>
            </a:r>
            <a:r>
              <a:rPr lang="en-US" sz="2700" dirty="0">
                <a:gradFill>
                  <a:gsLst>
                    <a:gs pos="0">
                      <a:srgbClr val="47D8FF"/>
                    </a:gs>
                    <a:gs pos="100000">
                      <a:srgbClr val="47D8FF"/>
                    </a:gs>
                  </a:gsLst>
                  <a:lin ang="5400000" scaled="1"/>
                </a:gradFill>
              </a:rPr>
              <a:t>App</a:t>
            </a:r>
            <a:r>
              <a:rPr lang="en-US" sz="2700" dirty="0">
                <a:gradFill>
                  <a:gsLst>
                    <a:gs pos="0">
                      <a:srgbClr val="FFFFFF"/>
                    </a:gs>
                    <a:gs pos="100000">
                      <a:srgbClr val="FFFFFF"/>
                    </a:gs>
                  </a:gsLst>
                  <a:lin ang="5400000" scaled="1"/>
                </a:gradFill>
              </a:rPr>
              <a:t> </a:t>
            </a:r>
            <a:r>
              <a:rPr lang="en-US" sz="2700" dirty="0" smtClean="0">
                <a:gradFill>
                  <a:gsLst>
                    <a:gs pos="0">
                      <a:srgbClr val="FFFFFF"/>
                    </a:gs>
                    <a:gs pos="100000">
                      <a:srgbClr val="FFFFFF"/>
                    </a:gs>
                  </a:gsLst>
                  <a:lin ang="5400000" scaled="1"/>
                </a:gradFill>
              </a:rPr>
              <a:t/>
            </a:r>
            <a:br>
              <a:rPr lang="en-US" sz="2700" dirty="0" smtClean="0">
                <a:gradFill>
                  <a:gsLst>
                    <a:gs pos="0">
                      <a:srgbClr val="FFFFFF"/>
                    </a:gs>
                    <a:gs pos="100000">
                      <a:srgbClr val="FFFFFF"/>
                    </a:gs>
                  </a:gsLst>
                  <a:lin ang="5400000" scaled="1"/>
                </a:gradFill>
              </a:rPr>
            </a:br>
            <a:r>
              <a:rPr lang="en-US" sz="2700" dirty="0" smtClean="0">
                <a:gradFill>
                  <a:gsLst>
                    <a:gs pos="0">
                      <a:srgbClr val="FFFFFF"/>
                    </a:gs>
                    <a:gs pos="100000">
                      <a:srgbClr val="FFFFFF"/>
                    </a:gs>
                  </a:gsLst>
                  <a:lin ang="5400000" scaled="1"/>
                </a:gradFill>
              </a:rPr>
              <a:t>with </a:t>
            </a:r>
            <a:r>
              <a:rPr lang="en-US" sz="2700" dirty="0">
                <a:gradFill>
                  <a:gsLst>
                    <a:gs pos="0">
                      <a:srgbClr val="FFFFFF"/>
                    </a:gs>
                    <a:gs pos="100000">
                      <a:srgbClr val="FFFFFF"/>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a:gradFill>
                  <a:gsLst>
                    <a:gs pos="1250">
                      <a:srgbClr val="FFFFFF"/>
                    </a:gs>
                    <a:gs pos="100000">
                      <a:srgbClr val="FFFFFF"/>
                    </a:gs>
                  </a:gsLst>
                  <a:lin ang="5400000" scaled="0"/>
                </a:gradFill>
              </a:rPr>
              <a:t>Please evaluate this session</a:t>
            </a:r>
          </a:p>
          <a:p>
            <a:pPr>
              <a:lnSpc>
                <a:spcPct val="80000"/>
              </a:lnSpc>
            </a:pPr>
            <a:r>
              <a:rPr sz="3200">
                <a:gradFill>
                  <a:gsLst>
                    <a:gs pos="1250">
                      <a:srgbClr val="FF8C00"/>
                    </a:gs>
                    <a:gs pos="100000">
                      <a:srgbClr val="FF8C00"/>
                    </a:gs>
                  </a:gsLst>
                  <a:lin ang="5400000" scaled="0"/>
                </a:gradFill>
              </a:rPr>
              <a:t>Your feedback is important to us!</a:t>
            </a:r>
            <a:endParaRPr sz="3600">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72360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280141" y="3741170"/>
            <a:ext cx="3840480" cy="2765993"/>
            <a:chOff x="517476" y="3741170"/>
            <a:chExt cx="2857122" cy="2765993"/>
          </a:xfrm>
        </p:grpSpPr>
        <p:sp>
          <p:nvSpPr>
            <p:cNvPr id="39" name="Rectangle 38"/>
            <p:cNvSpPr/>
            <p:nvPr/>
          </p:nvSpPr>
          <p:spPr bwMode="auto">
            <a:xfrm>
              <a:off x="517476" y="3741170"/>
              <a:ext cx="2857122" cy="2765993"/>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2" name="Rectangle 11"/>
            <p:cNvSpPr/>
            <p:nvPr/>
          </p:nvSpPr>
          <p:spPr>
            <a:xfrm>
              <a:off x="517476" y="4039225"/>
              <a:ext cx="2852928" cy="1815882"/>
            </a:xfrm>
            <a:prstGeom prst="rect">
              <a:avLst/>
            </a:prstGeom>
          </p:spPr>
          <p:txBody>
            <a:bodyPr wrap="square" lIns="91440">
              <a:spAutoFit/>
            </a:bodyPr>
            <a:lstStyle/>
            <a:p>
              <a:pPr algn="ctr" defTabSz="932688"/>
              <a:r>
                <a:rPr lang="en-US" sz="2800" dirty="0">
                  <a:gradFill>
                    <a:gsLst>
                      <a:gs pos="1250">
                        <a:srgbClr val="505050"/>
                      </a:gs>
                      <a:gs pos="83000">
                        <a:srgbClr val="505050"/>
                      </a:gs>
                    </a:gsLst>
                    <a:lin ang="5400000" scaled="0"/>
                  </a:gradFill>
                  <a:latin typeface="Segoe UI Light"/>
                </a:rPr>
                <a:t>Introduced </a:t>
              </a:r>
              <a:r>
                <a:rPr lang="en-US" sz="2800" dirty="0" smtClean="0">
                  <a:gradFill>
                    <a:gsLst>
                      <a:gs pos="1250">
                        <a:srgbClr val="505050"/>
                      </a:gs>
                      <a:gs pos="83000">
                        <a:srgbClr val="505050"/>
                      </a:gs>
                    </a:gsLst>
                    <a:lin ang="5400000" scaled="0"/>
                  </a:gradFill>
                  <a:latin typeface="Segoe UI Light"/>
                </a:rPr>
                <a:t/>
              </a:r>
              <a:br>
                <a:rPr lang="en-US" sz="2800" dirty="0" smtClean="0">
                  <a:gradFill>
                    <a:gsLst>
                      <a:gs pos="1250">
                        <a:srgbClr val="505050"/>
                      </a:gs>
                      <a:gs pos="83000">
                        <a:srgbClr val="505050"/>
                      </a:gs>
                    </a:gsLst>
                    <a:lin ang="5400000" scaled="0"/>
                  </a:gradFill>
                  <a:latin typeface="Segoe UI Light"/>
                </a:rPr>
              </a:br>
              <a:r>
                <a:rPr lang="en-US" sz="2800" dirty="0" smtClean="0">
                  <a:gradFill>
                    <a:gsLst>
                      <a:gs pos="1250">
                        <a:srgbClr val="505050"/>
                      </a:gs>
                      <a:gs pos="83000">
                        <a:srgbClr val="505050"/>
                      </a:gs>
                    </a:gsLst>
                    <a:lin ang="5400000" scaled="0"/>
                  </a:gradFill>
                  <a:latin typeface="Segoe UI Light"/>
                </a:rPr>
                <a:t>virtualization </a:t>
              </a:r>
              <a:br>
                <a:rPr lang="en-US" sz="2800" dirty="0" smtClean="0">
                  <a:gradFill>
                    <a:gsLst>
                      <a:gs pos="1250">
                        <a:srgbClr val="505050"/>
                      </a:gs>
                      <a:gs pos="83000">
                        <a:srgbClr val="505050"/>
                      </a:gs>
                    </a:gsLst>
                    <a:lin ang="5400000" scaled="0"/>
                  </a:gradFill>
                  <a:latin typeface="Segoe UI Light"/>
                </a:rPr>
              </a:br>
              <a:r>
                <a:rPr lang="en-US" sz="2800" dirty="0" smtClean="0">
                  <a:gradFill>
                    <a:gsLst>
                      <a:gs pos="1250">
                        <a:srgbClr val="505050"/>
                      </a:gs>
                      <a:gs pos="83000">
                        <a:srgbClr val="505050"/>
                      </a:gs>
                    </a:gsLst>
                    <a:lin ang="5400000" scaled="0"/>
                  </a:gradFill>
                  <a:latin typeface="Segoe UI Light"/>
                </a:rPr>
                <a:t>platform</a:t>
              </a:r>
              <a:r>
                <a:rPr lang="en-US" sz="2800" dirty="0">
                  <a:gradFill>
                    <a:gsLst>
                      <a:gs pos="1250">
                        <a:srgbClr val="505050"/>
                      </a:gs>
                      <a:gs pos="83000">
                        <a:srgbClr val="505050"/>
                      </a:gs>
                    </a:gsLst>
                    <a:lin ang="5400000" scaled="0"/>
                  </a:gradFill>
                  <a:latin typeface="Segoe UI Light"/>
                </a:rPr>
                <a:t>/ </a:t>
              </a:r>
              <a:r>
                <a:rPr lang="en-US" sz="2800" dirty="0" smtClean="0">
                  <a:gradFill>
                    <a:gsLst>
                      <a:gs pos="1250">
                        <a:srgbClr val="505050"/>
                      </a:gs>
                      <a:gs pos="83000">
                        <a:srgbClr val="505050"/>
                      </a:gs>
                    </a:gsLst>
                    <a:lin ang="5400000" scaled="0"/>
                  </a:gradFill>
                  <a:latin typeface="Segoe UI Light"/>
                </a:rPr>
                <a:t/>
              </a:r>
              <a:br>
                <a:rPr lang="en-US" sz="2800" dirty="0" smtClean="0">
                  <a:gradFill>
                    <a:gsLst>
                      <a:gs pos="1250">
                        <a:srgbClr val="505050"/>
                      </a:gs>
                      <a:gs pos="83000">
                        <a:srgbClr val="505050"/>
                      </a:gs>
                    </a:gsLst>
                    <a:lin ang="5400000" scaled="0"/>
                  </a:gradFill>
                  <a:latin typeface="Segoe UI Light"/>
                </a:rPr>
              </a:br>
              <a:r>
                <a:rPr lang="en-US" sz="2800" dirty="0" smtClean="0">
                  <a:gradFill>
                    <a:gsLst>
                      <a:gs pos="1250">
                        <a:srgbClr val="505050"/>
                      </a:gs>
                      <a:gs pos="83000">
                        <a:srgbClr val="505050"/>
                      </a:gs>
                    </a:gsLst>
                    <a:lin ang="5400000" scaled="0"/>
                  </a:gradFill>
                  <a:latin typeface="Segoe UI Light"/>
                </a:rPr>
                <a:t>management</a:t>
              </a:r>
              <a:endParaRPr lang="en-US" sz="2800" dirty="0">
                <a:gradFill>
                  <a:gsLst>
                    <a:gs pos="1250">
                      <a:srgbClr val="505050"/>
                    </a:gs>
                    <a:gs pos="83000">
                      <a:srgbClr val="505050"/>
                    </a:gs>
                  </a:gsLst>
                  <a:lin ang="5400000" scaled="0"/>
                </a:gradFill>
                <a:latin typeface="Segoe UI Light"/>
              </a:endParaRPr>
            </a:p>
          </p:txBody>
        </p:sp>
      </p:grpSp>
      <p:grpSp>
        <p:nvGrpSpPr>
          <p:cNvPr id="46" name="Group 45"/>
          <p:cNvGrpSpPr/>
          <p:nvPr/>
        </p:nvGrpSpPr>
        <p:grpSpPr>
          <a:xfrm>
            <a:off x="4166349" y="3741170"/>
            <a:ext cx="3840480" cy="2765993"/>
            <a:chOff x="3333851" y="3741170"/>
            <a:chExt cx="2834640" cy="2765993"/>
          </a:xfrm>
        </p:grpSpPr>
        <p:sp>
          <p:nvSpPr>
            <p:cNvPr id="40" name="Rectangle 39"/>
            <p:cNvSpPr/>
            <p:nvPr/>
          </p:nvSpPr>
          <p:spPr bwMode="auto">
            <a:xfrm>
              <a:off x="3333851" y="3741170"/>
              <a:ext cx="2834640" cy="2765993"/>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3" name="Rectangle 12"/>
            <p:cNvSpPr/>
            <p:nvPr/>
          </p:nvSpPr>
          <p:spPr>
            <a:xfrm>
              <a:off x="3342546" y="4039225"/>
              <a:ext cx="2810073" cy="1384995"/>
            </a:xfrm>
            <a:prstGeom prst="rect">
              <a:avLst/>
            </a:prstGeom>
          </p:spPr>
          <p:txBody>
            <a:bodyPr wrap="square" lIns="91440">
              <a:spAutoFit/>
            </a:bodyPr>
            <a:lstStyle/>
            <a:p>
              <a:pPr algn="ctr" defTabSz="932688"/>
              <a:r>
                <a:rPr lang="en-US" sz="2800" dirty="0" smtClean="0">
                  <a:gradFill>
                    <a:gsLst>
                      <a:gs pos="1250">
                        <a:srgbClr val="505050"/>
                      </a:gs>
                      <a:gs pos="83000">
                        <a:srgbClr val="505050"/>
                      </a:gs>
                    </a:gsLst>
                    <a:lin ang="5400000" scaled="0"/>
                  </a:gradFill>
                  <a:latin typeface="Segoe UI Light"/>
                </a:rPr>
                <a:t>Industry-leading </a:t>
              </a:r>
              <a:br>
                <a:rPr lang="en-US" sz="2800" dirty="0" smtClean="0">
                  <a:gradFill>
                    <a:gsLst>
                      <a:gs pos="1250">
                        <a:srgbClr val="505050"/>
                      </a:gs>
                      <a:gs pos="83000">
                        <a:srgbClr val="505050"/>
                      </a:gs>
                    </a:gsLst>
                    <a:lin ang="5400000" scaled="0"/>
                  </a:gradFill>
                  <a:latin typeface="Segoe UI Light"/>
                </a:rPr>
              </a:br>
              <a:r>
                <a:rPr lang="en-US" sz="2800" dirty="0" smtClean="0">
                  <a:gradFill>
                    <a:gsLst>
                      <a:gs pos="1250">
                        <a:srgbClr val="505050"/>
                      </a:gs>
                      <a:gs pos="83000">
                        <a:srgbClr val="505050"/>
                      </a:gs>
                    </a:gsLst>
                    <a:lin ang="5400000" scaled="0"/>
                  </a:gradFill>
                  <a:latin typeface="Segoe UI Light"/>
                </a:rPr>
                <a:t>scale </a:t>
              </a:r>
              <a:r>
                <a:rPr lang="en-US" sz="2800" dirty="0">
                  <a:gradFill>
                    <a:gsLst>
                      <a:gs pos="1250">
                        <a:srgbClr val="505050"/>
                      </a:gs>
                      <a:gs pos="83000">
                        <a:srgbClr val="505050"/>
                      </a:gs>
                    </a:gsLst>
                    <a:lin ang="5400000" scaled="0"/>
                  </a:gradFill>
                  <a:latin typeface="Segoe UI Light"/>
                </a:rPr>
                <a:t>and </a:t>
              </a:r>
              <a:r>
                <a:rPr lang="en-US" sz="2800" dirty="0" smtClean="0">
                  <a:gradFill>
                    <a:gsLst>
                      <a:gs pos="1250">
                        <a:srgbClr val="505050"/>
                      </a:gs>
                      <a:gs pos="83000">
                        <a:srgbClr val="505050"/>
                      </a:gs>
                    </a:gsLst>
                    <a:lin ang="5400000" scaled="0"/>
                  </a:gradFill>
                  <a:latin typeface="Segoe UI Light"/>
                </a:rPr>
                <a:t/>
              </a:r>
              <a:br>
                <a:rPr lang="en-US" sz="2800" dirty="0" smtClean="0">
                  <a:gradFill>
                    <a:gsLst>
                      <a:gs pos="1250">
                        <a:srgbClr val="505050"/>
                      </a:gs>
                      <a:gs pos="83000">
                        <a:srgbClr val="505050"/>
                      </a:gs>
                    </a:gsLst>
                    <a:lin ang="5400000" scaled="0"/>
                  </a:gradFill>
                  <a:latin typeface="Segoe UI Light"/>
                </a:rPr>
              </a:br>
              <a:r>
                <a:rPr lang="en-US" sz="2800" dirty="0" smtClean="0">
                  <a:gradFill>
                    <a:gsLst>
                      <a:gs pos="1250">
                        <a:srgbClr val="505050"/>
                      </a:gs>
                      <a:gs pos="83000">
                        <a:srgbClr val="505050"/>
                      </a:gs>
                    </a:gsLst>
                    <a:lin ang="5400000" scaled="0"/>
                  </a:gradFill>
                  <a:latin typeface="Segoe UI Light"/>
                </a:rPr>
                <a:t>performance</a:t>
              </a:r>
              <a:endParaRPr lang="en-US" sz="2800" dirty="0">
                <a:gradFill>
                  <a:gsLst>
                    <a:gs pos="1250">
                      <a:srgbClr val="505050"/>
                    </a:gs>
                    <a:gs pos="83000">
                      <a:srgbClr val="505050"/>
                    </a:gs>
                  </a:gsLst>
                  <a:lin ang="5400000" scaled="0"/>
                </a:gradFill>
                <a:latin typeface="Segoe UI Light"/>
              </a:endParaRPr>
            </a:p>
          </p:txBody>
        </p:sp>
      </p:grpSp>
      <p:grpSp>
        <p:nvGrpSpPr>
          <p:cNvPr id="47" name="Group 46"/>
          <p:cNvGrpSpPr/>
          <p:nvPr/>
        </p:nvGrpSpPr>
        <p:grpSpPr>
          <a:xfrm>
            <a:off x="8063645" y="3741170"/>
            <a:ext cx="3840480" cy="2765993"/>
            <a:chOff x="6229618" y="3741170"/>
            <a:chExt cx="2834640" cy="2765993"/>
          </a:xfrm>
        </p:grpSpPr>
        <p:sp>
          <p:nvSpPr>
            <p:cNvPr id="41" name="Rectangle 40"/>
            <p:cNvSpPr/>
            <p:nvPr/>
          </p:nvSpPr>
          <p:spPr bwMode="auto">
            <a:xfrm>
              <a:off x="6229618" y="3741170"/>
              <a:ext cx="2834640" cy="2765993"/>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4" name="Rectangle 13"/>
            <p:cNvSpPr/>
            <p:nvPr/>
          </p:nvSpPr>
          <p:spPr>
            <a:xfrm>
              <a:off x="6235004" y="4039225"/>
              <a:ext cx="2829254" cy="954107"/>
            </a:xfrm>
            <a:prstGeom prst="rect">
              <a:avLst/>
            </a:prstGeom>
          </p:spPr>
          <p:txBody>
            <a:bodyPr wrap="square" lIns="91440">
              <a:spAutoFit/>
            </a:bodyPr>
            <a:lstStyle/>
            <a:p>
              <a:pPr algn="ctr" defTabSz="932688"/>
              <a:r>
                <a:rPr lang="en-US" sz="2800" dirty="0">
                  <a:gradFill>
                    <a:gsLst>
                      <a:gs pos="1250">
                        <a:srgbClr val="505050"/>
                      </a:gs>
                      <a:gs pos="83000">
                        <a:srgbClr val="505050"/>
                      </a:gs>
                    </a:gsLst>
                    <a:lin ang="5400000" scaled="0"/>
                  </a:gradFill>
                  <a:latin typeface="Segoe UI Light"/>
                </a:rPr>
                <a:t>Azure as </a:t>
              </a:r>
              <a:r>
                <a:rPr lang="en-US" sz="2800" dirty="0" smtClean="0">
                  <a:gradFill>
                    <a:gsLst>
                      <a:gs pos="1250">
                        <a:srgbClr val="505050"/>
                      </a:gs>
                      <a:gs pos="83000">
                        <a:srgbClr val="505050"/>
                      </a:gs>
                    </a:gsLst>
                    <a:lin ang="5400000" scaled="0"/>
                  </a:gradFill>
                  <a:latin typeface="Segoe UI Light"/>
                </a:rPr>
                <a:t/>
              </a:r>
              <a:br>
                <a:rPr lang="en-US" sz="2800" dirty="0" smtClean="0">
                  <a:gradFill>
                    <a:gsLst>
                      <a:gs pos="1250">
                        <a:srgbClr val="505050"/>
                      </a:gs>
                      <a:gs pos="83000">
                        <a:srgbClr val="505050"/>
                      </a:gs>
                    </a:gsLst>
                    <a:lin ang="5400000" scaled="0"/>
                  </a:gradFill>
                  <a:latin typeface="Segoe UI Light"/>
                </a:rPr>
              </a:br>
              <a:r>
                <a:rPr lang="en-US" sz="2800" dirty="0" smtClean="0">
                  <a:gradFill>
                    <a:gsLst>
                      <a:gs pos="1250">
                        <a:srgbClr val="505050"/>
                      </a:gs>
                      <a:gs pos="83000">
                        <a:srgbClr val="505050"/>
                      </a:gs>
                    </a:gsLst>
                    <a:lin ang="5400000" scaled="0"/>
                  </a:gradFill>
                  <a:latin typeface="Segoe UI Light"/>
                </a:rPr>
                <a:t>design </a:t>
              </a:r>
              <a:r>
                <a:rPr lang="en-US" sz="2800" dirty="0">
                  <a:gradFill>
                    <a:gsLst>
                      <a:gs pos="1250">
                        <a:srgbClr val="505050"/>
                      </a:gs>
                      <a:gs pos="83000">
                        <a:srgbClr val="505050"/>
                      </a:gs>
                    </a:gsLst>
                    <a:lin ang="5400000" scaled="0"/>
                  </a:gradFill>
                  <a:latin typeface="Segoe UI Light"/>
                </a:rPr>
                <a:t>point </a:t>
              </a:r>
            </a:p>
          </p:txBody>
        </p:sp>
      </p:grpSp>
      <p:sp>
        <p:nvSpPr>
          <p:cNvPr id="44" name="Rectangle 43"/>
          <p:cNvSpPr/>
          <p:nvPr/>
        </p:nvSpPr>
        <p:spPr bwMode="auto">
          <a:xfrm>
            <a:off x="0" y="0"/>
            <a:ext cx="12436475" cy="3741170"/>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35" name="Rectangle 34"/>
          <p:cNvSpPr/>
          <p:nvPr/>
        </p:nvSpPr>
        <p:spPr bwMode="auto">
          <a:xfrm>
            <a:off x="280142" y="1564554"/>
            <a:ext cx="3840480" cy="2064177"/>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dirty="0" smtClean="0">
                <a:gradFill>
                  <a:gsLst>
                    <a:gs pos="16814">
                      <a:srgbClr val="FFFFFF"/>
                    </a:gs>
                    <a:gs pos="46000">
                      <a:srgbClr val="FFFFFF"/>
                    </a:gs>
                  </a:gsLst>
                  <a:lin ang="5400000" scaled="0"/>
                </a:gradFill>
              </a:rPr>
              <a:t>Windows Server 2008 R2</a:t>
            </a:r>
            <a:br>
              <a:rPr lang="en-US" dirty="0" smtClean="0">
                <a:gradFill>
                  <a:gsLst>
                    <a:gs pos="16814">
                      <a:srgbClr val="FFFFFF"/>
                    </a:gs>
                    <a:gs pos="46000">
                      <a:srgbClr val="FFFFFF"/>
                    </a:gs>
                  </a:gsLst>
                  <a:lin ang="5400000" scaled="0"/>
                </a:gradFill>
              </a:rPr>
            </a:br>
            <a:endParaRPr lang="en-US" dirty="0" smtClean="0">
              <a:gradFill>
                <a:gsLst>
                  <a:gs pos="16814">
                    <a:srgbClr val="FFFFFF"/>
                  </a:gs>
                  <a:gs pos="46000">
                    <a:srgbClr val="FFFFFF"/>
                  </a:gs>
                </a:gsLst>
                <a:lin ang="5400000" scaled="0"/>
              </a:gradFill>
            </a:endParaRPr>
          </a:p>
          <a:p>
            <a:pPr algn="ctr" defTabSz="932398" fontAlgn="base">
              <a:spcBef>
                <a:spcPct val="0"/>
              </a:spcBef>
              <a:spcAft>
                <a:spcPct val="0"/>
              </a:spcAft>
            </a:pPr>
            <a:r>
              <a:rPr lang="en-US" dirty="0" smtClean="0">
                <a:gradFill>
                  <a:gsLst>
                    <a:gs pos="16814">
                      <a:srgbClr val="FFFFFF"/>
                    </a:gs>
                    <a:gs pos="46000">
                      <a:srgbClr val="FFFFFF"/>
                    </a:gs>
                  </a:gsLst>
                  <a:lin ang="5400000" scaled="0"/>
                </a:gradFill>
              </a:rPr>
              <a:t>System Center 2007 R3</a:t>
            </a:r>
            <a:endParaRPr lang="en-US" dirty="0">
              <a:gradFill>
                <a:gsLst>
                  <a:gs pos="16814">
                    <a:srgbClr val="FFFFFF"/>
                  </a:gs>
                  <a:gs pos="46000">
                    <a:srgbClr val="FFFFFF"/>
                  </a:gs>
                </a:gsLst>
                <a:lin ang="5400000" scaled="0"/>
              </a:gradFill>
            </a:endParaRPr>
          </a:p>
        </p:txBody>
      </p:sp>
      <p:sp>
        <p:nvSpPr>
          <p:cNvPr id="36" name="Rectangle 35"/>
          <p:cNvSpPr/>
          <p:nvPr/>
        </p:nvSpPr>
        <p:spPr bwMode="auto">
          <a:xfrm>
            <a:off x="4166349" y="1564554"/>
            <a:ext cx="3840480" cy="2064177"/>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dirty="0">
                <a:gradFill>
                  <a:gsLst>
                    <a:gs pos="16814">
                      <a:srgbClr val="FFFFFF"/>
                    </a:gs>
                    <a:gs pos="46000">
                      <a:srgbClr val="FFFFFF"/>
                    </a:gs>
                  </a:gsLst>
                  <a:lin ang="5400000" scaled="0"/>
                </a:gradFill>
              </a:rPr>
              <a:t>Windows Server </a:t>
            </a:r>
            <a:r>
              <a:rPr lang="en-US" dirty="0" smtClean="0">
                <a:gradFill>
                  <a:gsLst>
                    <a:gs pos="16814">
                      <a:srgbClr val="FFFFFF"/>
                    </a:gs>
                    <a:gs pos="46000">
                      <a:srgbClr val="FFFFFF"/>
                    </a:gs>
                  </a:gsLst>
                  <a:lin ang="5400000" scaled="0"/>
                </a:gradFill>
              </a:rPr>
              <a:t>2012</a:t>
            </a:r>
          </a:p>
          <a:p>
            <a:pPr algn="ctr" defTabSz="932398" fontAlgn="base">
              <a:spcBef>
                <a:spcPct val="0"/>
              </a:spcBef>
              <a:spcAft>
                <a:spcPct val="0"/>
              </a:spcAft>
            </a:pPr>
            <a:endParaRPr lang="en-US" dirty="0">
              <a:gradFill>
                <a:gsLst>
                  <a:gs pos="16814">
                    <a:srgbClr val="FFFFFF"/>
                  </a:gs>
                  <a:gs pos="46000">
                    <a:srgbClr val="FFFFFF"/>
                  </a:gs>
                </a:gsLst>
                <a:lin ang="5400000" scaled="0"/>
              </a:gradFill>
            </a:endParaRPr>
          </a:p>
          <a:p>
            <a:pPr algn="ctr" defTabSz="932398" fontAlgn="base">
              <a:spcBef>
                <a:spcPct val="0"/>
              </a:spcBef>
              <a:spcAft>
                <a:spcPct val="0"/>
              </a:spcAft>
            </a:pPr>
            <a:r>
              <a:rPr lang="en-US" dirty="0" smtClean="0">
                <a:gradFill>
                  <a:gsLst>
                    <a:gs pos="16814">
                      <a:srgbClr val="FFFFFF"/>
                    </a:gs>
                    <a:gs pos="46000">
                      <a:srgbClr val="FFFFFF"/>
                    </a:gs>
                  </a:gsLst>
                  <a:lin ang="5400000" scaled="0"/>
                </a:gradFill>
              </a:rPr>
              <a:t>System Center 2012</a:t>
            </a:r>
            <a:endParaRPr lang="en-US" dirty="0">
              <a:gradFill>
                <a:gsLst>
                  <a:gs pos="16814">
                    <a:srgbClr val="FFFFFF"/>
                  </a:gs>
                  <a:gs pos="46000">
                    <a:srgbClr val="FFFFFF"/>
                  </a:gs>
                </a:gsLst>
                <a:lin ang="5400000" scaled="0"/>
              </a:gradFill>
            </a:endParaRPr>
          </a:p>
        </p:txBody>
      </p:sp>
      <p:sp>
        <p:nvSpPr>
          <p:cNvPr id="37" name="Rectangle 36"/>
          <p:cNvSpPr/>
          <p:nvPr/>
        </p:nvSpPr>
        <p:spPr bwMode="auto">
          <a:xfrm>
            <a:off x="8063645" y="1564554"/>
            <a:ext cx="3840480" cy="2064177"/>
          </a:xfrm>
          <a:prstGeom prst="rect">
            <a:avLst/>
          </a:prstGeom>
          <a:solidFill>
            <a:schemeClr val="accent5">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dirty="0">
                <a:gradFill>
                  <a:gsLst>
                    <a:gs pos="16814">
                      <a:srgbClr val="FFFFFF"/>
                    </a:gs>
                    <a:gs pos="46000">
                      <a:srgbClr val="FFFFFF"/>
                    </a:gs>
                  </a:gsLst>
                  <a:lin ang="5400000" scaled="0"/>
                </a:gradFill>
              </a:rPr>
              <a:t>Windows Server </a:t>
            </a:r>
            <a:r>
              <a:rPr lang="en-US" dirty="0" smtClean="0">
                <a:gradFill>
                  <a:gsLst>
                    <a:gs pos="16814">
                      <a:srgbClr val="FFFFFF"/>
                    </a:gs>
                    <a:gs pos="46000">
                      <a:srgbClr val="FFFFFF"/>
                    </a:gs>
                  </a:gsLst>
                  <a:lin ang="5400000" scaled="0"/>
                </a:gradFill>
              </a:rPr>
              <a:t>2012 R2</a:t>
            </a:r>
            <a:endParaRPr lang="en-US" dirty="0">
              <a:gradFill>
                <a:gsLst>
                  <a:gs pos="16814">
                    <a:srgbClr val="FFFFFF"/>
                  </a:gs>
                  <a:gs pos="46000">
                    <a:srgbClr val="FFFFFF"/>
                  </a:gs>
                </a:gsLst>
                <a:lin ang="5400000" scaled="0"/>
              </a:gradFill>
            </a:endParaRPr>
          </a:p>
          <a:p>
            <a:pPr algn="ctr" defTabSz="932398" fontAlgn="base">
              <a:spcBef>
                <a:spcPct val="0"/>
              </a:spcBef>
              <a:spcAft>
                <a:spcPct val="0"/>
              </a:spcAft>
            </a:pPr>
            <a:endParaRPr lang="en-US" dirty="0">
              <a:gradFill>
                <a:gsLst>
                  <a:gs pos="16814">
                    <a:srgbClr val="FFFFFF"/>
                  </a:gs>
                  <a:gs pos="46000">
                    <a:srgbClr val="FFFFFF"/>
                  </a:gs>
                </a:gsLst>
                <a:lin ang="5400000" scaled="0"/>
              </a:gradFill>
            </a:endParaRPr>
          </a:p>
          <a:p>
            <a:pPr algn="ctr" defTabSz="932398" fontAlgn="base">
              <a:spcBef>
                <a:spcPct val="0"/>
              </a:spcBef>
              <a:spcAft>
                <a:spcPct val="0"/>
              </a:spcAft>
            </a:pPr>
            <a:r>
              <a:rPr lang="en-US" dirty="0">
                <a:gradFill>
                  <a:gsLst>
                    <a:gs pos="16814">
                      <a:srgbClr val="FFFFFF"/>
                    </a:gs>
                    <a:gs pos="46000">
                      <a:srgbClr val="FFFFFF"/>
                    </a:gs>
                  </a:gsLst>
                  <a:lin ang="5400000" scaled="0"/>
                </a:gradFill>
              </a:rPr>
              <a:t>System Center </a:t>
            </a:r>
            <a:r>
              <a:rPr lang="en-US" dirty="0" smtClean="0">
                <a:gradFill>
                  <a:gsLst>
                    <a:gs pos="16814">
                      <a:srgbClr val="FFFFFF"/>
                    </a:gs>
                    <a:gs pos="46000">
                      <a:srgbClr val="FFFFFF"/>
                    </a:gs>
                  </a:gsLst>
                  <a:lin ang="5400000" scaled="0"/>
                </a:gradFill>
              </a:rPr>
              <a:t>2012 R2</a:t>
            </a:r>
          </a:p>
          <a:p>
            <a:pPr algn="ctr" defTabSz="932398" fontAlgn="base">
              <a:spcBef>
                <a:spcPct val="0"/>
              </a:spcBef>
              <a:spcAft>
                <a:spcPct val="0"/>
              </a:spcAft>
            </a:pPr>
            <a:endParaRPr lang="en-US" dirty="0">
              <a:gradFill>
                <a:gsLst>
                  <a:gs pos="16814">
                    <a:srgbClr val="FFFFFF"/>
                  </a:gs>
                  <a:gs pos="46000">
                    <a:srgbClr val="FFFFFF"/>
                  </a:gs>
                </a:gsLst>
                <a:lin ang="5400000" scaled="0"/>
              </a:gradFill>
            </a:endParaRPr>
          </a:p>
          <a:p>
            <a:pPr algn="ctr" defTabSz="932398" fontAlgn="base">
              <a:spcBef>
                <a:spcPct val="0"/>
              </a:spcBef>
              <a:spcAft>
                <a:spcPct val="0"/>
              </a:spcAft>
            </a:pPr>
            <a:r>
              <a:rPr lang="en-US" dirty="0" smtClean="0">
                <a:gradFill>
                  <a:gsLst>
                    <a:gs pos="16814">
                      <a:srgbClr val="FFFFFF"/>
                    </a:gs>
                    <a:gs pos="46000">
                      <a:srgbClr val="FFFFFF"/>
                    </a:gs>
                  </a:gsLst>
                  <a:lin ang="5400000" scaled="0"/>
                </a:gradFill>
              </a:rPr>
              <a:t>Microsoft Azure</a:t>
            </a:r>
            <a:endParaRPr lang="en-US" dirty="0">
              <a:gradFill>
                <a:gsLst>
                  <a:gs pos="16814">
                    <a:srgbClr val="FFFFFF"/>
                  </a:gs>
                  <a:gs pos="46000">
                    <a:srgbClr val="FFFFFF"/>
                  </a:gs>
                </a:gsLst>
                <a:lin ang="5400000" scaled="0"/>
              </a:gradFill>
            </a:endParaRPr>
          </a:p>
        </p:txBody>
      </p:sp>
      <p:cxnSp>
        <p:nvCxnSpPr>
          <p:cNvPr id="7" name="Straight Arrow Connector 6"/>
          <p:cNvCxnSpPr/>
          <p:nvPr/>
        </p:nvCxnSpPr>
        <p:spPr>
          <a:xfrm>
            <a:off x="274639" y="3684950"/>
            <a:ext cx="11911819" cy="0"/>
          </a:xfrm>
          <a:prstGeom prst="straightConnector1">
            <a:avLst/>
          </a:prstGeom>
          <a:ln w="76200">
            <a:solidFill>
              <a:schemeClr val="bg2"/>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bwMode="auto">
          <a:xfrm flipV="1">
            <a:off x="5896649" y="3495011"/>
            <a:ext cx="379880" cy="379878"/>
          </a:xfrm>
          <a:prstGeom prst="ellipse">
            <a:avLst/>
          </a:prstGeom>
          <a:solidFill>
            <a:schemeClr val="tx1"/>
          </a:solidFill>
          <a:ln w="57150">
            <a:solidFill>
              <a:schemeClr val="accent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Oval 10"/>
          <p:cNvSpPr/>
          <p:nvPr/>
        </p:nvSpPr>
        <p:spPr bwMode="auto">
          <a:xfrm flipV="1">
            <a:off x="9793945" y="3495011"/>
            <a:ext cx="379880" cy="379878"/>
          </a:xfrm>
          <a:prstGeom prst="ellipse">
            <a:avLst/>
          </a:prstGeom>
          <a:solidFill>
            <a:schemeClr val="tx1"/>
          </a:solidFill>
          <a:ln w="57150">
            <a:solidFill>
              <a:schemeClr val="accent5">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8" name="Oval 7"/>
          <p:cNvSpPr/>
          <p:nvPr/>
        </p:nvSpPr>
        <p:spPr bwMode="auto">
          <a:xfrm flipV="1">
            <a:off x="2010442" y="3495011"/>
            <a:ext cx="379880" cy="379878"/>
          </a:xfrm>
          <a:prstGeom prst="ellipse">
            <a:avLst/>
          </a:prstGeom>
          <a:solidFill>
            <a:schemeClr val="tx1"/>
          </a:solidFill>
          <a:ln w="57150">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p:cNvSpPr/>
          <p:nvPr/>
        </p:nvSpPr>
        <p:spPr bwMode="auto">
          <a:xfrm>
            <a:off x="0" y="0"/>
            <a:ext cx="12436475" cy="1564553"/>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itle 1"/>
          <p:cNvSpPr>
            <a:spLocks noGrp="1"/>
          </p:cNvSpPr>
          <p:nvPr>
            <p:ph type="title"/>
          </p:nvPr>
        </p:nvSpPr>
        <p:spPr/>
        <p:txBody>
          <a:bodyPr/>
          <a:lstStyle/>
          <a:p>
            <a:r>
              <a:rPr lang="en-US" dirty="0" smtClean="0"/>
              <a:t>Looking back </a:t>
            </a:r>
            <a:endParaRPr lang="en-US" dirty="0"/>
          </a:p>
        </p:txBody>
      </p:sp>
    </p:spTree>
    <p:extLst>
      <p:ext uri="{BB962C8B-B14F-4D97-AF65-F5344CB8AC3E}">
        <p14:creationId xmlns:p14="http://schemas.microsoft.com/office/powerpoint/2010/main" val="12838823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2" presetClass="entr" presetSubtype="1" decel="100000"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750" fill="hold"/>
                                        <p:tgtEl>
                                          <p:spTgt spid="35"/>
                                        </p:tgtEl>
                                        <p:attrNameLst>
                                          <p:attrName>ppt_x</p:attrName>
                                        </p:attrNameLst>
                                      </p:cBhvr>
                                      <p:tavLst>
                                        <p:tav tm="0">
                                          <p:val>
                                            <p:strVal val="#ppt_x"/>
                                          </p:val>
                                        </p:tav>
                                        <p:tav tm="100000">
                                          <p:val>
                                            <p:strVal val="#ppt_x"/>
                                          </p:val>
                                        </p:tav>
                                      </p:tavLst>
                                    </p:anim>
                                    <p:anim calcmode="lin" valueType="num">
                                      <p:cBhvr additive="base">
                                        <p:cTn id="15" dur="750" fill="hold"/>
                                        <p:tgtEl>
                                          <p:spTgt spid="35"/>
                                        </p:tgtEl>
                                        <p:attrNameLst>
                                          <p:attrName>ppt_y</p:attrName>
                                        </p:attrNameLst>
                                      </p:cBhvr>
                                      <p:tavLst>
                                        <p:tav tm="0">
                                          <p:val>
                                            <p:strVal val="0-#ppt_h/2"/>
                                          </p:val>
                                        </p:tav>
                                        <p:tav tm="100000">
                                          <p:val>
                                            <p:strVal val="#ppt_y"/>
                                          </p:val>
                                        </p:tav>
                                      </p:tavLst>
                                    </p:anim>
                                  </p:childTnLst>
                                </p:cTn>
                              </p:par>
                              <p:par>
                                <p:cTn id="16" presetID="2" presetClass="entr" presetSubtype="1" decel="100000" fill="hold" nodeType="withEffect">
                                  <p:stCondLst>
                                    <p:cond delay="500"/>
                                  </p:stCondLst>
                                  <p:childTnLst>
                                    <p:set>
                                      <p:cBhvr>
                                        <p:cTn id="17" dur="1" fill="hold">
                                          <p:stCondLst>
                                            <p:cond delay="0"/>
                                          </p:stCondLst>
                                        </p:cTn>
                                        <p:tgtEl>
                                          <p:spTgt spid="45"/>
                                        </p:tgtEl>
                                        <p:attrNameLst>
                                          <p:attrName>style.visibility</p:attrName>
                                        </p:attrNameLst>
                                      </p:cBhvr>
                                      <p:to>
                                        <p:strVal val="visible"/>
                                      </p:to>
                                    </p:set>
                                    <p:anim calcmode="lin" valueType="num">
                                      <p:cBhvr additive="base">
                                        <p:cTn id="18" dur="750" fill="hold"/>
                                        <p:tgtEl>
                                          <p:spTgt spid="45"/>
                                        </p:tgtEl>
                                        <p:attrNameLst>
                                          <p:attrName>ppt_x</p:attrName>
                                        </p:attrNameLst>
                                      </p:cBhvr>
                                      <p:tavLst>
                                        <p:tav tm="0">
                                          <p:val>
                                            <p:strVal val="#ppt_x"/>
                                          </p:val>
                                        </p:tav>
                                        <p:tav tm="100000">
                                          <p:val>
                                            <p:strVal val="#ppt_x"/>
                                          </p:val>
                                        </p:tav>
                                      </p:tavLst>
                                    </p:anim>
                                    <p:anim calcmode="lin" valueType="num">
                                      <p:cBhvr additive="base">
                                        <p:cTn id="19" dur="750" fill="hold"/>
                                        <p:tgtEl>
                                          <p:spTgt spid="45"/>
                                        </p:tgtEl>
                                        <p:attrNameLst>
                                          <p:attrName>ppt_y</p:attrName>
                                        </p:attrNameLst>
                                      </p:cBhvr>
                                      <p:tavLst>
                                        <p:tav tm="0">
                                          <p:val>
                                            <p:strVal val="0-#ppt_h/2"/>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2" presetClass="entr" presetSubtype="1" decel="10000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750" fill="hold"/>
                                        <p:tgtEl>
                                          <p:spTgt spid="36"/>
                                        </p:tgtEl>
                                        <p:attrNameLst>
                                          <p:attrName>ppt_x</p:attrName>
                                        </p:attrNameLst>
                                      </p:cBhvr>
                                      <p:tavLst>
                                        <p:tav tm="0">
                                          <p:val>
                                            <p:strVal val="#ppt_x"/>
                                          </p:val>
                                        </p:tav>
                                        <p:tav tm="100000">
                                          <p:val>
                                            <p:strVal val="#ppt_x"/>
                                          </p:val>
                                        </p:tav>
                                      </p:tavLst>
                                    </p:anim>
                                    <p:anim calcmode="lin" valueType="num">
                                      <p:cBhvr additive="base">
                                        <p:cTn id="27" dur="75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decel="100000" fill="hold" nodeType="withEffect">
                                  <p:stCondLst>
                                    <p:cond delay="500"/>
                                  </p:stCondLst>
                                  <p:childTnLst>
                                    <p:set>
                                      <p:cBhvr>
                                        <p:cTn id="29" dur="1" fill="hold">
                                          <p:stCondLst>
                                            <p:cond delay="0"/>
                                          </p:stCondLst>
                                        </p:cTn>
                                        <p:tgtEl>
                                          <p:spTgt spid="46"/>
                                        </p:tgtEl>
                                        <p:attrNameLst>
                                          <p:attrName>style.visibility</p:attrName>
                                        </p:attrNameLst>
                                      </p:cBhvr>
                                      <p:to>
                                        <p:strVal val="visible"/>
                                      </p:to>
                                    </p:set>
                                    <p:anim calcmode="lin" valueType="num">
                                      <p:cBhvr additive="base">
                                        <p:cTn id="30" dur="750" fill="hold"/>
                                        <p:tgtEl>
                                          <p:spTgt spid="46"/>
                                        </p:tgtEl>
                                        <p:attrNameLst>
                                          <p:attrName>ppt_x</p:attrName>
                                        </p:attrNameLst>
                                      </p:cBhvr>
                                      <p:tavLst>
                                        <p:tav tm="0">
                                          <p:val>
                                            <p:strVal val="#ppt_x"/>
                                          </p:val>
                                        </p:tav>
                                        <p:tav tm="100000">
                                          <p:val>
                                            <p:strVal val="#ppt_x"/>
                                          </p:val>
                                        </p:tav>
                                      </p:tavLst>
                                    </p:anim>
                                    <p:anim calcmode="lin" valueType="num">
                                      <p:cBhvr additive="base">
                                        <p:cTn id="31" dur="750" fill="hold"/>
                                        <p:tgtEl>
                                          <p:spTgt spid="46"/>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2" presetClass="entr" presetSubtype="1" decel="10000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750" fill="hold"/>
                                        <p:tgtEl>
                                          <p:spTgt spid="37"/>
                                        </p:tgtEl>
                                        <p:attrNameLst>
                                          <p:attrName>ppt_x</p:attrName>
                                        </p:attrNameLst>
                                      </p:cBhvr>
                                      <p:tavLst>
                                        <p:tav tm="0">
                                          <p:val>
                                            <p:strVal val="#ppt_x"/>
                                          </p:val>
                                        </p:tav>
                                        <p:tav tm="100000">
                                          <p:val>
                                            <p:strVal val="#ppt_x"/>
                                          </p:val>
                                        </p:tav>
                                      </p:tavLst>
                                    </p:anim>
                                    <p:anim calcmode="lin" valueType="num">
                                      <p:cBhvr additive="base">
                                        <p:cTn id="39" dur="750" fill="hold"/>
                                        <p:tgtEl>
                                          <p:spTgt spid="37"/>
                                        </p:tgtEl>
                                        <p:attrNameLst>
                                          <p:attrName>ppt_y</p:attrName>
                                        </p:attrNameLst>
                                      </p:cBhvr>
                                      <p:tavLst>
                                        <p:tav tm="0">
                                          <p:val>
                                            <p:strVal val="0-#ppt_h/2"/>
                                          </p:val>
                                        </p:tav>
                                        <p:tav tm="100000">
                                          <p:val>
                                            <p:strVal val="#ppt_y"/>
                                          </p:val>
                                        </p:tav>
                                      </p:tavLst>
                                    </p:anim>
                                  </p:childTnLst>
                                </p:cTn>
                              </p:par>
                              <p:par>
                                <p:cTn id="40" presetID="2" presetClass="entr" presetSubtype="1" decel="100000" fill="hold" nodeType="withEffect">
                                  <p:stCondLst>
                                    <p:cond delay="500"/>
                                  </p:stCondLst>
                                  <p:childTnLst>
                                    <p:set>
                                      <p:cBhvr>
                                        <p:cTn id="41" dur="1" fill="hold">
                                          <p:stCondLst>
                                            <p:cond delay="0"/>
                                          </p:stCondLst>
                                        </p:cTn>
                                        <p:tgtEl>
                                          <p:spTgt spid="47"/>
                                        </p:tgtEl>
                                        <p:attrNameLst>
                                          <p:attrName>style.visibility</p:attrName>
                                        </p:attrNameLst>
                                      </p:cBhvr>
                                      <p:to>
                                        <p:strVal val="visible"/>
                                      </p:to>
                                    </p:set>
                                    <p:anim calcmode="lin" valueType="num">
                                      <p:cBhvr additive="base">
                                        <p:cTn id="42" dur="750" fill="hold"/>
                                        <p:tgtEl>
                                          <p:spTgt spid="47"/>
                                        </p:tgtEl>
                                        <p:attrNameLst>
                                          <p:attrName>ppt_x</p:attrName>
                                        </p:attrNameLst>
                                      </p:cBhvr>
                                      <p:tavLst>
                                        <p:tav tm="0">
                                          <p:val>
                                            <p:strVal val="#ppt_x"/>
                                          </p:val>
                                        </p:tav>
                                        <p:tav tm="100000">
                                          <p:val>
                                            <p:strVal val="#ppt_x"/>
                                          </p:val>
                                        </p:tav>
                                      </p:tavLst>
                                    </p:anim>
                                    <p:anim calcmode="lin" valueType="num">
                                      <p:cBhvr additive="base">
                                        <p:cTn id="43" dur="750" fill="hold"/>
                                        <p:tgtEl>
                                          <p:spTgt spid="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9" grpId="0" animBg="1"/>
      <p:bldP spid="11"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032550" y="297351"/>
            <a:ext cx="5130490" cy="6399858"/>
            <a:chOff x="7032665" y="296897"/>
            <a:chExt cx="5131218" cy="6400766"/>
          </a:xfrm>
        </p:grpSpPr>
        <p:sp>
          <p:nvSpPr>
            <p:cNvPr id="6" name="Rectangle 5"/>
            <p:cNvSpPr/>
            <p:nvPr/>
          </p:nvSpPr>
          <p:spPr bwMode="auto">
            <a:xfrm>
              <a:off x="7032666" y="296897"/>
              <a:ext cx="5131217" cy="6400766"/>
            </a:xfrm>
            <a:prstGeom prst="rect">
              <a:avLst/>
            </a:prstGeom>
            <a:solidFill>
              <a:srgbClr val="DCE3F4"/>
            </a:solidFill>
            <a:ln>
              <a:solidFill>
                <a:srgbClr val="B2B2B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8" name="Freeform 27"/>
            <p:cNvSpPr/>
            <p:nvPr/>
          </p:nvSpPr>
          <p:spPr bwMode="auto">
            <a:xfrm>
              <a:off x="7032665" y="901466"/>
              <a:ext cx="5120583" cy="5796160"/>
            </a:xfrm>
            <a:custGeom>
              <a:avLst/>
              <a:gdLst>
                <a:gd name="connsiteX0" fmla="*/ 4063934 w 5489384"/>
                <a:gd name="connsiteY0" fmla="*/ 0 h 5796160"/>
                <a:gd name="connsiteX1" fmla="*/ 5382120 w 5489384"/>
                <a:gd name="connsiteY1" fmla="*/ 592956 h 5796160"/>
                <a:gd name="connsiteX2" fmla="*/ 5489384 w 5489384"/>
                <a:gd name="connsiteY2" fmla="*/ 732028 h 5796160"/>
                <a:gd name="connsiteX3" fmla="*/ 5489384 w 5489384"/>
                <a:gd name="connsiteY3" fmla="*/ 3934578 h 5796160"/>
                <a:gd name="connsiteX4" fmla="*/ 5487271 w 5489384"/>
                <a:gd name="connsiteY4" fmla="*/ 3934578 h 5796160"/>
                <a:gd name="connsiteX5" fmla="*/ 5487271 w 5489384"/>
                <a:gd name="connsiteY5" fmla="*/ 5796160 h 5796160"/>
                <a:gd name="connsiteX6" fmla="*/ 871 w 5489384"/>
                <a:gd name="connsiteY6" fmla="*/ 5796160 h 5796160"/>
                <a:gd name="connsiteX7" fmla="*/ 871 w 5489384"/>
                <a:gd name="connsiteY7" fmla="*/ 3934578 h 5796160"/>
                <a:gd name="connsiteX8" fmla="*/ 0 w 5489384"/>
                <a:gd name="connsiteY8" fmla="*/ 3934578 h 5796160"/>
                <a:gd name="connsiteX9" fmla="*/ 0 w 5489384"/>
                <a:gd name="connsiteY9" fmla="*/ 2789360 h 5796160"/>
                <a:gd name="connsiteX10" fmla="*/ 40213 w 5489384"/>
                <a:gd name="connsiteY10" fmla="*/ 2769877 h 5796160"/>
                <a:gd name="connsiteX11" fmla="*/ 339008 w 5489384"/>
                <a:gd name="connsiteY11" fmla="*/ 2710908 h 5796160"/>
                <a:gd name="connsiteX12" fmla="*/ 802189 w 5489384"/>
                <a:gd name="connsiteY12" fmla="*/ 2853675 h 5796160"/>
                <a:gd name="connsiteX13" fmla="*/ 812157 w 5489384"/>
                <a:gd name="connsiteY13" fmla="*/ 2861918 h 5796160"/>
                <a:gd name="connsiteX14" fmla="*/ 839207 w 5489384"/>
                <a:gd name="connsiteY14" fmla="*/ 2801219 h 5796160"/>
                <a:gd name="connsiteX15" fmla="*/ 1354999 w 5489384"/>
                <a:gd name="connsiteY15" fmla="*/ 2409473 h 5796160"/>
                <a:gd name="connsiteX16" fmla="*/ 2315310 w 5489384"/>
                <a:gd name="connsiteY16" fmla="*/ 1663684 h 5796160"/>
                <a:gd name="connsiteX17" fmla="*/ 4063934 w 5489384"/>
                <a:gd name="connsiteY17" fmla="*/ 0 h 579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9384" h="5796160">
                  <a:moveTo>
                    <a:pt x="4063934" y="0"/>
                  </a:moveTo>
                  <a:cubicBezTo>
                    <a:pt x="4579921" y="0"/>
                    <a:pt x="5055597" y="225889"/>
                    <a:pt x="5382120" y="592956"/>
                  </a:cubicBezTo>
                  <a:lnTo>
                    <a:pt x="5489384" y="732028"/>
                  </a:lnTo>
                  <a:lnTo>
                    <a:pt x="5489384" y="3934578"/>
                  </a:lnTo>
                  <a:lnTo>
                    <a:pt x="5487271" y="3934578"/>
                  </a:lnTo>
                  <a:lnTo>
                    <a:pt x="5487271" y="5796160"/>
                  </a:lnTo>
                  <a:lnTo>
                    <a:pt x="871" y="5796160"/>
                  </a:lnTo>
                  <a:lnTo>
                    <a:pt x="871" y="3934578"/>
                  </a:lnTo>
                  <a:lnTo>
                    <a:pt x="0" y="3934578"/>
                  </a:lnTo>
                  <a:lnTo>
                    <a:pt x="0" y="2789360"/>
                  </a:lnTo>
                  <a:lnTo>
                    <a:pt x="40213" y="2769877"/>
                  </a:lnTo>
                  <a:cubicBezTo>
                    <a:pt x="133608" y="2731599"/>
                    <a:pt x="234240" y="2710908"/>
                    <a:pt x="339008" y="2710908"/>
                  </a:cubicBezTo>
                  <a:cubicBezTo>
                    <a:pt x="509943" y="2710908"/>
                    <a:pt x="669508" y="2763670"/>
                    <a:pt x="802189" y="2853675"/>
                  </a:cubicBezTo>
                  <a:lnTo>
                    <a:pt x="812157" y="2861918"/>
                  </a:lnTo>
                  <a:lnTo>
                    <a:pt x="839207" y="2801219"/>
                  </a:lnTo>
                  <a:cubicBezTo>
                    <a:pt x="946285" y="2606677"/>
                    <a:pt x="1131046" y="2463256"/>
                    <a:pt x="1354999" y="2409473"/>
                  </a:cubicBezTo>
                  <a:cubicBezTo>
                    <a:pt x="1526994" y="2007895"/>
                    <a:pt x="1885320" y="1721053"/>
                    <a:pt x="2315310" y="1663684"/>
                  </a:cubicBezTo>
                  <a:cubicBezTo>
                    <a:pt x="2358308" y="745790"/>
                    <a:pt x="3132290" y="0"/>
                    <a:pt x="4063934" y="0"/>
                  </a:cubicBez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1" name="TextBox 20"/>
            <p:cNvSpPr txBox="1"/>
            <p:nvPr/>
          </p:nvSpPr>
          <p:spPr>
            <a:xfrm>
              <a:off x="7033892" y="314929"/>
              <a:ext cx="4664319" cy="941711"/>
            </a:xfrm>
            <a:prstGeom prst="rect">
              <a:avLst/>
            </a:prstGeom>
            <a:noFill/>
          </p:spPr>
          <p:txBody>
            <a:bodyPr wrap="square" lIns="182854" tIns="146283" rIns="182854" bIns="146283" rtlCol="0">
              <a:spAutoFit/>
            </a:bodyPr>
            <a:lstStyle>
              <a:defPPr>
                <a:defRPr lang="en-US"/>
              </a:defPPr>
              <a:lvl1pPr defTabSz="931993">
                <a:lnSpc>
                  <a:spcPct val="85000"/>
                </a:lnSpc>
                <a:defRPr sz="2400">
                  <a:gradFill>
                    <a:gsLst>
                      <a:gs pos="5833">
                        <a:schemeClr val="tx1">
                          <a:lumMod val="65000"/>
                          <a:lumOff val="35000"/>
                        </a:schemeClr>
                      </a:gs>
                      <a:gs pos="28000">
                        <a:schemeClr val="tx1">
                          <a:lumMod val="65000"/>
                          <a:lumOff val="35000"/>
                        </a:schemeClr>
                      </a:gs>
                    </a:gsLst>
                    <a:lin ang="5400000" scaled="0"/>
                  </a:gradFill>
                </a:defRPr>
              </a:lvl1pPr>
            </a:lstStyle>
            <a:p>
              <a:r>
                <a:rPr lang="en-US" dirty="0">
                  <a:gradFill>
                    <a:gsLst>
                      <a:gs pos="5833">
                        <a:srgbClr val="505050"/>
                      </a:gs>
                      <a:gs pos="28000">
                        <a:srgbClr val="505050"/>
                      </a:gs>
                    </a:gsLst>
                    <a:lin ang="5400000" scaled="0"/>
                  </a:gradFill>
                </a:rPr>
                <a:t>Change In Market Share </a:t>
              </a:r>
            </a:p>
            <a:p>
              <a:r>
                <a:rPr lang="en-US" dirty="0">
                  <a:gradFill>
                    <a:gsLst>
                      <a:gs pos="5833">
                        <a:srgbClr val="505050"/>
                      </a:gs>
                      <a:gs pos="28000">
                        <a:srgbClr val="505050"/>
                      </a:gs>
                    </a:gsLst>
                    <a:lin ang="5400000" scaled="0"/>
                  </a:gradFill>
                </a:rPr>
                <a:t>Over The Past 5+ Years </a:t>
              </a:r>
            </a:p>
          </p:txBody>
        </p:sp>
      </p:grpSp>
      <p:graphicFrame>
        <p:nvGraphicFramePr>
          <p:cNvPr id="19" name="Chart 18"/>
          <p:cNvGraphicFramePr/>
          <p:nvPr>
            <p:extLst/>
          </p:nvPr>
        </p:nvGraphicFramePr>
        <p:xfrm>
          <a:off x="7217576" y="1308615"/>
          <a:ext cx="5218020" cy="4805817"/>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p:nvSpPr>
        <p:spPr>
          <a:xfrm rot="16200000">
            <a:off x="6863648" y="1958670"/>
            <a:ext cx="691308" cy="219601"/>
          </a:xfrm>
          <a:prstGeom prst="rect">
            <a:avLst/>
          </a:prstGeom>
          <a:noFill/>
        </p:spPr>
        <p:txBody>
          <a:bodyPr wrap="none" lIns="0" tIns="0" rIns="0" bIns="0" rtlCol="0">
            <a:spAutoFit/>
          </a:bodyPr>
          <a:lstStyle/>
          <a:p>
            <a:pPr defTabSz="931724"/>
            <a:r>
              <a:rPr lang="en-US" sz="1399" dirty="0">
                <a:gradFill>
                  <a:gsLst>
                    <a:gs pos="0">
                      <a:srgbClr val="000000"/>
                    </a:gs>
                    <a:gs pos="100000">
                      <a:srgbClr val="000000"/>
                    </a:gs>
                  </a:gsLst>
                  <a:lin ang="5400000" scaled="0"/>
                </a:gradFill>
              </a:rPr>
              <a:t>% Points</a:t>
            </a:r>
          </a:p>
        </p:txBody>
      </p:sp>
      <p:sp>
        <p:nvSpPr>
          <p:cNvPr id="31" name="TextBox 30"/>
          <p:cNvSpPr txBox="1"/>
          <p:nvPr/>
        </p:nvSpPr>
        <p:spPr>
          <a:xfrm flipH="1">
            <a:off x="11144530" y="1890509"/>
            <a:ext cx="787788" cy="376684"/>
          </a:xfrm>
          <a:prstGeom prst="rect">
            <a:avLst/>
          </a:prstGeom>
          <a:noFill/>
          <a:effectLst/>
        </p:spPr>
        <p:txBody>
          <a:bodyPr wrap="square" lIns="0" tIns="0" rIns="0" bIns="0" rtlCol="0">
            <a:spAutoFit/>
          </a:bodyPr>
          <a:lstStyle/>
          <a:p>
            <a:pPr algn="r" defTabSz="931925"/>
            <a:r>
              <a:rPr lang="en-US" sz="2400" spc="-100" dirty="0">
                <a:gradFill>
                  <a:gsLst>
                    <a:gs pos="9583">
                      <a:srgbClr val="4D4D4D"/>
                    </a:gs>
                    <a:gs pos="22000">
                      <a:srgbClr val="4D4D4D"/>
                    </a:gs>
                  </a:gsLst>
                  <a:lin ang="5400000" scaled="0"/>
                </a:gradFill>
              </a:rPr>
              <a:t>+30.6</a:t>
            </a:r>
          </a:p>
        </p:txBody>
      </p:sp>
      <p:sp>
        <p:nvSpPr>
          <p:cNvPr id="33" name="TextBox 32"/>
          <p:cNvSpPr txBox="1"/>
          <p:nvPr/>
        </p:nvSpPr>
        <p:spPr>
          <a:xfrm flipH="1">
            <a:off x="10994425" y="4342391"/>
            <a:ext cx="868336" cy="376684"/>
          </a:xfrm>
          <a:prstGeom prst="rect">
            <a:avLst/>
          </a:prstGeom>
          <a:noFill/>
          <a:effectLst/>
        </p:spPr>
        <p:txBody>
          <a:bodyPr wrap="square" lIns="0" tIns="0" rIns="0" bIns="0" rtlCol="0">
            <a:spAutoFit/>
          </a:bodyPr>
          <a:lstStyle>
            <a:defPPr>
              <a:defRPr lang="en-US"/>
            </a:defPPr>
            <a:lvl1pPr algn="ctr">
              <a:defRPr sz="2400" spc="-153">
                <a:gradFill>
                  <a:gsLst>
                    <a:gs pos="0">
                      <a:schemeClr val="tx1"/>
                    </a:gs>
                    <a:gs pos="100000">
                      <a:schemeClr val="tx1"/>
                    </a:gs>
                  </a:gsLst>
                  <a:lin ang="5400000" scaled="0"/>
                </a:gradFill>
              </a:defRPr>
            </a:lvl1pPr>
          </a:lstStyle>
          <a:p>
            <a:pPr algn="r" defTabSz="931925"/>
            <a:r>
              <a:rPr lang="en-US" spc="-100" dirty="0">
                <a:gradFill>
                  <a:gsLst>
                    <a:gs pos="9583">
                      <a:srgbClr val="4D4D4D"/>
                    </a:gs>
                    <a:gs pos="22000">
                      <a:srgbClr val="4D4D4D"/>
                    </a:gs>
                  </a:gsLst>
                  <a:lin ang="5400000" scaled="0"/>
                </a:gradFill>
              </a:rPr>
              <a:t>+6.2</a:t>
            </a:r>
          </a:p>
        </p:txBody>
      </p:sp>
      <p:pic>
        <p:nvPicPr>
          <p:cNvPr id="35" name="Picture 8" descr="http://upload.wikimedia.org/wikipedia/commons/thumb/9/9a/Vmware.svg/500px-Vmware.svg.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493498" y="4159749"/>
            <a:ext cx="876090" cy="14769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7819154" y="6137783"/>
            <a:ext cx="3451008" cy="351310"/>
            <a:chOff x="7819381" y="6138163"/>
            <a:chExt cx="3451497" cy="351360"/>
          </a:xfrm>
        </p:grpSpPr>
        <p:sp>
          <p:nvSpPr>
            <p:cNvPr id="24" name="TextBox 23"/>
            <p:cNvSpPr txBox="1"/>
            <p:nvPr/>
          </p:nvSpPr>
          <p:spPr>
            <a:xfrm>
              <a:off x="7819381" y="6138163"/>
              <a:ext cx="724348" cy="351360"/>
            </a:xfrm>
            <a:prstGeom prst="rect">
              <a:avLst/>
            </a:prstGeom>
            <a:noFill/>
          </p:spPr>
          <p:txBody>
            <a:bodyPr wrap="square" lIns="0" tIns="0" rIns="0" bIns="0" rtlCol="0">
              <a:spAutoFit/>
            </a:bodyPr>
            <a:lstStyle/>
            <a:p>
              <a:pPr algn="ctr" defTabSz="931724">
                <a:lnSpc>
                  <a:spcPct val="80000"/>
                </a:lnSpc>
              </a:pPr>
              <a:r>
                <a:rPr lang="en-US" sz="1399" b="1" dirty="0">
                  <a:gradFill>
                    <a:gsLst>
                      <a:gs pos="0">
                        <a:srgbClr val="000000"/>
                      </a:gs>
                      <a:gs pos="100000">
                        <a:srgbClr val="000000"/>
                      </a:gs>
                    </a:gsLst>
                    <a:lin ang="5400000" scaled="0"/>
                  </a:gradFill>
                </a:rPr>
                <a:t>CY 2008 </a:t>
              </a:r>
              <a:br>
                <a:rPr lang="en-US" sz="1399" b="1" dirty="0">
                  <a:gradFill>
                    <a:gsLst>
                      <a:gs pos="0">
                        <a:srgbClr val="000000"/>
                      </a:gs>
                      <a:gs pos="100000">
                        <a:srgbClr val="000000"/>
                      </a:gs>
                    </a:gsLst>
                    <a:lin ang="5400000" scaled="0"/>
                  </a:gradFill>
                </a:rPr>
              </a:br>
              <a:r>
                <a:rPr lang="en-US" sz="1399" dirty="0">
                  <a:gradFill>
                    <a:gsLst>
                      <a:gs pos="0">
                        <a:srgbClr val="000000"/>
                      </a:gs>
                      <a:gs pos="100000">
                        <a:srgbClr val="000000"/>
                      </a:gs>
                    </a:gsLst>
                    <a:lin ang="5400000" scaled="0"/>
                  </a:gradFill>
                </a:rPr>
                <a:t>Q1</a:t>
              </a:r>
            </a:p>
          </p:txBody>
        </p:sp>
        <p:sp>
          <p:nvSpPr>
            <p:cNvPr id="26" name="TextBox 25"/>
            <p:cNvSpPr txBox="1"/>
            <p:nvPr/>
          </p:nvSpPr>
          <p:spPr>
            <a:xfrm>
              <a:off x="8710058" y="6138163"/>
              <a:ext cx="767672" cy="351360"/>
            </a:xfrm>
            <a:prstGeom prst="rect">
              <a:avLst/>
            </a:prstGeom>
            <a:noFill/>
          </p:spPr>
          <p:txBody>
            <a:bodyPr wrap="square" lIns="0" tIns="0" rIns="0" bIns="0" rtlCol="0">
              <a:spAutoFit/>
            </a:bodyPr>
            <a:lstStyle/>
            <a:p>
              <a:pPr algn="ctr" defTabSz="931724">
                <a:lnSpc>
                  <a:spcPct val="80000"/>
                </a:lnSpc>
              </a:pPr>
              <a:r>
                <a:rPr lang="en-US" sz="1399" b="1" dirty="0">
                  <a:gradFill>
                    <a:gsLst>
                      <a:gs pos="0">
                        <a:srgbClr val="000000"/>
                      </a:gs>
                      <a:gs pos="100000">
                        <a:srgbClr val="000000"/>
                      </a:gs>
                    </a:gsLst>
                    <a:lin ang="5400000" scaled="0"/>
                  </a:gradFill>
                </a:rPr>
                <a:t>CY 2009</a:t>
              </a:r>
            </a:p>
            <a:p>
              <a:pPr algn="ctr" defTabSz="931724">
                <a:lnSpc>
                  <a:spcPct val="80000"/>
                </a:lnSpc>
              </a:pPr>
              <a:r>
                <a:rPr lang="en-US" sz="1399" dirty="0">
                  <a:gradFill>
                    <a:gsLst>
                      <a:gs pos="0">
                        <a:srgbClr val="000000"/>
                      </a:gs>
                      <a:gs pos="100000">
                        <a:srgbClr val="000000"/>
                      </a:gs>
                    </a:gsLst>
                    <a:lin ang="5400000" scaled="0"/>
                  </a:gradFill>
                </a:rPr>
                <a:t>Q3</a:t>
              </a:r>
            </a:p>
          </p:txBody>
        </p:sp>
        <p:sp>
          <p:nvSpPr>
            <p:cNvPr id="27" name="TextBox 26"/>
            <p:cNvSpPr txBox="1"/>
            <p:nvPr/>
          </p:nvSpPr>
          <p:spPr>
            <a:xfrm>
              <a:off x="9644059" y="6138163"/>
              <a:ext cx="740514" cy="351360"/>
            </a:xfrm>
            <a:prstGeom prst="rect">
              <a:avLst/>
            </a:prstGeom>
            <a:noFill/>
          </p:spPr>
          <p:txBody>
            <a:bodyPr wrap="square" lIns="0" tIns="0" rIns="0" bIns="0" rtlCol="0">
              <a:spAutoFit/>
            </a:bodyPr>
            <a:lstStyle/>
            <a:p>
              <a:pPr algn="ctr" defTabSz="931724">
                <a:lnSpc>
                  <a:spcPct val="80000"/>
                </a:lnSpc>
              </a:pPr>
              <a:r>
                <a:rPr lang="en-US" sz="1399" b="1" dirty="0">
                  <a:gradFill>
                    <a:gsLst>
                      <a:gs pos="0">
                        <a:srgbClr val="000000"/>
                      </a:gs>
                      <a:gs pos="100000">
                        <a:srgbClr val="000000"/>
                      </a:gs>
                    </a:gsLst>
                    <a:lin ang="5400000" scaled="0"/>
                  </a:gradFill>
                </a:rPr>
                <a:t>CY 2012</a:t>
              </a:r>
            </a:p>
            <a:p>
              <a:pPr algn="ctr" defTabSz="931724">
                <a:lnSpc>
                  <a:spcPct val="80000"/>
                </a:lnSpc>
              </a:pPr>
              <a:r>
                <a:rPr lang="en-US" sz="1399" dirty="0">
                  <a:gradFill>
                    <a:gsLst>
                      <a:gs pos="0">
                        <a:srgbClr val="000000"/>
                      </a:gs>
                      <a:gs pos="100000">
                        <a:srgbClr val="000000"/>
                      </a:gs>
                    </a:gsLst>
                    <a:lin ang="5400000" scaled="0"/>
                  </a:gradFill>
                </a:rPr>
                <a:t>Q3</a:t>
              </a:r>
            </a:p>
          </p:txBody>
        </p:sp>
        <p:sp>
          <p:nvSpPr>
            <p:cNvPr id="29" name="TextBox 28"/>
            <p:cNvSpPr txBox="1"/>
            <p:nvPr/>
          </p:nvSpPr>
          <p:spPr>
            <a:xfrm>
              <a:off x="10550902" y="6138163"/>
              <a:ext cx="719976" cy="351360"/>
            </a:xfrm>
            <a:prstGeom prst="rect">
              <a:avLst/>
            </a:prstGeom>
            <a:noFill/>
          </p:spPr>
          <p:txBody>
            <a:bodyPr wrap="square" lIns="0" tIns="0" rIns="0" bIns="0" rtlCol="0">
              <a:spAutoFit/>
            </a:bodyPr>
            <a:lstStyle/>
            <a:p>
              <a:pPr algn="ctr" defTabSz="931724">
                <a:lnSpc>
                  <a:spcPct val="80000"/>
                </a:lnSpc>
              </a:pPr>
              <a:r>
                <a:rPr lang="en-US" sz="1399" b="1" dirty="0">
                  <a:gradFill>
                    <a:gsLst>
                      <a:gs pos="0">
                        <a:srgbClr val="000000"/>
                      </a:gs>
                      <a:gs pos="100000">
                        <a:srgbClr val="000000"/>
                      </a:gs>
                    </a:gsLst>
                    <a:lin ang="5400000" scaled="0"/>
                  </a:gradFill>
                </a:rPr>
                <a:t>CY 2014</a:t>
              </a:r>
            </a:p>
            <a:p>
              <a:pPr algn="ctr" defTabSz="931724">
                <a:lnSpc>
                  <a:spcPct val="80000"/>
                </a:lnSpc>
              </a:pPr>
              <a:r>
                <a:rPr lang="en-US" sz="1399" dirty="0">
                  <a:gradFill>
                    <a:gsLst>
                      <a:gs pos="0">
                        <a:srgbClr val="000000"/>
                      </a:gs>
                      <a:gs pos="100000">
                        <a:srgbClr val="000000"/>
                      </a:gs>
                    </a:gsLst>
                    <a:lin ang="5400000" scaled="0"/>
                  </a:gradFill>
                </a:rPr>
                <a:t>Q3</a:t>
              </a:r>
            </a:p>
          </p:txBody>
        </p:sp>
      </p:grpSp>
      <p:sp>
        <p:nvSpPr>
          <p:cNvPr id="40" name="TextBox 39"/>
          <p:cNvSpPr txBox="1"/>
          <p:nvPr/>
        </p:nvSpPr>
        <p:spPr>
          <a:xfrm flipH="1">
            <a:off x="11200049" y="4087904"/>
            <a:ext cx="642383" cy="282513"/>
          </a:xfrm>
          <a:prstGeom prst="rect">
            <a:avLst/>
          </a:prstGeom>
          <a:noFill/>
          <a:effectLst/>
        </p:spPr>
        <p:txBody>
          <a:bodyPr wrap="square" lIns="0" tIns="0" rIns="0" bIns="0" rtlCol="0">
            <a:spAutoFit/>
          </a:bodyPr>
          <a:lstStyle>
            <a:defPPr>
              <a:defRPr lang="en-US"/>
            </a:defPPr>
            <a:lvl1pPr algn="ctr">
              <a:defRPr sz="2400" spc="-153">
                <a:gradFill>
                  <a:gsLst>
                    <a:gs pos="0">
                      <a:schemeClr val="tx1"/>
                    </a:gs>
                    <a:gs pos="100000">
                      <a:schemeClr val="tx1"/>
                    </a:gs>
                  </a:gsLst>
                  <a:lin ang="5400000" scaled="0"/>
                </a:gradFill>
              </a:defRPr>
            </a:lvl1pPr>
          </a:lstStyle>
          <a:p>
            <a:pPr algn="r" defTabSz="931925"/>
            <a:r>
              <a:rPr lang="en-US" sz="1800" spc="0" dirty="0">
                <a:gradFill>
                  <a:gsLst>
                    <a:gs pos="8982">
                      <a:srgbClr val="000000"/>
                    </a:gs>
                    <a:gs pos="30539">
                      <a:srgbClr val="000000"/>
                    </a:gs>
                  </a:gsLst>
                  <a:lin ang="5400000" scaled="0"/>
                </a:gradFill>
              </a:rPr>
              <a:t>ESX</a:t>
            </a:r>
          </a:p>
        </p:txBody>
      </p:sp>
      <p:sp>
        <p:nvSpPr>
          <p:cNvPr id="41" name="TextBox 40"/>
          <p:cNvSpPr txBox="1"/>
          <p:nvPr/>
        </p:nvSpPr>
        <p:spPr>
          <a:xfrm flipH="1">
            <a:off x="10455058" y="1349770"/>
            <a:ext cx="1583333" cy="480272"/>
          </a:xfrm>
          <a:prstGeom prst="rect">
            <a:avLst/>
          </a:prstGeom>
          <a:noFill/>
          <a:effectLst/>
        </p:spPr>
        <p:txBody>
          <a:bodyPr wrap="square" lIns="0" tIns="0" rIns="0" bIns="0" rtlCol="0">
            <a:spAutoFit/>
          </a:bodyPr>
          <a:lstStyle>
            <a:defPPr>
              <a:defRPr lang="en-US"/>
            </a:defPPr>
            <a:lvl1pPr algn="ctr">
              <a:defRPr sz="2400" spc="-153">
                <a:gradFill>
                  <a:gsLst>
                    <a:gs pos="0">
                      <a:schemeClr val="tx1"/>
                    </a:gs>
                    <a:gs pos="100000">
                      <a:schemeClr val="tx1"/>
                    </a:gs>
                  </a:gsLst>
                  <a:lin ang="5400000" scaled="0"/>
                </a:gradFill>
              </a:defRPr>
            </a:lvl1pPr>
          </a:lstStyle>
          <a:p>
            <a:pPr algn="l" defTabSz="931925">
              <a:lnSpc>
                <a:spcPct val="85000"/>
              </a:lnSpc>
            </a:pPr>
            <a:r>
              <a:rPr lang="en-US" sz="1800" b="1" spc="0" dirty="0">
                <a:gradFill>
                  <a:gsLst>
                    <a:gs pos="8982">
                      <a:srgbClr val="000000"/>
                    </a:gs>
                    <a:gs pos="30539">
                      <a:srgbClr val="000000"/>
                    </a:gs>
                  </a:gsLst>
                  <a:lin ang="5400000" scaled="0"/>
                </a:gradFill>
              </a:rPr>
              <a:t>Microsoft</a:t>
            </a:r>
            <a:r>
              <a:rPr lang="en-US" sz="1800" spc="0" dirty="0">
                <a:gradFill>
                  <a:gsLst>
                    <a:gs pos="8982">
                      <a:srgbClr val="000000"/>
                    </a:gs>
                    <a:gs pos="30539">
                      <a:srgbClr val="000000"/>
                    </a:gs>
                  </a:gsLst>
                  <a:lin ang="5400000" scaled="0"/>
                </a:gradFill>
              </a:rPr>
              <a:t> Hyper-V Server</a:t>
            </a:r>
          </a:p>
        </p:txBody>
      </p:sp>
      <p:graphicFrame>
        <p:nvGraphicFramePr>
          <p:cNvPr id="22" name="Table 21"/>
          <p:cNvGraphicFramePr>
            <a:graphicFrameLocks noGrp="1"/>
          </p:cNvGraphicFramePr>
          <p:nvPr>
            <p:extLst/>
          </p:nvPr>
        </p:nvGraphicFramePr>
        <p:xfrm>
          <a:off x="248854" y="3105206"/>
          <a:ext cx="6399894" cy="2408594"/>
        </p:xfrm>
        <a:graphic>
          <a:graphicData uri="http://schemas.openxmlformats.org/drawingml/2006/table">
            <a:tbl>
              <a:tblPr firstRow="1" bandRow="1">
                <a:tableStyleId>{2D5ABB26-0587-4C30-8999-92F81FD0307C}</a:tableStyleId>
              </a:tblPr>
              <a:tblGrid>
                <a:gridCol w="1005697">
                  <a:extLst>
                    <a:ext uri="{9D8B030D-6E8A-4147-A177-3AD203B41FA5}">
                      <a16:colId xmlns:a16="http://schemas.microsoft.com/office/drawing/2014/main" xmlns="" val="20000"/>
                    </a:ext>
                  </a:extLst>
                </a:gridCol>
                <a:gridCol w="1097125">
                  <a:extLst>
                    <a:ext uri="{9D8B030D-6E8A-4147-A177-3AD203B41FA5}">
                      <a16:colId xmlns:a16="http://schemas.microsoft.com/office/drawing/2014/main" xmlns="" val="20001"/>
                    </a:ext>
                  </a:extLst>
                </a:gridCol>
                <a:gridCol w="1097125">
                  <a:extLst>
                    <a:ext uri="{9D8B030D-6E8A-4147-A177-3AD203B41FA5}">
                      <a16:colId xmlns:a16="http://schemas.microsoft.com/office/drawing/2014/main" xmlns="" val="20002"/>
                    </a:ext>
                  </a:extLst>
                </a:gridCol>
                <a:gridCol w="1097125">
                  <a:extLst>
                    <a:ext uri="{9D8B030D-6E8A-4147-A177-3AD203B41FA5}">
                      <a16:colId xmlns:a16="http://schemas.microsoft.com/office/drawing/2014/main" xmlns="" val="20003"/>
                    </a:ext>
                  </a:extLst>
                </a:gridCol>
                <a:gridCol w="1005697">
                  <a:extLst>
                    <a:ext uri="{9D8B030D-6E8A-4147-A177-3AD203B41FA5}">
                      <a16:colId xmlns:a16="http://schemas.microsoft.com/office/drawing/2014/main" xmlns="" val="20004"/>
                    </a:ext>
                  </a:extLst>
                </a:gridCol>
                <a:gridCol w="1097125">
                  <a:extLst>
                    <a:ext uri="{9D8B030D-6E8A-4147-A177-3AD203B41FA5}">
                      <a16:colId xmlns:a16="http://schemas.microsoft.com/office/drawing/2014/main" xmlns="" val="20005"/>
                    </a:ext>
                  </a:extLst>
                </a:gridCol>
              </a:tblGrid>
              <a:tr h="945762">
                <a:tc>
                  <a:txBody>
                    <a:bodyPr/>
                    <a:lstStyle/>
                    <a:p>
                      <a:pPr algn="r"/>
                      <a:endParaRPr lang="en-US" sz="1200" b="0" i="0" dirty="0">
                        <a:gradFill>
                          <a:gsLst>
                            <a:gs pos="1250">
                              <a:srgbClr val="000000"/>
                            </a:gs>
                            <a:gs pos="100000">
                              <a:srgbClr val="000000"/>
                            </a:gs>
                          </a:gsLst>
                          <a:lin ang="5400000" scaled="0"/>
                        </a:gradFill>
                        <a:effectLst/>
                        <a:latin typeface="+mn-lt"/>
                      </a:endParaRPr>
                    </a:p>
                  </a:txBody>
                  <a:tcPr marL="0" marR="83987" marT="41977" marB="41977"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7150" marR="0" indent="0" algn="l" defTabSz="914291" rtl="0" eaLnBrk="1" fontAlgn="auto" latinLnBrk="0" hangingPunct="1">
                        <a:lnSpc>
                          <a:spcPct val="90000"/>
                        </a:lnSpc>
                        <a:spcBef>
                          <a:spcPts val="0"/>
                        </a:spcBef>
                        <a:spcAft>
                          <a:spcPts val="600"/>
                        </a:spcAft>
                        <a:buClrTx/>
                        <a:buSzTx/>
                        <a:buFontTx/>
                        <a:buNone/>
                        <a:tabLst/>
                        <a:defRPr/>
                      </a:pPr>
                      <a:r>
                        <a:rPr lang="en-US" sz="1400" b="1" dirty="0" smtClean="0">
                          <a:gradFill>
                            <a:gsLst>
                              <a:gs pos="1250">
                                <a:srgbClr val="000000"/>
                              </a:gs>
                              <a:gs pos="100000">
                                <a:srgbClr val="000000"/>
                              </a:gs>
                            </a:gsLst>
                            <a:lin ang="5400000" scaled="0"/>
                          </a:gradFill>
                          <a:latin typeface="+mn-lt"/>
                        </a:rPr>
                        <a:t>Q1 CY2008</a:t>
                      </a:r>
                      <a:endParaRPr lang="en-US" sz="1400" b="0" dirty="0" smtClean="0">
                        <a:gradFill>
                          <a:gsLst>
                            <a:gs pos="1250">
                              <a:srgbClr val="000000"/>
                            </a:gs>
                            <a:gs pos="100000">
                              <a:srgbClr val="000000"/>
                            </a:gs>
                          </a:gsLst>
                          <a:lin ang="5400000" scaled="0"/>
                        </a:gradFill>
                        <a:latin typeface="+mn-lt"/>
                      </a:endParaRPr>
                    </a:p>
                    <a:p>
                      <a:pPr marL="57150" marR="0" indent="0" algn="l" defTabSz="914291" rtl="0" eaLnBrk="1" fontAlgn="auto" latinLnBrk="0" hangingPunct="1">
                        <a:lnSpc>
                          <a:spcPct val="85000"/>
                        </a:lnSpc>
                        <a:spcBef>
                          <a:spcPts val="0"/>
                        </a:spcBef>
                        <a:spcAft>
                          <a:spcPts val="0"/>
                        </a:spcAft>
                        <a:buClrTx/>
                        <a:buSzTx/>
                        <a:buFontTx/>
                        <a:buNone/>
                        <a:tabLst/>
                        <a:defRPr/>
                      </a:pPr>
                      <a:r>
                        <a:rPr lang="en-US" sz="1200" b="0" i="0" dirty="0" smtClean="0">
                          <a:gradFill>
                            <a:gsLst>
                              <a:gs pos="1250">
                                <a:srgbClr val="000000"/>
                              </a:gs>
                              <a:gs pos="100000">
                                <a:srgbClr val="000000"/>
                              </a:gs>
                            </a:gsLst>
                            <a:lin ang="5400000" scaled="0"/>
                          </a:gradFill>
                          <a:latin typeface="Segoe UI Semibold" panose="020B0702040204020203" pitchFamily="34" charset="0"/>
                          <a:cs typeface="Segoe UI Semibold" panose="020B0702040204020203" pitchFamily="34" charset="0"/>
                        </a:rPr>
                        <a:t>Windows </a:t>
                      </a:r>
                      <a:br>
                        <a:rPr lang="en-US" sz="1200" b="0" i="0" dirty="0" smtClean="0">
                          <a:gradFill>
                            <a:gsLst>
                              <a:gs pos="1250">
                                <a:srgbClr val="000000"/>
                              </a:gs>
                              <a:gs pos="100000">
                                <a:srgbClr val="000000"/>
                              </a:gs>
                            </a:gsLst>
                            <a:lin ang="5400000" scaled="0"/>
                          </a:gradFill>
                          <a:latin typeface="Segoe UI Semibold" panose="020B0702040204020203" pitchFamily="34" charset="0"/>
                          <a:cs typeface="Segoe UI Semibold" panose="020B0702040204020203" pitchFamily="34" charset="0"/>
                        </a:rPr>
                      </a:br>
                      <a:r>
                        <a:rPr lang="en-US" sz="1200" b="0" i="0" dirty="0" smtClean="0">
                          <a:gradFill>
                            <a:gsLst>
                              <a:gs pos="1250">
                                <a:srgbClr val="000000"/>
                              </a:gs>
                              <a:gs pos="100000">
                                <a:srgbClr val="000000"/>
                              </a:gs>
                            </a:gsLst>
                            <a:lin ang="5400000" scaled="0"/>
                          </a:gradFill>
                          <a:latin typeface="Segoe UI Semibold" panose="020B0702040204020203" pitchFamily="34" charset="0"/>
                          <a:cs typeface="Segoe UI Semibold" panose="020B0702040204020203" pitchFamily="34" charset="0"/>
                        </a:rPr>
                        <a:t>Server 2008</a:t>
                      </a:r>
                    </a:p>
                    <a:p>
                      <a:pPr marL="57150" marR="0" indent="0" algn="l" defTabSz="914291" rtl="0" eaLnBrk="1" fontAlgn="auto" latinLnBrk="0" hangingPunct="1">
                        <a:lnSpc>
                          <a:spcPct val="85000"/>
                        </a:lnSpc>
                        <a:spcBef>
                          <a:spcPts val="0"/>
                        </a:spcBef>
                        <a:spcAft>
                          <a:spcPts val="0"/>
                        </a:spcAft>
                        <a:buClrTx/>
                        <a:buSzTx/>
                        <a:buFontTx/>
                        <a:buNone/>
                        <a:tabLst/>
                        <a:defRPr/>
                      </a:pPr>
                      <a:r>
                        <a:rPr lang="en-US" sz="1200" b="0" i="0" dirty="0" smtClean="0">
                          <a:gradFill>
                            <a:gsLst>
                              <a:gs pos="1250">
                                <a:srgbClr val="000000"/>
                              </a:gs>
                              <a:gs pos="100000">
                                <a:srgbClr val="000000"/>
                              </a:gs>
                            </a:gsLst>
                            <a:lin ang="5400000" scaled="0"/>
                          </a:gradFill>
                          <a:latin typeface="+mn-lt"/>
                        </a:rPr>
                        <a:t>Released</a:t>
                      </a:r>
                    </a:p>
                  </a:txBody>
                  <a:tcPr marL="0" marR="0" marT="41977" marB="4197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291" rtl="0" eaLnBrk="1" fontAlgn="auto" latinLnBrk="0" hangingPunct="1">
                        <a:lnSpc>
                          <a:spcPct val="90000"/>
                        </a:lnSpc>
                        <a:spcBef>
                          <a:spcPts val="0"/>
                        </a:spcBef>
                        <a:spcAft>
                          <a:spcPts val="600"/>
                        </a:spcAft>
                        <a:buClrTx/>
                        <a:buSzTx/>
                        <a:buFontTx/>
                        <a:buNone/>
                        <a:tabLst/>
                        <a:defRPr/>
                      </a:pPr>
                      <a:r>
                        <a:rPr lang="en-US" sz="1400" b="1" dirty="0" smtClean="0">
                          <a:gradFill>
                            <a:gsLst>
                              <a:gs pos="1250">
                                <a:srgbClr val="000000"/>
                              </a:gs>
                              <a:gs pos="100000">
                                <a:srgbClr val="000000"/>
                              </a:gs>
                            </a:gsLst>
                            <a:lin ang="5400000" scaled="0"/>
                          </a:gradFill>
                          <a:latin typeface="+mn-lt"/>
                        </a:rPr>
                        <a:t>Q3 CY2009</a:t>
                      </a:r>
                      <a:endParaRPr lang="en-US" sz="1400" b="0" dirty="0" smtClean="0">
                        <a:gradFill>
                          <a:gsLst>
                            <a:gs pos="1250">
                              <a:srgbClr val="000000"/>
                            </a:gs>
                            <a:gs pos="100000">
                              <a:srgbClr val="000000"/>
                            </a:gs>
                          </a:gsLst>
                          <a:lin ang="5400000" scaled="0"/>
                        </a:gradFill>
                        <a:latin typeface="+mn-lt"/>
                      </a:endParaRPr>
                    </a:p>
                    <a:p>
                      <a:pPr marL="0" marR="0" indent="0" algn="l" defTabSz="914291" rtl="0" eaLnBrk="1" fontAlgn="auto" latinLnBrk="0" hangingPunct="1">
                        <a:lnSpc>
                          <a:spcPct val="85000"/>
                        </a:lnSpc>
                        <a:spcBef>
                          <a:spcPts val="0"/>
                        </a:spcBef>
                        <a:spcAft>
                          <a:spcPts val="0"/>
                        </a:spcAft>
                        <a:buClrTx/>
                        <a:buSzTx/>
                        <a:buFontTx/>
                        <a:buNone/>
                        <a:tabLst/>
                        <a:defRPr/>
                      </a:pPr>
                      <a:r>
                        <a:rPr lang="en-US" sz="1200" b="0" i="0" dirty="0" smtClean="0">
                          <a:gradFill>
                            <a:gsLst>
                              <a:gs pos="1250">
                                <a:srgbClr val="000000"/>
                              </a:gs>
                              <a:gs pos="100000">
                                <a:srgbClr val="000000"/>
                              </a:gs>
                            </a:gsLst>
                            <a:lin ang="5400000" scaled="0"/>
                          </a:gradFill>
                          <a:latin typeface="Segoe UI Semibold" panose="020B0702040204020203" pitchFamily="34" charset="0"/>
                          <a:cs typeface="Segoe UI Semibold" panose="020B0702040204020203" pitchFamily="34" charset="0"/>
                        </a:rPr>
                        <a:t>Windows </a:t>
                      </a:r>
                      <a:br>
                        <a:rPr lang="en-US" sz="1200" b="0" i="0" dirty="0" smtClean="0">
                          <a:gradFill>
                            <a:gsLst>
                              <a:gs pos="1250">
                                <a:srgbClr val="000000"/>
                              </a:gs>
                              <a:gs pos="100000">
                                <a:srgbClr val="000000"/>
                              </a:gs>
                            </a:gsLst>
                            <a:lin ang="5400000" scaled="0"/>
                          </a:gradFill>
                          <a:latin typeface="Segoe UI Semibold" panose="020B0702040204020203" pitchFamily="34" charset="0"/>
                          <a:cs typeface="Segoe UI Semibold" panose="020B0702040204020203" pitchFamily="34" charset="0"/>
                        </a:rPr>
                      </a:br>
                      <a:r>
                        <a:rPr lang="en-US" sz="1200" b="0" i="0" dirty="0" smtClean="0">
                          <a:gradFill>
                            <a:gsLst>
                              <a:gs pos="1250">
                                <a:srgbClr val="000000"/>
                              </a:gs>
                              <a:gs pos="100000">
                                <a:srgbClr val="000000"/>
                              </a:gs>
                            </a:gsLst>
                            <a:lin ang="5400000" scaled="0"/>
                          </a:gradFill>
                          <a:latin typeface="Segoe UI Semibold" panose="020B0702040204020203" pitchFamily="34" charset="0"/>
                          <a:cs typeface="Segoe UI Semibold" panose="020B0702040204020203" pitchFamily="34" charset="0"/>
                        </a:rPr>
                        <a:t>Server 2008 R2</a:t>
                      </a:r>
                    </a:p>
                    <a:p>
                      <a:pPr marL="0" marR="0" indent="0" algn="l" defTabSz="914291" rtl="0" eaLnBrk="1" fontAlgn="auto" latinLnBrk="0" hangingPunct="1">
                        <a:lnSpc>
                          <a:spcPct val="85000"/>
                        </a:lnSpc>
                        <a:spcBef>
                          <a:spcPts val="0"/>
                        </a:spcBef>
                        <a:spcAft>
                          <a:spcPts val="0"/>
                        </a:spcAft>
                        <a:buClrTx/>
                        <a:buSzTx/>
                        <a:buFontTx/>
                        <a:buNone/>
                        <a:tabLst/>
                        <a:defRPr/>
                      </a:pPr>
                      <a:r>
                        <a:rPr lang="en-US" sz="1200" b="0" i="0" dirty="0" smtClean="0">
                          <a:gradFill>
                            <a:gsLst>
                              <a:gs pos="1250">
                                <a:srgbClr val="000000"/>
                              </a:gs>
                              <a:gs pos="100000">
                                <a:srgbClr val="000000"/>
                              </a:gs>
                            </a:gsLst>
                            <a:lin ang="5400000" scaled="0"/>
                          </a:gradFill>
                          <a:latin typeface="+mn-lt"/>
                        </a:rPr>
                        <a:t>Released</a:t>
                      </a:r>
                    </a:p>
                  </a:txBody>
                  <a:tcPr marL="0" marR="0" marT="41977" marB="4197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9538" marR="0" lvl="0" indent="0" algn="l" defTabSz="914291" rtl="0" eaLnBrk="1" fontAlgn="auto" latinLnBrk="0" hangingPunct="1">
                        <a:lnSpc>
                          <a:spcPct val="90000"/>
                        </a:lnSpc>
                        <a:spcBef>
                          <a:spcPts val="0"/>
                        </a:spcBef>
                        <a:spcAft>
                          <a:spcPts val="600"/>
                        </a:spcAft>
                        <a:buClrTx/>
                        <a:buSzTx/>
                        <a:buFontTx/>
                        <a:buNone/>
                        <a:tabLst/>
                        <a:defRPr/>
                      </a:pPr>
                      <a:r>
                        <a:rPr kumimoji="0" lang="en-US" sz="1400" b="1" i="0" u="none" strike="noStrike" kern="1200" cap="none" spc="0" normalizeH="0" baseline="0" noProof="0" dirty="0" smtClean="0">
                          <a:ln>
                            <a:noFill/>
                          </a:ln>
                          <a:gradFill>
                            <a:gsLst>
                              <a:gs pos="1250">
                                <a:srgbClr val="000000"/>
                              </a:gs>
                              <a:gs pos="100000">
                                <a:srgbClr val="000000"/>
                              </a:gs>
                            </a:gsLst>
                            <a:lin ang="5400000" scaled="0"/>
                          </a:gradFill>
                          <a:effectLst/>
                          <a:uLnTx/>
                          <a:uFillTx/>
                          <a:latin typeface="+mn-lt"/>
                        </a:rPr>
                        <a:t>Q3 CY2012</a:t>
                      </a:r>
                      <a:endParaRPr kumimoji="0" lang="en-US" sz="1400" b="0" i="0" u="none" strike="noStrike" kern="1200" cap="none" spc="0" normalizeH="0" baseline="0" noProof="0" dirty="0" smtClean="0">
                        <a:ln>
                          <a:noFill/>
                        </a:ln>
                        <a:gradFill>
                          <a:gsLst>
                            <a:gs pos="1250">
                              <a:srgbClr val="000000"/>
                            </a:gs>
                            <a:gs pos="100000">
                              <a:srgbClr val="000000"/>
                            </a:gs>
                          </a:gsLst>
                          <a:lin ang="5400000" scaled="0"/>
                        </a:gradFill>
                        <a:effectLst/>
                        <a:uLnTx/>
                        <a:uFillTx/>
                        <a:latin typeface="+mn-lt"/>
                      </a:endParaRPr>
                    </a:p>
                    <a:p>
                      <a:pPr marL="109538" marR="0" lvl="0" indent="0" algn="l" defTabSz="914291"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smtClean="0">
                          <a:ln>
                            <a:noFill/>
                          </a:ln>
                          <a:gradFill>
                            <a:gsLst>
                              <a:gs pos="1250">
                                <a:srgbClr val="000000"/>
                              </a:gs>
                              <a:gs pos="100000">
                                <a:srgbClr val="000000"/>
                              </a:gs>
                            </a:gsLst>
                            <a:lin ang="5400000" scaled="0"/>
                          </a:gradFill>
                          <a:effectLst/>
                          <a:uLnTx/>
                          <a:uFillTx/>
                          <a:latin typeface="Segoe UI Semibold" panose="020B0702040204020203" pitchFamily="34" charset="0"/>
                          <a:cs typeface="Segoe UI Semibold" panose="020B0702040204020203" pitchFamily="34" charset="0"/>
                        </a:rPr>
                        <a:t>Windows </a:t>
                      </a:r>
                      <a:br>
                        <a:rPr kumimoji="0" lang="en-US" sz="1200" b="0" i="0" u="none" strike="noStrike" kern="1200" cap="none" spc="0" normalizeH="0" baseline="0" noProof="0" dirty="0" smtClean="0">
                          <a:ln>
                            <a:noFill/>
                          </a:ln>
                          <a:gradFill>
                            <a:gsLst>
                              <a:gs pos="1250">
                                <a:srgbClr val="000000"/>
                              </a:gs>
                              <a:gs pos="100000">
                                <a:srgbClr val="000000"/>
                              </a:gs>
                            </a:gsLst>
                            <a:lin ang="5400000" scaled="0"/>
                          </a:gradFill>
                          <a:effectLst/>
                          <a:uLnTx/>
                          <a:uFillTx/>
                          <a:latin typeface="Segoe UI Semibold" panose="020B0702040204020203" pitchFamily="34" charset="0"/>
                          <a:cs typeface="Segoe UI Semibold" panose="020B0702040204020203" pitchFamily="34" charset="0"/>
                        </a:rPr>
                      </a:br>
                      <a:r>
                        <a:rPr kumimoji="0" lang="en-US" sz="1200" b="0" i="0" u="none" strike="noStrike" kern="1200" cap="none" spc="0" normalizeH="0" baseline="0" noProof="0" dirty="0" smtClean="0">
                          <a:ln>
                            <a:noFill/>
                          </a:ln>
                          <a:gradFill>
                            <a:gsLst>
                              <a:gs pos="1250">
                                <a:srgbClr val="000000"/>
                              </a:gs>
                              <a:gs pos="100000">
                                <a:srgbClr val="000000"/>
                              </a:gs>
                            </a:gsLst>
                            <a:lin ang="5400000" scaled="0"/>
                          </a:gradFill>
                          <a:effectLst/>
                          <a:uLnTx/>
                          <a:uFillTx/>
                          <a:latin typeface="Segoe UI Semibold" panose="020B0702040204020203" pitchFamily="34" charset="0"/>
                          <a:cs typeface="Segoe UI Semibold" panose="020B0702040204020203" pitchFamily="34" charset="0"/>
                        </a:rPr>
                        <a:t>Server 2012</a:t>
                      </a:r>
                    </a:p>
                    <a:p>
                      <a:pPr marL="109538" marR="0" lvl="0" indent="0" algn="l" defTabSz="914291"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smtClean="0">
                          <a:ln>
                            <a:noFill/>
                          </a:ln>
                          <a:gradFill>
                            <a:gsLst>
                              <a:gs pos="1250">
                                <a:srgbClr val="000000"/>
                              </a:gs>
                              <a:gs pos="100000">
                                <a:srgbClr val="000000"/>
                              </a:gs>
                            </a:gsLst>
                            <a:lin ang="5400000" scaled="0"/>
                          </a:gradFill>
                          <a:effectLst/>
                          <a:uLnTx/>
                          <a:uFillTx/>
                          <a:latin typeface="+mn-lt"/>
                        </a:rPr>
                        <a:t>Released</a:t>
                      </a:r>
                    </a:p>
                  </a:txBody>
                  <a:tcPr marL="0" marR="0" marT="41977" marB="4197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291" rtl="0" eaLnBrk="1" fontAlgn="auto" latinLnBrk="0" hangingPunct="1">
                        <a:lnSpc>
                          <a:spcPct val="90000"/>
                        </a:lnSpc>
                        <a:spcBef>
                          <a:spcPts val="0"/>
                        </a:spcBef>
                        <a:spcAft>
                          <a:spcPts val="600"/>
                        </a:spcAft>
                        <a:buClrTx/>
                        <a:buSzTx/>
                        <a:buFontTx/>
                        <a:buNone/>
                        <a:tabLst/>
                        <a:defRPr/>
                      </a:pPr>
                      <a:r>
                        <a:rPr kumimoji="0" lang="en-US" sz="1400" b="1" i="0" u="none" strike="noStrike" kern="1200" cap="none" spc="0" normalizeH="0" baseline="0" noProof="0" dirty="0" smtClean="0">
                          <a:ln>
                            <a:noFill/>
                          </a:ln>
                          <a:gradFill>
                            <a:gsLst>
                              <a:gs pos="1250">
                                <a:srgbClr val="000000"/>
                              </a:gs>
                              <a:gs pos="100000">
                                <a:srgbClr val="000000"/>
                              </a:gs>
                            </a:gsLst>
                            <a:lin ang="5400000" scaled="0"/>
                          </a:gradFill>
                          <a:effectLst/>
                          <a:uLnTx/>
                          <a:uFillTx/>
                          <a:latin typeface="+mn-lt"/>
                        </a:rPr>
                        <a:t>Q3 CY2014</a:t>
                      </a:r>
                      <a:endParaRPr kumimoji="0" lang="en-US" sz="1400" b="0" i="0" u="none" strike="noStrike" kern="1200" cap="none" spc="0" normalizeH="0" baseline="0" noProof="0" dirty="0" smtClean="0">
                        <a:ln>
                          <a:noFill/>
                        </a:ln>
                        <a:gradFill>
                          <a:gsLst>
                            <a:gs pos="1250">
                              <a:srgbClr val="000000"/>
                            </a:gs>
                            <a:gs pos="100000">
                              <a:srgbClr val="000000"/>
                            </a:gs>
                          </a:gsLst>
                          <a:lin ang="5400000" scaled="0"/>
                        </a:gradFill>
                        <a:effectLst/>
                        <a:uLnTx/>
                        <a:uFillTx/>
                        <a:latin typeface="+mn-lt"/>
                      </a:endParaRPr>
                    </a:p>
                    <a:p>
                      <a:pPr marL="0" marR="0" lvl="0" indent="0" algn="ctr" defTabSz="914291"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dirty="0" smtClean="0">
                          <a:ln>
                            <a:noFill/>
                          </a:ln>
                          <a:gradFill>
                            <a:gsLst>
                              <a:gs pos="1250">
                                <a:srgbClr val="000000"/>
                              </a:gs>
                              <a:gs pos="100000">
                                <a:srgbClr val="000000"/>
                              </a:gs>
                            </a:gsLst>
                            <a:lin ang="5400000" scaled="0"/>
                          </a:gradFill>
                          <a:effectLst/>
                          <a:uLnTx/>
                          <a:uFillTx/>
                          <a:latin typeface="+mn-lt"/>
                        </a:rPr>
                        <a:t/>
                      </a:r>
                      <a:br>
                        <a:rPr kumimoji="0" lang="en-US" sz="1200" b="0" i="0" u="none" strike="noStrike" kern="1200" cap="none" spc="0" normalizeH="0" baseline="0" noProof="0" dirty="0" smtClean="0">
                          <a:ln>
                            <a:noFill/>
                          </a:ln>
                          <a:gradFill>
                            <a:gsLst>
                              <a:gs pos="1250">
                                <a:srgbClr val="000000"/>
                              </a:gs>
                              <a:gs pos="100000">
                                <a:srgbClr val="000000"/>
                              </a:gs>
                            </a:gsLst>
                            <a:lin ang="5400000" scaled="0"/>
                          </a:gradFill>
                          <a:effectLst/>
                          <a:uLnTx/>
                          <a:uFillTx/>
                          <a:latin typeface="+mn-lt"/>
                        </a:rPr>
                      </a:br>
                      <a:r>
                        <a:rPr kumimoji="0" lang="en-US" sz="1200" b="1" i="0" u="none" strike="noStrike" kern="1200" cap="none" spc="0" normalizeH="0" baseline="0" noProof="0" dirty="0" smtClean="0">
                          <a:ln>
                            <a:noFill/>
                          </a:ln>
                          <a:gradFill>
                            <a:gsLst>
                              <a:gs pos="1250">
                                <a:srgbClr val="000000"/>
                              </a:gs>
                              <a:gs pos="100000">
                                <a:srgbClr val="000000"/>
                              </a:gs>
                            </a:gsLst>
                            <a:lin ang="5400000" scaled="0"/>
                          </a:gradFill>
                          <a:effectLst/>
                          <a:uLnTx/>
                          <a:uFillTx/>
                          <a:latin typeface="Segoe UI Semibold" panose="020B0702040204020203" pitchFamily="34" charset="0"/>
                          <a:ea typeface="+mn-ea"/>
                          <a:cs typeface="Segoe UI Semibold" panose="020B0702040204020203" pitchFamily="34" charset="0"/>
                        </a:rPr>
                        <a:t>CURRENT</a:t>
                      </a:r>
                    </a:p>
                  </a:txBody>
                  <a:tcPr marL="0" marR="0" marT="41977" marB="4197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6213" marR="0" indent="0" algn="l" defTabSz="914291" rtl="0" eaLnBrk="1" fontAlgn="auto" latinLnBrk="0" hangingPunct="1">
                        <a:lnSpc>
                          <a:spcPct val="85000"/>
                        </a:lnSpc>
                        <a:spcBef>
                          <a:spcPts val="0"/>
                        </a:spcBef>
                        <a:spcAft>
                          <a:spcPts val="600"/>
                        </a:spcAft>
                        <a:buClrTx/>
                        <a:buSzTx/>
                        <a:buFontTx/>
                        <a:buNone/>
                        <a:tabLst/>
                        <a:defRPr/>
                      </a:pPr>
                      <a:r>
                        <a:rPr kumimoji="0" lang="en-US" sz="1400" b="1" i="0" u="none" strike="noStrike" kern="1200" cap="none" spc="0" normalizeH="0" baseline="0" dirty="0" smtClean="0">
                          <a:ln>
                            <a:noFill/>
                          </a:ln>
                          <a:gradFill>
                            <a:gsLst>
                              <a:gs pos="1250">
                                <a:srgbClr val="000000"/>
                              </a:gs>
                              <a:gs pos="100000">
                                <a:srgbClr val="000000"/>
                              </a:gs>
                            </a:gsLst>
                            <a:lin ang="5400000" scaled="0"/>
                          </a:gradFill>
                          <a:effectLst/>
                          <a:uLnTx/>
                          <a:uFillTx/>
                          <a:latin typeface="+mn-lt"/>
                          <a:ea typeface="+mn-ea"/>
                          <a:cs typeface="+mn-cs"/>
                        </a:rPr>
                        <a:t>Change</a:t>
                      </a:r>
                      <a:endParaRPr kumimoji="0" lang="en-US" sz="1400" b="0" i="0" u="none" strike="noStrike" kern="1200" cap="none" spc="0" normalizeH="0" baseline="0" dirty="0" smtClean="0">
                        <a:ln>
                          <a:noFill/>
                        </a:ln>
                        <a:gradFill>
                          <a:gsLst>
                            <a:gs pos="1250">
                              <a:srgbClr val="000000"/>
                            </a:gs>
                            <a:gs pos="100000">
                              <a:srgbClr val="000000"/>
                            </a:gs>
                          </a:gsLst>
                          <a:lin ang="5400000" scaled="0"/>
                        </a:gradFill>
                        <a:effectLst/>
                        <a:uLnTx/>
                        <a:uFillTx/>
                        <a:latin typeface="Segoe UI Semibold" panose="020B0702040204020203" pitchFamily="34" charset="0"/>
                        <a:ea typeface="+mn-ea"/>
                        <a:cs typeface="Segoe UI Semibold" panose="020B0702040204020203" pitchFamily="34" charset="0"/>
                      </a:endParaRPr>
                    </a:p>
                    <a:p>
                      <a:pPr marL="176213" marR="0" indent="0" algn="l" defTabSz="914291" rtl="0" eaLnBrk="1" fontAlgn="auto" latinLnBrk="0" hangingPunct="1">
                        <a:lnSpc>
                          <a:spcPct val="85000"/>
                        </a:lnSpc>
                        <a:spcBef>
                          <a:spcPts val="0"/>
                        </a:spcBef>
                        <a:spcAft>
                          <a:spcPts val="0"/>
                        </a:spcAft>
                        <a:buClrTx/>
                        <a:buSzTx/>
                        <a:buFontTx/>
                        <a:buNone/>
                        <a:tabLst/>
                        <a:defRPr/>
                      </a:pPr>
                      <a:r>
                        <a:rPr kumimoji="0" lang="en-US" sz="1200" b="1" i="0" u="none" strike="noStrike" kern="1200" cap="none" spc="0" normalizeH="0" baseline="0" dirty="0" smtClean="0">
                          <a:ln>
                            <a:noFill/>
                          </a:ln>
                          <a:gradFill>
                            <a:gsLst>
                              <a:gs pos="1250">
                                <a:srgbClr val="000000"/>
                              </a:gs>
                              <a:gs pos="100000">
                                <a:srgbClr val="000000"/>
                              </a:gs>
                            </a:gsLst>
                            <a:lin ang="5400000" scaled="0"/>
                          </a:gradFill>
                          <a:effectLst/>
                          <a:uLnTx/>
                          <a:uFillTx/>
                          <a:latin typeface="Segoe UI Semibold" panose="020B0702040204020203" pitchFamily="34" charset="0"/>
                          <a:ea typeface="+mn-ea"/>
                          <a:cs typeface="Segoe UI Semibold" panose="020B0702040204020203" pitchFamily="34" charset="0"/>
                        </a:rPr>
                        <a:t>Since </a:t>
                      </a:r>
                      <a:br>
                        <a:rPr kumimoji="0" lang="en-US" sz="1200" b="1" i="0" u="none" strike="noStrike" kern="1200" cap="none" spc="0" normalizeH="0" baseline="0" dirty="0" smtClean="0">
                          <a:ln>
                            <a:noFill/>
                          </a:ln>
                          <a:gradFill>
                            <a:gsLst>
                              <a:gs pos="1250">
                                <a:srgbClr val="000000"/>
                              </a:gs>
                              <a:gs pos="100000">
                                <a:srgbClr val="000000"/>
                              </a:gs>
                            </a:gsLst>
                            <a:lin ang="5400000" scaled="0"/>
                          </a:gradFill>
                          <a:effectLst/>
                          <a:uLnTx/>
                          <a:uFillTx/>
                          <a:latin typeface="Segoe UI Semibold" panose="020B0702040204020203" pitchFamily="34" charset="0"/>
                          <a:ea typeface="+mn-ea"/>
                          <a:cs typeface="Segoe UI Semibold" panose="020B0702040204020203" pitchFamily="34" charset="0"/>
                        </a:rPr>
                      </a:br>
                      <a:r>
                        <a:rPr kumimoji="0" lang="en-US" sz="1200" b="1" i="0" u="none" strike="noStrike" kern="1200" cap="none" spc="0" normalizeH="0" baseline="0" dirty="0" smtClean="0">
                          <a:ln>
                            <a:noFill/>
                          </a:ln>
                          <a:gradFill>
                            <a:gsLst>
                              <a:gs pos="1250">
                                <a:srgbClr val="000000"/>
                              </a:gs>
                              <a:gs pos="100000">
                                <a:srgbClr val="000000"/>
                              </a:gs>
                            </a:gsLst>
                            <a:lin ang="5400000" scaled="0"/>
                          </a:gradFill>
                          <a:effectLst/>
                          <a:uLnTx/>
                          <a:uFillTx/>
                          <a:latin typeface="Segoe UI Semibold" panose="020B0702040204020203" pitchFamily="34" charset="0"/>
                          <a:ea typeface="+mn-ea"/>
                          <a:cs typeface="Segoe UI Semibold" panose="020B0702040204020203" pitchFamily="34" charset="0"/>
                        </a:rPr>
                        <a:t>Hyper-V Released</a:t>
                      </a:r>
                    </a:p>
                  </a:txBody>
                  <a:tcPr marL="0" marR="0" marT="41977" marB="4197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731416">
                <a:tc>
                  <a:txBody>
                    <a:bodyPr/>
                    <a:lstStyle/>
                    <a:p>
                      <a:pPr algn="r">
                        <a:lnSpc>
                          <a:spcPct val="85000"/>
                        </a:lnSpc>
                      </a:pPr>
                      <a:r>
                        <a:rPr lang="en-US" sz="1400" b="1" smtClean="0">
                          <a:gradFill>
                            <a:gsLst>
                              <a:gs pos="1250">
                                <a:srgbClr val="000000"/>
                              </a:gs>
                              <a:gs pos="100000">
                                <a:srgbClr val="000000"/>
                              </a:gs>
                            </a:gsLst>
                            <a:lin ang="5400000" scaled="0"/>
                          </a:gradFill>
                          <a:effectLst/>
                          <a:latin typeface="+mn-lt"/>
                        </a:rPr>
                        <a:t>Microsoft</a:t>
                      </a:r>
                    </a:p>
                    <a:p>
                      <a:pPr algn="r">
                        <a:lnSpc>
                          <a:spcPct val="85000"/>
                        </a:lnSpc>
                      </a:pPr>
                      <a:r>
                        <a:rPr lang="en-US" sz="1400" b="0" smtClean="0">
                          <a:gradFill>
                            <a:gsLst>
                              <a:gs pos="1250">
                                <a:srgbClr val="000000"/>
                              </a:gs>
                              <a:gs pos="100000">
                                <a:srgbClr val="000000"/>
                              </a:gs>
                            </a:gsLst>
                            <a:lin ang="5400000" scaled="0"/>
                          </a:gradFill>
                          <a:effectLst/>
                          <a:latin typeface="+mn-lt"/>
                        </a:rPr>
                        <a:t>Hyper-V Server</a:t>
                      </a:r>
                      <a:endParaRPr lang="en-US" sz="1200" b="0" dirty="0">
                        <a:gradFill>
                          <a:gsLst>
                            <a:gs pos="1250">
                              <a:srgbClr val="000000"/>
                            </a:gs>
                            <a:gs pos="100000">
                              <a:srgbClr val="000000"/>
                            </a:gs>
                          </a:gsLst>
                          <a:lin ang="5400000" scaled="0"/>
                        </a:gradFill>
                        <a:effectLst/>
                        <a:latin typeface="+mn-lt"/>
                      </a:endParaRPr>
                    </a:p>
                  </a:txBody>
                  <a:tcPr marL="83987" marR="83987" marT="0" marB="0" anchor="ctr">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0" kern="1200" dirty="0" smtClean="0">
                          <a:gradFill>
                            <a:gsLst>
                              <a:gs pos="1250">
                                <a:srgbClr val="000000"/>
                              </a:gs>
                              <a:gs pos="100000">
                                <a:srgbClr val="000000"/>
                              </a:gs>
                            </a:gsLst>
                            <a:lin ang="5400000" scaled="0"/>
                          </a:gradFill>
                          <a:latin typeface="+mn-lt"/>
                          <a:ea typeface="+mn-ea"/>
                          <a:cs typeface="+mn-cs"/>
                        </a:rPr>
                        <a:t>0.0%</a:t>
                      </a:r>
                      <a:endParaRPr lang="en-US" sz="1800" b="0" kern="1200" dirty="0">
                        <a:gradFill>
                          <a:gsLst>
                            <a:gs pos="1250">
                              <a:srgbClr val="000000"/>
                            </a:gs>
                            <a:gs pos="100000">
                              <a:srgbClr val="000000"/>
                            </a:gs>
                          </a:gsLst>
                          <a:lin ang="5400000" scaled="0"/>
                        </a:gradFill>
                        <a:latin typeface="+mn-lt"/>
                        <a:ea typeface="+mn-ea"/>
                        <a:cs typeface="+mn-cs"/>
                      </a:endParaRPr>
                    </a:p>
                  </a:txBody>
                  <a:tcPr marL="0" marR="0" marT="0" marB="0" anchor="ctr">
                    <a:lnL w="9525" cap="flat" cmpd="sng" algn="ctr">
                      <a:noFill/>
                      <a:prstDash val="solid"/>
                      <a:round/>
                      <a:headEnd type="none" w="med" len="med"/>
                      <a:tailEnd type="none" w="med" len="med"/>
                    </a:lnL>
                    <a:lnR w="38100" cap="flat" cmpd="sng" algn="ctr">
                      <a:solidFill>
                        <a:srgbClr val="F3F3F3"/>
                      </a:solidFill>
                      <a:prstDash val="solid"/>
                      <a:round/>
                      <a:headEnd type="none" w="med" len="med"/>
                      <a:tailEnd type="none" w="med" len="med"/>
                    </a:lnR>
                    <a:lnT w="9525" cap="flat" cmpd="sng" algn="ctr">
                      <a:noFill/>
                      <a:prstDash val="solid"/>
                      <a:round/>
                      <a:headEnd type="none" w="med" len="med"/>
                      <a:tailEnd type="none" w="med" len="med"/>
                    </a:lnT>
                    <a:lnB w="38100" cap="flat" cmpd="sng" algn="ctr">
                      <a:solidFill>
                        <a:srgbClr val="F3F3F3"/>
                      </a:solidFill>
                      <a:prstDash val="solid"/>
                      <a:round/>
                      <a:headEnd type="none" w="med" len="med"/>
                      <a:tailEnd type="none" w="med" len="med"/>
                    </a:lnB>
                    <a:lnTlToBr w="12700" cmpd="sng">
                      <a:noFill/>
                      <a:prstDash val="solid"/>
                    </a:lnTlToBr>
                    <a:lnBlToTr w="12700" cmpd="sng">
                      <a:noFill/>
                      <a:prstDash val="solid"/>
                    </a:lnBlToTr>
                    <a:solidFill>
                      <a:schemeClr val="accent1">
                        <a:alpha val="64000"/>
                      </a:schemeClr>
                    </a:solidFill>
                  </a:tcPr>
                </a:tc>
                <a:tc>
                  <a:txBody>
                    <a:bodyPr/>
                    <a:lstStyle/>
                    <a:p>
                      <a:pPr marL="0" algn="ctr" defTabSz="914291" rtl="0" eaLnBrk="1" latinLnBrk="0" hangingPunct="1"/>
                      <a:r>
                        <a:rPr lang="en-US" sz="1800" b="0" kern="1200" dirty="0" smtClean="0">
                          <a:gradFill>
                            <a:gsLst>
                              <a:gs pos="1250">
                                <a:srgbClr val="000000"/>
                              </a:gs>
                              <a:gs pos="100000">
                                <a:srgbClr val="000000"/>
                              </a:gs>
                            </a:gsLst>
                            <a:lin ang="5400000" scaled="0"/>
                          </a:gradFill>
                          <a:latin typeface="+mn-lt"/>
                          <a:ea typeface="+mn-ea"/>
                          <a:cs typeface="+mn-cs"/>
                        </a:rPr>
                        <a:t>11.8%</a:t>
                      </a:r>
                      <a:endParaRPr lang="en-US" sz="1800" b="0" kern="1200" dirty="0">
                        <a:gradFill>
                          <a:gsLst>
                            <a:gs pos="1250">
                              <a:srgbClr val="000000"/>
                            </a:gs>
                            <a:gs pos="100000">
                              <a:srgbClr val="000000"/>
                            </a:gs>
                          </a:gsLst>
                          <a:lin ang="5400000" scaled="0"/>
                        </a:gradFill>
                        <a:latin typeface="+mn-lt"/>
                        <a:ea typeface="+mn-ea"/>
                        <a:cs typeface="+mn-cs"/>
                      </a:endParaRPr>
                    </a:p>
                  </a:txBody>
                  <a:tcPr marL="0" marR="0" marT="0" marB="0" anchor="ctr">
                    <a:lnL w="38100" cap="flat" cmpd="sng" algn="ctr">
                      <a:solidFill>
                        <a:srgbClr val="F3F3F3"/>
                      </a:solidFill>
                      <a:prstDash val="solid"/>
                      <a:round/>
                      <a:headEnd type="none" w="med" len="med"/>
                      <a:tailEnd type="none" w="med" len="med"/>
                    </a:lnL>
                    <a:lnR w="38100" cap="flat" cmpd="sng" algn="ctr">
                      <a:solidFill>
                        <a:srgbClr val="F3F3F3"/>
                      </a:solidFill>
                      <a:prstDash val="solid"/>
                      <a:round/>
                      <a:headEnd type="none" w="med" len="med"/>
                      <a:tailEnd type="none" w="med" len="med"/>
                    </a:lnR>
                    <a:lnT w="9525" cap="flat" cmpd="sng" algn="ctr">
                      <a:noFill/>
                      <a:prstDash val="solid"/>
                      <a:round/>
                      <a:headEnd type="none" w="med" len="med"/>
                      <a:tailEnd type="none" w="med" len="med"/>
                    </a:lnT>
                    <a:lnB w="38100" cap="flat" cmpd="sng" algn="ctr">
                      <a:solidFill>
                        <a:srgbClr val="F3F3F3"/>
                      </a:solidFill>
                      <a:prstDash val="solid"/>
                      <a:round/>
                      <a:headEnd type="none" w="med" len="med"/>
                      <a:tailEnd type="none" w="med" len="med"/>
                    </a:lnB>
                    <a:lnTlToBr w="12700" cmpd="sng">
                      <a:noFill/>
                      <a:prstDash val="solid"/>
                    </a:lnTlToBr>
                    <a:lnBlToTr w="12700" cmpd="sng">
                      <a:noFill/>
                      <a:prstDash val="solid"/>
                    </a:lnBlToTr>
                    <a:solidFill>
                      <a:schemeClr val="accent1">
                        <a:alpha val="64000"/>
                      </a:schemeClr>
                    </a:solidFill>
                  </a:tcPr>
                </a:tc>
                <a:tc>
                  <a:txBody>
                    <a:bodyPr/>
                    <a:lstStyle/>
                    <a:p>
                      <a:pPr marL="0" algn="ctr" defTabSz="913960" rtl="0" eaLnBrk="1" latinLnBrk="0" hangingPunct="1"/>
                      <a:r>
                        <a:rPr lang="en-US" sz="1800" b="0" kern="1200" dirty="0" smtClean="0">
                          <a:gradFill>
                            <a:gsLst>
                              <a:gs pos="1250">
                                <a:srgbClr val="000000"/>
                              </a:gs>
                              <a:gs pos="100000">
                                <a:srgbClr val="000000"/>
                              </a:gs>
                            </a:gsLst>
                            <a:lin ang="5400000" scaled="0"/>
                          </a:gradFill>
                          <a:latin typeface="+mn-lt"/>
                          <a:ea typeface="+mn-ea"/>
                          <a:cs typeface="+mn-cs"/>
                        </a:rPr>
                        <a:t>25.9%</a:t>
                      </a:r>
                      <a:endParaRPr lang="en-US" sz="1800" b="0" kern="1200" dirty="0">
                        <a:gradFill>
                          <a:gsLst>
                            <a:gs pos="1250">
                              <a:srgbClr val="000000"/>
                            </a:gs>
                            <a:gs pos="100000">
                              <a:srgbClr val="000000"/>
                            </a:gs>
                          </a:gsLst>
                          <a:lin ang="5400000" scaled="0"/>
                        </a:gradFill>
                        <a:latin typeface="+mn-lt"/>
                        <a:ea typeface="+mn-ea"/>
                        <a:cs typeface="+mn-cs"/>
                      </a:endParaRPr>
                    </a:p>
                  </a:txBody>
                  <a:tcPr marL="0" marR="0" marT="0" marB="0" anchor="ctr">
                    <a:lnL w="38100" cap="flat" cmpd="sng" algn="ctr">
                      <a:solidFill>
                        <a:srgbClr val="F3F3F3"/>
                      </a:solidFill>
                      <a:prstDash val="solid"/>
                      <a:round/>
                      <a:headEnd type="none" w="med" len="med"/>
                      <a:tailEnd type="none" w="med" len="med"/>
                    </a:lnL>
                    <a:lnR w="38100" cap="flat" cmpd="sng" algn="ctr">
                      <a:solidFill>
                        <a:srgbClr val="F3F3F3"/>
                      </a:solidFill>
                      <a:prstDash val="solid"/>
                      <a:round/>
                      <a:headEnd type="none" w="med" len="med"/>
                      <a:tailEnd type="none" w="med" len="med"/>
                    </a:lnR>
                    <a:lnT w="9525" cap="flat" cmpd="sng" algn="ctr">
                      <a:noFill/>
                      <a:prstDash val="solid"/>
                      <a:round/>
                      <a:headEnd type="none" w="med" len="med"/>
                      <a:tailEnd type="none" w="med" len="med"/>
                    </a:lnT>
                    <a:lnB w="38100" cap="flat" cmpd="sng" algn="ctr">
                      <a:solidFill>
                        <a:srgbClr val="F3F3F3"/>
                      </a:solidFill>
                      <a:prstDash val="solid"/>
                      <a:round/>
                      <a:headEnd type="none" w="med" len="med"/>
                      <a:tailEnd type="none" w="med" len="med"/>
                    </a:lnB>
                    <a:lnTlToBr w="12700" cmpd="sng">
                      <a:noFill/>
                      <a:prstDash val="solid"/>
                    </a:lnTlToBr>
                    <a:lnBlToTr w="12700" cmpd="sng">
                      <a:noFill/>
                      <a:prstDash val="solid"/>
                    </a:lnBlToTr>
                    <a:solidFill>
                      <a:schemeClr val="accent1">
                        <a:alpha val="64000"/>
                      </a:schemeClr>
                    </a:solidFill>
                  </a:tcPr>
                </a:tc>
                <a:tc>
                  <a:txBody>
                    <a:bodyPr/>
                    <a:lstStyle/>
                    <a:p>
                      <a:pPr marL="0" algn="ctr" defTabSz="913960" rtl="0" eaLnBrk="1" latinLnBrk="0" hangingPunct="1"/>
                      <a:r>
                        <a:rPr lang="en-US" sz="1800" b="1" kern="1200" dirty="0" smtClean="0">
                          <a:gradFill>
                            <a:gsLst>
                              <a:gs pos="1250">
                                <a:srgbClr val="000000"/>
                              </a:gs>
                              <a:gs pos="100000">
                                <a:srgbClr val="000000"/>
                              </a:gs>
                            </a:gsLst>
                            <a:lin ang="5400000" scaled="0"/>
                          </a:gradFill>
                          <a:latin typeface="Segoe UI Semibold" panose="020B0702040204020203" pitchFamily="34" charset="0"/>
                          <a:ea typeface="+mn-ea"/>
                          <a:cs typeface="Segoe UI Semibold" panose="020B0702040204020203" pitchFamily="34" charset="0"/>
                        </a:rPr>
                        <a:t>30.6%</a:t>
                      </a:r>
                      <a:endParaRPr lang="en-US" sz="1800" b="1" kern="1200" dirty="0">
                        <a:gradFill>
                          <a:gsLst>
                            <a:gs pos="1250">
                              <a:srgbClr val="000000"/>
                            </a:gs>
                            <a:gs pos="100000">
                              <a:srgbClr val="000000"/>
                            </a:gs>
                          </a:gsLst>
                          <a:lin ang="5400000" scaled="0"/>
                        </a:gradFill>
                        <a:latin typeface="Segoe UI Semibold" panose="020B0702040204020203" pitchFamily="34" charset="0"/>
                        <a:ea typeface="+mn-ea"/>
                        <a:cs typeface="Segoe UI Semibold" panose="020B0702040204020203" pitchFamily="34" charset="0"/>
                      </a:endParaRPr>
                    </a:p>
                  </a:txBody>
                  <a:tcPr marL="0" marR="0" marT="0" marB="0" anchor="ctr">
                    <a:lnL w="38100" cap="flat" cmpd="sng" algn="ctr">
                      <a:solidFill>
                        <a:srgbClr val="F3F3F3"/>
                      </a:solidFill>
                      <a:prstDash val="solid"/>
                      <a:round/>
                      <a:headEnd type="none" w="med" len="med"/>
                      <a:tailEnd type="none" w="med" len="med"/>
                    </a:lnL>
                    <a:lnR w="38100" cap="flat" cmpd="sng" algn="ctr">
                      <a:solidFill>
                        <a:srgbClr val="F3F3F3"/>
                      </a:solidFill>
                      <a:prstDash val="solid"/>
                      <a:round/>
                      <a:headEnd type="none" w="med" len="med"/>
                      <a:tailEnd type="none" w="med" len="med"/>
                    </a:lnR>
                    <a:lnT w="9525" cap="flat" cmpd="sng" algn="ctr">
                      <a:noFill/>
                      <a:prstDash val="solid"/>
                      <a:round/>
                      <a:headEnd type="none" w="med" len="med"/>
                      <a:tailEnd type="none" w="med" len="med"/>
                    </a:lnT>
                    <a:lnB w="38100" cap="flat" cmpd="sng" algn="ctr">
                      <a:solidFill>
                        <a:srgbClr val="F3F3F3"/>
                      </a:solidFill>
                      <a:prstDash val="solid"/>
                      <a:round/>
                      <a:headEnd type="none" w="med" len="med"/>
                      <a:tailEnd type="none" w="med" len="med"/>
                    </a:lnB>
                    <a:lnTlToBr w="12700" cmpd="sng">
                      <a:noFill/>
                      <a:prstDash val="solid"/>
                    </a:lnTlToBr>
                    <a:lnBlToTr w="12700" cmpd="sng">
                      <a:noFill/>
                      <a:prstDash val="solid"/>
                    </a:lnBlToTr>
                    <a:solidFill>
                      <a:schemeClr val="accent1">
                        <a:alpha val="64000"/>
                      </a:schemeClr>
                    </a:solidFill>
                  </a:tcPr>
                </a:tc>
                <a:tc>
                  <a:txBody>
                    <a:bodyPr/>
                    <a:lstStyle/>
                    <a:p>
                      <a:pPr algn="ctr"/>
                      <a:r>
                        <a:rPr lang="en-US" sz="1800" b="1" kern="1200" spc="-50" baseline="0" dirty="0" smtClean="0">
                          <a:gradFill>
                            <a:gsLst>
                              <a:gs pos="2994">
                                <a:srgbClr val="FFFFFF"/>
                              </a:gs>
                              <a:gs pos="36000">
                                <a:srgbClr val="FFFFFF"/>
                              </a:gs>
                            </a:gsLst>
                            <a:lin ang="5400000" scaled="0"/>
                          </a:gradFill>
                          <a:latin typeface="Segoe UI Semibold" panose="020B0702040204020203" pitchFamily="34" charset="0"/>
                          <a:ea typeface="+mn-ea"/>
                          <a:cs typeface="Segoe UI Semibold" panose="020B0702040204020203" pitchFamily="34" charset="0"/>
                        </a:rPr>
                        <a:t>+30.6 Pts</a:t>
                      </a:r>
                      <a:endParaRPr lang="en-US" sz="1800" b="1" kern="1200" spc="-50" baseline="0" dirty="0">
                        <a:gradFill>
                          <a:gsLst>
                            <a:gs pos="2994">
                              <a:srgbClr val="FFFFFF"/>
                            </a:gs>
                            <a:gs pos="36000">
                              <a:srgbClr val="FFFFFF"/>
                            </a:gs>
                          </a:gsLst>
                          <a:lin ang="5400000" scaled="0"/>
                        </a:gradFill>
                        <a:latin typeface="Segoe UI Semibold" panose="020B0702040204020203" pitchFamily="34" charset="0"/>
                        <a:ea typeface="+mn-ea"/>
                        <a:cs typeface="Segoe UI Semibold" panose="020B0702040204020203" pitchFamily="34" charset="0"/>
                      </a:endParaRPr>
                    </a:p>
                  </a:txBody>
                  <a:tcPr marL="0" marR="0" marT="0" marB="0" anchor="ctr">
                    <a:lnL w="38100" cap="flat" cmpd="sng" algn="ctr">
                      <a:solidFill>
                        <a:srgbClr val="F3F3F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3F3F3"/>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xmlns="" val="10001"/>
                  </a:ext>
                </a:extLst>
              </a:tr>
              <a:tr h="731416">
                <a:tc>
                  <a:txBody>
                    <a:bodyPr/>
                    <a:lstStyle/>
                    <a:p>
                      <a:pPr algn="r"/>
                      <a:r>
                        <a:rPr lang="en-US" sz="1400" b="0" kern="1200" smtClean="0">
                          <a:gradFill>
                            <a:gsLst>
                              <a:gs pos="1250">
                                <a:srgbClr val="000000"/>
                              </a:gs>
                              <a:gs pos="100000">
                                <a:srgbClr val="000000"/>
                              </a:gs>
                            </a:gsLst>
                            <a:lin ang="5400000" scaled="0"/>
                          </a:gradFill>
                          <a:effectLst/>
                          <a:latin typeface="+mn-lt"/>
                          <a:ea typeface="+mn-ea"/>
                          <a:cs typeface="+mn-cs"/>
                        </a:rPr>
                        <a:t>ESX</a:t>
                      </a:r>
                      <a:r>
                        <a:rPr lang="en-US" sz="1600" b="1" smtClean="0">
                          <a:gradFill>
                            <a:gsLst>
                              <a:gs pos="1250">
                                <a:srgbClr val="000000"/>
                              </a:gs>
                              <a:gs pos="100000">
                                <a:srgbClr val="000000"/>
                              </a:gs>
                            </a:gsLst>
                            <a:lin ang="5400000" scaled="0"/>
                          </a:gradFill>
                          <a:effectLst/>
                          <a:latin typeface="+mn-lt"/>
                        </a:rPr>
                        <a:t> </a:t>
                      </a:r>
                      <a:endParaRPr lang="en-US" sz="1600" b="1" dirty="0">
                        <a:gradFill>
                          <a:gsLst>
                            <a:gs pos="1250">
                              <a:srgbClr val="000000"/>
                            </a:gs>
                            <a:gs pos="100000">
                              <a:srgbClr val="000000"/>
                            </a:gs>
                          </a:gsLst>
                          <a:lin ang="5400000" scaled="0"/>
                        </a:gradFill>
                        <a:effectLst/>
                        <a:latin typeface="+mn-lt"/>
                      </a:endParaRPr>
                    </a:p>
                  </a:txBody>
                  <a:tcPr marL="83987" marR="83987" marT="0" marB="0" anchor="b">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291" rtl="0" eaLnBrk="1" latinLnBrk="0" hangingPunct="1"/>
                      <a:r>
                        <a:rPr lang="en-US" sz="1800" b="0" kern="1200" dirty="0" smtClean="0">
                          <a:gradFill>
                            <a:gsLst>
                              <a:gs pos="1250">
                                <a:srgbClr val="000000"/>
                              </a:gs>
                              <a:gs pos="100000">
                                <a:srgbClr val="000000"/>
                              </a:gs>
                            </a:gsLst>
                            <a:lin ang="5400000" scaled="0"/>
                          </a:gradFill>
                          <a:latin typeface="+mn-lt"/>
                          <a:ea typeface="+mn-ea"/>
                          <a:cs typeface="+mn-cs"/>
                        </a:rPr>
                        <a:t>40.0%</a:t>
                      </a:r>
                      <a:endParaRPr lang="en-US" sz="1800" b="0" kern="1200" dirty="0">
                        <a:gradFill>
                          <a:gsLst>
                            <a:gs pos="1250">
                              <a:srgbClr val="000000"/>
                            </a:gs>
                            <a:gs pos="100000">
                              <a:srgbClr val="000000"/>
                            </a:gs>
                          </a:gsLst>
                          <a:lin ang="5400000" scaled="0"/>
                        </a:gradFill>
                        <a:latin typeface="+mn-lt"/>
                        <a:ea typeface="+mn-ea"/>
                        <a:cs typeface="+mn-cs"/>
                      </a:endParaRPr>
                    </a:p>
                  </a:txBody>
                  <a:tcPr marL="0" marR="0" marT="0" marB="0" anchor="ctr">
                    <a:lnL w="9525" cap="flat" cmpd="sng" algn="ctr">
                      <a:noFill/>
                      <a:prstDash val="solid"/>
                      <a:round/>
                      <a:headEnd type="none" w="med" len="med"/>
                      <a:tailEnd type="none" w="med" len="med"/>
                    </a:lnL>
                    <a:lnR w="38100" cap="flat" cmpd="sng" algn="ctr">
                      <a:solidFill>
                        <a:srgbClr val="F3F3F3"/>
                      </a:solidFill>
                      <a:prstDash val="solid"/>
                      <a:round/>
                      <a:headEnd type="none" w="med" len="med"/>
                      <a:tailEnd type="none" w="med" len="med"/>
                    </a:lnR>
                    <a:lnT w="38100" cap="flat" cmpd="sng" algn="ctr">
                      <a:solidFill>
                        <a:srgbClr val="F3F3F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291" rtl="0" eaLnBrk="1" latinLnBrk="0" hangingPunct="1"/>
                      <a:r>
                        <a:rPr lang="en-US" sz="1800" b="0" kern="1200" dirty="0" smtClean="0">
                          <a:gradFill>
                            <a:gsLst>
                              <a:gs pos="1250">
                                <a:srgbClr val="000000"/>
                              </a:gs>
                              <a:gs pos="100000">
                                <a:srgbClr val="000000"/>
                              </a:gs>
                            </a:gsLst>
                            <a:lin ang="5400000" scaled="0"/>
                          </a:gradFill>
                          <a:latin typeface="+mn-lt"/>
                          <a:ea typeface="+mn-ea"/>
                          <a:cs typeface="+mn-cs"/>
                        </a:rPr>
                        <a:t>46.6%</a:t>
                      </a:r>
                      <a:endParaRPr lang="en-US" sz="1800" b="0" kern="1200" dirty="0">
                        <a:gradFill>
                          <a:gsLst>
                            <a:gs pos="1250">
                              <a:srgbClr val="000000"/>
                            </a:gs>
                            <a:gs pos="100000">
                              <a:srgbClr val="000000"/>
                            </a:gs>
                          </a:gsLst>
                          <a:lin ang="5400000" scaled="0"/>
                        </a:gradFill>
                        <a:latin typeface="+mn-lt"/>
                        <a:ea typeface="+mn-ea"/>
                        <a:cs typeface="+mn-cs"/>
                      </a:endParaRPr>
                    </a:p>
                  </a:txBody>
                  <a:tcPr marL="0" marR="0" marT="0" marB="0" anchor="ctr">
                    <a:lnL w="38100" cap="flat" cmpd="sng" algn="ctr">
                      <a:solidFill>
                        <a:srgbClr val="F3F3F3"/>
                      </a:solidFill>
                      <a:prstDash val="solid"/>
                      <a:round/>
                      <a:headEnd type="none" w="med" len="med"/>
                      <a:tailEnd type="none" w="med" len="med"/>
                    </a:lnL>
                    <a:lnR w="38100" cap="flat" cmpd="sng" algn="ctr">
                      <a:solidFill>
                        <a:srgbClr val="F3F3F3"/>
                      </a:solidFill>
                      <a:prstDash val="solid"/>
                      <a:round/>
                      <a:headEnd type="none" w="med" len="med"/>
                      <a:tailEnd type="none" w="med" len="med"/>
                    </a:lnR>
                    <a:lnT w="38100" cap="flat" cmpd="sng" algn="ctr">
                      <a:solidFill>
                        <a:srgbClr val="F3F3F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291" rtl="0" eaLnBrk="1" latinLnBrk="0" hangingPunct="1"/>
                      <a:r>
                        <a:rPr lang="en-US" sz="1800" b="0" kern="1200" dirty="0" smtClean="0">
                          <a:gradFill>
                            <a:gsLst>
                              <a:gs pos="1250">
                                <a:srgbClr val="000000"/>
                              </a:gs>
                              <a:gs pos="100000">
                                <a:srgbClr val="000000"/>
                              </a:gs>
                            </a:gsLst>
                            <a:lin ang="5400000" scaled="0"/>
                          </a:gradFill>
                          <a:latin typeface="+mn-lt"/>
                          <a:ea typeface="+mn-ea"/>
                          <a:cs typeface="+mn-cs"/>
                        </a:rPr>
                        <a:t>51.4%</a:t>
                      </a:r>
                    </a:p>
                  </a:txBody>
                  <a:tcPr marL="0" marR="0" marT="0" marB="0" anchor="ctr">
                    <a:lnL w="38100" cap="flat" cmpd="sng" algn="ctr">
                      <a:solidFill>
                        <a:srgbClr val="F3F3F3"/>
                      </a:solidFill>
                      <a:prstDash val="solid"/>
                      <a:round/>
                      <a:headEnd type="none" w="med" len="med"/>
                      <a:tailEnd type="none" w="med" len="med"/>
                    </a:lnL>
                    <a:lnR w="38100" cap="flat" cmpd="sng" algn="ctr">
                      <a:solidFill>
                        <a:srgbClr val="F3F3F3"/>
                      </a:solidFill>
                      <a:prstDash val="solid"/>
                      <a:round/>
                      <a:headEnd type="none" w="med" len="med"/>
                      <a:tailEnd type="none" w="med" len="med"/>
                    </a:lnR>
                    <a:lnT w="38100" cap="flat" cmpd="sng" algn="ctr">
                      <a:solidFill>
                        <a:srgbClr val="F3F3F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1800" b="1" dirty="0" smtClean="0">
                          <a:gradFill>
                            <a:gsLst>
                              <a:gs pos="1250">
                                <a:srgbClr val="000000"/>
                              </a:gs>
                              <a:gs pos="100000">
                                <a:srgbClr val="000000"/>
                              </a:gs>
                            </a:gsLst>
                            <a:lin ang="5400000" scaled="0"/>
                          </a:gradFill>
                          <a:latin typeface="Segoe UI Semibold" panose="020B0702040204020203" pitchFamily="34" charset="0"/>
                          <a:cs typeface="Segoe UI Semibold" panose="020B0702040204020203" pitchFamily="34" charset="0"/>
                        </a:rPr>
                        <a:t>46.2%</a:t>
                      </a:r>
                    </a:p>
                  </a:txBody>
                  <a:tcPr marL="0" marR="0" marT="0" marB="0" anchor="ctr">
                    <a:lnL w="38100" cap="flat" cmpd="sng" algn="ctr">
                      <a:solidFill>
                        <a:srgbClr val="F3F3F3"/>
                      </a:solidFill>
                      <a:prstDash val="solid"/>
                      <a:round/>
                      <a:headEnd type="none" w="med" len="med"/>
                      <a:tailEnd type="none" w="med" len="med"/>
                    </a:lnL>
                    <a:lnR w="38100" cap="flat" cmpd="sng" algn="ctr">
                      <a:solidFill>
                        <a:srgbClr val="F3F3F3"/>
                      </a:solidFill>
                      <a:prstDash val="solid"/>
                      <a:round/>
                      <a:headEnd type="none" w="med" len="med"/>
                      <a:tailEnd type="none" w="med" len="med"/>
                    </a:lnR>
                    <a:lnT w="38100" cap="flat" cmpd="sng" algn="ctr">
                      <a:solidFill>
                        <a:srgbClr val="F3F3F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32651" rtl="0" eaLnBrk="1" latinLnBrk="0" hangingPunct="1"/>
                      <a:r>
                        <a:rPr lang="en-US" sz="1800" b="1" kern="1200" spc="-50" baseline="0" dirty="0" smtClean="0">
                          <a:gradFill>
                            <a:gsLst>
                              <a:gs pos="1250">
                                <a:srgbClr val="000000"/>
                              </a:gs>
                              <a:gs pos="100000">
                                <a:srgbClr val="000000"/>
                              </a:gs>
                            </a:gsLst>
                            <a:lin ang="5400000" scaled="0"/>
                          </a:gradFill>
                          <a:latin typeface="Segoe UI Semibold" panose="020B0702040204020203" pitchFamily="34" charset="0"/>
                          <a:ea typeface="+mn-ea"/>
                          <a:cs typeface="Segoe UI Semibold" panose="020B0702040204020203" pitchFamily="34" charset="0"/>
                        </a:rPr>
                        <a:t>+6.2 Pts</a:t>
                      </a:r>
                      <a:endParaRPr lang="en-US" sz="1800" b="1" kern="1200" spc="-50" baseline="0" dirty="0">
                        <a:gradFill>
                          <a:gsLst>
                            <a:gs pos="1250">
                              <a:srgbClr val="000000"/>
                            </a:gs>
                            <a:gs pos="100000">
                              <a:srgbClr val="000000"/>
                            </a:gs>
                          </a:gsLst>
                          <a:lin ang="5400000" scaled="0"/>
                        </a:gradFill>
                        <a:latin typeface="Segoe UI Semibold" panose="020B0702040204020203" pitchFamily="34" charset="0"/>
                        <a:ea typeface="+mn-ea"/>
                        <a:cs typeface="Segoe UI Semibold" panose="020B0702040204020203" pitchFamily="34" charset="0"/>
                      </a:endParaRPr>
                    </a:p>
                  </a:txBody>
                  <a:tcPr marL="0" marR="0" marT="0" marB="0" anchor="ctr">
                    <a:lnL w="38100" cap="flat" cmpd="sng" algn="ctr">
                      <a:solidFill>
                        <a:srgbClr val="F3F3F3"/>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3F3F3"/>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xmlns="" val="10002"/>
                  </a:ext>
                </a:extLst>
              </a:tr>
            </a:tbl>
          </a:graphicData>
        </a:graphic>
      </p:graphicFrame>
      <p:pic>
        <p:nvPicPr>
          <p:cNvPr id="32" name="Picture 8" descr="http://upload.wikimedia.org/wikipedia/commons/thumb/9/9a/Vmware.svg/500px-Vmware.svg.png"/>
          <p:cNvPicPr>
            <a:picLocks noChangeAspect="1" noChangeArrowheads="1"/>
          </p:cNvPicPr>
          <p:nvPr/>
        </p:nvPicPr>
        <p:blipFill>
          <a:blip r:embed="rId6"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23791" y="5108271"/>
            <a:ext cx="687915" cy="112773"/>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75547" y="2075744"/>
            <a:ext cx="5942691" cy="941577"/>
          </a:xfrm>
          <a:prstGeom prst="rect">
            <a:avLst/>
          </a:prstGeom>
          <a:noFill/>
        </p:spPr>
        <p:txBody>
          <a:bodyPr wrap="square" lIns="182854" tIns="146283" rIns="182854" bIns="146283" rtlCol="0">
            <a:spAutoFit/>
          </a:bodyPr>
          <a:lstStyle/>
          <a:p>
            <a:pPr defTabSz="931724">
              <a:lnSpc>
                <a:spcPct val="85000"/>
              </a:lnSpc>
            </a:pPr>
            <a:r>
              <a:rPr lang="en-US" sz="2400" dirty="0">
                <a:gradFill>
                  <a:gsLst>
                    <a:gs pos="5833">
                      <a:srgbClr val="505050"/>
                    </a:gs>
                    <a:gs pos="28000">
                      <a:srgbClr val="505050"/>
                    </a:gs>
                  </a:gsLst>
                  <a:lin ang="5400000" scaled="0"/>
                </a:gradFill>
              </a:rPr>
              <a:t>x86 Server Virtualization Share</a:t>
            </a:r>
            <a:br>
              <a:rPr lang="en-US" sz="2400" dirty="0">
                <a:gradFill>
                  <a:gsLst>
                    <a:gs pos="5833">
                      <a:srgbClr val="505050"/>
                    </a:gs>
                    <a:gs pos="28000">
                      <a:srgbClr val="505050"/>
                    </a:gs>
                  </a:gsLst>
                  <a:lin ang="5400000" scaled="0"/>
                </a:gradFill>
              </a:rPr>
            </a:br>
            <a:r>
              <a:rPr lang="en-US" sz="2400" dirty="0">
                <a:gradFill>
                  <a:gsLst>
                    <a:gs pos="5833">
                      <a:srgbClr val="505050"/>
                    </a:gs>
                    <a:gs pos="28000">
                      <a:srgbClr val="505050"/>
                    </a:gs>
                  </a:gsLst>
                  <a:lin ang="5400000" scaled="0"/>
                </a:gradFill>
              </a:rPr>
              <a:t>For The Past 5+ Years</a:t>
            </a:r>
          </a:p>
        </p:txBody>
      </p:sp>
      <p:sp>
        <p:nvSpPr>
          <p:cNvPr id="39" name="Freeform 6"/>
          <p:cNvSpPr>
            <a:spLocks/>
          </p:cNvSpPr>
          <p:nvPr/>
        </p:nvSpPr>
        <p:spPr bwMode="auto">
          <a:xfrm>
            <a:off x="3320329" y="4048900"/>
            <a:ext cx="2352386" cy="1505910"/>
          </a:xfrm>
          <a:custGeom>
            <a:avLst/>
            <a:gdLst>
              <a:gd name="T0" fmla="*/ 480 w 959"/>
              <a:gd name="T1" fmla="*/ 1 h 870"/>
              <a:gd name="T2" fmla="*/ 458 w 959"/>
              <a:gd name="T3" fmla="*/ 0 h 870"/>
              <a:gd name="T4" fmla="*/ 64 w 959"/>
              <a:gd name="T5" fmla="*/ 154 h 870"/>
              <a:gd name="T6" fmla="*/ 74 w 959"/>
              <a:gd name="T7" fmla="*/ 162 h 870"/>
              <a:gd name="T8" fmla="*/ 147 w 959"/>
              <a:gd name="T9" fmla="*/ 98 h 870"/>
              <a:gd name="T10" fmla="*/ 236 w 959"/>
              <a:gd name="T11" fmla="*/ 58 h 870"/>
              <a:gd name="T12" fmla="*/ 330 w 959"/>
              <a:gd name="T13" fmla="*/ 36 h 870"/>
              <a:gd name="T14" fmla="*/ 428 w 959"/>
              <a:gd name="T15" fmla="*/ 28 h 870"/>
              <a:gd name="T16" fmla="*/ 436 w 959"/>
              <a:gd name="T17" fmla="*/ 28 h 870"/>
              <a:gd name="T18" fmla="*/ 476 w 959"/>
              <a:gd name="T19" fmla="*/ 29 h 870"/>
              <a:gd name="T20" fmla="*/ 489 w 959"/>
              <a:gd name="T21" fmla="*/ 30 h 870"/>
              <a:gd name="T22" fmla="*/ 501 w 959"/>
              <a:gd name="T23" fmla="*/ 31 h 870"/>
              <a:gd name="T24" fmla="*/ 519 w 959"/>
              <a:gd name="T25" fmla="*/ 33 h 870"/>
              <a:gd name="T26" fmla="*/ 527 w 959"/>
              <a:gd name="T27" fmla="*/ 33 h 870"/>
              <a:gd name="T28" fmla="*/ 572 w 959"/>
              <a:gd name="T29" fmla="*/ 40 h 870"/>
              <a:gd name="T30" fmla="*/ 619 w 959"/>
              <a:gd name="T31" fmla="*/ 51 h 870"/>
              <a:gd name="T32" fmla="*/ 786 w 959"/>
              <a:gd name="T33" fmla="*/ 139 h 870"/>
              <a:gd name="T34" fmla="*/ 898 w 959"/>
              <a:gd name="T35" fmla="*/ 289 h 870"/>
              <a:gd name="T36" fmla="*/ 927 w 959"/>
              <a:gd name="T37" fmla="*/ 473 h 870"/>
              <a:gd name="T38" fmla="*/ 862 w 959"/>
              <a:gd name="T39" fmla="*/ 648 h 870"/>
              <a:gd name="T40" fmla="*/ 723 w 959"/>
              <a:gd name="T41" fmla="*/ 775 h 870"/>
              <a:gd name="T42" fmla="*/ 543 w 959"/>
              <a:gd name="T43" fmla="*/ 836 h 870"/>
              <a:gd name="T44" fmla="*/ 479 w 959"/>
              <a:gd name="T45" fmla="*/ 840 h 870"/>
              <a:gd name="T46" fmla="*/ 353 w 959"/>
              <a:gd name="T47" fmla="*/ 824 h 870"/>
              <a:gd name="T48" fmla="*/ 184 w 959"/>
              <a:gd name="T49" fmla="*/ 740 h 870"/>
              <a:gd name="T50" fmla="*/ 66 w 959"/>
              <a:gd name="T51" fmla="*/ 594 h 870"/>
              <a:gd name="T52" fmla="*/ 36 w 959"/>
              <a:gd name="T53" fmla="*/ 505 h 870"/>
              <a:gd name="T54" fmla="*/ 30 w 959"/>
              <a:gd name="T55" fmla="*/ 458 h 870"/>
              <a:gd name="T56" fmla="*/ 31 w 959"/>
              <a:gd name="T57" fmla="*/ 412 h 870"/>
              <a:gd name="T58" fmla="*/ 52 w 959"/>
              <a:gd name="T59" fmla="*/ 321 h 870"/>
              <a:gd name="T60" fmla="*/ 72 w 959"/>
              <a:gd name="T61" fmla="*/ 278 h 870"/>
              <a:gd name="T62" fmla="*/ 95 w 959"/>
              <a:gd name="T63" fmla="*/ 237 h 870"/>
              <a:gd name="T64" fmla="*/ 156 w 959"/>
              <a:gd name="T65" fmla="*/ 165 h 870"/>
              <a:gd name="T66" fmla="*/ 236 w 959"/>
              <a:gd name="T67" fmla="*/ 113 h 870"/>
              <a:gd name="T68" fmla="*/ 410 w 959"/>
              <a:gd name="T69" fmla="*/ 78 h 870"/>
              <a:gd name="T70" fmla="*/ 426 w 959"/>
              <a:gd name="T71" fmla="*/ 78 h 870"/>
              <a:gd name="T72" fmla="*/ 427 w 959"/>
              <a:gd name="T73" fmla="*/ 66 h 870"/>
              <a:gd name="T74" fmla="*/ 325 w 959"/>
              <a:gd name="T75" fmla="*/ 64 h 870"/>
              <a:gd name="T76" fmla="*/ 224 w 959"/>
              <a:gd name="T77" fmla="*/ 86 h 870"/>
              <a:gd name="T78" fmla="*/ 152 w 959"/>
              <a:gd name="T79" fmla="*/ 131 h 870"/>
              <a:gd name="T80" fmla="*/ 0 w 959"/>
              <a:gd name="T81" fmla="*/ 435 h 870"/>
              <a:gd name="T82" fmla="*/ 479 w 959"/>
              <a:gd name="T83" fmla="*/ 870 h 870"/>
              <a:gd name="T84" fmla="*/ 959 w 959"/>
              <a:gd name="T85" fmla="*/ 435 h 870"/>
              <a:gd name="T86" fmla="*/ 480 w 959"/>
              <a:gd name="T87" fmla="*/ 1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9" h="870">
                <a:moveTo>
                  <a:pt x="480" y="1"/>
                </a:moveTo>
                <a:cubicBezTo>
                  <a:pt x="479" y="1"/>
                  <a:pt x="471" y="0"/>
                  <a:pt x="458" y="0"/>
                </a:cubicBezTo>
                <a:cubicBezTo>
                  <a:pt x="393" y="0"/>
                  <a:pt x="172" y="11"/>
                  <a:pt x="64" y="154"/>
                </a:cubicBezTo>
                <a:cubicBezTo>
                  <a:pt x="74" y="162"/>
                  <a:pt x="74" y="162"/>
                  <a:pt x="74" y="162"/>
                </a:cubicBezTo>
                <a:cubicBezTo>
                  <a:pt x="94" y="137"/>
                  <a:pt x="119" y="116"/>
                  <a:pt x="147" y="98"/>
                </a:cubicBezTo>
                <a:cubicBezTo>
                  <a:pt x="174" y="82"/>
                  <a:pt x="203" y="68"/>
                  <a:pt x="236" y="58"/>
                </a:cubicBezTo>
                <a:cubicBezTo>
                  <a:pt x="264" y="48"/>
                  <a:pt x="295" y="41"/>
                  <a:pt x="330" y="36"/>
                </a:cubicBezTo>
                <a:cubicBezTo>
                  <a:pt x="362" y="31"/>
                  <a:pt x="395" y="28"/>
                  <a:pt x="428" y="28"/>
                </a:cubicBezTo>
                <a:cubicBezTo>
                  <a:pt x="431" y="28"/>
                  <a:pt x="433" y="28"/>
                  <a:pt x="436" y="28"/>
                </a:cubicBezTo>
                <a:cubicBezTo>
                  <a:pt x="451" y="28"/>
                  <a:pt x="464" y="28"/>
                  <a:pt x="476" y="29"/>
                </a:cubicBezTo>
                <a:cubicBezTo>
                  <a:pt x="489" y="30"/>
                  <a:pt x="489" y="30"/>
                  <a:pt x="489" y="30"/>
                </a:cubicBezTo>
                <a:cubicBezTo>
                  <a:pt x="493" y="30"/>
                  <a:pt x="497" y="30"/>
                  <a:pt x="501" y="31"/>
                </a:cubicBezTo>
                <a:cubicBezTo>
                  <a:pt x="507" y="31"/>
                  <a:pt x="513" y="32"/>
                  <a:pt x="519" y="33"/>
                </a:cubicBezTo>
                <a:cubicBezTo>
                  <a:pt x="527" y="33"/>
                  <a:pt x="527" y="33"/>
                  <a:pt x="527" y="33"/>
                </a:cubicBezTo>
                <a:cubicBezTo>
                  <a:pt x="542" y="35"/>
                  <a:pt x="557" y="37"/>
                  <a:pt x="572" y="40"/>
                </a:cubicBezTo>
                <a:cubicBezTo>
                  <a:pt x="587" y="42"/>
                  <a:pt x="603" y="46"/>
                  <a:pt x="619" y="51"/>
                </a:cubicBezTo>
                <a:cubicBezTo>
                  <a:pt x="680" y="69"/>
                  <a:pt x="738" y="99"/>
                  <a:pt x="786" y="139"/>
                </a:cubicBezTo>
                <a:cubicBezTo>
                  <a:pt x="835" y="181"/>
                  <a:pt x="874" y="233"/>
                  <a:pt x="898" y="289"/>
                </a:cubicBezTo>
                <a:cubicBezTo>
                  <a:pt x="923" y="347"/>
                  <a:pt x="933" y="411"/>
                  <a:pt x="927" y="473"/>
                </a:cubicBezTo>
                <a:cubicBezTo>
                  <a:pt x="920" y="535"/>
                  <a:pt x="898" y="595"/>
                  <a:pt x="862" y="648"/>
                </a:cubicBezTo>
                <a:cubicBezTo>
                  <a:pt x="827" y="699"/>
                  <a:pt x="779" y="743"/>
                  <a:pt x="723" y="775"/>
                </a:cubicBezTo>
                <a:cubicBezTo>
                  <a:pt x="669" y="807"/>
                  <a:pt x="607" y="828"/>
                  <a:pt x="543" y="836"/>
                </a:cubicBezTo>
                <a:cubicBezTo>
                  <a:pt x="522" y="839"/>
                  <a:pt x="500" y="840"/>
                  <a:pt x="479" y="840"/>
                </a:cubicBezTo>
                <a:cubicBezTo>
                  <a:pt x="436" y="840"/>
                  <a:pt x="394" y="835"/>
                  <a:pt x="353" y="824"/>
                </a:cubicBezTo>
                <a:cubicBezTo>
                  <a:pt x="291" y="808"/>
                  <a:pt x="233" y="779"/>
                  <a:pt x="184" y="740"/>
                </a:cubicBezTo>
                <a:cubicBezTo>
                  <a:pt x="133" y="700"/>
                  <a:pt x="92" y="650"/>
                  <a:pt x="66" y="594"/>
                </a:cubicBezTo>
                <a:cubicBezTo>
                  <a:pt x="52" y="566"/>
                  <a:pt x="42" y="536"/>
                  <a:pt x="36" y="505"/>
                </a:cubicBezTo>
                <a:cubicBezTo>
                  <a:pt x="33" y="490"/>
                  <a:pt x="31" y="474"/>
                  <a:pt x="30" y="458"/>
                </a:cubicBezTo>
                <a:cubicBezTo>
                  <a:pt x="29" y="441"/>
                  <a:pt x="29" y="426"/>
                  <a:pt x="31" y="412"/>
                </a:cubicBezTo>
                <a:cubicBezTo>
                  <a:pt x="34" y="382"/>
                  <a:pt x="41" y="351"/>
                  <a:pt x="52" y="321"/>
                </a:cubicBezTo>
                <a:cubicBezTo>
                  <a:pt x="58" y="306"/>
                  <a:pt x="65" y="292"/>
                  <a:pt x="72" y="278"/>
                </a:cubicBezTo>
                <a:cubicBezTo>
                  <a:pt x="79" y="263"/>
                  <a:pt x="86" y="249"/>
                  <a:pt x="95" y="237"/>
                </a:cubicBezTo>
                <a:cubicBezTo>
                  <a:pt x="112" y="210"/>
                  <a:pt x="133" y="186"/>
                  <a:pt x="156" y="165"/>
                </a:cubicBezTo>
                <a:cubicBezTo>
                  <a:pt x="180" y="144"/>
                  <a:pt x="207" y="127"/>
                  <a:pt x="236" y="113"/>
                </a:cubicBezTo>
                <a:cubicBezTo>
                  <a:pt x="287" y="90"/>
                  <a:pt x="345" y="78"/>
                  <a:pt x="410" y="78"/>
                </a:cubicBezTo>
                <a:cubicBezTo>
                  <a:pt x="415" y="78"/>
                  <a:pt x="421" y="78"/>
                  <a:pt x="426" y="78"/>
                </a:cubicBezTo>
                <a:cubicBezTo>
                  <a:pt x="427" y="66"/>
                  <a:pt x="427" y="66"/>
                  <a:pt x="427" y="66"/>
                </a:cubicBezTo>
                <a:cubicBezTo>
                  <a:pt x="392" y="62"/>
                  <a:pt x="358" y="61"/>
                  <a:pt x="325" y="64"/>
                </a:cubicBezTo>
                <a:cubicBezTo>
                  <a:pt x="290" y="67"/>
                  <a:pt x="256" y="74"/>
                  <a:pt x="224" y="86"/>
                </a:cubicBezTo>
                <a:cubicBezTo>
                  <a:pt x="192" y="98"/>
                  <a:pt x="156" y="127"/>
                  <a:pt x="152" y="131"/>
                </a:cubicBezTo>
                <a:cubicBezTo>
                  <a:pt x="57" y="189"/>
                  <a:pt x="0" y="348"/>
                  <a:pt x="0" y="435"/>
                </a:cubicBezTo>
                <a:cubicBezTo>
                  <a:pt x="0" y="675"/>
                  <a:pt x="215" y="870"/>
                  <a:pt x="479" y="870"/>
                </a:cubicBezTo>
                <a:cubicBezTo>
                  <a:pt x="744" y="870"/>
                  <a:pt x="959" y="675"/>
                  <a:pt x="959" y="435"/>
                </a:cubicBezTo>
                <a:cubicBezTo>
                  <a:pt x="959" y="196"/>
                  <a:pt x="744" y="1"/>
                  <a:pt x="480" y="1"/>
                </a:cubicBezTo>
                <a:close/>
              </a:path>
            </a:pathLst>
          </a:custGeom>
          <a:solidFill>
            <a:srgbClr val="FF0000"/>
          </a:solidFill>
          <a:ln>
            <a:noFill/>
          </a:ln>
        </p:spPr>
        <p:txBody>
          <a:bodyPr vert="horz" wrap="square" lIns="74577" tIns="37289" rIns="74577" bIns="37289" numCol="1" anchor="t" anchorCtr="0" compatLnSpc="1">
            <a:prstTxWarp prst="textNoShape">
              <a:avLst/>
            </a:prstTxWarp>
          </a:bodyPr>
          <a:lstStyle/>
          <a:p>
            <a:pPr defTabSz="931925"/>
            <a:endParaRPr lang="en-US" dirty="0">
              <a:solidFill>
                <a:srgbClr val="505050"/>
              </a:solidFill>
            </a:endParaRPr>
          </a:p>
        </p:txBody>
      </p:sp>
      <p:sp>
        <p:nvSpPr>
          <p:cNvPr id="38" name="TextBox 37"/>
          <p:cNvSpPr txBox="1"/>
          <p:nvPr/>
        </p:nvSpPr>
        <p:spPr>
          <a:xfrm>
            <a:off x="462112" y="6238952"/>
            <a:ext cx="5941696" cy="470856"/>
          </a:xfrm>
          <a:prstGeom prst="rect">
            <a:avLst/>
          </a:prstGeom>
        </p:spPr>
        <p:txBody>
          <a:bodyPr wrap="square" lIns="0" tIns="0" rIns="0" bIns="0">
            <a:spAutoFit/>
          </a:bodyPr>
          <a:lstStyle>
            <a:defPPr>
              <a:defRPr lang="en-US"/>
            </a:defPPr>
            <a:lvl1pPr defTabSz="931902">
              <a:defRPr sz="1200" i="1">
                <a:gradFill>
                  <a:gsLst>
                    <a:gs pos="0">
                      <a:schemeClr val="tx1">
                        <a:lumMod val="65000"/>
                        <a:lumOff val="35000"/>
                      </a:schemeClr>
                    </a:gs>
                    <a:gs pos="100000">
                      <a:schemeClr val="tx1">
                        <a:lumMod val="65000"/>
                        <a:lumOff val="35000"/>
                      </a:schemeClr>
                    </a:gs>
                  </a:gsLst>
                  <a:lin ang="5400000" scaled="0"/>
                </a:gradFill>
              </a:defRPr>
            </a:lvl1pPr>
          </a:lstStyle>
          <a:p>
            <a:r>
              <a:rPr lang="en-US" sz="750" dirty="0">
                <a:gradFill>
                  <a:gsLst>
                    <a:gs pos="5833">
                      <a:srgbClr val="505050"/>
                    </a:gs>
                    <a:gs pos="28000">
                      <a:srgbClr val="505050"/>
                    </a:gs>
                  </a:gsLst>
                  <a:lin ang="5400000" scaled="0"/>
                </a:gradFill>
              </a:rPr>
              <a:t>Source: </a:t>
            </a:r>
            <a:r>
              <a:rPr lang="en-US" sz="750" i="0" dirty="0">
                <a:gradFill>
                  <a:gsLst>
                    <a:gs pos="5833">
                      <a:srgbClr val="505050"/>
                    </a:gs>
                    <a:gs pos="28000">
                      <a:srgbClr val="505050"/>
                    </a:gs>
                  </a:gsLst>
                  <a:lin ang="5400000" scaled="0"/>
                </a:gradFill>
              </a:rPr>
              <a:t>IDC WW Quarterly Server Virtualization Tracker, December </a:t>
            </a:r>
            <a:r>
              <a:rPr lang="en-US" sz="750" i="0" dirty="0">
                <a:gradFill>
                  <a:gsLst>
                    <a:gs pos="5833">
                      <a:srgbClr val="505050"/>
                    </a:gs>
                    <a:gs pos="28000">
                      <a:srgbClr val="505050"/>
                    </a:gs>
                  </a:gsLst>
                </a:gradFill>
              </a:rPr>
              <a:t>2014</a:t>
            </a:r>
            <a:r>
              <a:rPr lang="en-US" sz="750" i="0" dirty="0">
                <a:gradFill>
                  <a:gsLst>
                    <a:gs pos="5833">
                      <a:srgbClr val="505050"/>
                    </a:gs>
                    <a:gs pos="28000">
                      <a:srgbClr val="505050"/>
                    </a:gs>
                  </a:gsLst>
                  <a:lin ang="5400000" scaled="0"/>
                </a:gradFill>
              </a:rPr>
              <a:t>. Hyper-V and ESX + vSphere shares based on percent market share among all x86 new hypervisor deployments (nonpaid and paid).  x86 hypervisor shipments include those sold on new servers, new nonpaid hypervisor deployments aboard new servers, and new hypervisor sales and nonpaid hypervisor deployments on installed base servers.  Share gains for Hyper-V and ESX + vSphere come in part from market share transfers from older products from same vendors.</a:t>
            </a:r>
          </a:p>
        </p:txBody>
      </p:sp>
      <p:sp>
        <p:nvSpPr>
          <p:cNvPr id="5" name="Title 4"/>
          <p:cNvSpPr>
            <a:spLocks noGrp="1"/>
          </p:cNvSpPr>
          <p:nvPr>
            <p:ph type="title"/>
          </p:nvPr>
        </p:nvSpPr>
        <p:spPr/>
        <p:txBody>
          <a:bodyPr/>
          <a:lstStyle/>
          <a:p>
            <a:pPr>
              <a:tabLst>
                <a:tab pos="7285225" algn="l"/>
              </a:tabLst>
            </a:pPr>
            <a:r>
              <a:rPr lang="en-US" sz="4799" dirty="0"/>
              <a:t>We </a:t>
            </a:r>
            <a:r>
              <a:rPr lang="en-US" sz="4799" dirty="0" smtClean="0"/>
              <a:t>are winning</a:t>
            </a:r>
            <a:r>
              <a:rPr lang="en-US" sz="4799" dirty="0"/>
              <a:t/>
            </a:r>
            <a:br>
              <a:rPr lang="en-US" sz="4799" dirty="0"/>
            </a:br>
            <a:r>
              <a:rPr lang="en-US" sz="4799" dirty="0" smtClean="0"/>
              <a:t>virtualization share</a:t>
            </a:r>
            <a:endParaRPr lang="en-US" sz="4799" dirty="0"/>
          </a:p>
        </p:txBody>
      </p:sp>
      <p:sp>
        <p:nvSpPr>
          <p:cNvPr id="3" name="Rectangular Callout 2"/>
          <p:cNvSpPr/>
          <p:nvPr/>
        </p:nvSpPr>
        <p:spPr bwMode="auto">
          <a:xfrm>
            <a:off x="7486001" y="5164657"/>
            <a:ext cx="1286163" cy="428716"/>
          </a:xfrm>
          <a:prstGeom prst="wedgeRectCallout">
            <a:avLst>
              <a:gd name="adj1" fmla="val -2327"/>
              <a:gd name="adj2" fmla="val 109439"/>
            </a:avLst>
          </a:prstGeom>
          <a:solidFill>
            <a:srgbClr val="FFFFFF">
              <a:alpha val="52000"/>
            </a:srgbClr>
          </a:solidFill>
          <a:ln>
            <a:solidFill>
              <a:srgbClr val="4668C5">
                <a:alpha val="48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57139" defTabSz="914115">
              <a:lnSpc>
                <a:spcPct val="85000"/>
              </a:lnSpc>
              <a:defRPr/>
            </a:pPr>
            <a:r>
              <a:rPr lang="en-US" sz="1249" dirty="0">
                <a:gradFill>
                  <a:gsLst>
                    <a:gs pos="1250">
                      <a:srgbClr val="000000"/>
                    </a:gs>
                    <a:gs pos="100000">
                      <a:srgbClr val="000000"/>
                    </a:gs>
                  </a:gsLst>
                  <a:lin ang="5400000" scaled="0"/>
                </a:gradFill>
                <a:latin typeface="Segoe UI Semibold" panose="020B0702040204020203" pitchFamily="34" charset="0"/>
                <a:cs typeface="Segoe UI Semibold" panose="020B0702040204020203" pitchFamily="34" charset="0"/>
              </a:rPr>
              <a:t>Windows Server 2008 </a:t>
            </a:r>
            <a:r>
              <a:rPr lang="en-US" sz="1249" dirty="0">
                <a:gradFill>
                  <a:gsLst>
                    <a:gs pos="1250">
                      <a:srgbClr val="000000"/>
                    </a:gs>
                    <a:gs pos="100000">
                      <a:srgbClr val="000000"/>
                    </a:gs>
                  </a:gsLst>
                  <a:lin ang="5400000" scaled="0"/>
                </a:gradFill>
              </a:rPr>
              <a:t>Released</a:t>
            </a:r>
          </a:p>
        </p:txBody>
      </p:sp>
      <p:sp>
        <p:nvSpPr>
          <p:cNvPr id="34" name="Rectangular Callout 33"/>
          <p:cNvSpPr/>
          <p:nvPr/>
        </p:nvSpPr>
        <p:spPr bwMode="auto">
          <a:xfrm>
            <a:off x="7819154" y="3799503"/>
            <a:ext cx="1378185" cy="428716"/>
          </a:xfrm>
          <a:prstGeom prst="wedgeRectCallout">
            <a:avLst>
              <a:gd name="adj1" fmla="val 36718"/>
              <a:gd name="adj2" fmla="val 109439"/>
            </a:avLst>
          </a:prstGeom>
          <a:solidFill>
            <a:srgbClr val="FFFFFF">
              <a:alpha val="52000"/>
            </a:srgbClr>
          </a:solidFill>
          <a:ln>
            <a:solidFill>
              <a:srgbClr val="4668C5">
                <a:alpha val="48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57139" defTabSz="914115">
              <a:lnSpc>
                <a:spcPct val="85000"/>
              </a:lnSpc>
              <a:defRPr/>
            </a:pPr>
            <a:r>
              <a:rPr lang="en-US" sz="1249" dirty="0">
                <a:gradFill>
                  <a:gsLst>
                    <a:gs pos="1250">
                      <a:srgbClr val="000000"/>
                    </a:gs>
                    <a:gs pos="100000">
                      <a:srgbClr val="000000"/>
                    </a:gs>
                  </a:gsLst>
                  <a:lin ang="5400000" scaled="0"/>
                </a:gradFill>
                <a:latin typeface="Segoe UI Semibold" panose="020B0702040204020203" pitchFamily="34" charset="0"/>
                <a:cs typeface="Segoe UI Semibold" panose="020B0702040204020203" pitchFamily="34" charset="0"/>
              </a:rPr>
              <a:t>Windows Server 2008 R2 </a:t>
            </a:r>
            <a:r>
              <a:rPr lang="en-US" sz="1249" dirty="0">
                <a:gradFill>
                  <a:gsLst>
                    <a:gs pos="1250">
                      <a:srgbClr val="000000"/>
                    </a:gs>
                    <a:gs pos="100000">
                      <a:srgbClr val="000000"/>
                    </a:gs>
                  </a:gsLst>
                  <a:lin ang="5400000" scaled="0"/>
                </a:gradFill>
              </a:rPr>
              <a:t>Released</a:t>
            </a:r>
          </a:p>
        </p:txBody>
      </p:sp>
      <p:sp>
        <p:nvSpPr>
          <p:cNvPr id="42" name="Rectangular Callout 41"/>
          <p:cNvSpPr/>
          <p:nvPr/>
        </p:nvSpPr>
        <p:spPr bwMode="auto">
          <a:xfrm>
            <a:off x="8855573" y="2174207"/>
            <a:ext cx="1243391" cy="428716"/>
          </a:xfrm>
          <a:prstGeom prst="wedgeRectCallout">
            <a:avLst>
              <a:gd name="adj1" fmla="val 37919"/>
              <a:gd name="adj2" fmla="val 101731"/>
            </a:avLst>
          </a:prstGeom>
          <a:solidFill>
            <a:srgbClr val="FFFFFF">
              <a:alpha val="52000"/>
            </a:srgbClr>
          </a:solidFill>
          <a:ln>
            <a:solidFill>
              <a:srgbClr val="4668C5">
                <a:alpha val="48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57139" defTabSz="914115">
              <a:lnSpc>
                <a:spcPct val="85000"/>
              </a:lnSpc>
              <a:defRPr/>
            </a:pPr>
            <a:r>
              <a:rPr lang="en-US" sz="1249" dirty="0">
                <a:gradFill>
                  <a:gsLst>
                    <a:gs pos="1250">
                      <a:srgbClr val="000000"/>
                    </a:gs>
                    <a:gs pos="100000">
                      <a:srgbClr val="000000"/>
                    </a:gs>
                  </a:gsLst>
                  <a:lin ang="5400000" scaled="0"/>
                </a:gradFill>
                <a:latin typeface="Segoe UI Semibold" panose="020B0702040204020203" pitchFamily="34" charset="0"/>
                <a:cs typeface="Segoe UI Semibold" panose="020B0702040204020203" pitchFamily="34" charset="0"/>
              </a:rPr>
              <a:t>Windows Server 2012 </a:t>
            </a:r>
            <a:r>
              <a:rPr lang="en-US" sz="1249" dirty="0">
                <a:gradFill>
                  <a:gsLst>
                    <a:gs pos="1250">
                      <a:srgbClr val="000000"/>
                    </a:gs>
                    <a:gs pos="100000">
                      <a:srgbClr val="000000"/>
                    </a:gs>
                  </a:gsLst>
                  <a:lin ang="5400000" scaled="0"/>
                </a:gradFill>
              </a:rPr>
              <a:t>Released</a:t>
            </a:r>
          </a:p>
        </p:txBody>
      </p:sp>
      <p:sp>
        <p:nvSpPr>
          <p:cNvPr id="9" name="Oval 8"/>
          <p:cNvSpPr/>
          <p:nvPr/>
        </p:nvSpPr>
        <p:spPr bwMode="auto">
          <a:xfrm>
            <a:off x="9928691" y="2795477"/>
            <a:ext cx="196869" cy="196869"/>
          </a:xfrm>
          <a:prstGeom prst="ellipse">
            <a:avLst/>
          </a:prstGeom>
          <a:solidFill>
            <a:srgbClr val="000000"/>
          </a:solidFill>
          <a:ln w="28575">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0" name="Oval 29"/>
          <p:cNvSpPr/>
          <p:nvPr/>
        </p:nvSpPr>
        <p:spPr bwMode="auto">
          <a:xfrm>
            <a:off x="9008849" y="4463515"/>
            <a:ext cx="196869" cy="196869"/>
          </a:xfrm>
          <a:prstGeom prst="ellipse">
            <a:avLst/>
          </a:prstGeom>
          <a:solidFill>
            <a:srgbClr val="000000"/>
          </a:solidFill>
          <a:ln w="28575">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37509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ppt_x"/>
                                          </p:val>
                                        </p:tav>
                                        <p:tav tm="100000">
                                          <p:val>
                                            <p:strVal val="#ppt_x"/>
                                          </p:val>
                                        </p:tav>
                                      </p:tavLst>
                                    </p:anim>
                                    <p:anim calcmode="lin" valueType="num">
                                      <p:cBhvr additive="base">
                                        <p:cTn id="8" dur="12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250"/>
                            </p:stCondLst>
                            <p:childTnLst>
                              <p:par>
                                <p:cTn id="10" presetID="10" presetClass="entr" presetSubtype="0"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par>
                          <p:cTn id="19" fill="hold">
                            <p:stCondLst>
                              <p:cond delay="175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250"/>
                            </p:stCondLst>
                            <p:childTnLst>
                              <p:par>
                                <p:cTn id="24" presetID="10" presetClass="entr" presetSubtype="0" fill="hold" grpId="0" nodeType="afterEffect">
                                  <p:stCondLst>
                                    <p:cond delay="0"/>
                                  </p:stCondLst>
                                  <p:childTnLst>
                                    <p:set>
                                      <p:cBhvr>
                                        <p:cTn id="25" dur="1" fill="hold">
                                          <p:stCondLst>
                                            <p:cond delay="0"/>
                                          </p:stCondLst>
                                        </p:cTn>
                                        <p:tgtEl>
                                          <p:spTgt spid="19">
                                            <p:graphicEl>
                                              <a:chart seriesIdx="-3" categoryIdx="-3" bldStep="gridLegend"/>
                                            </p:graphicEl>
                                          </p:spTgt>
                                        </p:tgtEl>
                                        <p:attrNameLst>
                                          <p:attrName>style.visibility</p:attrName>
                                        </p:attrNameLst>
                                      </p:cBhvr>
                                      <p:to>
                                        <p:strVal val="visible"/>
                                      </p:to>
                                    </p:set>
                                    <p:animEffect transition="in" filter="fade">
                                      <p:cBhvr>
                                        <p:cTn id="26" dur="500"/>
                                        <p:tgtEl>
                                          <p:spTgt spid="19">
                                            <p:graphicEl>
                                              <a:chart seriesIdx="-3" categoryIdx="-3" bldStep="gridLegend"/>
                                            </p:graphic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2750"/>
                            </p:stCondLst>
                            <p:childTnLst>
                              <p:par>
                                <p:cTn id="31" presetID="10" presetClass="entr" presetSubtype="0" fill="hold" grpId="0" nodeType="afterEffect">
                                  <p:stCondLst>
                                    <p:cond delay="0"/>
                                  </p:stCondLst>
                                  <p:childTnLst>
                                    <p:set>
                                      <p:cBhvr>
                                        <p:cTn id="32" dur="1" fill="hold">
                                          <p:stCondLst>
                                            <p:cond delay="0"/>
                                          </p:stCondLst>
                                        </p:cTn>
                                        <p:tgtEl>
                                          <p:spTgt spid="19">
                                            <p:graphicEl>
                                              <a:chart seriesIdx="-4" categoryIdx="0" bldStep="category"/>
                                            </p:graphicEl>
                                          </p:spTgt>
                                        </p:tgtEl>
                                        <p:attrNameLst>
                                          <p:attrName>style.visibility</p:attrName>
                                        </p:attrNameLst>
                                      </p:cBhvr>
                                      <p:to>
                                        <p:strVal val="visible"/>
                                      </p:to>
                                    </p:set>
                                    <p:animEffect transition="in" filter="fade">
                                      <p:cBhvr>
                                        <p:cTn id="33" dur="500"/>
                                        <p:tgtEl>
                                          <p:spTgt spid="19">
                                            <p:graphicEl>
                                              <a:chart seriesIdx="-4" categoryIdx="0" bldStep="category"/>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par>
                          <p:cTn id="37" fill="hold">
                            <p:stCondLst>
                              <p:cond delay="3250"/>
                            </p:stCondLst>
                            <p:childTnLst>
                              <p:par>
                                <p:cTn id="38" presetID="10" presetClass="entr" presetSubtype="0"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par>
                          <p:cTn id="41" fill="hold">
                            <p:stCondLst>
                              <p:cond delay="3750"/>
                            </p:stCondLst>
                            <p:childTnLst>
                              <p:par>
                                <p:cTn id="42" presetID="22" presetClass="entr" presetSubtype="8" fill="hold" grpId="0" nodeType="afterEffect">
                                  <p:stCondLst>
                                    <p:cond delay="0"/>
                                  </p:stCondLst>
                                  <p:childTnLst>
                                    <p:set>
                                      <p:cBhvr>
                                        <p:cTn id="43" dur="1" fill="hold">
                                          <p:stCondLst>
                                            <p:cond delay="0"/>
                                          </p:stCondLst>
                                        </p:cTn>
                                        <p:tgtEl>
                                          <p:spTgt spid="19">
                                            <p:graphicEl>
                                              <a:chart seriesIdx="-4" categoryIdx="1" bldStep="category"/>
                                            </p:graphicEl>
                                          </p:spTgt>
                                        </p:tgtEl>
                                        <p:attrNameLst>
                                          <p:attrName>style.visibility</p:attrName>
                                        </p:attrNameLst>
                                      </p:cBhvr>
                                      <p:to>
                                        <p:strVal val="visible"/>
                                      </p:to>
                                    </p:set>
                                    <p:animEffect transition="in" filter="wipe(left)">
                                      <p:cBhvr>
                                        <p:cTn id="44" dur="750"/>
                                        <p:tgtEl>
                                          <p:spTgt spid="19">
                                            <p:graphicEl>
                                              <a:chart seriesIdx="-4" categoryIdx="1" bldStep="category"/>
                                            </p:graphicEl>
                                          </p:spTgt>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par>
                          <p:cTn id="52" fill="hold">
                            <p:stCondLst>
                              <p:cond delay="5000"/>
                            </p:stCondLst>
                            <p:childTnLst>
                              <p:par>
                                <p:cTn id="53" presetID="22" presetClass="entr" presetSubtype="4" fill="hold" grpId="0" nodeType="afterEffect">
                                  <p:stCondLst>
                                    <p:cond delay="0"/>
                                  </p:stCondLst>
                                  <p:childTnLst>
                                    <p:set>
                                      <p:cBhvr>
                                        <p:cTn id="54" dur="1" fill="hold">
                                          <p:stCondLst>
                                            <p:cond delay="0"/>
                                          </p:stCondLst>
                                        </p:cTn>
                                        <p:tgtEl>
                                          <p:spTgt spid="19">
                                            <p:graphicEl>
                                              <a:chart seriesIdx="-4" categoryIdx="2" bldStep="category"/>
                                            </p:graphicEl>
                                          </p:spTgt>
                                        </p:tgtEl>
                                        <p:attrNameLst>
                                          <p:attrName>style.visibility</p:attrName>
                                        </p:attrNameLst>
                                      </p:cBhvr>
                                      <p:to>
                                        <p:strVal val="visible"/>
                                      </p:to>
                                    </p:set>
                                    <p:animEffect transition="in" filter="wipe(down)">
                                      <p:cBhvr>
                                        <p:cTn id="55" dur="1000"/>
                                        <p:tgtEl>
                                          <p:spTgt spid="19">
                                            <p:graphicEl>
                                              <a:chart seriesIdx="-4" categoryIdx="2" bldStep="category"/>
                                            </p:graphicEl>
                                          </p:spTgt>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19">
                                            <p:graphicEl>
                                              <a:chart seriesIdx="-4" categoryIdx="3" bldStep="category"/>
                                            </p:graphicEl>
                                          </p:spTgt>
                                        </p:tgtEl>
                                        <p:attrNameLst>
                                          <p:attrName>style.visibility</p:attrName>
                                        </p:attrNameLst>
                                      </p:cBhvr>
                                      <p:to>
                                        <p:strVal val="visible"/>
                                      </p:to>
                                    </p:set>
                                    <p:animEffect transition="in" filter="wipe(left)">
                                      <p:cBhvr>
                                        <p:cTn id="66" dur="750"/>
                                        <p:tgtEl>
                                          <p:spTgt spid="19">
                                            <p:graphicEl>
                                              <a:chart seriesIdx="-4" categoryIdx="3" bldStep="category"/>
                                            </p:graphicEl>
                                          </p:spTgt>
                                        </p:tgtEl>
                                      </p:cBhvr>
                                    </p:animEffect>
                                  </p:childTnLst>
                                </p:cTn>
                              </p:par>
                            </p:childTnLst>
                          </p:cTn>
                        </p:par>
                        <p:par>
                          <p:cTn id="67" fill="hold">
                            <p:stCondLst>
                              <p:cond delay="7250"/>
                            </p:stCondLst>
                            <p:childTnLst>
                              <p:par>
                                <p:cTn id="68" presetID="10" presetClass="entr" presetSubtype="0"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750"/>
                                        <p:tgtEl>
                                          <p:spTgt spid="3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750"/>
                                        <p:tgtEl>
                                          <p:spTgt spid="33"/>
                                        </p:tgtEl>
                                      </p:cBhvr>
                                    </p:animEffect>
                                  </p:childTnLst>
                                </p:cTn>
                              </p:par>
                              <p:par>
                                <p:cTn id="77" presetID="10" presetClass="entr" presetSubtype="0"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750"/>
                                        <p:tgtEl>
                                          <p:spTgt spid="3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750"/>
                                        <p:tgtEl>
                                          <p:spTgt spid="4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750"/>
                                        <p:tgtEl>
                                          <p:spTgt spid="41"/>
                                        </p:tgtEl>
                                      </p:cBhvr>
                                    </p:animEffect>
                                  </p:childTnLst>
                                </p:cTn>
                              </p:par>
                            </p:childTnLst>
                          </p:cTn>
                        </p:par>
                      </p:childTnLst>
                    </p:cTn>
                  </p:par>
                  <p:par>
                    <p:cTn id="86" fill="hold">
                      <p:stCondLst>
                        <p:cond delay="indefinite"/>
                      </p:stCondLst>
                      <p:childTnLst>
                        <p:par>
                          <p:cTn id="87" fill="hold">
                            <p:stCondLst>
                              <p:cond delay="0"/>
                            </p:stCondLst>
                            <p:childTnLst>
                              <p:par>
                                <p:cTn id="88" presetID="21" presetClass="entr" presetSubtype="1" fill="hold" grpId="0" nodeType="click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heel(1)">
                                      <p:cBhvr>
                                        <p:cTn id="90"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Chart bld="category"/>
        </p:bldSub>
      </p:bldGraphic>
      <p:bldP spid="23" grpId="0"/>
      <p:bldP spid="31" grpId="0"/>
      <p:bldP spid="33" grpId="0"/>
      <p:bldP spid="40" grpId="0"/>
      <p:bldP spid="41" grpId="0"/>
      <p:bldP spid="37" grpId="0"/>
      <p:bldP spid="39" grpId="0" animBg="1"/>
      <p:bldP spid="38" grpId="0"/>
      <p:bldP spid="5" grpId="0"/>
      <p:bldP spid="3" grpId="0" animBg="1"/>
      <p:bldP spid="34" grpId="0" animBg="1"/>
      <p:bldP spid="42" grpId="0" animBg="1"/>
      <p:bldP spid="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883" y="497"/>
            <a:ext cx="12434711" cy="699353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3" name="Group 12"/>
          <p:cNvGrpSpPr/>
          <p:nvPr/>
        </p:nvGrpSpPr>
        <p:grpSpPr>
          <a:xfrm>
            <a:off x="4574252" y="2400742"/>
            <a:ext cx="7633430" cy="1120315"/>
            <a:chOff x="4209143" y="3062154"/>
            <a:chExt cx="7634513" cy="1120474"/>
          </a:xfrm>
        </p:grpSpPr>
        <p:sp>
          <p:nvSpPr>
            <p:cNvPr id="17" name="Rectangle 16"/>
            <p:cNvSpPr/>
            <p:nvPr/>
          </p:nvSpPr>
          <p:spPr bwMode="auto">
            <a:xfrm>
              <a:off x="4209143" y="3062154"/>
              <a:ext cx="7634513" cy="112047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a:xfrm>
              <a:off x="5426952" y="3340391"/>
              <a:ext cx="6231271" cy="570045"/>
            </a:xfrm>
            <a:prstGeom prst="rect">
              <a:avLst/>
            </a:prstGeom>
          </p:spPr>
          <p:txBody>
            <a:bodyPr wrap="square">
              <a:spAutoFit/>
            </a:bodyPr>
            <a:lstStyle/>
            <a:p>
              <a:pPr algn="r" defTabSz="932563">
                <a:lnSpc>
                  <a:spcPts val="3999"/>
                </a:lnSpc>
                <a:spcAft>
                  <a:spcPts val="1199"/>
                </a:spcAft>
              </a:pPr>
              <a:r>
                <a:rPr lang="en-US" sz="3199" dirty="0">
                  <a:gradFill>
                    <a:gsLst>
                      <a:gs pos="0">
                        <a:srgbClr val="FFFFFF"/>
                      </a:gs>
                      <a:gs pos="100000">
                        <a:srgbClr val="FFFFFF"/>
                      </a:gs>
                    </a:gsLst>
                  </a:gradFill>
                  <a:latin typeface="Segoe UI Light"/>
                </a:rPr>
                <a:t>Public Cloud Storage Services</a:t>
              </a:r>
              <a:r>
                <a:rPr lang="en-US" sz="2000" baseline="82000" dirty="0">
                  <a:gradFill>
                    <a:gsLst>
                      <a:gs pos="0">
                        <a:srgbClr val="FFFFFF"/>
                      </a:gs>
                      <a:gs pos="100000">
                        <a:srgbClr val="FFFFFF"/>
                      </a:gs>
                    </a:gsLst>
                  </a:gradFill>
                  <a:latin typeface="Segoe UI Light"/>
                </a:rPr>
                <a:t>2</a:t>
              </a:r>
            </a:p>
          </p:txBody>
        </p:sp>
      </p:grpSp>
      <p:grpSp>
        <p:nvGrpSpPr>
          <p:cNvPr id="10" name="Group 9"/>
          <p:cNvGrpSpPr/>
          <p:nvPr/>
        </p:nvGrpSpPr>
        <p:grpSpPr>
          <a:xfrm>
            <a:off x="6480593" y="1202402"/>
            <a:ext cx="5727089" cy="1120315"/>
            <a:chOff x="6115755" y="1863644"/>
            <a:chExt cx="5727902" cy="1120474"/>
          </a:xfrm>
        </p:grpSpPr>
        <p:sp>
          <p:nvSpPr>
            <p:cNvPr id="8" name="Rectangle 7"/>
            <p:cNvSpPr/>
            <p:nvPr/>
          </p:nvSpPr>
          <p:spPr bwMode="auto">
            <a:xfrm>
              <a:off x="6115755" y="1863644"/>
              <a:ext cx="5727902" cy="112047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a:xfrm>
              <a:off x="6704114" y="2144948"/>
              <a:ext cx="4973159" cy="570045"/>
            </a:xfrm>
            <a:prstGeom prst="rect">
              <a:avLst/>
            </a:prstGeom>
          </p:spPr>
          <p:txBody>
            <a:bodyPr wrap="square">
              <a:spAutoFit/>
            </a:bodyPr>
            <a:lstStyle/>
            <a:p>
              <a:pPr algn="r" defTabSz="932563">
                <a:lnSpc>
                  <a:spcPts val="3999"/>
                </a:lnSpc>
                <a:spcAft>
                  <a:spcPts val="1199"/>
                </a:spcAft>
              </a:pPr>
              <a:r>
                <a:rPr lang="en-US" sz="3199" dirty="0">
                  <a:gradFill>
                    <a:gsLst>
                      <a:gs pos="0">
                        <a:srgbClr val="FFFFFF"/>
                      </a:gs>
                      <a:gs pos="100000">
                        <a:srgbClr val="FFFFFF"/>
                      </a:gs>
                    </a:gsLst>
                    <a:lin ang="5400000" scaled="1"/>
                  </a:gradFill>
                  <a:latin typeface="Segoe UI Light"/>
                </a:rPr>
                <a:t>x86 Server Virtualization</a:t>
              </a:r>
              <a:r>
                <a:rPr lang="en-US" sz="2000" baseline="82000" dirty="0">
                  <a:gradFill>
                    <a:gsLst>
                      <a:gs pos="0">
                        <a:srgbClr val="FFFFFF"/>
                      </a:gs>
                      <a:gs pos="100000">
                        <a:srgbClr val="FFFFFF"/>
                      </a:gs>
                    </a:gsLst>
                    <a:lin ang="5400000" scaled="1"/>
                  </a:gradFill>
                  <a:latin typeface="Segoe UI Light"/>
                </a:rPr>
                <a:t>1</a:t>
              </a:r>
              <a:endParaRPr lang="en-US" sz="3199" baseline="82000" dirty="0">
                <a:gradFill>
                  <a:gsLst>
                    <a:gs pos="0">
                      <a:srgbClr val="FFFFFF"/>
                    </a:gs>
                    <a:gs pos="100000">
                      <a:srgbClr val="FFFFFF"/>
                    </a:gs>
                  </a:gsLst>
                  <a:lin ang="5400000" scaled="1"/>
                </a:gradFill>
                <a:latin typeface="Segoe UI Light"/>
              </a:endParaRPr>
            </a:p>
          </p:txBody>
        </p:sp>
      </p:grpSp>
      <p:grpSp>
        <p:nvGrpSpPr>
          <p:cNvPr id="14" name="Group 13"/>
          <p:cNvGrpSpPr/>
          <p:nvPr/>
        </p:nvGrpSpPr>
        <p:grpSpPr>
          <a:xfrm>
            <a:off x="3413274" y="3599083"/>
            <a:ext cx="8794410" cy="1120315"/>
            <a:chOff x="3048000" y="4260664"/>
            <a:chExt cx="8795657" cy="1120474"/>
          </a:xfrm>
        </p:grpSpPr>
        <p:sp>
          <p:nvSpPr>
            <p:cNvPr id="18" name="Rectangle 17"/>
            <p:cNvSpPr/>
            <p:nvPr/>
          </p:nvSpPr>
          <p:spPr bwMode="auto">
            <a:xfrm>
              <a:off x="3048000" y="4260664"/>
              <a:ext cx="8795657" cy="112047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a:xfrm>
              <a:off x="5155823" y="4535834"/>
              <a:ext cx="6502400" cy="570045"/>
            </a:xfrm>
            <a:prstGeom prst="rect">
              <a:avLst/>
            </a:prstGeom>
          </p:spPr>
          <p:txBody>
            <a:bodyPr wrap="square">
              <a:spAutoFit/>
            </a:bodyPr>
            <a:lstStyle/>
            <a:p>
              <a:pPr algn="r" defTabSz="932563">
                <a:lnSpc>
                  <a:spcPts val="3999"/>
                </a:lnSpc>
                <a:spcAft>
                  <a:spcPts val="1199"/>
                </a:spcAft>
              </a:pPr>
              <a:r>
                <a:rPr lang="en-US" sz="3199" dirty="0">
                  <a:gradFill>
                    <a:gsLst>
                      <a:gs pos="0">
                        <a:srgbClr val="FFFFFF"/>
                      </a:gs>
                      <a:gs pos="100000">
                        <a:srgbClr val="FFFFFF"/>
                      </a:gs>
                    </a:gsLst>
                  </a:gradFill>
                  <a:latin typeface="Segoe UI Light"/>
                </a:rPr>
                <a:t>Cloud Infrastructure as a Service</a:t>
              </a:r>
              <a:r>
                <a:rPr lang="en-US" sz="2000" baseline="82000" dirty="0">
                  <a:gradFill>
                    <a:gsLst>
                      <a:gs pos="0">
                        <a:srgbClr val="FFFFFF"/>
                      </a:gs>
                      <a:gs pos="100000">
                        <a:srgbClr val="FFFFFF"/>
                      </a:gs>
                    </a:gsLst>
                  </a:gradFill>
                  <a:latin typeface="Segoe UI Light"/>
                </a:rPr>
                <a:t>3</a:t>
              </a:r>
            </a:p>
          </p:txBody>
        </p:sp>
      </p:grpSp>
      <p:grpSp>
        <p:nvGrpSpPr>
          <p:cNvPr id="15" name="Group 14"/>
          <p:cNvGrpSpPr/>
          <p:nvPr/>
        </p:nvGrpSpPr>
        <p:grpSpPr>
          <a:xfrm>
            <a:off x="1338025" y="4797422"/>
            <a:ext cx="10869657" cy="1120315"/>
            <a:chOff x="972457" y="5459173"/>
            <a:chExt cx="10871199" cy="1120474"/>
          </a:xfrm>
        </p:grpSpPr>
        <p:sp>
          <p:nvSpPr>
            <p:cNvPr id="19" name="Rectangle 18"/>
            <p:cNvSpPr/>
            <p:nvPr/>
          </p:nvSpPr>
          <p:spPr bwMode="auto">
            <a:xfrm>
              <a:off x="972457" y="5459173"/>
              <a:ext cx="10871199" cy="112047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a:xfrm>
              <a:off x="3669573" y="5731277"/>
              <a:ext cx="7988650" cy="570045"/>
            </a:xfrm>
            <a:prstGeom prst="rect">
              <a:avLst/>
            </a:prstGeom>
          </p:spPr>
          <p:txBody>
            <a:bodyPr wrap="square">
              <a:spAutoFit/>
            </a:bodyPr>
            <a:lstStyle/>
            <a:p>
              <a:pPr algn="r" defTabSz="932563">
                <a:lnSpc>
                  <a:spcPts val="3999"/>
                </a:lnSpc>
                <a:spcAft>
                  <a:spcPts val="1199"/>
                </a:spcAft>
              </a:pPr>
              <a:r>
                <a:rPr lang="en-US" sz="3199" dirty="0">
                  <a:gradFill>
                    <a:gsLst>
                      <a:gs pos="0">
                        <a:srgbClr val="FFFFFF"/>
                      </a:gs>
                      <a:gs pos="100000">
                        <a:srgbClr val="FFFFFF"/>
                      </a:gs>
                    </a:gsLst>
                  </a:gradFill>
                  <a:latin typeface="Segoe UI Light"/>
                </a:rPr>
                <a:t>Enterprise Application Platform as a Service</a:t>
              </a:r>
              <a:r>
                <a:rPr lang="en-US" sz="2000" baseline="82000" dirty="0">
                  <a:gradFill>
                    <a:gsLst>
                      <a:gs pos="0">
                        <a:srgbClr val="FFFFFF"/>
                      </a:gs>
                      <a:gs pos="100000">
                        <a:srgbClr val="FFFFFF"/>
                      </a:gs>
                    </a:gsLst>
                  </a:gradFill>
                  <a:latin typeface="Segoe UI Light"/>
                </a:rPr>
                <a:t>4</a:t>
              </a:r>
            </a:p>
          </p:txBody>
        </p:sp>
      </p:grpSp>
      <p:sp>
        <p:nvSpPr>
          <p:cNvPr id="3" name="Rectangle 2"/>
          <p:cNvSpPr/>
          <p:nvPr/>
        </p:nvSpPr>
        <p:spPr bwMode="auto">
          <a:xfrm>
            <a:off x="883" y="497"/>
            <a:ext cx="9359638" cy="6993533"/>
          </a:xfrm>
          <a:custGeom>
            <a:avLst/>
            <a:gdLst/>
            <a:ahLst/>
            <a:cxnLst/>
            <a:rect l="l" t="t" r="r" b="b"/>
            <a:pathLst>
              <a:path w="9360966" h="6994525">
                <a:moveTo>
                  <a:pt x="0" y="0"/>
                </a:moveTo>
                <a:lnTo>
                  <a:pt x="9360966" y="0"/>
                </a:lnTo>
                <a:lnTo>
                  <a:pt x="1958393" y="6994525"/>
                </a:lnTo>
                <a:lnTo>
                  <a:pt x="0" y="6994525"/>
                </a:lnTo>
                <a:close/>
              </a:path>
            </a:pathLst>
          </a:cu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sz="5400" dirty="0" smtClean="0"/>
              <a:t>A leader </a:t>
            </a:r>
            <a:r>
              <a:rPr lang="en-US" sz="5400" dirty="0"/>
              <a:t>in Gartner </a:t>
            </a:r>
            <a:r>
              <a:rPr lang="en-US" sz="5400" dirty="0" smtClean="0"/>
              <a:t/>
            </a:r>
            <a:br>
              <a:rPr lang="en-US" sz="5400" dirty="0" smtClean="0"/>
            </a:br>
            <a:r>
              <a:rPr lang="en-US" sz="5400" dirty="0" smtClean="0"/>
              <a:t>magic </a:t>
            </a:r>
            <a:r>
              <a:rPr lang="en-US" sz="5400" dirty="0"/>
              <a:t>quadrants</a:t>
            </a:r>
          </a:p>
        </p:txBody>
      </p:sp>
      <p:sp>
        <p:nvSpPr>
          <p:cNvPr id="24" name="Text Placeholder 12"/>
          <p:cNvSpPr txBox="1">
            <a:spLocks/>
          </p:cNvSpPr>
          <p:nvPr/>
        </p:nvSpPr>
        <p:spPr>
          <a:xfrm>
            <a:off x="354648" y="2362425"/>
            <a:ext cx="4450769" cy="1842591"/>
          </a:xfrm>
          <a:prstGeom prst="rect">
            <a:avLst/>
          </a:prstGeom>
        </p:spPr>
        <p:txBody>
          <a:bodyPr vert="horz" wrap="square" lIns="143387" tIns="89616" rIns="143387" bIns="89616" rtlCol="0">
            <a:spAutoFit/>
          </a:bodyPr>
          <a:lstStyle>
            <a:lvl1pPr marL="336111" marR="0" indent="-336111" algn="l" defTabSz="914274"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2"/>
                    </a:gs>
                    <a:gs pos="99000">
                      <a:schemeClr val="tx2"/>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68216" indent="-568216">
              <a:buFont typeface="Wingdings" panose="05000000000000000000" pitchFamily="2" charset="2"/>
              <a:buChar char="à"/>
            </a:pPr>
            <a:r>
              <a:rPr lang="en-US" sz="3999" dirty="0">
                <a:gradFill>
                  <a:gsLst>
                    <a:gs pos="16814">
                      <a:srgbClr val="FFFFFF"/>
                    </a:gs>
                    <a:gs pos="46000">
                      <a:srgbClr val="FFFFFF"/>
                    </a:gs>
                  </a:gsLst>
                  <a:lin ang="5400000" scaled="0"/>
                </a:gradFill>
              </a:rPr>
              <a:t>Microsoft only leader in </a:t>
            </a:r>
            <a:r>
              <a:rPr lang="en-US" sz="3999" b="1" dirty="0">
                <a:gradFill>
                  <a:gsLst>
                    <a:gs pos="16814">
                      <a:srgbClr val="FFFFFF"/>
                    </a:gs>
                    <a:gs pos="46000">
                      <a:srgbClr val="FFFFFF"/>
                    </a:gs>
                  </a:gsLst>
                  <a:lin ang="5400000" scaled="0"/>
                </a:gradFill>
              </a:rPr>
              <a:t>all four magic quadrants</a:t>
            </a:r>
          </a:p>
        </p:txBody>
      </p:sp>
      <p:sp>
        <p:nvSpPr>
          <p:cNvPr id="5" name="Rectangle 4"/>
          <p:cNvSpPr/>
          <p:nvPr/>
        </p:nvSpPr>
        <p:spPr>
          <a:xfrm>
            <a:off x="2876536" y="6261816"/>
            <a:ext cx="9083531" cy="262109"/>
          </a:xfrm>
          <a:prstGeom prst="rect">
            <a:avLst/>
          </a:prstGeom>
        </p:spPr>
        <p:txBody>
          <a:bodyPr wrap="square">
            <a:spAutoFit/>
          </a:bodyPr>
          <a:lstStyle/>
          <a:p>
            <a:pPr defTabSz="932563">
              <a:lnSpc>
                <a:spcPct val="107000"/>
              </a:lnSpc>
              <a:spcAft>
                <a:spcPts val="800"/>
              </a:spcAft>
              <a:tabLst>
                <a:tab pos="457112" algn="l"/>
              </a:tabLst>
            </a:pPr>
            <a:r>
              <a:rPr lang="en-US" sz="500" b="1" dirty="0">
                <a:gradFill>
                  <a:gsLst>
                    <a:gs pos="0">
                      <a:srgbClr val="000000"/>
                    </a:gs>
                    <a:gs pos="100000">
                      <a:srgbClr val="000000"/>
                    </a:gs>
                  </a:gsLst>
                  <a:lin ang="0" scaled="0"/>
                </a:gradFill>
                <a:latin typeface="Calibri" panose="020F0502020204030204" pitchFamily="34" charset="0"/>
                <a:ea typeface="Calibri" panose="020F0502020204030204" pitchFamily="34" charset="0"/>
                <a:cs typeface="Times New Roman" panose="02020603050405020304" pitchFamily="18" charset="0"/>
              </a:rPr>
              <a:t>[1]</a:t>
            </a:r>
            <a:r>
              <a:rPr lang="en-US" sz="500" dirty="0">
                <a:gradFill>
                  <a:gsLst>
                    <a:gs pos="0">
                      <a:srgbClr val="000000"/>
                    </a:gs>
                    <a:gs pos="100000">
                      <a:srgbClr val="000000"/>
                    </a:gs>
                  </a:gsLst>
                  <a:lin ang="0" scaled="0"/>
                </a:gradFill>
                <a:latin typeface="Calibri" panose="020F0502020204030204" pitchFamily="34" charset="0"/>
                <a:ea typeface="Calibri" panose="020F0502020204030204" pitchFamily="34" charset="0"/>
                <a:cs typeface="Times New Roman" panose="02020603050405020304" pitchFamily="18" charset="0"/>
              </a:rPr>
              <a:t> Gartner “x86 Server Virtualization Infrastructure,” by Thomas J. </a:t>
            </a:r>
            <a:r>
              <a:rPr lang="en-US" sz="500" dirty="0" err="1">
                <a:gradFill>
                  <a:gsLst>
                    <a:gs pos="0">
                      <a:srgbClr val="000000"/>
                    </a:gs>
                    <a:gs pos="100000">
                      <a:srgbClr val="000000"/>
                    </a:gs>
                  </a:gsLst>
                  <a:lin ang="0" scaled="0"/>
                </a:gradFill>
                <a:latin typeface="Calibri" panose="020F0502020204030204" pitchFamily="34" charset="0"/>
                <a:ea typeface="Calibri" panose="020F0502020204030204" pitchFamily="34" charset="0"/>
                <a:cs typeface="Times New Roman" panose="02020603050405020304" pitchFamily="18" charset="0"/>
              </a:rPr>
              <a:t>Bittman</a:t>
            </a:r>
            <a:r>
              <a:rPr lang="en-US" sz="500" dirty="0">
                <a:gradFill>
                  <a:gsLst>
                    <a:gs pos="0">
                      <a:srgbClr val="000000"/>
                    </a:gs>
                    <a:gs pos="100000">
                      <a:srgbClr val="000000"/>
                    </a:gs>
                  </a:gsLst>
                  <a:lin ang="0" scaled="0"/>
                </a:gradFill>
                <a:latin typeface="Calibri" panose="020F0502020204030204" pitchFamily="34" charset="0"/>
                <a:ea typeface="Calibri" panose="020F0502020204030204" pitchFamily="34" charset="0"/>
                <a:cs typeface="Times New Roman" panose="02020603050405020304" pitchFamily="18" charset="0"/>
              </a:rPr>
              <a:t>, Philip Dawson, July 2 2014; </a:t>
            </a:r>
            <a:r>
              <a:rPr lang="en-US" sz="500" b="1" dirty="0">
                <a:gradFill>
                  <a:gsLst>
                    <a:gs pos="0">
                      <a:srgbClr val="000000"/>
                    </a:gs>
                    <a:gs pos="100000">
                      <a:srgbClr val="000000"/>
                    </a:gs>
                  </a:gsLst>
                  <a:lin ang="0" scaled="0"/>
                </a:gradFill>
                <a:latin typeface="Calibri" panose="020F0502020204030204" pitchFamily="34" charset="0"/>
                <a:ea typeface="Calibri" panose="020F0502020204030204" pitchFamily="34" charset="0"/>
                <a:cs typeface="Times New Roman" panose="02020603050405020304" pitchFamily="18" charset="0"/>
              </a:rPr>
              <a:t>[2]</a:t>
            </a:r>
            <a:r>
              <a:rPr lang="en-US" sz="500" dirty="0">
                <a:gradFill>
                  <a:gsLst>
                    <a:gs pos="0">
                      <a:srgbClr val="000000"/>
                    </a:gs>
                    <a:gs pos="100000">
                      <a:srgbClr val="000000"/>
                    </a:gs>
                  </a:gsLst>
                  <a:lin ang="0" scaled="0"/>
                </a:gradFill>
                <a:latin typeface="Calibri" panose="020F0502020204030204" pitchFamily="34" charset="0"/>
                <a:ea typeface="Calibri" panose="020F0502020204030204" pitchFamily="34" charset="0"/>
                <a:cs typeface="Times New Roman" panose="02020603050405020304" pitchFamily="18" charset="0"/>
              </a:rPr>
              <a:t> Gartner “Public Cloud Storage Services,” by Gene Ruth, </a:t>
            </a:r>
            <a:r>
              <a:rPr lang="en-US" sz="500" dirty="0" err="1">
                <a:gradFill>
                  <a:gsLst>
                    <a:gs pos="0">
                      <a:srgbClr val="000000"/>
                    </a:gs>
                    <a:gs pos="100000">
                      <a:srgbClr val="000000"/>
                    </a:gs>
                  </a:gsLst>
                  <a:lin ang="0" scaled="0"/>
                </a:gradFill>
                <a:latin typeface="Calibri" panose="020F0502020204030204" pitchFamily="34" charset="0"/>
                <a:ea typeface="Calibri" panose="020F0502020204030204" pitchFamily="34" charset="0"/>
                <a:cs typeface="Times New Roman" panose="02020603050405020304" pitchFamily="18" charset="0"/>
              </a:rPr>
              <a:t>Arun</a:t>
            </a:r>
            <a:r>
              <a:rPr lang="en-US" sz="500" dirty="0">
                <a:gradFill>
                  <a:gsLst>
                    <a:gs pos="0">
                      <a:srgbClr val="000000"/>
                    </a:gs>
                    <a:gs pos="100000">
                      <a:srgbClr val="000000"/>
                    </a:gs>
                  </a:gsLst>
                  <a:lin ang="0" scaled="0"/>
                </a:gradFill>
                <a:latin typeface="Calibri" panose="020F0502020204030204" pitchFamily="34" charset="0"/>
                <a:ea typeface="Calibri" panose="020F0502020204030204" pitchFamily="34" charset="0"/>
                <a:cs typeface="Times New Roman" panose="02020603050405020304" pitchFamily="18" charset="0"/>
              </a:rPr>
              <a:t> </a:t>
            </a:r>
            <a:r>
              <a:rPr lang="en-US" sz="500" dirty="0" err="1">
                <a:gradFill>
                  <a:gsLst>
                    <a:gs pos="0">
                      <a:srgbClr val="000000"/>
                    </a:gs>
                    <a:gs pos="100000">
                      <a:srgbClr val="000000"/>
                    </a:gs>
                  </a:gsLst>
                  <a:lin ang="0" scaled="0"/>
                </a:gradFill>
                <a:latin typeface="Calibri" panose="020F0502020204030204" pitchFamily="34" charset="0"/>
                <a:ea typeface="Calibri" panose="020F0502020204030204" pitchFamily="34" charset="0"/>
                <a:cs typeface="Times New Roman" panose="02020603050405020304" pitchFamily="18" charset="0"/>
              </a:rPr>
              <a:t>Chandrasekaran</a:t>
            </a:r>
            <a:r>
              <a:rPr lang="en-US" sz="500" dirty="0">
                <a:gradFill>
                  <a:gsLst>
                    <a:gs pos="0">
                      <a:srgbClr val="000000"/>
                    </a:gs>
                    <a:gs pos="100000">
                      <a:srgbClr val="000000"/>
                    </a:gs>
                  </a:gsLst>
                  <a:lin ang="0" scaled="0"/>
                </a:gradFill>
                <a:latin typeface="Calibri" panose="020F0502020204030204" pitchFamily="34" charset="0"/>
                <a:ea typeface="Calibri" panose="020F0502020204030204" pitchFamily="34" charset="0"/>
                <a:cs typeface="Times New Roman" panose="02020603050405020304" pitchFamily="18" charset="0"/>
              </a:rPr>
              <a:t>, July 9, 2014; </a:t>
            </a:r>
            <a:r>
              <a:rPr lang="en-US" sz="500" b="1" dirty="0">
                <a:gradFill>
                  <a:gsLst>
                    <a:gs pos="0">
                      <a:srgbClr val="000000"/>
                    </a:gs>
                    <a:gs pos="100000">
                      <a:srgbClr val="000000"/>
                    </a:gs>
                  </a:gsLst>
                  <a:lin ang="0" scaled="0"/>
                </a:gradFill>
                <a:latin typeface="Calibri" panose="020F0502020204030204" pitchFamily="34" charset="0"/>
                <a:ea typeface="Calibri" panose="020F0502020204030204" pitchFamily="34" charset="0"/>
                <a:cs typeface="Times New Roman" panose="02020603050405020304" pitchFamily="18" charset="0"/>
              </a:rPr>
              <a:t>[3]</a:t>
            </a:r>
            <a:r>
              <a:rPr lang="en-US" sz="500" dirty="0">
                <a:gradFill>
                  <a:gsLst>
                    <a:gs pos="0">
                      <a:srgbClr val="000000"/>
                    </a:gs>
                    <a:gs pos="100000">
                      <a:srgbClr val="000000"/>
                    </a:gs>
                  </a:gsLst>
                  <a:lin ang="0" scaled="0"/>
                </a:gradFill>
                <a:latin typeface="Calibri" panose="020F0502020204030204" pitchFamily="34" charset="0"/>
                <a:ea typeface="Calibri" panose="020F0502020204030204" pitchFamily="34" charset="0"/>
                <a:cs typeface="Times New Roman" panose="02020603050405020304" pitchFamily="18" charset="0"/>
              </a:rPr>
              <a:t> Gartner “Magic Quadrant for Cloud Infrastructure as a Service,” by Lydia Leong, Douglas Toombs, Bob Gill, </a:t>
            </a:r>
            <a:r>
              <a:rPr lang="en-US" sz="500" dirty="0" err="1">
                <a:gradFill>
                  <a:gsLst>
                    <a:gs pos="0">
                      <a:srgbClr val="000000"/>
                    </a:gs>
                    <a:gs pos="100000">
                      <a:srgbClr val="000000"/>
                    </a:gs>
                  </a:gsLst>
                  <a:lin ang="0" scaled="0"/>
                </a:gradFill>
                <a:latin typeface="Calibri" panose="020F0502020204030204" pitchFamily="34" charset="0"/>
                <a:ea typeface="Calibri" panose="020F0502020204030204" pitchFamily="34" charset="0"/>
                <a:cs typeface="Times New Roman" panose="02020603050405020304" pitchFamily="18" charset="0"/>
              </a:rPr>
              <a:t>Gregor</a:t>
            </a:r>
            <a:r>
              <a:rPr lang="en-US" sz="500" dirty="0">
                <a:gradFill>
                  <a:gsLst>
                    <a:gs pos="0">
                      <a:srgbClr val="000000"/>
                    </a:gs>
                    <a:gs pos="100000">
                      <a:srgbClr val="000000"/>
                    </a:gs>
                  </a:gsLst>
                  <a:lin ang="0" scaled="0"/>
                </a:gradFill>
                <a:latin typeface="Calibri" panose="020F0502020204030204" pitchFamily="34" charset="0"/>
                <a:ea typeface="Calibri" panose="020F0502020204030204" pitchFamily="34" charset="0"/>
                <a:cs typeface="Times New Roman" panose="02020603050405020304" pitchFamily="18" charset="0"/>
              </a:rPr>
              <a:t> Petri, Tiny Haynes, May 28, 2014;</a:t>
            </a:r>
            <a:r>
              <a:rPr lang="en-US" sz="500" b="1" dirty="0">
                <a:gradFill>
                  <a:gsLst>
                    <a:gs pos="0">
                      <a:srgbClr val="000000"/>
                    </a:gs>
                    <a:gs pos="100000">
                      <a:srgbClr val="000000"/>
                    </a:gs>
                  </a:gsLst>
                  <a:lin ang="0" scaled="0"/>
                </a:gradFill>
                <a:latin typeface="Calibri" panose="020F0502020204030204" pitchFamily="34" charset="0"/>
                <a:ea typeface="Calibri" panose="020F0502020204030204" pitchFamily="34" charset="0"/>
                <a:cs typeface="Times New Roman" panose="02020603050405020304" pitchFamily="18" charset="0"/>
              </a:rPr>
              <a:t> [4]</a:t>
            </a:r>
            <a:r>
              <a:rPr lang="en-US" sz="500" dirty="0">
                <a:gradFill>
                  <a:gsLst>
                    <a:gs pos="0">
                      <a:srgbClr val="000000"/>
                    </a:gs>
                    <a:gs pos="100000">
                      <a:srgbClr val="000000"/>
                    </a:gs>
                  </a:gsLst>
                  <a:lin ang="0" scaled="0"/>
                </a:gradFill>
                <a:latin typeface="Calibri" panose="020F0502020204030204" pitchFamily="34" charset="0"/>
                <a:ea typeface="Calibri" panose="020F0502020204030204" pitchFamily="34" charset="0"/>
                <a:cs typeface="Times New Roman" panose="02020603050405020304" pitchFamily="18" charset="0"/>
              </a:rPr>
              <a:t> Gartner “Enterprise Application Platform as a Service,” by </a:t>
            </a:r>
            <a:r>
              <a:rPr lang="en-US" sz="500" dirty="0" err="1">
                <a:gradFill>
                  <a:gsLst>
                    <a:gs pos="0">
                      <a:srgbClr val="000000"/>
                    </a:gs>
                    <a:gs pos="100000">
                      <a:srgbClr val="000000"/>
                    </a:gs>
                  </a:gsLst>
                  <a:lin ang="0" scaled="0"/>
                </a:gradFill>
                <a:latin typeface="Calibri" panose="020F0502020204030204" pitchFamily="34" charset="0"/>
                <a:ea typeface="Calibri" panose="020F0502020204030204" pitchFamily="34" charset="0"/>
                <a:cs typeface="Times New Roman" panose="02020603050405020304" pitchFamily="18" charset="0"/>
              </a:rPr>
              <a:t>Yefim</a:t>
            </a:r>
            <a:r>
              <a:rPr lang="en-US" sz="500" dirty="0">
                <a:gradFill>
                  <a:gsLst>
                    <a:gs pos="0">
                      <a:srgbClr val="000000"/>
                    </a:gs>
                    <a:gs pos="100000">
                      <a:srgbClr val="000000"/>
                    </a:gs>
                  </a:gsLst>
                  <a:lin ang="0" scaled="0"/>
                </a:gradFill>
                <a:latin typeface="Calibri" panose="020F0502020204030204" pitchFamily="34" charset="0"/>
                <a:ea typeface="Calibri" panose="020F0502020204030204" pitchFamily="34" charset="0"/>
                <a:cs typeface="Times New Roman" panose="02020603050405020304" pitchFamily="18" charset="0"/>
              </a:rPr>
              <a:t> V. </a:t>
            </a:r>
            <a:r>
              <a:rPr lang="en-US" sz="500" dirty="0" err="1">
                <a:gradFill>
                  <a:gsLst>
                    <a:gs pos="0">
                      <a:srgbClr val="000000"/>
                    </a:gs>
                    <a:gs pos="100000">
                      <a:srgbClr val="000000"/>
                    </a:gs>
                  </a:gsLst>
                  <a:lin ang="0" scaled="0"/>
                </a:gradFill>
                <a:latin typeface="Calibri" panose="020F0502020204030204" pitchFamily="34" charset="0"/>
                <a:ea typeface="Calibri" panose="020F0502020204030204" pitchFamily="34" charset="0"/>
                <a:cs typeface="Times New Roman" panose="02020603050405020304" pitchFamily="18" charset="0"/>
              </a:rPr>
              <a:t>Natis</a:t>
            </a:r>
            <a:r>
              <a:rPr lang="en-US" sz="500" dirty="0">
                <a:gradFill>
                  <a:gsLst>
                    <a:gs pos="0">
                      <a:srgbClr val="000000"/>
                    </a:gs>
                    <a:gs pos="100000">
                      <a:srgbClr val="000000"/>
                    </a:gs>
                  </a:gsLst>
                  <a:lin ang="0" scaled="0"/>
                </a:gradFill>
                <a:latin typeface="Calibri" panose="020F0502020204030204" pitchFamily="34" charset="0"/>
                <a:ea typeface="Calibri" panose="020F0502020204030204" pitchFamily="34" charset="0"/>
                <a:cs typeface="Times New Roman" panose="02020603050405020304" pitchFamily="18" charset="0"/>
              </a:rPr>
              <a:t>, Massimo </a:t>
            </a:r>
            <a:r>
              <a:rPr lang="en-US" sz="500" dirty="0" err="1">
                <a:gradFill>
                  <a:gsLst>
                    <a:gs pos="0">
                      <a:srgbClr val="000000"/>
                    </a:gs>
                    <a:gs pos="100000">
                      <a:srgbClr val="000000"/>
                    </a:gs>
                  </a:gsLst>
                  <a:lin ang="0" scaled="0"/>
                </a:gradFill>
                <a:latin typeface="Calibri" panose="020F0502020204030204" pitchFamily="34" charset="0"/>
                <a:ea typeface="Calibri" panose="020F0502020204030204" pitchFamily="34" charset="0"/>
                <a:cs typeface="Times New Roman" panose="02020603050405020304" pitchFamily="18" charset="0"/>
              </a:rPr>
              <a:t>Pezzini</a:t>
            </a:r>
            <a:r>
              <a:rPr lang="en-US" sz="500" dirty="0">
                <a:gradFill>
                  <a:gsLst>
                    <a:gs pos="0">
                      <a:srgbClr val="000000"/>
                    </a:gs>
                    <a:gs pos="100000">
                      <a:srgbClr val="000000"/>
                    </a:gs>
                  </a:gsLst>
                  <a:lin ang="0" scaled="0"/>
                </a:gradFill>
                <a:latin typeface="Calibri" panose="020F0502020204030204" pitchFamily="34" charset="0"/>
                <a:ea typeface="Calibri" panose="020F0502020204030204" pitchFamily="34" charset="0"/>
                <a:cs typeface="Times New Roman" panose="02020603050405020304" pitchFamily="18" charset="0"/>
              </a:rPr>
              <a:t>, Mark Driver, David Mitchell Smith, </a:t>
            </a:r>
            <a:r>
              <a:rPr lang="en-US" sz="500" dirty="0" err="1">
                <a:gradFill>
                  <a:gsLst>
                    <a:gs pos="0">
                      <a:srgbClr val="000000"/>
                    </a:gs>
                    <a:gs pos="100000">
                      <a:srgbClr val="000000"/>
                    </a:gs>
                  </a:gsLst>
                  <a:lin ang="0" scaled="0"/>
                </a:gradFill>
                <a:latin typeface="Calibri" panose="020F0502020204030204" pitchFamily="34" charset="0"/>
                <a:ea typeface="Calibri" panose="020F0502020204030204" pitchFamily="34" charset="0"/>
                <a:cs typeface="Times New Roman" panose="02020603050405020304" pitchFamily="18" charset="0"/>
              </a:rPr>
              <a:t>Kimihiko</a:t>
            </a:r>
            <a:r>
              <a:rPr lang="en-US" sz="500" dirty="0">
                <a:gradFill>
                  <a:gsLst>
                    <a:gs pos="0">
                      <a:srgbClr val="000000"/>
                    </a:gs>
                    <a:gs pos="100000">
                      <a:srgbClr val="000000"/>
                    </a:gs>
                  </a:gsLst>
                  <a:lin ang="0" scaled="0"/>
                </a:gradFill>
                <a:latin typeface="Calibri" panose="020F0502020204030204" pitchFamily="34" charset="0"/>
                <a:ea typeface="Calibri" panose="020F0502020204030204" pitchFamily="34" charset="0"/>
                <a:cs typeface="Times New Roman" panose="02020603050405020304" pitchFamily="18" charset="0"/>
              </a:rPr>
              <a:t> </a:t>
            </a:r>
            <a:r>
              <a:rPr lang="en-US" sz="500" dirty="0" err="1">
                <a:gradFill>
                  <a:gsLst>
                    <a:gs pos="0">
                      <a:srgbClr val="000000"/>
                    </a:gs>
                    <a:gs pos="100000">
                      <a:srgbClr val="000000"/>
                    </a:gs>
                  </a:gsLst>
                  <a:lin ang="0" scaled="0"/>
                </a:gradFill>
                <a:latin typeface="Calibri" panose="020F0502020204030204" pitchFamily="34" charset="0"/>
                <a:ea typeface="Calibri" panose="020F0502020204030204" pitchFamily="34" charset="0"/>
                <a:cs typeface="Times New Roman" panose="02020603050405020304" pitchFamily="18" charset="0"/>
              </a:rPr>
              <a:t>Iijima</a:t>
            </a:r>
            <a:r>
              <a:rPr lang="en-US" sz="500" dirty="0">
                <a:gradFill>
                  <a:gsLst>
                    <a:gs pos="0">
                      <a:srgbClr val="000000"/>
                    </a:gs>
                    <a:gs pos="100000">
                      <a:srgbClr val="000000"/>
                    </a:gs>
                  </a:gsLst>
                  <a:lin ang="0" scaled="0"/>
                </a:gradFill>
                <a:latin typeface="Calibri" panose="020F0502020204030204" pitchFamily="34" charset="0"/>
                <a:ea typeface="Calibri" panose="020F0502020204030204" pitchFamily="34" charset="0"/>
                <a:cs typeface="Times New Roman" panose="02020603050405020304" pitchFamily="18" charset="0"/>
              </a:rPr>
              <a:t>, Ross Altman,</a:t>
            </a:r>
            <a:r>
              <a:rPr lang="en-US" sz="500" b="1" dirty="0">
                <a:gradFill>
                  <a:gsLst>
                    <a:gs pos="0">
                      <a:srgbClr val="000000"/>
                    </a:gs>
                    <a:gs pos="100000">
                      <a:srgbClr val="000000"/>
                    </a:gs>
                  </a:gsLst>
                  <a:lin ang="0" scaled="0"/>
                </a:gradFill>
                <a:latin typeface="Calibri" panose="020F0502020204030204" pitchFamily="34" charset="0"/>
                <a:ea typeface="Calibri" panose="020F0502020204030204" pitchFamily="34" charset="0"/>
                <a:cs typeface="Times New Roman" panose="02020603050405020304" pitchFamily="18" charset="0"/>
              </a:rPr>
              <a:t> </a:t>
            </a:r>
            <a:r>
              <a:rPr lang="en-US" sz="500" dirty="0">
                <a:gradFill>
                  <a:gsLst>
                    <a:gs pos="0">
                      <a:srgbClr val="000000"/>
                    </a:gs>
                    <a:gs pos="100000">
                      <a:srgbClr val="000000"/>
                    </a:gs>
                  </a:gsLst>
                  <a:lin ang="0" scaled="0"/>
                </a:gradFill>
                <a:latin typeface="Calibri" panose="020F0502020204030204" pitchFamily="34" charset="0"/>
                <a:ea typeface="Calibri" panose="020F0502020204030204" pitchFamily="34" charset="0"/>
                <a:cs typeface="Times New Roman" panose="02020603050405020304" pitchFamily="18" charset="0"/>
              </a:rPr>
              <a:t>Jan, 7 2014.</a:t>
            </a:r>
          </a:p>
        </p:txBody>
      </p:sp>
      <p:sp>
        <p:nvSpPr>
          <p:cNvPr id="4" name="Rectangle 3"/>
          <p:cNvSpPr/>
          <p:nvPr/>
        </p:nvSpPr>
        <p:spPr>
          <a:xfrm>
            <a:off x="2880755" y="6547367"/>
            <a:ext cx="8960571" cy="251123"/>
          </a:xfrm>
          <a:prstGeom prst="rect">
            <a:avLst/>
          </a:prstGeom>
        </p:spPr>
        <p:txBody>
          <a:bodyPr wrap="square">
            <a:spAutoFit/>
          </a:bodyPr>
          <a:lstStyle/>
          <a:p>
            <a:pPr defTabSz="932563"/>
            <a:r>
              <a:rPr lang="en-US" sz="500" dirty="0">
                <a:gradFill>
                  <a:gsLst>
                    <a:gs pos="0">
                      <a:srgbClr val="000000"/>
                    </a:gs>
                    <a:gs pos="100000">
                      <a:srgbClr val="000000"/>
                    </a:gs>
                  </a:gsLst>
                  <a:lin ang="5400000" scaled="0"/>
                </a:gradFill>
              </a:rPr>
              <a:t>Gartner does not endorse any vendor, product or service depicted in its research publications, and does not advise technology users to select only those vendors with the highest ratings or other designation. Gartner research publications consist of the opinions of Gartner's research organization and should not be construed as statements of fact. Gartner disclaims all warranties, expressed or implied, with respect to this research, including any warranties of merchantability or fitness for a particular purpose.</a:t>
            </a:r>
          </a:p>
        </p:txBody>
      </p:sp>
    </p:spTree>
    <p:extLst>
      <p:ext uri="{BB962C8B-B14F-4D97-AF65-F5344CB8AC3E}">
        <p14:creationId xmlns:p14="http://schemas.microsoft.com/office/powerpoint/2010/main" val="8533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00"/>
                                        <p:tgtEl>
                                          <p:spTgt spid="24"/>
                                        </p:tgtEl>
                                      </p:cBhvr>
                                    </p:animEffect>
                                  </p:childTnLst>
                                </p:cTn>
                              </p:par>
                              <p:par>
                                <p:cTn id="8" presetID="63" presetClass="path" presetSubtype="0" decel="100000" fill="hold" grpId="1" nodeType="withEffect">
                                  <p:stCondLst>
                                    <p:cond delay="0"/>
                                  </p:stCondLst>
                                  <p:childTnLst>
                                    <p:animMotion origin="layout" path="M -0.02106 -2.40581E-6 L 8.24611E-7 -2.40581E-6 " pathEditMode="relative" rAng="0" ptsTypes="AA">
                                      <p:cBhvr>
                                        <p:cTn id="9" dur="700" fill="hold"/>
                                        <p:tgtEl>
                                          <p:spTgt spid="24"/>
                                        </p:tgtEl>
                                        <p:attrNameLst>
                                          <p:attrName>ppt_x</p:attrName>
                                          <p:attrName>ppt_y</p:attrName>
                                        </p:attrNameLst>
                                      </p:cBhvr>
                                      <p:rCtr x="1047" y="0"/>
                                    </p:animMotion>
                                  </p:childTnLst>
                                </p:cTn>
                              </p:par>
                              <p:par>
                                <p:cTn id="10" presetID="2" presetClass="entr" presetSubtype="8" decel="10000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fill="hold"/>
                                        <p:tgtEl>
                                          <p:spTgt spid="10"/>
                                        </p:tgtEl>
                                        <p:attrNameLst>
                                          <p:attrName>ppt_x</p:attrName>
                                        </p:attrNameLst>
                                      </p:cBhvr>
                                      <p:tavLst>
                                        <p:tav tm="0">
                                          <p:val>
                                            <p:strVal val="0-#ppt_w/2"/>
                                          </p:val>
                                        </p:tav>
                                        <p:tav tm="100000">
                                          <p:val>
                                            <p:strVal val="#ppt_x"/>
                                          </p:val>
                                        </p:tav>
                                      </p:tavLst>
                                    </p:anim>
                                    <p:anim calcmode="lin" valueType="num">
                                      <p:cBhvr additive="base">
                                        <p:cTn id="13" dur="75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decel="100000" fill="hold" nodeType="withEffect">
                                  <p:stCondLst>
                                    <p:cond delay="25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750" fill="hold"/>
                                        <p:tgtEl>
                                          <p:spTgt spid="13"/>
                                        </p:tgtEl>
                                        <p:attrNameLst>
                                          <p:attrName>ppt_x</p:attrName>
                                        </p:attrNameLst>
                                      </p:cBhvr>
                                      <p:tavLst>
                                        <p:tav tm="0">
                                          <p:val>
                                            <p:strVal val="0-#ppt_w/2"/>
                                          </p:val>
                                        </p:tav>
                                        <p:tav tm="100000">
                                          <p:val>
                                            <p:strVal val="#ppt_x"/>
                                          </p:val>
                                        </p:tav>
                                      </p:tavLst>
                                    </p:anim>
                                    <p:anim calcmode="lin" valueType="num">
                                      <p:cBhvr additive="base">
                                        <p:cTn id="17" dur="750" fill="hold"/>
                                        <p:tgtEl>
                                          <p:spTgt spid="13"/>
                                        </p:tgtEl>
                                        <p:attrNameLst>
                                          <p:attrName>ppt_y</p:attrName>
                                        </p:attrNameLst>
                                      </p:cBhvr>
                                      <p:tavLst>
                                        <p:tav tm="0">
                                          <p:val>
                                            <p:strVal val="#ppt_y"/>
                                          </p:val>
                                        </p:tav>
                                        <p:tav tm="100000">
                                          <p:val>
                                            <p:strVal val="#ppt_y"/>
                                          </p:val>
                                        </p:tav>
                                      </p:tavLst>
                                    </p:anim>
                                  </p:childTnLst>
                                </p:cTn>
                              </p:par>
                              <p:par>
                                <p:cTn id="18" presetID="2" presetClass="entr" presetSubtype="8" decel="100000" fill="hold" nodeType="withEffect">
                                  <p:stCondLst>
                                    <p:cond delay="50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750" fill="hold"/>
                                        <p:tgtEl>
                                          <p:spTgt spid="14"/>
                                        </p:tgtEl>
                                        <p:attrNameLst>
                                          <p:attrName>ppt_x</p:attrName>
                                        </p:attrNameLst>
                                      </p:cBhvr>
                                      <p:tavLst>
                                        <p:tav tm="0">
                                          <p:val>
                                            <p:strVal val="0-#ppt_w/2"/>
                                          </p:val>
                                        </p:tav>
                                        <p:tav tm="100000">
                                          <p:val>
                                            <p:strVal val="#ppt_x"/>
                                          </p:val>
                                        </p:tav>
                                      </p:tavLst>
                                    </p:anim>
                                    <p:anim calcmode="lin" valueType="num">
                                      <p:cBhvr additive="base">
                                        <p:cTn id="21" dur="750" fill="hold"/>
                                        <p:tgtEl>
                                          <p:spTgt spid="14"/>
                                        </p:tgtEl>
                                        <p:attrNameLst>
                                          <p:attrName>ppt_y</p:attrName>
                                        </p:attrNameLst>
                                      </p:cBhvr>
                                      <p:tavLst>
                                        <p:tav tm="0">
                                          <p:val>
                                            <p:strVal val="#ppt_y"/>
                                          </p:val>
                                        </p:tav>
                                        <p:tav tm="100000">
                                          <p:val>
                                            <p:strVal val="#ppt_y"/>
                                          </p:val>
                                        </p:tav>
                                      </p:tavLst>
                                    </p:anim>
                                  </p:childTnLst>
                                </p:cTn>
                              </p:par>
                              <p:par>
                                <p:cTn id="22" presetID="2" presetClass="entr" presetSubtype="8" decel="100000" fill="hold" nodeType="withEffect">
                                  <p:stCondLst>
                                    <p:cond delay="7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750" fill="hold"/>
                                        <p:tgtEl>
                                          <p:spTgt spid="15"/>
                                        </p:tgtEl>
                                        <p:attrNameLst>
                                          <p:attrName>ppt_x</p:attrName>
                                        </p:attrNameLst>
                                      </p:cBhvr>
                                      <p:tavLst>
                                        <p:tav tm="0">
                                          <p:val>
                                            <p:strVal val="0-#ppt_w/2"/>
                                          </p:val>
                                        </p:tav>
                                        <p:tav tm="100000">
                                          <p:val>
                                            <p:strVal val="#ppt_x"/>
                                          </p:val>
                                        </p:tav>
                                      </p:tavLst>
                                    </p:anim>
                                    <p:anim calcmode="lin" valueType="num">
                                      <p:cBhvr additive="base">
                                        <p:cTn id="25"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300416" y="1274234"/>
            <a:ext cx="5068613" cy="2657920"/>
            <a:chOff x="293688" y="1249363"/>
            <a:chExt cx="4969680" cy="2606040"/>
          </a:xfrm>
        </p:grpSpPr>
        <p:sp>
          <p:nvSpPr>
            <p:cNvPr id="17" name="Rectangle 16"/>
            <p:cNvSpPr/>
            <p:nvPr/>
          </p:nvSpPr>
          <p:spPr bwMode="auto">
            <a:xfrm>
              <a:off x="293688" y="1249363"/>
              <a:ext cx="4969680" cy="2606040"/>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sp>
          <p:nvSpPr>
            <p:cNvPr id="24" name="Rectangle 23"/>
            <p:cNvSpPr/>
            <p:nvPr/>
          </p:nvSpPr>
          <p:spPr bwMode="auto">
            <a:xfrm>
              <a:off x="4020044" y="2638195"/>
              <a:ext cx="1084359" cy="1021908"/>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sp>
          <p:nvSpPr>
            <p:cNvPr id="4" name="TextBox 3"/>
            <p:cNvSpPr txBox="1"/>
            <p:nvPr/>
          </p:nvSpPr>
          <p:spPr>
            <a:xfrm>
              <a:off x="293688" y="1249363"/>
              <a:ext cx="4817111" cy="1903528"/>
            </a:xfrm>
            <a:prstGeom prst="rect">
              <a:avLst/>
            </a:prstGeom>
            <a:noFill/>
          </p:spPr>
          <p:txBody>
            <a:bodyPr wrap="square" lIns="146262" tIns="182828" rIns="146262" bIns="182828" rtlCol="0">
              <a:noAutofit/>
            </a:bodyPr>
            <a:lstStyle/>
            <a:p>
              <a:pPr marL="59907" indent="-59907" defTabSz="932384">
                <a:lnSpc>
                  <a:spcPct val="90000"/>
                </a:lnSpc>
                <a:spcAft>
                  <a:spcPts val="816"/>
                </a:spcAft>
              </a:pPr>
              <a:r>
                <a:rPr lang="en-US" sz="1599" dirty="0">
                  <a:gradFill>
                    <a:gsLst>
                      <a:gs pos="80952">
                        <a:srgbClr val="505050"/>
                      </a:gs>
                      <a:gs pos="0">
                        <a:srgbClr val="505050"/>
                      </a:gs>
                    </a:gsLst>
                    <a:lin ang="5400000" scaled="0"/>
                  </a:gradFill>
                  <a:cs typeface="Segoe UI" panose="020B0502040204020203" pitchFamily="34" charset="0"/>
                </a:rPr>
                <a:t>“If our store servers go down, a third of our business evaporates. It’s that simple. It’s absolutely critical that our store servers remain running, and with Hyper-V, we’ve reduced store downtime.”</a:t>
              </a:r>
            </a:p>
            <a:p>
              <a:pPr marL="59907" indent="-1620" defTabSz="932384">
                <a:lnSpc>
                  <a:spcPct val="90000"/>
                </a:lnSpc>
                <a:spcAft>
                  <a:spcPts val="816"/>
                </a:spcAft>
              </a:pPr>
              <a:r>
                <a:rPr lang="en-US" sz="1599" dirty="0">
                  <a:gradFill>
                    <a:gsLst>
                      <a:gs pos="80952">
                        <a:srgbClr val="505050"/>
                      </a:gs>
                      <a:gs pos="0">
                        <a:srgbClr val="505050"/>
                      </a:gs>
                    </a:gsLst>
                    <a:lin ang="5400000" scaled="0"/>
                  </a:gradFill>
                  <a:cs typeface="Segoe UI" panose="020B0502040204020203" pitchFamily="34" charset="0"/>
                </a:rPr>
                <a:t>Lance </a:t>
              </a:r>
              <a:r>
                <a:rPr lang="en-US" sz="1599" dirty="0" err="1">
                  <a:gradFill>
                    <a:gsLst>
                      <a:gs pos="80952">
                        <a:srgbClr val="505050"/>
                      </a:gs>
                      <a:gs pos="0">
                        <a:srgbClr val="505050"/>
                      </a:gs>
                    </a:gsLst>
                    <a:lin ang="5400000" scaled="0"/>
                  </a:gradFill>
                  <a:cs typeface="Segoe UI" panose="020B0502040204020203" pitchFamily="34" charset="0"/>
                </a:rPr>
                <a:t>Shinabarger</a:t>
              </a:r>
              <a:r>
                <a:rPr lang="en-US" sz="1599" dirty="0">
                  <a:gradFill>
                    <a:gsLst>
                      <a:gs pos="80952">
                        <a:srgbClr val="505050"/>
                      </a:gs>
                      <a:gs pos="0">
                        <a:srgbClr val="505050"/>
                      </a:gs>
                    </a:gsLst>
                    <a:lin ang="5400000" scaled="0"/>
                  </a:gradFill>
                  <a:cs typeface="Segoe UI" panose="020B0502040204020203" pitchFamily="34" charset="0"/>
                </a:rPr>
                <a:t/>
              </a:r>
              <a:br>
                <a:rPr lang="en-US" sz="1599" dirty="0">
                  <a:gradFill>
                    <a:gsLst>
                      <a:gs pos="80952">
                        <a:srgbClr val="505050"/>
                      </a:gs>
                      <a:gs pos="0">
                        <a:srgbClr val="505050"/>
                      </a:gs>
                    </a:gsLst>
                    <a:lin ang="5400000" scaled="0"/>
                  </a:gradFill>
                  <a:cs typeface="Segoe UI" panose="020B0502040204020203" pitchFamily="34" charset="0"/>
                </a:rPr>
              </a:br>
              <a:r>
                <a:rPr lang="en-US" sz="1599" dirty="0">
                  <a:gradFill>
                    <a:gsLst>
                      <a:gs pos="80952">
                        <a:srgbClr val="505050"/>
                      </a:gs>
                      <a:gs pos="0">
                        <a:srgbClr val="505050"/>
                      </a:gs>
                    </a:gsLst>
                    <a:lin ang="5400000" scaled="0"/>
                  </a:gradFill>
                  <a:cs typeface="Segoe UI" panose="020B0502040204020203" pitchFamily="34" charset="0"/>
                </a:rPr>
                <a:t>VP, Global Infrastructure, </a:t>
              </a:r>
              <a:br>
                <a:rPr lang="en-US" sz="1599" dirty="0">
                  <a:gradFill>
                    <a:gsLst>
                      <a:gs pos="80952">
                        <a:srgbClr val="505050"/>
                      </a:gs>
                      <a:gs pos="0">
                        <a:srgbClr val="505050"/>
                      </a:gs>
                    </a:gsLst>
                    <a:lin ang="5400000" scaled="0"/>
                  </a:gradFill>
                  <a:cs typeface="Segoe UI" panose="020B0502040204020203" pitchFamily="34" charset="0"/>
                </a:rPr>
              </a:br>
              <a:r>
                <a:rPr lang="en-US" sz="1599" dirty="0">
                  <a:gradFill>
                    <a:gsLst>
                      <a:gs pos="80952">
                        <a:srgbClr val="505050"/>
                      </a:gs>
                      <a:gs pos="0">
                        <a:srgbClr val="505050"/>
                      </a:gs>
                    </a:gsLst>
                    <a:lin ang="5400000" scaled="0"/>
                  </a:gradFill>
                  <a:cs typeface="Segoe UI" panose="020B0502040204020203" pitchFamily="34" charset="0"/>
                </a:rPr>
                <a:t>Domino’s Pizza</a:t>
              </a: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val="0"/>
                </a:ext>
              </a:extLst>
            </a:blip>
            <a:srcRect l="5983" t="3771" r="5580" b="6228"/>
            <a:stretch/>
          </p:blipFill>
          <p:spPr>
            <a:xfrm>
              <a:off x="4100513" y="2680290"/>
              <a:ext cx="942975" cy="959643"/>
            </a:xfrm>
            <a:prstGeom prst="rect">
              <a:avLst/>
            </a:prstGeom>
            <a:noFill/>
            <a:ln>
              <a:noFill/>
            </a:ln>
          </p:spPr>
        </p:pic>
      </p:grpSp>
      <p:grpSp>
        <p:nvGrpSpPr>
          <p:cNvPr id="32" name="Group 31"/>
          <p:cNvGrpSpPr/>
          <p:nvPr/>
        </p:nvGrpSpPr>
        <p:grpSpPr>
          <a:xfrm>
            <a:off x="5462138" y="3211408"/>
            <a:ext cx="6748400" cy="1754381"/>
            <a:chOff x="5354659" y="3148725"/>
            <a:chExt cx="6616679" cy="1720138"/>
          </a:xfrm>
        </p:grpSpPr>
        <p:sp>
          <p:nvSpPr>
            <p:cNvPr id="19" name="Rectangle 18"/>
            <p:cNvSpPr/>
            <p:nvPr/>
          </p:nvSpPr>
          <p:spPr bwMode="auto">
            <a:xfrm>
              <a:off x="5354659" y="3148725"/>
              <a:ext cx="6616679" cy="1720138"/>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sp>
          <p:nvSpPr>
            <p:cNvPr id="5" name="Rectangle 4"/>
            <p:cNvSpPr/>
            <p:nvPr/>
          </p:nvSpPr>
          <p:spPr>
            <a:xfrm>
              <a:off x="5354659" y="3148725"/>
              <a:ext cx="6296568" cy="1497974"/>
            </a:xfrm>
            <a:prstGeom prst="rect">
              <a:avLst/>
            </a:prstGeom>
            <a:noFill/>
          </p:spPr>
          <p:txBody>
            <a:bodyPr wrap="square" lIns="146262" tIns="182828" rIns="146262" bIns="182828" rtlCol="0">
              <a:noAutofit/>
            </a:bodyPr>
            <a:lstStyle/>
            <a:p>
              <a:pPr marL="59907" indent="-1620" defTabSz="932384">
                <a:lnSpc>
                  <a:spcPct val="90000"/>
                </a:lnSpc>
                <a:spcAft>
                  <a:spcPts val="816"/>
                </a:spcAft>
              </a:pPr>
              <a:r>
                <a:rPr lang="en-US" sz="1599" smtClean="0">
                  <a:gradFill>
                    <a:gsLst>
                      <a:gs pos="80952">
                        <a:srgbClr val="505050"/>
                      </a:gs>
                      <a:gs pos="0">
                        <a:srgbClr val="505050"/>
                      </a:gs>
                    </a:gsLst>
                    <a:lin ang="5400000" scaled="0"/>
                  </a:gradFill>
                  <a:cs typeface="Segoe UI" panose="020B0502040204020203" pitchFamily="34" charset="0"/>
                </a:rPr>
                <a:t>“By </a:t>
              </a:r>
              <a:r>
                <a:rPr lang="en-US" sz="1599" dirty="0">
                  <a:gradFill>
                    <a:gsLst>
                      <a:gs pos="80952">
                        <a:srgbClr val="505050"/>
                      </a:gs>
                      <a:gs pos="0">
                        <a:srgbClr val="505050"/>
                      </a:gs>
                    </a:gsLst>
                    <a:lin ang="5400000" scaled="0"/>
                  </a:gradFill>
                  <a:cs typeface="Segoe UI" panose="020B0502040204020203" pitchFamily="34" charset="0"/>
                </a:rPr>
                <a:t>consolidating our on-premises datacenters and transitioning to a hybrid cloud model with Hyper-V and Microsoft Azure, we’ll save a six-figure sum </a:t>
              </a:r>
              <a:r>
                <a:rPr lang="en-US" sz="1599" smtClean="0">
                  <a:gradFill>
                    <a:gsLst>
                      <a:gs pos="80952">
                        <a:srgbClr val="505050"/>
                      </a:gs>
                      <a:gs pos="0">
                        <a:srgbClr val="505050"/>
                      </a:gs>
                    </a:gsLst>
                    <a:lin ang="5400000" scaled="0"/>
                  </a:gradFill>
                  <a:cs typeface="Segoe UI" panose="020B0502040204020203" pitchFamily="34" charset="0"/>
                </a:rPr>
                <a:t>annually.”``</a:t>
              </a:r>
              <a:endParaRPr lang="en-US" sz="1599" dirty="0">
                <a:gradFill>
                  <a:gsLst>
                    <a:gs pos="80952">
                      <a:srgbClr val="505050"/>
                    </a:gs>
                    <a:gs pos="0">
                      <a:srgbClr val="505050"/>
                    </a:gs>
                  </a:gsLst>
                  <a:lin ang="5400000" scaled="0"/>
                </a:gradFill>
                <a:cs typeface="Segoe UI" panose="020B0502040204020203" pitchFamily="34" charset="0"/>
              </a:endParaRPr>
            </a:p>
            <a:p>
              <a:pPr marL="59907" indent="-1620" defTabSz="932384">
                <a:lnSpc>
                  <a:spcPct val="90000"/>
                </a:lnSpc>
                <a:spcAft>
                  <a:spcPts val="816"/>
                </a:spcAft>
              </a:pPr>
              <a:r>
                <a:rPr lang="en-US" sz="1599" dirty="0">
                  <a:gradFill>
                    <a:gsLst>
                      <a:gs pos="80952">
                        <a:srgbClr val="505050"/>
                      </a:gs>
                      <a:gs pos="0">
                        <a:srgbClr val="505050"/>
                      </a:gs>
                    </a:gsLst>
                    <a:lin ang="5400000" scaled="0"/>
                  </a:gradFill>
                  <a:cs typeface="Segoe UI" panose="020B0502040204020203" pitchFamily="34" charset="0"/>
                </a:rPr>
                <a:t>Paul Chong </a:t>
              </a:r>
              <a:br>
                <a:rPr lang="en-US" sz="1599" dirty="0">
                  <a:gradFill>
                    <a:gsLst>
                      <a:gs pos="80952">
                        <a:srgbClr val="505050"/>
                      </a:gs>
                      <a:gs pos="0">
                        <a:srgbClr val="505050"/>
                      </a:gs>
                    </a:gsLst>
                    <a:lin ang="5400000" scaled="0"/>
                  </a:gradFill>
                  <a:cs typeface="Segoe UI" panose="020B0502040204020203" pitchFamily="34" charset="0"/>
                </a:rPr>
              </a:br>
              <a:r>
                <a:rPr lang="en-US" sz="1599" dirty="0">
                  <a:gradFill>
                    <a:gsLst>
                      <a:gs pos="80952">
                        <a:srgbClr val="505050"/>
                      </a:gs>
                      <a:gs pos="0">
                        <a:srgbClr val="505050"/>
                      </a:gs>
                    </a:gsLst>
                    <a:lin ang="5400000" scaled="0"/>
                  </a:gradFill>
                  <a:cs typeface="Segoe UI" panose="020B0502040204020203" pitchFamily="34" charset="0"/>
                </a:rPr>
                <a:t>Group IT and Commercial Director </a:t>
              </a:r>
              <a:br>
                <a:rPr lang="en-US" sz="1599" dirty="0">
                  <a:gradFill>
                    <a:gsLst>
                      <a:gs pos="80952">
                        <a:srgbClr val="505050"/>
                      </a:gs>
                      <a:gs pos="0">
                        <a:srgbClr val="505050"/>
                      </a:gs>
                    </a:gsLst>
                    <a:lin ang="5400000" scaled="0"/>
                  </a:gradFill>
                  <a:cs typeface="Segoe UI" panose="020B0502040204020203" pitchFamily="34" charset="0"/>
                </a:rPr>
              </a:br>
              <a:r>
                <a:rPr lang="en-US" sz="1599" dirty="0">
                  <a:gradFill>
                    <a:gsLst>
                      <a:gs pos="80952">
                        <a:srgbClr val="505050"/>
                      </a:gs>
                      <a:gs pos="0">
                        <a:srgbClr val="505050"/>
                      </a:gs>
                    </a:gsLst>
                    <a:lin ang="5400000" scaled="0"/>
                  </a:gradFill>
                  <a:cs typeface="Segoe UI" panose="020B0502040204020203" pitchFamily="34" charset="0"/>
                </a:rPr>
                <a:t>Standard Life Insurance, UK</a:t>
              </a:r>
            </a:p>
          </p:txBody>
        </p:sp>
        <p:pic>
          <p:nvPicPr>
            <p:cNvPr id="10" name="Picture 9">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9617789" y="4177945"/>
              <a:ext cx="2205499" cy="534667"/>
            </a:xfrm>
            <a:prstGeom prst="rect">
              <a:avLst/>
            </a:prstGeom>
            <a:noFill/>
            <a:ln>
              <a:noFill/>
            </a:ln>
          </p:spPr>
        </p:pic>
      </p:grpSp>
      <p:grpSp>
        <p:nvGrpSpPr>
          <p:cNvPr id="33" name="Group 32"/>
          <p:cNvGrpSpPr/>
          <p:nvPr/>
        </p:nvGrpSpPr>
        <p:grpSpPr>
          <a:xfrm>
            <a:off x="5462138" y="5076614"/>
            <a:ext cx="6748400" cy="1561065"/>
            <a:chOff x="5354659" y="4977524"/>
            <a:chExt cx="6616679" cy="1530595"/>
          </a:xfrm>
        </p:grpSpPr>
        <p:sp>
          <p:nvSpPr>
            <p:cNvPr id="27" name="Rectangle 26"/>
            <p:cNvSpPr/>
            <p:nvPr/>
          </p:nvSpPr>
          <p:spPr bwMode="auto">
            <a:xfrm>
              <a:off x="5354659" y="4977524"/>
              <a:ext cx="6616679" cy="1530595"/>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sp>
          <p:nvSpPr>
            <p:cNvPr id="11" name="Rectangle 10"/>
            <p:cNvSpPr/>
            <p:nvPr/>
          </p:nvSpPr>
          <p:spPr>
            <a:xfrm>
              <a:off x="5354659" y="4977524"/>
              <a:ext cx="6468629" cy="1280800"/>
            </a:xfrm>
            <a:prstGeom prst="rect">
              <a:avLst/>
            </a:prstGeom>
            <a:noFill/>
          </p:spPr>
          <p:txBody>
            <a:bodyPr wrap="square" lIns="146262" tIns="182828" rIns="146262" bIns="182828" rtlCol="0">
              <a:noAutofit/>
            </a:bodyPr>
            <a:lstStyle/>
            <a:p>
              <a:pPr marL="59907" indent="-59907" defTabSz="932384">
                <a:lnSpc>
                  <a:spcPct val="90000"/>
                </a:lnSpc>
                <a:spcAft>
                  <a:spcPts val="816"/>
                </a:spcAft>
              </a:pPr>
              <a:r>
                <a:rPr lang="en-US" sz="1599" dirty="0">
                  <a:gradFill>
                    <a:gsLst>
                      <a:gs pos="80952">
                        <a:srgbClr val="505050"/>
                      </a:gs>
                      <a:gs pos="0">
                        <a:srgbClr val="505050"/>
                      </a:gs>
                    </a:gsLst>
                    <a:lin ang="5400000" scaled="0"/>
                  </a:gradFill>
                  <a:cs typeface="Segoe UI" panose="020B0502040204020203" pitchFamily="34" charset="0"/>
                </a:rPr>
                <a:t>“I go home at night and sleep well knowing that our business can continue to operate no matter what happens in the world around us. That means an awful lot to us.”</a:t>
              </a:r>
            </a:p>
            <a:p>
              <a:pPr marL="59907" indent="-1620" defTabSz="932384">
                <a:lnSpc>
                  <a:spcPct val="90000"/>
                </a:lnSpc>
                <a:spcAft>
                  <a:spcPts val="816"/>
                </a:spcAft>
              </a:pPr>
              <a:r>
                <a:rPr lang="en-US" sz="1599" dirty="0">
                  <a:gradFill>
                    <a:gsLst>
                      <a:gs pos="80952">
                        <a:srgbClr val="505050"/>
                      </a:gs>
                      <a:gs pos="0">
                        <a:srgbClr val="505050"/>
                      </a:gs>
                    </a:gsLst>
                    <a:lin ang="5400000" scaled="0"/>
                  </a:gradFill>
                  <a:cs typeface="Segoe UI" panose="020B0502040204020203" pitchFamily="34" charset="0"/>
                </a:rPr>
                <a:t>Tony Swayne </a:t>
              </a:r>
              <a:br>
                <a:rPr lang="en-US" sz="1599" dirty="0">
                  <a:gradFill>
                    <a:gsLst>
                      <a:gs pos="80952">
                        <a:srgbClr val="505050"/>
                      </a:gs>
                      <a:gs pos="0">
                        <a:srgbClr val="505050"/>
                      </a:gs>
                    </a:gsLst>
                    <a:lin ang="5400000" scaled="0"/>
                  </a:gradFill>
                  <a:cs typeface="Segoe UI" panose="020B0502040204020203" pitchFamily="34" charset="0"/>
                </a:rPr>
              </a:br>
              <a:r>
                <a:rPr lang="en-US" sz="1599" dirty="0" err="1">
                  <a:gradFill>
                    <a:gsLst>
                      <a:gs pos="80952">
                        <a:srgbClr val="505050"/>
                      </a:gs>
                      <a:gs pos="0">
                        <a:srgbClr val="505050"/>
                      </a:gs>
                    </a:gsLst>
                    <a:lin ang="5400000" scaled="0"/>
                  </a:gradFill>
                  <a:cs typeface="Segoe UI" panose="020B0502040204020203" pitchFamily="34" charset="0"/>
                </a:rPr>
                <a:t>Graytone</a:t>
              </a:r>
              <a:r>
                <a:rPr lang="en-US" sz="1599" dirty="0">
                  <a:gradFill>
                    <a:gsLst>
                      <a:gs pos="80952">
                        <a:srgbClr val="505050"/>
                      </a:gs>
                      <a:gs pos="0">
                        <a:srgbClr val="505050"/>
                      </a:gs>
                    </a:gsLst>
                    <a:lin ang="5400000" scaled="0"/>
                  </a:gradFill>
                  <a:cs typeface="Segoe UI" panose="020B0502040204020203" pitchFamily="34" charset="0"/>
                </a:rPr>
                <a:t> Finance Director</a:t>
              </a:r>
            </a:p>
          </p:txBody>
        </p:sp>
        <p:pic>
          <p:nvPicPr>
            <p:cNvPr id="13" name="Picture 12">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10068139" y="5825214"/>
              <a:ext cx="1755149" cy="543260"/>
            </a:xfrm>
            <a:prstGeom prst="rect">
              <a:avLst/>
            </a:prstGeom>
            <a:noFill/>
            <a:ln>
              <a:noFill/>
            </a:ln>
          </p:spPr>
        </p:pic>
      </p:grpSp>
      <p:grpSp>
        <p:nvGrpSpPr>
          <p:cNvPr id="31" name="Group 30"/>
          <p:cNvGrpSpPr/>
          <p:nvPr/>
        </p:nvGrpSpPr>
        <p:grpSpPr>
          <a:xfrm>
            <a:off x="5459281" y="1274234"/>
            <a:ext cx="6751257" cy="1826348"/>
            <a:chOff x="5351858" y="1249363"/>
            <a:chExt cx="6619480" cy="1790700"/>
          </a:xfrm>
        </p:grpSpPr>
        <p:sp>
          <p:nvSpPr>
            <p:cNvPr id="20" name="Rectangle 19"/>
            <p:cNvSpPr/>
            <p:nvPr/>
          </p:nvSpPr>
          <p:spPr bwMode="auto">
            <a:xfrm>
              <a:off x="5354659" y="1249363"/>
              <a:ext cx="6616679" cy="1790700"/>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sp>
          <p:nvSpPr>
            <p:cNvPr id="25" name="Rectangle 24"/>
            <p:cNvSpPr/>
            <p:nvPr/>
          </p:nvSpPr>
          <p:spPr bwMode="auto">
            <a:xfrm>
              <a:off x="10486839" y="2168524"/>
              <a:ext cx="1348639" cy="714337"/>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pic>
          <p:nvPicPr>
            <p:cNvPr id="16" name="Picture 15">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10565803" y="2264450"/>
              <a:ext cx="1257485" cy="591391"/>
            </a:xfrm>
            <a:prstGeom prst="rect">
              <a:avLst/>
            </a:prstGeom>
            <a:noFill/>
            <a:ln>
              <a:noFill/>
            </a:ln>
          </p:spPr>
        </p:pic>
        <p:sp>
          <p:nvSpPr>
            <p:cNvPr id="15" name="Rectangle 14"/>
            <p:cNvSpPr/>
            <p:nvPr/>
          </p:nvSpPr>
          <p:spPr>
            <a:xfrm>
              <a:off x="5351858" y="1249363"/>
              <a:ext cx="5724182" cy="1497974"/>
            </a:xfrm>
            <a:prstGeom prst="rect">
              <a:avLst/>
            </a:prstGeom>
            <a:noFill/>
          </p:spPr>
          <p:txBody>
            <a:bodyPr wrap="square" lIns="146262" tIns="182828" rIns="146262" bIns="182828" rtlCol="0">
              <a:noAutofit/>
            </a:bodyPr>
            <a:lstStyle/>
            <a:p>
              <a:pPr marL="59907" indent="-1620" defTabSz="932384">
                <a:lnSpc>
                  <a:spcPct val="90000"/>
                </a:lnSpc>
                <a:spcAft>
                  <a:spcPts val="816"/>
                </a:spcAft>
              </a:pPr>
              <a:r>
                <a:rPr lang="en-US" sz="1599" smtClean="0">
                  <a:gradFill>
                    <a:gsLst>
                      <a:gs pos="80952">
                        <a:srgbClr val="505050"/>
                      </a:gs>
                      <a:gs pos="0">
                        <a:srgbClr val="505050"/>
                      </a:gs>
                    </a:gsLst>
                    <a:lin ang="5400000" scaled="0"/>
                  </a:gradFill>
                  <a:cs typeface="Segoe UI" panose="020B0502040204020203" pitchFamily="34" charset="0"/>
                </a:rPr>
                <a:t>“Features </a:t>
              </a:r>
              <a:r>
                <a:rPr lang="en-US" sz="1599" dirty="0">
                  <a:gradFill>
                    <a:gsLst>
                      <a:gs pos="80952">
                        <a:srgbClr val="505050"/>
                      </a:gs>
                      <a:gs pos="0">
                        <a:srgbClr val="505050"/>
                      </a:gs>
                    </a:gsLst>
                    <a:lin ang="5400000" scaled="0"/>
                  </a:gradFill>
                  <a:cs typeface="Segoe UI" panose="020B0502040204020203" pitchFamily="34" charset="0"/>
                </a:rPr>
                <a:t>in Windows 2012 R2 such as live migration across heterogeneous environments are really meaningful to us, particularly in terms of cost savings, because we avoid having to invest in expensive storage area networks” </a:t>
              </a:r>
            </a:p>
            <a:p>
              <a:pPr marL="59907" indent="-1620" defTabSz="932384">
                <a:lnSpc>
                  <a:spcPct val="90000"/>
                </a:lnSpc>
                <a:spcAft>
                  <a:spcPts val="816"/>
                </a:spcAft>
              </a:pPr>
              <a:r>
                <a:rPr lang="en-US" sz="1599" dirty="0">
                  <a:gradFill>
                    <a:gsLst>
                      <a:gs pos="80952">
                        <a:srgbClr val="505050"/>
                      </a:gs>
                      <a:gs pos="0">
                        <a:srgbClr val="505050"/>
                      </a:gs>
                    </a:gsLst>
                    <a:lin ang="5400000" scaled="0"/>
                  </a:gradFill>
                  <a:cs typeface="Segoe UI" panose="020B0502040204020203" pitchFamily="34" charset="0"/>
                </a:rPr>
                <a:t>Patrick </a:t>
              </a:r>
              <a:r>
                <a:rPr lang="en-US" sz="1599" dirty="0" err="1">
                  <a:gradFill>
                    <a:gsLst>
                      <a:gs pos="80952">
                        <a:srgbClr val="505050"/>
                      </a:gs>
                      <a:gs pos="0">
                        <a:srgbClr val="505050"/>
                      </a:gs>
                    </a:gsLst>
                    <a:lin ang="5400000" scaled="0"/>
                  </a:gradFill>
                  <a:cs typeface="Segoe UI" panose="020B0502040204020203" pitchFamily="34" charset="0"/>
                </a:rPr>
                <a:t>Wirtz</a:t>
              </a:r>
              <a:r>
                <a:rPr lang="en-US" sz="1599" dirty="0">
                  <a:gradFill>
                    <a:gsLst>
                      <a:gs pos="80952">
                        <a:srgbClr val="505050"/>
                      </a:gs>
                      <a:gs pos="0">
                        <a:srgbClr val="505050"/>
                      </a:gs>
                    </a:gsLst>
                    <a:lin ang="5400000" scaled="0"/>
                  </a:gradFill>
                  <a:cs typeface="Segoe UI" panose="020B0502040204020203" pitchFamily="34" charset="0"/>
                </a:rPr>
                <a:t/>
              </a:r>
              <a:br>
                <a:rPr lang="en-US" sz="1599" dirty="0">
                  <a:gradFill>
                    <a:gsLst>
                      <a:gs pos="80952">
                        <a:srgbClr val="505050"/>
                      </a:gs>
                      <a:gs pos="0">
                        <a:srgbClr val="505050"/>
                      </a:gs>
                    </a:gsLst>
                    <a:lin ang="5400000" scaled="0"/>
                  </a:gradFill>
                  <a:cs typeface="Segoe UI" panose="020B0502040204020203" pitchFamily="34" charset="0"/>
                </a:rPr>
              </a:br>
              <a:r>
                <a:rPr lang="en-US" sz="1599" dirty="0">
                  <a:gradFill>
                    <a:gsLst>
                      <a:gs pos="80952">
                        <a:srgbClr val="505050"/>
                      </a:gs>
                      <a:gs pos="0">
                        <a:srgbClr val="505050"/>
                      </a:gs>
                    </a:gsLst>
                    <a:lin ang="5400000" scaled="0"/>
                  </a:gradFill>
                  <a:cs typeface="Segoe UI" panose="020B0502040204020203" pitchFamily="34" charset="0"/>
                </a:rPr>
                <a:t>Innovation Manager at The Walsh Group</a:t>
              </a:r>
            </a:p>
          </p:txBody>
        </p:sp>
      </p:grpSp>
      <p:sp>
        <p:nvSpPr>
          <p:cNvPr id="12" name="Title 11"/>
          <p:cNvSpPr>
            <a:spLocks noGrp="1"/>
          </p:cNvSpPr>
          <p:nvPr>
            <p:ph type="title"/>
          </p:nvPr>
        </p:nvSpPr>
        <p:spPr>
          <a:xfrm>
            <a:off x="274639" y="295277"/>
            <a:ext cx="12352300" cy="917575"/>
          </a:xfrm>
        </p:spPr>
        <p:txBody>
          <a:bodyPr/>
          <a:lstStyle/>
          <a:p>
            <a:r>
              <a:rPr lang="en-US" dirty="0" smtClean="0"/>
              <a:t>Windows Server Hyper-V customer momentum </a:t>
            </a:r>
            <a:endParaRPr lang="en-US" dirty="0"/>
          </a:p>
        </p:txBody>
      </p:sp>
      <p:grpSp>
        <p:nvGrpSpPr>
          <p:cNvPr id="30" name="Group 29"/>
          <p:cNvGrpSpPr/>
          <p:nvPr/>
        </p:nvGrpSpPr>
        <p:grpSpPr>
          <a:xfrm>
            <a:off x="300416" y="4033186"/>
            <a:ext cx="5068613" cy="2604492"/>
            <a:chOff x="293688" y="3954463"/>
            <a:chExt cx="4969680" cy="2553655"/>
          </a:xfrm>
        </p:grpSpPr>
        <p:sp>
          <p:nvSpPr>
            <p:cNvPr id="18" name="Rectangle 17"/>
            <p:cNvSpPr/>
            <p:nvPr/>
          </p:nvSpPr>
          <p:spPr bwMode="auto">
            <a:xfrm>
              <a:off x="293688" y="3954463"/>
              <a:ext cx="4969680" cy="2553655"/>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sp>
          <p:nvSpPr>
            <p:cNvPr id="7" name="Rectangle 6"/>
            <p:cNvSpPr/>
            <p:nvPr/>
          </p:nvSpPr>
          <p:spPr>
            <a:xfrm>
              <a:off x="293688" y="3954463"/>
              <a:ext cx="4779644" cy="1779270"/>
            </a:xfrm>
            <a:prstGeom prst="rect">
              <a:avLst/>
            </a:prstGeom>
            <a:noFill/>
          </p:spPr>
          <p:txBody>
            <a:bodyPr wrap="square" lIns="146262" tIns="182828" rIns="146262" bIns="182828" rtlCol="0">
              <a:noAutofit/>
            </a:bodyPr>
            <a:lstStyle/>
            <a:p>
              <a:pPr marL="59907" indent="-59907" defTabSz="932384">
                <a:lnSpc>
                  <a:spcPct val="90000"/>
                </a:lnSpc>
                <a:spcAft>
                  <a:spcPts val="816"/>
                </a:spcAft>
              </a:pPr>
              <a:r>
                <a:rPr lang="en-US" sz="1599" dirty="0">
                  <a:gradFill>
                    <a:gsLst>
                      <a:gs pos="80952">
                        <a:srgbClr val="505050"/>
                      </a:gs>
                      <a:gs pos="0">
                        <a:srgbClr val="505050"/>
                      </a:gs>
                    </a:gsLst>
                    <a:lin ang="5400000" scaled="0"/>
                  </a:gradFill>
                  <a:cs typeface="Segoe UI" panose="020B0502040204020203" pitchFamily="34" charset="0"/>
                </a:rPr>
                <a:t>“Our goal was to deliver Microsoft applications that customers wanted in the way that they wanted them deployed—in a private cloud, Microsoft public cloud, or hybrid cloud model” </a:t>
              </a:r>
            </a:p>
            <a:p>
              <a:pPr marL="59907" indent="-1620" defTabSz="932384">
                <a:lnSpc>
                  <a:spcPct val="90000"/>
                </a:lnSpc>
                <a:spcAft>
                  <a:spcPts val="816"/>
                </a:spcAft>
              </a:pPr>
              <a:r>
                <a:rPr lang="en-US" sz="1599" dirty="0">
                  <a:gradFill>
                    <a:gsLst>
                      <a:gs pos="80952">
                        <a:srgbClr val="505050"/>
                      </a:gs>
                      <a:gs pos="0">
                        <a:srgbClr val="505050"/>
                      </a:gs>
                    </a:gsLst>
                    <a:lin ang="5400000" scaled="0"/>
                  </a:gradFill>
                  <a:cs typeface="Segoe UI" panose="020B0502040204020203" pitchFamily="34" charset="0"/>
                </a:rPr>
                <a:t>Sari </a:t>
              </a:r>
              <a:r>
                <a:rPr lang="en-US" sz="1599" dirty="0" err="1">
                  <a:gradFill>
                    <a:gsLst>
                      <a:gs pos="80952">
                        <a:srgbClr val="505050"/>
                      </a:gs>
                      <a:gs pos="0">
                        <a:srgbClr val="505050"/>
                      </a:gs>
                    </a:gsLst>
                    <a:lin ang="5400000" scaled="0"/>
                  </a:gradFill>
                  <a:cs typeface="Segoe UI" panose="020B0502040204020203" pitchFamily="34" charset="0"/>
                </a:rPr>
                <a:t>Aumo</a:t>
              </a:r>
              <a:r>
                <a:rPr lang="en-US" sz="1599" dirty="0">
                  <a:gradFill>
                    <a:gsLst>
                      <a:gs pos="80952">
                        <a:srgbClr val="505050"/>
                      </a:gs>
                      <a:gs pos="0">
                        <a:srgbClr val="505050"/>
                      </a:gs>
                    </a:gsLst>
                    <a:lin ang="5400000" scaled="0"/>
                  </a:gradFill>
                  <a:cs typeface="Segoe UI" panose="020B0502040204020203" pitchFamily="34" charset="0"/>
                </a:rPr>
                <a:t> </a:t>
              </a:r>
              <a:br>
                <a:rPr lang="en-US" sz="1599" dirty="0">
                  <a:gradFill>
                    <a:gsLst>
                      <a:gs pos="80952">
                        <a:srgbClr val="505050"/>
                      </a:gs>
                      <a:gs pos="0">
                        <a:srgbClr val="505050"/>
                      </a:gs>
                    </a:gsLst>
                    <a:lin ang="5400000" scaled="0"/>
                  </a:gradFill>
                  <a:cs typeface="Segoe UI" panose="020B0502040204020203" pitchFamily="34" charset="0"/>
                </a:rPr>
              </a:br>
              <a:r>
                <a:rPr lang="en-US" sz="1599" dirty="0">
                  <a:gradFill>
                    <a:gsLst>
                      <a:gs pos="80952">
                        <a:srgbClr val="505050"/>
                      </a:gs>
                      <a:gs pos="0">
                        <a:srgbClr val="505050"/>
                      </a:gs>
                    </a:gsLst>
                    <a:lin ang="5400000" scaled="0"/>
                  </a:gradFill>
                  <a:cs typeface="Segoe UI" panose="020B0502040204020203" pitchFamily="34" charset="0"/>
                </a:rPr>
                <a:t>Head of Cloud Services, </a:t>
              </a:r>
              <a:br>
                <a:rPr lang="en-US" sz="1599" dirty="0">
                  <a:gradFill>
                    <a:gsLst>
                      <a:gs pos="80952">
                        <a:srgbClr val="505050"/>
                      </a:gs>
                      <a:gs pos="0">
                        <a:srgbClr val="505050"/>
                      </a:gs>
                    </a:gsLst>
                    <a:lin ang="5400000" scaled="0"/>
                  </a:gradFill>
                  <a:cs typeface="Segoe UI" panose="020B0502040204020203" pitchFamily="34" charset="0"/>
                </a:rPr>
              </a:br>
              <a:r>
                <a:rPr lang="en-US" sz="1599" dirty="0">
                  <a:gradFill>
                    <a:gsLst>
                      <a:gs pos="80952">
                        <a:srgbClr val="505050"/>
                      </a:gs>
                      <a:gs pos="0">
                        <a:srgbClr val="505050"/>
                      </a:gs>
                    </a:gsLst>
                    <a:lin ang="5400000" scaled="0"/>
                  </a:gradFill>
                  <a:cs typeface="Segoe UI" panose="020B0502040204020203" pitchFamily="34" charset="0"/>
                </a:rPr>
                <a:t>Microsoft and Productivity Platforms, </a:t>
              </a:r>
              <a:br>
                <a:rPr lang="en-US" sz="1599" dirty="0">
                  <a:gradFill>
                    <a:gsLst>
                      <a:gs pos="80952">
                        <a:srgbClr val="505050"/>
                      </a:gs>
                      <a:gs pos="0">
                        <a:srgbClr val="505050"/>
                      </a:gs>
                    </a:gsLst>
                    <a:lin ang="5400000" scaled="0"/>
                  </a:gradFill>
                  <a:cs typeface="Segoe UI" panose="020B0502040204020203" pitchFamily="34" charset="0"/>
                </a:rPr>
              </a:br>
              <a:r>
                <a:rPr lang="en-US" sz="1599" dirty="0" err="1">
                  <a:gradFill>
                    <a:gsLst>
                      <a:gs pos="80952">
                        <a:srgbClr val="505050"/>
                      </a:gs>
                      <a:gs pos="0">
                        <a:srgbClr val="505050"/>
                      </a:gs>
                    </a:gsLst>
                    <a:lin ang="5400000" scaled="0"/>
                  </a:gradFill>
                  <a:cs typeface="Segoe UI" panose="020B0502040204020203" pitchFamily="34" charset="0"/>
                </a:rPr>
                <a:t>Tieto</a:t>
              </a:r>
              <a:r>
                <a:rPr lang="en-US" sz="1599" dirty="0">
                  <a:gradFill>
                    <a:gsLst>
                      <a:gs pos="80952">
                        <a:srgbClr val="505050"/>
                      </a:gs>
                      <a:gs pos="0">
                        <a:srgbClr val="505050"/>
                      </a:gs>
                    </a:gsLst>
                    <a:lin ang="5400000" scaled="0"/>
                  </a:gradFill>
                  <a:cs typeface="Segoe UI" panose="020B0502040204020203" pitchFamily="34" charset="0"/>
                </a:rPr>
                <a:t>  </a:t>
              </a:r>
            </a:p>
          </p:txBody>
        </p:sp>
        <p:grpSp>
          <p:nvGrpSpPr>
            <p:cNvPr id="28" name="Group 27"/>
            <p:cNvGrpSpPr/>
            <p:nvPr/>
          </p:nvGrpSpPr>
          <p:grpSpPr>
            <a:xfrm>
              <a:off x="3890646" y="5681368"/>
              <a:ext cx="1213758" cy="645098"/>
              <a:chOff x="3890646" y="4966876"/>
              <a:chExt cx="1213758" cy="645098"/>
            </a:xfrm>
          </p:grpSpPr>
          <p:sp>
            <p:nvSpPr>
              <p:cNvPr id="26" name="Rectangle 25"/>
              <p:cNvSpPr/>
              <p:nvPr/>
            </p:nvSpPr>
            <p:spPr bwMode="auto">
              <a:xfrm>
                <a:off x="3890646" y="4966876"/>
                <a:ext cx="1213758" cy="645098"/>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pic>
            <p:nvPicPr>
              <p:cNvPr id="14" name="Picture 13">
                <a:hlinkClick r:id="rId10"/>
              </p:cNvPr>
              <p:cNvPicPr/>
              <p:nvPr/>
            </p:nvPicPr>
            <p:blipFill rotWithShape="1">
              <a:blip r:embed="rId11" cstate="print">
                <a:extLst>
                  <a:ext uri="{28A0092B-C50C-407E-A947-70E740481C1C}">
                    <a14:useLocalDpi xmlns:a14="http://schemas.microsoft.com/office/drawing/2010/main" val="0"/>
                  </a:ext>
                </a:extLst>
              </a:blip>
              <a:srcRect t="8946" b="8946"/>
              <a:stretch/>
            </p:blipFill>
            <p:spPr bwMode="auto">
              <a:xfrm>
                <a:off x="3906182" y="5024367"/>
                <a:ext cx="1182687" cy="530117"/>
              </a:xfrm>
              <a:prstGeom prst="rect">
                <a:avLst/>
              </a:prstGeom>
              <a:noFill/>
              <a:ln>
                <a:noFill/>
              </a:ln>
            </p:spPr>
          </p:pic>
        </p:grpSp>
      </p:grpSp>
    </p:spTree>
    <p:extLst>
      <p:ext uri="{BB962C8B-B14F-4D97-AF65-F5344CB8AC3E}">
        <p14:creationId xmlns:p14="http://schemas.microsoft.com/office/powerpoint/2010/main" val="327616969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10.xml><?xml version="1.0" encoding="utf-8"?>
<a:theme xmlns:a="http://schemas.openxmlformats.org/drawingml/2006/main" name="3_Server and Cloud 2013">
  <a:themeElements>
    <a:clrScheme name="Custom 7">
      <a:dk1>
        <a:srgbClr val="505050"/>
      </a:dk1>
      <a:lt1>
        <a:srgbClr val="FFFFFF"/>
      </a:lt1>
      <a:dk2>
        <a:srgbClr val="008272"/>
      </a:dk2>
      <a:lt2>
        <a:srgbClr val="D2D2D2"/>
      </a:lt2>
      <a:accent1>
        <a:srgbClr val="0072C6"/>
      </a:accent1>
      <a:accent2>
        <a:srgbClr val="DC3C00"/>
      </a:accent2>
      <a:accent3>
        <a:srgbClr val="008272"/>
      </a:accent3>
      <a:accent4>
        <a:srgbClr val="68217A"/>
      </a:accent4>
      <a:accent5>
        <a:srgbClr val="002050"/>
      </a:accent5>
      <a:accent6>
        <a:srgbClr val="442359"/>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TB_Template_16-9_Sept2013_v13.potx" id="{E6C7328A-7432-4964-ABFD-DFF5D441CE7B}" vid="{837F8EB0-5AAA-4548-B4B7-BF228168AD07}"/>
    </a:ext>
  </a:extLst>
</a:theme>
</file>

<file path=ppt/theme/theme11.xml><?xml version="1.0" encoding="utf-8"?>
<a:theme xmlns:a="http://schemas.openxmlformats.org/drawingml/2006/main" name="7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3.xml><?xml version="1.0" encoding="utf-8"?>
<a:theme xmlns:a="http://schemas.openxmlformats.org/drawingml/2006/main" name="2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4.xml><?xml version="1.0" encoding="utf-8"?>
<a:theme xmlns:a="http://schemas.openxmlformats.org/drawingml/2006/main" name="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7B5DF659-5422-4FE0-B774-F31BE53950C5}" vid="{E3F4DD5B-E91A-4E2E-A066-DD68F9821E36}"/>
    </a:ext>
  </a:extLst>
</a:theme>
</file>

<file path=ppt/theme/theme5.xml><?xml version="1.0" encoding="utf-8"?>
<a:theme xmlns:a="http://schemas.openxmlformats.org/drawingml/2006/main" name="BUILD CHARCOAL BACKGROUND">
  <a:themeElements>
    <a:clrScheme name="build 2015 colors">
      <a:dk1>
        <a:srgbClr val="333333"/>
      </a:dk1>
      <a:lt1>
        <a:srgbClr val="FFFFFF"/>
      </a:lt1>
      <a:dk2>
        <a:srgbClr val="0078D7"/>
      </a:dk2>
      <a:lt2>
        <a:srgbClr val="ECECEC"/>
      </a:lt2>
      <a:accent1>
        <a:srgbClr val="0078D7"/>
      </a:accent1>
      <a:accent2>
        <a:srgbClr val="6E6D71"/>
      </a:accent2>
      <a:accent3>
        <a:srgbClr val="00BCF2"/>
      </a:accent3>
      <a:accent4>
        <a:srgbClr val="6BB700"/>
      </a:accent4>
      <a:accent5>
        <a:srgbClr val="ABC4C1"/>
      </a:accent5>
      <a:accent6>
        <a:srgbClr val="FF4343"/>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2015_Keynote-Template_v3" id="{16D16FD6-82B1-4517-AB6B-BD72623FF067}" vid="{059D507E-C456-4974-83A1-394505850BFA}"/>
    </a:ext>
  </a:extLst>
</a:theme>
</file>

<file path=ppt/theme/theme6.xml><?xml version="1.0" encoding="utf-8"?>
<a:theme xmlns:a="http://schemas.openxmlformats.org/drawingml/2006/main" name="3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7.xml><?xml version="1.0" encoding="utf-8"?>
<a:theme xmlns:a="http://schemas.openxmlformats.org/drawingml/2006/main" name="4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8.xml><?xml version="1.0" encoding="utf-8"?>
<a:theme xmlns:a="http://schemas.openxmlformats.org/drawingml/2006/main" name="5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9.xml><?xml version="1.0" encoding="utf-8"?>
<a:theme xmlns:a="http://schemas.openxmlformats.org/drawingml/2006/main" name="6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Override1.xml><?xml version="1.0" encoding="utf-8"?>
<a:themeOverride xmlns:a="http://schemas.openxmlformats.org/drawingml/2006/main">
  <a:clrScheme name="WPC2010_Valu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2015-05-05T00:00:00-05:00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Jeff Woolsey; Mathew John</External_x0020_Speaker>
    <Session_x0020_Code xmlns="12a172fe-0250-434a-85cf-03b10810c5e5">BRK2466</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9eb2896f-7457-4443-a47b-f60d2d30355c</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Props1.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www.w3.org/XML/1998/namespace"/>
    <ds:schemaRef ds:uri="http://schemas.microsoft.com/office/infopath/2007/PartnerControls"/>
    <ds:schemaRef ds:uri="12a172fe-0250-434a-85cf-03b10810c5e5"/>
    <ds:schemaRef ds:uri="http://purl.org/dc/terms/"/>
    <ds:schemaRef ds:uri="http://purl.org/dc/elements/1.1/"/>
    <ds:schemaRef ds:uri="http://purl.org/dc/dcmitype/"/>
    <ds:schemaRef ds:uri="http://schemas.microsoft.com/sharepoint/v3"/>
    <ds:schemaRef ds:uri="http://schemas.microsoft.com/office/2006/documentManagement/types"/>
    <ds:schemaRef ds:uri="http://schemas.microsoft.com/office/2006/metadata/properties"/>
    <ds:schemaRef ds:uri="http://schemas.openxmlformats.org/package/2006/metadata/core-properties"/>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Microsoft_Ignite_2015_Breakout_Template_v02</Template>
  <TotalTime>1061</TotalTime>
  <Words>6361</Words>
  <Application>Microsoft Office PowerPoint</Application>
  <PresentationFormat>Custom</PresentationFormat>
  <Paragraphs>862</Paragraphs>
  <Slides>58</Slides>
  <Notes>45</Notes>
  <HiddenSlides>0</HiddenSlides>
  <MMClips>0</MMClips>
  <ScaleCrop>false</ScaleCrop>
  <HeadingPairs>
    <vt:vector size="6" baseType="variant">
      <vt:variant>
        <vt:lpstr>Fonts Used</vt:lpstr>
      </vt:variant>
      <vt:variant>
        <vt:i4>13</vt:i4>
      </vt:variant>
      <vt:variant>
        <vt:lpstr>Theme</vt:lpstr>
      </vt:variant>
      <vt:variant>
        <vt:i4>11</vt:i4>
      </vt:variant>
      <vt:variant>
        <vt:lpstr>Slide Titles</vt:lpstr>
      </vt:variant>
      <vt:variant>
        <vt:i4>58</vt:i4>
      </vt:variant>
    </vt:vector>
  </HeadingPairs>
  <TitlesOfParts>
    <vt:vector size="82" baseType="lpstr">
      <vt:lpstr>ＭＳ Ｐゴシック</vt:lpstr>
      <vt:lpstr>Arial</vt:lpstr>
      <vt:lpstr>Avenir LT Pro 45 Book</vt:lpstr>
      <vt:lpstr>Calibri</vt:lpstr>
      <vt:lpstr>Consolas</vt:lpstr>
      <vt:lpstr>Courier New</vt:lpstr>
      <vt:lpstr>Segoe Pro Light</vt:lpstr>
      <vt:lpstr>Segoe UI</vt:lpstr>
      <vt:lpstr>Segoe UI Light</vt:lpstr>
      <vt:lpstr>Segoe UI Semibold</vt:lpstr>
      <vt:lpstr>Segoe UI Semilight</vt:lpstr>
      <vt:lpstr>Times New Roman</vt:lpstr>
      <vt:lpstr>Wingdings</vt:lpstr>
      <vt:lpstr>5-30610_Microsoft_Ignite_Keynote_Template</vt:lpstr>
      <vt:lpstr>1_5-30610_Microsoft_Ignite_Keynote_Template</vt:lpstr>
      <vt:lpstr>2_5-30610_Microsoft_Ignite_Keynote_Template</vt:lpstr>
      <vt:lpstr>5-30629_Build_Template_WHITE</vt:lpstr>
      <vt:lpstr>BUILD CHARCOAL BACKGROUND</vt:lpstr>
      <vt:lpstr>3_5-30610_Microsoft_Ignite_Keynote_Template</vt:lpstr>
      <vt:lpstr>4_5-30610_Microsoft_Ignite_Keynote_Template</vt:lpstr>
      <vt:lpstr>5_5-30610_Microsoft_Ignite_Keynote_Template</vt:lpstr>
      <vt:lpstr>6_5-30610_Microsoft_Ignite_Keynote_Template</vt:lpstr>
      <vt:lpstr>3_Server and Cloud 2013</vt:lpstr>
      <vt:lpstr>7_5-30610_Microsoft_Ignite_Keynote_Template</vt:lpstr>
      <vt:lpstr>PowerPoint Presentation</vt:lpstr>
      <vt:lpstr>Platform vision and strategy: Next-generation computing with Server Virtualization</vt:lpstr>
      <vt:lpstr>PowerPoint Presentation</vt:lpstr>
      <vt:lpstr>PowerPoint Presentation</vt:lpstr>
      <vt:lpstr>Agenda</vt:lpstr>
      <vt:lpstr>Looking back </vt:lpstr>
      <vt:lpstr>We are winning virtualization share</vt:lpstr>
      <vt:lpstr>A leader in Gartner  magic quadrants</vt:lpstr>
      <vt:lpstr>Windows Server Hyper-V customer momentum </vt:lpstr>
      <vt:lpstr>Azure IaaS customer momentum</vt:lpstr>
      <vt:lpstr>We want you to be at the center of application innovation</vt:lpstr>
      <vt:lpstr>Opportunity to rethink your datacenter:  Think services, not servers</vt:lpstr>
      <vt:lpstr>Looking ahead</vt:lpstr>
      <vt:lpstr>Power of Azure with the control of the datacenter  Introducing Microsoft Azure Stack </vt:lpstr>
      <vt:lpstr>What’s on your mind today?</vt:lpstr>
      <vt:lpstr>PowerPoint Presentation</vt:lpstr>
      <vt:lpstr>Confidently virtualize anything: On-premises or Azure</vt:lpstr>
      <vt:lpstr>PowerPoint Presentation</vt:lpstr>
      <vt:lpstr>Cluster OS Rolling Upgrade</vt:lpstr>
      <vt:lpstr>Cluster OS Rolling Upgrade Process</vt:lpstr>
      <vt:lpstr>Cluster OS Rolling Upgrade Process</vt:lpstr>
      <vt:lpstr>Cluster OS Rolling Upgrade Process</vt:lpstr>
      <vt:lpstr>Cluster OS Rolling Upgrade Process</vt:lpstr>
      <vt:lpstr>Cluster OS Rolling Upgrade Process</vt:lpstr>
      <vt:lpstr>Cluster OS Rolling Upgrade Process</vt:lpstr>
      <vt:lpstr>Cluster OS Rolling Upgrade Process</vt:lpstr>
      <vt:lpstr>Cluster OS Rolling Upgrade Process</vt:lpstr>
      <vt:lpstr>Cluster OS Rolling Upgrade Process</vt:lpstr>
      <vt:lpstr>Cluster OS Rolling Upgrade Process</vt:lpstr>
      <vt:lpstr>Cluster OS Rolling Upgrade: Implementation</vt:lpstr>
      <vt:lpstr>Best-in-class Linux support on Hyper-V</vt:lpstr>
      <vt:lpstr>Optimize workload availability and performance </vt:lpstr>
      <vt:lpstr>Azure IaaS scale-up options</vt:lpstr>
      <vt:lpstr>Demo Scale-up Azure VM for SQL Server </vt:lpstr>
      <vt:lpstr>What’s on your mind today?</vt:lpstr>
      <vt:lpstr>PowerPoint Presentation</vt:lpstr>
      <vt:lpstr>Need to maintain stewardship of corporate assets in the midst of emerging threats</vt:lpstr>
      <vt:lpstr>Challenges in protecting high-value assets</vt:lpstr>
      <vt:lpstr>Confidently protect sensitive customer data: Designed for ‘zero-trust’ environments  </vt:lpstr>
      <vt:lpstr>Shielded VMs</vt:lpstr>
      <vt:lpstr>What’s on your mind today?</vt:lpstr>
      <vt:lpstr>PowerPoint Presentation</vt:lpstr>
      <vt:lpstr>Compute infrastructure spectrum: Flexibility with control across on-premises and Azure  </vt:lpstr>
      <vt:lpstr>What’s new in Azure IaaS: Azure Resource Manager Consistent service delivery across Azure and on-premises datacenters  </vt:lpstr>
      <vt:lpstr>Why Containers? Containers empower application innovation</vt:lpstr>
      <vt:lpstr>Docker integration Joint strategic investments to drive containers forward</vt:lpstr>
      <vt:lpstr>Demo Docker | Windows Server Containers</vt:lpstr>
      <vt:lpstr>Write once deploy anywhere  Modern app development with flexible isolation</vt:lpstr>
      <vt:lpstr>Nano Server  Minimum-footprint infrastructure OS and application OS</vt:lpstr>
      <vt:lpstr>Demo Nano Server</vt:lpstr>
      <vt:lpstr>Nano Server – Just enough OS Nucleus of next-gen cloud infrastructure and applications</vt:lpstr>
      <vt:lpstr>Summary</vt:lpstr>
      <vt:lpstr>Call to action - Evaluate</vt:lpstr>
      <vt:lpstr>PowerPoint Presentation</vt:lpstr>
      <vt:lpstr>Learn more  with FREE  IT Pro Resources</vt:lpstr>
      <vt:lpstr>Ignite Azure Challenge Sweepstakes</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Platform vision and strategy: Next-generation computing with Server Virtualization</dc:title>
  <dc:subject>Microsoft Ignite 2015</dc:subject>
  <dc:creator>Shows</dc:creator>
  <cp:keywords>Microsoft Ignite 2015</cp:keywords>
  <dc:description>Template: Mitchell Derrey, Silver Fox Productions
Formatting: 
Audience Type: Internal/External</dc:description>
  <cp:lastModifiedBy>Kaylee McAvoy</cp:lastModifiedBy>
  <cp:revision>12</cp:revision>
  <dcterms:created xsi:type="dcterms:W3CDTF">2015-05-02T19:19:45Z</dcterms:created>
  <dcterms:modified xsi:type="dcterms:W3CDTF">2015-05-05T15:55:12Z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