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277" r:id="rId5"/>
    <p:sldMasterId id="2147484309" r:id="rId6"/>
  </p:sldMasterIdLst>
  <p:notesMasterIdLst>
    <p:notesMasterId r:id="rId67"/>
  </p:notesMasterIdLst>
  <p:handoutMasterIdLst>
    <p:handoutMasterId r:id="rId68"/>
  </p:handoutMasterIdLst>
  <p:sldIdLst>
    <p:sldId id="314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5" r:id="rId65"/>
    <p:sldId id="313" r:id="rId66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Calvin Nieh" initials="CN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7D8FF"/>
    <a:srgbClr val="11CCFF"/>
    <a:srgbClr val="85E5FF"/>
    <a:srgbClr val="43D7FF"/>
    <a:srgbClr val="B4A0FF"/>
    <a:srgbClr val="505050"/>
    <a:srgbClr val="000000"/>
    <a:srgbClr val="00BCF2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187" autoAdjust="0"/>
  </p:normalViewPr>
  <p:slideViewPr>
    <p:cSldViewPr>
      <p:cViewPr varScale="1">
        <p:scale>
          <a:sx n="114" d="100"/>
          <a:sy n="114" d="100"/>
        </p:scale>
        <p:origin x="84" y="258"/>
      </p:cViewPr>
      <p:guideLst/>
    </p:cSldViewPr>
  </p:slideViewPr>
  <p:outlineViewPr>
    <p:cViewPr>
      <p:scale>
        <a:sx n="33" d="100"/>
        <a:sy n="33" d="100"/>
      </p:scale>
      <p:origin x="0" y="-3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299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>
                <a:latin typeface="Segoe UI" pitchFamily="34" charset="0"/>
              </a:rPr>
              <a:t>Microsoft Ignite 2015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5/6/2015 4:21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 smtClean="0"/>
              <a:t>Microsoft Ignite 2015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5/6/2015 4:21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© 2015 NetApp, Inc. All rights reserved. NetApp Proprietary – Limited Use Only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A2537-0790-4789-A16C-397C663A333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8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© 2015 NetApp, Inc. All rights reserved. NetApp Proprietary – Limited Use Only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A2537-0790-4789-A16C-397C663A333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2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© 2015 NetApp, Inc. All rights reserved. NetApp Proprietary – Limited Use Only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A2537-0790-4789-A16C-397C663A333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84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24FFC-41EC-40A6-8CA1-699214E4588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9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5/6/2015 4:21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52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000" b="0" kern="1200" cap="none" spc="-125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rPr>
              <a:t>Spark the future.</a:t>
            </a:r>
            <a:endParaRPr lang="en-US" sz="5000" b="0" kern="1200" cap="none" spc="-125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May 4 – 8, 2015</a:t>
            </a:r>
            <a:b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</a:b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Chicago, IL</a:t>
            </a:r>
            <a:endParaRPr lang="en-US" sz="2250" b="0" kern="1200" cap="none" spc="0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n-lt"/>
              <a:ea typeface="+mn-ea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82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5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49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34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91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22262" y="360323"/>
            <a:ext cx="2667000" cy="406265"/>
          </a:xfrm>
        </p:spPr>
        <p:txBody>
          <a:bodyPr/>
          <a:lstStyle>
            <a:lvl1pPr marL="0" indent="0">
              <a:buFontTx/>
              <a:buNone/>
              <a:defRPr sz="1600" baseline="0">
                <a:latin typeface="+mn-lt"/>
              </a:defRPr>
            </a:lvl1pPr>
            <a:lvl2pPr marL="342873" indent="0">
              <a:buFontTx/>
              <a:buNone/>
              <a:defRPr sz="1600">
                <a:latin typeface="+mn-lt"/>
              </a:defRPr>
            </a:lvl2pPr>
            <a:lvl3pPr marL="571454" indent="0">
              <a:buFontTx/>
              <a:buNone/>
              <a:defRPr sz="1600">
                <a:latin typeface="+mn-lt"/>
              </a:defRPr>
            </a:lvl3pPr>
            <a:lvl4pPr marL="800036" indent="0">
              <a:buFontTx/>
              <a:buNone/>
              <a:defRPr sz="1600">
                <a:latin typeface="+mn-lt"/>
              </a:defRPr>
            </a:lvl4pPr>
            <a:lvl5pPr marL="102861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2588231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492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90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" y="1588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8" y="6678219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6862" y="3032252"/>
            <a:ext cx="4420128" cy="8004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610">
              <a:lnSpc>
                <a:spcPct val="90000"/>
              </a:lnSpc>
              <a:spcBef>
                <a:spcPct val="0"/>
              </a:spcBef>
            </a:pPr>
            <a:r>
              <a:rPr lang="en-US" sz="5000" spc="-125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Spark the future.</a:t>
            </a:r>
            <a:endParaRPr lang="en-US" sz="5000" spc="-125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latin typeface="Segoe UI Light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7958" y="4610726"/>
            <a:ext cx="2229032" cy="72982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610">
              <a:lnSpc>
                <a:spcPct val="90000"/>
              </a:lnSpc>
              <a:spcBef>
                <a:spcPct val="0"/>
              </a:spcBef>
            </a:pP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May 4 – 8, 2015</a:t>
            </a:r>
            <a:b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</a:b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Chicago, IL</a:t>
            </a:r>
            <a:endParaRPr lang="en-US" sz="225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1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74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" y="1091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8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3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8" y="6678219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70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38" indent="0">
              <a:buNone/>
              <a:defRPr/>
            </a:lvl3pPr>
            <a:lvl4pPr marL="457075" indent="0">
              <a:buNone/>
              <a:defRPr/>
            </a:lvl4pPr>
            <a:lvl5pPr marL="68561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63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38" indent="0">
              <a:buNone/>
              <a:defRPr/>
            </a:lvl3pPr>
            <a:lvl4pPr marL="457075" indent="0">
              <a:buNone/>
              <a:defRPr/>
            </a:lvl4pPr>
            <a:lvl5pPr marL="68561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461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3999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48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200" cy="2092881"/>
          </a:xfrm>
        </p:spPr>
        <p:txBody>
          <a:bodyPr>
            <a:spAutoFit/>
          </a:bodyPr>
          <a:lstStyle>
            <a:lvl1pPr>
              <a:defRPr sz="3999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333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12" indent="0">
              <a:buNone/>
              <a:tabLst/>
              <a:defRPr sz="2000"/>
            </a:lvl3pPr>
            <a:lvl4pPr marL="460249" indent="0">
              <a:buNone/>
              <a:defRPr/>
            </a:lvl4pPr>
            <a:lvl5pPr marL="685613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12" indent="0">
              <a:buNone/>
              <a:tabLst/>
              <a:defRPr sz="2000"/>
            </a:lvl3pPr>
            <a:lvl4pPr marL="460249" indent="0">
              <a:buNone/>
              <a:defRPr/>
            </a:lvl4pPr>
            <a:lvl5pPr marL="685613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17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12" indent="0">
              <a:buNone/>
              <a:tabLst/>
              <a:defRPr sz="2000"/>
            </a:lvl3pPr>
            <a:lvl4pPr marL="460249" indent="0">
              <a:buNone/>
              <a:defRPr/>
            </a:lvl4pPr>
            <a:lvl5pPr marL="685613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9"/>
            </a:lvl1pPr>
            <a:lvl2pPr marL="0" indent="0">
              <a:buNone/>
              <a:defRPr sz="2000"/>
            </a:lvl2pPr>
            <a:lvl3pPr marL="231712" indent="0">
              <a:buNone/>
              <a:tabLst/>
              <a:defRPr sz="2000"/>
            </a:lvl3pPr>
            <a:lvl4pPr marL="460249" indent="0">
              <a:buNone/>
              <a:defRPr/>
            </a:lvl4pPr>
            <a:lvl5pPr marL="685613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8506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2425279"/>
          </a:xfrm>
        </p:spPr>
        <p:txBody>
          <a:bodyPr wrap="square">
            <a:spAutoFit/>
          </a:bodyPr>
          <a:lstStyle>
            <a:lvl1pPr marL="287260" indent="-287260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199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021" indent="-233131">
              <a:buFont typeface="Wingdings" panose="05000000000000000000" pitchFamily="2" charset="2"/>
              <a:buChar char="§"/>
              <a:defRPr sz="2400"/>
            </a:lvl2pPr>
            <a:lvl3pPr marL="699394" indent="-168373">
              <a:buFont typeface="Wingdings" panose="05000000000000000000" pitchFamily="2" charset="2"/>
              <a:buChar char="§"/>
              <a:tabLst/>
              <a:defRPr sz="2000"/>
            </a:lvl3pPr>
            <a:lvl4pPr marL="880718" indent="-181324">
              <a:buFont typeface="Wingdings" panose="05000000000000000000" pitchFamily="2" charset="2"/>
              <a:buChar char="§"/>
              <a:defRPr/>
            </a:lvl4pPr>
            <a:lvl5pPr marL="1049092" indent="-168373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260" indent="-287260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199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021" indent="-233131">
              <a:buFont typeface="Wingdings" panose="05000000000000000000" pitchFamily="2" charset="2"/>
              <a:buChar char="§"/>
              <a:defRPr sz="2400"/>
            </a:lvl2pPr>
            <a:lvl3pPr marL="699394" indent="-168373">
              <a:buFont typeface="Wingdings" panose="05000000000000000000" pitchFamily="2" charset="2"/>
              <a:buChar char="§"/>
              <a:tabLst/>
              <a:defRPr sz="2000"/>
            </a:lvl3pPr>
            <a:lvl4pPr marL="880718" indent="-181324">
              <a:buFont typeface="Wingdings" panose="05000000000000000000" pitchFamily="2" charset="2"/>
              <a:buChar char="§"/>
              <a:defRPr/>
            </a:lvl4pPr>
            <a:lvl5pPr marL="1049092" indent="-168373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5538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2425279"/>
          </a:xfrm>
        </p:spPr>
        <p:txBody>
          <a:bodyPr wrap="square">
            <a:spAutoFit/>
          </a:bodyPr>
          <a:lstStyle>
            <a:lvl1pPr marL="287260" indent="-28726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199"/>
            </a:lvl1pPr>
            <a:lvl2pPr marL="531021" indent="-233131">
              <a:buFont typeface="Wingdings" panose="05000000000000000000" pitchFamily="2" charset="2"/>
              <a:buChar char="§"/>
              <a:defRPr sz="2400"/>
            </a:lvl2pPr>
            <a:lvl3pPr marL="699394" indent="-168373">
              <a:buFont typeface="Wingdings" panose="05000000000000000000" pitchFamily="2" charset="2"/>
              <a:buChar char="§"/>
              <a:tabLst/>
              <a:defRPr sz="2000"/>
            </a:lvl3pPr>
            <a:lvl4pPr marL="880718" indent="-181324">
              <a:buFont typeface="Wingdings" panose="05000000000000000000" pitchFamily="2" charset="2"/>
              <a:buChar char="§"/>
              <a:defRPr/>
            </a:lvl4pPr>
            <a:lvl5pPr marL="1049092" indent="-168373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260" indent="-28726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199"/>
            </a:lvl1pPr>
            <a:lvl2pPr marL="531021" indent="-233131">
              <a:buFont typeface="Wingdings" panose="05000000000000000000" pitchFamily="2" charset="2"/>
              <a:buChar char="§"/>
              <a:defRPr sz="2400"/>
            </a:lvl2pPr>
            <a:lvl3pPr marL="699394" indent="-168373">
              <a:buFont typeface="Wingdings" panose="05000000000000000000" pitchFamily="2" charset="2"/>
              <a:buChar char="§"/>
              <a:tabLst/>
              <a:defRPr sz="2000"/>
            </a:lvl3pPr>
            <a:lvl4pPr marL="880718" indent="-181324">
              <a:buFont typeface="Wingdings" panose="05000000000000000000" pitchFamily="2" charset="2"/>
              <a:buChar char="§"/>
              <a:defRPr/>
            </a:lvl4pPr>
            <a:lvl5pPr marL="1049092" indent="-168373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78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86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" y="1091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7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40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8" y="6678219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48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98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" y="1091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4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7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8" y="6678219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47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" y="1091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7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602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7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496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7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184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7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41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7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806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1" y="1241426"/>
            <a:ext cx="5486399" cy="2012859"/>
          </a:xfrm>
        </p:spPr>
        <p:txBody>
          <a:bodyPr>
            <a:spAutoFit/>
          </a:bodyPr>
          <a:lstStyle>
            <a:lvl1pPr>
              <a:defRPr sz="6598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83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564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6025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860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8488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9"/>
            <a:ext cx="11887199" cy="1995931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59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4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41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11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17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" y="1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algn="ctr" defTabSz="932219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white">
          <a:xfrm>
            <a:off x="7589823" y="6294477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46283" rIns="182854" bIns="146283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036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1" y="5580860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28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pt Text- Gray Background">
    <p:bg>
      <p:bgPr>
        <a:solidFill>
          <a:srgbClr val="50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565391"/>
            <a:ext cx="3937000" cy="1371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32597"/>
            <a:r>
              <a:rPr lang="en-US" smtClean="0">
                <a:solidFill>
                  <a:srgbClr val="FFFFFF"/>
                </a:solidFill>
              </a:rPr>
              <a:t>Microsoft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595105" y="6565391"/>
            <a:ext cx="566737" cy="1371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32597"/>
            <a:fld id="{27258FFF-F925-446B-8502-81C933981705}" type="slidenum">
              <a:rPr lang="en-US" smtClean="0">
                <a:solidFill>
                  <a:srgbClr val="FFFFFF"/>
                </a:solidFill>
              </a:rPr>
              <a:pPr defTabSz="932597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74640" y="296862"/>
            <a:ext cx="11887200" cy="932307"/>
          </a:xfrm>
        </p:spPr>
        <p:txBody>
          <a:bodyPr lIns="146304" tIns="91440" rIns="146304" bIns="91440"/>
          <a:lstStyle>
            <a:lvl1pPr marL="0" indent="0">
              <a:lnSpc>
                <a:spcPct val="90000"/>
              </a:lnSpc>
              <a:buFontTx/>
              <a:buNone/>
              <a:defRPr sz="5398">
                <a:solidFill>
                  <a:schemeClr val="bg1"/>
                </a:solidFill>
                <a:latin typeface="+mj-lt"/>
              </a:defRPr>
            </a:lvl1pPr>
            <a:lvl2pPr marL="342791" indent="0">
              <a:buFontTx/>
              <a:buNone/>
              <a:defRPr sz="3599">
                <a:latin typeface="Segoe Pro Light"/>
              </a:defRPr>
            </a:lvl2pPr>
            <a:lvl3pPr marL="571317" indent="0">
              <a:buFontTx/>
              <a:buNone/>
              <a:defRPr sz="3599">
                <a:latin typeface="Segoe Pro Light"/>
              </a:defRPr>
            </a:lvl3pPr>
            <a:lvl4pPr marL="799844" indent="0">
              <a:buFontTx/>
              <a:buNone/>
              <a:defRPr sz="3599">
                <a:latin typeface="Segoe Pro Light"/>
              </a:defRPr>
            </a:lvl4pPr>
            <a:lvl5pPr marL="1028369" indent="0">
              <a:buFontTx/>
              <a:buNone/>
              <a:defRPr sz="3599">
                <a:latin typeface="Segoe Pro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84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" y="1091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7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40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1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8" y="6678219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303809" y="1128442"/>
            <a:ext cx="11625988" cy="408075"/>
          </a:xfrm>
        </p:spPr>
        <p:txBody>
          <a:bodyPr lIns="91440" tIns="45720" rIns="91440" bIns="4572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36" b="0">
                <a:solidFill>
                  <a:schemeClr val="accent1"/>
                </a:solidFill>
              </a:defRPr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19291" y="6362841"/>
            <a:ext cx="11662232" cy="219733"/>
          </a:xfrm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16" baseline="0">
                <a:solidFill>
                  <a:schemeClr val="bg2"/>
                </a:solidFill>
              </a:defRPr>
            </a:lvl1pPr>
            <a:lvl2pPr marL="233149" indent="0">
              <a:buFontTx/>
              <a:buNone/>
              <a:defRPr sz="816">
                <a:solidFill>
                  <a:schemeClr val="bg2"/>
                </a:solidFill>
              </a:defRPr>
            </a:lvl2pPr>
            <a:lvl3pPr marL="466298" indent="0">
              <a:buFontTx/>
              <a:buNone/>
              <a:defRPr sz="816">
                <a:solidFill>
                  <a:schemeClr val="bg2"/>
                </a:solidFill>
              </a:defRPr>
            </a:lvl3pPr>
            <a:lvl4pPr marL="699447" indent="0">
              <a:buFontTx/>
              <a:buNone/>
              <a:defRPr sz="816">
                <a:solidFill>
                  <a:schemeClr val="bg2"/>
                </a:solidFill>
              </a:defRPr>
            </a:lvl4pPr>
            <a:lvl5pPr>
              <a:buFontTx/>
              <a:buNone/>
              <a:defRPr sz="816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insert source information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84488" y="6610007"/>
            <a:ext cx="6671615" cy="24527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sz="714" smtClean="0">
                <a:solidFill>
                  <a:schemeClr val="bg2"/>
                </a:solidFill>
              </a:defRPr>
            </a:lvl1pPr>
          </a:lstStyle>
          <a:p>
            <a:pPr defTabSz="932597"/>
            <a:r>
              <a:rPr lang="en-US" smtClean="0">
                <a:solidFill>
                  <a:srgbClr val="505050"/>
                </a:solidFill>
              </a:rPr>
              <a:t>© 2015 NetApp, Inc. All rights reserved. NetApp Confidential – Limited Use </a:t>
            </a:r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1493" y="6589283"/>
            <a:ext cx="642813" cy="26600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sz="1020" b="1" smtClean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932597"/>
            <a:fld id="{B071A5F3-A4FF-4CEE-8215-C08835B585C1}" type="slidenum">
              <a:rPr lang="en-US" smtClean="0">
                <a:solidFill>
                  <a:srgbClr val="505050">
                    <a:lumMod val="50000"/>
                  </a:srgbClr>
                </a:solidFill>
              </a:rPr>
              <a:pPr defTabSz="932597"/>
              <a:t>‹#›</a:t>
            </a:fld>
            <a:endParaRPr lang="en-US" dirty="0">
              <a:solidFill>
                <a:srgbClr val="505050">
                  <a:lumMod val="50000"/>
                </a:srgbClr>
              </a:solidFill>
            </a:endParaRPr>
          </a:p>
        </p:txBody>
      </p:sp>
      <p:pic>
        <p:nvPicPr>
          <p:cNvPr id="11" name="Picture 10" descr="netap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431" y="6500648"/>
            <a:ext cx="1343139" cy="40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51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303809" y="1128442"/>
            <a:ext cx="11625988" cy="408075"/>
          </a:xfrm>
        </p:spPr>
        <p:txBody>
          <a:bodyPr lIns="91440" tIns="45720" rIns="91440" bIns="4572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36" b="0">
                <a:solidFill>
                  <a:schemeClr val="accent1"/>
                </a:solidFill>
              </a:defRPr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19291" y="6362841"/>
            <a:ext cx="11662232" cy="219733"/>
          </a:xfrm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16" baseline="0">
                <a:solidFill>
                  <a:schemeClr val="bg2"/>
                </a:solidFill>
              </a:defRPr>
            </a:lvl1pPr>
            <a:lvl2pPr marL="233149" indent="0">
              <a:buFontTx/>
              <a:buNone/>
              <a:defRPr sz="816">
                <a:solidFill>
                  <a:schemeClr val="bg2"/>
                </a:solidFill>
              </a:defRPr>
            </a:lvl2pPr>
            <a:lvl3pPr marL="466298" indent="0">
              <a:buFontTx/>
              <a:buNone/>
              <a:defRPr sz="816">
                <a:solidFill>
                  <a:schemeClr val="bg2"/>
                </a:solidFill>
              </a:defRPr>
            </a:lvl3pPr>
            <a:lvl4pPr marL="699447" indent="0">
              <a:buFontTx/>
              <a:buNone/>
              <a:defRPr sz="816">
                <a:solidFill>
                  <a:schemeClr val="bg2"/>
                </a:solidFill>
              </a:defRPr>
            </a:lvl4pPr>
            <a:lvl5pPr>
              <a:buFontTx/>
              <a:buNone/>
              <a:defRPr sz="816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insert source information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84488" y="6610007"/>
            <a:ext cx="6671615" cy="24527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sz="714" smtClean="0">
                <a:solidFill>
                  <a:schemeClr val="bg2"/>
                </a:solidFill>
              </a:defRPr>
            </a:lvl1pPr>
          </a:lstStyle>
          <a:p>
            <a:pPr defTabSz="932597"/>
            <a:r>
              <a:rPr lang="en-US" smtClean="0">
                <a:solidFill>
                  <a:srgbClr val="505050"/>
                </a:solidFill>
              </a:rPr>
              <a:t>© 2015 NetApp, Inc. All rights reserved. NetApp Confidential – Limited Use </a:t>
            </a:r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1493" y="6589283"/>
            <a:ext cx="642813" cy="26600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sz="1020" b="1" smtClean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932597"/>
            <a:fld id="{B071A5F3-A4FF-4CEE-8215-C08835B585C1}" type="slidenum">
              <a:rPr lang="en-US" smtClean="0">
                <a:solidFill>
                  <a:srgbClr val="505050">
                    <a:lumMod val="50000"/>
                  </a:srgbClr>
                </a:solidFill>
              </a:rPr>
              <a:pPr defTabSz="932597"/>
              <a:t>‹#›</a:t>
            </a:fld>
            <a:endParaRPr lang="en-US" dirty="0">
              <a:solidFill>
                <a:srgbClr val="505050">
                  <a:lumMod val="50000"/>
                </a:srgbClr>
              </a:solidFill>
            </a:endParaRPr>
          </a:p>
        </p:txBody>
      </p:sp>
      <p:pic>
        <p:nvPicPr>
          <p:cNvPr id="11" name="Picture 10" descr="netap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431" y="6500648"/>
            <a:ext cx="1343139" cy="40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77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303809" y="1128442"/>
            <a:ext cx="11625988" cy="408075"/>
          </a:xfrm>
        </p:spPr>
        <p:txBody>
          <a:bodyPr lIns="91440" tIns="45720" rIns="91440" bIns="4572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36" b="0">
                <a:solidFill>
                  <a:schemeClr val="accent1"/>
                </a:solidFill>
              </a:defRPr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19291" y="6362841"/>
            <a:ext cx="11662232" cy="219733"/>
          </a:xfrm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16" baseline="0">
                <a:solidFill>
                  <a:schemeClr val="bg2"/>
                </a:solidFill>
              </a:defRPr>
            </a:lvl1pPr>
            <a:lvl2pPr marL="233149" indent="0">
              <a:buFontTx/>
              <a:buNone/>
              <a:defRPr sz="816">
                <a:solidFill>
                  <a:schemeClr val="bg2"/>
                </a:solidFill>
              </a:defRPr>
            </a:lvl2pPr>
            <a:lvl3pPr marL="466298" indent="0">
              <a:buFontTx/>
              <a:buNone/>
              <a:defRPr sz="816">
                <a:solidFill>
                  <a:schemeClr val="bg2"/>
                </a:solidFill>
              </a:defRPr>
            </a:lvl3pPr>
            <a:lvl4pPr marL="699447" indent="0">
              <a:buFontTx/>
              <a:buNone/>
              <a:defRPr sz="816">
                <a:solidFill>
                  <a:schemeClr val="bg2"/>
                </a:solidFill>
              </a:defRPr>
            </a:lvl4pPr>
            <a:lvl5pPr>
              <a:buFontTx/>
              <a:buNone/>
              <a:defRPr sz="816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insert source information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84488" y="6610007"/>
            <a:ext cx="6671615" cy="24527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sz="714" smtClean="0">
                <a:solidFill>
                  <a:schemeClr val="bg2"/>
                </a:solidFill>
              </a:defRPr>
            </a:lvl1pPr>
          </a:lstStyle>
          <a:p>
            <a:pPr defTabSz="932597"/>
            <a:r>
              <a:rPr lang="en-US" smtClean="0">
                <a:solidFill>
                  <a:srgbClr val="505050"/>
                </a:solidFill>
              </a:rPr>
              <a:t>© 2015 NetApp, Inc. All rights reserved. NetApp Confidential – Limited Use </a:t>
            </a:r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1493" y="6589283"/>
            <a:ext cx="642813" cy="26600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sz="1020" b="1" smtClean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932597"/>
            <a:fld id="{B071A5F3-A4FF-4CEE-8215-C08835B585C1}" type="slidenum">
              <a:rPr lang="en-US" smtClean="0">
                <a:solidFill>
                  <a:srgbClr val="505050">
                    <a:lumMod val="50000"/>
                  </a:srgbClr>
                </a:solidFill>
              </a:rPr>
              <a:pPr defTabSz="932597"/>
              <a:t>‹#›</a:t>
            </a:fld>
            <a:endParaRPr lang="en-US" dirty="0">
              <a:solidFill>
                <a:srgbClr val="505050">
                  <a:lumMod val="50000"/>
                </a:srgbClr>
              </a:solidFill>
            </a:endParaRPr>
          </a:p>
        </p:txBody>
      </p:sp>
      <p:pic>
        <p:nvPicPr>
          <p:cNvPr id="11" name="Picture 10" descr="netap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431" y="6500648"/>
            <a:ext cx="1343139" cy="40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48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303809" y="1128442"/>
            <a:ext cx="11625988" cy="408075"/>
          </a:xfrm>
        </p:spPr>
        <p:txBody>
          <a:bodyPr lIns="91440" tIns="45720" rIns="91440" bIns="4572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36" b="0">
                <a:solidFill>
                  <a:schemeClr val="accent1"/>
                </a:solidFill>
              </a:defRPr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19291" y="6362841"/>
            <a:ext cx="11662232" cy="219733"/>
          </a:xfrm>
        </p:spPr>
        <p:txBody>
          <a:bodyPr lIns="91440" tIns="45720" rIns="91440" bIns="4572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16" baseline="0">
                <a:solidFill>
                  <a:schemeClr val="bg2"/>
                </a:solidFill>
              </a:defRPr>
            </a:lvl1pPr>
            <a:lvl2pPr marL="233149" indent="0">
              <a:buFontTx/>
              <a:buNone/>
              <a:defRPr sz="816">
                <a:solidFill>
                  <a:schemeClr val="bg2"/>
                </a:solidFill>
              </a:defRPr>
            </a:lvl2pPr>
            <a:lvl3pPr marL="466298" indent="0">
              <a:buFontTx/>
              <a:buNone/>
              <a:defRPr sz="816">
                <a:solidFill>
                  <a:schemeClr val="bg2"/>
                </a:solidFill>
              </a:defRPr>
            </a:lvl3pPr>
            <a:lvl4pPr marL="699447" indent="0">
              <a:buFontTx/>
              <a:buNone/>
              <a:defRPr sz="816">
                <a:solidFill>
                  <a:schemeClr val="bg2"/>
                </a:solidFill>
              </a:defRPr>
            </a:lvl4pPr>
            <a:lvl5pPr>
              <a:buFontTx/>
              <a:buNone/>
              <a:defRPr sz="816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insert source information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84488" y="6610007"/>
            <a:ext cx="6671615" cy="24527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sz="714" smtClean="0">
                <a:solidFill>
                  <a:schemeClr val="bg2"/>
                </a:solidFill>
              </a:defRPr>
            </a:lvl1pPr>
          </a:lstStyle>
          <a:p>
            <a:pPr defTabSz="932597"/>
            <a:r>
              <a:rPr lang="en-US" smtClean="0">
                <a:solidFill>
                  <a:srgbClr val="505050"/>
                </a:solidFill>
              </a:rPr>
              <a:t>© 2015 NetApp, Inc. All rights reserved. NetApp Confidential – Limited Use </a:t>
            </a:r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1493" y="6589283"/>
            <a:ext cx="642813" cy="26600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sz="1020" b="1" smtClean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932597"/>
            <a:fld id="{B071A5F3-A4FF-4CEE-8215-C08835B585C1}" type="slidenum">
              <a:rPr lang="en-US" smtClean="0">
                <a:solidFill>
                  <a:srgbClr val="505050">
                    <a:lumMod val="50000"/>
                  </a:srgbClr>
                </a:solidFill>
              </a:rPr>
              <a:pPr defTabSz="932597"/>
              <a:t>‹#›</a:t>
            </a:fld>
            <a:endParaRPr lang="en-US" dirty="0">
              <a:solidFill>
                <a:srgbClr val="505050">
                  <a:lumMod val="50000"/>
                </a:srgbClr>
              </a:solidFill>
            </a:endParaRPr>
          </a:p>
        </p:txBody>
      </p:sp>
      <p:pic>
        <p:nvPicPr>
          <p:cNvPr id="11" name="Picture 10" descr="netap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431" y="6500648"/>
            <a:ext cx="1343139" cy="40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55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5000" spc="-125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Spark the future.</a:t>
            </a:r>
            <a:endParaRPr lang="en-US" sz="5000" spc="-125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latin typeface="Segoe UI Light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May 4 – 8, 2015</a:t>
            </a:r>
            <a:b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</a:b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Chicago, IL</a:t>
            </a:r>
            <a:endParaRPr lang="en-US" sz="225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59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03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01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219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255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395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851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391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728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798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143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43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23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329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849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023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390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185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4996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653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928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86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408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1201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74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8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23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26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9" r:id="rId1"/>
    <p:sldLayoutId id="2147484236" r:id="rId2"/>
    <p:sldLayoutId id="2147484240" r:id="rId3"/>
    <p:sldLayoutId id="2147484272" r:id="rId4"/>
    <p:sldLayoutId id="2147484241" r:id="rId5"/>
    <p:sldLayoutId id="2147484273" r:id="rId6"/>
    <p:sldLayoutId id="2147484244" r:id="rId7"/>
    <p:sldLayoutId id="2147484274" r:id="rId8"/>
    <p:sldLayoutId id="2147484245" r:id="rId9"/>
    <p:sldLayoutId id="2147484275" r:id="rId10"/>
    <p:sldLayoutId id="2147484247" r:id="rId11"/>
    <p:sldLayoutId id="2147484249" r:id="rId12"/>
    <p:sldLayoutId id="2147484250" r:id="rId13"/>
    <p:sldLayoutId id="2147484264" r:id="rId14"/>
    <p:sldLayoutId id="2147484251" r:id="rId15"/>
    <p:sldLayoutId id="2147484270" r:id="rId16"/>
    <p:sldLayoutId id="2147484252" r:id="rId17"/>
    <p:sldLayoutId id="2147484253" r:id="rId18"/>
    <p:sldLayoutId id="2147484254" r:id="rId19"/>
    <p:sldLayoutId id="2147484271" r:id="rId20"/>
    <p:sldLayoutId id="2147484257" r:id="rId21"/>
    <p:sldLayoutId id="2147484258" r:id="rId22"/>
    <p:sldLayoutId id="2147484259" r:id="rId23"/>
    <p:sldLayoutId id="2147484260" r:id="rId24"/>
    <p:sldLayoutId id="2147484261" r:id="rId25"/>
    <p:sldLayoutId id="2147484263" r:id="rId26"/>
    <p:sldLayoutId id="2147484276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 userDrawn="1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 userDrawn="1">
          <p15:clr>
            <a:srgbClr val="5ACBF0"/>
          </p15:clr>
        </p15:guide>
        <p15:guide id="4" pos="1325" userDrawn="1">
          <p15:clr>
            <a:srgbClr val="5ACBF0"/>
          </p15:clr>
        </p15:guide>
        <p15:guide id="5" pos="1901" userDrawn="1">
          <p15:clr>
            <a:srgbClr val="5ACBF0"/>
          </p15:clr>
        </p15:guide>
        <p15:guide id="6" pos="2477" userDrawn="1">
          <p15:clr>
            <a:srgbClr val="5ACBF0"/>
          </p15:clr>
        </p15:guide>
        <p15:guide id="7" pos="3053" userDrawn="1">
          <p15:clr>
            <a:srgbClr val="5ACBF0"/>
          </p15:clr>
        </p15:guide>
        <p15:guide id="8" pos="3629" userDrawn="1">
          <p15:clr>
            <a:srgbClr val="5ACBF0"/>
          </p15:clr>
        </p15:guide>
        <p15:guide id="9" pos="4205" userDrawn="1">
          <p15:clr>
            <a:srgbClr val="5ACBF0"/>
          </p15:clr>
        </p15:guide>
        <p15:guide id="10" pos="4781" userDrawn="1">
          <p15:clr>
            <a:srgbClr val="5ACBF0"/>
          </p15:clr>
        </p15:guide>
        <p15:guide id="11" pos="5357" userDrawn="1">
          <p15:clr>
            <a:srgbClr val="5ACBF0"/>
          </p15:clr>
        </p15:guide>
        <p15:guide id="12" pos="5933" userDrawn="1">
          <p15:clr>
            <a:srgbClr val="5ACBF0"/>
          </p15:clr>
        </p15:guide>
        <p15:guide id="13" pos="6509" userDrawn="1">
          <p15:clr>
            <a:srgbClr val="5ACBF0"/>
          </p15:clr>
        </p15:guide>
        <p15:guide id="14" pos="7085" userDrawn="1">
          <p15:clr>
            <a:srgbClr val="5ACBF0"/>
          </p15:clr>
        </p15:guide>
        <p15:guide id="15" pos="7661" userDrawn="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 userDrawn="1">
          <p15:clr>
            <a:srgbClr val="5ACBF0"/>
          </p15:clr>
        </p15:guide>
        <p15:guide id="19" orient="horz" pos="1339" userDrawn="1">
          <p15:clr>
            <a:srgbClr val="5ACBF0"/>
          </p15:clr>
        </p15:guide>
        <p15:guide id="20" orient="horz" pos="1915" userDrawn="1">
          <p15:clr>
            <a:srgbClr val="5ACBF0"/>
          </p15:clr>
        </p15:guide>
        <p15:guide id="21" orient="horz" pos="2491" userDrawn="1">
          <p15:clr>
            <a:srgbClr val="5ACBF0"/>
          </p15:clr>
        </p15:guide>
        <p15:guide id="22" orient="horz" pos="3067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6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5400000">
            <a:off x="9393899" y="3050514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336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  <p:sldLayoutId id="2147484289" r:id="rId12"/>
    <p:sldLayoutId id="2147484290" r:id="rId13"/>
    <p:sldLayoutId id="2147484291" r:id="rId14"/>
    <p:sldLayoutId id="2147484292" r:id="rId15"/>
    <p:sldLayoutId id="2147484293" r:id="rId16"/>
    <p:sldLayoutId id="2147484294" r:id="rId17"/>
    <p:sldLayoutId id="2147484295" r:id="rId18"/>
    <p:sldLayoutId id="2147484296" r:id="rId19"/>
    <p:sldLayoutId id="2147484297" r:id="rId20"/>
    <p:sldLayoutId id="2147484298" r:id="rId21"/>
    <p:sldLayoutId id="2147484299" r:id="rId22"/>
    <p:sldLayoutId id="2147484300" r:id="rId23"/>
    <p:sldLayoutId id="2147484301" r:id="rId24"/>
    <p:sldLayoutId id="2147484302" r:id="rId25"/>
    <p:sldLayoutId id="2147484303" r:id="rId26"/>
    <p:sldLayoutId id="2147484304" r:id="rId27"/>
    <p:sldLayoutId id="2147484305" r:id="rId28"/>
    <p:sldLayoutId id="2147484306" r:id="rId29"/>
    <p:sldLayoutId id="2147484307" r:id="rId30"/>
    <p:sldLayoutId id="2147484308" r:id="rId3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487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07" marR="0" indent="-342807" algn="l" defTabSz="93248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39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042" marR="0" indent="-241235" algn="l" defTabSz="93248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882" marR="0" indent="-228538" algn="l" defTabSz="93248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420" marR="0" indent="-228538" algn="l" defTabSz="93248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6957" marR="0" indent="-228538" algn="l" defTabSz="93248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342" indent="-233123" algn="l" defTabSz="9324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588" indent="-233123" algn="l" defTabSz="9324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6831" indent="-233123" algn="l" defTabSz="9324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076" indent="-233123" algn="l" defTabSz="9324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44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487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733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4976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222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464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710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9954" algn="l" defTabSz="932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76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  <p:sldLayoutId id="2147484326" r:id="rId17"/>
    <p:sldLayoutId id="2147484327" r:id="rId18"/>
    <p:sldLayoutId id="2147484328" r:id="rId19"/>
    <p:sldLayoutId id="2147484329" r:id="rId20"/>
    <p:sldLayoutId id="2147484330" r:id="rId21"/>
    <p:sldLayoutId id="2147484331" r:id="rId22"/>
    <p:sldLayoutId id="2147484332" r:id="rId23"/>
    <p:sldLayoutId id="2147484333" r:id="rId24"/>
    <p:sldLayoutId id="2147484334" r:id="rId25"/>
    <p:sldLayoutId id="2147484335" r:id="rId26"/>
    <p:sldLayoutId id="2147484336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34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3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gif"/><Relationship Id="rId11" Type="http://schemas.openxmlformats.org/officeDocument/2006/relationships/image" Target="../media/image33.png"/><Relationship Id="rId5" Type="http://schemas.openxmlformats.org/officeDocument/2006/relationships/image" Target="../media/image61.gif"/><Relationship Id="rId10" Type="http://schemas.openxmlformats.org/officeDocument/2006/relationships/image" Target="../media/image26.png"/><Relationship Id="rId4" Type="http://schemas.openxmlformats.org/officeDocument/2006/relationships/image" Target="../media/image60.png"/><Relationship Id="rId9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png"/><Relationship Id="rId11" Type="http://schemas.openxmlformats.org/officeDocument/2006/relationships/image" Target="../media/image36.png"/><Relationship Id="rId5" Type="http://schemas.openxmlformats.org/officeDocument/2006/relationships/image" Target="../media/image62.gif"/><Relationship Id="rId10" Type="http://schemas.openxmlformats.org/officeDocument/2006/relationships/image" Target="../media/image33.png"/><Relationship Id="rId4" Type="http://schemas.openxmlformats.org/officeDocument/2006/relationships/image" Target="../media/image61.gif"/><Relationship Id="rId9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support.netapp.com/NOW/download/tools/powershell_toolkit/" TargetMode="External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aka.ms/asr_nps_microsoft_blog" TargetMode="External"/><Relationship Id="rId2" Type="http://schemas.openxmlformats.org/officeDocument/2006/relationships/hyperlink" Target="http://www.netapp.com/us/solutions/cloud/microsoft-cloud/microsoft-azure.aspx?q=nps%20for%20azure&amp;cp=1" TargetMode="Externa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://www.netapp.com/us/products/protection-software/steelstore/index.aspx?q=steelstore&amp;cp=1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tapp.com/us/solutions/flexpod/index.aspx?q=flexpod&amp;cp=1" TargetMode="External"/><Relationship Id="rId2" Type="http://schemas.openxmlformats.org/officeDocument/2006/relationships/hyperlink" Target="http://www.netapp.com/us/products/management-software/oncommand-shift.aspx" TargetMode="Externa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://www.netapp.com/us/company/leadership/industry-standards/smi-s.aspx" TargetMode="External"/><Relationship Id="rId4" Type="http://schemas.openxmlformats.org/officeDocument/2006/relationships/hyperlink" Target="http://www.netapp.com/us/products/management-software/oncommand-plug-ins-for-microsoft.aspx?q=oncommand%20plug-in%20for%20microsoft&amp;cp=1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66.png"/><Relationship Id="rId4" Type="http://schemas.openxmlformats.org/officeDocument/2006/relationships/hyperlink" Target="http://myignite.microsoft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01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593" y="3360804"/>
            <a:ext cx="5251058" cy="2940592"/>
          </a:xfrm>
          <a:prstGeom prst="rect">
            <a:avLst/>
          </a:prstGeom>
        </p:spPr>
      </p:pic>
      <p:pic>
        <p:nvPicPr>
          <p:cNvPr id="4098" name="Picture 2" descr="http://findicons.com/files/icons/1733/msn_messenger_aqua/256/msn_on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9" y="3587628"/>
            <a:ext cx="2486942" cy="24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6084" y="1138645"/>
            <a:ext cx="2130163" cy="762459"/>
          </a:xfrm>
          <a:prstGeom prst="rect">
            <a:avLst/>
          </a:prstGeom>
          <a:noFill/>
        </p:spPr>
        <p:txBody>
          <a:bodyPr wrap="none" lIns="186521" tIns="149217" rIns="186521" bIns="149217" rtlCol="0">
            <a:spAutoFit/>
          </a:bodyPr>
          <a:lstStyle/>
          <a:p>
            <a:pPr defTabSz="932597">
              <a:lnSpc>
                <a:spcPct val="90000"/>
              </a:lnSpc>
              <a:spcAft>
                <a:spcPts val="612"/>
              </a:spcAft>
            </a:pPr>
            <a:r>
              <a:rPr lang="en-US" sz="3264" b="1" dirty="0">
                <a:solidFill>
                  <a:srgbClr val="FFFFFF"/>
                </a:solidFill>
              </a:rPr>
              <a:t>Your CIO</a:t>
            </a:r>
          </a:p>
        </p:txBody>
      </p:sp>
      <p:sp>
        <p:nvSpPr>
          <p:cNvPr id="5" name="Down Arrow 4"/>
          <p:cNvSpPr/>
          <p:nvPr/>
        </p:nvSpPr>
        <p:spPr bwMode="auto">
          <a:xfrm>
            <a:off x="1722928" y="1989912"/>
            <a:ext cx="422925" cy="1073578"/>
          </a:xfrm>
          <a:prstGeom prst="down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4528" y="1138645"/>
            <a:ext cx="5644314" cy="762459"/>
          </a:xfrm>
          <a:prstGeom prst="rect">
            <a:avLst/>
          </a:prstGeom>
          <a:noFill/>
        </p:spPr>
        <p:txBody>
          <a:bodyPr wrap="none" lIns="186521" tIns="149217" rIns="186521" bIns="149217" rtlCol="0">
            <a:spAutoFit/>
          </a:bodyPr>
          <a:lstStyle/>
          <a:p>
            <a:pPr defTabSz="932597">
              <a:lnSpc>
                <a:spcPct val="90000"/>
              </a:lnSpc>
              <a:spcAft>
                <a:spcPts val="612"/>
              </a:spcAft>
            </a:pPr>
            <a:r>
              <a:rPr lang="en-US" sz="3264" b="1" dirty="0">
                <a:solidFill>
                  <a:srgbClr val="FFFFFF"/>
                </a:solidFill>
              </a:rPr>
              <a:t>Microsoft Cloud OS Vision</a:t>
            </a:r>
          </a:p>
        </p:txBody>
      </p:sp>
      <p:sp>
        <p:nvSpPr>
          <p:cNvPr id="8" name="Down Arrow 7"/>
          <p:cNvSpPr/>
          <p:nvPr/>
        </p:nvSpPr>
        <p:spPr bwMode="auto">
          <a:xfrm>
            <a:off x="8828659" y="1989912"/>
            <a:ext cx="422925" cy="1073578"/>
          </a:xfrm>
          <a:prstGeom prst="down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9" name="Down Arrow 8"/>
          <p:cNvSpPr/>
          <p:nvPr/>
        </p:nvSpPr>
        <p:spPr bwMode="auto">
          <a:xfrm rot="16200000">
            <a:off x="4300620" y="3343634"/>
            <a:ext cx="422925" cy="2298974"/>
          </a:xfrm>
          <a:prstGeom prst="down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1026" name="Picture 2" descr="http://static.neow.in/images/uploaded/2014/10/microsoft-ignite-main_sto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703" y="4831099"/>
            <a:ext cx="3540939" cy="188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714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Microsoft Cloud OS Vision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672262" y="1345137"/>
            <a:ext cx="7207707" cy="4944513"/>
            <a:chOff x="6144650" y="1430257"/>
            <a:chExt cx="4719175" cy="3222785"/>
          </a:xfrm>
        </p:grpSpPr>
        <p:sp>
          <p:nvSpPr>
            <p:cNvPr id="4" name="Freeform 10"/>
            <p:cNvSpPr>
              <a:spLocks noEditPoints="1"/>
            </p:cNvSpPr>
            <p:nvPr/>
          </p:nvSpPr>
          <p:spPr bwMode="auto">
            <a:xfrm>
              <a:off x="6144650" y="1430257"/>
              <a:ext cx="4719175" cy="3222785"/>
            </a:xfrm>
            <a:custGeom>
              <a:avLst/>
              <a:gdLst>
                <a:gd name="T0" fmla="*/ 259 w 1474"/>
                <a:gd name="T1" fmla="*/ 369 h 1005"/>
                <a:gd name="T2" fmla="*/ 259 w 1474"/>
                <a:gd name="T3" fmla="*/ 362 h 1005"/>
                <a:gd name="T4" fmla="*/ 621 w 1474"/>
                <a:gd name="T5" fmla="*/ 0 h 1005"/>
                <a:gd name="T6" fmla="*/ 931 w 1474"/>
                <a:gd name="T7" fmla="*/ 175 h 1005"/>
                <a:gd name="T8" fmla="*/ 1061 w 1474"/>
                <a:gd name="T9" fmla="*/ 132 h 1005"/>
                <a:gd name="T10" fmla="*/ 1278 w 1474"/>
                <a:gd name="T11" fmla="*/ 329 h 1005"/>
                <a:gd name="T12" fmla="*/ 967 w 1474"/>
                <a:gd name="T13" fmla="*/ 486 h 1005"/>
                <a:gd name="T14" fmla="*/ 720 w 1474"/>
                <a:gd name="T15" fmla="*/ 348 h 1005"/>
                <a:gd name="T16" fmla="*/ 474 w 1474"/>
                <a:gd name="T17" fmla="*/ 485 h 1005"/>
                <a:gd name="T18" fmla="*/ 259 w 1474"/>
                <a:gd name="T19" fmla="*/ 369 h 1005"/>
                <a:gd name="T20" fmla="*/ 1292 w 1474"/>
                <a:gd name="T21" fmla="*/ 367 h 1005"/>
                <a:gd name="T22" fmla="*/ 986 w 1474"/>
                <a:gd name="T23" fmla="*/ 522 h 1005"/>
                <a:gd name="T24" fmla="*/ 1006 w 1474"/>
                <a:gd name="T25" fmla="*/ 590 h 1005"/>
                <a:gd name="T26" fmla="*/ 1066 w 1474"/>
                <a:gd name="T27" fmla="*/ 583 h 1005"/>
                <a:gd name="T28" fmla="*/ 996 w 1474"/>
                <a:gd name="T29" fmla="*/ 671 h 1005"/>
                <a:gd name="T30" fmla="*/ 907 w 1474"/>
                <a:gd name="T31" fmla="*/ 601 h 1005"/>
                <a:gd name="T32" fmla="*/ 966 w 1474"/>
                <a:gd name="T33" fmla="*/ 594 h 1005"/>
                <a:gd name="T34" fmla="*/ 946 w 1474"/>
                <a:gd name="T35" fmla="*/ 531 h 1005"/>
                <a:gd name="T36" fmla="*/ 944 w 1474"/>
                <a:gd name="T37" fmla="*/ 526 h 1005"/>
                <a:gd name="T38" fmla="*/ 720 w 1474"/>
                <a:gd name="T39" fmla="*/ 388 h 1005"/>
                <a:gd name="T40" fmla="*/ 500 w 1474"/>
                <a:gd name="T41" fmla="*/ 519 h 1005"/>
                <a:gd name="T42" fmla="*/ 499 w 1474"/>
                <a:gd name="T43" fmla="*/ 520 h 1005"/>
                <a:gd name="T44" fmla="*/ 479 w 1474"/>
                <a:gd name="T45" fmla="*/ 571 h 1005"/>
                <a:gd name="T46" fmla="*/ 439 w 1474"/>
                <a:gd name="T47" fmla="*/ 564 h 1005"/>
                <a:gd name="T48" fmla="*/ 455 w 1474"/>
                <a:gd name="T49" fmla="*/ 521 h 1005"/>
                <a:gd name="T50" fmla="*/ 232 w 1474"/>
                <a:gd name="T51" fmla="*/ 400 h 1005"/>
                <a:gd name="T52" fmla="*/ 0 w 1474"/>
                <a:gd name="T53" fmla="*/ 698 h 1005"/>
                <a:gd name="T54" fmla="*/ 308 w 1474"/>
                <a:gd name="T55" fmla="*/ 1005 h 1005"/>
                <a:gd name="T56" fmla="*/ 308 w 1474"/>
                <a:gd name="T57" fmla="*/ 1005 h 1005"/>
                <a:gd name="T58" fmla="*/ 717 w 1474"/>
                <a:gd name="T59" fmla="*/ 1005 h 1005"/>
                <a:gd name="T60" fmla="*/ 717 w 1474"/>
                <a:gd name="T61" fmla="*/ 929 h 1005"/>
                <a:gd name="T62" fmla="*/ 438 w 1474"/>
                <a:gd name="T63" fmla="*/ 706 h 1005"/>
                <a:gd name="T64" fmla="*/ 380 w 1474"/>
                <a:gd name="T65" fmla="*/ 711 h 1005"/>
                <a:gd name="T66" fmla="*/ 452 w 1474"/>
                <a:gd name="T67" fmla="*/ 624 h 1005"/>
                <a:gd name="T68" fmla="*/ 539 w 1474"/>
                <a:gd name="T69" fmla="*/ 697 h 1005"/>
                <a:gd name="T70" fmla="*/ 478 w 1474"/>
                <a:gd name="T71" fmla="*/ 702 h 1005"/>
                <a:gd name="T72" fmla="*/ 720 w 1474"/>
                <a:gd name="T73" fmla="*/ 889 h 1005"/>
                <a:gd name="T74" fmla="*/ 960 w 1474"/>
                <a:gd name="T75" fmla="*/ 709 h 1005"/>
                <a:gd name="T76" fmla="*/ 1000 w 1474"/>
                <a:gd name="T77" fmla="*/ 716 h 1005"/>
                <a:gd name="T78" fmla="*/ 757 w 1474"/>
                <a:gd name="T79" fmla="*/ 927 h 1005"/>
                <a:gd name="T80" fmla="*/ 757 w 1474"/>
                <a:gd name="T81" fmla="*/ 1005 h 1005"/>
                <a:gd name="T82" fmla="*/ 1136 w 1474"/>
                <a:gd name="T83" fmla="*/ 1005 h 1005"/>
                <a:gd name="T84" fmla="*/ 1474 w 1474"/>
                <a:gd name="T85" fmla="*/ 667 h 1005"/>
                <a:gd name="T86" fmla="*/ 1292 w 1474"/>
                <a:gd name="T87" fmla="*/ 367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74" h="1005">
                  <a:moveTo>
                    <a:pt x="259" y="369"/>
                  </a:moveTo>
                  <a:cubicBezTo>
                    <a:pt x="259" y="367"/>
                    <a:pt x="259" y="365"/>
                    <a:pt x="259" y="362"/>
                  </a:cubicBezTo>
                  <a:cubicBezTo>
                    <a:pt x="259" y="162"/>
                    <a:pt x="421" y="0"/>
                    <a:pt x="621" y="0"/>
                  </a:cubicBezTo>
                  <a:cubicBezTo>
                    <a:pt x="753" y="0"/>
                    <a:pt x="868" y="70"/>
                    <a:pt x="931" y="175"/>
                  </a:cubicBezTo>
                  <a:cubicBezTo>
                    <a:pt x="968" y="148"/>
                    <a:pt x="1013" y="132"/>
                    <a:pt x="1061" y="132"/>
                  </a:cubicBezTo>
                  <a:cubicBezTo>
                    <a:pt x="1175" y="132"/>
                    <a:pt x="1268" y="219"/>
                    <a:pt x="1278" y="329"/>
                  </a:cubicBezTo>
                  <a:cubicBezTo>
                    <a:pt x="967" y="486"/>
                    <a:pt x="967" y="486"/>
                    <a:pt x="967" y="486"/>
                  </a:cubicBezTo>
                  <a:cubicBezTo>
                    <a:pt x="916" y="404"/>
                    <a:pt x="824" y="348"/>
                    <a:pt x="720" y="348"/>
                  </a:cubicBezTo>
                  <a:cubicBezTo>
                    <a:pt x="616" y="348"/>
                    <a:pt x="525" y="403"/>
                    <a:pt x="474" y="485"/>
                  </a:cubicBezTo>
                  <a:lnTo>
                    <a:pt x="259" y="369"/>
                  </a:lnTo>
                  <a:close/>
                  <a:moveTo>
                    <a:pt x="1292" y="367"/>
                  </a:moveTo>
                  <a:cubicBezTo>
                    <a:pt x="986" y="522"/>
                    <a:pt x="986" y="522"/>
                    <a:pt x="986" y="522"/>
                  </a:cubicBezTo>
                  <a:cubicBezTo>
                    <a:pt x="995" y="543"/>
                    <a:pt x="1002" y="566"/>
                    <a:pt x="1006" y="590"/>
                  </a:cubicBezTo>
                  <a:cubicBezTo>
                    <a:pt x="1066" y="583"/>
                    <a:pt x="1066" y="583"/>
                    <a:pt x="1066" y="583"/>
                  </a:cubicBezTo>
                  <a:cubicBezTo>
                    <a:pt x="996" y="671"/>
                    <a:pt x="996" y="671"/>
                    <a:pt x="996" y="671"/>
                  </a:cubicBezTo>
                  <a:cubicBezTo>
                    <a:pt x="907" y="601"/>
                    <a:pt x="907" y="601"/>
                    <a:pt x="907" y="601"/>
                  </a:cubicBezTo>
                  <a:cubicBezTo>
                    <a:pt x="966" y="594"/>
                    <a:pt x="966" y="594"/>
                    <a:pt x="966" y="594"/>
                  </a:cubicBezTo>
                  <a:cubicBezTo>
                    <a:pt x="962" y="572"/>
                    <a:pt x="955" y="551"/>
                    <a:pt x="946" y="531"/>
                  </a:cubicBezTo>
                  <a:cubicBezTo>
                    <a:pt x="944" y="526"/>
                    <a:pt x="944" y="526"/>
                    <a:pt x="944" y="526"/>
                  </a:cubicBezTo>
                  <a:cubicBezTo>
                    <a:pt x="902" y="445"/>
                    <a:pt x="818" y="388"/>
                    <a:pt x="720" y="388"/>
                  </a:cubicBezTo>
                  <a:cubicBezTo>
                    <a:pt x="625" y="388"/>
                    <a:pt x="543" y="441"/>
                    <a:pt x="500" y="519"/>
                  </a:cubicBezTo>
                  <a:cubicBezTo>
                    <a:pt x="499" y="520"/>
                    <a:pt x="499" y="520"/>
                    <a:pt x="499" y="520"/>
                  </a:cubicBezTo>
                  <a:cubicBezTo>
                    <a:pt x="491" y="536"/>
                    <a:pt x="484" y="553"/>
                    <a:pt x="479" y="571"/>
                  </a:cubicBezTo>
                  <a:cubicBezTo>
                    <a:pt x="439" y="564"/>
                    <a:pt x="439" y="564"/>
                    <a:pt x="439" y="564"/>
                  </a:cubicBezTo>
                  <a:cubicBezTo>
                    <a:pt x="443" y="549"/>
                    <a:pt x="449" y="535"/>
                    <a:pt x="455" y="521"/>
                  </a:cubicBezTo>
                  <a:cubicBezTo>
                    <a:pt x="232" y="400"/>
                    <a:pt x="232" y="400"/>
                    <a:pt x="232" y="400"/>
                  </a:cubicBezTo>
                  <a:cubicBezTo>
                    <a:pt x="99" y="434"/>
                    <a:pt x="0" y="554"/>
                    <a:pt x="0" y="698"/>
                  </a:cubicBezTo>
                  <a:cubicBezTo>
                    <a:pt x="0" y="868"/>
                    <a:pt x="138" y="1005"/>
                    <a:pt x="308" y="1005"/>
                  </a:cubicBezTo>
                  <a:cubicBezTo>
                    <a:pt x="308" y="1005"/>
                    <a:pt x="308" y="1005"/>
                    <a:pt x="308" y="1005"/>
                  </a:cubicBezTo>
                  <a:cubicBezTo>
                    <a:pt x="717" y="1005"/>
                    <a:pt x="717" y="1005"/>
                    <a:pt x="717" y="1005"/>
                  </a:cubicBezTo>
                  <a:cubicBezTo>
                    <a:pt x="717" y="929"/>
                    <a:pt x="717" y="929"/>
                    <a:pt x="717" y="929"/>
                  </a:cubicBezTo>
                  <a:cubicBezTo>
                    <a:pt x="582" y="928"/>
                    <a:pt x="468" y="833"/>
                    <a:pt x="438" y="706"/>
                  </a:cubicBezTo>
                  <a:cubicBezTo>
                    <a:pt x="380" y="711"/>
                    <a:pt x="380" y="711"/>
                    <a:pt x="380" y="711"/>
                  </a:cubicBezTo>
                  <a:cubicBezTo>
                    <a:pt x="452" y="624"/>
                    <a:pt x="452" y="624"/>
                    <a:pt x="452" y="624"/>
                  </a:cubicBezTo>
                  <a:cubicBezTo>
                    <a:pt x="539" y="697"/>
                    <a:pt x="539" y="697"/>
                    <a:pt x="539" y="697"/>
                  </a:cubicBezTo>
                  <a:cubicBezTo>
                    <a:pt x="478" y="702"/>
                    <a:pt x="478" y="702"/>
                    <a:pt x="478" y="702"/>
                  </a:cubicBezTo>
                  <a:cubicBezTo>
                    <a:pt x="506" y="810"/>
                    <a:pt x="604" y="889"/>
                    <a:pt x="720" y="889"/>
                  </a:cubicBezTo>
                  <a:cubicBezTo>
                    <a:pt x="834" y="889"/>
                    <a:pt x="930" y="813"/>
                    <a:pt x="960" y="709"/>
                  </a:cubicBezTo>
                  <a:cubicBezTo>
                    <a:pt x="1000" y="716"/>
                    <a:pt x="1000" y="716"/>
                    <a:pt x="1000" y="716"/>
                  </a:cubicBezTo>
                  <a:cubicBezTo>
                    <a:pt x="969" y="827"/>
                    <a:pt x="874" y="912"/>
                    <a:pt x="757" y="927"/>
                  </a:cubicBezTo>
                  <a:cubicBezTo>
                    <a:pt x="757" y="1005"/>
                    <a:pt x="757" y="1005"/>
                    <a:pt x="757" y="1005"/>
                  </a:cubicBezTo>
                  <a:cubicBezTo>
                    <a:pt x="1136" y="1005"/>
                    <a:pt x="1136" y="1005"/>
                    <a:pt x="1136" y="1005"/>
                  </a:cubicBezTo>
                  <a:cubicBezTo>
                    <a:pt x="1323" y="1005"/>
                    <a:pt x="1474" y="854"/>
                    <a:pt x="1474" y="667"/>
                  </a:cubicBezTo>
                  <a:cubicBezTo>
                    <a:pt x="1474" y="537"/>
                    <a:pt x="1400" y="424"/>
                    <a:pt x="1292" y="36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3257" tIns="46629" rIns="93257" bIns="46629" numCol="1" anchor="t" anchorCtr="0" compatLnSpc="1">
              <a:prstTxWarp prst="textNoShape">
                <a:avLst/>
              </a:prstTxWarp>
            </a:bodyPr>
            <a:lstStyle/>
            <a:p>
              <a:pPr defTabSz="951466"/>
              <a:endParaRPr lang="en-US" sz="1224" dirty="0">
                <a:solidFill>
                  <a:srgbClr val="00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045964" y="1922618"/>
              <a:ext cx="916557" cy="365426"/>
            </a:xfrm>
            <a:prstGeom prst="rect">
              <a:avLst/>
            </a:prstGeom>
            <a:noFill/>
          </p:spPr>
          <p:txBody>
            <a:bodyPr wrap="none" lIns="186521" tIns="149219" rIns="186521" bIns="149219" rtlCol="0">
              <a:spAutoFit/>
            </a:bodyPr>
            <a:lstStyle/>
            <a:p>
              <a:pPr algn="ctr" defTabSz="951466">
                <a:lnSpc>
                  <a:spcPct val="90000"/>
                </a:lnSpc>
                <a:spcAft>
                  <a:spcPts val="614"/>
                </a:spcAft>
              </a:pPr>
              <a:r>
                <a:rPr lang="en-US" sz="1836" dirty="0">
                  <a:gradFill>
                    <a:gsLst>
                      <a:gs pos="2917">
                        <a:srgbClr val="0072C6">
                          <a:lumMod val="75000"/>
                        </a:srgbClr>
                      </a:gs>
                      <a:gs pos="30000">
                        <a:srgbClr val="0072C6">
                          <a:lumMod val="75000"/>
                        </a:srgbClr>
                      </a:gs>
                    </a:gsLst>
                    <a:lin ang="5400000" scaled="0"/>
                  </a:gradFill>
                </a:rPr>
                <a:t>Customer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598138" y="3502266"/>
              <a:ext cx="821545" cy="534433"/>
            </a:xfrm>
            <a:prstGeom prst="rect">
              <a:avLst/>
            </a:prstGeom>
            <a:noFill/>
          </p:spPr>
          <p:txBody>
            <a:bodyPr wrap="none" lIns="186521" tIns="149219" rIns="186521" bIns="149219" rtlCol="0">
              <a:spAutoFit/>
            </a:bodyPr>
            <a:lstStyle/>
            <a:p>
              <a:pPr algn="ctr" defTabSz="951466">
                <a:lnSpc>
                  <a:spcPct val="90000"/>
                </a:lnSpc>
                <a:spcAft>
                  <a:spcPts val="614"/>
                </a:spcAft>
              </a:pPr>
              <a:r>
                <a:rPr lang="en-US" sz="1836" dirty="0">
                  <a:gradFill>
                    <a:gsLst>
                      <a:gs pos="2917">
                        <a:srgbClr val="0072C6">
                          <a:lumMod val="75000"/>
                        </a:srgbClr>
                      </a:gs>
                      <a:gs pos="30000">
                        <a:srgbClr val="0072C6">
                          <a:lumMod val="75000"/>
                        </a:srgbClr>
                      </a:gs>
                    </a:gsLst>
                    <a:lin ang="5400000" scaled="0"/>
                  </a:gradFill>
                </a:rPr>
                <a:t>Service</a:t>
              </a:r>
              <a:br>
                <a:rPr lang="en-US" sz="1836" dirty="0">
                  <a:gradFill>
                    <a:gsLst>
                      <a:gs pos="2917">
                        <a:srgbClr val="0072C6">
                          <a:lumMod val="75000"/>
                        </a:srgbClr>
                      </a:gs>
                      <a:gs pos="30000">
                        <a:srgbClr val="0072C6">
                          <a:lumMod val="75000"/>
                        </a:srgbClr>
                      </a:gs>
                    </a:gsLst>
                    <a:lin ang="5400000" scaled="0"/>
                  </a:gradFill>
                </a:rPr>
              </a:br>
              <a:r>
                <a:rPr lang="en-US" sz="1836" dirty="0">
                  <a:gradFill>
                    <a:gsLst>
                      <a:gs pos="2917">
                        <a:srgbClr val="0072C6">
                          <a:lumMod val="75000"/>
                        </a:srgbClr>
                      </a:gs>
                      <a:gs pos="30000">
                        <a:srgbClr val="0072C6">
                          <a:lumMod val="75000"/>
                        </a:srgbClr>
                      </a:gs>
                    </a:gsLst>
                    <a:lin ang="5400000" scaled="0"/>
                  </a:gradFill>
                </a:rPr>
                <a:t>Provider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16873" y="3644972"/>
              <a:ext cx="905038" cy="365426"/>
            </a:xfrm>
            <a:prstGeom prst="rect">
              <a:avLst/>
            </a:prstGeom>
            <a:noFill/>
          </p:spPr>
          <p:txBody>
            <a:bodyPr wrap="none" lIns="186521" tIns="149219" rIns="186521" bIns="149219" rtlCol="0">
              <a:spAutoFit/>
            </a:bodyPr>
            <a:lstStyle/>
            <a:p>
              <a:pPr algn="ctr" defTabSz="951466">
                <a:lnSpc>
                  <a:spcPct val="90000"/>
                </a:lnSpc>
                <a:spcAft>
                  <a:spcPts val="614"/>
                </a:spcAft>
              </a:pPr>
              <a:r>
                <a:rPr lang="en-US" sz="1836" dirty="0">
                  <a:gradFill>
                    <a:gsLst>
                      <a:gs pos="2917">
                        <a:srgbClr val="0072C6">
                          <a:lumMod val="75000"/>
                        </a:srgbClr>
                      </a:gs>
                      <a:gs pos="30000">
                        <a:srgbClr val="0072C6">
                          <a:lumMod val="75000"/>
                        </a:srgbClr>
                      </a:gs>
                    </a:gsLst>
                    <a:lin ang="5400000" scaled="0"/>
                  </a:gradFill>
                </a:rPr>
                <a:t>Microsoft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65162" y="3388109"/>
              <a:ext cx="813024" cy="459328"/>
            </a:xfrm>
            <a:prstGeom prst="rect">
              <a:avLst/>
            </a:prstGeom>
            <a:noFill/>
          </p:spPr>
          <p:txBody>
            <a:bodyPr wrap="none" lIns="186521" tIns="149219" rIns="186521" bIns="149219" rtlCol="0">
              <a:spAutoFit/>
            </a:bodyPr>
            <a:lstStyle/>
            <a:p>
              <a:pPr algn="ctr" defTabSz="951466">
                <a:lnSpc>
                  <a:spcPct val="90000"/>
                </a:lnSpc>
                <a:spcAft>
                  <a:spcPts val="614"/>
                </a:spcAft>
              </a:pPr>
              <a:r>
                <a:rPr lang="en-US" sz="1428" dirty="0">
                  <a:gradFill>
                    <a:gsLst>
                      <a:gs pos="2917">
                        <a:srgbClr val="0072C6">
                          <a:lumMod val="75000"/>
                        </a:srgbClr>
                      </a:gs>
                      <a:gs pos="30000">
                        <a:srgbClr val="0072C6">
                          <a:lumMod val="75000"/>
                        </a:srgbClr>
                      </a:gs>
                    </a:gsLst>
                    <a:lin ang="5400000" scaled="0"/>
                  </a:gradFill>
                </a:rPr>
                <a:t>Consistent</a:t>
              </a:r>
              <a:br>
                <a:rPr lang="en-US" sz="1428" dirty="0">
                  <a:gradFill>
                    <a:gsLst>
                      <a:gs pos="2917">
                        <a:srgbClr val="0072C6">
                          <a:lumMod val="75000"/>
                        </a:srgbClr>
                      </a:gs>
                      <a:gs pos="30000">
                        <a:srgbClr val="0072C6">
                          <a:lumMod val="75000"/>
                        </a:srgbClr>
                      </a:gs>
                    </a:gsLst>
                    <a:lin ang="5400000" scaled="0"/>
                  </a:gradFill>
                </a:rPr>
              </a:br>
              <a:r>
                <a:rPr lang="en-US" sz="1428" dirty="0">
                  <a:gradFill>
                    <a:gsLst>
                      <a:gs pos="2917">
                        <a:srgbClr val="0072C6">
                          <a:lumMod val="75000"/>
                        </a:srgbClr>
                      </a:gs>
                      <a:gs pos="30000">
                        <a:srgbClr val="0072C6">
                          <a:lumMod val="75000"/>
                        </a:srgbClr>
                      </a:gs>
                    </a:gsLst>
                    <a:lin ang="5400000" scaled="0"/>
                  </a:gradFill>
                </a:rPr>
                <a:t>Platform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58864" y="2928291"/>
              <a:ext cx="756162" cy="459371"/>
            </a:xfrm>
            <a:prstGeom prst="rect">
              <a:avLst/>
            </a:prstGeom>
            <a:noFill/>
          </p:spPr>
          <p:txBody>
            <a:bodyPr wrap="none" lIns="186521" tIns="149219" rIns="186521" bIns="149219" rtlCol="0">
              <a:spAutoFit/>
            </a:bodyPr>
            <a:lstStyle/>
            <a:p>
              <a:pPr algn="ctr" defTabSz="951466">
                <a:lnSpc>
                  <a:spcPct val="90000"/>
                </a:lnSpc>
                <a:spcAft>
                  <a:spcPts val="614"/>
                </a:spcAft>
              </a:pPr>
              <a:r>
                <a:rPr lang="en-US" sz="2856" b="1" dirty="0">
                  <a:gradFill>
                    <a:gsLst>
                      <a:gs pos="2917">
                        <a:srgbClr val="0072C6">
                          <a:lumMod val="75000"/>
                        </a:srgbClr>
                      </a:gs>
                      <a:gs pos="30000">
                        <a:srgbClr val="0072C6">
                          <a:lumMod val="75000"/>
                        </a:srgbClr>
                      </a:gs>
                    </a:gsLst>
                    <a:lin ang="5400000" scaled="0"/>
                  </a:gradFill>
                </a:rPr>
                <a:t>ONE</a:t>
              </a:r>
            </a:p>
          </p:txBody>
        </p:sp>
      </p:grpSp>
      <p:pic>
        <p:nvPicPr>
          <p:cNvPr id="3082" name="Picture 10" descr="http://blog.infortisa.com/wp-content/uploads/2013/04/Hyper-V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038" y="4809525"/>
            <a:ext cx="5022458" cy="179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641616" y="1790695"/>
            <a:ext cx="1053442" cy="1385367"/>
            <a:chOff x="526999" y="4024370"/>
            <a:chExt cx="935922" cy="1357754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705628" y="4024370"/>
              <a:ext cx="757293" cy="491873"/>
            </a:xfrm>
            <a:custGeom>
              <a:avLst/>
              <a:gdLst>
                <a:gd name="T0" fmla="*/ 3780 w 3790"/>
                <a:gd name="T1" fmla="*/ 1582 h 2332"/>
                <a:gd name="T2" fmla="*/ 3710 w 3790"/>
                <a:gd name="T3" fmla="*/ 1358 h 2332"/>
                <a:gd name="T4" fmla="*/ 3580 w 3790"/>
                <a:gd name="T5" fmla="*/ 1158 h 2332"/>
                <a:gd name="T6" fmla="*/ 3400 w 3790"/>
                <a:gd name="T7" fmla="*/ 1004 h 2332"/>
                <a:gd name="T8" fmla="*/ 3286 w 3790"/>
                <a:gd name="T9" fmla="*/ 944 h 2332"/>
                <a:gd name="T10" fmla="*/ 3280 w 3790"/>
                <a:gd name="T11" fmla="*/ 908 h 2332"/>
                <a:gd name="T12" fmla="*/ 3260 w 3790"/>
                <a:gd name="T13" fmla="*/ 796 h 2332"/>
                <a:gd name="T14" fmla="*/ 3220 w 3790"/>
                <a:gd name="T15" fmla="*/ 690 h 2332"/>
                <a:gd name="T16" fmla="*/ 3162 w 3790"/>
                <a:gd name="T17" fmla="*/ 596 h 2332"/>
                <a:gd name="T18" fmla="*/ 3088 w 3790"/>
                <a:gd name="T19" fmla="*/ 516 h 2332"/>
                <a:gd name="T20" fmla="*/ 2998 w 3790"/>
                <a:gd name="T21" fmla="*/ 450 h 2332"/>
                <a:gd name="T22" fmla="*/ 2898 w 3790"/>
                <a:gd name="T23" fmla="*/ 402 h 2332"/>
                <a:gd name="T24" fmla="*/ 2788 w 3790"/>
                <a:gd name="T25" fmla="*/ 374 h 2332"/>
                <a:gd name="T26" fmla="*/ 2700 w 3790"/>
                <a:gd name="T27" fmla="*/ 368 h 2332"/>
                <a:gd name="T28" fmla="*/ 2522 w 3790"/>
                <a:gd name="T29" fmla="*/ 396 h 2332"/>
                <a:gd name="T30" fmla="*/ 2366 w 3790"/>
                <a:gd name="T31" fmla="*/ 472 h 2332"/>
                <a:gd name="T32" fmla="*/ 2256 w 3790"/>
                <a:gd name="T33" fmla="*/ 324 h 2332"/>
                <a:gd name="T34" fmla="*/ 2070 w 3790"/>
                <a:gd name="T35" fmla="*/ 164 h 2332"/>
                <a:gd name="T36" fmla="*/ 1848 w 3790"/>
                <a:gd name="T37" fmla="*/ 54 h 2332"/>
                <a:gd name="T38" fmla="*/ 1596 w 3790"/>
                <a:gd name="T39" fmla="*/ 2 h 2332"/>
                <a:gd name="T40" fmla="*/ 1430 w 3790"/>
                <a:gd name="T41" fmla="*/ 6 h 2332"/>
                <a:gd name="T42" fmla="*/ 1240 w 3790"/>
                <a:gd name="T43" fmla="*/ 44 h 2332"/>
                <a:gd name="T44" fmla="*/ 1064 w 3790"/>
                <a:gd name="T45" fmla="*/ 118 h 2332"/>
                <a:gd name="T46" fmla="*/ 908 w 3790"/>
                <a:gd name="T47" fmla="*/ 224 h 2332"/>
                <a:gd name="T48" fmla="*/ 776 w 3790"/>
                <a:gd name="T49" fmla="*/ 356 h 2332"/>
                <a:gd name="T50" fmla="*/ 672 w 3790"/>
                <a:gd name="T51" fmla="*/ 512 h 2332"/>
                <a:gd name="T52" fmla="*/ 598 w 3790"/>
                <a:gd name="T53" fmla="*/ 688 h 2332"/>
                <a:gd name="T54" fmla="*/ 558 w 3790"/>
                <a:gd name="T55" fmla="*/ 878 h 2332"/>
                <a:gd name="T56" fmla="*/ 554 w 3790"/>
                <a:gd name="T57" fmla="*/ 1012 h 2332"/>
                <a:gd name="T58" fmla="*/ 560 w 3790"/>
                <a:gd name="T59" fmla="*/ 1056 h 2332"/>
                <a:gd name="T60" fmla="*/ 388 w 3790"/>
                <a:gd name="T61" fmla="*/ 1120 h 2332"/>
                <a:gd name="T62" fmla="*/ 198 w 3790"/>
                <a:gd name="T63" fmla="*/ 1252 h 2332"/>
                <a:gd name="T64" fmla="*/ 92 w 3790"/>
                <a:gd name="T65" fmla="*/ 1384 h 2332"/>
                <a:gd name="T66" fmla="*/ 42 w 3790"/>
                <a:gd name="T67" fmla="*/ 1484 h 2332"/>
                <a:gd name="T68" fmla="*/ 10 w 3790"/>
                <a:gd name="T69" fmla="*/ 1594 h 2332"/>
                <a:gd name="T70" fmla="*/ 0 w 3790"/>
                <a:gd name="T71" fmla="*/ 1712 h 2332"/>
                <a:gd name="T72" fmla="*/ 8 w 3790"/>
                <a:gd name="T73" fmla="*/ 1816 h 2332"/>
                <a:gd name="T74" fmla="*/ 44 w 3790"/>
                <a:gd name="T75" fmla="*/ 1942 h 2332"/>
                <a:gd name="T76" fmla="*/ 106 w 3790"/>
                <a:gd name="T77" fmla="*/ 2052 h 2332"/>
                <a:gd name="T78" fmla="*/ 192 w 3790"/>
                <a:gd name="T79" fmla="*/ 2146 h 2332"/>
                <a:gd name="T80" fmla="*/ 298 w 3790"/>
                <a:gd name="T81" fmla="*/ 2222 h 2332"/>
                <a:gd name="T82" fmla="*/ 420 w 3790"/>
                <a:gd name="T83" fmla="*/ 2278 h 2332"/>
                <a:gd name="T84" fmla="*/ 558 w 3790"/>
                <a:gd name="T85" fmla="*/ 2316 h 2332"/>
                <a:gd name="T86" fmla="*/ 706 w 3790"/>
                <a:gd name="T87" fmla="*/ 2332 h 2332"/>
                <a:gd name="T88" fmla="*/ 3106 w 3790"/>
                <a:gd name="T89" fmla="*/ 2322 h 2332"/>
                <a:gd name="T90" fmla="*/ 3360 w 3790"/>
                <a:gd name="T91" fmla="*/ 2260 h 2332"/>
                <a:gd name="T92" fmla="*/ 3486 w 3790"/>
                <a:gd name="T93" fmla="*/ 2204 h 2332"/>
                <a:gd name="T94" fmla="*/ 3594 w 3790"/>
                <a:gd name="T95" fmla="*/ 2132 h 2332"/>
                <a:gd name="T96" fmla="*/ 3682 w 3790"/>
                <a:gd name="T97" fmla="*/ 2044 h 2332"/>
                <a:gd name="T98" fmla="*/ 3744 w 3790"/>
                <a:gd name="T99" fmla="*/ 1936 h 2332"/>
                <a:gd name="T100" fmla="*/ 3782 w 3790"/>
                <a:gd name="T101" fmla="*/ 1810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790" h="2332">
                  <a:moveTo>
                    <a:pt x="3790" y="1700"/>
                  </a:moveTo>
                  <a:lnTo>
                    <a:pt x="3790" y="1700"/>
                  </a:lnTo>
                  <a:lnTo>
                    <a:pt x="3788" y="1642"/>
                  </a:lnTo>
                  <a:lnTo>
                    <a:pt x="3780" y="1582"/>
                  </a:lnTo>
                  <a:lnTo>
                    <a:pt x="3770" y="1524"/>
                  </a:lnTo>
                  <a:lnTo>
                    <a:pt x="3754" y="1468"/>
                  </a:lnTo>
                  <a:lnTo>
                    <a:pt x="3734" y="1412"/>
                  </a:lnTo>
                  <a:lnTo>
                    <a:pt x="3710" y="1358"/>
                  </a:lnTo>
                  <a:lnTo>
                    <a:pt x="3684" y="1304"/>
                  </a:lnTo>
                  <a:lnTo>
                    <a:pt x="3652" y="1254"/>
                  </a:lnTo>
                  <a:lnTo>
                    <a:pt x="3618" y="1206"/>
                  </a:lnTo>
                  <a:lnTo>
                    <a:pt x="3580" y="1158"/>
                  </a:lnTo>
                  <a:lnTo>
                    <a:pt x="3540" y="1116"/>
                  </a:lnTo>
                  <a:lnTo>
                    <a:pt x="3496" y="1076"/>
                  </a:lnTo>
                  <a:lnTo>
                    <a:pt x="3448" y="1038"/>
                  </a:lnTo>
                  <a:lnTo>
                    <a:pt x="3400" y="1004"/>
                  </a:lnTo>
                  <a:lnTo>
                    <a:pt x="3348" y="974"/>
                  </a:lnTo>
                  <a:lnTo>
                    <a:pt x="3294" y="948"/>
                  </a:lnTo>
                  <a:lnTo>
                    <a:pt x="3294" y="948"/>
                  </a:lnTo>
                  <a:lnTo>
                    <a:pt x="3286" y="944"/>
                  </a:lnTo>
                  <a:lnTo>
                    <a:pt x="3280" y="938"/>
                  </a:lnTo>
                  <a:lnTo>
                    <a:pt x="3280" y="938"/>
                  </a:lnTo>
                  <a:lnTo>
                    <a:pt x="3280" y="938"/>
                  </a:lnTo>
                  <a:lnTo>
                    <a:pt x="3280" y="908"/>
                  </a:lnTo>
                  <a:lnTo>
                    <a:pt x="3278" y="880"/>
                  </a:lnTo>
                  <a:lnTo>
                    <a:pt x="3272" y="852"/>
                  </a:lnTo>
                  <a:lnTo>
                    <a:pt x="3268" y="822"/>
                  </a:lnTo>
                  <a:lnTo>
                    <a:pt x="3260" y="796"/>
                  </a:lnTo>
                  <a:lnTo>
                    <a:pt x="3252" y="768"/>
                  </a:lnTo>
                  <a:lnTo>
                    <a:pt x="3244" y="742"/>
                  </a:lnTo>
                  <a:lnTo>
                    <a:pt x="3232" y="716"/>
                  </a:lnTo>
                  <a:lnTo>
                    <a:pt x="3220" y="690"/>
                  </a:lnTo>
                  <a:lnTo>
                    <a:pt x="3208" y="666"/>
                  </a:lnTo>
                  <a:lnTo>
                    <a:pt x="3194" y="642"/>
                  </a:lnTo>
                  <a:lnTo>
                    <a:pt x="3178" y="618"/>
                  </a:lnTo>
                  <a:lnTo>
                    <a:pt x="3162" y="596"/>
                  </a:lnTo>
                  <a:lnTo>
                    <a:pt x="3144" y="574"/>
                  </a:lnTo>
                  <a:lnTo>
                    <a:pt x="3126" y="554"/>
                  </a:lnTo>
                  <a:lnTo>
                    <a:pt x="3108" y="534"/>
                  </a:lnTo>
                  <a:lnTo>
                    <a:pt x="3088" y="516"/>
                  </a:lnTo>
                  <a:lnTo>
                    <a:pt x="3066" y="498"/>
                  </a:lnTo>
                  <a:lnTo>
                    <a:pt x="3044" y="480"/>
                  </a:lnTo>
                  <a:lnTo>
                    <a:pt x="3022" y="464"/>
                  </a:lnTo>
                  <a:lnTo>
                    <a:pt x="2998" y="450"/>
                  </a:lnTo>
                  <a:lnTo>
                    <a:pt x="2974" y="436"/>
                  </a:lnTo>
                  <a:lnTo>
                    <a:pt x="2950" y="424"/>
                  </a:lnTo>
                  <a:lnTo>
                    <a:pt x="2924" y="412"/>
                  </a:lnTo>
                  <a:lnTo>
                    <a:pt x="2898" y="402"/>
                  </a:lnTo>
                  <a:lnTo>
                    <a:pt x="2870" y="394"/>
                  </a:lnTo>
                  <a:lnTo>
                    <a:pt x="2844" y="386"/>
                  </a:lnTo>
                  <a:lnTo>
                    <a:pt x="2816" y="380"/>
                  </a:lnTo>
                  <a:lnTo>
                    <a:pt x="2788" y="374"/>
                  </a:lnTo>
                  <a:lnTo>
                    <a:pt x="2758" y="370"/>
                  </a:lnTo>
                  <a:lnTo>
                    <a:pt x="2730" y="368"/>
                  </a:lnTo>
                  <a:lnTo>
                    <a:pt x="2700" y="368"/>
                  </a:lnTo>
                  <a:lnTo>
                    <a:pt x="2700" y="368"/>
                  </a:lnTo>
                  <a:lnTo>
                    <a:pt x="2654" y="370"/>
                  </a:lnTo>
                  <a:lnTo>
                    <a:pt x="2608" y="374"/>
                  </a:lnTo>
                  <a:lnTo>
                    <a:pt x="2564" y="384"/>
                  </a:lnTo>
                  <a:lnTo>
                    <a:pt x="2522" y="396"/>
                  </a:lnTo>
                  <a:lnTo>
                    <a:pt x="2482" y="410"/>
                  </a:lnTo>
                  <a:lnTo>
                    <a:pt x="2442" y="428"/>
                  </a:lnTo>
                  <a:lnTo>
                    <a:pt x="2404" y="450"/>
                  </a:lnTo>
                  <a:lnTo>
                    <a:pt x="2366" y="472"/>
                  </a:lnTo>
                  <a:lnTo>
                    <a:pt x="2366" y="472"/>
                  </a:lnTo>
                  <a:lnTo>
                    <a:pt x="2334" y="420"/>
                  </a:lnTo>
                  <a:lnTo>
                    <a:pt x="2296" y="372"/>
                  </a:lnTo>
                  <a:lnTo>
                    <a:pt x="2256" y="324"/>
                  </a:lnTo>
                  <a:lnTo>
                    <a:pt x="2214" y="280"/>
                  </a:lnTo>
                  <a:lnTo>
                    <a:pt x="2168" y="238"/>
                  </a:lnTo>
                  <a:lnTo>
                    <a:pt x="2120" y="198"/>
                  </a:lnTo>
                  <a:lnTo>
                    <a:pt x="2070" y="164"/>
                  </a:lnTo>
                  <a:lnTo>
                    <a:pt x="2018" y="130"/>
                  </a:lnTo>
                  <a:lnTo>
                    <a:pt x="1962" y="102"/>
                  </a:lnTo>
                  <a:lnTo>
                    <a:pt x="1906" y="76"/>
                  </a:lnTo>
                  <a:lnTo>
                    <a:pt x="1848" y="54"/>
                  </a:lnTo>
                  <a:lnTo>
                    <a:pt x="1786" y="34"/>
                  </a:lnTo>
                  <a:lnTo>
                    <a:pt x="1724" y="20"/>
                  </a:lnTo>
                  <a:lnTo>
                    <a:pt x="1662" y="10"/>
                  </a:lnTo>
                  <a:lnTo>
                    <a:pt x="1596" y="2"/>
                  </a:lnTo>
                  <a:lnTo>
                    <a:pt x="1530" y="0"/>
                  </a:lnTo>
                  <a:lnTo>
                    <a:pt x="1530" y="0"/>
                  </a:lnTo>
                  <a:lnTo>
                    <a:pt x="1480" y="2"/>
                  </a:lnTo>
                  <a:lnTo>
                    <a:pt x="1430" y="6"/>
                  </a:lnTo>
                  <a:lnTo>
                    <a:pt x="1382" y="12"/>
                  </a:lnTo>
                  <a:lnTo>
                    <a:pt x="1334" y="20"/>
                  </a:lnTo>
                  <a:lnTo>
                    <a:pt x="1286" y="32"/>
                  </a:lnTo>
                  <a:lnTo>
                    <a:pt x="1240" y="44"/>
                  </a:lnTo>
                  <a:lnTo>
                    <a:pt x="1194" y="60"/>
                  </a:lnTo>
                  <a:lnTo>
                    <a:pt x="1150" y="78"/>
                  </a:lnTo>
                  <a:lnTo>
                    <a:pt x="1106" y="96"/>
                  </a:lnTo>
                  <a:lnTo>
                    <a:pt x="1064" y="118"/>
                  </a:lnTo>
                  <a:lnTo>
                    <a:pt x="1024" y="142"/>
                  </a:lnTo>
                  <a:lnTo>
                    <a:pt x="984" y="168"/>
                  </a:lnTo>
                  <a:lnTo>
                    <a:pt x="946" y="194"/>
                  </a:lnTo>
                  <a:lnTo>
                    <a:pt x="908" y="224"/>
                  </a:lnTo>
                  <a:lnTo>
                    <a:pt x="874" y="254"/>
                  </a:lnTo>
                  <a:lnTo>
                    <a:pt x="840" y="286"/>
                  </a:lnTo>
                  <a:lnTo>
                    <a:pt x="808" y="320"/>
                  </a:lnTo>
                  <a:lnTo>
                    <a:pt x="776" y="356"/>
                  </a:lnTo>
                  <a:lnTo>
                    <a:pt x="748" y="394"/>
                  </a:lnTo>
                  <a:lnTo>
                    <a:pt x="720" y="432"/>
                  </a:lnTo>
                  <a:lnTo>
                    <a:pt x="694" y="470"/>
                  </a:lnTo>
                  <a:lnTo>
                    <a:pt x="672" y="512"/>
                  </a:lnTo>
                  <a:lnTo>
                    <a:pt x="650" y="554"/>
                  </a:lnTo>
                  <a:lnTo>
                    <a:pt x="630" y="598"/>
                  </a:lnTo>
                  <a:lnTo>
                    <a:pt x="612" y="642"/>
                  </a:lnTo>
                  <a:lnTo>
                    <a:pt x="598" y="688"/>
                  </a:lnTo>
                  <a:lnTo>
                    <a:pt x="584" y="734"/>
                  </a:lnTo>
                  <a:lnTo>
                    <a:pt x="574" y="780"/>
                  </a:lnTo>
                  <a:lnTo>
                    <a:pt x="564" y="828"/>
                  </a:lnTo>
                  <a:lnTo>
                    <a:pt x="558" y="878"/>
                  </a:lnTo>
                  <a:lnTo>
                    <a:pt x="554" y="928"/>
                  </a:lnTo>
                  <a:lnTo>
                    <a:pt x="554" y="978"/>
                  </a:lnTo>
                  <a:lnTo>
                    <a:pt x="554" y="978"/>
                  </a:lnTo>
                  <a:lnTo>
                    <a:pt x="554" y="1012"/>
                  </a:lnTo>
                  <a:lnTo>
                    <a:pt x="556" y="1046"/>
                  </a:lnTo>
                  <a:lnTo>
                    <a:pt x="556" y="1046"/>
                  </a:lnTo>
                  <a:lnTo>
                    <a:pt x="556" y="1054"/>
                  </a:lnTo>
                  <a:lnTo>
                    <a:pt x="560" y="1056"/>
                  </a:lnTo>
                  <a:lnTo>
                    <a:pt x="560" y="1056"/>
                  </a:lnTo>
                  <a:lnTo>
                    <a:pt x="502" y="1074"/>
                  </a:lnTo>
                  <a:lnTo>
                    <a:pt x="444" y="1094"/>
                  </a:lnTo>
                  <a:lnTo>
                    <a:pt x="388" y="1120"/>
                  </a:lnTo>
                  <a:lnTo>
                    <a:pt x="336" y="1148"/>
                  </a:lnTo>
                  <a:lnTo>
                    <a:pt x="288" y="1180"/>
                  </a:lnTo>
                  <a:lnTo>
                    <a:pt x="242" y="1214"/>
                  </a:lnTo>
                  <a:lnTo>
                    <a:pt x="198" y="1252"/>
                  </a:lnTo>
                  <a:lnTo>
                    <a:pt x="158" y="1292"/>
                  </a:lnTo>
                  <a:lnTo>
                    <a:pt x="124" y="1336"/>
                  </a:lnTo>
                  <a:lnTo>
                    <a:pt x="106" y="1360"/>
                  </a:lnTo>
                  <a:lnTo>
                    <a:pt x="92" y="1384"/>
                  </a:lnTo>
                  <a:lnTo>
                    <a:pt x="78" y="1408"/>
                  </a:lnTo>
                  <a:lnTo>
                    <a:pt x="64" y="1432"/>
                  </a:lnTo>
                  <a:lnTo>
                    <a:pt x="52" y="1458"/>
                  </a:lnTo>
                  <a:lnTo>
                    <a:pt x="42" y="1484"/>
                  </a:lnTo>
                  <a:lnTo>
                    <a:pt x="32" y="1510"/>
                  </a:lnTo>
                  <a:lnTo>
                    <a:pt x="24" y="1538"/>
                  </a:lnTo>
                  <a:lnTo>
                    <a:pt x="16" y="1566"/>
                  </a:lnTo>
                  <a:lnTo>
                    <a:pt x="10" y="1594"/>
                  </a:lnTo>
                  <a:lnTo>
                    <a:pt x="6" y="1622"/>
                  </a:lnTo>
                  <a:lnTo>
                    <a:pt x="2" y="1652"/>
                  </a:lnTo>
                  <a:lnTo>
                    <a:pt x="0" y="1682"/>
                  </a:lnTo>
                  <a:lnTo>
                    <a:pt x="0" y="1712"/>
                  </a:lnTo>
                  <a:lnTo>
                    <a:pt x="0" y="1712"/>
                  </a:lnTo>
                  <a:lnTo>
                    <a:pt x="0" y="1748"/>
                  </a:lnTo>
                  <a:lnTo>
                    <a:pt x="2" y="1782"/>
                  </a:lnTo>
                  <a:lnTo>
                    <a:pt x="8" y="1816"/>
                  </a:lnTo>
                  <a:lnTo>
                    <a:pt x="14" y="1848"/>
                  </a:lnTo>
                  <a:lnTo>
                    <a:pt x="22" y="1880"/>
                  </a:lnTo>
                  <a:lnTo>
                    <a:pt x="32" y="1912"/>
                  </a:lnTo>
                  <a:lnTo>
                    <a:pt x="44" y="1942"/>
                  </a:lnTo>
                  <a:lnTo>
                    <a:pt x="58" y="1970"/>
                  </a:lnTo>
                  <a:lnTo>
                    <a:pt x="72" y="1998"/>
                  </a:lnTo>
                  <a:lnTo>
                    <a:pt x="88" y="2026"/>
                  </a:lnTo>
                  <a:lnTo>
                    <a:pt x="106" y="2052"/>
                  </a:lnTo>
                  <a:lnTo>
                    <a:pt x="126" y="2076"/>
                  </a:lnTo>
                  <a:lnTo>
                    <a:pt x="146" y="2100"/>
                  </a:lnTo>
                  <a:lnTo>
                    <a:pt x="170" y="2124"/>
                  </a:lnTo>
                  <a:lnTo>
                    <a:pt x="192" y="2146"/>
                  </a:lnTo>
                  <a:lnTo>
                    <a:pt x="218" y="2166"/>
                  </a:lnTo>
                  <a:lnTo>
                    <a:pt x="244" y="2186"/>
                  </a:lnTo>
                  <a:lnTo>
                    <a:pt x="270" y="2204"/>
                  </a:lnTo>
                  <a:lnTo>
                    <a:pt x="298" y="2222"/>
                  </a:lnTo>
                  <a:lnTo>
                    <a:pt x="328" y="2238"/>
                  </a:lnTo>
                  <a:lnTo>
                    <a:pt x="358" y="2252"/>
                  </a:lnTo>
                  <a:lnTo>
                    <a:pt x="388" y="2266"/>
                  </a:lnTo>
                  <a:lnTo>
                    <a:pt x="420" y="2278"/>
                  </a:lnTo>
                  <a:lnTo>
                    <a:pt x="454" y="2290"/>
                  </a:lnTo>
                  <a:lnTo>
                    <a:pt x="488" y="2300"/>
                  </a:lnTo>
                  <a:lnTo>
                    <a:pt x="522" y="2308"/>
                  </a:lnTo>
                  <a:lnTo>
                    <a:pt x="558" y="2316"/>
                  </a:lnTo>
                  <a:lnTo>
                    <a:pt x="594" y="2322"/>
                  </a:lnTo>
                  <a:lnTo>
                    <a:pt x="630" y="2326"/>
                  </a:lnTo>
                  <a:lnTo>
                    <a:pt x="668" y="2330"/>
                  </a:lnTo>
                  <a:lnTo>
                    <a:pt x="706" y="2332"/>
                  </a:lnTo>
                  <a:lnTo>
                    <a:pt x="744" y="2332"/>
                  </a:lnTo>
                  <a:lnTo>
                    <a:pt x="3026" y="2332"/>
                  </a:lnTo>
                  <a:lnTo>
                    <a:pt x="3026" y="2332"/>
                  </a:lnTo>
                  <a:lnTo>
                    <a:pt x="3106" y="2322"/>
                  </a:lnTo>
                  <a:lnTo>
                    <a:pt x="3182" y="2308"/>
                  </a:lnTo>
                  <a:lnTo>
                    <a:pt x="3256" y="2292"/>
                  </a:lnTo>
                  <a:lnTo>
                    <a:pt x="3326" y="2272"/>
                  </a:lnTo>
                  <a:lnTo>
                    <a:pt x="3360" y="2260"/>
                  </a:lnTo>
                  <a:lnTo>
                    <a:pt x="3394" y="2248"/>
                  </a:lnTo>
                  <a:lnTo>
                    <a:pt x="3426" y="2234"/>
                  </a:lnTo>
                  <a:lnTo>
                    <a:pt x="3456" y="2220"/>
                  </a:lnTo>
                  <a:lnTo>
                    <a:pt x="3486" y="2204"/>
                  </a:lnTo>
                  <a:lnTo>
                    <a:pt x="3516" y="2188"/>
                  </a:lnTo>
                  <a:lnTo>
                    <a:pt x="3544" y="2170"/>
                  </a:lnTo>
                  <a:lnTo>
                    <a:pt x="3570" y="2152"/>
                  </a:lnTo>
                  <a:lnTo>
                    <a:pt x="3594" y="2132"/>
                  </a:lnTo>
                  <a:lnTo>
                    <a:pt x="3618" y="2112"/>
                  </a:lnTo>
                  <a:lnTo>
                    <a:pt x="3640" y="2090"/>
                  </a:lnTo>
                  <a:lnTo>
                    <a:pt x="3662" y="2068"/>
                  </a:lnTo>
                  <a:lnTo>
                    <a:pt x="3682" y="2044"/>
                  </a:lnTo>
                  <a:lnTo>
                    <a:pt x="3700" y="2018"/>
                  </a:lnTo>
                  <a:lnTo>
                    <a:pt x="3716" y="1992"/>
                  </a:lnTo>
                  <a:lnTo>
                    <a:pt x="3732" y="1964"/>
                  </a:lnTo>
                  <a:lnTo>
                    <a:pt x="3744" y="1936"/>
                  </a:lnTo>
                  <a:lnTo>
                    <a:pt x="3756" y="1906"/>
                  </a:lnTo>
                  <a:lnTo>
                    <a:pt x="3766" y="1876"/>
                  </a:lnTo>
                  <a:lnTo>
                    <a:pt x="3774" y="1844"/>
                  </a:lnTo>
                  <a:lnTo>
                    <a:pt x="3782" y="1810"/>
                  </a:lnTo>
                  <a:lnTo>
                    <a:pt x="3786" y="1774"/>
                  </a:lnTo>
                  <a:lnTo>
                    <a:pt x="3790" y="1738"/>
                  </a:lnTo>
                  <a:lnTo>
                    <a:pt x="3790" y="170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defTabSz="951214"/>
              <a:endParaRPr lang="en-US" sz="1836" dirty="0">
                <a:solidFill>
                  <a:srgbClr val="000000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26999" y="4304912"/>
              <a:ext cx="704894" cy="1077212"/>
              <a:chOff x="480937" y="3786752"/>
              <a:chExt cx="708101" cy="1082111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515628" y="3819265"/>
                <a:ext cx="378333" cy="1692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093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480937" y="3786752"/>
                <a:ext cx="708101" cy="1082111"/>
                <a:chOff x="537043" y="4136923"/>
                <a:chExt cx="1187061" cy="1814051"/>
              </a:xfrm>
              <a:solidFill>
                <a:srgbClr val="00188F"/>
              </a:solidFill>
            </p:grpSpPr>
            <p:sp>
              <p:nvSpPr>
                <p:cNvPr id="15" name="Rectangle 30"/>
                <p:cNvSpPr/>
                <p:nvPr/>
              </p:nvSpPr>
              <p:spPr>
                <a:xfrm>
                  <a:off x="1003226" y="4854116"/>
                  <a:ext cx="720878" cy="1096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878" h="1096858">
                      <a:moveTo>
                        <a:pt x="398934" y="811889"/>
                      </a:moveTo>
                      <a:lnTo>
                        <a:pt x="398934" y="981222"/>
                      </a:lnTo>
                      <a:lnTo>
                        <a:pt x="562623" y="981222"/>
                      </a:lnTo>
                      <a:lnTo>
                        <a:pt x="562623" y="811889"/>
                      </a:lnTo>
                      <a:close/>
                      <a:moveTo>
                        <a:pt x="140837" y="811889"/>
                      </a:moveTo>
                      <a:lnTo>
                        <a:pt x="140837" y="981222"/>
                      </a:lnTo>
                      <a:lnTo>
                        <a:pt x="304526" y="981222"/>
                      </a:lnTo>
                      <a:lnTo>
                        <a:pt x="304526" y="811889"/>
                      </a:lnTo>
                      <a:close/>
                      <a:moveTo>
                        <a:pt x="398934" y="583580"/>
                      </a:moveTo>
                      <a:lnTo>
                        <a:pt x="398934" y="752913"/>
                      </a:lnTo>
                      <a:lnTo>
                        <a:pt x="562623" y="752913"/>
                      </a:lnTo>
                      <a:lnTo>
                        <a:pt x="562623" y="583580"/>
                      </a:lnTo>
                      <a:close/>
                      <a:moveTo>
                        <a:pt x="140837" y="583580"/>
                      </a:moveTo>
                      <a:lnTo>
                        <a:pt x="140837" y="752913"/>
                      </a:lnTo>
                      <a:lnTo>
                        <a:pt x="304526" y="752913"/>
                      </a:lnTo>
                      <a:lnTo>
                        <a:pt x="304526" y="583580"/>
                      </a:lnTo>
                      <a:close/>
                      <a:moveTo>
                        <a:pt x="398934" y="362353"/>
                      </a:moveTo>
                      <a:lnTo>
                        <a:pt x="398934" y="531686"/>
                      </a:lnTo>
                      <a:lnTo>
                        <a:pt x="562623" y="531686"/>
                      </a:lnTo>
                      <a:lnTo>
                        <a:pt x="562623" y="362353"/>
                      </a:lnTo>
                      <a:close/>
                      <a:moveTo>
                        <a:pt x="140837" y="362353"/>
                      </a:moveTo>
                      <a:lnTo>
                        <a:pt x="140837" y="531686"/>
                      </a:lnTo>
                      <a:lnTo>
                        <a:pt x="304526" y="531686"/>
                      </a:lnTo>
                      <a:lnTo>
                        <a:pt x="304526" y="362353"/>
                      </a:lnTo>
                      <a:close/>
                      <a:moveTo>
                        <a:pt x="398934" y="121463"/>
                      </a:moveTo>
                      <a:lnTo>
                        <a:pt x="398934" y="290796"/>
                      </a:lnTo>
                      <a:lnTo>
                        <a:pt x="562623" y="290796"/>
                      </a:lnTo>
                      <a:lnTo>
                        <a:pt x="562623" y="121463"/>
                      </a:lnTo>
                      <a:close/>
                      <a:moveTo>
                        <a:pt x="140837" y="121463"/>
                      </a:moveTo>
                      <a:lnTo>
                        <a:pt x="140837" y="290796"/>
                      </a:lnTo>
                      <a:lnTo>
                        <a:pt x="304526" y="290796"/>
                      </a:lnTo>
                      <a:lnTo>
                        <a:pt x="304526" y="121463"/>
                      </a:lnTo>
                      <a:close/>
                      <a:moveTo>
                        <a:pt x="0" y="0"/>
                      </a:moveTo>
                      <a:lnTo>
                        <a:pt x="720878" y="0"/>
                      </a:lnTo>
                      <a:lnTo>
                        <a:pt x="720878" y="1096858"/>
                      </a:lnTo>
                      <a:lnTo>
                        <a:pt x="0" y="1096858"/>
                      </a:lnTo>
                      <a:close/>
                    </a:path>
                  </a:pathLst>
                </a:custGeom>
                <a:solidFill>
                  <a:srgbClr val="00188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32597">
                    <a:defRPr/>
                  </a:pPr>
                  <a:endParaRPr lang="en-US" sz="1836" kern="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" name="Rectangle 31"/>
                <p:cNvSpPr/>
                <p:nvPr/>
              </p:nvSpPr>
              <p:spPr>
                <a:xfrm>
                  <a:off x="537043" y="4136923"/>
                  <a:ext cx="766917" cy="1814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916" h="1814051">
                      <a:moveTo>
                        <a:pt x="167877" y="1280651"/>
                      </a:moveTo>
                      <a:lnTo>
                        <a:pt x="167877" y="1449984"/>
                      </a:lnTo>
                      <a:lnTo>
                        <a:pt x="331566" y="1449984"/>
                      </a:lnTo>
                      <a:lnTo>
                        <a:pt x="331566" y="1280651"/>
                      </a:lnTo>
                      <a:close/>
                      <a:moveTo>
                        <a:pt x="167877" y="1066800"/>
                      </a:moveTo>
                      <a:lnTo>
                        <a:pt x="167877" y="1236133"/>
                      </a:lnTo>
                      <a:lnTo>
                        <a:pt x="331566" y="1236133"/>
                      </a:lnTo>
                      <a:lnTo>
                        <a:pt x="331566" y="1066800"/>
                      </a:lnTo>
                      <a:close/>
                      <a:moveTo>
                        <a:pt x="167877" y="838200"/>
                      </a:moveTo>
                      <a:lnTo>
                        <a:pt x="167877" y="1007533"/>
                      </a:lnTo>
                      <a:lnTo>
                        <a:pt x="331566" y="1007533"/>
                      </a:lnTo>
                      <a:lnTo>
                        <a:pt x="331566" y="838200"/>
                      </a:lnTo>
                      <a:close/>
                      <a:moveTo>
                        <a:pt x="167877" y="599477"/>
                      </a:moveTo>
                      <a:lnTo>
                        <a:pt x="167877" y="768810"/>
                      </a:lnTo>
                      <a:lnTo>
                        <a:pt x="331566" y="768810"/>
                      </a:lnTo>
                      <a:lnTo>
                        <a:pt x="331566" y="599477"/>
                      </a:lnTo>
                      <a:close/>
                      <a:moveTo>
                        <a:pt x="433348" y="366252"/>
                      </a:moveTo>
                      <a:lnTo>
                        <a:pt x="433348" y="535585"/>
                      </a:lnTo>
                      <a:lnTo>
                        <a:pt x="597037" y="535585"/>
                      </a:lnTo>
                      <a:lnTo>
                        <a:pt x="597037" y="366252"/>
                      </a:lnTo>
                      <a:close/>
                      <a:moveTo>
                        <a:pt x="167877" y="366251"/>
                      </a:moveTo>
                      <a:lnTo>
                        <a:pt x="167877" y="535584"/>
                      </a:lnTo>
                      <a:lnTo>
                        <a:pt x="331566" y="535584"/>
                      </a:lnTo>
                      <a:lnTo>
                        <a:pt x="331566" y="366251"/>
                      </a:lnTo>
                      <a:close/>
                      <a:moveTo>
                        <a:pt x="433348" y="130277"/>
                      </a:moveTo>
                      <a:lnTo>
                        <a:pt x="433348" y="299610"/>
                      </a:lnTo>
                      <a:lnTo>
                        <a:pt x="597037" y="299610"/>
                      </a:lnTo>
                      <a:lnTo>
                        <a:pt x="597037" y="130277"/>
                      </a:lnTo>
                      <a:close/>
                      <a:moveTo>
                        <a:pt x="167876" y="130277"/>
                      </a:moveTo>
                      <a:lnTo>
                        <a:pt x="167876" y="299610"/>
                      </a:lnTo>
                      <a:lnTo>
                        <a:pt x="331565" y="299610"/>
                      </a:lnTo>
                      <a:lnTo>
                        <a:pt x="331565" y="130277"/>
                      </a:lnTo>
                      <a:close/>
                      <a:moveTo>
                        <a:pt x="0" y="0"/>
                      </a:moveTo>
                      <a:lnTo>
                        <a:pt x="766916" y="0"/>
                      </a:lnTo>
                      <a:lnTo>
                        <a:pt x="766916" y="661479"/>
                      </a:lnTo>
                      <a:lnTo>
                        <a:pt x="406219" y="661479"/>
                      </a:lnTo>
                      <a:lnTo>
                        <a:pt x="406219" y="1814051"/>
                      </a:lnTo>
                      <a:lnTo>
                        <a:pt x="0" y="1814051"/>
                      </a:lnTo>
                      <a:close/>
                    </a:path>
                  </a:pathLst>
                </a:custGeom>
                <a:solidFill>
                  <a:srgbClr val="00188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32597">
                    <a:defRPr/>
                  </a:pPr>
                  <a:endParaRPr lang="en-US" sz="1836" kern="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pic>
        <p:nvPicPr>
          <p:cNvPr id="3076" name="Picture 4" descr="http://ts3.mm.bing.net/th?id=HN.608050074063277894&amp;pid=1.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746" y="3475722"/>
            <a:ext cx="2914385" cy="186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ec.com/en/global/prod/express/images/ws2012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53" y="1263590"/>
            <a:ext cx="6091066" cy="142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harepoint 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4415" y="1255101"/>
            <a:ext cx="4481409" cy="1267284"/>
          </a:xfrm>
          <a:prstGeom prst="rect">
            <a:avLst/>
          </a:prstGeom>
        </p:spPr>
      </p:pic>
      <p:pic>
        <p:nvPicPr>
          <p:cNvPr id="20" name="Picture 19" descr="exchange 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3330" y="5432406"/>
            <a:ext cx="3786201" cy="1210204"/>
          </a:xfrm>
          <a:prstGeom prst="rect">
            <a:avLst/>
          </a:prstGeom>
        </p:spPr>
      </p:pic>
      <p:pic>
        <p:nvPicPr>
          <p:cNvPr id="22" name="Picture 21" descr="sql 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7132" y="2736974"/>
            <a:ext cx="4193958" cy="12581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166" y="2800200"/>
            <a:ext cx="3264112" cy="1457193"/>
          </a:xfrm>
          <a:prstGeom prst="rect">
            <a:avLst/>
          </a:prstGeom>
        </p:spPr>
      </p:pic>
      <p:pic>
        <p:nvPicPr>
          <p:cNvPr id="3084" name="Picture 12" descr="http://ts3.mm.bing.net/th?id=HN.608025214785097343&amp;w=210&amp;h=164&amp;c=7&amp;rs=1&amp;qlt=90&amp;o=4&amp;pid=1.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75" y="2219893"/>
            <a:ext cx="2040070" cy="159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 bwMode="auto">
          <a:xfrm>
            <a:off x="2984644" y="4112752"/>
            <a:ext cx="4667803" cy="158132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r>
              <a:rPr lang="en-US" sz="3672" dirty="0">
                <a:solidFill>
                  <a:sysClr val="windowText" lastClr="000000"/>
                </a:solidFill>
              </a:rPr>
              <a:t>Azure Site Recovery</a:t>
            </a:r>
          </a:p>
        </p:txBody>
      </p:sp>
      <p:pic>
        <p:nvPicPr>
          <p:cNvPr id="3090" name="Picture 18" descr="https://www.helloitsliam.com/wp-content/uploads/2014/11/AzurePack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26" y="4465711"/>
            <a:ext cx="3128624" cy="176149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092" name="Picture 20" descr="http://www.techweekeurope.co.uk/wp-content/uploads/2014/06/azure-logo-600x30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105" y="3220441"/>
            <a:ext cx="3203871" cy="160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 bwMode="auto">
          <a:xfrm>
            <a:off x="2126053" y="2225827"/>
            <a:ext cx="4667803" cy="1581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r>
              <a:rPr lang="en-US" sz="3672" dirty="0">
                <a:solidFill>
                  <a:sysClr val="windowText" lastClr="000000"/>
                </a:solidFill>
              </a:rPr>
              <a:t>Azure Stack</a:t>
            </a:r>
          </a:p>
        </p:txBody>
      </p:sp>
    </p:spTree>
    <p:extLst>
      <p:ext uri="{BB962C8B-B14F-4D97-AF65-F5344CB8AC3E}">
        <p14:creationId xmlns:p14="http://schemas.microsoft.com/office/powerpoint/2010/main" val="3476963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2" y="1212850"/>
            <a:ext cx="11885514" cy="5835141"/>
          </a:xfrm>
        </p:spPr>
        <p:txBody>
          <a:bodyPr/>
          <a:lstStyle/>
          <a:p>
            <a:r>
              <a:rPr lang="en-US" sz="1836" dirty="0"/>
              <a:t>Bullet proof our SQL workloads. And…</a:t>
            </a:r>
          </a:p>
          <a:p>
            <a:r>
              <a:rPr lang="en-US" sz="1836" dirty="0"/>
              <a:t>We need to leverage Microsoft Azure.  While…</a:t>
            </a:r>
          </a:p>
          <a:p>
            <a:r>
              <a:rPr lang="en-US" sz="1836" dirty="0"/>
              <a:t>Maintaining data sovereignty and full control of our data.</a:t>
            </a:r>
          </a:p>
          <a:p>
            <a:endParaRPr lang="en-US" sz="1836" dirty="0"/>
          </a:p>
          <a:p>
            <a:r>
              <a:rPr lang="en-US" sz="1836" dirty="0"/>
              <a:t>Don’t forget…  </a:t>
            </a:r>
          </a:p>
          <a:p>
            <a:r>
              <a:rPr lang="en-US" sz="1836" dirty="0"/>
              <a:t>It needs to be backed up and secure!</a:t>
            </a:r>
          </a:p>
          <a:p>
            <a:endParaRPr lang="en-US" sz="1836" dirty="0"/>
          </a:p>
          <a:p>
            <a:r>
              <a:rPr lang="en-US" sz="1836" dirty="0"/>
              <a:t>Oh!  Did you know we get Hyper-V licenses with our EA?  I’m cutting back on our VMware licenses. So…</a:t>
            </a:r>
          </a:p>
          <a:p>
            <a:r>
              <a:rPr lang="en-US" sz="1836" dirty="0"/>
              <a:t>I need you to move all our VMs to Hyper-V.  </a:t>
            </a:r>
          </a:p>
          <a:p>
            <a:r>
              <a:rPr lang="en-US" sz="1836" dirty="0"/>
              <a:t>Stat!!</a:t>
            </a:r>
          </a:p>
          <a:p>
            <a:endParaRPr lang="en-US" sz="1836" dirty="0"/>
          </a:p>
          <a:p>
            <a:r>
              <a:rPr lang="en-US" sz="1836" dirty="0"/>
              <a:t>Microsoft is retiring support for Windows Server 2003?!?  </a:t>
            </a:r>
          </a:p>
          <a:p>
            <a:r>
              <a:rPr lang="en-US" sz="1836" dirty="0"/>
              <a:t>Half of our servers are Windows Server 2003!</a:t>
            </a:r>
          </a:p>
          <a:p>
            <a:r>
              <a:rPr lang="en-US" sz="1836" dirty="0"/>
              <a:t>Order new hardware and fix it!</a:t>
            </a:r>
          </a:p>
          <a:p>
            <a:endParaRPr lang="en-US" sz="1836" dirty="0"/>
          </a:p>
          <a:p>
            <a:r>
              <a:rPr lang="en-US" sz="1836" dirty="0"/>
              <a:t>And whatever you do…</a:t>
            </a:r>
          </a:p>
          <a:p>
            <a:r>
              <a:rPr lang="en-US" sz="1836" dirty="0"/>
              <a:t>It needs to be fully manageable!   </a:t>
            </a:r>
          </a:p>
          <a:p>
            <a:r>
              <a:rPr lang="en-US" sz="1836" dirty="0"/>
              <a:t>With System Center.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Yeah…  I’m going to need you to…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74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5481" y="2125662"/>
            <a:ext cx="11885514" cy="2182023"/>
          </a:xfrm>
        </p:spPr>
        <p:txBody>
          <a:bodyPr/>
          <a:lstStyle/>
          <a:p>
            <a:r>
              <a:rPr lang="en-US" dirty="0"/>
              <a:t>NetApp and the Microsoft Cloud OS</a:t>
            </a:r>
          </a:p>
        </p:txBody>
      </p:sp>
    </p:spTree>
    <p:extLst>
      <p:ext uri="{BB962C8B-B14F-4D97-AF65-F5344CB8AC3E}">
        <p14:creationId xmlns:p14="http://schemas.microsoft.com/office/powerpoint/2010/main" val="39046444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NetApp Integration for Microsoft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306310" y="1225984"/>
            <a:ext cx="5485621" cy="3511666"/>
          </a:xfrm>
        </p:spPr>
        <p:txBody>
          <a:bodyPr/>
          <a:lstStyle/>
          <a:p>
            <a:r>
              <a:rPr lang="en-US" dirty="0" smtClean="0"/>
              <a:t>Windows and System Center:</a:t>
            </a:r>
          </a:p>
          <a:p>
            <a:pPr lvl="1"/>
            <a:r>
              <a:rPr lang="en-US" dirty="0" smtClean="0"/>
              <a:t>Data ONTAP PowerShell Toolkit</a:t>
            </a:r>
          </a:p>
          <a:p>
            <a:pPr lvl="1"/>
            <a:r>
              <a:rPr lang="en-US" dirty="0" smtClean="0"/>
              <a:t>Data ONTAP Plug-in for Microsoft</a:t>
            </a:r>
          </a:p>
          <a:p>
            <a:pPr lvl="1"/>
            <a:r>
              <a:rPr lang="en-US" dirty="0" smtClean="0"/>
              <a:t>SMI-S Provider</a:t>
            </a:r>
          </a:p>
          <a:p>
            <a:pPr lvl="1"/>
            <a:r>
              <a:rPr lang="en-US" dirty="0" err="1" smtClean="0"/>
              <a:t>OnCommand</a:t>
            </a:r>
            <a:r>
              <a:rPr lang="en-US" dirty="0" smtClean="0"/>
              <a:t> Shift</a:t>
            </a:r>
          </a:p>
          <a:p>
            <a:pPr lvl="1"/>
            <a:r>
              <a:rPr lang="en-US" dirty="0" err="1" smtClean="0"/>
              <a:t>SnapDrive</a:t>
            </a:r>
            <a:r>
              <a:rPr lang="en-US" dirty="0" smtClean="0"/>
              <a:t> for Windows</a:t>
            </a:r>
          </a:p>
          <a:p>
            <a:pPr lvl="1"/>
            <a:r>
              <a:rPr lang="en-US" dirty="0" err="1" smtClean="0"/>
              <a:t>SnapManager</a:t>
            </a:r>
            <a:r>
              <a:rPr lang="en-US" dirty="0" smtClean="0"/>
              <a:t> for Hyper-V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262" y="1212850"/>
            <a:ext cx="5485621" cy="2182350"/>
          </a:xfrm>
        </p:spPr>
        <p:txBody>
          <a:bodyPr/>
          <a:lstStyle/>
          <a:p>
            <a:r>
              <a:rPr lang="en-US" dirty="0" smtClean="0"/>
              <a:t>Microsoft Azure:</a:t>
            </a:r>
          </a:p>
          <a:p>
            <a:pPr lvl="1"/>
            <a:r>
              <a:rPr lang="en-US" dirty="0" smtClean="0"/>
              <a:t>NetApp Private Storage for Azure</a:t>
            </a:r>
          </a:p>
          <a:p>
            <a:pPr lvl="1"/>
            <a:r>
              <a:rPr lang="en-US" dirty="0" smtClean="0"/>
              <a:t>Azure Site Recovery SAN Replication</a:t>
            </a:r>
          </a:p>
          <a:p>
            <a:pPr lvl="1"/>
            <a:r>
              <a:rPr lang="en-US" dirty="0" err="1" smtClean="0"/>
              <a:t>SteelStore</a:t>
            </a:r>
            <a:endParaRPr lang="en-US" dirty="0"/>
          </a:p>
        </p:txBody>
      </p:sp>
      <p:sp>
        <p:nvSpPr>
          <p:cNvPr id="56" name="Text Placeholder 3"/>
          <p:cNvSpPr txBox="1">
            <a:spLocks/>
          </p:cNvSpPr>
          <p:nvPr/>
        </p:nvSpPr>
        <p:spPr>
          <a:xfrm>
            <a:off x="275481" y="3812648"/>
            <a:ext cx="5485621" cy="1883291"/>
          </a:xfrm>
          <a:prstGeom prst="rect">
            <a:avLst/>
          </a:prstGeom>
        </p:spPr>
        <p:txBody>
          <a:bodyPr vert="horz" wrap="square" lIns="149217" tIns="93260" rIns="149217" bIns="93260" rtlCol="0">
            <a:spAutoFit/>
          </a:bodyPr>
          <a:lstStyle>
            <a:lvl1pPr marL="281655" marR="0" indent="-281655" algn="l" defTabSz="914293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3137" kern="1200" spc="0" baseline="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20660" marR="0" indent="-228582" algn="l" defTabSz="91429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85748" marR="0" indent="-165088" algn="l" defTabSz="91429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tabLst/>
              <a:defRPr sz="1961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63534" marR="0" indent="-177786" algn="l" defTabSz="91429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8622" marR="0" indent="-165088" algn="l" defTabSz="91429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307" indent="-228574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6" indent="-228574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02" indent="-228574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0" indent="-228574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7D8FF"/>
              </a:buClr>
            </a:pPr>
            <a:r>
              <a:rPr lang="en-US" sz="3199" dirty="0">
                <a:gradFill>
                  <a:gsLst>
                    <a:gs pos="19469">
                      <a:srgbClr val="47D8FF"/>
                    </a:gs>
                    <a:gs pos="32000">
                      <a:srgbClr val="47D8FF"/>
                    </a:gs>
                  </a:gsLst>
                  <a:lin ang="5400000" scaled="0"/>
                </a:gradFill>
              </a:rPr>
              <a:t>Microsoft Applications:</a:t>
            </a:r>
          </a:p>
          <a:p>
            <a:pPr lvl="1">
              <a:buClr>
                <a:srgbClr val="FFFFFF"/>
              </a:buClr>
            </a:pPr>
            <a:r>
              <a:rPr lang="en-US" sz="2400" dirty="0" err="1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SnapManager</a:t>
            </a:r>
            <a:r>
              <a:rPr lang="en-US" sz="24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for SQL Server</a:t>
            </a:r>
          </a:p>
          <a:p>
            <a:pPr lvl="1">
              <a:buClr>
                <a:srgbClr val="FFFFFF"/>
              </a:buClr>
            </a:pPr>
            <a:r>
              <a:rPr lang="en-US" sz="2400" dirty="0" err="1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SnapManager</a:t>
            </a:r>
            <a:r>
              <a:rPr lang="en-US" sz="24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for SharePoint</a:t>
            </a:r>
          </a:p>
          <a:p>
            <a:pPr lvl="1">
              <a:buClr>
                <a:srgbClr val="FFFFFF"/>
              </a:buClr>
            </a:pPr>
            <a:r>
              <a:rPr lang="en-US" sz="2400" dirty="0" err="1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SnapManager</a:t>
            </a:r>
            <a:r>
              <a:rPr lang="en-US" sz="240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for Exchange</a:t>
            </a:r>
          </a:p>
        </p:txBody>
      </p:sp>
    </p:spTree>
    <p:extLst>
      <p:ext uri="{BB962C8B-B14F-4D97-AF65-F5344CB8AC3E}">
        <p14:creationId xmlns:p14="http://schemas.microsoft.com/office/powerpoint/2010/main" val="3670721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2" y="1212850"/>
            <a:ext cx="11885514" cy="5835141"/>
          </a:xfrm>
        </p:spPr>
        <p:txBody>
          <a:bodyPr/>
          <a:lstStyle/>
          <a:p>
            <a:r>
              <a:rPr lang="en-US" sz="1836" dirty="0"/>
              <a:t>Bullet proof our SQL workloads. And…</a:t>
            </a:r>
          </a:p>
          <a:p>
            <a:r>
              <a:rPr lang="en-US" sz="1836" dirty="0"/>
              <a:t>We need to leverage Microsoft Azure.  While…</a:t>
            </a:r>
          </a:p>
          <a:p>
            <a:r>
              <a:rPr lang="en-US" sz="1836" dirty="0"/>
              <a:t>Maintaining data sovereignty and full control of our data.</a:t>
            </a:r>
          </a:p>
          <a:p>
            <a:endParaRPr lang="en-US" sz="1836" dirty="0"/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Don’t forget…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It needs to be backed up and secure!</a:t>
            </a:r>
          </a:p>
          <a:p>
            <a:pPr>
              <a:buClr>
                <a:schemeClr val="tx1">
                  <a:lumMod val="65000"/>
                </a:schemeClr>
              </a:buClr>
            </a:pPr>
            <a:endParaRPr lang="en-US" sz="1836" dirty="0">
              <a:solidFill>
                <a:schemeClr val="tx1">
                  <a:lumMod val="65000"/>
                </a:schemeClr>
              </a:solidFill>
            </a:endParaRP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Oh!  Did you know we get Hyper-V licenses with our EA?  I’m cutting back on our VMware licenses. So…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I need you to move all our VMs to Hyper-V.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Stat!!</a:t>
            </a:r>
          </a:p>
          <a:p>
            <a:pPr>
              <a:buClr>
                <a:schemeClr val="tx1">
                  <a:lumMod val="65000"/>
                </a:schemeClr>
              </a:buClr>
            </a:pPr>
            <a:endParaRPr lang="en-US" sz="1836" dirty="0">
              <a:solidFill>
                <a:schemeClr val="tx1">
                  <a:lumMod val="65000"/>
                </a:schemeClr>
              </a:solidFill>
            </a:endParaRP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Microsoft is retiring support for Windows Server 2003?!?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Half of our servers are Windows Server 2003!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Order new hardware and fix it!</a:t>
            </a:r>
          </a:p>
          <a:p>
            <a:pPr>
              <a:buClr>
                <a:schemeClr val="tx1">
                  <a:lumMod val="65000"/>
                </a:schemeClr>
              </a:buClr>
            </a:pPr>
            <a:endParaRPr lang="en-US" sz="1836" dirty="0">
              <a:solidFill>
                <a:schemeClr val="tx1">
                  <a:lumMod val="65000"/>
                </a:schemeClr>
              </a:solidFill>
            </a:endParaRP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And whatever you do…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It needs to be fully manageable! 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With System Center.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Yeah…  I’m going to need you to…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853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5483" y="1212849"/>
            <a:ext cx="11887876" cy="203722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Ask:</a:t>
            </a:r>
          </a:p>
          <a:p>
            <a:r>
              <a:rPr lang="en-US" dirty="0" smtClean="0"/>
              <a:t>Enable </a:t>
            </a:r>
            <a:r>
              <a:rPr lang="en-US" dirty="0" err="1" smtClean="0"/>
              <a:t>scaleout</a:t>
            </a:r>
            <a:r>
              <a:rPr lang="en-US" dirty="0" smtClean="0"/>
              <a:t> of our SQL environment while..</a:t>
            </a:r>
          </a:p>
          <a:p>
            <a:pPr lvl="1"/>
            <a:r>
              <a:rPr lang="en-US" dirty="0" smtClean="0"/>
              <a:t>Leveraging Microsoft Azure’s connection speed, performance, scalability and cost</a:t>
            </a:r>
          </a:p>
          <a:p>
            <a:pPr lvl="1"/>
            <a:r>
              <a:rPr lang="en-US" dirty="0" smtClean="0"/>
              <a:t>Maintaining our data sovereignty 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5481" y="3782266"/>
            <a:ext cx="11887878" cy="14689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Solution:</a:t>
            </a:r>
          </a:p>
          <a:p>
            <a:pPr lvl="1"/>
            <a:r>
              <a:rPr lang="en-US" dirty="0" smtClean="0"/>
              <a:t>Microsoft Azure</a:t>
            </a:r>
          </a:p>
          <a:p>
            <a:pPr lvl="1"/>
            <a:r>
              <a:rPr lang="en-US" dirty="0" smtClean="0"/>
              <a:t>NetApp Private Storage for Azure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Scenario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88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/>
        </p:nvGrpSpPr>
        <p:grpSpPr>
          <a:xfrm>
            <a:off x="6906089" y="743381"/>
            <a:ext cx="5556117" cy="6251143"/>
            <a:chOff x="0" y="728871"/>
            <a:chExt cx="5447668" cy="6129128"/>
          </a:xfrm>
        </p:grpSpPr>
        <p:grpSp>
          <p:nvGrpSpPr>
            <p:cNvPr id="84" name="Group 83"/>
            <p:cNvGrpSpPr/>
            <p:nvPr/>
          </p:nvGrpSpPr>
          <p:grpSpPr>
            <a:xfrm>
              <a:off x="0" y="1745619"/>
              <a:ext cx="5447668" cy="5112380"/>
              <a:chOff x="0" y="1745619"/>
              <a:chExt cx="5447668" cy="5112380"/>
            </a:xfrm>
          </p:grpSpPr>
          <p:sp>
            <p:nvSpPr>
              <p:cNvPr id="5" name="Rectangle 40"/>
              <p:cNvSpPr>
                <a:spLocks noChangeArrowheads="1"/>
              </p:cNvSpPr>
              <p:nvPr/>
            </p:nvSpPr>
            <p:spPr bwMode="auto">
              <a:xfrm>
                <a:off x="0" y="6262686"/>
                <a:ext cx="1868487" cy="595313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Rectangle 41"/>
              <p:cNvSpPr>
                <a:spLocks noChangeArrowheads="1"/>
              </p:cNvSpPr>
              <p:nvPr/>
            </p:nvSpPr>
            <p:spPr bwMode="auto">
              <a:xfrm>
                <a:off x="1123950" y="5684836"/>
                <a:ext cx="555625" cy="1173163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4669793" y="5967411"/>
                <a:ext cx="777875" cy="890588"/>
                <a:chOff x="3595687" y="5967411"/>
                <a:chExt cx="777875" cy="890588"/>
              </a:xfrm>
            </p:grpSpPr>
            <p:sp>
              <p:nvSpPr>
                <p:cNvPr id="7" name="Rectangle 42"/>
                <p:cNvSpPr>
                  <a:spLocks noChangeArrowheads="1"/>
                </p:cNvSpPr>
                <p:nvPr/>
              </p:nvSpPr>
              <p:spPr bwMode="auto">
                <a:xfrm>
                  <a:off x="3860800" y="5967411"/>
                  <a:ext cx="401637" cy="890588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" name="Rectangle 43"/>
                <p:cNvSpPr>
                  <a:spLocks noChangeArrowheads="1"/>
                </p:cNvSpPr>
                <p:nvPr/>
              </p:nvSpPr>
              <p:spPr bwMode="auto">
                <a:xfrm>
                  <a:off x="3595687" y="6262686"/>
                  <a:ext cx="777875" cy="59531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8" name="Rectangle 65"/>
              <p:cNvSpPr>
                <a:spLocks noChangeArrowheads="1"/>
              </p:cNvSpPr>
              <p:nvPr/>
            </p:nvSpPr>
            <p:spPr bwMode="auto">
              <a:xfrm>
                <a:off x="1198757" y="1745619"/>
                <a:ext cx="3541000" cy="71438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44"/>
              <p:cNvSpPr>
                <a:spLocks noChangeArrowheads="1"/>
              </p:cNvSpPr>
              <p:nvPr/>
            </p:nvSpPr>
            <p:spPr bwMode="auto">
              <a:xfrm flipH="1">
                <a:off x="1267457" y="1806531"/>
                <a:ext cx="3403600" cy="5051468"/>
              </a:xfrm>
              <a:prstGeom prst="rect">
                <a:avLst/>
              </a:prstGeom>
              <a:solidFill>
                <a:srgbClr val="0072C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657323" y="728871"/>
              <a:ext cx="2040913" cy="1014768"/>
              <a:chOff x="1657323" y="728871"/>
              <a:chExt cx="2040913" cy="1014768"/>
            </a:xfrm>
          </p:grpSpPr>
          <p:sp>
            <p:nvSpPr>
              <p:cNvPr id="86" name="Double Wave 85"/>
              <p:cNvSpPr/>
              <p:nvPr/>
            </p:nvSpPr>
            <p:spPr bwMode="auto">
              <a:xfrm>
                <a:off x="1657323" y="728871"/>
                <a:ext cx="2040913" cy="616689"/>
              </a:xfrm>
              <a:prstGeom prst="doubleWav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40" dirty="0">
                    <a:gradFill>
                      <a:gsLst>
                        <a:gs pos="16814">
                          <a:srgbClr val="FFFFFF"/>
                        </a:gs>
                        <a:gs pos="46000">
                          <a:srgbClr val="FFFFFF"/>
                        </a:gs>
                      </a:gsLst>
                      <a:lin ang="5400000" scaled="0"/>
                    </a:gradFill>
                  </a:rPr>
                  <a:t>Microsoft Azure</a:t>
                </a: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>
                <a:off x="1657323" y="735718"/>
                <a:ext cx="0" cy="1007921"/>
              </a:xfrm>
              <a:prstGeom prst="line">
                <a:avLst/>
              </a:prstGeom>
              <a:ln w="76200">
                <a:solidFill>
                  <a:schemeClr val="tx1">
                    <a:alpha val="50000"/>
                  </a:schemeClr>
                </a:solidFill>
                <a:headEnd type="non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oup 92"/>
          <p:cNvGrpSpPr/>
          <p:nvPr/>
        </p:nvGrpSpPr>
        <p:grpSpPr>
          <a:xfrm>
            <a:off x="6781" y="745400"/>
            <a:ext cx="5990887" cy="6260614"/>
            <a:chOff x="6694488" y="730851"/>
            <a:chExt cx="5873952" cy="6138414"/>
          </a:xfrm>
        </p:grpSpPr>
        <p:grpSp>
          <p:nvGrpSpPr>
            <p:cNvPr id="85" name="Group 84"/>
            <p:cNvGrpSpPr/>
            <p:nvPr/>
          </p:nvGrpSpPr>
          <p:grpSpPr>
            <a:xfrm>
              <a:off x="6694488" y="1745619"/>
              <a:ext cx="5497512" cy="5123646"/>
              <a:chOff x="6694488" y="1745619"/>
              <a:chExt cx="5497512" cy="5123646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10323513" y="5696101"/>
                <a:ext cx="1868487" cy="1173163"/>
                <a:chOff x="10323513" y="5696101"/>
                <a:chExt cx="1868487" cy="1173163"/>
              </a:xfrm>
            </p:grpSpPr>
            <p:sp>
              <p:nvSpPr>
                <p:cNvPr id="30" name="Rectangle 40"/>
                <p:cNvSpPr>
                  <a:spLocks noChangeArrowheads="1"/>
                </p:cNvSpPr>
                <p:nvPr/>
              </p:nvSpPr>
              <p:spPr bwMode="auto">
                <a:xfrm flipH="1">
                  <a:off x="10323513" y="6273951"/>
                  <a:ext cx="1868487" cy="59531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" name="Rectangle 41"/>
                <p:cNvSpPr>
                  <a:spLocks noChangeArrowheads="1"/>
                </p:cNvSpPr>
                <p:nvPr/>
              </p:nvSpPr>
              <p:spPr bwMode="auto">
                <a:xfrm flipH="1">
                  <a:off x="10512425" y="5696101"/>
                  <a:ext cx="555625" cy="117316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6694488" y="5967411"/>
                <a:ext cx="777875" cy="890588"/>
                <a:chOff x="7818438" y="5978676"/>
                <a:chExt cx="777875" cy="890588"/>
              </a:xfrm>
            </p:grpSpPr>
            <p:sp>
              <p:nvSpPr>
                <p:cNvPr id="32" name="Rectangle 42"/>
                <p:cNvSpPr>
                  <a:spLocks noChangeArrowheads="1"/>
                </p:cNvSpPr>
                <p:nvPr/>
              </p:nvSpPr>
              <p:spPr bwMode="auto">
                <a:xfrm flipH="1">
                  <a:off x="7929563" y="5978676"/>
                  <a:ext cx="401637" cy="890588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" name="Rectangle 43"/>
                <p:cNvSpPr>
                  <a:spLocks noChangeArrowheads="1"/>
                </p:cNvSpPr>
                <p:nvPr/>
              </p:nvSpPr>
              <p:spPr bwMode="auto">
                <a:xfrm flipH="1">
                  <a:off x="7818438" y="6273951"/>
                  <a:ext cx="777875" cy="59531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" name="Rectangle 44"/>
              <p:cNvSpPr>
                <a:spLocks noChangeArrowheads="1"/>
              </p:cNvSpPr>
              <p:nvPr/>
            </p:nvSpPr>
            <p:spPr bwMode="auto">
              <a:xfrm flipH="1">
                <a:off x="7472363" y="1806531"/>
                <a:ext cx="3403600" cy="506273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xtLst/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65"/>
              <p:cNvSpPr>
                <a:spLocks noChangeArrowheads="1"/>
              </p:cNvSpPr>
              <p:nvPr/>
            </p:nvSpPr>
            <p:spPr bwMode="auto">
              <a:xfrm>
                <a:off x="7403663" y="1745619"/>
                <a:ext cx="3541000" cy="7143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  <a:extLst/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10527527" y="730851"/>
              <a:ext cx="2040913" cy="1007921"/>
              <a:chOff x="10527527" y="730851"/>
              <a:chExt cx="2040913" cy="1007921"/>
            </a:xfrm>
          </p:grpSpPr>
          <p:sp>
            <p:nvSpPr>
              <p:cNvPr id="87" name="Double Wave 86"/>
              <p:cNvSpPr/>
              <p:nvPr/>
            </p:nvSpPr>
            <p:spPr bwMode="auto">
              <a:xfrm>
                <a:off x="10527527" y="730851"/>
                <a:ext cx="2040913" cy="616689"/>
              </a:xfrm>
              <a:prstGeom prst="doubleWav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40" dirty="0">
                    <a:solidFill>
                      <a:sysClr val="windowText" lastClr="000000"/>
                    </a:solidFill>
                  </a:rPr>
                  <a:t>Seattle Retail</a:t>
                </a:r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>
                <a:off x="10527527" y="730851"/>
                <a:ext cx="0" cy="1007921"/>
              </a:xfrm>
              <a:prstGeom prst="line">
                <a:avLst/>
              </a:prstGeom>
              <a:ln w="76200">
                <a:solidFill>
                  <a:schemeClr val="tx1">
                    <a:alpha val="50000"/>
                  </a:schemeClr>
                </a:solidFill>
                <a:headEnd type="non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Freeform 61"/>
          <p:cNvSpPr>
            <a:spLocks/>
          </p:cNvSpPr>
          <p:nvPr/>
        </p:nvSpPr>
        <p:spPr bwMode="auto">
          <a:xfrm>
            <a:off x="676463" y="1007974"/>
            <a:ext cx="898602" cy="589353"/>
          </a:xfrm>
          <a:custGeom>
            <a:avLst/>
            <a:gdLst>
              <a:gd name="T0" fmla="*/ 33 w 206"/>
              <a:gd name="T1" fmla="*/ 59 h 135"/>
              <a:gd name="T2" fmla="*/ 33 w 206"/>
              <a:gd name="T3" fmla="*/ 57 h 135"/>
              <a:gd name="T4" fmla="*/ 90 w 206"/>
              <a:gd name="T5" fmla="*/ 0 h 135"/>
              <a:gd name="T6" fmla="*/ 137 w 206"/>
              <a:gd name="T7" fmla="*/ 25 h 135"/>
              <a:gd name="T8" fmla="*/ 153 w 206"/>
              <a:gd name="T9" fmla="*/ 21 h 135"/>
              <a:gd name="T10" fmla="*/ 171 w 206"/>
              <a:gd name="T11" fmla="*/ 27 h 135"/>
              <a:gd name="T12" fmla="*/ 186 w 206"/>
              <a:gd name="T13" fmla="*/ 53 h 135"/>
              <a:gd name="T14" fmla="*/ 206 w 206"/>
              <a:gd name="T15" fmla="*/ 91 h 135"/>
              <a:gd name="T16" fmla="*/ 166 w 206"/>
              <a:gd name="T17" fmla="*/ 135 h 135"/>
              <a:gd name="T18" fmla="*/ 161 w 206"/>
              <a:gd name="T19" fmla="*/ 135 h 135"/>
              <a:gd name="T20" fmla="*/ 157 w 206"/>
              <a:gd name="T21" fmla="*/ 135 h 135"/>
              <a:gd name="T22" fmla="*/ 64 w 206"/>
              <a:gd name="T23" fmla="*/ 135 h 135"/>
              <a:gd name="T24" fmla="*/ 62 w 206"/>
              <a:gd name="T25" fmla="*/ 135 h 135"/>
              <a:gd name="T26" fmla="*/ 60 w 206"/>
              <a:gd name="T27" fmla="*/ 135 h 135"/>
              <a:gd name="T28" fmla="*/ 53 w 206"/>
              <a:gd name="T29" fmla="*/ 135 h 135"/>
              <a:gd name="T30" fmla="*/ 38 w 206"/>
              <a:gd name="T31" fmla="*/ 135 h 135"/>
              <a:gd name="T32" fmla="*/ 0 w 206"/>
              <a:gd name="T33" fmla="*/ 97 h 135"/>
              <a:gd name="T34" fmla="*/ 33 w 206"/>
              <a:gd name="T35" fmla="*/ 59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6" h="135">
                <a:moveTo>
                  <a:pt x="33" y="59"/>
                </a:moveTo>
                <a:cubicBezTo>
                  <a:pt x="33" y="59"/>
                  <a:pt x="33" y="57"/>
                  <a:pt x="33" y="57"/>
                </a:cubicBezTo>
                <a:cubicBezTo>
                  <a:pt x="33" y="25"/>
                  <a:pt x="58" y="0"/>
                  <a:pt x="90" y="0"/>
                </a:cubicBezTo>
                <a:cubicBezTo>
                  <a:pt x="109" y="0"/>
                  <a:pt x="127" y="10"/>
                  <a:pt x="137" y="25"/>
                </a:cubicBezTo>
                <a:cubicBezTo>
                  <a:pt x="142" y="23"/>
                  <a:pt x="147" y="21"/>
                  <a:pt x="153" y="21"/>
                </a:cubicBezTo>
                <a:cubicBezTo>
                  <a:pt x="159" y="21"/>
                  <a:pt x="166" y="23"/>
                  <a:pt x="171" y="27"/>
                </a:cubicBezTo>
                <a:cubicBezTo>
                  <a:pt x="180" y="33"/>
                  <a:pt x="185" y="42"/>
                  <a:pt x="186" y="53"/>
                </a:cubicBezTo>
                <a:cubicBezTo>
                  <a:pt x="198" y="61"/>
                  <a:pt x="206" y="75"/>
                  <a:pt x="206" y="91"/>
                </a:cubicBezTo>
                <a:cubicBezTo>
                  <a:pt x="206" y="114"/>
                  <a:pt x="189" y="133"/>
                  <a:pt x="166" y="135"/>
                </a:cubicBezTo>
                <a:cubicBezTo>
                  <a:pt x="165" y="135"/>
                  <a:pt x="163" y="135"/>
                  <a:pt x="161" y="135"/>
                </a:cubicBezTo>
                <a:cubicBezTo>
                  <a:pt x="160" y="135"/>
                  <a:pt x="158" y="135"/>
                  <a:pt x="157" y="135"/>
                </a:cubicBezTo>
                <a:cubicBezTo>
                  <a:pt x="136" y="135"/>
                  <a:pt x="87" y="135"/>
                  <a:pt x="64" y="135"/>
                </a:cubicBezTo>
                <a:cubicBezTo>
                  <a:pt x="63" y="135"/>
                  <a:pt x="62" y="135"/>
                  <a:pt x="62" y="135"/>
                </a:cubicBezTo>
                <a:cubicBezTo>
                  <a:pt x="60" y="135"/>
                  <a:pt x="60" y="135"/>
                  <a:pt x="60" y="135"/>
                </a:cubicBezTo>
                <a:cubicBezTo>
                  <a:pt x="58" y="135"/>
                  <a:pt x="55" y="135"/>
                  <a:pt x="53" y="135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17" y="135"/>
                  <a:pt x="0" y="118"/>
                  <a:pt x="0" y="97"/>
                </a:cubicBezTo>
                <a:cubicBezTo>
                  <a:pt x="0" y="78"/>
                  <a:pt x="14" y="62"/>
                  <a:pt x="33" y="59"/>
                </a:cubicBezTo>
                <a:close/>
              </a:path>
            </a:pathLst>
          </a:custGeom>
          <a:solidFill>
            <a:srgbClr val="0072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25" name="Freeform 62"/>
          <p:cNvSpPr>
            <a:spLocks/>
          </p:cNvSpPr>
          <p:nvPr/>
        </p:nvSpPr>
        <p:spPr bwMode="auto">
          <a:xfrm>
            <a:off x="202067" y="1007974"/>
            <a:ext cx="741549" cy="485731"/>
          </a:xfrm>
          <a:custGeom>
            <a:avLst/>
            <a:gdLst>
              <a:gd name="T0" fmla="*/ 28 w 170"/>
              <a:gd name="T1" fmla="*/ 49 h 111"/>
              <a:gd name="T2" fmla="*/ 28 w 170"/>
              <a:gd name="T3" fmla="*/ 47 h 111"/>
              <a:gd name="T4" fmla="*/ 74 w 170"/>
              <a:gd name="T5" fmla="*/ 0 h 111"/>
              <a:gd name="T6" fmla="*/ 113 w 170"/>
              <a:gd name="T7" fmla="*/ 21 h 111"/>
              <a:gd name="T8" fmla="*/ 126 w 170"/>
              <a:gd name="T9" fmla="*/ 17 h 111"/>
              <a:gd name="T10" fmla="*/ 141 w 170"/>
              <a:gd name="T11" fmla="*/ 22 h 111"/>
              <a:gd name="T12" fmla="*/ 153 w 170"/>
              <a:gd name="T13" fmla="*/ 44 h 111"/>
              <a:gd name="T14" fmla="*/ 170 w 170"/>
              <a:gd name="T15" fmla="*/ 74 h 111"/>
              <a:gd name="T16" fmla="*/ 137 w 170"/>
              <a:gd name="T17" fmla="*/ 111 h 111"/>
              <a:gd name="T18" fmla="*/ 133 w 170"/>
              <a:gd name="T19" fmla="*/ 111 h 111"/>
              <a:gd name="T20" fmla="*/ 129 w 170"/>
              <a:gd name="T21" fmla="*/ 111 h 111"/>
              <a:gd name="T22" fmla="*/ 53 w 170"/>
              <a:gd name="T23" fmla="*/ 111 h 111"/>
              <a:gd name="T24" fmla="*/ 52 w 170"/>
              <a:gd name="T25" fmla="*/ 111 h 111"/>
              <a:gd name="T26" fmla="*/ 50 w 170"/>
              <a:gd name="T27" fmla="*/ 111 h 111"/>
              <a:gd name="T28" fmla="*/ 44 w 170"/>
              <a:gd name="T29" fmla="*/ 111 h 111"/>
              <a:gd name="T30" fmla="*/ 32 w 170"/>
              <a:gd name="T31" fmla="*/ 111 h 111"/>
              <a:gd name="T32" fmla="*/ 0 w 170"/>
              <a:gd name="T33" fmla="*/ 80 h 111"/>
              <a:gd name="T34" fmla="*/ 28 w 170"/>
              <a:gd name="T35" fmla="*/ 4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0" h="111">
                <a:moveTo>
                  <a:pt x="28" y="49"/>
                </a:moveTo>
                <a:cubicBezTo>
                  <a:pt x="28" y="48"/>
                  <a:pt x="28" y="47"/>
                  <a:pt x="28" y="47"/>
                </a:cubicBezTo>
                <a:cubicBezTo>
                  <a:pt x="28" y="21"/>
                  <a:pt x="48" y="0"/>
                  <a:pt x="74" y="0"/>
                </a:cubicBezTo>
                <a:cubicBezTo>
                  <a:pt x="91" y="0"/>
                  <a:pt x="105" y="8"/>
                  <a:pt x="113" y="21"/>
                </a:cubicBezTo>
                <a:cubicBezTo>
                  <a:pt x="117" y="19"/>
                  <a:pt x="121" y="17"/>
                  <a:pt x="126" y="17"/>
                </a:cubicBezTo>
                <a:cubicBezTo>
                  <a:pt x="132" y="17"/>
                  <a:pt x="137" y="19"/>
                  <a:pt x="141" y="22"/>
                </a:cubicBezTo>
                <a:cubicBezTo>
                  <a:pt x="148" y="27"/>
                  <a:pt x="153" y="35"/>
                  <a:pt x="153" y="44"/>
                </a:cubicBezTo>
                <a:cubicBezTo>
                  <a:pt x="163" y="50"/>
                  <a:pt x="170" y="62"/>
                  <a:pt x="170" y="74"/>
                </a:cubicBezTo>
                <a:cubicBezTo>
                  <a:pt x="170" y="93"/>
                  <a:pt x="156" y="109"/>
                  <a:pt x="137" y="111"/>
                </a:cubicBezTo>
                <a:cubicBezTo>
                  <a:pt x="136" y="111"/>
                  <a:pt x="134" y="111"/>
                  <a:pt x="133" y="111"/>
                </a:cubicBezTo>
                <a:cubicBezTo>
                  <a:pt x="132" y="111"/>
                  <a:pt x="131" y="111"/>
                  <a:pt x="129" y="111"/>
                </a:cubicBezTo>
                <a:cubicBezTo>
                  <a:pt x="112" y="111"/>
                  <a:pt x="72" y="111"/>
                  <a:pt x="53" y="111"/>
                </a:cubicBezTo>
                <a:cubicBezTo>
                  <a:pt x="53" y="111"/>
                  <a:pt x="52" y="111"/>
                  <a:pt x="52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9" y="111"/>
                  <a:pt x="46" y="111"/>
                  <a:pt x="44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14" y="111"/>
                  <a:pt x="0" y="97"/>
                  <a:pt x="0" y="80"/>
                </a:cubicBezTo>
                <a:cubicBezTo>
                  <a:pt x="0" y="64"/>
                  <a:pt x="12" y="51"/>
                  <a:pt x="28" y="49"/>
                </a:cubicBezTo>
                <a:close/>
              </a:path>
            </a:pathLst>
          </a:custGeom>
          <a:solidFill>
            <a:srgbClr val="00BC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48" name="Rectangle 115"/>
          <p:cNvSpPr>
            <a:spLocks noChangeArrowheads="1"/>
          </p:cNvSpPr>
          <p:nvPr/>
        </p:nvSpPr>
        <p:spPr bwMode="gray">
          <a:xfrm>
            <a:off x="11145643" y="1353679"/>
            <a:ext cx="288021" cy="48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32597" fontAlgn="base">
              <a:spcBef>
                <a:spcPct val="0"/>
              </a:spcBef>
              <a:spcAft>
                <a:spcPct val="0"/>
              </a:spcAft>
              <a:buClr>
                <a:srgbClr val="84BD00"/>
              </a:buClr>
            </a:pPr>
            <a:endParaRPr lang="en-US" sz="1147" dirty="0">
              <a:solidFill>
                <a:srgbClr val="512D6D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968386" y="2708874"/>
            <a:ext cx="3045507" cy="717766"/>
            <a:chOff x="2165184" y="1889485"/>
            <a:chExt cx="2986062" cy="703756"/>
          </a:xfrm>
        </p:grpSpPr>
        <p:grpSp>
          <p:nvGrpSpPr>
            <p:cNvPr id="59" name="Group 53"/>
            <p:cNvGrpSpPr>
              <a:grpSpLocks/>
            </p:cNvGrpSpPr>
            <p:nvPr/>
          </p:nvGrpSpPr>
          <p:grpSpPr bwMode="auto">
            <a:xfrm>
              <a:off x="3206694" y="1889485"/>
              <a:ext cx="1944552" cy="703756"/>
              <a:chOff x="2264495" y="2228612"/>
              <a:chExt cx="2091163" cy="796521"/>
            </a:xfrm>
          </p:grpSpPr>
          <p:grpSp>
            <p:nvGrpSpPr>
              <p:cNvPr id="61" name="Group 19"/>
              <p:cNvGrpSpPr>
                <a:grpSpLocks/>
              </p:cNvGrpSpPr>
              <p:nvPr/>
            </p:nvGrpSpPr>
            <p:grpSpPr bwMode="auto">
              <a:xfrm>
                <a:off x="2264495" y="2228612"/>
                <a:ext cx="2062133" cy="796521"/>
                <a:chOff x="1728" y="240"/>
                <a:chExt cx="1776" cy="576"/>
              </a:xfrm>
            </p:grpSpPr>
            <p:pic>
              <p:nvPicPr>
                <p:cNvPr id="72" name="Picture 123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28" y="240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" name="Picture 124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240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4" name="Rectangle 115"/>
                <p:cNvSpPr>
                  <a:spLocks noChangeArrowheads="1"/>
                </p:cNvSpPr>
                <p:nvPr/>
              </p:nvSpPr>
              <p:spPr bwMode="auto">
                <a:xfrm>
                  <a:off x="1728" y="624"/>
                  <a:ext cx="1776" cy="192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32597">
                    <a:buClr>
                      <a:srgbClr val="5C2D91"/>
                    </a:buClr>
                  </a:pPr>
                  <a:r>
                    <a:rPr lang="en-US" sz="1122" b="1" dirty="0">
                      <a:solidFill>
                        <a:srgbClr val="000000"/>
                      </a:solidFill>
                    </a:rPr>
                    <a:t>Virtualization</a:t>
                  </a:r>
                </a:p>
              </p:txBody>
            </p:sp>
          </p:grpSp>
          <p:grpSp>
            <p:nvGrpSpPr>
              <p:cNvPr id="62" name="Group 25"/>
              <p:cNvGrpSpPr>
                <a:grpSpLocks/>
              </p:cNvGrpSpPr>
              <p:nvPr/>
            </p:nvGrpSpPr>
            <p:grpSpPr bwMode="auto">
              <a:xfrm>
                <a:off x="2989031" y="2228612"/>
                <a:ext cx="642094" cy="459106"/>
                <a:chOff x="2784" y="336"/>
                <a:chExt cx="553" cy="332"/>
              </a:xfrm>
            </p:grpSpPr>
            <p:pic>
              <p:nvPicPr>
                <p:cNvPr id="68" name="Picture 123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336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124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2" y="336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0" name="Rectangle 115"/>
                <p:cNvSpPr>
                  <a:spLocks noChangeArrowheads="1"/>
                </p:cNvSpPr>
                <p:nvPr/>
              </p:nvSpPr>
              <p:spPr bwMode="gray">
                <a:xfrm>
                  <a:off x="2832" y="374"/>
                  <a:ext cx="192" cy="2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32597"/>
                  <a:endParaRPr lang="en-US" sz="1632" dirty="0">
                    <a:solidFill>
                      <a:srgbClr val="47D8FF"/>
                    </a:solidFill>
                  </a:endParaRPr>
                </a:p>
              </p:txBody>
            </p:sp>
            <p:sp>
              <p:nvSpPr>
                <p:cNvPr id="71" name="Rectangle 115"/>
                <p:cNvSpPr>
                  <a:spLocks noChangeArrowheads="1"/>
                </p:cNvSpPr>
                <p:nvPr/>
              </p:nvSpPr>
              <p:spPr bwMode="gray">
                <a:xfrm>
                  <a:off x="3120" y="374"/>
                  <a:ext cx="192" cy="2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32597"/>
                  <a:endParaRPr lang="en-US" sz="1632" dirty="0">
                    <a:solidFill>
                      <a:srgbClr val="47D8FF"/>
                    </a:solidFill>
                  </a:endParaRPr>
                </a:p>
              </p:txBody>
            </p:sp>
          </p:grpSp>
          <p:grpSp>
            <p:nvGrpSpPr>
              <p:cNvPr id="63" name="Group 33"/>
              <p:cNvGrpSpPr>
                <a:grpSpLocks/>
              </p:cNvGrpSpPr>
              <p:nvPr/>
            </p:nvGrpSpPr>
            <p:grpSpPr bwMode="auto">
              <a:xfrm>
                <a:off x="3713564" y="2228612"/>
                <a:ext cx="642094" cy="459106"/>
                <a:chOff x="3504" y="240"/>
                <a:chExt cx="553" cy="332"/>
              </a:xfrm>
            </p:grpSpPr>
            <p:pic>
              <p:nvPicPr>
                <p:cNvPr id="64" name="Picture 123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4" y="240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" name="Picture 124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240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6" name="Rectangle 117"/>
                <p:cNvSpPr>
                  <a:spLocks noChangeArrowheads="1"/>
                </p:cNvSpPr>
                <p:nvPr/>
              </p:nvSpPr>
              <p:spPr bwMode="gray">
                <a:xfrm>
                  <a:off x="3552" y="259"/>
                  <a:ext cx="19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32597"/>
                  <a:endParaRPr lang="en-US" sz="1632" dirty="0">
                    <a:solidFill>
                      <a:srgbClr val="47D8FF"/>
                    </a:solidFill>
                  </a:endParaRPr>
                </a:p>
              </p:txBody>
            </p:sp>
            <p:sp>
              <p:nvSpPr>
                <p:cNvPr id="67" name="Rectangle 117"/>
                <p:cNvSpPr>
                  <a:spLocks noChangeArrowheads="1"/>
                </p:cNvSpPr>
                <p:nvPr/>
              </p:nvSpPr>
              <p:spPr bwMode="gray">
                <a:xfrm>
                  <a:off x="3840" y="259"/>
                  <a:ext cx="19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32597"/>
                  <a:endParaRPr lang="en-US" sz="1632" dirty="0">
                    <a:solidFill>
                      <a:srgbClr val="47D8FF"/>
                    </a:solidFill>
                  </a:endParaRPr>
                </a:p>
              </p:txBody>
            </p:sp>
          </p:grpSp>
        </p:grpSp>
        <p:sp>
          <p:nvSpPr>
            <p:cNvPr id="60" name="TextBox 32"/>
            <p:cNvSpPr txBox="1">
              <a:spLocks noChangeArrowheads="1"/>
            </p:cNvSpPr>
            <p:nvPr/>
          </p:nvSpPr>
          <p:spPr bwMode="auto">
            <a:xfrm>
              <a:off x="2165184" y="1980621"/>
              <a:ext cx="1062274" cy="52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Operating System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970477" y="3573768"/>
            <a:ext cx="2744927" cy="743347"/>
            <a:chOff x="2147118" y="2771763"/>
            <a:chExt cx="2691349" cy="728838"/>
          </a:xfrm>
        </p:grpSpPr>
        <p:sp>
          <p:nvSpPr>
            <p:cNvPr id="76" name="TextBox 33"/>
            <p:cNvSpPr txBox="1">
              <a:spLocks noChangeArrowheads="1"/>
            </p:cNvSpPr>
            <p:nvPr/>
          </p:nvSpPr>
          <p:spPr bwMode="auto">
            <a:xfrm>
              <a:off x="2147118" y="2962231"/>
              <a:ext cx="1185574" cy="314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Server</a:t>
              </a:r>
            </a:p>
          </p:txBody>
        </p:sp>
        <p:pic>
          <p:nvPicPr>
            <p:cNvPr id="77" name="Picture 34" descr="CiscoUCS-Bseri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788" y="2771763"/>
              <a:ext cx="1367679" cy="72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" name="Group 77"/>
          <p:cNvGrpSpPr/>
          <p:nvPr/>
        </p:nvGrpSpPr>
        <p:grpSpPr>
          <a:xfrm>
            <a:off x="967821" y="4602041"/>
            <a:ext cx="2641533" cy="386720"/>
            <a:chOff x="2171772" y="3828136"/>
            <a:chExt cx="2589973" cy="379172"/>
          </a:xfrm>
        </p:grpSpPr>
        <p:sp>
          <p:nvSpPr>
            <p:cNvPr id="79" name="TextBox 34"/>
            <p:cNvSpPr txBox="1">
              <a:spLocks noChangeArrowheads="1"/>
            </p:cNvSpPr>
            <p:nvPr/>
          </p:nvSpPr>
          <p:spPr bwMode="auto">
            <a:xfrm>
              <a:off x="2171772" y="3860400"/>
              <a:ext cx="1413204" cy="314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Network</a:t>
              </a:r>
            </a:p>
          </p:txBody>
        </p:sp>
        <p:pic>
          <p:nvPicPr>
            <p:cNvPr id="80" name="Picture 35" descr="CiscoNexus50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343" y="3828136"/>
              <a:ext cx="1264402" cy="37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967821" y="5611352"/>
            <a:ext cx="2702764" cy="1160335"/>
            <a:chOff x="3002844" y="4434648"/>
            <a:chExt cx="2650009" cy="1137687"/>
          </a:xfrm>
        </p:grpSpPr>
        <p:sp>
          <p:nvSpPr>
            <p:cNvPr id="82" name="TextBox 35"/>
            <p:cNvSpPr txBox="1">
              <a:spLocks noChangeArrowheads="1"/>
            </p:cNvSpPr>
            <p:nvPr/>
          </p:nvSpPr>
          <p:spPr bwMode="auto">
            <a:xfrm>
              <a:off x="3002844" y="4710132"/>
              <a:ext cx="1388860" cy="52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NetApp</a:t>
              </a:r>
              <a:endParaRPr lang="en-US" sz="1428" baseline="30000" dirty="0">
                <a:solidFill>
                  <a:sysClr val="windowText" lastClr="000000"/>
                </a:solidFill>
                <a:ea typeface="Arial"/>
              </a:endParaRPr>
            </a:p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Storage</a:t>
              </a:r>
            </a:p>
          </p:txBody>
        </p:sp>
        <p:pic>
          <p:nvPicPr>
            <p:cNvPr id="83" name="Picture 82" descr="FAS800-one-disk-shelf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4528" y="4434648"/>
              <a:ext cx="1328325" cy="1137687"/>
            </a:xfrm>
            <a:prstGeom prst="rect">
              <a:avLst/>
            </a:prstGeom>
          </p:spPr>
        </p:pic>
      </p:grpSp>
      <p:pic>
        <p:nvPicPr>
          <p:cNvPr id="105" name="Picture 104" descr="clou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948014" y="2195336"/>
            <a:ext cx="3432677" cy="2815273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8364038" y="2712619"/>
            <a:ext cx="3127916" cy="717766"/>
            <a:chOff x="6844664" y="1882546"/>
            <a:chExt cx="3066863" cy="703756"/>
          </a:xfrm>
        </p:grpSpPr>
        <p:sp>
          <p:nvSpPr>
            <p:cNvPr id="108" name="TextBox 32"/>
            <p:cNvSpPr txBox="1">
              <a:spLocks noChangeArrowheads="1"/>
            </p:cNvSpPr>
            <p:nvPr/>
          </p:nvSpPr>
          <p:spPr bwMode="auto">
            <a:xfrm>
              <a:off x="8884711" y="1999631"/>
              <a:ext cx="1026816" cy="52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Operating</a:t>
              </a:r>
            </a:p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System</a:t>
              </a:r>
            </a:p>
          </p:txBody>
        </p:sp>
        <p:grpSp>
          <p:nvGrpSpPr>
            <p:cNvPr id="109" name="Group 19"/>
            <p:cNvGrpSpPr>
              <a:grpSpLocks/>
            </p:cNvGrpSpPr>
            <p:nvPr/>
          </p:nvGrpSpPr>
          <p:grpSpPr bwMode="auto">
            <a:xfrm>
              <a:off x="6844664" y="1882546"/>
              <a:ext cx="1917557" cy="703756"/>
              <a:chOff x="1728" y="240"/>
              <a:chExt cx="1776" cy="576"/>
            </a:xfrm>
          </p:grpSpPr>
          <p:pic>
            <p:nvPicPr>
              <p:cNvPr id="117" name="Picture 123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" name="Picture 124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Rectangle 115"/>
              <p:cNvSpPr>
                <a:spLocks noChangeArrowheads="1"/>
              </p:cNvSpPr>
              <p:nvPr/>
            </p:nvSpPr>
            <p:spPr bwMode="auto">
              <a:xfrm>
                <a:off x="1728" y="624"/>
                <a:ext cx="1776" cy="19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32597">
                  <a:buClr>
                    <a:srgbClr val="5C2D91"/>
                  </a:buClr>
                </a:pPr>
                <a:r>
                  <a:rPr lang="en-US" sz="1122" b="1" dirty="0">
                    <a:solidFill>
                      <a:srgbClr val="000000"/>
                    </a:solidFill>
                  </a:rPr>
                  <a:t>Virtualization in Azure</a:t>
                </a:r>
              </a:p>
            </p:txBody>
          </p:sp>
        </p:grpSp>
        <p:pic>
          <p:nvPicPr>
            <p:cNvPr id="110" name="Picture 123" descr="virtualization_apps_O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8404" y="1888253"/>
              <a:ext cx="286122" cy="40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124" descr="virtualization_apps_O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9360" y="1888253"/>
              <a:ext cx="286122" cy="40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" name="Group 33"/>
            <p:cNvGrpSpPr>
              <a:grpSpLocks/>
            </p:cNvGrpSpPr>
            <p:nvPr/>
          </p:nvGrpSpPr>
          <p:grpSpPr bwMode="auto">
            <a:xfrm>
              <a:off x="8163814" y="1888253"/>
              <a:ext cx="597077" cy="405637"/>
              <a:chOff x="3504" y="240"/>
              <a:chExt cx="553" cy="332"/>
            </a:xfrm>
          </p:grpSpPr>
          <p:pic>
            <p:nvPicPr>
              <p:cNvPr id="113" name="Picture 123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4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124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5" name="Rectangle 117"/>
              <p:cNvSpPr>
                <a:spLocks noChangeArrowheads="1"/>
              </p:cNvSpPr>
              <p:nvPr/>
            </p:nvSpPr>
            <p:spPr bwMode="gray">
              <a:xfrm>
                <a:off x="3552" y="259"/>
                <a:ext cx="1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32597"/>
                <a:endParaRPr lang="en-US" sz="1632" dirty="0">
                  <a:solidFill>
                    <a:srgbClr val="47D8FF"/>
                  </a:solidFill>
                </a:endParaRPr>
              </a:p>
            </p:txBody>
          </p:sp>
          <p:sp>
            <p:nvSpPr>
              <p:cNvPr id="116" name="Rectangle 117"/>
              <p:cNvSpPr>
                <a:spLocks noChangeArrowheads="1"/>
              </p:cNvSpPr>
              <p:nvPr/>
            </p:nvSpPr>
            <p:spPr bwMode="gray">
              <a:xfrm>
                <a:off x="3840" y="259"/>
                <a:ext cx="1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32597"/>
                <a:endParaRPr lang="en-US" sz="1632" dirty="0">
                  <a:solidFill>
                    <a:srgbClr val="47D8FF"/>
                  </a:solidFill>
                </a:endParaRPr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8733872" y="3606223"/>
            <a:ext cx="3024846" cy="692186"/>
            <a:chOff x="7171023" y="2777631"/>
            <a:chExt cx="2965805" cy="678675"/>
          </a:xfrm>
        </p:grpSpPr>
        <p:sp>
          <p:nvSpPr>
            <p:cNvPr id="121" name="TextBox 33"/>
            <p:cNvSpPr txBox="1">
              <a:spLocks noChangeArrowheads="1"/>
            </p:cNvSpPr>
            <p:nvPr/>
          </p:nvSpPr>
          <p:spPr bwMode="auto">
            <a:xfrm>
              <a:off x="8843953" y="2832822"/>
              <a:ext cx="1292875" cy="53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Azure </a:t>
              </a:r>
              <a:br>
                <a:rPr lang="en-US" sz="1428" dirty="0">
                  <a:solidFill>
                    <a:sysClr val="windowText" lastClr="000000"/>
                  </a:solidFill>
                  <a:ea typeface="Arial"/>
                </a:rPr>
              </a:b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Compute</a:t>
              </a:r>
            </a:p>
          </p:txBody>
        </p:sp>
        <p:pic>
          <p:nvPicPr>
            <p:cNvPr id="122" name="Picture 43" descr="Workgroup-server-quad.gi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023" y="2777631"/>
              <a:ext cx="1258500" cy="678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3" name="Group 122"/>
          <p:cNvGrpSpPr/>
          <p:nvPr/>
        </p:nvGrpSpPr>
        <p:grpSpPr>
          <a:xfrm>
            <a:off x="9085991" y="4466876"/>
            <a:ext cx="2412194" cy="561272"/>
            <a:chOff x="7516495" y="3691930"/>
            <a:chExt cx="2365111" cy="550317"/>
          </a:xfrm>
        </p:grpSpPr>
        <p:sp>
          <p:nvSpPr>
            <p:cNvPr id="124" name="TextBox 34"/>
            <p:cNvSpPr txBox="1">
              <a:spLocks noChangeArrowheads="1"/>
            </p:cNvSpPr>
            <p:nvPr/>
          </p:nvSpPr>
          <p:spPr bwMode="auto">
            <a:xfrm>
              <a:off x="8490565" y="3762435"/>
              <a:ext cx="1391041" cy="312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</a:rPr>
                <a:t>Azure Network</a:t>
              </a:r>
              <a:endParaRPr lang="en-US" sz="1428" dirty="0">
                <a:solidFill>
                  <a:sysClr val="windowText" lastClr="000000"/>
                </a:solidFill>
                <a:ea typeface="Arial"/>
              </a:endParaRPr>
            </a:p>
          </p:txBody>
        </p:sp>
        <p:pic>
          <p:nvPicPr>
            <p:cNvPr id="125" name="Picture 11" descr="gigabit_ethernet_switch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495" y="3691930"/>
              <a:ext cx="584251" cy="550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6" name="Group 125"/>
          <p:cNvGrpSpPr/>
          <p:nvPr/>
        </p:nvGrpSpPr>
        <p:grpSpPr>
          <a:xfrm>
            <a:off x="4046590" y="5842890"/>
            <a:ext cx="4264734" cy="1151224"/>
            <a:chOff x="4088393" y="4826644"/>
            <a:chExt cx="3764667" cy="1128753"/>
          </a:xfrm>
        </p:grpSpPr>
        <p:sp>
          <p:nvSpPr>
            <p:cNvPr id="127" name="Left-Right Arrow 126"/>
            <p:cNvSpPr/>
            <p:nvPr/>
          </p:nvSpPr>
          <p:spPr bwMode="auto">
            <a:xfrm>
              <a:off x="4088393" y="4967724"/>
              <a:ext cx="3764667" cy="273987"/>
            </a:xfrm>
            <a:prstGeom prst="leftRightArrow">
              <a:avLst>
                <a:gd name="adj1" fmla="val 32682"/>
                <a:gd name="adj2" fmla="val 68609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3260" tIns="46630" rIns="93260" bIns="4663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597" fontAlgn="base">
                <a:spcBef>
                  <a:spcPct val="0"/>
                </a:spcBef>
                <a:spcAft>
                  <a:spcPct val="0"/>
                </a:spcAft>
                <a:buClr>
                  <a:srgbClr val="5C2D91"/>
                </a:buClr>
              </a:pPr>
              <a:endParaRPr lang="en-US" sz="204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413437" y="5368698"/>
              <a:ext cx="1204902" cy="586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597">
                <a:buClr>
                  <a:srgbClr val="5C2D91"/>
                </a:buClr>
              </a:pPr>
              <a:r>
                <a:rPr lang="en-US" sz="1071" dirty="0">
                  <a:solidFill>
                    <a:srgbClr val="FFFFFF"/>
                  </a:solidFill>
                </a:rPr>
                <a:t>NetApp</a:t>
              </a:r>
            </a:p>
            <a:p>
              <a:pPr algn="ctr" defTabSz="932597">
                <a:buClr>
                  <a:srgbClr val="5C2D91"/>
                </a:buClr>
              </a:pPr>
              <a:r>
                <a:rPr lang="en-US" sz="1071" dirty="0">
                  <a:solidFill>
                    <a:srgbClr val="FFFFFF"/>
                  </a:solidFill>
                </a:rPr>
                <a:t>SnapMirror</a:t>
              </a:r>
              <a:r>
                <a:rPr lang="en-US" sz="1071" baseline="30000" dirty="0">
                  <a:solidFill>
                    <a:srgbClr val="FFFFFF"/>
                  </a:solidFill>
                </a:rPr>
                <a:t>®</a:t>
              </a:r>
            </a:p>
            <a:p>
              <a:pPr algn="ctr" defTabSz="932597">
                <a:buClr>
                  <a:srgbClr val="5C2D91"/>
                </a:buClr>
              </a:pPr>
              <a:r>
                <a:rPr lang="en-US" sz="1071" dirty="0">
                  <a:solidFill>
                    <a:srgbClr val="FFFFFF"/>
                  </a:solidFill>
                </a:rPr>
                <a:t>SnapVault</a:t>
              </a:r>
              <a:r>
                <a:rPr lang="en-US" sz="1071" baseline="30000" dirty="0">
                  <a:solidFill>
                    <a:srgbClr val="FFFFFF"/>
                  </a:solidFill>
                </a:rPr>
                <a:t>®</a:t>
              </a:r>
              <a:endParaRPr lang="en-US" sz="1071" dirty="0">
                <a:solidFill>
                  <a:srgbClr val="FFFFFF"/>
                </a:solidFill>
              </a:endParaRPr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5648292" y="4826644"/>
              <a:ext cx="745568" cy="551008"/>
              <a:chOff x="4124292" y="4826644"/>
              <a:chExt cx="745568" cy="551008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4337349" y="4975649"/>
                <a:ext cx="346988" cy="284522"/>
              </a:xfrm>
              <a:prstGeom prst="rect">
                <a:avLst/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bg1">
                        <a:alpha val="9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93260" rIns="0" bIns="93260" rtlCol="0" anchor="ctr"/>
              <a:lstStyle/>
              <a:p>
                <a:pPr algn="ctr" defTabSz="932597">
                  <a:lnSpc>
                    <a:spcPct val="95000"/>
                  </a:lnSpc>
                </a:pPr>
                <a:endParaRPr lang="en-US" sz="1428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131" name="Picture 72" descr="SnapMirror-left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124292" y="4826644"/>
                <a:ext cx="745568" cy="551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33" name="Freeform 61"/>
          <p:cNvSpPr>
            <a:spLocks/>
          </p:cNvSpPr>
          <p:nvPr/>
        </p:nvSpPr>
        <p:spPr bwMode="auto">
          <a:xfrm>
            <a:off x="10926075" y="437509"/>
            <a:ext cx="898602" cy="589353"/>
          </a:xfrm>
          <a:custGeom>
            <a:avLst/>
            <a:gdLst>
              <a:gd name="T0" fmla="*/ 33 w 206"/>
              <a:gd name="T1" fmla="*/ 59 h 135"/>
              <a:gd name="T2" fmla="*/ 33 w 206"/>
              <a:gd name="T3" fmla="*/ 57 h 135"/>
              <a:gd name="T4" fmla="*/ 90 w 206"/>
              <a:gd name="T5" fmla="*/ 0 h 135"/>
              <a:gd name="T6" fmla="*/ 137 w 206"/>
              <a:gd name="T7" fmla="*/ 25 h 135"/>
              <a:gd name="T8" fmla="*/ 153 w 206"/>
              <a:gd name="T9" fmla="*/ 21 h 135"/>
              <a:gd name="T10" fmla="*/ 171 w 206"/>
              <a:gd name="T11" fmla="*/ 27 h 135"/>
              <a:gd name="T12" fmla="*/ 186 w 206"/>
              <a:gd name="T13" fmla="*/ 53 h 135"/>
              <a:gd name="T14" fmla="*/ 206 w 206"/>
              <a:gd name="T15" fmla="*/ 91 h 135"/>
              <a:gd name="T16" fmla="*/ 166 w 206"/>
              <a:gd name="T17" fmla="*/ 135 h 135"/>
              <a:gd name="T18" fmla="*/ 161 w 206"/>
              <a:gd name="T19" fmla="*/ 135 h 135"/>
              <a:gd name="T20" fmla="*/ 157 w 206"/>
              <a:gd name="T21" fmla="*/ 135 h 135"/>
              <a:gd name="T22" fmla="*/ 64 w 206"/>
              <a:gd name="T23" fmla="*/ 135 h 135"/>
              <a:gd name="T24" fmla="*/ 62 w 206"/>
              <a:gd name="T25" fmla="*/ 135 h 135"/>
              <a:gd name="T26" fmla="*/ 60 w 206"/>
              <a:gd name="T27" fmla="*/ 135 h 135"/>
              <a:gd name="T28" fmla="*/ 53 w 206"/>
              <a:gd name="T29" fmla="*/ 135 h 135"/>
              <a:gd name="T30" fmla="*/ 38 w 206"/>
              <a:gd name="T31" fmla="*/ 135 h 135"/>
              <a:gd name="T32" fmla="*/ 0 w 206"/>
              <a:gd name="T33" fmla="*/ 97 h 135"/>
              <a:gd name="T34" fmla="*/ 33 w 206"/>
              <a:gd name="T35" fmla="*/ 59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6" h="135">
                <a:moveTo>
                  <a:pt x="33" y="59"/>
                </a:moveTo>
                <a:cubicBezTo>
                  <a:pt x="33" y="59"/>
                  <a:pt x="33" y="57"/>
                  <a:pt x="33" y="57"/>
                </a:cubicBezTo>
                <a:cubicBezTo>
                  <a:pt x="33" y="25"/>
                  <a:pt x="58" y="0"/>
                  <a:pt x="90" y="0"/>
                </a:cubicBezTo>
                <a:cubicBezTo>
                  <a:pt x="109" y="0"/>
                  <a:pt x="127" y="10"/>
                  <a:pt x="137" y="25"/>
                </a:cubicBezTo>
                <a:cubicBezTo>
                  <a:pt x="142" y="23"/>
                  <a:pt x="147" y="21"/>
                  <a:pt x="153" y="21"/>
                </a:cubicBezTo>
                <a:cubicBezTo>
                  <a:pt x="159" y="21"/>
                  <a:pt x="166" y="23"/>
                  <a:pt x="171" y="27"/>
                </a:cubicBezTo>
                <a:cubicBezTo>
                  <a:pt x="180" y="33"/>
                  <a:pt x="185" y="42"/>
                  <a:pt x="186" y="53"/>
                </a:cubicBezTo>
                <a:cubicBezTo>
                  <a:pt x="198" y="61"/>
                  <a:pt x="206" y="75"/>
                  <a:pt x="206" y="91"/>
                </a:cubicBezTo>
                <a:cubicBezTo>
                  <a:pt x="206" y="114"/>
                  <a:pt x="189" y="133"/>
                  <a:pt x="166" y="135"/>
                </a:cubicBezTo>
                <a:cubicBezTo>
                  <a:pt x="165" y="135"/>
                  <a:pt x="163" y="135"/>
                  <a:pt x="161" y="135"/>
                </a:cubicBezTo>
                <a:cubicBezTo>
                  <a:pt x="160" y="135"/>
                  <a:pt x="158" y="135"/>
                  <a:pt x="157" y="135"/>
                </a:cubicBezTo>
                <a:cubicBezTo>
                  <a:pt x="136" y="135"/>
                  <a:pt x="87" y="135"/>
                  <a:pt x="64" y="135"/>
                </a:cubicBezTo>
                <a:cubicBezTo>
                  <a:pt x="63" y="135"/>
                  <a:pt x="62" y="135"/>
                  <a:pt x="62" y="135"/>
                </a:cubicBezTo>
                <a:cubicBezTo>
                  <a:pt x="60" y="135"/>
                  <a:pt x="60" y="135"/>
                  <a:pt x="60" y="135"/>
                </a:cubicBezTo>
                <a:cubicBezTo>
                  <a:pt x="58" y="135"/>
                  <a:pt x="55" y="135"/>
                  <a:pt x="53" y="135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17" y="135"/>
                  <a:pt x="0" y="118"/>
                  <a:pt x="0" y="97"/>
                </a:cubicBezTo>
                <a:cubicBezTo>
                  <a:pt x="0" y="78"/>
                  <a:pt x="14" y="62"/>
                  <a:pt x="33" y="59"/>
                </a:cubicBezTo>
                <a:close/>
              </a:path>
            </a:pathLst>
          </a:custGeom>
          <a:solidFill>
            <a:srgbClr val="0072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134" name="Freeform 62"/>
          <p:cNvSpPr>
            <a:spLocks/>
          </p:cNvSpPr>
          <p:nvPr/>
        </p:nvSpPr>
        <p:spPr bwMode="auto">
          <a:xfrm>
            <a:off x="11495225" y="246455"/>
            <a:ext cx="741549" cy="485731"/>
          </a:xfrm>
          <a:custGeom>
            <a:avLst/>
            <a:gdLst>
              <a:gd name="T0" fmla="*/ 28 w 170"/>
              <a:gd name="T1" fmla="*/ 49 h 111"/>
              <a:gd name="T2" fmla="*/ 28 w 170"/>
              <a:gd name="T3" fmla="*/ 47 h 111"/>
              <a:gd name="T4" fmla="*/ 74 w 170"/>
              <a:gd name="T5" fmla="*/ 0 h 111"/>
              <a:gd name="T6" fmla="*/ 113 w 170"/>
              <a:gd name="T7" fmla="*/ 21 h 111"/>
              <a:gd name="T8" fmla="*/ 126 w 170"/>
              <a:gd name="T9" fmla="*/ 17 h 111"/>
              <a:gd name="T10" fmla="*/ 141 w 170"/>
              <a:gd name="T11" fmla="*/ 22 h 111"/>
              <a:gd name="T12" fmla="*/ 153 w 170"/>
              <a:gd name="T13" fmla="*/ 44 h 111"/>
              <a:gd name="T14" fmla="*/ 170 w 170"/>
              <a:gd name="T15" fmla="*/ 74 h 111"/>
              <a:gd name="T16" fmla="*/ 137 w 170"/>
              <a:gd name="T17" fmla="*/ 111 h 111"/>
              <a:gd name="T18" fmla="*/ 133 w 170"/>
              <a:gd name="T19" fmla="*/ 111 h 111"/>
              <a:gd name="T20" fmla="*/ 129 w 170"/>
              <a:gd name="T21" fmla="*/ 111 h 111"/>
              <a:gd name="T22" fmla="*/ 53 w 170"/>
              <a:gd name="T23" fmla="*/ 111 h 111"/>
              <a:gd name="T24" fmla="*/ 52 w 170"/>
              <a:gd name="T25" fmla="*/ 111 h 111"/>
              <a:gd name="T26" fmla="*/ 50 w 170"/>
              <a:gd name="T27" fmla="*/ 111 h 111"/>
              <a:gd name="T28" fmla="*/ 44 w 170"/>
              <a:gd name="T29" fmla="*/ 111 h 111"/>
              <a:gd name="T30" fmla="*/ 32 w 170"/>
              <a:gd name="T31" fmla="*/ 111 h 111"/>
              <a:gd name="T32" fmla="*/ 0 w 170"/>
              <a:gd name="T33" fmla="*/ 80 h 111"/>
              <a:gd name="T34" fmla="*/ 28 w 170"/>
              <a:gd name="T35" fmla="*/ 4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0" h="111">
                <a:moveTo>
                  <a:pt x="28" y="49"/>
                </a:moveTo>
                <a:cubicBezTo>
                  <a:pt x="28" y="48"/>
                  <a:pt x="28" y="47"/>
                  <a:pt x="28" y="47"/>
                </a:cubicBezTo>
                <a:cubicBezTo>
                  <a:pt x="28" y="21"/>
                  <a:pt x="48" y="0"/>
                  <a:pt x="74" y="0"/>
                </a:cubicBezTo>
                <a:cubicBezTo>
                  <a:pt x="91" y="0"/>
                  <a:pt x="105" y="8"/>
                  <a:pt x="113" y="21"/>
                </a:cubicBezTo>
                <a:cubicBezTo>
                  <a:pt x="117" y="19"/>
                  <a:pt x="121" y="17"/>
                  <a:pt x="126" y="17"/>
                </a:cubicBezTo>
                <a:cubicBezTo>
                  <a:pt x="132" y="17"/>
                  <a:pt x="137" y="19"/>
                  <a:pt x="141" y="22"/>
                </a:cubicBezTo>
                <a:cubicBezTo>
                  <a:pt x="148" y="27"/>
                  <a:pt x="153" y="35"/>
                  <a:pt x="153" y="44"/>
                </a:cubicBezTo>
                <a:cubicBezTo>
                  <a:pt x="163" y="50"/>
                  <a:pt x="170" y="62"/>
                  <a:pt x="170" y="74"/>
                </a:cubicBezTo>
                <a:cubicBezTo>
                  <a:pt x="170" y="93"/>
                  <a:pt x="156" y="109"/>
                  <a:pt x="137" y="111"/>
                </a:cubicBezTo>
                <a:cubicBezTo>
                  <a:pt x="136" y="111"/>
                  <a:pt x="134" y="111"/>
                  <a:pt x="133" y="111"/>
                </a:cubicBezTo>
                <a:cubicBezTo>
                  <a:pt x="132" y="111"/>
                  <a:pt x="131" y="111"/>
                  <a:pt x="129" y="111"/>
                </a:cubicBezTo>
                <a:cubicBezTo>
                  <a:pt x="112" y="111"/>
                  <a:pt x="72" y="111"/>
                  <a:pt x="53" y="111"/>
                </a:cubicBezTo>
                <a:cubicBezTo>
                  <a:pt x="53" y="111"/>
                  <a:pt x="52" y="111"/>
                  <a:pt x="52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9" y="111"/>
                  <a:pt x="46" y="111"/>
                  <a:pt x="44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14" y="111"/>
                  <a:pt x="0" y="97"/>
                  <a:pt x="0" y="80"/>
                </a:cubicBezTo>
                <a:cubicBezTo>
                  <a:pt x="0" y="64"/>
                  <a:pt x="12" y="51"/>
                  <a:pt x="28" y="49"/>
                </a:cubicBezTo>
                <a:close/>
              </a:path>
            </a:pathLst>
          </a:custGeom>
          <a:solidFill>
            <a:srgbClr val="00BC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8299604" y="5432294"/>
            <a:ext cx="3381673" cy="1431438"/>
            <a:chOff x="2245565" y="5316279"/>
            <a:chExt cx="3315667" cy="1403498"/>
          </a:xfrm>
        </p:grpSpPr>
        <p:grpSp>
          <p:nvGrpSpPr>
            <p:cNvPr id="103" name="Group 102"/>
            <p:cNvGrpSpPr/>
            <p:nvPr/>
          </p:nvGrpSpPr>
          <p:grpSpPr>
            <a:xfrm>
              <a:off x="2664966" y="5480203"/>
              <a:ext cx="2896266" cy="1137687"/>
              <a:chOff x="2664966" y="5480203"/>
              <a:chExt cx="2896266" cy="1137687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2664966" y="5480203"/>
                <a:ext cx="2896266" cy="1137687"/>
                <a:chOff x="3216432" y="4424991"/>
                <a:chExt cx="2896266" cy="1137687"/>
              </a:xfrm>
            </p:grpSpPr>
            <p:sp>
              <p:nvSpPr>
                <p:cNvPr id="98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4723838" y="4710132"/>
                  <a:ext cx="1388860" cy="521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defTabSz="932597" eaLnBrk="1" hangingPunct="1">
                    <a:buClr>
                      <a:srgbClr val="5C2D91"/>
                    </a:buClr>
                  </a:pPr>
                  <a:r>
                    <a:rPr lang="en-US" sz="1428" dirty="0">
                      <a:solidFill>
                        <a:sysClr val="windowText" lastClr="000000"/>
                      </a:solidFill>
                      <a:ea typeface="Arial"/>
                    </a:rPr>
                    <a:t>NetApp</a:t>
                  </a:r>
                  <a:endParaRPr lang="en-US" sz="1428" baseline="30000" dirty="0">
                    <a:solidFill>
                      <a:sysClr val="windowText" lastClr="000000"/>
                    </a:solidFill>
                    <a:ea typeface="Arial"/>
                  </a:endParaRPr>
                </a:p>
                <a:p>
                  <a:pPr defTabSz="932597" eaLnBrk="1" hangingPunct="1">
                    <a:buClr>
                      <a:srgbClr val="5C2D91"/>
                    </a:buClr>
                  </a:pPr>
                  <a:r>
                    <a:rPr lang="en-US" sz="1428" dirty="0">
                      <a:solidFill>
                        <a:sysClr val="windowText" lastClr="000000"/>
                      </a:solidFill>
                      <a:ea typeface="Arial"/>
                    </a:rPr>
                    <a:t>Storage</a:t>
                  </a:r>
                </a:p>
              </p:txBody>
            </p:sp>
            <p:pic>
              <p:nvPicPr>
                <p:cNvPr id="99" name="Picture 98" descr="FAS800-one-disk-shelf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16432" y="4424991"/>
                  <a:ext cx="1328325" cy="1137687"/>
                </a:xfrm>
                <a:prstGeom prst="rect">
                  <a:avLst/>
                </a:prstGeom>
              </p:spPr>
            </p:pic>
          </p:grpSp>
          <p:grpSp>
            <p:nvGrpSpPr>
              <p:cNvPr id="102" name="Group 101"/>
              <p:cNvGrpSpPr/>
              <p:nvPr/>
            </p:nvGrpSpPr>
            <p:grpSpPr>
              <a:xfrm>
                <a:off x="3639227" y="5549463"/>
                <a:ext cx="874263" cy="431762"/>
                <a:chOff x="8282241" y="883251"/>
                <a:chExt cx="2040913" cy="1007921"/>
              </a:xfrm>
            </p:grpSpPr>
            <p:sp>
              <p:nvSpPr>
                <p:cNvPr id="100" name="Double Wave 99"/>
                <p:cNvSpPr/>
                <p:nvPr/>
              </p:nvSpPr>
              <p:spPr bwMode="auto">
                <a:xfrm>
                  <a:off x="8282241" y="883251"/>
                  <a:ext cx="2040913" cy="616688"/>
                </a:xfrm>
                <a:prstGeom prst="doubleWav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0" tIns="47565" rIns="0" bIns="4756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50953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18" dirty="0">
                      <a:solidFill>
                        <a:sysClr val="windowText" lastClr="000000"/>
                      </a:solidFill>
                    </a:rPr>
                    <a:t>Seattle Retail</a:t>
                  </a:r>
                </a:p>
              </p:txBody>
            </p: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8282241" y="883251"/>
                  <a:ext cx="0" cy="1007921"/>
                </a:xfrm>
                <a:prstGeom prst="line">
                  <a:avLst/>
                </a:prstGeom>
                <a:ln w="28575">
                  <a:solidFill>
                    <a:schemeClr val="bg1">
                      <a:alpha val="50000"/>
                    </a:schemeClr>
                  </a:solidFill>
                  <a:headEnd type="none"/>
                  <a:tailEnd type="non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5" name="Rectangle 134"/>
            <p:cNvSpPr/>
            <p:nvPr/>
          </p:nvSpPr>
          <p:spPr bwMode="auto">
            <a:xfrm>
              <a:off x="2245565" y="5316279"/>
              <a:ext cx="3225093" cy="140349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</a:pPr>
              <a:endPara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9291215" y="5102484"/>
            <a:ext cx="2323290" cy="423898"/>
            <a:chOff x="3213045" y="5002893"/>
            <a:chExt cx="2277942" cy="415624"/>
          </a:xfrm>
        </p:grpSpPr>
        <p:sp>
          <p:nvSpPr>
            <p:cNvPr id="138" name="Flowchart: Magnetic Disk 137"/>
            <p:cNvSpPr/>
            <p:nvPr/>
          </p:nvSpPr>
          <p:spPr bwMode="auto">
            <a:xfrm rot="10800000">
              <a:off x="3213045" y="5002893"/>
              <a:ext cx="236182" cy="415624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</a:pPr>
              <a:endPara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9" name="TextBox 34"/>
            <p:cNvSpPr txBox="1">
              <a:spLocks noChangeArrowheads="1"/>
            </p:cNvSpPr>
            <p:nvPr/>
          </p:nvSpPr>
          <p:spPr bwMode="auto">
            <a:xfrm>
              <a:off x="3665859" y="5058780"/>
              <a:ext cx="1825128" cy="305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</a:rPr>
                <a:t>Azure ExpressRoute</a:t>
              </a:r>
              <a:endParaRPr lang="en-US" sz="1428" dirty="0">
                <a:solidFill>
                  <a:sysClr val="windowText" lastClr="000000"/>
                </a:solidFill>
                <a:ea typeface="Arial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968386" y="2026236"/>
            <a:ext cx="3038812" cy="542399"/>
            <a:chOff x="6760997" y="1986687"/>
            <a:chExt cx="2979498" cy="531812"/>
          </a:xfrm>
        </p:grpSpPr>
        <p:sp>
          <p:nvSpPr>
            <p:cNvPr id="141" name="Flowchart: Magnetic Disk 140"/>
            <p:cNvSpPr/>
            <p:nvPr/>
          </p:nvSpPr>
          <p:spPr bwMode="auto">
            <a:xfrm>
              <a:off x="7802507" y="2084020"/>
              <a:ext cx="350874" cy="352754"/>
            </a:xfrm>
            <a:prstGeom prst="flowChartMagneticDisk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</a:pPr>
              <a:endPara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2" name="Flowchart: Magnetic Disk 141"/>
            <p:cNvSpPr/>
            <p:nvPr/>
          </p:nvSpPr>
          <p:spPr bwMode="auto">
            <a:xfrm>
              <a:off x="8201786" y="2084020"/>
              <a:ext cx="350874" cy="352754"/>
            </a:xfrm>
            <a:prstGeom prst="flowChartMagneticDisk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</a:pPr>
              <a:endPara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3" name="Flowchart: Magnetic Disk 142"/>
            <p:cNvSpPr/>
            <p:nvPr/>
          </p:nvSpPr>
          <p:spPr bwMode="auto">
            <a:xfrm>
              <a:off x="8596064" y="2084020"/>
              <a:ext cx="350874" cy="352754"/>
            </a:xfrm>
            <a:prstGeom prst="flowChartMagneticDisk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</a:pPr>
              <a:endPara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4" name="Flowchart: Magnetic Disk 143"/>
            <p:cNvSpPr/>
            <p:nvPr/>
          </p:nvSpPr>
          <p:spPr bwMode="auto">
            <a:xfrm>
              <a:off x="8990342" y="2073734"/>
              <a:ext cx="350874" cy="352754"/>
            </a:xfrm>
            <a:prstGeom prst="flowChartMagneticDisk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</a:pPr>
              <a:endPara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5" name="Flowchart: Magnetic Disk 144"/>
            <p:cNvSpPr/>
            <p:nvPr/>
          </p:nvSpPr>
          <p:spPr bwMode="auto">
            <a:xfrm>
              <a:off x="9389621" y="2073734"/>
              <a:ext cx="350874" cy="352754"/>
            </a:xfrm>
            <a:prstGeom prst="flowChartMagneticDisk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</a:pPr>
              <a:endPara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6" name="TextBox 32"/>
            <p:cNvSpPr txBox="1">
              <a:spLocks noChangeArrowheads="1"/>
            </p:cNvSpPr>
            <p:nvPr/>
          </p:nvSpPr>
          <p:spPr bwMode="auto">
            <a:xfrm>
              <a:off x="6760997" y="1986687"/>
              <a:ext cx="1062274" cy="53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SQL Workload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8321765" y="2026237"/>
            <a:ext cx="3206353" cy="542399"/>
            <a:chOff x="7802507" y="1986687"/>
            <a:chExt cx="3143769" cy="531812"/>
          </a:xfrm>
        </p:grpSpPr>
        <p:sp>
          <p:nvSpPr>
            <p:cNvPr id="149" name="Flowchart: Magnetic Disk 148"/>
            <p:cNvSpPr/>
            <p:nvPr/>
          </p:nvSpPr>
          <p:spPr bwMode="auto">
            <a:xfrm>
              <a:off x="7802507" y="2084020"/>
              <a:ext cx="350874" cy="352754"/>
            </a:xfrm>
            <a:prstGeom prst="flowChartMagneticDisk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</a:pPr>
              <a:endPara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0" name="Flowchart: Magnetic Disk 149"/>
            <p:cNvSpPr/>
            <p:nvPr/>
          </p:nvSpPr>
          <p:spPr bwMode="auto">
            <a:xfrm>
              <a:off x="8201786" y="2084020"/>
              <a:ext cx="350874" cy="352754"/>
            </a:xfrm>
            <a:prstGeom prst="flowChartMagneticDisk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</a:pPr>
              <a:endPara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1" name="Flowchart: Magnetic Disk 150"/>
            <p:cNvSpPr/>
            <p:nvPr/>
          </p:nvSpPr>
          <p:spPr bwMode="auto">
            <a:xfrm>
              <a:off x="8596064" y="2084020"/>
              <a:ext cx="350874" cy="352754"/>
            </a:xfrm>
            <a:prstGeom prst="flowChartMagneticDisk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</a:pPr>
              <a:endPara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2" name="Flowchart: Magnetic Disk 151"/>
            <p:cNvSpPr/>
            <p:nvPr/>
          </p:nvSpPr>
          <p:spPr bwMode="auto">
            <a:xfrm>
              <a:off x="8990342" y="2073734"/>
              <a:ext cx="350874" cy="352754"/>
            </a:xfrm>
            <a:prstGeom prst="flowChartMagneticDisk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</a:pPr>
              <a:endPara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3" name="Flowchart: Magnetic Disk 152"/>
            <p:cNvSpPr/>
            <p:nvPr/>
          </p:nvSpPr>
          <p:spPr bwMode="auto">
            <a:xfrm>
              <a:off x="9389621" y="2073734"/>
              <a:ext cx="350874" cy="352754"/>
            </a:xfrm>
            <a:prstGeom prst="flowChartMagneticDisk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</a:pPr>
              <a:endPara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4" name="TextBox 32"/>
            <p:cNvSpPr txBox="1">
              <a:spLocks noChangeArrowheads="1"/>
            </p:cNvSpPr>
            <p:nvPr/>
          </p:nvSpPr>
          <p:spPr bwMode="auto">
            <a:xfrm>
              <a:off x="9884002" y="1986687"/>
              <a:ext cx="1062274" cy="53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SQL Workload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Scenario</a:t>
            </a:r>
            <a:endParaRPr lang="en-US" dirty="0"/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5208" y="5424632"/>
            <a:ext cx="3266060" cy="1425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4308" y="2232451"/>
            <a:ext cx="3642786" cy="1841568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marL="349724" indent="-349724" defTabSz="932597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Burst to the cloud</a:t>
            </a:r>
          </a:p>
          <a:p>
            <a:pPr marL="349724" indent="-349724" defTabSz="932597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Maintain Data Sovereignty</a:t>
            </a:r>
          </a:p>
          <a:p>
            <a:pPr marL="349724" indent="-349724" defTabSz="932597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Multi-cloud solution</a:t>
            </a:r>
          </a:p>
        </p:txBody>
      </p:sp>
    </p:spTree>
    <p:extLst>
      <p:ext uri="{BB962C8B-B14F-4D97-AF65-F5344CB8AC3E}">
        <p14:creationId xmlns:p14="http://schemas.microsoft.com/office/powerpoint/2010/main" val="3700088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6" presetClass="emph" presetSubtype="0" repeatCount="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NPS for Azure Demo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1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Prem to cloud failov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466" y="-1"/>
            <a:ext cx="11657542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5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01" y="2125677"/>
            <a:ext cx="11704573" cy="1828786"/>
          </a:xfrm>
        </p:spPr>
        <p:txBody>
          <a:bodyPr/>
          <a:lstStyle/>
          <a:p>
            <a:r>
              <a:rPr lang="en-US" sz="4800" dirty="0" smtClean="0"/>
              <a:t>Datacenter Transformation, Head into the Cloud While Keeping Your Feet on the Ground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mtClean="0"/>
              <a:t>Barry Shilmover</a:t>
            </a:r>
          </a:p>
          <a:p>
            <a:r>
              <a:rPr lang="en-US" smtClean="0"/>
              <a:t>Microsoft Reference Architect</a:t>
            </a:r>
          </a:p>
          <a:p>
            <a:r>
              <a:rPr lang="en-US" smtClean="0"/>
              <a:t>NetApp, Inc.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BRK2468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8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5481" y="2125662"/>
            <a:ext cx="11885514" cy="2182023"/>
          </a:xfrm>
        </p:spPr>
        <p:txBody>
          <a:bodyPr/>
          <a:lstStyle/>
          <a:p>
            <a:r>
              <a:rPr lang="en-US" dirty="0" smtClean="0"/>
              <a:t>NetApp and Azure Site Recovery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036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/>
        </p:nvGrpSpPr>
        <p:grpSpPr>
          <a:xfrm>
            <a:off x="6894500" y="742671"/>
            <a:ext cx="5556117" cy="6251853"/>
            <a:chOff x="0" y="728175"/>
            <a:chExt cx="5447668" cy="6129824"/>
          </a:xfrm>
        </p:grpSpPr>
        <p:grpSp>
          <p:nvGrpSpPr>
            <p:cNvPr id="84" name="Group 83"/>
            <p:cNvGrpSpPr/>
            <p:nvPr/>
          </p:nvGrpSpPr>
          <p:grpSpPr>
            <a:xfrm>
              <a:off x="0" y="1746363"/>
              <a:ext cx="5447668" cy="5111636"/>
              <a:chOff x="0" y="1746363"/>
              <a:chExt cx="5447668" cy="5111636"/>
            </a:xfrm>
          </p:grpSpPr>
          <p:sp>
            <p:nvSpPr>
              <p:cNvPr id="5" name="Rectangle 40"/>
              <p:cNvSpPr>
                <a:spLocks noChangeArrowheads="1"/>
              </p:cNvSpPr>
              <p:nvPr/>
            </p:nvSpPr>
            <p:spPr bwMode="auto">
              <a:xfrm>
                <a:off x="0" y="6262686"/>
                <a:ext cx="1868487" cy="595313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Rectangle 41"/>
              <p:cNvSpPr>
                <a:spLocks noChangeArrowheads="1"/>
              </p:cNvSpPr>
              <p:nvPr/>
            </p:nvSpPr>
            <p:spPr bwMode="auto">
              <a:xfrm>
                <a:off x="1123950" y="5684836"/>
                <a:ext cx="555625" cy="1173163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4669793" y="5967411"/>
                <a:ext cx="777875" cy="890588"/>
                <a:chOff x="3595687" y="5967411"/>
                <a:chExt cx="777875" cy="890588"/>
              </a:xfrm>
            </p:grpSpPr>
            <p:sp>
              <p:nvSpPr>
                <p:cNvPr id="7" name="Rectangle 42"/>
                <p:cNvSpPr>
                  <a:spLocks noChangeArrowheads="1"/>
                </p:cNvSpPr>
                <p:nvPr/>
              </p:nvSpPr>
              <p:spPr bwMode="auto">
                <a:xfrm>
                  <a:off x="3860800" y="5967411"/>
                  <a:ext cx="401637" cy="890588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" name="Rectangle 43"/>
                <p:cNvSpPr>
                  <a:spLocks noChangeArrowheads="1"/>
                </p:cNvSpPr>
                <p:nvPr/>
              </p:nvSpPr>
              <p:spPr bwMode="auto">
                <a:xfrm>
                  <a:off x="3595687" y="6262686"/>
                  <a:ext cx="777875" cy="59531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8" name="Rectangle 65"/>
              <p:cNvSpPr>
                <a:spLocks noChangeArrowheads="1"/>
              </p:cNvSpPr>
              <p:nvPr/>
            </p:nvSpPr>
            <p:spPr bwMode="auto">
              <a:xfrm>
                <a:off x="1198757" y="1746363"/>
                <a:ext cx="3541000" cy="71438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44"/>
              <p:cNvSpPr>
                <a:spLocks noChangeArrowheads="1"/>
              </p:cNvSpPr>
              <p:nvPr/>
            </p:nvSpPr>
            <p:spPr bwMode="auto">
              <a:xfrm flipH="1">
                <a:off x="1267457" y="1806531"/>
                <a:ext cx="3403600" cy="5051467"/>
              </a:xfrm>
              <a:prstGeom prst="rect">
                <a:avLst/>
              </a:prstGeom>
              <a:solidFill>
                <a:srgbClr val="0072C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679575" y="728175"/>
              <a:ext cx="2040913" cy="1014768"/>
              <a:chOff x="1679575" y="728175"/>
              <a:chExt cx="2040913" cy="1014768"/>
            </a:xfrm>
          </p:grpSpPr>
          <p:sp>
            <p:nvSpPr>
              <p:cNvPr id="86" name="Double Wave 85"/>
              <p:cNvSpPr/>
              <p:nvPr/>
            </p:nvSpPr>
            <p:spPr bwMode="auto">
              <a:xfrm>
                <a:off x="1679575" y="728175"/>
                <a:ext cx="2040913" cy="616689"/>
              </a:xfrm>
              <a:prstGeom prst="doubleWav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32" dirty="0">
                    <a:gradFill>
                      <a:gsLst>
                        <a:gs pos="16814">
                          <a:srgbClr val="FFFFFF"/>
                        </a:gs>
                        <a:gs pos="46000">
                          <a:srgbClr val="FFFFFF"/>
                        </a:gs>
                      </a:gsLst>
                      <a:lin ang="5400000" scaled="0"/>
                    </a:gradFill>
                  </a:rPr>
                  <a:t>Recovery Site</a:t>
                </a: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>
                <a:off x="1679575" y="735022"/>
                <a:ext cx="0" cy="1007921"/>
              </a:xfrm>
              <a:prstGeom prst="line">
                <a:avLst/>
              </a:prstGeom>
              <a:ln w="76200">
                <a:solidFill>
                  <a:schemeClr val="tx1">
                    <a:alpha val="50000"/>
                  </a:schemeClr>
                </a:solidFill>
                <a:headEnd type="non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65" name="Rectangle 115"/>
          <p:cNvSpPr>
            <a:spLocks noChangeArrowheads="1"/>
          </p:cNvSpPr>
          <p:nvPr/>
        </p:nvSpPr>
        <p:spPr bwMode="auto">
          <a:xfrm>
            <a:off x="8288277" y="2185833"/>
            <a:ext cx="3278217" cy="480869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/>
          <a:lstStyle/>
          <a:p>
            <a:pPr algn="ctr" defTabSz="932597">
              <a:buClr>
                <a:srgbClr val="5C2D91"/>
              </a:buClr>
            </a:pPr>
            <a:r>
              <a:rPr lang="en-US" sz="1122" b="1" dirty="0">
                <a:solidFill>
                  <a:srgbClr val="000000"/>
                </a:solidFill>
              </a:rPr>
              <a:t>Microsoft System Center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3763" y="752498"/>
            <a:ext cx="5606953" cy="6253516"/>
            <a:chOff x="6694488" y="737810"/>
            <a:chExt cx="5497512" cy="6131455"/>
          </a:xfrm>
        </p:grpSpPr>
        <p:grpSp>
          <p:nvGrpSpPr>
            <p:cNvPr id="85" name="Group 84"/>
            <p:cNvGrpSpPr/>
            <p:nvPr/>
          </p:nvGrpSpPr>
          <p:grpSpPr>
            <a:xfrm>
              <a:off x="6694488" y="1746363"/>
              <a:ext cx="5497512" cy="5122902"/>
              <a:chOff x="6694488" y="1746363"/>
              <a:chExt cx="5497512" cy="512290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10323513" y="5696101"/>
                <a:ext cx="1868487" cy="1173163"/>
                <a:chOff x="10323513" y="5696101"/>
                <a:chExt cx="1868487" cy="1173163"/>
              </a:xfrm>
            </p:grpSpPr>
            <p:sp>
              <p:nvSpPr>
                <p:cNvPr id="30" name="Rectangle 40"/>
                <p:cNvSpPr>
                  <a:spLocks noChangeArrowheads="1"/>
                </p:cNvSpPr>
                <p:nvPr/>
              </p:nvSpPr>
              <p:spPr bwMode="auto">
                <a:xfrm flipH="1">
                  <a:off x="10323513" y="6273951"/>
                  <a:ext cx="1868487" cy="59531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" name="Rectangle 41"/>
                <p:cNvSpPr>
                  <a:spLocks noChangeArrowheads="1"/>
                </p:cNvSpPr>
                <p:nvPr/>
              </p:nvSpPr>
              <p:spPr bwMode="auto">
                <a:xfrm flipH="1">
                  <a:off x="10512425" y="5696101"/>
                  <a:ext cx="555625" cy="117316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6694488" y="5967411"/>
                <a:ext cx="777875" cy="890588"/>
                <a:chOff x="7818438" y="5978676"/>
                <a:chExt cx="777875" cy="890588"/>
              </a:xfrm>
            </p:grpSpPr>
            <p:sp>
              <p:nvSpPr>
                <p:cNvPr id="32" name="Rectangle 42"/>
                <p:cNvSpPr>
                  <a:spLocks noChangeArrowheads="1"/>
                </p:cNvSpPr>
                <p:nvPr/>
              </p:nvSpPr>
              <p:spPr bwMode="auto">
                <a:xfrm flipH="1">
                  <a:off x="7929563" y="5978676"/>
                  <a:ext cx="401637" cy="890588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" name="Rectangle 43"/>
                <p:cNvSpPr>
                  <a:spLocks noChangeArrowheads="1"/>
                </p:cNvSpPr>
                <p:nvPr/>
              </p:nvSpPr>
              <p:spPr bwMode="auto">
                <a:xfrm flipH="1">
                  <a:off x="7818438" y="6273951"/>
                  <a:ext cx="777875" cy="59531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" name="Rectangle 44"/>
              <p:cNvSpPr>
                <a:spLocks noChangeArrowheads="1"/>
              </p:cNvSpPr>
              <p:nvPr/>
            </p:nvSpPr>
            <p:spPr bwMode="auto">
              <a:xfrm flipH="1">
                <a:off x="7472363" y="1806531"/>
                <a:ext cx="3403600" cy="506273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xtLst/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65"/>
              <p:cNvSpPr>
                <a:spLocks noChangeArrowheads="1"/>
              </p:cNvSpPr>
              <p:nvPr/>
            </p:nvSpPr>
            <p:spPr bwMode="auto">
              <a:xfrm>
                <a:off x="7403663" y="1746363"/>
                <a:ext cx="3541000" cy="7143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  <a:extLst/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10142356" y="737810"/>
              <a:ext cx="2040913" cy="1007921"/>
              <a:chOff x="10142356" y="737810"/>
              <a:chExt cx="2040913" cy="1007921"/>
            </a:xfrm>
          </p:grpSpPr>
          <p:sp>
            <p:nvSpPr>
              <p:cNvPr id="87" name="Double Wave 86"/>
              <p:cNvSpPr/>
              <p:nvPr/>
            </p:nvSpPr>
            <p:spPr bwMode="auto">
              <a:xfrm>
                <a:off x="10142356" y="737810"/>
                <a:ext cx="2040913" cy="616689"/>
              </a:xfrm>
              <a:prstGeom prst="doubleWav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32" dirty="0">
                    <a:solidFill>
                      <a:sysClr val="windowText" lastClr="000000"/>
                    </a:solidFill>
                  </a:rPr>
                  <a:t>Seattle Retail</a:t>
                </a:r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>
                <a:off x="10142356" y="737810"/>
                <a:ext cx="0" cy="1007921"/>
              </a:xfrm>
              <a:prstGeom prst="line">
                <a:avLst/>
              </a:prstGeom>
              <a:ln w="76200">
                <a:solidFill>
                  <a:schemeClr val="tx1">
                    <a:alpha val="50000"/>
                  </a:schemeClr>
                </a:solidFill>
                <a:headEnd type="non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Rectangle 115"/>
          <p:cNvSpPr>
            <a:spLocks noChangeArrowheads="1"/>
          </p:cNvSpPr>
          <p:nvPr/>
        </p:nvSpPr>
        <p:spPr bwMode="auto">
          <a:xfrm>
            <a:off x="934641" y="2185832"/>
            <a:ext cx="3196423" cy="480869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/>
          <a:lstStyle/>
          <a:p>
            <a:pPr algn="ctr" defTabSz="932597">
              <a:buClr>
                <a:srgbClr val="5C2D91"/>
              </a:buClr>
            </a:pPr>
            <a:r>
              <a:rPr lang="en-US" sz="1122" b="1" dirty="0">
                <a:solidFill>
                  <a:srgbClr val="000000"/>
                </a:solidFill>
              </a:rPr>
              <a:t>Microsoft System Center</a:t>
            </a:r>
          </a:p>
        </p:txBody>
      </p:sp>
      <p:sp>
        <p:nvSpPr>
          <p:cNvPr id="48" name="Rectangle 115"/>
          <p:cNvSpPr>
            <a:spLocks noChangeArrowheads="1"/>
          </p:cNvSpPr>
          <p:nvPr/>
        </p:nvSpPr>
        <p:spPr bwMode="gray">
          <a:xfrm>
            <a:off x="4240435" y="1353678"/>
            <a:ext cx="288021" cy="48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32597" fontAlgn="base">
              <a:spcBef>
                <a:spcPct val="0"/>
              </a:spcBef>
              <a:spcAft>
                <a:spcPct val="0"/>
              </a:spcAft>
              <a:buClr>
                <a:srgbClr val="84BD00"/>
              </a:buClr>
            </a:pPr>
            <a:endParaRPr lang="en-US" sz="1147" dirty="0">
              <a:solidFill>
                <a:srgbClr val="512D6D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129521" y="3152612"/>
            <a:ext cx="2970681" cy="717766"/>
            <a:chOff x="2238549" y="1889485"/>
            <a:chExt cx="2912697" cy="703756"/>
          </a:xfrm>
        </p:grpSpPr>
        <p:grpSp>
          <p:nvGrpSpPr>
            <p:cNvPr id="59" name="Group 53"/>
            <p:cNvGrpSpPr>
              <a:grpSpLocks/>
            </p:cNvGrpSpPr>
            <p:nvPr/>
          </p:nvGrpSpPr>
          <p:grpSpPr bwMode="auto">
            <a:xfrm>
              <a:off x="3206694" y="1889485"/>
              <a:ext cx="1944552" cy="703756"/>
              <a:chOff x="2264495" y="2228612"/>
              <a:chExt cx="2091163" cy="796521"/>
            </a:xfrm>
          </p:grpSpPr>
          <p:grpSp>
            <p:nvGrpSpPr>
              <p:cNvPr id="61" name="Group 19"/>
              <p:cNvGrpSpPr>
                <a:grpSpLocks/>
              </p:cNvGrpSpPr>
              <p:nvPr/>
            </p:nvGrpSpPr>
            <p:grpSpPr bwMode="auto">
              <a:xfrm>
                <a:off x="2264495" y="2228612"/>
                <a:ext cx="2062133" cy="796521"/>
                <a:chOff x="1728" y="240"/>
                <a:chExt cx="1776" cy="576"/>
              </a:xfrm>
            </p:grpSpPr>
            <p:pic>
              <p:nvPicPr>
                <p:cNvPr id="72" name="Picture 123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28" y="240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" name="Picture 124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240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4" name="Rectangle 115"/>
                <p:cNvSpPr>
                  <a:spLocks noChangeArrowheads="1"/>
                </p:cNvSpPr>
                <p:nvPr/>
              </p:nvSpPr>
              <p:spPr bwMode="auto">
                <a:xfrm>
                  <a:off x="1728" y="624"/>
                  <a:ext cx="1776" cy="192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32597">
                    <a:buClr>
                      <a:srgbClr val="5C2D91"/>
                    </a:buClr>
                  </a:pPr>
                  <a:r>
                    <a:rPr lang="en-US" sz="1122" b="1" dirty="0">
                      <a:solidFill>
                        <a:srgbClr val="000000"/>
                      </a:solidFill>
                    </a:rPr>
                    <a:t>Virtualization</a:t>
                  </a:r>
                </a:p>
              </p:txBody>
            </p:sp>
          </p:grpSp>
          <p:grpSp>
            <p:nvGrpSpPr>
              <p:cNvPr id="62" name="Group 25"/>
              <p:cNvGrpSpPr>
                <a:grpSpLocks/>
              </p:cNvGrpSpPr>
              <p:nvPr/>
            </p:nvGrpSpPr>
            <p:grpSpPr bwMode="auto">
              <a:xfrm>
                <a:off x="2989031" y="2228612"/>
                <a:ext cx="642094" cy="459106"/>
                <a:chOff x="2784" y="336"/>
                <a:chExt cx="553" cy="332"/>
              </a:xfrm>
            </p:grpSpPr>
            <p:pic>
              <p:nvPicPr>
                <p:cNvPr id="68" name="Picture 123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336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124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2" y="336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0" name="Rectangle 115"/>
                <p:cNvSpPr>
                  <a:spLocks noChangeArrowheads="1"/>
                </p:cNvSpPr>
                <p:nvPr/>
              </p:nvSpPr>
              <p:spPr bwMode="gray">
                <a:xfrm>
                  <a:off x="2832" y="374"/>
                  <a:ext cx="192" cy="2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32597"/>
                  <a:endParaRPr lang="en-US" sz="1632" dirty="0">
                    <a:solidFill>
                      <a:srgbClr val="47D8FF"/>
                    </a:solidFill>
                  </a:endParaRPr>
                </a:p>
              </p:txBody>
            </p:sp>
            <p:sp>
              <p:nvSpPr>
                <p:cNvPr id="71" name="Rectangle 115"/>
                <p:cNvSpPr>
                  <a:spLocks noChangeArrowheads="1"/>
                </p:cNvSpPr>
                <p:nvPr/>
              </p:nvSpPr>
              <p:spPr bwMode="gray">
                <a:xfrm>
                  <a:off x="3120" y="374"/>
                  <a:ext cx="192" cy="2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32597"/>
                  <a:endParaRPr lang="en-US" sz="1632" dirty="0">
                    <a:solidFill>
                      <a:srgbClr val="47D8FF"/>
                    </a:solidFill>
                  </a:endParaRPr>
                </a:p>
              </p:txBody>
            </p:sp>
          </p:grpSp>
          <p:grpSp>
            <p:nvGrpSpPr>
              <p:cNvPr id="63" name="Group 33"/>
              <p:cNvGrpSpPr>
                <a:grpSpLocks/>
              </p:cNvGrpSpPr>
              <p:nvPr/>
            </p:nvGrpSpPr>
            <p:grpSpPr bwMode="auto">
              <a:xfrm>
                <a:off x="3713564" y="2228612"/>
                <a:ext cx="642094" cy="459106"/>
                <a:chOff x="3504" y="240"/>
                <a:chExt cx="553" cy="332"/>
              </a:xfrm>
            </p:grpSpPr>
            <p:pic>
              <p:nvPicPr>
                <p:cNvPr id="64" name="Picture 123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4" y="240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" name="Picture 124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240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6" name="Rectangle 117"/>
                <p:cNvSpPr>
                  <a:spLocks noChangeArrowheads="1"/>
                </p:cNvSpPr>
                <p:nvPr/>
              </p:nvSpPr>
              <p:spPr bwMode="gray">
                <a:xfrm>
                  <a:off x="3552" y="259"/>
                  <a:ext cx="19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32597"/>
                  <a:endParaRPr lang="en-US" sz="1632" dirty="0">
                    <a:solidFill>
                      <a:srgbClr val="47D8FF"/>
                    </a:solidFill>
                  </a:endParaRPr>
                </a:p>
              </p:txBody>
            </p:sp>
            <p:sp>
              <p:nvSpPr>
                <p:cNvPr id="67" name="Rectangle 117"/>
                <p:cNvSpPr>
                  <a:spLocks noChangeArrowheads="1"/>
                </p:cNvSpPr>
                <p:nvPr/>
              </p:nvSpPr>
              <p:spPr bwMode="gray">
                <a:xfrm>
                  <a:off x="3840" y="259"/>
                  <a:ext cx="19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32597"/>
                  <a:endParaRPr lang="en-US" sz="1632" dirty="0">
                    <a:solidFill>
                      <a:srgbClr val="47D8FF"/>
                    </a:solidFill>
                  </a:endParaRPr>
                </a:p>
              </p:txBody>
            </p:sp>
          </p:grpSp>
        </p:grpSp>
        <p:sp>
          <p:nvSpPr>
            <p:cNvPr id="60" name="TextBox 32"/>
            <p:cNvSpPr txBox="1">
              <a:spLocks noChangeArrowheads="1"/>
            </p:cNvSpPr>
            <p:nvPr/>
          </p:nvSpPr>
          <p:spPr bwMode="auto">
            <a:xfrm>
              <a:off x="2238549" y="1980621"/>
              <a:ext cx="1062274" cy="52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Operating System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134494" y="4017507"/>
            <a:ext cx="2646383" cy="743347"/>
            <a:chOff x="2243738" y="2771763"/>
            <a:chExt cx="2594729" cy="728838"/>
          </a:xfrm>
        </p:grpSpPr>
        <p:sp>
          <p:nvSpPr>
            <p:cNvPr id="76" name="TextBox 33"/>
            <p:cNvSpPr txBox="1">
              <a:spLocks noChangeArrowheads="1"/>
            </p:cNvSpPr>
            <p:nvPr/>
          </p:nvSpPr>
          <p:spPr bwMode="auto">
            <a:xfrm>
              <a:off x="2243738" y="3004333"/>
              <a:ext cx="1185574" cy="314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Compute</a:t>
              </a:r>
            </a:p>
          </p:txBody>
        </p:sp>
        <p:pic>
          <p:nvPicPr>
            <p:cNvPr id="77" name="Picture 34" descr="CiscoUCS-Bseri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788" y="2771763"/>
              <a:ext cx="1367679" cy="72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" name="Group 77"/>
          <p:cNvGrpSpPr/>
          <p:nvPr/>
        </p:nvGrpSpPr>
        <p:grpSpPr>
          <a:xfrm>
            <a:off x="1134494" y="4927036"/>
            <a:ext cx="2566290" cy="386720"/>
            <a:chOff x="2245546" y="3828136"/>
            <a:chExt cx="2516199" cy="379172"/>
          </a:xfrm>
        </p:grpSpPr>
        <p:sp>
          <p:nvSpPr>
            <p:cNvPr id="79" name="TextBox 34"/>
            <p:cNvSpPr txBox="1">
              <a:spLocks noChangeArrowheads="1"/>
            </p:cNvSpPr>
            <p:nvPr/>
          </p:nvSpPr>
          <p:spPr bwMode="auto">
            <a:xfrm>
              <a:off x="2245546" y="3860400"/>
              <a:ext cx="1413204" cy="314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Network</a:t>
              </a:r>
            </a:p>
          </p:txBody>
        </p:sp>
        <p:pic>
          <p:nvPicPr>
            <p:cNvPr id="80" name="Picture 35" descr="CiscoNexus50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343" y="3828136"/>
              <a:ext cx="1264402" cy="37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1134494" y="5470442"/>
            <a:ext cx="2621769" cy="1160335"/>
            <a:chOff x="2177377" y="4434648"/>
            <a:chExt cx="2570595" cy="1137687"/>
          </a:xfrm>
        </p:grpSpPr>
        <p:sp>
          <p:nvSpPr>
            <p:cNvPr id="82" name="TextBox 35"/>
            <p:cNvSpPr txBox="1">
              <a:spLocks noChangeArrowheads="1"/>
            </p:cNvSpPr>
            <p:nvPr/>
          </p:nvSpPr>
          <p:spPr bwMode="auto">
            <a:xfrm>
              <a:off x="2177377" y="4710132"/>
              <a:ext cx="1388860" cy="52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NetApp</a:t>
              </a:r>
              <a:endParaRPr lang="en-US" sz="1428" baseline="30000" dirty="0">
                <a:solidFill>
                  <a:sysClr val="windowText" lastClr="000000"/>
                </a:solidFill>
                <a:ea typeface="Arial"/>
              </a:endParaRPr>
            </a:p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Storage</a:t>
              </a:r>
            </a:p>
          </p:txBody>
        </p:sp>
        <p:pic>
          <p:nvPicPr>
            <p:cNvPr id="83" name="Picture 82" descr="FAS800-one-disk-shelf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647" y="4434648"/>
              <a:ext cx="1328325" cy="1137687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8383392" y="3068977"/>
            <a:ext cx="3177840" cy="717766"/>
            <a:chOff x="6844664" y="1882546"/>
            <a:chExt cx="3115812" cy="703756"/>
          </a:xfrm>
        </p:grpSpPr>
        <p:sp>
          <p:nvSpPr>
            <p:cNvPr id="108" name="TextBox 32"/>
            <p:cNvSpPr txBox="1">
              <a:spLocks noChangeArrowheads="1"/>
            </p:cNvSpPr>
            <p:nvPr/>
          </p:nvSpPr>
          <p:spPr bwMode="auto">
            <a:xfrm>
              <a:off x="8933660" y="1999631"/>
              <a:ext cx="1026816" cy="52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Operating</a:t>
              </a:r>
            </a:p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System</a:t>
              </a:r>
            </a:p>
          </p:txBody>
        </p:sp>
        <p:grpSp>
          <p:nvGrpSpPr>
            <p:cNvPr id="109" name="Group 19"/>
            <p:cNvGrpSpPr>
              <a:grpSpLocks/>
            </p:cNvGrpSpPr>
            <p:nvPr/>
          </p:nvGrpSpPr>
          <p:grpSpPr bwMode="auto">
            <a:xfrm>
              <a:off x="6844664" y="1882546"/>
              <a:ext cx="1917557" cy="703756"/>
              <a:chOff x="1728" y="240"/>
              <a:chExt cx="1776" cy="576"/>
            </a:xfrm>
          </p:grpSpPr>
          <p:pic>
            <p:nvPicPr>
              <p:cNvPr id="117" name="Picture 123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" name="Picture 124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Rectangle 115"/>
              <p:cNvSpPr>
                <a:spLocks noChangeArrowheads="1"/>
              </p:cNvSpPr>
              <p:nvPr/>
            </p:nvSpPr>
            <p:spPr bwMode="auto">
              <a:xfrm>
                <a:off x="1728" y="624"/>
                <a:ext cx="1776" cy="19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32597">
                  <a:buClr>
                    <a:srgbClr val="5C2D91"/>
                  </a:buClr>
                </a:pPr>
                <a:r>
                  <a:rPr lang="en-US" sz="1122" b="1" dirty="0">
                    <a:solidFill>
                      <a:srgbClr val="000000"/>
                    </a:solidFill>
                  </a:rPr>
                  <a:t>Virtualization</a:t>
                </a:r>
              </a:p>
            </p:txBody>
          </p:sp>
        </p:grpSp>
        <p:pic>
          <p:nvPicPr>
            <p:cNvPr id="110" name="Picture 123" descr="virtualization_apps_O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8404" y="1888253"/>
              <a:ext cx="286122" cy="40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124" descr="virtualization_apps_O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9360" y="1888253"/>
              <a:ext cx="286122" cy="40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" name="Group 33"/>
            <p:cNvGrpSpPr>
              <a:grpSpLocks/>
            </p:cNvGrpSpPr>
            <p:nvPr/>
          </p:nvGrpSpPr>
          <p:grpSpPr bwMode="auto">
            <a:xfrm>
              <a:off x="8163814" y="1888253"/>
              <a:ext cx="597077" cy="405637"/>
              <a:chOff x="3504" y="240"/>
              <a:chExt cx="553" cy="332"/>
            </a:xfrm>
          </p:grpSpPr>
          <p:pic>
            <p:nvPicPr>
              <p:cNvPr id="113" name="Picture 123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4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124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5" name="Rectangle 117"/>
              <p:cNvSpPr>
                <a:spLocks noChangeArrowheads="1"/>
              </p:cNvSpPr>
              <p:nvPr/>
            </p:nvSpPr>
            <p:spPr bwMode="gray">
              <a:xfrm>
                <a:off x="3552" y="259"/>
                <a:ext cx="1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32597"/>
                <a:endParaRPr lang="en-US" sz="1632" dirty="0">
                  <a:solidFill>
                    <a:srgbClr val="47D8FF"/>
                  </a:solidFill>
                </a:endParaRPr>
              </a:p>
            </p:txBody>
          </p:sp>
          <p:sp>
            <p:nvSpPr>
              <p:cNvPr id="116" name="Rectangle 117"/>
              <p:cNvSpPr>
                <a:spLocks noChangeArrowheads="1"/>
              </p:cNvSpPr>
              <p:nvPr/>
            </p:nvSpPr>
            <p:spPr bwMode="gray">
              <a:xfrm>
                <a:off x="3840" y="259"/>
                <a:ext cx="1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32597"/>
                <a:endParaRPr lang="en-US" sz="1632" dirty="0">
                  <a:solidFill>
                    <a:srgbClr val="47D8FF"/>
                  </a:solidFill>
                </a:endParaRPr>
              </a:p>
            </p:txBody>
          </p:sp>
        </p:grpSp>
      </p:grpSp>
      <p:grpSp>
        <p:nvGrpSpPr>
          <p:cNvPr id="126" name="Group 125"/>
          <p:cNvGrpSpPr/>
          <p:nvPr/>
        </p:nvGrpSpPr>
        <p:grpSpPr>
          <a:xfrm>
            <a:off x="4003715" y="5864599"/>
            <a:ext cx="4467793" cy="1151224"/>
            <a:chOff x="3841497" y="4826644"/>
            <a:chExt cx="4380587" cy="1128753"/>
          </a:xfrm>
        </p:grpSpPr>
        <p:sp>
          <p:nvSpPr>
            <p:cNvPr id="127" name="Left-Right Arrow 126"/>
            <p:cNvSpPr/>
            <p:nvPr/>
          </p:nvSpPr>
          <p:spPr bwMode="auto">
            <a:xfrm>
              <a:off x="3841497" y="4967724"/>
              <a:ext cx="4380587" cy="243871"/>
            </a:xfrm>
            <a:prstGeom prst="leftRightArrow">
              <a:avLst>
                <a:gd name="adj1" fmla="val 32682"/>
                <a:gd name="adj2" fmla="val 68609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3260" tIns="46630" rIns="93260" bIns="4663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597" fontAlgn="base">
                <a:spcBef>
                  <a:spcPct val="0"/>
                </a:spcBef>
                <a:spcAft>
                  <a:spcPct val="0"/>
                </a:spcAft>
                <a:buClr>
                  <a:srgbClr val="5C2D91"/>
                </a:buClr>
              </a:pPr>
              <a:endParaRPr lang="en-US" sz="204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413437" y="5368698"/>
              <a:ext cx="1204902" cy="586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597">
                <a:buClr>
                  <a:srgbClr val="5C2D91"/>
                </a:buClr>
              </a:pPr>
              <a:r>
                <a:rPr lang="en-US" sz="1071" dirty="0">
                  <a:solidFill>
                    <a:srgbClr val="FFFFFF"/>
                  </a:solidFill>
                </a:rPr>
                <a:t>NetApp</a:t>
              </a:r>
            </a:p>
            <a:p>
              <a:pPr algn="ctr" defTabSz="932597">
                <a:buClr>
                  <a:srgbClr val="5C2D91"/>
                </a:buClr>
              </a:pPr>
              <a:r>
                <a:rPr lang="en-US" sz="1071" dirty="0">
                  <a:solidFill>
                    <a:srgbClr val="FFFFFF"/>
                  </a:solidFill>
                </a:rPr>
                <a:t>SnapMirror</a:t>
              </a:r>
              <a:r>
                <a:rPr lang="en-US" sz="1071" baseline="30000" dirty="0">
                  <a:solidFill>
                    <a:srgbClr val="FFFFFF"/>
                  </a:solidFill>
                </a:rPr>
                <a:t>®</a:t>
              </a:r>
            </a:p>
            <a:p>
              <a:pPr algn="ctr" defTabSz="932597">
                <a:buClr>
                  <a:srgbClr val="5C2D91"/>
                </a:buClr>
              </a:pPr>
              <a:r>
                <a:rPr lang="en-US" sz="1071" dirty="0">
                  <a:solidFill>
                    <a:srgbClr val="FFFFFF"/>
                  </a:solidFill>
                </a:rPr>
                <a:t>SnapVault</a:t>
              </a:r>
              <a:r>
                <a:rPr lang="en-US" sz="1071" baseline="30000" dirty="0">
                  <a:solidFill>
                    <a:srgbClr val="FFFFFF"/>
                  </a:solidFill>
                </a:rPr>
                <a:t>®</a:t>
              </a:r>
              <a:endParaRPr lang="en-US" sz="1071" dirty="0">
                <a:solidFill>
                  <a:srgbClr val="FFFFFF"/>
                </a:solidFill>
              </a:endParaRPr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5648292" y="4826644"/>
              <a:ext cx="745568" cy="551008"/>
              <a:chOff x="4124292" y="4826644"/>
              <a:chExt cx="745568" cy="551008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4337349" y="4975649"/>
                <a:ext cx="346988" cy="284522"/>
              </a:xfrm>
              <a:prstGeom prst="rect">
                <a:avLst/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bg1">
                        <a:alpha val="9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93260" rIns="0" bIns="93260" rtlCol="0" anchor="ctr"/>
              <a:lstStyle/>
              <a:p>
                <a:pPr algn="ctr" defTabSz="932597">
                  <a:lnSpc>
                    <a:spcPct val="95000"/>
                  </a:lnSpc>
                </a:pPr>
                <a:endParaRPr lang="en-US" sz="1428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131" name="Picture 72" descr="SnapMirror-left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24292" y="4826644"/>
                <a:ext cx="745568" cy="551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33" name="Freeform 61"/>
          <p:cNvSpPr>
            <a:spLocks/>
          </p:cNvSpPr>
          <p:nvPr/>
        </p:nvSpPr>
        <p:spPr bwMode="auto">
          <a:xfrm>
            <a:off x="10926075" y="437509"/>
            <a:ext cx="898602" cy="589353"/>
          </a:xfrm>
          <a:custGeom>
            <a:avLst/>
            <a:gdLst>
              <a:gd name="T0" fmla="*/ 33 w 206"/>
              <a:gd name="T1" fmla="*/ 59 h 135"/>
              <a:gd name="T2" fmla="*/ 33 w 206"/>
              <a:gd name="T3" fmla="*/ 57 h 135"/>
              <a:gd name="T4" fmla="*/ 90 w 206"/>
              <a:gd name="T5" fmla="*/ 0 h 135"/>
              <a:gd name="T6" fmla="*/ 137 w 206"/>
              <a:gd name="T7" fmla="*/ 25 h 135"/>
              <a:gd name="T8" fmla="*/ 153 w 206"/>
              <a:gd name="T9" fmla="*/ 21 h 135"/>
              <a:gd name="T10" fmla="*/ 171 w 206"/>
              <a:gd name="T11" fmla="*/ 27 h 135"/>
              <a:gd name="T12" fmla="*/ 186 w 206"/>
              <a:gd name="T13" fmla="*/ 53 h 135"/>
              <a:gd name="T14" fmla="*/ 206 w 206"/>
              <a:gd name="T15" fmla="*/ 91 h 135"/>
              <a:gd name="T16" fmla="*/ 166 w 206"/>
              <a:gd name="T17" fmla="*/ 135 h 135"/>
              <a:gd name="T18" fmla="*/ 161 w 206"/>
              <a:gd name="T19" fmla="*/ 135 h 135"/>
              <a:gd name="T20" fmla="*/ 157 w 206"/>
              <a:gd name="T21" fmla="*/ 135 h 135"/>
              <a:gd name="T22" fmla="*/ 64 w 206"/>
              <a:gd name="T23" fmla="*/ 135 h 135"/>
              <a:gd name="T24" fmla="*/ 62 w 206"/>
              <a:gd name="T25" fmla="*/ 135 h 135"/>
              <a:gd name="T26" fmla="*/ 60 w 206"/>
              <a:gd name="T27" fmla="*/ 135 h 135"/>
              <a:gd name="T28" fmla="*/ 53 w 206"/>
              <a:gd name="T29" fmla="*/ 135 h 135"/>
              <a:gd name="T30" fmla="*/ 38 w 206"/>
              <a:gd name="T31" fmla="*/ 135 h 135"/>
              <a:gd name="T32" fmla="*/ 0 w 206"/>
              <a:gd name="T33" fmla="*/ 97 h 135"/>
              <a:gd name="T34" fmla="*/ 33 w 206"/>
              <a:gd name="T35" fmla="*/ 59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6" h="135">
                <a:moveTo>
                  <a:pt x="33" y="59"/>
                </a:moveTo>
                <a:cubicBezTo>
                  <a:pt x="33" y="59"/>
                  <a:pt x="33" y="57"/>
                  <a:pt x="33" y="57"/>
                </a:cubicBezTo>
                <a:cubicBezTo>
                  <a:pt x="33" y="25"/>
                  <a:pt x="58" y="0"/>
                  <a:pt x="90" y="0"/>
                </a:cubicBezTo>
                <a:cubicBezTo>
                  <a:pt x="109" y="0"/>
                  <a:pt x="127" y="10"/>
                  <a:pt x="137" y="25"/>
                </a:cubicBezTo>
                <a:cubicBezTo>
                  <a:pt x="142" y="23"/>
                  <a:pt x="147" y="21"/>
                  <a:pt x="153" y="21"/>
                </a:cubicBezTo>
                <a:cubicBezTo>
                  <a:pt x="159" y="21"/>
                  <a:pt x="166" y="23"/>
                  <a:pt x="171" y="27"/>
                </a:cubicBezTo>
                <a:cubicBezTo>
                  <a:pt x="180" y="33"/>
                  <a:pt x="185" y="42"/>
                  <a:pt x="186" y="53"/>
                </a:cubicBezTo>
                <a:cubicBezTo>
                  <a:pt x="198" y="61"/>
                  <a:pt x="206" y="75"/>
                  <a:pt x="206" y="91"/>
                </a:cubicBezTo>
                <a:cubicBezTo>
                  <a:pt x="206" y="114"/>
                  <a:pt x="189" y="133"/>
                  <a:pt x="166" y="135"/>
                </a:cubicBezTo>
                <a:cubicBezTo>
                  <a:pt x="165" y="135"/>
                  <a:pt x="163" y="135"/>
                  <a:pt x="161" y="135"/>
                </a:cubicBezTo>
                <a:cubicBezTo>
                  <a:pt x="160" y="135"/>
                  <a:pt x="158" y="135"/>
                  <a:pt x="157" y="135"/>
                </a:cubicBezTo>
                <a:cubicBezTo>
                  <a:pt x="136" y="135"/>
                  <a:pt x="87" y="135"/>
                  <a:pt x="64" y="135"/>
                </a:cubicBezTo>
                <a:cubicBezTo>
                  <a:pt x="63" y="135"/>
                  <a:pt x="62" y="135"/>
                  <a:pt x="62" y="135"/>
                </a:cubicBezTo>
                <a:cubicBezTo>
                  <a:pt x="60" y="135"/>
                  <a:pt x="60" y="135"/>
                  <a:pt x="60" y="135"/>
                </a:cubicBezTo>
                <a:cubicBezTo>
                  <a:pt x="58" y="135"/>
                  <a:pt x="55" y="135"/>
                  <a:pt x="53" y="135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17" y="135"/>
                  <a:pt x="0" y="118"/>
                  <a:pt x="0" y="97"/>
                </a:cubicBezTo>
                <a:cubicBezTo>
                  <a:pt x="0" y="78"/>
                  <a:pt x="14" y="62"/>
                  <a:pt x="33" y="59"/>
                </a:cubicBezTo>
                <a:close/>
              </a:path>
            </a:pathLst>
          </a:custGeom>
          <a:solidFill>
            <a:srgbClr val="0072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134" name="Freeform 62"/>
          <p:cNvSpPr>
            <a:spLocks/>
          </p:cNvSpPr>
          <p:nvPr/>
        </p:nvSpPr>
        <p:spPr bwMode="auto">
          <a:xfrm>
            <a:off x="11495225" y="246455"/>
            <a:ext cx="741549" cy="485731"/>
          </a:xfrm>
          <a:custGeom>
            <a:avLst/>
            <a:gdLst>
              <a:gd name="T0" fmla="*/ 28 w 170"/>
              <a:gd name="T1" fmla="*/ 49 h 111"/>
              <a:gd name="T2" fmla="*/ 28 w 170"/>
              <a:gd name="T3" fmla="*/ 47 h 111"/>
              <a:gd name="T4" fmla="*/ 74 w 170"/>
              <a:gd name="T5" fmla="*/ 0 h 111"/>
              <a:gd name="T6" fmla="*/ 113 w 170"/>
              <a:gd name="T7" fmla="*/ 21 h 111"/>
              <a:gd name="T8" fmla="*/ 126 w 170"/>
              <a:gd name="T9" fmla="*/ 17 h 111"/>
              <a:gd name="T10" fmla="*/ 141 w 170"/>
              <a:gd name="T11" fmla="*/ 22 h 111"/>
              <a:gd name="T12" fmla="*/ 153 w 170"/>
              <a:gd name="T13" fmla="*/ 44 h 111"/>
              <a:gd name="T14" fmla="*/ 170 w 170"/>
              <a:gd name="T15" fmla="*/ 74 h 111"/>
              <a:gd name="T16" fmla="*/ 137 w 170"/>
              <a:gd name="T17" fmla="*/ 111 h 111"/>
              <a:gd name="T18" fmla="*/ 133 w 170"/>
              <a:gd name="T19" fmla="*/ 111 h 111"/>
              <a:gd name="T20" fmla="*/ 129 w 170"/>
              <a:gd name="T21" fmla="*/ 111 h 111"/>
              <a:gd name="T22" fmla="*/ 53 w 170"/>
              <a:gd name="T23" fmla="*/ 111 h 111"/>
              <a:gd name="T24" fmla="*/ 52 w 170"/>
              <a:gd name="T25" fmla="*/ 111 h 111"/>
              <a:gd name="T26" fmla="*/ 50 w 170"/>
              <a:gd name="T27" fmla="*/ 111 h 111"/>
              <a:gd name="T28" fmla="*/ 44 w 170"/>
              <a:gd name="T29" fmla="*/ 111 h 111"/>
              <a:gd name="T30" fmla="*/ 32 w 170"/>
              <a:gd name="T31" fmla="*/ 111 h 111"/>
              <a:gd name="T32" fmla="*/ 0 w 170"/>
              <a:gd name="T33" fmla="*/ 80 h 111"/>
              <a:gd name="T34" fmla="*/ 28 w 170"/>
              <a:gd name="T35" fmla="*/ 4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0" h="111">
                <a:moveTo>
                  <a:pt x="28" y="49"/>
                </a:moveTo>
                <a:cubicBezTo>
                  <a:pt x="28" y="48"/>
                  <a:pt x="28" y="47"/>
                  <a:pt x="28" y="47"/>
                </a:cubicBezTo>
                <a:cubicBezTo>
                  <a:pt x="28" y="21"/>
                  <a:pt x="48" y="0"/>
                  <a:pt x="74" y="0"/>
                </a:cubicBezTo>
                <a:cubicBezTo>
                  <a:pt x="91" y="0"/>
                  <a:pt x="105" y="8"/>
                  <a:pt x="113" y="21"/>
                </a:cubicBezTo>
                <a:cubicBezTo>
                  <a:pt x="117" y="19"/>
                  <a:pt x="121" y="17"/>
                  <a:pt x="126" y="17"/>
                </a:cubicBezTo>
                <a:cubicBezTo>
                  <a:pt x="132" y="17"/>
                  <a:pt x="137" y="19"/>
                  <a:pt x="141" y="22"/>
                </a:cubicBezTo>
                <a:cubicBezTo>
                  <a:pt x="148" y="27"/>
                  <a:pt x="153" y="35"/>
                  <a:pt x="153" y="44"/>
                </a:cubicBezTo>
                <a:cubicBezTo>
                  <a:pt x="163" y="50"/>
                  <a:pt x="170" y="62"/>
                  <a:pt x="170" y="74"/>
                </a:cubicBezTo>
                <a:cubicBezTo>
                  <a:pt x="170" y="93"/>
                  <a:pt x="156" y="109"/>
                  <a:pt x="137" y="111"/>
                </a:cubicBezTo>
                <a:cubicBezTo>
                  <a:pt x="136" y="111"/>
                  <a:pt x="134" y="111"/>
                  <a:pt x="133" y="111"/>
                </a:cubicBezTo>
                <a:cubicBezTo>
                  <a:pt x="132" y="111"/>
                  <a:pt x="131" y="111"/>
                  <a:pt x="129" y="111"/>
                </a:cubicBezTo>
                <a:cubicBezTo>
                  <a:pt x="112" y="111"/>
                  <a:pt x="72" y="111"/>
                  <a:pt x="53" y="111"/>
                </a:cubicBezTo>
                <a:cubicBezTo>
                  <a:pt x="53" y="111"/>
                  <a:pt x="52" y="111"/>
                  <a:pt x="52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9" y="111"/>
                  <a:pt x="46" y="111"/>
                  <a:pt x="44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14" y="111"/>
                  <a:pt x="0" y="97"/>
                  <a:pt x="0" y="80"/>
                </a:cubicBezTo>
                <a:cubicBezTo>
                  <a:pt x="0" y="64"/>
                  <a:pt x="12" y="51"/>
                  <a:pt x="28" y="49"/>
                </a:cubicBezTo>
                <a:close/>
              </a:path>
            </a:pathLst>
          </a:custGeom>
          <a:solidFill>
            <a:srgbClr val="00BC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8645549" y="5479444"/>
            <a:ext cx="3282450" cy="1160335"/>
            <a:chOff x="3419647" y="4434648"/>
            <a:chExt cx="3218380" cy="1137687"/>
          </a:xfrm>
        </p:grpSpPr>
        <p:sp>
          <p:nvSpPr>
            <p:cNvPr id="98" name="TextBox 35"/>
            <p:cNvSpPr txBox="1">
              <a:spLocks noChangeArrowheads="1"/>
            </p:cNvSpPr>
            <p:nvPr/>
          </p:nvSpPr>
          <p:spPr bwMode="auto">
            <a:xfrm>
              <a:off x="5249167" y="4710132"/>
              <a:ext cx="1388860" cy="52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NetApp</a:t>
              </a:r>
              <a:endParaRPr lang="en-US" sz="1428" baseline="30000" dirty="0">
                <a:solidFill>
                  <a:sysClr val="windowText" lastClr="000000"/>
                </a:solidFill>
                <a:ea typeface="Arial"/>
              </a:endParaRPr>
            </a:p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Storage</a:t>
              </a:r>
            </a:p>
          </p:txBody>
        </p:sp>
        <p:pic>
          <p:nvPicPr>
            <p:cNvPr id="99" name="Picture 98" descr="FAS800-one-disk-shelf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647" y="4434648"/>
              <a:ext cx="1328325" cy="113768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11" y="290866"/>
            <a:ext cx="11887878" cy="917575"/>
          </a:xfrm>
        </p:spPr>
        <p:txBody>
          <a:bodyPr/>
          <a:lstStyle/>
          <a:p>
            <a:r>
              <a:rPr lang="en-US" dirty="0" smtClean="0"/>
              <a:t>A Common Scenario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700538" y="4907556"/>
            <a:ext cx="3239608" cy="386720"/>
            <a:chOff x="2687821" y="4422938"/>
            <a:chExt cx="3176375" cy="379172"/>
          </a:xfrm>
        </p:grpSpPr>
        <p:sp>
          <p:nvSpPr>
            <p:cNvPr id="124" name="TextBox 34"/>
            <p:cNvSpPr txBox="1">
              <a:spLocks noChangeArrowheads="1"/>
            </p:cNvSpPr>
            <p:nvPr/>
          </p:nvSpPr>
          <p:spPr bwMode="auto">
            <a:xfrm>
              <a:off x="4473155" y="4450192"/>
              <a:ext cx="1391041" cy="312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</a:rPr>
                <a:t>Network</a:t>
              </a:r>
              <a:endParaRPr lang="en-US" sz="1428" dirty="0">
                <a:solidFill>
                  <a:sysClr val="windowText" lastClr="000000"/>
                </a:solidFill>
                <a:ea typeface="Arial"/>
              </a:endParaRPr>
            </a:p>
          </p:txBody>
        </p:sp>
        <p:pic>
          <p:nvPicPr>
            <p:cNvPr id="137" name="Picture 35" descr="CiscoNexus50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821" y="4422938"/>
              <a:ext cx="1264402" cy="37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8634492" y="3973326"/>
            <a:ext cx="3198096" cy="743347"/>
            <a:chOff x="2623064" y="4013141"/>
            <a:chExt cx="3135673" cy="728838"/>
          </a:xfrm>
        </p:grpSpPr>
        <p:sp>
          <p:nvSpPr>
            <p:cNvPr id="121" name="TextBox 33"/>
            <p:cNvSpPr txBox="1">
              <a:spLocks noChangeArrowheads="1"/>
            </p:cNvSpPr>
            <p:nvPr/>
          </p:nvSpPr>
          <p:spPr bwMode="auto">
            <a:xfrm>
              <a:off x="4465862" y="4225440"/>
              <a:ext cx="1292875" cy="312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Compute</a:t>
              </a:r>
            </a:p>
          </p:txBody>
        </p:sp>
        <p:pic>
          <p:nvPicPr>
            <p:cNvPr id="156" name="Picture 34" descr="CiscoUCS-Bseri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3064" y="4013141"/>
              <a:ext cx="1367679" cy="72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4869286" y="1581127"/>
            <a:ext cx="2528963" cy="999661"/>
            <a:chOff x="1744685" y="1897399"/>
            <a:chExt cx="2479601" cy="980149"/>
          </a:xfrm>
        </p:grpSpPr>
        <p:sp>
          <p:nvSpPr>
            <p:cNvPr id="157" name="Freeform 95"/>
            <p:cNvSpPr>
              <a:spLocks/>
            </p:cNvSpPr>
            <p:nvPr/>
          </p:nvSpPr>
          <p:spPr bwMode="auto">
            <a:xfrm flipH="1">
              <a:off x="1744685" y="2098827"/>
              <a:ext cx="1153204" cy="755325"/>
            </a:xfrm>
            <a:custGeom>
              <a:avLst/>
              <a:gdLst>
                <a:gd name="T0" fmla="*/ 618 w 736"/>
                <a:gd name="T1" fmla="*/ 213 h 484"/>
                <a:gd name="T2" fmla="*/ 618 w 736"/>
                <a:gd name="T3" fmla="*/ 203 h 484"/>
                <a:gd name="T4" fmla="*/ 415 w 736"/>
                <a:gd name="T5" fmla="*/ 0 h 484"/>
                <a:gd name="T6" fmla="*/ 246 w 736"/>
                <a:gd name="T7" fmla="*/ 91 h 484"/>
                <a:gd name="T8" fmla="*/ 191 w 736"/>
                <a:gd name="T9" fmla="*/ 76 h 484"/>
                <a:gd name="T10" fmla="*/ 125 w 736"/>
                <a:gd name="T11" fmla="*/ 96 h 484"/>
                <a:gd name="T12" fmla="*/ 73 w 736"/>
                <a:gd name="T13" fmla="*/ 191 h 484"/>
                <a:gd name="T14" fmla="*/ 0 w 736"/>
                <a:gd name="T15" fmla="*/ 325 h 484"/>
                <a:gd name="T16" fmla="*/ 142 w 736"/>
                <a:gd name="T17" fmla="*/ 484 h 484"/>
                <a:gd name="T18" fmla="*/ 160 w 736"/>
                <a:gd name="T19" fmla="*/ 484 h 484"/>
                <a:gd name="T20" fmla="*/ 176 w 736"/>
                <a:gd name="T21" fmla="*/ 484 h 484"/>
                <a:gd name="T22" fmla="*/ 507 w 736"/>
                <a:gd name="T23" fmla="*/ 484 h 484"/>
                <a:gd name="T24" fmla="*/ 514 w 736"/>
                <a:gd name="T25" fmla="*/ 484 h 484"/>
                <a:gd name="T26" fmla="*/ 522 w 736"/>
                <a:gd name="T27" fmla="*/ 484 h 484"/>
                <a:gd name="T28" fmla="*/ 546 w 736"/>
                <a:gd name="T29" fmla="*/ 484 h 484"/>
                <a:gd name="T30" fmla="*/ 599 w 736"/>
                <a:gd name="T31" fmla="*/ 484 h 484"/>
                <a:gd name="T32" fmla="*/ 736 w 736"/>
                <a:gd name="T33" fmla="*/ 348 h 484"/>
                <a:gd name="T34" fmla="*/ 618 w 736"/>
                <a:gd name="T35" fmla="*/ 21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6" h="484">
                  <a:moveTo>
                    <a:pt x="618" y="213"/>
                  </a:moveTo>
                  <a:cubicBezTo>
                    <a:pt x="618" y="210"/>
                    <a:pt x="618" y="206"/>
                    <a:pt x="618" y="203"/>
                  </a:cubicBezTo>
                  <a:cubicBezTo>
                    <a:pt x="618" y="91"/>
                    <a:pt x="527" y="0"/>
                    <a:pt x="415" y="0"/>
                  </a:cubicBezTo>
                  <a:cubicBezTo>
                    <a:pt x="345" y="0"/>
                    <a:pt x="283" y="37"/>
                    <a:pt x="246" y="91"/>
                  </a:cubicBezTo>
                  <a:cubicBezTo>
                    <a:pt x="230" y="82"/>
                    <a:pt x="211" y="76"/>
                    <a:pt x="191" y="76"/>
                  </a:cubicBezTo>
                  <a:cubicBezTo>
                    <a:pt x="167" y="76"/>
                    <a:pt x="144" y="83"/>
                    <a:pt x="125" y="96"/>
                  </a:cubicBezTo>
                  <a:cubicBezTo>
                    <a:pt x="94" y="116"/>
                    <a:pt x="74" y="151"/>
                    <a:pt x="73" y="191"/>
                  </a:cubicBezTo>
                  <a:cubicBezTo>
                    <a:pt x="30" y="219"/>
                    <a:pt x="0" y="269"/>
                    <a:pt x="0" y="325"/>
                  </a:cubicBezTo>
                  <a:cubicBezTo>
                    <a:pt x="0" y="407"/>
                    <a:pt x="62" y="475"/>
                    <a:pt x="142" y="484"/>
                  </a:cubicBezTo>
                  <a:cubicBezTo>
                    <a:pt x="148" y="484"/>
                    <a:pt x="154" y="484"/>
                    <a:pt x="160" y="484"/>
                  </a:cubicBezTo>
                  <a:cubicBezTo>
                    <a:pt x="165" y="484"/>
                    <a:pt x="171" y="484"/>
                    <a:pt x="176" y="484"/>
                  </a:cubicBezTo>
                  <a:cubicBezTo>
                    <a:pt x="250" y="484"/>
                    <a:pt x="425" y="484"/>
                    <a:pt x="507" y="484"/>
                  </a:cubicBezTo>
                  <a:cubicBezTo>
                    <a:pt x="510" y="484"/>
                    <a:pt x="512" y="484"/>
                    <a:pt x="514" y="484"/>
                  </a:cubicBezTo>
                  <a:cubicBezTo>
                    <a:pt x="522" y="484"/>
                    <a:pt x="522" y="484"/>
                    <a:pt x="522" y="484"/>
                  </a:cubicBezTo>
                  <a:cubicBezTo>
                    <a:pt x="526" y="484"/>
                    <a:pt x="538" y="484"/>
                    <a:pt x="546" y="484"/>
                  </a:cubicBezTo>
                  <a:cubicBezTo>
                    <a:pt x="599" y="484"/>
                    <a:pt x="599" y="484"/>
                    <a:pt x="599" y="484"/>
                  </a:cubicBezTo>
                  <a:cubicBezTo>
                    <a:pt x="675" y="483"/>
                    <a:pt x="736" y="422"/>
                    <a:pt x="736" y="348"/>
                  </a:cubicBezTo>
                  <a:cubicBezTo>
                    <a:pt x="736" y="279"/>
                    <a:pt x="684" y="222"/>
                    <a:pt x="618" y="213"/>
                  </a:cubicBez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69915" tIns="34957" rIns="69915" bIns="34957" numCol="1" anchor="t" anchorCtr="0" compatLnSpc="1">
              <a:prstTxWarp prst="textNoShape">
                <a:avLst/>
              </a:prstTxWarp>
            </a:bodyPr>
            <a:lstStyle/>
            <a:p>
              <a:pPr defTabSz="699132"/>
              <a:endParaRPr lang="en-US" sz="1378" dirty="0">
                <a:solidFill>
                  <a:srgbClr val="000000"/>
                </a:solidFill>
              </a:endParaRPr>
            </a:p>
          </p:txBody>
        </p:sp>
        <p:sp>
          <p:nvSpPr>
            <p:cNvPr id="158" name="Freeform 95"/>
            <p:cNvSpPr>
              <a:spLocks/>
            </p:cNvSpPr>
            <p:nvPr/>
          </p:nvSpPr>
          <p:spPr bwMode="auto">
            <a:xfrm flipH="1">
              <a:off x="3071082" y="1985310"/>
              <a:ext cx="1153204" cy="755325"/>
            </a:xfrm>
            <a:custGeom>
              <a:avLst/>
              <a:gdLst>
                <a:gd name="T0" fmla="*/ 618 w 736"/>
                <a:gd name="T1" fmla="*/ 213 h 484"/>
                <a:gd name="T2" fmla="*/ 618 w 736"/>
                <a:gd name="T3" fmla="*/ 203 h 484"/>
                <a:gd name="T4" fmla="*/ 415 w 736"/>
                <a:gd name="T5" fmla="*/ 0 h 484"/>
                <a:gd name="T6" fmla="*/ 246 w 736"/>
                <a:gd name="T7" fmla="*/ 91 h 484"/>
                <a:gd name="T8" fmla="*/ 191 w 736"/>
                <a:gd name="T9" fmla="*/ 76 h 484"/>
                <a:gd name="T10" fmla="*/ 125 w 736"/>
                <a:gd name="T11" fmla="*/ 96 h 484"/>
                <a:gd name="T12" fmla="*/ 73 w 736"/>
                <a:gd name="T13" fmla="*/ 191 h 484"/>
                <a:gd name="T14" fmla="*/ 0 w 736"/>
                <a:gd name="T15" fmla="*/ 325 h 484"/>
                <a:gd name="T16" fmla="*/ 142 w 736"/>
                <a:gd name="T17" fmla="*/ 484 h 484"/>
                <a:gd name="T18" fmla="*/ 160 w 736"/>
                <a:gd name="T19" fmla="*/ 484 h 484"/>
                <a:gd name="T20" fmla="*/ 176 w 736"/>
                <a:gd name="T21" fmla="*/ 484 h 484"/>
                <a:gd name="T22" fmla="*/ 507 w 736"/>
                <a:gd name="T23" fmla="*/ 484 h 484"/>
                <a:gd name="T24" fmla="*/ 514 w 736"/>
                <a:gd name="T25" fmla="*/ 484 h 484"/>
                <a:gd name="T26" fmla="*/ 522 w 736"/>
                <a:gd name="T27" fmla="*/ 484 h 484"/>
                <a:gd name="T28" fmla="*/ 546 w 736"/>
                <a:gd name="T29" fmla="*/ 484 h 484"/>
                <a:gd name="T30" fmla="*/ 599 w 736"/>
                <a:gd name="T31" fmla="*/ 484 h 484"/>
                <a:gd name="T32" fmla="*/ 736 w 736"/>
                <a:gd name="T33" fmla="*/ 348 h 484"/>
                <a:gd name="T34" fmla="*/ 618 w 736"/>
                <a:gd name="T35" fmla="*/ 21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6" h="484">
                  <a:moveTo>
                    <a:pt x="618" y="213"/>
                  </a:moveTo>
                  <a:cubicBezTo>
                    <a:pt x="618" y="210"/>
                    <a:pt x="618" y="206"/>
                    <a:pt x="618" y="203"/>
                  </a:cubicBezTo>
                  <a:cubicBezTo>
                    <a:pt x="618" y="91"/>
                    <a:pt x="527" y="0"/>
                    <a:pt x="415" y="0"/>
                  </a:cubicBezTo>
                  <a:cubicBezTo>
                    <a:pt x="345" y="0"/>
                    <a:pt x="283" y="37"/>
                    <a:pt x="246" y="91"/>
                  </a:cubicBezTo>
                  <a:cubicBezTo>
                    <a:pt x="230" y="82"/>
                    <a:pt x="211" y="76"/>
                    <a:pt x="191" y="76"/>
                  </a:cubicBezTo>
                  <a:cubicBezTo>
                    <a:pt x="167" y="76"/>
                    <a:pt x="144" y="83"/>
                    <a:pt x="125" y="96"/>
                  </a:cubicBezTo>
                  <a:cubicBezTo>
                    <a:pt x="94" y="116"/>
                    <a:pt x="74" y="151"/>
                    <a:pt x="73" y="191"/>
                  </a:cubicBezTo>
                  <a:cubicBezTo>
                    <a:pt x="30" y="219"/>
                    <a:pt x="0" y="269"/>
                    <a:pt x="0" y="325"/>
                  </a:cubicBezTo>
                  <a:cubicBezTo>
                    <a:pt x="0" y="407"/>
                    <a:pt x="62" y="475"/>
                    <a:pt x="142" y="484"/>
                  </a:cubicBezTo>
                  <a:cubicBezTo>
                    <a:pt x="148" y="484"/>
                    <a:pt x="154" y="484"/>
                    <a:pt x="160" y="484"/>
                  </a:cubicBezTo>
                  <a:cubicBezTo>
                    <a:pt x="165" y="484"/>
                    <a:pt x="171" y="484"/>
                    <a:pt x="176" y="484"/>
                  </a:cubicBezTo>
                  <a:cubicBezTo>
                    <a:pt x="250" y="484"/>
                    <a:pt x="425" y="484"/>
                    <a:pt x="507" y="484"/>
                  </a:cubicBezTo>
                  <a:cubicBezTo>
                    <a:pt x="510" y="484"/>
                    <a:pt x="512" y="484"/>
                    <a:pt x="514" y="484"/>
                  </a:cubicBezTo>
                  <a:cubicBezTo>
                    <a:pt x="522" y="484"/>
                    <a:pt x="522" y="484"/>
                    <a:pt x="522" y="484"/>
                  </a:cubicBezTo>
                  <a:cubicBezTo>
                    <a:pt x="526" y="484"/>
                    <a:pt x="538" y="484"/>
                    <a:pt x="546" y="484"/>
                  </a:cubicBezTo>
                  <a:cubicBezTo>
                    <a:pt x="599" y="484"/>
                    <a:pt x="599" y="484"/>
                    <a:pt x="599" y="484"/>
                  </a:cubicBezTo>
                  <a:cubicBezTo>
                    <a:pt x="675" y="483"/>
                    <a:pt x="736" y="422"/>
                    <a:pt x="736" y="348"/>
                  </a:cubicBezTo>
                  <a:cubicBezTo>
                    <a:pt x="736" y="279"/>
                    <a:pt x="684" y="222"/>
                    <a:pt x="618" y="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69915" tIns="34957" rIns="69915" bIns="34957" numCol="1" anchor="t" anchorCtr="0" compatLnSpc="1">
              <a:prstTxWarp prst="textNoShape">
                <a:avLst/>
              </a:prstTxWarp>
            </a:bodyPr>
            <a:lstStyle/>
            <a:p>
              <a:pPr defTabSz="699132"/>
              <a:endParaRPr lang="en-US" sz="1378" dirty="0">
                <a:solidFill>
                  <a:srgbClr val="000000"/>
                </a:solidFill>
              </a:endParaRPr>
            </a:p>
          </p:txBody>
        </p:sp>
        <p:sp>
          <p:nvSpPr>
            <p:cNvPr id="159" name="Freeform 95"/>
            <p:cNvSpPr>
              <a:spLocks/>
            </p:cNvSpPr>
            <p:nvPr/>
          </p:nvSpPr>
          <p:spPr bwMode="auto">
            <a:xfrm flipH="1">
              <a:off x="2103670" y="1897399"/>
              <a:ext cx="1496458" cy="980149"/>
            </a:xfrm>
            <a:custGeom>
              <a:avLst/>
              <a:gdLst>
                <a:gd name="T0" fmla="*/ 618 w 736"/>
                <a:gd name="T1" fmla="*/ 213 h 484"/>
                <a:gd name="T2" fmla="*/ 618 w 736"/>
                <a:gd name="T3" fmla="*/ 203 h 484"/>
                <a:gd name="T4" fmla="*/ 415 w 736"/>
                <a:gd name="T5" fmla="*/ 0 h 484"/>
                <a:gd name="T6" fmla="*/ 246 w 736"/>
                <a:gd name="T7" fmla="*/ 91 h 484"/>
                <a:gd name="T8" fmla="*/ 191 w 736"/>
                <a:gd name="T9" fmla="*/ 76 h 484"/>
                <a:gd name="T10" fmla="*/ 125 w 736"/>
                <a:gd name="T11" fmla="*/ 96 h 484"/>
                <a:gd name="T12" fmla="*/ 73 w 736"/>
                <a:gd name="T13" fmla="*/ 191 h 484"/>
                <a:gd name="T14" fmla="*/ 0 w 736"/>
                <a:gd name="T15" fmla="*/ 325 h 484"/>
                <a:gd name="T16" fmla="*/ 142 w 736"/>
                <a:gd name="T17" fmla="*/ 484 h 484"/>
                <a:gd name="T18" fmla="*/ 160 w 736"/>
                <a:gd name="T19" fmla="*/ 484 h 484"/>
                <a:gd name="T20" fmla="*/ 176 w 736"/>
                <a:gd name="T21" fmla="*/ 484 h 484"/>
                <a:gd name="T22" fmla="*/ 507 w 736"/>
                <a:gd name="T23" fmla="*/ 484 h 484"/>
                <a:gd name="T24" fmla="*/ 514 w 736"/>
                <a:gd name="T25" fmla="*/ 484 h 484"/>
                <a:gd name="T26" fmla="*/ 522 w 736"/>
                <a:gd name="T27" fmla="*/ 484 h 484"/>
                <a:gd name="T28" fmla="*/ 546 w 736"/>
                <a:gd name="T29" fmla="*/ 484 h 484"/>
                <a:gd name="T30" fmla="*/ 599 w 736"/>
                <a:gd name="T31" fmla="*/ 484 h 484"/>
                <a:gd name="T32" fmla="*/ 736 w 736"/>
                <a:gd name="T33" fmla="*/ 348 h 484"/>
                <a:gd name="T34" fmla="*/ 618 w 736"/>
                <a:gd name="T35" fmla="*/ 21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6" h="484">
                  <a:moveTo>
                    <a:pt x="618" y="213"/>
                  </a:moveTo>
                  <a:cubicBezTo>
                    <a:pt x="618" y="210"/>
                    <a:pt x="618" y="206"/>
                    <a:pt x="618" y="203"/>
                  </a:cubicBezTo>
                  <a:cubicBezTo>
                    <a:pt x="618" y="91"/>
                    <a:pt x="527" y="0"/>
                    <a:pt x="415" y="0"/>
                  </a:cubicBezTo>
                  <a:cubicBezTo>
                    <a:pt x="345" y="0"/>
                    <a:pt x="283" y="37"/>
                    <a:pt x="246" y="91"/>
                  </a:cubicBezTo>
                  <a:cubicBezTo>
                    <a:pt x="230" y="82"/>
                    <a:pt x="211" y="76"/>
                    <a:pt x="191" y="76"/>
                  </a:cubicBezTo>
                  <a:cubicBezTo>
                    <a:pt x="167" y="76"/>
                    <a:pt x="144" y="83"/>
                    <a:pt x="125" y="96"/>
                  </a:cubicBezTo>
                  <a:cubicBezTo>
                    <a:pt x="94" y="116"/>
                    <a:pt x="74" y="151"/>
                    <a:pt x="73" y="191"/>
                  </a:cubicBezTo>
                  <a:cubicBezTo>
                    <a:pt x="30" y="219"/>
                    <a:pt x="0" y="269"/>
                    <a:pt x="0" y="325"/>
                  </a:cubicBezTo>
                  <a:cubicBezTo>
                    <a:pt x="0" y="407"/>
                    <a:pt x="62" y="475"/>
                    <a:pt x="142" y="484"/>
                  </a:cubicBezTo>
                  <a:cubicBezTo>
                    <a:pt x="148" y="484"/>
                    <a:pt x="154" y="484"/>
                    <a:pt x="160" y="484"/>
                  </a:cubicBezTo>
                  <a:cubicBezTo>
                    <a:pt x="165" y="484"/>
                    <a:pt x="171" y="484"/>
                    <a:pt x="176" y="484"/>
                  </a:cubicBezTo>
                  <a:cubicBezTo>
                    <a:pt x="250" y="484"/>
                    <a:pt x="425" y="484"/>
                    <a:pt x="507" y="484"/>
                  </a:cubicBezTo>
                  <a:cubicBezTo>
                    <a:pt x="510" y="484"/>
                    <a:pt x="512" y="484"/>
                    <a:pt x="514" y="484"/>
                  </a:cubicBezTo>
                  <a:cubicBezTo>
                    <a:pt x="522" y="484"/>
                    <a:pt x="522" y="484"/>
                    <a:pt x="522" y="484"/>
                  </a:cubicBezTo>
                  <a:cubicBezTo>
                    <a:pt x="526" y="484"/>
                    <a:pt x="538" y="484"/>
                    <a:pt x="546" y="484"/>
                  </a:cubicBezTo>
                  <a:cubicBezTo>
                    <a:pt x="599" y="484"/>
                    <a:pt x="599" y="484"/>
                    <a:pt x="599" y="484"/>
                  </a:cubicBezTo>
                  <a:cubicBezTo>
                    <a:pt x="675" y="483"/>
                    <a:pt x="736" y="422"/>
                    <a:pt x="736" y="348"/>
                  </a:cubicBezTo>
                  <a:cubicBezTo>
                    <a:pt x="736" y="279"/>
                    <a:pt x="684" y="222"/>
                    <a:pt x="618" y="21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69915" tIns="34957" rIns="69915" bIns="34957" numCol="1" anchor="t" anchorCtr="0" compatLnSpc="1">
              <a:prstTxWarp prst="textNoShape">
                <a:avLst/>
              </a:prstTxWarp>
            </a:bodyPr>
            <a:lstStyle/>
            <a:p>
              <a:pPr defTabSz="699132"/>
              <a:endParaRPr lang="en-US" sz="1378" kern="0" dirty="0">
                <a:solidFill>
                  <a:srgbClr val="505050"/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2193147" y="2326040"/>
              <a:ext cx="1345412" cy="51412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37062" tIns="109650" rIns="137062" bIns="109650" rtlCol="0">
              <a:spAutoFit/>
            </a:bodyPr>
            <a:lstStyle/>
            <a:p>
              <a:pPr algn="ctr" defTabSz="698473">
                <a:lnSpc>
                  <a:spcPct val="90000"/>
                </a:lnSpc>
                <a:spcAft>
                  <a:spcPts val="450"/>
                </a:spcAft>
              </a:pPr>
              <a:r>
                <a:rPr lang="en-US" sz="1072" b="1" kern="0" dirty="0">
                  <a:solidFill>
                    <a:sysClr val="windowText" lastClr="000000"/>
                  </a:solidFill>
                </a:rPr>
                <a:t>Microsoft Azure </a:t>
              </a:r>
              <a:br>
                <a:rPr lang="en-US" sz="1072" b="1" kern="0" dirty="0">
                  <a:solidFill>
                    <a:sysClr val="windowText" lastClr="000000"/>
                  </a:solidFill>
                </a:rPr>
              </a:br>
              <a:r>
                <a:rPr lang="en-US" sz="1072" b="1" kern="0" dirty="0">
                  <a:solidFill>
                    <a:sysClr val="windowText" lastClr="000000"/>
                  </a:solidFill>
                </a:rPr>
                <a:t>Site Recovery</a:t>
              </a:r>
            </a:p>
          </p:txBody>
        </p:sp>
      </p:grpSp>
      <p:cxnSp>
        <p:nvCxnSpPr>
          <p:cNvPr id="162" name="Straight Arrow Connector 161"/>
          <p:cNvCxnSpPr/>
          <p:nvPr/>
        </p:nvCxnSpPr>
        <p:spPr>
          <a:xfrm>
            <a:off x="7524035" y="2333030"/>
            <a:ext cx="990280" cy="14688"/>
          </a:xfrm>
          <a:prstGeom prst="straightConnector1">
            <a:avLst/>
          </a:prstGeom>
          <a:ln w="57150">
            <a:solidFill>
              <a:schemeClr val="accent6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 flipH="1">
            <a:off x="3591831" y="2335979"/>
            <a:ext cx="1066043" cy="22094"/>
          </a:xfrm>
          <a:prstGeom prst="straightConnector1">
            <a:avLst/>
          </a:prstGeom>
          <a:ln w="57150">
            <a:solidFill>
              <a:schemeClr val="accent6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Freeform 61"/>
          <p:cNvSpPr>
            <a:spLocks/>
          </p:cNvSpPr>
          <p:nvPr/>
        </p:nvSpPr>
        <p:spPr bwMode="auto">
          <a:xfrm>
            <a:off x="697905" y="1007973"/>
            <a:ext cx="898602" cy="589353"/>
          </a:xfrm>
          <a:custGeom>
            <a:avLst/>
            <a:gdLst>
              <a:gd name="T0" fmla="*/ 33 w 206"/>
              <a:gd name="T1" fmla="*/ 59 h 135"/>
              <a:gd name="T2" fmla="*/ 33 w 206"/>
              <a:gd name="T3" fmla="*/ 57 h 135"/>
              <a:gd name="T4" fmla="*/ 90 w 206"/>
              <a:gd name="T5" fmla="*/ 0 h 135"/>
              <a:gd name="T6" fmla="*/ 137 w 206"/>
              <a:gd name="T7" fmla="*/ 25 h 135"/>
              <a:gd name="T8" fmla="*/ 153 w 206"/>
              <a:gd name="T9" fmla="*/ 21 h 135"/>
              <a:gd name="T10" fmla="*/ 171 w 206"/>
              <a:gd name="T11" fmla="*/ 27 h 135"/>
              <a:gd name="T12" fmla="*/ 186 w 206"/>
              <a:gd name="T13" fmla="*/ 53 h 135"/>
              <a:gd name="T14" fmla="*/ 206 w 206"/>
              <a:gd name="T15" fmla="*/ 91 h 135"/>
              <a:gd name="T16" fmla="*/ 166 w 206"/>
              <a:gd name="T17" fmla="*/ 135 h 135"/>
              <a:gd name="T18" fmla="*/ 161 w 206"/>
              <a:gd name="T19" fmla="*/ 135 h 135"/>
              <a:gd name="T20" fmla="*/ 157 w 206"/>
              <a:gd name="T21" fmla="*/ 135 h 135"/>
              <a:gd name="T22" fmla="*/ 64 w 206"/>
              <a:gd name="T23" fmla="*/ 135 h 135"/>
              <a:gd name="T24" fmla="*/ 62 w 206"/>
              <a:gd name="T25" fmla="*/ 135 h 135"/>
              <a:gd name="T26" fmla="*/ 60 w 206"/>
              <a:gd name="T27" fmla="*/ 135 h 135"/>
              <a:gd name="T28" fmla="*/ 53 w 206"/>
              <a:gd name="T29" fmla="*/ 135 h 135"/>
              <a:gd name="T30" fmla="*/ 38 w 206"/>
              <a:gd name="T31" fmla="*/ 135 h 135"/>
              <a:gd name="T32" fmla="*/ 0 w 206"/>
              <a:gd name="T33" fmla="*/ 97 h 135"/>
              <a:gd name="T34" fmla="*/ 33 w 206"/>
              <a:gd name="T35" fmla="*/ 59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6" h="135">
                <a:moveTo>
                  <a:pt x="33" y="59"/>
                </a:moveTo>
                <a:cubicBezTo>
                  <a:pt x="33" y="59"/>
                  <a:pt x="33" y="57"/>
                  <a:pt x="33" y="57"/>
                </a:cubicBezTo>
                <a:cubicBezTo>
                  <a:pt x="33" y="25"/>
                  <a:pt x="58" y="0"/>
                  <a:pt x="90" y="0"/>
                </a:cubicBezTo>
                <a:cubicBezTo>
                  <a:pt x="109" y="0"/>
                  <a:pt x="127" y="10"/>
                  <a:pt x="137" y="25"/>
                </a:cubicBezTo>
                <a:cubicBezTo>
                  <a:pt x="142" y="23"/>
                  <a:pt x="147" y="21"/>
                  <a:pt x="153" y="21"/>
                </a:cubicBezTo>
                <a:cubicBezTo>
                  <a:pt x="159" y="21"/>
                  <a:pt x="166" y="23"/>
                  <a:pt x="171" y="27"/>
                </a:cubicBezTo>
                <a:cubicBezTo>
                  <a:pt x="180" y="33"/>
                  <a:pt x="185" y="42"/>
                  <a:pt x="186" y="53"/>
                </a:cubicBezTo>
                <a:cubicBezTo>
                  <a:pt x="198" y="61"/>
                  <a:pt x="206" y="75"/>
                  <a:pt x="206" y="91"/>
                </a:cubicBezTo>
                <a:cubicBezTo>
                  <a:pt x="206" y="114"/>
                  <a:pt x="189" y="133"/>
                  <a:pt x="166" y="135"/>
                </a:cubicBezTo>
                <a:cubicBezTo>
                  <a:pt x="165" y="135"/>
                  <a:pt x="163" y="135"/>
                  <a:pt x="161" y="135"/>
                </a:cubicBezTo>
                <a:cubicBezTo>
                  <a:pt x="160" y="135"/>
                  <a:pt x="158" y="135"/>
                  <a:pt x="157" y="135"/>
                </a:cubicBezTo>
                <a:cubicBezTo>
                  <a:pt x="136" y="135"/>
                  <a:pt x="87" y="135"/>
                  <a:pt x="64" y="135"/>
                </a:cubicBezTo>
                <a:cubicBezTo>
                  <a:pt x="63" y="135"/>
                  <a:pt x="62" y="135"/>
                  <a:pt x="62" y="135"/>
                </a:cubicBezTo>
                <a:cubicBezTo>
                  <a:pt x="60" y="135"/>
                  <a:pt x="60" y="135"/>
                  <a:pt x="60" y="135"/>
                </a:cubicBezTo>
                <a:cubicBezTo>
                  <a:pt x="58" y="135"/>
                  <a:pt x="55" y="135"/>
                  <a:pt x="53" y="135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17" y="135"/>
                  <a:pt x="0" y="118"/>
                  <a:pt x="0" y="97"/>
                </a:cubicBezTo>
                <a:cubicBezTo>
                  <a:pt x="0" y="78"/>
                  <a:pt x="14" y="62"/>
                  <a:pt x="33" y="59"/>
                </a:cubicBezTo>
                <a:close/>
              </a:path>
            </a:pathLst>
          </a:custGeom>
          <a:solidFill>
            <a:srgbClr val="0072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167" name="Freeform 62"/>
          <p:cNvSpPr>
            <a:spLocks/>
          </p:cNvSpPr>
          <p:nvPr/>
        </p:nvSpPr>
        <p:spPr bwMode="auto">
          <a:xfrm>
            <a:off x="223509" y="1007973"/>
            <a:ext cx="741549" cy="485731"/>
          </a:xfrm>
          <a:custGeom>
            <a:avLst/>
            <a:gdLst>
              <a:gd name="T0" fmla="*/ 28 w 170"/>
              <a:gd name="T1" fmla="*/ 49 h 111"/>
              <a:gd name="T2" fmla="*/ 28 w 170"/>
              <a:gd name="T3" fmla="*/ 47 h 111"/>
              <a:gd name="T4" fmla="*/ 74 w 170"/>
              <a:gd name="T5" fmla="*/ 0 h 111"/>
              <a:gd name="T6" fmla="*/ 113 w 170"/>
              <a:gd name="T7" fmla="*/ 21 h 111"/>
              <a:gd name="T8" fmla="*/ 126 w 170"/>
              <a:gd name="T9" fmla="*/ 17 h 111"/>
              <a:gd name="T10" fmla="*/ 141 w 170"/>
              <a:gd name="T11" fmla="*/ 22 h 111"/>
              <a:gd name="T12" fmla="*/ 153 w 170"/>
              <a:gd name="T13" fmla="*/ 44 h 111"/>
              <a:gd name="T14" fmla="*/ 170 w 170"/>
              <a:gd name="T15" fmla="*/ 74 h 111"/>
              <a:gd name="T16" fmla="*/ 137 w 170"/>
              <a:gd name="T17" fmla="*/ 111 h 111"/>
              <a:gd name="T18" fmla="*/ 133 w 170"/>
              <a:gd name="T19" fmla="*/ 111 h 111"/>
              <a:gd name="T20" fmla="*/ 129 w 170"/>
              <a:gd name="T21" fmla="*/ 111 h 111"/>
              <a:gd name="T22" fmla="*/ 53 w 170"/>
              <a:gd name="T23" fmla="*/ 111 h 111"/>
              <a:gd name="T24" fmla="*/ 52 w 170"/>
              <a:gd name="T25" fmla="*/ 111 h 111"/>
              <a:gd name="T26" fmla="*/ 50 w 170"/>
              <a:gd name="T27" fmla="*/ 111 h 111"/>
              <a:gd name="T28" fmla="*/ 44 w 170"/>
              <a:gd name="T29" fmla="*/ 111 h 111"/>
              <a:gd name="T30" fmla="*/ 32 w 170"/>
              <a:gd name="T31" fmla="*/ 111 h 111"/>
              <a:gd name="T32" fmla="*/ 0 w 170"/>
              <a:gd name="T33" fmla="*/ 80 h 111"/>
              <a:gd name="T34" fmla="*/ 28 w 170"/>
              <a:gd name="T35" fmla="*/ 4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0" h="111">
                <a:moveTo>
                  <a:pt x="28" y="49"/>
                </a:moveTo>
                <a:cubicBezTo>
                  <a:pt x="28" y="48"/>
                  <a:pt x="28" y="47"/>
                  <a:pt x="28" y="47"/>
                </a:cubicBezTo>
                <a:cubicBezTo>
                  <a:pt x="28" y="21"/>
                  <a:pt x="48" y="0"/>
                  <a:pt x="74" y="0"/>
                </a:cubicBezTo>
                <a:cubicBezTo>
                  <a:pt x="91" y="0"/>
                  <a:pt x="105" y="8"/>
                  <a:pt x="113" y="21"/>
                </a:cubicBezTo>
                <a:cubicBezTo>
                  <a:pt x="117" y="19"/>
                  <a:pt x="121" y="17"/>
                  <a:pt x="126" y="17"/>
                </a:cubicBezTo>
                <a:cubicBezTo>
                  <a:pt x="132" y="17"/>
                  <a:pt x="137" y="19"/>
                  <a:pt x="141" y="22"/>
                </a:cubicBezTo>
                <a:cubicBezTo>
                  <a:pt x="148" y="27"/>
                  <a:pt x="153" y="35"/>
                  <a:pt x="153" y="44"/>
                </a:cubicBezTo>
                <a:cubicBezTo>
                  <a:pt x="163" y="50"/>
                  <a:pt x="170" y="62"/>
                  <a:pt x="170" y="74"/>
                </a:cubicBezTo>
                <a:cubicBezTo>
                  <a:pt x="170" y="93"/>
                  <a:pt x="156" y="109"/>
                  <a:pt x="137" y="111"/>
                </a:cubicBezTo>
                <a:cubicBezTo>
                  <a:pt x="136" y="111"/>
                  <a:pt x="134" y="111"/>
                  <a:pt x="133" y="111"/>
                </a:cubicBezTo>
                <a:cubicBezTo>
                  <a:pt x="132" y="111"/>
                  <a:pt x="131" y="111"/>
                  <a:pt x="129" y="111"/>
                </a:cubicBezTo>
                <a:cubicBezTo>
                  <a:pt x="112" y="111"/>
                  <a:pt x="72" y="111"/>
                  <a:pt x="53" y="111"/>
                </a:cubicBezTo>
                <a:cubicBezTo>
                  <a:pt x="53" y="111"/>
                  <a:pt x="52" y="111"/>
                  <a:pt x="52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9" y="111"/>
                  <a:pt x="46" y="111"/>
                  <a:pt x="44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14" y="111"/>
                  <a:pt x="0" y="97"/>
                  <a:pt x="0" y="80"/>
                </a:cubicBezTo>
                <a:cubicBezTo>
                  <a:pt x="0" y="64"/>
                  <a:pt x="12" y="51"/>
                  <a:pt x="28" y="49"/>
                </a:cubicBezTo>
                <a:close/>
              </a:path>
            </a:pathLst>
          </a:custGeom>
          <a:solidFill>
            <a:srgbClr val="00BC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07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  <p:bldP spid="16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5483" y="1212849"/>
            <a:ext cx="11887876" cy="244348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Ask:</a:t>
            </a:r>
          </a:p>
          <a:p>
            <a:r>
              <a:rPr lang="en-US" dirty="0" smtClean="0"/>
              <a:t>Enable failover of our Mission Critical Virtual Machines while..</a:t>
            </a:r>
          </a:p>
          <a:p>
            <a:pPr lvl="1"/>
            <a:r>
              <a:rPr lang="en-US" dirty="0" smtClean="0"/>
              <a:t>Leveraging Microsoft Azure’s connection speed, performance, scalability and cost</a:t>
            </a:r>
          </a:p>
          <a:p>
            <a:pPr lvl="1"/>
            <a:r>
              <a:rPr lang="en-US" dirty="0" smtClean="0"/>
              <a:t>Maintaining our data sovereignty  </a:t>
            </a:r>
          </a:p>
          <a:p>
            <a:pPr lvl="1"/>
            <a:r>
              <a:rPr lang="en-US" dirty="0" smtClean="0"/>
              <a:t>Saving the resources and costs of building and maintaining a recovery datacenter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5481" y="3782266"/>
            <a:ext cx="11887878" cy="188329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Solution:</a:t>
            </a:r>
          </a:p>
          <a:p>
            <a:pPr lvl="1"/>
            <a:r>
              <a:rPr lang="en-US" dirty="0" smtClean="0"/>
              <a:t>Microsoft Azure</a:t>
            </a:r>
          </a:p>
          <a:p>
            <a:pPr lvl="1"/>
            <a:r>
              <a:rPr lang="en-US" dirty="0" smtClean="0"/>
              <a:t>Azure Site Recovery </a:t>
            </a:r>
          </a:p>
          <a:p>
            <a:pPr lvl="1"/>
            <a:r>
              <a:rPr lang="en-US" dirty="0" smtClean="0"/>
              <a:t>NetApp Private Storage for Azure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Scenario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963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8717" y="745400"/>
            <a:ext cx="5910123" cy="6260614"/>
            <a:chOff x="6694488" y="730851"/>
            <a:chExt cx="5794764" cy="6138414"/>
          </a:xfrm>
        </p:grpSpPr>
        <p:grpSp>
          <p:nvGrpSpPr>
            <p:cNvPr id="85" name="Group 84"/>
            <p:cNvGrpSpPr/>
            <p:nvPr/>
          </p:nvGrpSpPr>
          <p:grpSpPr>
            <a:xfrm>
              <a:off x="6694488" y="1745619"/>
              <a:ext cx="5497512" cy="5123646"/>
              <a:chOff x="6694488" y="1745619"/>
              <a:chExt cx="5497512" cy="5123646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10323513" y="5696101"/>
                <a:ext cx="1868487" cy="1173163"/>
                <a:chOff x="10323513" y="5696101"/>
                <a:chExt cx="1868487" cy="1173163"/>
              </a:xfrm>
            </p:grpSpPr>
            <p:sp>
              <p:nvSpPr>
                <p:cNvPr id="30" name="Rectangle 40"/>
                <p:cNvSpPr>
                  <a:spLocks noChangeArrowheads="1"/>
                </p:cNvSpPr>
                <p:nvPr/>
              </p:nvSpPr>
              <p:spPr bwMode="auto">
                <a:xfrm flipH="1">
                  <a:off x="10323513" y="6273951"/>
                  <a:ext cx="1868487" cy="59531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" name="Rectangle 41"/>
                <p:cNvSpPr>
                  <a:spLocks noChangeArrowheads="1"/>
                </p:cNvSpPr>
                <p:nvPr/>
              </p:nvSpPr>
              <p:spPr bwMode="auto">
                <a:xfrm flipH="1">
                  <a:off x="10512425" y="5696101"/>
                  <a:ext cx="555625" cy="117316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6694488" y="5967411"/>
                <a:ext cx="777875" cy="890588"/>
                <a:chOff x="7818438" y="5978676"/>
                <a:chExt cx="777875" cy="890588"/>
              </a:xfrm>
            </p:grpSpPr>
            <p:sp>
              <p:nvSpPr>
                <p:cNvPr id="32" name="Rectangle 42"/>
                <p:cNvSpPr>
                  <a:spLocks noChangeArrowheads="1"/>
                </p:cNvSpPr>
                <p:nvPr/>
              </p:nvSpPr>
              <p:spPr bwMode="auto">
                <a:xfrm flipH="1">
                  <a:off x="7929563" y="5978676"/>
                  <a:ext cx="401637" cy="890588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" name="Rectangle 43"/>
                <p:cNvSpPr>
                  <a:spLocks noChangeArrowheads="1"/>
                </p:cNvSpPr>
                <p:nvPr/>
              </p:nvSpPr>
              <p:spPr bwMode="auto">
                <a:xfrm flipH="1">
                  <a:off x="7818438" y="6273951"/>
                  <a:ext cx="777875" cy="59531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" name="Rectangle 44"/>
              <p:cNvSpPr>
                <a:spLocks noChangeArrowheads="1"/>
              </p:cNvSpPr>
              <p:nvPr/>
            </p:nvSpPr>
            <p:spPr bwMode="auto">
              <a:xfrm flipH="1">
                <a:off x="7472363" y="1806531"/>
                <a:ext cx="3403600" cy="506273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xtLst/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65"/>
              <p:cNvSpPr>
                <a:spLocks noChangeArrowheads="1"/>
              </p:cNvSpPr>
              <p:nvPr/>
            </p:nvSpPr>
            <p:spPr bwMode="auto">
              <a:xfrm>
                <a:off x="7403663" y="1745619"/>
                <a:ext cx="3541000" cy="7143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  <a:extLst/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10448339" y="730851"/>
              <a:ext cx="2040913" cy="1007921"/>
              <a:chOff x="10448339" y="730851"/>
              <a:chExt cx="2040913" cy="1007921"/>
            </a:xfrm>
          </p:grpSpPr>
          <p:sp>
            <p:nvSpPr>
              <p:cNvPr id="87" name="Double Wave 86"/>
              <p:cNvSpPr/>
              <p:nvPr/>
            </p:nvSpPr>
            <p:spPr bwMode="auto">
              <a:xfrm>
                <a:off x="10448339" y="730851"/>
                <a:ext cx="2040913" cy="616689"/>
              </a:xfrm>
              <a:prstGeom prst="doubleWav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32" dirty="0">
                    <a:solidFill>
                      <a:sysClr val="windowText" lastClr="000000"/>
                    </a:solidFill>
                  </a:rPr>
                  <a:t>Seattle Retail</a:t>
                </a:r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>
                <a:off x="10448339" y="730851"/>
                <a:ext cx="0" cy="1007921"/>
              </a:xfrm>
              <a:prstGeom prst="line">
                <a:avLst/>
              </a:prstGeom>
              <a:ln w="76200">
                <a:solidFill>
                  <a:schemeClr val="tx1">
                    <a:alpha val="50000"/>
                  </a:schemeClr>
                </a:solidFill>
                <a:headEnd type="non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61" name="Rectangle 115"/>
          <p:cNvSpPr>
            <a:spLocks noChangeArrowheads="1"/>
          </p:cNvSpPr>
          <p:nvPr/>
        </p:nvSpPr>
        <p:spPr bwMode="auto">
          <a:xfrm>
            <a:off x="939596" y="2185832"/>
            <a:ext cx="3196423" cy="480869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/>
          <a:lstStyle/>
          <a:p>
            <a:pPr algn="ctr" defTabSz="932597">
              <a:buClr>
                <a:srgbClr val="5C2D91"/>
              </a:buClr>
            </a:pPr>
            <a:r>
              <a:rPr lang="en-US" sz="1122" b="1" dirty="0">
                <a:solidFill>
                  <a:srgbClr val="000000"/>
                </a:solidFill>
              </a:rPr>
              <a:t>Microsoft System Center</a:t>
            </a:r>
          </a:p>
        </p:txBody>
      </p:sp>
      <p:sp>
        <p:nvSpPr>
          <p:cNvPr id="24" name="Freeform 61"/>
          <p:cNvSpPr>
            <a:spLocks/>
          </p:cNvSpPr>
          <p:nvPr/>
        </p:nvSpPr>
        <p:spPr bwMode="auto">
          <a:xfrm>
            <a:off x="697905" y="1007973"/>
            <a:ext cx="898602" cy="589353"/>
          </a:xfrm>
          <a:custGeom>
            <a:avLst/>
            <a:gdLst>
              <a:gd name="T0" fmla="*/ 33 w 206"/>
              <a:gd name="T1" fmla="*/ 59 h 135"/>
              <a:gd name="T2" fmla="*/ 33 w 206"/>
              <a:gd name="T3" fmla="*/ 57 h 135"/>
              <a:gd name="T4" fmla="*/ 90 w 206"/>
              <a:gd name="T5" fmla="*/ 0 h 135"/>
              <a:gd name="T6" fmla="*/ 137 w 206"/>
              <a:gd name="T7" fmla="*/ 25 h 135"/>
              <a:gd name="T8" fmla="*/ 153 w 206"/>
              <a:gd name="T9" fmla="*/ 21 h 135"/>
              <a:gd name="T10" fmla="*/ 171 w 206"/>
              <a:gd name="T11" fmla="*/ 27 h 135"/>
              <a:gd name="T12" fmla="*/ 186 w 206"/>
              <a:gd name="T13" fmla="*/ 53 h 135"/>
              <a:gd name="T14" fmla="*/ 206 w 206"/>
              <a:gd name="T15" fmla="*/ 91 h 135"/>
              <a:gd name="T16" fmla="*/ 166 w 206"/>
              <a:gd name="T17" fmla="*/ 135 h 135"/>
              <a:gd name="T18" fmla="*/ 161 w 206"/>
              <a:gd name="T19" fmla="*/ 135 h 135"/>
              <a:gd name="T20" fmla="*/ 157 w 206"/>
              <a:gd name="T21" fmla="*/ 135 h 135"/>
              <a:gd name="T22" fmla="*/ 64 w 206"/>
              <a:gd name="T23" fmla="*/ 135 h 135"/>
              <a:gd name="T24" fmla="*/ 62 w 206"/>
              <a:gd name="T25" fmla="*/ 135 h 135"/>
              <a:gd name="T26" fmla="*/ 60 w 206"/>
              <a:gd name="T27" fmla="*/ 135 h 135"/>
              <a:gd name="T28" fmla="*/ 53 w 206"/>
              <a:gd name="T29" fmla="*/ 135 h 135"/>
              <a:gd name="T30" fmla="*/ 38 w 206"/>
              <a:gd name="T31" fmla="*/ 135 h 135"/>
              <a:gd name="T32" fmla="*/ 0 w 206"/>
              <a:gd name="T33" fmla="*/ 97 h 135"/>
              <a:gd name="T34" fmla="*/ 33 w 206"/>
              <a:gd name="T35" fmla="*/ 59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6" h="135">
                <a:moveTo>
                  <a:pt x="33" y="59"/>
                </a:moveTo>
                <a:cubicBezTo>
                  <a:pt x="33" y="59"/>
                  <a:pt x="33" y="57"/>
                  <a:pt x="33" y="57"/>
                </a:cubicBezTo>
                <a:cubicBezTo>
                  <a:pt x="33" y="25"/>
                  <a:pt x="58" y="0"/>
                  <a:pt x="90" y="0"/>
                </a:cubicBezTo>
                <a:cubicBezTo>
                  <a:pt x="109" y="0"/>
                  <a:pt x="127" y="10"/>
                  <a:pt x="137" y="25"/>
                </a:cubicBezTo>
                <a:cubicBezTo>
                  <a:pt x="142" y="23"/>
                  <a:pt x="147" y="21"/>
                  <a:pt x="153" y="21"/>
                </a:cubicBezTo>
                <a:cubicBezTo>
                  <a:pt x="159" y="21"/>
                  <a:pt x="166" y="23"/>
                  <a:pt x="171" y="27"/>
                </a:cubicBezTo>
                <a:cubicBezTo>
                  <a:pt x="180" y="33"/>
                  <a:pt x="185" y="42"/>
                  <a:pt x="186" y="53"/>
                </a:cubicBezTo>
                <a:cubicBezTo>
                  <a:pt x="198" y="61"/>
                  <a:pt x="206" y="75"/>
                  <a:pt x="206" y="91"/>
                </a:cubicBezTo>
                <a:cubicBezTo>
                  <a:pt x="206" y="114"/>
                  <a:pt x="189" y="133"/>
                  <a:pt x="166" y="135"/>
                </a:cubicBezTo>
                <a:cubicBezTo>
                  <a:pt x="165" y="135"/>
                  <a:pt x="163" y="135"/>
                  <a:pt x="161" y="135"/>
                </a:cubicBezTo>
                <a:cubicBezTo>
                  <a:pt x="160" y="135"/>
                  <a:pt x="158" y="135"/>
                  <a:pt x="157" y="135"/>
                </a:cubicBezTo>
                <a:cubicBezTo>
                  <a:pt x="136" y="135"/>
                  <a:pt x="87" y="135"/>
                  <a:pt x="64" y="135"/>
                </a:cubicBezTo>
                <a:cubicBezTo>
                  <a:pt x="63" y="135"/>
                  <a:pt x="62" y="135"/>
                  <a:pt x="62" y="135"/>
                </a:cubicBezTo>
                <a:cubicBezTo>
                  <a:pt x="60" y="135"/>
                  <a:pt x="60" y="135"/>
                  <a:pt x="60" y="135"/>
                </a:cubicBezTo>
                <a:cubicBezTo>
                  <a:pt x="58" y="135"/>
                  <a:pt x="55" y="135"/>
                  <a:pt x="53" y="135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17" y="135"/>
                  <a:pt x="0" y="118"/>
                  <a:pt x="0" y="97"/>
                </a:cubicBezTo>
                <a:cubicBezTo>
                  <a:pt x="0" y="78"/>
                  <a:pt x="14" y="62"/>
                  <a:pt x="33" y="59"/>
                </a:cubicBezTo>
                <a:close/>
              </a:path>
            </a:pathLst>
          </a:custGeom>
          <a:solidFill>
            <a:srgbClr val="0072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25" name="Freeform 62"/>
          <p:cNvSpPr>
            <a:spLocks/>
          </p:cNvSpPr>
          <p:nvPr/>
        </p:nvSpPr>
        <p:spPr bwMode="auto">
          <a:xfrm>
            <a:off x="223509" y="1007973"/>
            <a:ext cx="741549" cy="485731"/>
          </a:xfrm>
          <a:custGeom>
            <a:avLst/>
            <a:gdLst>
              <a:gd name="T0" fmla="*/ 28 w 170"/>
              <a:gd name="T1" fmla="*/ 49 h 111"/>
              <a:gd name="T2" fmla="*/ 28 w 170"/>
              <a:gd name="T3" fmla="*/ 47 h 111"/>
              <a:gd name="T4" fmla="*/ 74 w 170"/>
              <a:gd name="T5" fmla="*/ 0 h 111"/>
              <a:gd name="T6" fmla="*/ 113 w 170"/>
              <a:gd name="T7" fmla="*/ 21 h 111"/>
              <a:gd name="T8" fmla="*/ 126 w 170"/>
              <a:gd name="T9" fmla="*/ 17 h 111"/>
              <a:gd name="T10" fmla="*/ 141 w 170"/>
              <a:gd name="T11" fmla="*/ 22 h 111"/>
              <a:gd name="T12" fmla="*/ 153 w 170"/>
              <a:gd name="T13" fmla="*/ 44 h 111"/>
              <a:gd name="T14" fmla="*/ 170 w 170"/>
              <a:gd name="T15" fmla="*/ 74 h 111"/>
              <a:gd name="T16" fmla="*/ 137 w 170"/>
              <a:gd name="T17" fmla="*/ 111 h 111"/>
              <a:gd name="T18" fmla="*/ 133 w 170"/>
              <a:gd name="T19" fmla="*/ 111 h 111"/>
              <a:gd name="T20" fmla="*/ 129 w 170"/>
              <a:gd name="T21" fmla="*/ 111 h 111"/>
              <a:gd name="T22" fmla="*/ 53 w 170"/>
              <a:gd name="T23" fmla="*/ 111 h 111"/>
              <a:gd name="T24" fmla="*/ 52 w 170"/>
              <a:gd name="T25" fmla="*/ 111 h 111"/>
              <a:gd name="T26" fmla="*/ 50 w 170"/>
              <a:gd name="T27" fmla="*/ 111 h 111"/>
              <a:gd name="T28" fmla="*/ 44 w 170"/>
              <a:gd name="T29" fmla="*/ 111 h 111"/>
              <a:gd name="T30" fmla="*/ 32 w 170"/>
              <a:gd name="T31" fmla="*/ 111 h 111"/>
              <a:gd name="T32" fmla="*/ 0 w 170"/>
              <a:gd name="T33" fmla="*/ 80 h 111"/>
              <a:gd name="T34" fmla="*/ 28 w 170"/>
              <a:gd name="T35" fmla="*/ 4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0" h="111">
                <a:moveTo>
                  <a:pt x="28" y="49"/>
                </a:moveTo>
                <a:cubicBezTo>
                  <a:pt x="28" y="48"/>
                  <a:pt x="28" y="47"/>
                  <a:pt x="28" y="47"/>
                </a:cubicBezTo>
                <a:cubicBezTo>
                  <a:pt x="28" y="21"/>
                  <a:pt x="48" y="0"/>
                  <a:pt x="74" y="0"/>
                </a:cubicBezTo>
                <a:cubicBezTo>
                  <a:pt x="91" y="0"/>
                  <a:pt x="105" y="8"/>
                  <a:pt x="113" y="21"/>
                </a:cubicBezTo>
                <a:cubicBezTo>
                  <a:pt x="117" y="19"/>
                  <a:pt x="121" y="17"/>
                  <a:pt x="126" y="17"/>
                </a:cubicBezTo>
                <a:cubicBezTo>
                  <a:pt x="132" y="17"/>
                  <a:pt x="137" y="19"/>
                  <a:pt x="141" y="22"/>
                </a:cubicBezTo>
                <a:cubicBezTo>
                  <a:pt x="148" y="27"/>
                  <a:pt x="153" y="35"/>
                  <a:pt x="153" y="44"/>
                </a:cubicBezTo>
                <a:cubicBezTo>
                  <a:pt x="163" y="50"/>
                  <a:pt x="170" y="62"/>
                  <a:pt x="170" y="74"/>
                </a:cubicBezTo>
                <a:cubicBezTo>
                  <a:pt x="170" y="93"/>
                  <a:pt x="156" y="109"/>
                  <a:pt x="137" y="111"/>
                </a:cubicBezTo>
                <a:cubicBezTo>
                  <a:pt x="136" y="111"/>
                  <a:pt x="134" y="111"/>
                  <a:pt x="133" y="111"/>
                </a:cubicBezTo>
                <a:cubicBezTo>
                  <a:pt x="132" y="111"/>
                  <a:pt x="131" y="111"/>
                  <a:pt x="129" y="111"/>
                </a:cubicBezTo>
                <a:cubicBezTo>
                  <a:pt x="112" y="111"/>
                  <a:pt x="72" y="111"/>
                  <a:pt x="53" y="111"/>
                </a:cubicBezTo>
                <a:cubicBezTo>
                  <a:pt x="53" y="111"/>
                  <a:pt x="52" y="111"/>
                  <a:pt x="52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9" y="111"/>
                  <a:pt x="46" y="111"/>
                  <a:pt x="44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14" y="111"/>
                  <a:pt x="0" y="97"/>
                  <a:pt x="0" y="80"/>
                </a:cubicBezTo>
                <a:cubicBezTo>
                  <a:pt x="0" y="64"/>
                  <a:pt x="12" y="51"/>
                  <a:pt x="28" y="49"/>
                </a:cubicBezTo>
                <a:close/>
              </a:path>
            </a:pathLst>
          </a:custGeom>
          <a:solidFill>
            <a:srgbClr val="00BC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48" name="Rectangle 115"/>
          <p:cNvSpPr>
            <a:spLocks noChangeArrowheads="1"/>
          </p:cNvSpPr>
          <p:nvPr/>
        </p:nvSpPr>
        <p:spPr bwMode="gray">
          <a:xfrm>
            <a:off x="11146796" y="1353679"/>
            <a:ext cx="288021" cy="48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32597" fontAlgn="base">
              <a:spcBef>
                <a:spcPct val="0"/>
              </a:spcBef>
              <a:spcAft>
                <a:spcPct val="0"/>
              </a:spcAft>
              <a:buClr>
                <a:srgbClr val="84BD00"/>
              </a:buClr>
            </a:pPr>
            <a:endParaRPr lang="en-US" sz="1147" dirty="0">
              <a:solidFill>
                <a:srgbClr val="512D6D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089268" y="2708874"/>
            <a:ext cx="3003580" cy="717766"/>
            <a:chOff x="2206292" y="1889485"/>
            <a:chExt cx="2944954" cy="703756"/>
          </a:xfrm>
        </p:grpSpPr>
        <p:grpSp>
          <p:nvGrpSpPr>
            <p:cNvPr id="59" name="Group 53"/>
            <p:cNvGrpSpPr>
              <a:grpSpLocks/>
            </p:cNvGrpSpPr>
            <p:nvPr/>
          </p:nvGrpSpPr>
          <p:grpSpPr bwMode="auto">
            <a:xfrm>
              <a:off x="3206694" y="1889485"/>
              <a:ext cx="1944552" cy="703756"/>
              <a:chOff x="2264495" y="2228612"/>
              <a:chExt cx="2091163" cy="796521"/>
            </a:xfrm>
          </p:grpSpPr>
          <p:grpSp>
            <p:nvGrpSpPr>
              <p:cNvPr id="61" name="Group 19"/>
              <p:cNvGrpSpPr>
                <a:grpSpLocks/>
              </p:cNvGrpSpPr>
              <p:nvPr/>
            </p:nvGrpSpPr>
            <p:grpSpPr bwMode="auto">
              <a:xfrm>
                <a:off x="2264495" y="2228612"/>
                <a:ext cx="2062133" cy="796521"/>
                <a:chOff x="1728" y="240"/>
                <a:chExt cx="1776" cy="576"/>
              </a:xfrm>
            </p:grpSpPr>
            <p:pic>
              <p:nvPicPr>
                <p:cNvPr id="72" name="Picture 123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28" y="240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" name="Picture 124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6" y="240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4" name="Rectangle 115"/>
                <p:cNvSpPr>
                  <a:spLocks noChangeArrowheads="1"/>
                </p:cNvSpPr>
                <p:nvPr/>
              </p:nvSpPr>
              <p:spPr bwMode="auto">
                <a:xfrm>
                  <a:off x="1728" y="624"/>
                  <a:ext cx="1776" cy="192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32597">
                    <a:buClr>
                      <a:srgbClr val="5C2D91"/>
                    </a:buClr>
                  </a:pPr>
                  <a:r>
                    <a:rPr lang="en-US" sz="1122" b="1" dirty="0">
                      <a:solidFill>
                        <a:srgbClr val="000000"/>
                      </a:solidFill>
                    </a:rPr>
                    <a:t>Virtualization</a:t>
                  </a:r>
                </a:p>
              </p:txBody>
            </p:sp>
          </p:grpSp>
          <p:grpSp>
            <p:nvGrpSpPr>
              <p:cNvPr id="62" name="Group 25"/>
              <p:cNvGrpSpPr>
                <a:grpSpLocks/>
              </p:cNvGrpSpPr>
              <p:nvPr/>
            </p:nvGrpSpPr>
            <p:grpSpPr bwMode="auto">
              <a:xfrm>
                <a:off x="2989031" y="2228612"/>
                <a:ext cx="642094" cy="459106"/>
                <a:chOff x="2784" y="336"/>
                <a:chExt cx="553" cy="332"/>
              </a:xfrm>
            </p:grpSpPr>
            <p:pic>
              <p:nvPicPr>
                <p:cNvPr id="68" name="Picture 123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336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124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2" y="336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0" name="Rectangle 115"/>
                <p:cNvSpPr>
                  <a:spLocks noChangeArrowheads="1"/>
                </p:cNvSpPr>
                <p:nvPr/>
              </p:nvSpPr>
              <p:spPr bwMode="gray">
                <a:xfrm>
                  <a:off x="2832" y="374"/>
                  <a:ext cx="192" cy="2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32597"/>
                  <a:endParaRPr lang="en-US" sz="1632" dirty="0">
                    <a:solidFill>
                      <a:srgbClr val="47D8FF"/>
                    </a:solidFill>
                  </a:endParaRPr>
                </a:p>
              </p:txBody>
            </p:sp>
            <p:sp>
              <p:nvSpPr>
                <p:cNvPr id="71" name="Rectangle 115"/>
                <p:cNvSpPr>
                  <a:spLocks noChangeArrowheads="1"/>
                </p:cNvSpPr>
                <p:nvPr/>
              </p:nvSpPr>
              <p:spPr bwMode="gray">
                <a:xfrm>
                  <a:off x="3120" y="374"/>
                  <a:ext cx="192" cy="2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32597"/>
                  <a:endParaRPr lang="en-US" sz="1632" dirty="0">
                    <a:solidFill>
                      <a:srgbClr val="47D8FF"/>
                    </a:solidFill>
                  </a:endParaRPr>
                </a:p>
              </p:txBody>
            </p:sp>
          </p:grpSp>
          <p:grpSp>
            <p:nvGrpSpPr>
              <p:cNvPr id="63" name="Group 33"/>
              <p:cNvGrpSpPr>
                <a:grpSpLocks/>
              </p:cNvGrpSpPr>
              <p:nvPr/>
            </p:nvGrpSpPr>
            <p:grpSpPr bwMode="auto">
              <a:xfrm>
                <a:off x="3713564" y="2228612"/>
                <a:ext cx="642094" cy="459106"/>
                <a:chOff x="3504" y="240"/>
                <a:chExt cx="553" cy="332"/>
              </a:xfrm>
            </p:grpSpPr>
            <p:pic>
              <p:nvPicPr>
                <p:cNvPr id="64" name="Picture 123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4" y="240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" name="Picture 124" descr="virtualization_apps_OS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240"/>
                  <a:ext cx="265" cy="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6" name="Rectangle 117"/>
                <p:cNvSpPr>
                  <a:spLocks noChangeArrowheads="1"/>
                </p:cNvSpPr>
                <p:nvPr/>
              </p:nvSpPr>
              <p:spPr bwMode="gray">
                <a:xfrm>
                  <a:off x="3552" y="259"/>
                  <a:ext cx="19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32597"/>
                  <a:endParaRPr lang="en-US" sz="1632" dirty="0">
                    <a:solidFill>
                      <a:srgbClr val="47D8FF"/>
                    </a:solidFill>
                  </a:endParaRPr>
                </a:p>
              </p:txBody>
            </p:sp>
            <p:sp>
              <p:nvSpPr>
                <p:cNvPr id="67" name="Rectangle 117"/>
                <p:cNvSpPr>
                  <a:spLocks noChangeArrowheads="1"/>
                </p:cNvSpPr>
                <p:nvPr/>
              </p:nvSpPr>
              <p:spPr bwMode="gray">
                <a:xfrm>
                  <a:off x="3840" y="259"/>
                  <a:ext cx="19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32597"/>
                  <a:endParaRPr lang="en-US" sz="1632" dirty="0">
                    <a:solidFill>
                      <a:srgbClr val="47D8FF"/>
                    </a:solidFill>
                  </a:endParaRPr>
                </a:p>
              </p:txBody>
            </p:sp>
          </p:grpSp>
        </p:grpSp>
        <p:sp>
          <p:nvSpPr>
            <p:cNvPr id="60" name="TextBox 32"/>
            <p:cNvSpPr txBox="1">
              <a:spLocks noChangeArrowheads="1"/>
            </p:cNvSpPr>
            <p:nvPr/>
          </p:nvSpPr>
          <p:spPr bwMode="auto">
            <a:xfrm>
              <a:off x="2206292" y="1980621"/>
              <a:ext cx="1062274" cy="52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Operating System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93669" y="3573768"/>
            <a:ext cx="2651674" cy="743347"/>
            <a:chOff x="2238551" y="2771763"/>
            <a:chExt cx="2599916" cy="728838"/>
          </a:xfrm>
        </p:grpSpPr>
        <p:sp>
          <p:nvSpPr>
            <p:cNvPr id="76" name="TextBox 33"/>
            <p:cNvSpPr txBox="1">
              <a:spLocks noChangeArrowheads="1"/>
            </p:cNvSpPr>
            <p:nvPr/>
          </p:nvSpPr>
          <p:spPr bwMode="auto">
            <a:xfrm>
              <a:off x="2238551" y="2858439"/>
              <a:ext cx="1185574" cy="314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Server</a:t>
              </a:r>
            </a:p>
          </p:txBody>
        </p:sp>
        <p:pic>
          <p:nvPicPr>
            <p:cNvPr id="77" name="Picture 34" descr="CiscoUCS-Bseri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788" y="2771763"/>
              <a:ext cx="1367679" cy="72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" name="Group 77"/>
          <p:cNvGrpSpPr/>
          <p:nvPr/>
        </p:nvGrpSpPr>
        <p:grpSpPr>
          <a:xfrm>
            <a:off x="1090069" y="4602041"/>
            <a:ext cx="2603850" cy="386720"/>
            <a:chOff x="2208719" y="3828136"/>
            <a:chExt cx="2553026" cy="379172"/>
          </a:xfrm>
        </p:grpSpPr>
        <p:sp>
          <p:nvSpPr>
            <p:cNvPr id="79" name="TextBox 34"/>
            <p:cNvSpPr txBox="1">
              <a:spLocks noChangeArrowheads="1"/>
            </p:cNvSpPr>
            <p:nvPr/>
          </p:nvSpPr>
          <p:spPr bwMode="auto">
            <a:xfrm>
              <a:off x="2208719" y="3860400"/>
              <a:ext cx="1413204" cy="314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Network</a:t>
              </a:r>
            </a:p>
          </p:txBody>
        </p:sp>
        <p:pic>
          <p:nvPicPr>
            <p:cNvPr id="80" name="Picture 35" descr="CiscoNexus50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343" y="3828136"/>
              <a:ext cx="1264402" cy="37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1087480" y="5611352"/>
            <a:ext cx="2655744" cy="1160335"/>
            <a:chOff x="2144065" y="4434648"/>
            <a:chExt cx="2603907" cy="1137687"/>
          </a:xfrm>
        </p:grpSpPr>
        <p:sp>
          <p:nvSpPr>
            <p:cNvPr id="82" name="TextBox 35"/>
            <p:cNvSpPr txBox="1">
              <a:spLocks noChangeArrowheads="1"/>
            </p:cNvSpPr>
            <p:nvPr/>
          </p:nvSpPr>
          <p:spPr bwMode="auto">
            <a:xfrm>
              <a:off x="2144065" y="4710132"/>
              <a:ext cx="1388860" cy="52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NetApp</a:t>
              </a:r>
              <a:endParaRPr lang="en-US" sz="1428" baseline="30000" dirty="0">
                <a:solidFill>
                  <a:sysClr val="windowText" lastClr="000000"/>
                </a:solidFill>
                <a:ea typeface="Arial"/>
              </a:endParaRPr>
            </a:p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Storage</a:t>
              </a:r>
            </a:p>
          </p:txBody>
        </p:sp>
        <p:pic>
          <p:nvPicPr>
            <p:cNvPr id="83" name="Picture 82" descr="FAS800-one-disk-shelf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647" y="4434648"/>
              <a:ext cx="1328325" cy="1137687"/>
            </a:xfrm>
            <a:prstGeom prst="rect">
              <a:avLst/>
            </a:prstGeom>
          </p:spPr>
        </p:pic>
      </p:grpSp>
      <p:grpSp>
        <p:nvGrpSpPr>
          <p:cNvPr id="132" name="Group 131"/>
          <p:cNvGrpSpPr/>
          <p:nvPr/>
        </p:nvGrpSpPr>
        <p:grpSpPr>
          <a:xfrm>
            <a:off x="6907243" y="743381"/>
            <a:ext cx="5556117" cy="6251143"/>
            <a:chOff x="0" y="728871"/>
            <a:chExt cx="5447668" cy="6129128"/>
          </a:xfrm>
        </p:grpSpPr>
        <p:grpSp>
          <p:nvGrpSpPr>
            <p:cNvPr id="84" name="Group 83"/>
            <p:cNvGrpSpPr/>
            <p:nvPr/>
          </p:nvGrpSpPr>
          <p:grpSpPr>
            <a:xfrm>
              <a:off x="0" y="1745619"/>
              <a:ext cx="5447668" cy="5112380"/>
              <a:chOff x="0" y="1745619"/>
              <a:chExt cx="5447668" cy="5112380"/>
            </a:xfrm>
          </p:grpSpPr>
          <p:sp>
            <p:nvSpPr>
              <p:cNvPr id="5" name="Rectangle 40"/>
              <p:cNvSpPr>
                <a:spLocks noChangeArrowheads="1"/>
              </p:cNvSpPr>
              <p:nvPr/>
            </p:nvSpPr>
            <p:spPr bwMode="auto">
              <a:xfrm>
                <a:off x="0" y="6262686"/>
                <a:ext cx="1868487" cy="595313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Rectangle 41"/>
              <p:cNvSpPr>
                <a:spLocks noChangeArrowheads="1"/>
              </p:cNvSpPr>
              <p:nvPr/>
            </p:nvSpPr>
            <p:spPr bwMode="auto">
              <a:xfrm>
                <a:off x="1123950" y="5684836"/>
                <a:ext cx="555625" cy="1173163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4669793" y="5967411"/>
                <a:ext cx="777875" cy="890588"/>
                <a:chOff x="3595687" y="5967411"/>
                <a:chExt cx="777875" cy="890588"/>
              </a:xfrm>
            </p:grpSpPr>
            <p:sp>
              <p:nvSpPr>
                <p:cNvPr id="7" name="Rectangle 42"/>
                <p:cNvSpPr>
                  <a:spLocks noChangeArrowheads="1"/>
                </p:cNvSpPr>
                <p:nvPr/>
              </p:nvSpPr>
              <p:spPr bwMode="auto">
                <a:xfrm>
                  <a:off x="3860800" y="5967411"/>
                  <a:ext cx="401637" cy="890588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" name="Rectangle 43"/>
                <p:cNvSpPr>
                  <a:spLocks noChangeArrowheads="1"/>
                </p:cNvSpPr>
                <p:nvPr/>
              </p:nvSpPr>
              <p:spPr bwMode="auto">
                <a:xfrm>
                  <a:off x="3595687" y="6262686"/>
                  <a:ext cx="777875" cy="59531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8" name="Rectangle 65"/>
              <p:cNvSpPr>
                <a:spLocks noChangeArrowheads="1"/>
              </p:cNvSpPr>
              <p:nvPr/>
            </p:nvSpPr>
            <p:spPr bwMode="auto">
              <a:xfrm>
                <a:off x="1198757" y="1745619"/>
                <a:ext cx="3541000" cy="71438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44"/>
              <p:cNvSpPr>
                <a:spLocks noChangeArrowheads="1"/>
              </p:cNvSpPr>
              <p:nvPr/>
            </p:nvSpPr>
            <p:spPr bwMode="auto">
              <a:xfrm flipH="1">
                <a:off x="1267457" y="1806531"/>
                <a:ext cx="3403600" cy="5051468"/>
              </a:xfrm>
              <a:prstGeom prst="rect">
                <a:avLst/>
              </a:prstGeom>
              <a:solidFill>
                <a:srgbClr val="0072C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555184" y="728871"/>
              <a:ext cx="2040913" cy="1014768"/>
              <a:chOff x="1555184" y="728871"/>
              <a:chExt cx="2040913" cy="1014768"/>
            </a:xfrm>
          </p:grpSpPr>
          <p:sp>
            <p:nvSpPr>
              <p:cNvPr id="86" name="Double Wave 85"/>
              <p:cNvSpPr/>
              <p:nvPr/>
            </p:nvSpPr>
            <p:spPr bwMode="auto">
              <a:xfrm>
                <a:off x="1555184" y="728871"/>
                <a:ext cx="2040913" cy="616689"/>
              </a:xfrm>
              <a:prstGeom prst="doubleWav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32" dirty="0">
                    <a:gradFill>
                      <a:gsLst>
                        <a:gs pos="16814">
                          <a:srgbClr val="FFFFFF"/>
                        </a:gs>
                        <a:gs pos="46000">
                          <a:srgbClr val="FFFFFF"/>
                        </a:gs>
                      </a:gsLst>
                      <a:lin ang="5400000" scaled="0"/>
                    </a:gradFill>
                  </a:rPr>
                  <a:t>Microsoft Azure</a:t>
                </a: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>
                <a:off x="1555184" y="735718"/>
                <a:ext cx="0" cy="1007921"/>
              </a:xfrm>
              <a:prstGeom prst="line">
                <a:avLst/>
              </a:prstGeom>
              <a:ln w="76200">
                <a:solidFill>
                  <a:schemeClr val="tx1">
                    <a:alpha val="50000"/>
                  </a:schemeClr>
                </a:solidFill>
                <a:headEnd type="non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105" name="Picture 104" descr="clou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922866" y="2205416"/>
            <a:ext cx="3432677" cy="2815273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8678390" y="2712619"/>
            <a:ext cx="3041354" cy="717766"/>
            <a:chOff x="6844664" y="1882546"/>
            <a:chExt cx="2981990" cy="703756"/>
          </a:xfrm>
        </p:grpSpPr>
        <p:sp>
          <p:nvSpPr>
            <p:cNvPr id="108" name="TextBox 32"/>
            <p:cNvSpPr txBox="1">
              <a:spLocks noChangeArrowheads="1"/>
            </p:cNvSpPr>
            <p:nvPr/>
          </p:nvSpPr>
          <p:spPr bwMode="auto">
            <a:xfrm>
              <a:off x="8799838" y="1999631"/>
              <a:ext cx="1026816" cy="52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Operating</a:t>
              </a:r>
            </a:p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System</a:t>
              </a:r>
            </a:p>
          </p:txBody>
        </p:sp>
        <p:grpSp>
          <p:nvGrpSpPr>
            <p:cNvPr id="109" name="Group 19"/>
            <p:cNvGrpSpPr>
              <a:grpSpLocks/>
            </p:cNvGrpSpPr>
            <p:nvPr/>
          </p:nvGrpSpPr>
          <p:grpSpPr bwMode="auto">
            <a:xfrm>
              <a:off x="6844664" y="1882546"/>
              <a:ext cx="1917557" cy="703756"/>
              <a:chOff x="1728" y="240"/>
              <a:chExt cx="1776" cy="576"/>
            </a:xfrm>
          </p:grpSpPr>
          <p:pic>
            <p:nvPicPr>
              <p:cNvPr id="117" name="Picture 123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" name="Picture 124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Rectangle 115"/>
              <p:cNvSpPr>
                <a:spLocks noChangeArrowheads="1"/>
              </p:cNvSpPr>
              <p:nvPr/>
            </p:nvSpPr>
            <p:spPr bwMode="auto">
              <a:xfrm>
                <a:off x="1728" y="624"/>
                <a:ext cx="1776" cy="19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32597">
                  <a:buClr>
                    <a:srgbClr val="5C2D91"/>
                  </a:buClr>
                </a:pPr>
                <a:r>
                  <a:rPr lang="en-US" sz="1122" b="1" dirty="0">
                    <a:solidFill>
                      <a:srgbClr val="000000"/>
                    </a:solidFill>
                  </a:rPr>
                  <a:t>Virtualization in Azure</a:t>
                </a:r>
              </a:p>
            </p:txBody>
          </p:sp>
        </p:grpSp>
        <p:pic>
          <p:nvPicPr>
            <p:cNvPr id="110" name="Picture 123" descr="virtualization_apps_O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8404" y="1888253"/>
              <a:ext cx="286122" cy="40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124" descr="virtualization_apps_O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9360" y="1888253"/>
              <a:ext cx="286122" cy="40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" name="Group 33"/>
            <p:cNvGrpSpPr>
              <a:grpSpLocks/>
            </p:cNvGrpSpPr>
            <p:nvPr/>
          </p:nvGrpSpPr>
          <p:grpSpPr bwMode="auto">
            <a:xfrm>
              <a:off x="8163814" y="1888253"/>
              <a:ext cx="597077" cy="405637"/>
              <a:chOff x="3504" y="240"/>
              <a:chExt cx="553" cy="332"/>
            </a:xfrm>
          </p:grpSpPr>
          <p:pic>
            <p:nvPicPr>
              <p:cNvPr id="113" name="Picture 123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4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124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5" name="Rectangle 117"/>
              <p:cNvSpPr>
                <a:spLocks noChangeArrowheads="1"/>
              </p:cNvSpPr>
              <p:nvPr/>
            </p:nvSpPr>
            <p:spPr bwMode="gray">
              <a:xfrm>
                <a:off x="3552" y="259"/>
                <a:ext cx="1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32597"/>
                <a:endParaRPr lang="en-US" sz="1632" dirty="0">
                  <a:solidFill>
                    <a:srgbClr val="47D8FF"/>
                  </a:solidFill>
                </a:endParaRPr>
              </a:p>
            </p:txBody>
          </p:sp>
          <p:sp>
            <p:nvSpPr>
              <p:cNvPr id="116" name="Rectangle 117"/>
              <p:cNvSpPr>
                <a:spLocks noChangeArrowheads="1"/>
              </p:cNvSpPr>
              <p:nvPr/>
            </p:nvSpPr>
            <p:spPr bwMode="gray">
              <a:xfrm>
                <a:off x="3840" y="259"/>
                <a:ext cx="1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32597"/>
                <a:endParaRPr lang="en-US" sz="1632" dirty="0">
                  <a:solidFill>
                    <a:srgbClr val="47D8FF"/>
                  </a:solidFill>
                </a:endParaRPr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9011246" y="3625523"/>
            <a:ext cx="2973862" cy="692186"/>
            <a:chOff x="7171023" y="2777631"/>
            <a:chExt cx="2915816" cy="678675"/>
          </a:xfrm>
        </p:grpSpPr>
        <p:sp>
          <p:nvSpPr>
            <p:cNvPr id="121" name="TextBox 33"/>
            <p:cNvSpPr txBox="1">
              <a:spLocks noChangeArrowheads="1"/>
            </p:cNvSpPr>
            <p:nvPr/>
          </p:nvSpPr>
          <p:spPr bwMode="auto">
            <a:xfrm>
              <a:off x="8793964" y="2832822"/>
              <a:ext cx="1292875" cy="53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Azure </a:t>
              </a:r>
              <a:br>
                <a:rPr lang="en-US" sz="1428" dirty="0">
                  <a:solidFill>
                    <a:sysClr val="windowText" lastClr="000000"/>
                  </a:solidFill>
                  <a:ea typeface="Arial"/>
                </a:rPr>
              </a:b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Compute</a:t>
              </a:r>
            </a:p>
          </p:txBody>
        </p:sp>
        <p:pic>
          <p:nvPicPr>
            <p:cNvPr id="122" name="Picture 43" descr="Workgroup-server-quad.gi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023" y="2777631"/>
              <a:ext cx="1258500" cy="678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3" name="Group 122"/>
          <p:cNvGrpSpPr/>
          <p:nvPr/>
        </p:nvGrpSpPr>
        <p:grpSpPr>
          <a:xfrm>
            <a:off x="9353717" y="4466876"/>
            <a:ext cx="2238238" cy="561272"/>
            <a:chOff x="7516495" y="3691930"/>
            <a:chExt cx="2194550" cy="550317"/>
          </a:xfrm>
        </p:grpSpPr>
        <p:sp>
          <p:nvSpPr>
            <p:cNvPr id="124" name="TextBox 34"/>
            <p:cNvSpPr txBox="1">
              <a:spLocks noChangeArrowheads="1"/>
            </p:cNvSpPr>
            <p:nvPr/>
          </p:nvSpPr>
          <p:spPr bwMode="auto">
            <a:xfrm>
              <a:off x="8320004" y="3762435"/>
              <a:ext cx="1391041" cy="312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</a:rPr>
                <a:t>Azure Network</a:t>
              </a:r>
              <a:endParaRPr lang="en-US" sz="1428" dirty="0">
                <a:solidFill>
                  <a:sysClr val="windowText" lastClr="000000"/>
                </a:solidFill>
                <a:ea typeface="Arial"/>
              </a:endParaRPr>
            </a:p>
          </p:txBody>
        </p:sp>
        <p:pic>
          <p:nvPicPr>
            <p:cNvPr id="125" name="Picture 11" descr="gigabit_ethernet_switch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495" y="3691930"/>
              <a:ext cx="584251" cy="550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6" name="Group 125"/>
          <p:cNvGrpSpPr/>
          <p:nvPr/>
        </p:nvGrpSpPr>
        <p:grpSpPr>
          <a:xfrm>
            <a:off x="3952850" y="5853110"/>
            <a:ext cx="4867717" cy="1151224"/>
            <a:chOff x="4027357" y="4826644"/>
            <a:chExt cx="4296947" cy="1128753"/>
          </a:xfrm>
        </p:grpSpPr>
        <p:sp>
          <p:nvSpPr>
            <p:cNvPr id="127" name="Left-Right Arrow 126"/>
            <p:cNvSpPr/>
            <p:nvPr/>
          </p:nvSpPr>
          <p:spPr bwMode="auto">
            <a:xfrm>
              <a:off x="4027357" y="4967724"/>
              <a:ext cx="4296947" cy="243871"/>
            </a:xfrm>
            <a:prstGeom prst="leftRightArrow">
              <a:avLst>
                <a:gd name="adj1" fmla="val 32682"/>
                <a:gd name="adj2" fmla="val 68609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3260" tIns="46630" rIns="93260" bIns="4663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597" fontAlgn="base">
                <a:spcBef>
                  <a:spcPct val="0"/>
                </a:spcBef>
                <a:spcAft>
                  <a:spcPct val="0"/>
                </a:spcAft>
                <a:buClr>
                  <a:srgbClr val="5C2D91"/>
                </a:buClr>
              </a:pPr>
              <a:endParaRPr lang="en-US" sz="204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413437" y="5368698"/>
              <a:ext cx="1204902" cy="586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597">
                <a:buClr>
                  <a:srgbClr val="5C2D91"/>
                </a:buClr>
              </a:pPr>
              <a:r>
                <a:rPr lang="en-US" sz="1071" dirty="0">
                  <a:solidFill>
                    <a:srgbClr val="FFFFFF"/>
                  </a:solidFill>
                </a:rPr>
                <a:t>NetApp</a:t>
              </a:r>
            </a:p>
            <a:p>
              <a:pPr algn="ctr" defTabSz="932597">
                <a:buClr>
                  <a:srgbClr val="5C2D91"/>
                </a:buClr>
              </a:pPr>
              <a:r>
                <a:rPr lang="en-US" sz="1071" dirty="0">
                  <a:solidFill>
                    <a:srgbClr val="FFFFFF"/>
                  </a:solidFill>
                </a:rPr>
                <a:t>SnapMirror</a:t>
              </a:r>
              <a:r>
                <a:rPr lang="en-US" sz="1071" baseline="30000" dirty="0">
                  <a:solidFill>
                    <a:srgbClr val="FFFFFF"/>
                  </a:solidFill>
                </a:rPr>
                <a:t>®</a:t>
              </a:r>
            </a:p>
            <a:p>
              <a:pPr algn="ctr" defTabSz="932597">
                <a:buClr>
                  <a:srgbClr val="5C2D91"/>
                </a:buClr>
              </a:pPr>
              <a:r>
                <a:rPr lang="en-US" sz="1071" dirty="0">
                  <a:solidFill>
                    <a:srgbClr val="FFFFFF"/>
                  </a:solidFill>
                </a:rPr>
                <a:t>SnapVault</a:t>
              </a:r>
              <a:r>
                <a:rPr lang="en-US" sz="1071" baseline="30000" dirty="0">
                  <a:solidFill>
                    <a:srgbClr val="FFFFFF"/>
                  </a:solidFill>
                </a:rPr>
                <a:t>®</a:t>
              </a:r>
              <a:endParaRPr lang="en-US" sz="1071" dirty="0">
                <a:solidFill>
                  <a:srgbClr val="FFFFFF"/>
                </a:solidFill>
              </a:endParaRPr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5648292" y="4826644"/>
              <a:ext cx="745568" cy="551008"/>
              <a:chOff x="4124292" y="4826644"/>
              <a:chExt cx="745568" cy="551008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4337349" y="4975649"/>
                <a:ext cx="346988" cy="284522"/>
              </a:xfrm>
              <a:prstGeom prst="rect">
                <a:avLst/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bg1">
                        <a:alpha val="9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93260" rIns="0" bIns="93260" rtlCol="0" anchor="ctr"/>
              <a:lstStyle/>
              <a:p>
                <a:pPr algn="ctr" defTabSz="932597">
                  <a:lnSpc>
                    <a:spcPct val="95000"/>
                  </a:lnSpc>
                </a:pPr>
                <a:endParaRPr lang="en-US" sz="1428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131" name="Picture 72" descr="SnapMirror-left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124292" y="4826644"/>
                <a:ext cx="745568" cy="551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33" name="Freeform 61"/>
          <p:cNvSpPr>
            <a:spLocks/>
          </p:cNvSpPr>
          <p:nvPr/>
        </p:nvSpPr>
        <p:spPr bwMode="auto">
          <a:xfrm>
            <a:off x="10926075" y="437509"/>
            <a:ext cx="898602" cy="589353"/>
          </a:xfrm>
          <a:custGeom>
            <a:avLst/>
            <a:gdLst>
              <a:gd name="T0" fmla="*/ 33 w 206"/>
              <a:gd name="T1" fmla="*/ 59 h 135"/>
              <a:gd name="T2" fmla="*/ 33 w 206"/>
              <a:gd name="T3" fmla="*/ 57 h 135"/>
              <a:gd name="T4" fmla="*/ 90 w 206"/>
              <a:gd name="T5" fmla="*/ 0 h 135"/>
              <a:gd name="T6" fmla="*/ 137 w 206"/>
              <a:gd name="T7" fmla="*/ 25 h 135"/>
              <a:gd name="T8" fmla="*/ 153 w 206"/>
              <a:gd name="T9" fmla="*/ 21 h 135"/>
              <a:gd name="T10" fmla="*/ 171 w 206"/>
              <a:gd name="T11" fmla="*/ 27 h 135"/>
              <a:gd name="T12" fmla="*/ 186 w 206"/>
              <a:gd name="T13" fmla="*/ 53 h 135"/>
              <a:gd name="T14" fmla="*/ 206 w 206"/>
              <a:gd name="T15" fmla="*/ 91 h 135"/>
              <a:gd name="T16" fmla="*/ 166 w 206"/>
              <a:gd name="T17" fmla="*/ 135 h 135"/>
              <a:gd name="T18" fmla="*/ 161 w 206"/>
              <a:gd name="T19" fmla="*/ 135 h 135"/>
              <a:gd name="T20" fmla="*/ 157 w 206"/>
              <a:gd name="T21" fmla="*/ 135 h 135"/>
              <a:gd name="T22" fmla="*/ 64 w 206"/>
              <a:gd name="T23" fmla="*/ 135 h 135"/>
              <a:gd name="T24" fmla="*/ 62 w 206"/>
              <a:gd name="T25" fmla="*/ 135 h 135"/>
              <a:gd name="T26" fmla="*/ 60 w 206"/>
              <a:gd name="T27" fmla="*/ 135 h 135"/>
              <a:gd name="T28" fmla="*/ 53 w 206"/>
              <a:gd name="T29" fmla="*/ 135 h 135"/>
              <a:gd name="T30" fmla="*/ 38 w 206"/>
              <a:gd name="T31" fmla="*/ 135 h 135"/>
              <a:gd name="T32" fmla="*/ 0 w 206"/>
              <a:gd name="T33" fmla="*/ 97 h 135"/>
              <a:gd name="T34" fmla="*/ 33 w 206"/>
              <a:gd name="T35" fmla="*/ 59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6" h="135">
                <a:moveTo>
                  <a:pt x="33" y="59"/>
                </a:moveTo>
                <a:cubicBezTo>
                  <a:pt x="33" y="59"/>
                  <a:pt x="33" y="57"/>
                  <a:pt x="33" y="57"/>
                </a:cubicBezTo>
                <a:cubicBezTo>
                  <a:pt x="33" y="25"/>
                  <a:pt x="58" y="0"/>
                  <a:pt x="90" y="0"/>
                </a:cubicBezTo>
                <a:cubicBezTo>
                  <a:pt x="109" y="0"/>
                  <a:pt x="127" y="10"/>
                  <a:pt x="137" y="25"/>
                </a:cubicBezTo>
                <a:cubicBezTo>
                  <a:pt x="142" y="23"/>
                  <a:pt x="147" y="21"/>
                  <a:pt x="153" y="21"/>
                </a:cubicBezTo>
                <a:cubicBezTo>
                  <a:pt x="159" y="21"/>
                  <a:pt x="166" y="23"/>
                  <a:pt x="171" y="27"/>
                </a:cubicBezTo>
                <a:cubicBezTo>
                  <a:pt x="180" y="33"/>
                  <a:pt x="185" y="42"/>
                  <a:pt x="186" y="53"/>
                </a:cubicBezTo>
                <a:cubicBezTo>
                  <a:pt x="198" y="61"/>
                  <a:pt x="206" y="75"/>
                  <a:pt x="206" y="91"/>
                </a:cubicBezTo>
                <a:cubicBezTo>
                  <a:pt x="206" y="114"/>
                  <a:pt x="189" y="133"/>
                  <a:pt x="166" y="135"/>
                </a:cubicBezTo>
                <a:cubicBezTo>
                  <a:pt x="165" y="135"/>
                  <a:pt x="163" y="135"/>
                  <a:pt x="161" y="135"/>
                </a:cubicBezTo>
                <a:cubicBezTo>
                  <a:pt x="160" y="135"/>
                  <a:pt x="158" y="135"/>
                  <a:pt x="157" y="135"/>
                </a:cubicBezTo>
                <a:cubicBezTo>
                  <a:pt x="136" y="135"/>
                  <a:pt x="87" y="135"/>
                  <a:pt x="64" y="135"/>
                </a:cubicBezTo>
                <a:cubicBezTo>
                  <a:pt x="63" y="135"/>
                  <a:pt x="62" y="135"/>
                  <a:pt x="62" y="135"/>
                </a:cubicBezTo>
                <a:cubicBezTo>
                  <a:pt x="60" y="135"/>
                  <a:pt x="60" y="135"/>
                  <a:pt x="60" y="135"/>
                </a:cubicBezTo>
                <a:cubicBezTo>
                  <a:pt x="58" y="135"/>
                  <a:pt x="55" y="135"/>
                  <a:pt x="53" y="135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17" y="135"/>
                  <a:pt x="0" y="118"/>
                  <a:pt x="0" y="97"/>
                </a:cubicBezTo>
                <a:cubicBezTo>
                  <a:pt x="0" y="78"/>
                  <a:pt x="14" y="62"/>
                  <a:pt x="33" y="59"/>
                </a:cubicBezTo>
                <a:close/>
              </a:path>
            </a:pathLst>
          </a:custGeom>
          <a:solidFill>
            <a:srgbClr val="0072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134" name="Freeform 62"/>
          <p:cNvSpPr>
            <a:spLocks/>
          </p:cNvSpPr>
          <p:nvPr/>
        </p:nvSpPr>
        <p:spPr bwMode="auto">
          <a:xfrm>
            <a:off x="11495225" y="246455"/>
            <a:ext cx="741549" cy="485731"/>
          </a:xfrm>
          <a:custGeom>
            <a:avLst/>
            <a:gdLst>
              <a:gd name="T0" fmla="*/ 28 w 170"/>
              <a:gd name="T1" fmla="*/ 49 h 111"/>
              <a:gd name="T2" fmla="*/ 28 w 170"/>
              <a:gd name="T3" fmla="*/ 47 h 111"/>
              <a:gd name="T4" fmla="*/ 74 w 170"/>
              <a:gd name="T5" fmla="*/ 0 h 111"/>
              <a:gd name="T6" fmla="*/ 113 w 170"/>
              <a:gd name="T7" fmla="*/ 21 h 111"/>
              <a:gd name="T8" fmla="*/ 126 w 170"/>
              <a:gd name="T9" fmla="*/ 17 h 111"/>
              <a:gd name="T10" fmla="*/ 141 w 170"/>
              <a:gd name="T11" fmla="*/ 22 h 111"/>
              <a:gd name="T12" fmla="*/ 153 w 170"/>
              <a:gd name="T13" fmla="*/ 44 h 111"/>
              <a:gd name="T14" fmla="*/ 170 w 170"/>
              <a:gd name="T15" fmla="*/ 74 h 111"/>
              <a:gd name="T16" fmla="*/ 137 w 170"/>
              <a:gd name="T17" fmla="*/ 111 h 111"/>
              <a:gd name="T18" fmla="*/ 133 w 170"/>
              <a:gd name="T19" fmla="*/ 111 h 111"/>
              <a:gd name="T20" fmla="*/ 129 w 170"/>
              <a:gd name="T21" fmla="*/ 111 h 111"/>
              <a:gd name="T22" fmla="*/ 53 w 170"/>
              <a:gd name="T23" fmla="*/ 111 h 111"/>
              <a:gd name="T24" fmla="*/ 52 w 170"/>
              <a:gd name="T25" fmla="*/ 111 h 111"/>
              <a:gd name="T26" fmla="*/ 50 w 170"/>
              <a:gd name="T27" fmla="*/ 111 h 111"/>
              <a:gd name="T28" fmla="*/ 44 w 170"/>
              <a:gd name="T29" fmla="*/ 111 h 111"/>
              <a:gd name="T30" fmla="*/ 32 w 170"/>
              <a:gd name="T31" fmla="*/ 111 h 111"/>
              <a:gd name="T32" fmla="*/ 0 w 170"/>
              <a:gd name="T33" fmla="*/ 80 h 111"/>
              <a:gd name="T34" fmla="*/ 28 w 170"/>
              <a:gd name="T35" fmla="*/ 4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0" h="111">
                <a:moveTo>
                  <a:pt x="28" y="49"/>
                </a:moveTo>
                <a:cubicBezTo>
                  <a:pt x="28" y="48"/>
                  <a:pt x="28" y="47"/>
                  <a:pt x="28" y="47"/>
                </a:cubicBezTo>
                <a:cubicBezTo>
                  <a:pt x="28" y="21"/>
                  <a:pt x="48" y="0"/>
                  <a:pt x="74" y="0"/>
                </a:cubicBezTo>
                <a:cubicBezTo>
                  <a:pt x="91" y="0"/>
                  <a:pt x="105" y="8"/>
                  <a:pt x="113" y="21"/>
                </a:cubicBezTo>
                <a:cubicBezTo>
                  <a:pt x="117" y="19"/>
                  <a:pt x="121" y="17"/>
                  <a:pt x="126" y="17"/>
                </a:cubicBezTo>
                <a:cubicBezTo>
                  <a:pt x="132" y="17"/>
                  <a:pt x="137" y="19"/>
                  <a:pt x="141" y="22"/>
                </a:cubicBezTo>
                <a:cubicBezTo>
                  <a:pt x="148" y="27"/>
                  <a:pt x="153" y="35"/>
                  <a:pt x="153" y="44"/>
                </a:cubicBezTo>
                <a:cubicBezTo>
                  <a:pt x="163" y="50"/>
                  <a:pt x="170" y="62"/>
                  <a:pt x="170" y="74"/>
                </a:cubicBezTo>
                <a:cubicBezTo>
                  <a:pt x="170" y="93"/>
                  <a:pt x="156" y="109"/>
                  <a:pt x="137" y="111"/>
                </a:cubicBezTo>
                <a:cubicBezTo>
                  <a:pt x="136" y="111"/>
                  <a:pt x="134" y="111"/>
                  <a:pt x="133" y="111"/>
                </a:cubicBezTo>
                <a:cubicBezTo>
                  <a:pt x="132" y="111"/>
                  <a:pt x="131" y="111"/>
                  <a:pt x="129" y="111"/>
                </a:cubicBezTo>
                <a:cubicBezTo>
                  <a:pt x="112" y="111"/>
                  <a:pt x="72" y="111"/>
                  <a:pt x="53" y="111"/>
                </a:cubicBezTo>
                <a:cubicBezTo>
                  <a:pt x="53" y="111"/>
                  <a:pt x="52" y="111"/>
                  <a:pt x="52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9" y="111"/>
                  <a:pt x="46" y="111"/>
                  <a:pt x="44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14" y="111"/>
                  <a:pt x="0" y="97"/>
                  <a:pt x="0" y="80"/>
                </a:cubicBezTo>
                <a:cubicBezTo>
                  <a:pt x="0" y="64"/>
                  <a:pt x="12" y="51"/>
                  <a:pt x="28" y="49"/>
                </a:cubicBezTo>
                <a:close/>
              </a:path>
            </a:pathLst>
          </a:custGeom>
          <a:solidFill>
            <a:srgbClr val="00BC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8281746" y="5422113"/>
            <a:ext cx="3801885" cy="1431438"/>
            <a:chOff x="1986263" y="5316279"/>
            <a:chExt cx="3727677" cy="1403498"/>
          </a:xfrm>
        </p:grpSpPr>
        <p:grpSp>
          <p:nvGrpSpPr>
            <p:cNvPr id="103" name="Group 102"/>
            <p:cNvGrpSpPr/>
            <p:nvPr/>
          </p:nvGrpSpPr>
          <p:grpSpPr>
            <a:xfrm>
              <a:off x="2664966" y="5480203"/>
              <a:ext cx="3048974" cy="1137687"/>
              <a:chOff x="2664966" y="5480203"/>
              <a:chExt cx="3048974" cy="1137687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2664966" y="5480203"/>
                <a:ext cx="3048974" cy="1137687"/>
                <a:chOff x="3216432" y="4424991"/>
                <a:chExt cx="3048974" cy="1137687"/>
              </a:xfrm>
            </p:grpSpPr>
            <p:sp>
              <p:nvSpPr>
                <p:cNvPr id="98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4876546" y="4710132"/>
                  <a:ext cx="1388860" cy="521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defTabSz="932597" eaLnBrk="1" hangingPunct="1">
                    <a:buClr>
                      <a:srgbClr val="5C2D91"/>
                    </a:buClr>
                  </a:pPr>
                  <a:r>
                    <a:rPr lang="en-US" sz="1428" dirty="0">
                      <a:solidFill>
                        <a:sysClr val="windowText" lastClr="000000"/>
                      </a:solidFill>
                      <a:ea typeface="Arial"/>
                    </a:rPr>
                    <a:t>NetApp</a:t>
                  </a:r>
                  <a:endParaRPr lang="en-US" sz="1428" baseline="30000" dirty="0">
                    <a:solidFill>
                      <a:sysClr val="windowText" lastClr="000000"/>
                    </a:solidFill>
                    <a:ea typeface="Arial"/>
                  </a:endParaRPr>
                </a:p>
                <a:p>
                  <a:pPr defTabSz="932597" eaLnBrk="1" hangingPunct="1">
                    <a:buClr>
                      <a:srgbClr val="5C2D91"/>
                    </a:buClr>
                  </a:pPr>
                  <a:r>
                    <a:rPr lang="en-US" sz="1428" dirty="0">
                      <a:solidFill>
                        <a:sysClr val="windowText" lastClr="000000"/>
                      </a:solidFill>
                      <a:ea typeface="Arial"/>
                    </a:rPr>
                    <a:t>Storage</a:t>
                  </a:r>
                </a:p>
              </p:txBody>
            </p:sp>
            <p:pic>
              <p:nvPicPr>
                <p:cNvPr id="99" name="Picture 98" descr="FAS800-one-disk-shelf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16432" y="4424991"/>
                  <a:ext cx="1328325" cy="1137687"/>
                </a:xfrm>
                <a:prstGeom prst="rect">
                  <a:avLst/>
                </a:prstGeom>
              </p:spPr>
            </p:pic>
          </p:grpSp>
          <p:grpSp>
            <p:nvGrpSpPr>
              <p:cNvPr id="102" name="Group 101"/>
              <p:cNvGrpSpPr/>
              <p:nvPr/>
            </p:nvGrpSpPr>
            <p:grpSpPr>
              <a:xfrm>
                <a:off x="3639227" y="5549463"/>
                <a:ext cx="874263" cy="431762"/>
                <a:chOff x="8282241" y="883251"/>
                <a:chExt cx="2040913" cy="1007921"/>
              </a:xfrm>
            </p:grpSpPr>
            <p:sp>
              <p:nvSpPr>
                <p:cNvPr id="100" name="Double Wave 99"/>
                <p:cNvSpPr/>
                <p:nvPr/>
              </p:nvSpPr>
              <p:spPr bwMode="auto">
                <a:xfrm>
                  <a:off x="8282241" y="883251"/>
                  <a:ext cx="2040913" cy="616688"/>
                </a:xfrm>
                <a:prstGeom prst="doubleWav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0" tIns="47565" rIns="0" bIns="4756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50953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18" dirty="0">
                      <a:solidFill>
                        <a:sysClr val="windowText" lastClr="000000"/>
                      </a:solidFill>
                    </a:rPr>
                    <a:t>Seattle Retail</a:t>
                  </a:r>
                </a:p>
              </p:txBody>
            </p: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8282241" y="883251"/>
                  <a:ext cx="0" cy="1007921"/>
                </a:xfrm>
                <a:prstGeom prst="line">
                  <a:avLst/>
                </a:prstGeom>
                <a:ln w="28575">
                  <a:solidFill>
                    <a:schemeClr val="bg1">
                      <a:alpha val="50000"/>
                    </a:schemeClr>
                  </a:solidFill>
                  <a:headEnd type="none"/>
                  <a:tailEnd type="non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5" name="Rectangle 134"/>
            <p:cNvSpPr/>
            <p:nvPr/>
          </p:nvSpPr>
          <p:spPr bwMode="auto">
            <a:xfrm>
              <a:off x="1986263" y="5316279"/>
              <a:ext cx="3225093" cy="140349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</a:pPr>
              <a:endPara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9531215" y="5102484"/>
            <a:ext cx="2158936" cy="423898"/>
            <a:chOff x="3213045" y="5002893"/>
            <a:chExt cx="2116796" cy="415624"/>
          </a:xfrm>
        </p:grpSpPr>
        <p:sp>
          <p:nvSpPr>
            <p:cNvPr id="138" name="Flowchart: Magnetic Disk 137"/>
            <p:cNvSpPr/>
            <p:nvPr/>
          </p:nvSpPr>
          <p:spPr bwMode="auto">
            <a:xfrm rot="10800000">
              <a:off x="3213045" y="5002893"/>
              <a:ext cx="236182" cy="415624"/>
            </a:xfrm>
            <a:prstGeom prst="flowChartMagneticDisk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</a:pPr>
              <a:endPara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9" name="TextBox 34"/>
            <p:cNvSpPr txBox="1">
              <a:spLocks noChangeArrowheads="1"/>
            </p:cNvSpPr>
            <p:nvPr/>
          </p:nvSpPr>
          <p:spPr bwMode="auto">
            <a:xfrm>
              <a:off x="3504713" y="5058780"/>
              <a:ext cx="1825128" cy="305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</a:rPr>
                <a:t>Azure ExpressRoute</a:t>
              </a:r>
              <a:endParaRPr lang="en-US" sz="1428" dirty="0">
                <a:solidFill>
                  <a:sysClr val="windowText" lastClr="000000"/>
                </a:solidFill>
                <a:ea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Scenario</a:t>
            </a:r>
            <a:endParaRPr lang="en-US" dirty="0"/>
          </a:p>
        </p:txBody>
      </p:sp>
      <p:grpSp>
        <p:nvGrpSpPr>
          <p:cNvPr id="137" name="Group 136"/>
          <p:cNvGrpSpPr/>
          <p:nvPr/>
        </p:nvGrpSpPr>
        <p:grpSpPr>
          <a:xfrm>
            <a:off x="8992366" y="2060736"/>
            <a:ext cx="1468227" cy="680528"/>
            <a:chOff x="1744685" y="1897399"/>
            <a:chExt cx="2479601" cy="1133825"/>
          </a:xfrm>
        </p:grpSpPr>
        <p:sp>
          <p:nvSpPr>
            <p:cNvPr id="155" name="Freeform 95"/>
            <p:cNvSpPr>
              <a:spLocks/>
            </p:cNvSpPr>
            <p:nvPr/>
          </p:nvSpPr>
          <p:spPr bwMode="auto">
            <a:xfrm flipH="1">
              <a:off x="1744685" y="2098827"/>
              <a:ext cx="1153204" cy="755325"/>
            </a:xfrm>
            <a:custGeom>
              <a:avLst/>
              <a:gdLst>
                <a:gd name="T0" fmla="*/ 618 w 736"/>
                <a:gd name="T1" fmla="*/ 213 h 484"/>
                <a:gd name="T2" fmla="*/ 618 w 736"/>
                <a:gd name="T3" fmla="*/ 203 h 484"/>
                <a:gd name="T4" fmla="*/ 415 w 736"/>
                <a:gd name="T5" fmla="*/ 0 h 484"/>
                <a:gd name="T6" fmla="*/ 246 w 736"/>
                <a:gd name="T7" fmla="*/ 91 h 484"/>
                <a:gd name="T8" fmla="*/ 191 w 736"/>
                <a:gd name="T9" fmla="*/ 76 h 484"/>
                <a:gd name="T10" fmla="*/ 125 w 736"/>
                <a:gd name="T11" fmla="*/ 96 h 484"/>
                <a:gd name="T12" fmla="*/ 73 w 736"/>
                <a:gd name="T13" fmla="*/ 191 h 484"/>
                <a:gd name="T14" fmla="*/ 0 w 736"/>
                <a:gd name="T15" fmla="*/ 325 h 484"/>
                <a:gd name="T16" fmla="*/ 142 w 736"/>
                <a:gd name="T17" fmla="*/ 484 h 484"/>
                <a:gd name="T18" fmla="*/ 160 w 736"/>
                <a:gd name="T19" fmla="*/ 484 h 484"/>
                <a:gd name="T20" fmla="*/ 176 w 736"/>
                <a:gd name="T21" fmla="*/ 484 h 484"/>
                <a:gd name="T22" fmla="*/ 507 w 736"/>
                <a:gd name="T23" fmla="*/ 484 h 484"/>
                <a:gd name="T24" fmla="*/ 514 w 736"/>
                <a:gd name="T25" fmla="*/ 484 h 484"/>
                <a:gd name="T26" fmla="*/ 522 w 736"/>
                <a:gd name="T27" fmla="*/ 484 h 484"/>
                <a:gd name="T28" fmla="*/ 546 w 736"/>
                <a:gd name="T29" fmla="*/ 484 h 484"/>
                <a:gd name="T30" fmla="*/ 599 w 736"/>
                <a:gd name="T31" fmla="*/ 484 h 484"/>
                <a:gd name="T32" fmla="*/ 736 w 736"/>
                <a:gd name="T33" fmla="*/ 348 h 484"/>
                <a:gd name="T34" fmla="*/ 618 w 736"/>
                <a:gd name="T35" fmla="*/ 21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6" h="484">
                  <a:moveTo>
                    <a:pt x="618" y="213"/>
                  </a:moveTo>
                  <a:cubicBezTo>
                    <a:pt x="618" y="210"/>
                    <a:pt x="618" y="206"/>
                    <a:pt x="618" y="203"/>
                  </a:cubicBezTo>
                  <a:cubicBezTo>
                    <a:pt x="618" y="91"/>
                    <a:pt x="527" y="0"/>
                    <a:pt x="415" y="0"/>
                  </a:cubicBezTo>
                  <a:cubicBezTo>
                    <a:pt x="345" y="0"/>
                    <a:pt x="283" y="37"/>
                    <a:pt x="246" y="91"/>
                  </a:cubicBezTo>
                  <a:cubicBezTo>
                    <a:pt x="230" y="82"/>
                    <a:pt x="211" y="76"/>
                    <a:pt x="191" y="76"/>
                  </a:cubicBezTo>
                  <a:cubicBezTo>
                    <a:pt x="167" y="76"/>
                    <a:pt x="144" y="83"/>
                    <a:pt x="125" y="96"/>
                  </a:cubicBezTo>
                  <a:cubicBezTo>
                    <a:pt x="94" y="116"/>
                    <a:pt x="74" y="151"/>
                    <a:pt x="73" y="191"/>
                  </a:cubicBezTo>
                  <a:cubicBezTo>
                    <a:pt x="30" y="219"/>
                    <a:pt x="0" y="269"/>
                    <a:pt x="0" y="325"/>
                  </a:cubicBezTo>
                  <a:cubicBezTo>
                    <a:pt x="0" y="407"/>
                    <a:pt x="62" y="475"/>
                    <a:pt x="142" y="484"/>
                  </a:cubicBezTo>
                  <a:cubicBezTo>
                    <a:pt x="148" y="484"/>
                    <a:pt x="154" y="484"/>
                    <a:pt x="160" y="484"/>
                  </a:cubicBezTo>
                  <a:cubicBezTo>
                    <a:pt x="165" y="484"/>
                    <a:pt x="171" y="484"/>
                    <a:pt x="176" y="484"/>
                  </a:cubicBezTo>
                  <a:cubicBezTo>
                    <a:pt x="250" y="484"/>
                    <a:pt x="425" y="484"/>
                    <a:pt x="507" y="484"/>
                  </a:cubicBezTo>
                  <a:cubicBezTo>
                    <a:pt x="510" y="484"/>
                    <a:pt x="512" y="484"/>
                    <a:pt x="514" y="484"/>
                  </a:cubicBezTo>
                  <a:cubicBezTo>
                    <a:pt x="522" y="484"/>
                    <a:pt x="522" y="484"/>
                    <a:pt x="522" y="484"/>
                  </a:cubicBezTo>
                  <a:cubicBezTo>
                    <a:pt x="526" y="484"/>
                    <a:pt x="538" y="484"/>
                    <a:pt x="546" y="484"/>
                  </a:cubicBezTo>
                  <a:cubicBezTo>
                    <a:pt x="599" y="484"/>
                    <a:pt x="599" y="484"/>
                    <a:pt x="599" y="484"/>
                  </a:cubicBezTo>
                  <a:cubicBezTo>
                    <a:pt x="675" y="483"/>
                    <a:pt x="736" y="422"/>
                    <a:pt x="736" y="348"/>
                  </a:cubicBezTo>
                  <a:cubicBezTo>
                    <a:pt x="736" y="279"/>
                    <a:pt x="684" y="222"/>
                    <a:pt x="618" y="213"/>
                  </a:cubicBez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69915" tIns="34957" rIns="69915" bIns="34957" numCol="1" anchor="t" anchorCtr="0" compatLnSpc="1">
              <a:prstTxWarp prst="textNoShape">
                <a:avLst/>
              </a:prstTxWarp>
            </a:bodyPr>
            <a:lstStyle/>
            <a:p>
              <a:pPr defTabSz="699132"/>
              <a:endParaRPr lang="en-US" sz="918" dirty="0">
                <a:solidFill>
                  <a:srgbClr val="000000"/>
                </a:solidFill>
              </a:endParaRPr>
            </a:p>
          </p:txBody>
        </p:sp>
        <p:sp>
          <p:nvSpPr>
            <p:cNvPr id="156" name="Freeform 95"/>
            <p:cNvSpPr>
              <a:spLocks/>
            </p:cNvSpPr>
            <p:nvPr/>
          </p:nvSpPr>
          <p:spPr bwMode="auto">
            <a:xfrm flipH="1">
              <a:off x="3071082" y="1985310"/>
              <a:ext cx="1153204" cy="755325"/>
            </a:xfrm>
            <a:custGeom>
              <a:avLst/>
              <a:gdLst>
                <a:gd name="T0" fmla="*/ 618 w 736"/>
                <a:gd name="T1" fmla="*/ 213 h 484"/>
                <a:gd name="T2" fmla="*/ 618 w 736"/>
                <a:gd name="T3" fmla="*/ 203 h 484"/>
                <a:gd name="T4" fmla="*/ 415 w 736"/>
                <a:gd name="T5" fmla="*/ 0 h 484"/>
                <a:gd name="T6" fmla="*/ 246 w 736"/>
                <a:gd name="T7" fmla="*/ 91 h 484"/>
                <a:gd name="T8" fmla="*/ 191 w 736"/>
                <a:gd name="T9" fmla="*/ 76 h 484"/>
                <a:gd name="T10" fmla="*/ 125 w 736"/>
                <a:gd name="T11" fmla="*/ 96 h 484"/>
                <a:gd name="T12" fmla="*/ 73 w 736"/>
                <a:gd name="T13" fmla="*/ 191 h 484"/>
                <a:gd name="T14" fmla="*/ 0 w 736"/>
                <a:gd name="T15" fmla="*/ 325 h 484"/>
                <a:gd name="T16" fmla="*/ 142 w 736"/>
                <a:gd name="T17" fmla="*/ 484 h 484"/>
                <a:gd name="T18" fmla="*/ 160 w 736"/>
                <a:gd name="T19" fmla="*/ 484 h 484"/>
                <a:gd name="T20" fmla="*/ 176 w 736"/>
                <a:gd name="T21" fmla="*/ 484 h 484"/>
                <a:gd name="T22" fmla="*/ 507 w 736"/>
                <a:gd name="T23" fmla="*/ 484 h 484"/>
                <a:gd name="T24" fmla="*/ 514 w 736"/>
                <a:gd name="T25" fmla="*/ 484 h 484"/>
                <a:gd name="T26" fmla="*/ 522 w 736"/>
                <a:gd name="T27" fmla="*/ 484 h 484"/>
                <a:gd name="T28" fmla="*/ 546 w 736"/>
                <a:gd name="T29" fmla="*/ 484 h 484"/>
                <a:gd name="T30" fmla="*/ 599 w 736"/>
                <a:gd name="T31" fmla="*/ 484 h 484"/>
                <a:gd name="T32" fmla="*/ 736 w 736"/>
                <a:gd name="T33" fmla="*/ 348 h 484"/>
                <a:gd name="T34" fmla="*/ 618 w 736"/>
                <a:gd name="T35" fmla="*/ 21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6" h="484">
                  <a:moveTo>
                    <a:pt x="618" y="213"/>
                  </a:moveTo>
                  <a:cubicBezTo>
                    <a:pt x="618" y="210"/>
                    <a:pt x="618" y="206"/>
                    <a:pt x="618" y="203"/>
                  </a:cubicBezTo>
                  <a:cubicBezTo>
                    <a:pt x="618" y="91"/>
                    <a:pt x="527" y="0"/>
                    <a:pt x="415" y="0"/>
                  </a:cubicBezTo>
                  <a:cubicBezTo>
                    <a:pt x="345" y="0"/>
                    <a:pt x="283" y="37"/>
                    <a:pt x="246" y="91"/>
                  </a:cubicBezTo>
                  <a:cubicBezTo>
                    <a:pt x="230" y="82"/>
                    <a:pt x="211" y="76"/>
                    <a:pt x="191" y="76"/>
                  </a:cubicBezTo>
                  <a:cubicBezTo>
                    <a:pt x="167" y="76"/>
                    <a:pt x="144" y="83"/>
                    <a:pt x="125" y="96"/>
                  </a:cubicBezTo>
                  <a:cubicBezTo>
                    <a:pt x="94" y="116"/>
                    <a:pt x="74" y="151"/>
                    <a:pt x="73" y="191"/>
                  </a:cubicBezTo>
                  <a:cubicBezTo>
                    <a:pt x="30" y="219"/>
                    <a:pt x="0" y="269"/>
                    <a:pt x="0" y="325"/>
                  </a:cubicBezTo>
                  <a:cubicBezTo>
                    <a:pt x="0" y="407"/>
                    <a:pt x="62" y="475"/>
                    <a:pt x="142" y="484"/>
                  </a:cubicBezTo>
                  <a:cubicBezTo>
                    <a:pt x="148" y="484"/>
                    <a:pt x="154" y="484"/>
                    <a:pt x="160" y="484"/>
                  </a:cubicBezTo>
                  <a:cubicBezTo>
                    <a:pt x="165" y="484"/>
                    <a:pt x="171" y="484"/>
                    <a:pt x="176" y="484"/>
                  </a:cubicBezTo>
                  <a:cubicBezTo>
                    <a:pt x="250" y="484"/>
                    <a:pt x="425" y="484"/>
                    <a:pt x="507" y="484"/>
                  </a:cubicBezTo>
                  <a:cubicBezTo>
                    <a:pt x="510" y="484"/>
                    <a:pt x="512" y="484"/>
                    <a:pt x="514" y="484"/>
                  </a:cubicBezTo>
                  <a:cubicBezTo>
                    <a:pt x="522" y="484"/>
                    <a:pt x="522" y="484"/>
                    <a:pt x="522" y="484"/>
                  </a:cubicBezTo>
                  <a:cubicBezTo>
                    <a:pt x="526" y="484"/>
                    <a:pt x="538" y="484"/>
                    <a:pt x="546" y="484"/>
                  </a:cubicBezTo>
                  <a:cubicBezTo>
                    <a:pt x="599" y="484"/>
                    <a:pt x="599" y="484"/>
                    <a:pt x="599" y="484"/>
                  </a:cubicBezTo>
                  <a:cubicBezTo>
                    <a:pt x="675" y="483"/>
                    <a:pt x="736" y="422"/>
                    <a:pt x="736" y="348"/>
                  </a:cubicBezTo>
                  <a:cubicBezTo>
                    <a:pt x="736" y="279"/>
                    <a:pt x="684" y="222"/>
                    <a:pt x="618" y="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69915" tIns="34957" rIns="69915" bIns="34957" numCol="1" anchor="t" anchorCtr="0" compatLnSpc="1">
              <a:prstTxWarp prst="textNoShape">
                <a:avLst/>
              </a:prstTxWarp>
            </a:bodyPr>
            <a:lstStyle/>
            <a:p>
              <a:pPr defTabSz="699132"/>
              <a:endParaRPr lang="en-US" sz="918" dirty="0">
                <a:solidFill>
                  <a:srgbClr val="000000"/>
                </a:solidFill>
              </a:endParaRPr>
            </a:p>
          </p:txBody>
        </p:sp>
        <p:sp>
          <p:nvSpPr>
            <p:cNvPr id="157" name="Freeform 95"/>
            <p:cNvSpPr>
              <a:spLocks/>
            </p:cNvSpPr>
            <p:nvPr/>
          </p:nvSpPr>
          <p:spPr bwMode="auto">
            <a:xfrm flipH="1">
              <a:off x="2103670" y="1897399"/>
              <a:ext cx="1496458" cy="980149"/>
            </a:xfrm>
            <a:custGeom>
              <a:avLst/>
              <a:gdLst>
                <a:gd name="T0" fmla="*/ 618 w 736"/>
                <a:gd name="T1" fmla="*/ 213 h 484"/>
                <a:gd name="T2" fmla="*/ 618 w 736"/>
                <a:gd name="T3" fmla="*/ 203 h 484"/>
                <a:gd name="T4" fmla="*/ 415 w 736"/>
                <a:gd name="T5" fmla="*/ 0 h 484"/>
                <a:gd name="T6" fmla="*/ 246 w 736"/>
                <a:gd name="T7" fmla="*/ 91 h 484"/>
                <a:gd name="T8" fmla="*/ 191 w 736"/>
                <a:gd name="T9" fmla="*/ 76 h 484"/>
                <a:gd name="T10" fmla="*/ 125 w 736"/>
                <a:gd name="T11" fmla="*/ 96 h 484"/>
                <a:gd name="T12" fmla="*/ 73 w 736"/>
                <a:gd name="T13" fmla="*/ 191 h 484"/>
                <a:gd name="T14" fmla="*/ 0 w 736"/>
                <a:gd name="T15" fmla="*/ 325 h 484"/>
                <a:gd name="T16" fmla="*/ 142 w 736"/>
                <a:gd name="T17" fmla="*/ 484 h 484"/>
                <a:gd name="T18" fmla="*/ 160 w 736"/>
                <a:gd name="T19" fmla="*/ 484 h 484"/>
                <a:gd name="T20" fmla="*/ 176 w 736"/>
                <a:gd name="T21" fmla="*/ 484 h 484"/>
                <a:gd name="T22" fmla="*/ 507 w 736"/>
                <a:gd name="T23" fmla="*/ 484 h 484"/>
                <a:gd name="T24" fmla="*/ 514 w 736"/>
                <a:gd name="T25" fmla="*/ 484 h 484"/>
                <a:gd name="T26" fmla="*/ 522 w 736"/>
                <a:gd name="T27" fmla="*/ 484 h 484"/>
                <a:gd name="T28" fmla="*/ 546 w 736"/>
                <a:gd name="T29" fmla="*/ 484 h 484"/>
                <a:gd name="T30" fmla="*/ 599 w 736"/>
                <a:gd name="T31" fmla="*/ 484 h 484"/>
                <a:gd name="T32" fmla="*/ 736 w 736"/>
                <a:gd name="T33" fmla="*/ 348 h 484"/>
                <a:gd name="T34" fmla="*/ 618 w 736"/>
                <a:gd name="T35" fmla="*/ 21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6" h="484">
                  <a:moveTo>
                    <a:pt x="618" y="213"/>
                  </a:moveTo>
                  <a:cubicBezTo>
                    <a:pt x="618" y="210"/>
                    <a:pt x="618" y="206"/>
                    <a:pt x="618" y="203"/>
                  </a:cubicBezTo>
                  <a:cubicBezTo>
                    <a:pt x="618" y="91"/>
                    <a:pt x="527" y="0"/>
                    <a:pt x="415" y="0"/>
                  </a:cubicBezTo>
                  <a:cubicBezTo>
                    <a:pt x="345" y="0"/>
                    <a:pt x="283" y="37"/>
                    <a:pt x="246" y="91"/>
                  </a:cubicBezTo>
                  <a:cubicBezTo>
                    <a:pt x="230" y="82"/>
                    <a:pt x="211" y="76"/>
                    <a:pt x="191" y="76"/>
                  </a:cubicBezTo>
                  <a:cubicBezTo>
                    <a:pt x="167" y="76"/>
                    <a:pt x="144" y="83"/>
                    <a:pt x="125" y="96"/>
                  </a:cubicBezTo>
                  <a:cubicBezTo>
                    <a:pt x="94" y="116"/>
                    <a:pt x="74" y="151"/>
                    <a:pt x="73" y="191"/>
                  </a:cubicBezTo>
                  <a:cubicBezTo>
                    <a:pt x="30" y="219"/>
                    <a:pt x="0" y="269"/>
                    <a:pt x="0" y="325"/>
                  </a:cubicBezTo>
                  <a:cubicBezTo>
                    <a:pt x="0" y="407"/>
                    <a:pt x="62" y="475"/>
                    <a:pt x="142" y="484"/>
                  </a:cubicBezTo>
                  <a:cubicBezTo>
                    <a:pt x="148" y="484"/>
                    <a:pt x="154" y="484"/>
                    <a:pt x="160" y="484"/>
                  </a:cubicBezTo>
                  <a:cubicBezTo>
                    <a:pt x="165" y="484"/>
                    <a:pt x="171" y="484"/>
                    <a:pt x="176" y="484"/>
                  </a:cubicBezTo>
                  <a:cubicBezTo>
                    <a:pt x="250" y="484"/>
                    <a:pt x="425" y="484"/>
                    <a:pt x="507" y="484"/>
                  </a:cubicBezTo>
                  <a:cubicBezTo>
                    <a:pt x="510" y="484"/>
                    <a:pt x="512" y="484"/>
                    <a:pt x="514" y="484"/>
                  </a:cubicBezTo>
                  <a:cubicBezTo>
                    <a:pt x="522" y="484"/>
                    <a:pt x="522" y="484"/>
                    <a:pt x="522" y="484"/>
                  </a:cubicBezTo>
                  <a:cubicBezTo>
                    <a:pt x="526" y="484"/>
                    <a:pt x="538" y="484"/>
                    <a:pt x="546" y="484"/>
                  </a:cubicBezTo>
                  <a:cubicBezTo>
                    <a:pt x="599" y="484"/>
                    <a:pt x="599" y="484"/>
                    <a:pt x="599" y="484"/>
                  </a:cubicBezTo>
                  <a:cubicBezTo>
                    <a:pt x="675" y="483"/>
                    <a:pt x="736" y="422"/>
                    <a:pt x="736" y="348"/>
                  </a:cubicBezTo>
                  <a:cubicBezTo>
                    <a:pt x="736" y="279"/>
                    <a:pt x="684" y="222"/>
                    <a:pt x="618" y="21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69915" tIns="34957" rIns="69915" bIns="34957" numCol="1" anchor="t" anchorCtr="0" compatLnSpc="1">
              <a:prstTxWarp prst="textNoShape">
                <a:avLst/>
              </a:prstTxWarp>
            </a:bodyPr>
            <a:lstStyle/>
            <a:p>
              <a:pPr defTabSz="699132"/>
              <a:endParaRPr lang="en-US" sz="918" kern="0" dirty="0">
                <a:solidFill>
                  <a:srgbClr val="505050"/>
                </a:solidFill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013627" y="2326040"/>
              <a:ext cx="1704452" cy="7051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37062" tIns="109650" rIns="137062" bIns="109650" rtlCol="0">
              <a:spAutoFit/>
            </a:bodyPr>
            <a:lstStyle/>
            <a:p>
              <a:pPr algn="ctr" defTabSz="698473">
                <a:lnSpc>
                  <a:spcPct val="90000"/>
                </a:lnSpc>
                <a:spcAft>
                  <a:spcPts val="450"/>
                </a:spcAft>
              </a:pPr>
              <a:r>
                <a:rPr lang="en-US" sz="714" b="1" kern="0" dirty="0">
                  <a:solidFill>
                    <a:sysClr val="windowText" lastClr="000000"/>
                  </a:solidFill>
                </a:rPr>
                <a:t>Microsoft Azure </a:t>
              </a:r>
              <a:br>
                <a:rPr lang="en-US" sz="714" b="1" kern="0" dirty="0">
                  <a:solidFill>
                    <a:sysClr val="windowText" lastClr="000000"/>
                  </a:solidFill>
                </a:rPr>
              </a:br>
              <a:r>
                <a:rPr lang="en-US" sz="714" b="1" kern="0" dirty="0">
                  <a:solidFill>
                    <a:sysClr val="windowText" lastClr="000000"/>
                  </a:solidFill>
                </a:rPr>
                <a:t>Site Recovery</a:t>
              </a:r>
            </a:p>
          </p:txBody>
        </p:sp>
      </p:grpSp>
      <p:cxnSp>
        <p:nvCxnSpPr>
          <p:cNvPr id="159" name="Straight Arrow Connector 158"/>
          <p:cNvCxnSpPr/>
          <p:nvPr/>
        </p:nvCxnSpPr>
        <p:spPr>
          <a:xfrm flipH="1" flipV="1">
            <a:off x="3853887" y="2341675"/>
            <a:ext cx="5103872" cy="18977"/>
          </a:xfrm>
          <a:prstGeom prst="straightConnector1">
            <a:avLst/>
          </a:prstGeom>
          <a:ln w="57150">
            <a:solidFill>
              <a:schemeClr val="accent6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 flipH="1">
            <a:off x="10261991" y="2430553"/>
            <a:ext cx="7411" cy="318841"/>
          </a:xfrm>
          <a:prstGeom prst="straightConnector1">
            <a:avLst/>
          </a:prstGeom>
          <a:ln w="57150">
            <a:solidFill>
              <a:schemeClr val="accent6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2580" y="5424632"/>
            <a:ext cx="3266060" cy="1425074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4419656" y="2987903"/>
            <a:ext cx="3642786" cy="2108909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marL="349724" indent="-349724" defTabSz="932597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On demand datacenter</a:t>
            </a:r>
          </a:p>
          <a:p>
            <a:pPr marL="349724" indent="-349724" defTabSz="932597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Only pay for compute when needed</a:t>
            </a:r>
          </a:p>
        </p:txBody>
      </p:sp>
    </p:spTree>
    <p:extLst>
      <p:ext uri="{BB962C8B-B14F-4D97-AF65-F5344CB8AC3E}">
        <p14:creationId xmlns:p14="http://schemas.microsoft.com/office/powerpoint/2010/main" val="2758981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6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0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82" y="2136776"/>
            <a:ext cx="10055385" cy="2182023"/>
          </a:xfrm>
        </p:spPr>
        <p:txBody>
          <a:bodyPr/>
          <a:lstStyle/>
          <a:p>
            <a:r>
              <a:rPr lang="en-US" dirty="0" smtClean="0"/>
              <a:t>ASR with NPS for Azure Demo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R and NPS - From start of failover (with no failback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466" y="-1"/>
            <a:ext cx="11657542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84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2" y="1212850"/>
            <a:ext cx="11885514" cy="5835141"/>
          </a:xfrm>
        </p:spPr>
        <p:txBody>
          <a:bodyPr/>
          <a:lstStyle/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Bullet proof our SQL workloads. And…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We need to leverage Microsoft Azure.  While…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Maintaining data sovereignty and full control of our data.</a:t>
            </a:r>
          </a:p>
          <a:p>
            <a:endParaRPr lang="en-US" sz="1836" dirty="0"/>
          </a:p>
          <a:p>
            <a:r>
              <a:rPr lang="en-US" sz="1836" dirty="0"/>
              <a:t>Don’t forget…  </a:t>
            </a:r>
          </a:p>
          <a:p>
            <a:r>
              <a:rPr lang="en-US" sz="1836" dirty="0"/>
              <a:t>It needs to be backed up and secure!</a:t>
            </a:r>
          </a:p>
          <a:p>
            <a:endParaRPr lang="en-US" sz="1836" dirty="0"/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Oh!  Did you know we get Hyper-V licenses with our EA?  I’m cutting back on our VMware licenses. So…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I need you to move all our VMs to Hyper-V.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Stat!!</a:t>
            </a:r>
          </a:p>
          <a:p>
            <a:pPr>
              <a:buClr>
                <a:schemeClr val="tx1">
                  <a:lumMod val="65000"/>
                </a:schemeClr>
              </a:buClr>
            </a:pPr>
            <a:endParaRPr lang="en-US" sz="1836" dirty="0">
              <a:solidFill>
                <a:schemeClr val="tx1">
                  <a:lumMod val="65000"/>
                </a:schemeClr>
              </a:solidFill>
            </a:endParaRP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Microsoft is retiring support for Windows Server 2003?!?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Half of our servers are Windows Server 2003!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Order new hardware and fix it!</a:t>
            </a:r>
          </a:p>
          <a:p>
            <a:pPr>
              <a:buClr>
                <a:schemeClr val="tx1">
                  <a:lumMod val="65000"/>
                </a:schemeClr>
              </a:buClr>
            </a:pPr>
            <a:endParaRPr lang="en-US" sz="1836" dirty="0">
              <a:solidFill>
                <a:schemeClr val="tx1">
                  <a:lumMod val="65000"/>
                </a:schemeClr>
              </a:solidFill>
            </a:endParaRP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And whatever you do…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It needs to be fully manageable! 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With System Center.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Yeah…  I’m going to need you to…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5483" y="1212849"/>
            <a:ext cx="11887876" cy="249213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Ask:</a:t>
            </a:r>
          </a:p>
          <a:p>
            <a:r>
              <a:rPr lang="en-US" dirty="0" smtClean="0"/>
              <a:t>Backup our Mission Critical data while..</a:t>
            </a:r>
          </a:p>
          <a:p>
            <a:pPr lvl="1"/>
            <a:r>
              <a:rPr lang="en-US" dirty="0" smtClean="0"/>
              <a:t>Leveraging Microsoft Azure’s performance, scalability and cost</a:t>
            </a:r>
          </a:p>
          <a:p>
            <a:pPr lvl="1"/>
            <a:r>
              <a:rPr lang="en-US" dirty="0" smtClean="0"/>
              <a:t>Maintaining our data sovereignty</a:t>
            </a:r>
          </a:p>
          <a:p>
            <a:pPr lvl="1"/>
            <a:r>
              <a:rPr lang="en-US" dirty="0" smtClean="0"/>
              <a:t>Save public cloud storage costs by </a:t>
            </a:r>
            <a:r>
              <a:rPr lang="en-US" dirty="0" err="1" smtClean="0"/>
              <a:t>deduplicating</a:t>
            </a:r>
            <a:r>
              <a:rPr lang="en-US" dirty="0" smtClean="0"/>
              <a:t> our data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5481" y="3782266"/>
            <a:ext cx="11887878" cy="14689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Solution:</a:t>
            </a:r>
          </a:p>
          <a:p>
            <a:pPr lvl="1"/>
            <a:r>
              <a:rPr lang="en-US" dirty="0" smtClean="0"/>
              <a:t>Microsoft Azure</a:t>
            </a:r>
          </a:p>
          <a:p>
            <a:pPr lvl="1"/>
            <a:r>
              <a:rPr lang="en-US" dirty="0" err="1" smtClean="0"/>
              <a:t>SteelStore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Scenario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166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-9288" y="745400"/>
            <a:ext cx="6029899" cy="6260614"/>
            <a:chOff x="6694488" y="730851"/>
            <a:chExt cx="5912202" cy="6138414"/>
          </a:xfrm>
        </p:grpSpPr>
        <p:grpSp>
          <p:nvGrpSpPr>
            <p:cNvPr id="85" name="Group 84"/>
            <p:cNvGrpSpPr/>
            <p:nvPr/>
          </p:nvGrpSpPr>
          <p:grpSpPr>
            <a:xfrm>
              <a:off x="6694488" y="1745619"/>
              <a:ext cx="5497512" cy="5123646"/>
              <a:chOff x="6694488" y="1745619"/>
              <a:chExt cx="5497512" cy="5123646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10323513" y="5696101"/>
                <a:ext cx="1868487" cy="1173163"/>
                <a:chOff x="10323513" y="5696101"/>
                <a:chExt cx="1868487" cy="1173163"/>
              </a:xfrm>
            </p:grpSpPr>
            <p:sp>
              <p:nvSpPr>
                <p:cNvPr id="30" name="Rectangle 40"/>
                <p:cNvSpPr>
                  <a:spLocks noChangeArrowheads="1"/>
                </p:cNvSpPr>
                <p:nvPr/>
              </p:nvSpPr>
              <p:spPr bwMode="auto">
                <a:xfrm flipH="1">
                  <a:off x="10323513" y="6273951"/>
                  <a:ext cx="1868487" cy="59531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" name="Rectangle 41"/>
                <p:cNvSpPr>
                  <a:spLocks noChangeArrowheads="1"/>
                </p:cNvSpPr>
                <p:nvPr/>
              </p:nvSpPr>
              <p:spPr bwMode="auto">
                <a:xfrm flipH="1">
                  <a:off x="10512425" y="5696101"/>
                  <a:ext cx="555625" cy="117316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6694488" y="5967411"/>
                <a:ext cx="777875" cy="890588"/>
                <a:chOff x="7818438" y="5978676"/>
                <a:chExt cx="777875" cy="890588"/>
              </a:xfrm>
            </p:grpSpPr>
            <p:sp>
              <p:nvSpPr>
                <p:cNvPr id="32" name="Rectangle 42"/>
                <p:cNvSpPr>
                  <a:spLocks noChangeArrowheads="1"/>
                </p:cNvSpPr>
                <p:nvPr/>
              </p:nvSpPr>
              <p:spPr bwMode="auto">
                <a:xfrm flipH="1">
                  <a:off x="7929563" y="5978676"/>
                  <a:ext cx="401637" cy="890588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" name="Rectangle 43"/>
                <p:cNvSpPr>
                  <a:spLocks noChangeArrowheads="1"/>
                </p:cNvSpPr>
                <p:nvPr/>
              </p:nvSpPr>
              <p:spPr bwMode="auto">
                <a:xfrm flipH="1">
                  <a:off x="7818438" y="6273951"/>
                  <a:ext cx="777875" cy="59531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" name="Rectangle 44"/>
              <p:cNvSpPr>
                <a:spLocks noChangeArrowheads="1"/>
              </p:cNvSpPr>
              <p:nvPr/>
            </p:nvSpPr>
            <p:spPr bwMode="auto">
              <a:xfrm flipH="1">
                <a:off x="7472363" y="1806531"/>
                <a:ext cx="3403600" cy="506273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xtLst/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65"/>
              <p:cNvSpPr>
                <a:spLocks noChangeArrowheads="1"/>
              </p:cNvSpPr>
              <p:nvPr/>
            </p:nvSpPr>
            <p:spPr bwMode="auto">
              <a:xfrm>
                <a:off x="7403663" y="1745619"/>
                <a:ext cx="3541000" cy="7143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  <a:extLst/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10565777" y="730851"/>
              <a:ext cx="2040913" cy="1007921"/>
              <a:chOff x="10565777" y="730851"/>
              <a:chExt cx="2040913" cy="1007921"/>
            </a:xfrm>
          </p:grpSpPr>
          <p:sp>
            <p:nvSpPr>
              <p:cNvPr id="87" name="Double Wave 86"/>
              <p:cNvSpPr/>
              <p:nvPr/>
            </p:nvSpPr>
            <p:spPr bwMode="auto">
              <a:xfrm>
                <a:off x="10565777" y="730851"/>
                <a:ext cx="2040913" cy="616689"/>
              </a:xfrm>
              <a:prstGeom prst="doubleWav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40" dirty="0">
                    <a:solidFill>
                      <a:sysClr val="windowText" lastClr="000000"/>
                    </a:solidFill>
                  </a:rPr>
                  <a:t>Seattle Retail</a:t>
                </a:r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>
                <a:off x="10565777" y="730851"/>
                <a:ext cx="0" cy="1007921"/>
              </a:xfrm>
              <a:prstGeom prst="line">
                <a:avLst/>
              </a:prstGeom>
              <a:ln w="76200">
                <a:solidFill>
                  <a:schemeClr val="tx1">
                    <a:alpha val="50000"/>
                  </a:schemeClr>
                </a:solidFill>
                <a:headEnd type="non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Freeform 61"/>
          <p:cNvSpPr>
            <a:spLocks/>
          </p:cNvSpPr>
          <p:nvPr/>
        </p:nvSpPr>
        <p:spPr bwMode="auto">
          <a:xfrm>
            <a:off x="697905" y="1007973"/>
            <a:ext cx="898602" cy="589353"/>
          </a:xfrm>
          <a:custGeom>
            <a:avLst/>
            <a:gdLst>
              <a:gd name="T0" fmla="*/ 33 w 206"/>
              <a:gd name="T1" fmla="*/ 59 h 135"/>
              <a:gd name="T2" fmla="*/ 33 w 206"/>
              <a:gd name="T3" fmla="*/ 57 h 135"/>
              <a:gd name="T4" fmla="*/ 90 w 206"/>
              <a:gd name="T5" fmla="*/ 0 h 135"/>
              <a:gd name="T6" fmla="*/ 137 w 206"/>
              <a:gd name="T7" fmla="*/ 25 h 135"/>
              <a:gd name="T8" fmla="*/ 153 w 206"/>
              <a:gd name="T9" fmla="*/ 21 h 135"/>
              <a:gd name="T10" fmla="*/ 171 w 206"/>
              <a:gd name="T11" fmla="*/ 27 h 135"/>
              <a:gd name="T12" fmla="*/ 186 w 206"/>
              <a:gd name="T13" fmla="*/ 53 h 135"/>
              <a:gd name="T14" fmla="*/ 206 w 206"/>
              <a:gd name="T15" fmla="*/ 91 h 135"/>
              <a:gd name="T16" fmla="*/ 166 w 206"/>
              <a:gd name="T17" fmla="*/ 135 h 135"/>
              <a:gd name="T18" fmla="*/ 161 w 206"/>
              <a:gd name="T19" fmla="*/ 135 h 135"/>
              <a:gd name="T20" fmla="*/ 157 w 206"/>
              <a:gd name="T21" fmla="*/ 135 h 135"/>
              <a:gd name="T22" fmla="*/ 64 w 206"/>
              <a:gd name="T23" fmla="*/ 135 h 135"/>
              <a:gd name="T24" fmla="*/ 62 w 206"/>
              <a:gd name="T25" fmla="*/ 135 h 135"/>
              <a:gd name="T26" fmla="*/ 60 w 206"/>
              <a:gd name="T27" fmla="*/ 135 h 135"/>
              <a:gd name="T28" fmla="*/ 53 w 206"/>
              <a:gd name="T29" fmla="*/ 135 h 135"/>
              <a:gd name="T30" fmla="*/ 38 w 206"/>
              <a:gd name="T31" fmla="*/ 135 h 135"/>
              <a:gd name="T32" fmla="*/ 0 w 206"/>
              <a:gd name="T33" fmla="*/ 97 h 135"/>
              <a:gd name="T34" fmla="*/ 33 w 206"/>
              <a:gd name="T35" fmla="*/ 59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6" h="135">
                <a:moveTo>
                  <a:pt x="33" y="59"/>
                </a:moveTo>
                <a:cubicBezTo>
                  <a:pt x="33" y="59"/>
                  <a:pt x="33" y="57"/>
                  <a:pt x="33" y="57"/>
                </a:cubicBezTo>
                <a:cubicBezTo>
                  <a:pt x="33" y="25"/>
                  <a:pt x="58" y="0"/>
                  <a:pt x="90" y="0"/>
                </a:cubicBezTo>
                <a:cubicBezTo>
                  <a:pt x="109" y="0"/>
                  <a:pt x="127" y="10"/>
                  <a:pt x="137" y="25"/>
                </a:cubicBezTo>
                <a:cubicBezTo>
                  <a:pt x="142" y="23"/>
                  <a:pt x="147" y="21"/>
                  <a:pt x="153" y="21"/>
                </a:cubicBezTo>
                <a:cubicBezTo>
                  <a:pt x="159" y="21"/>
                  <a:pt x="166" y="23"/>
                  <a:pt x="171" y="27"/>
                </a:cubicBezTo>
                <a:cubicBezTo>
                  <a:pt x="180" y="33"/>
                  <a:pt x="185" y="42"/>
                  <a:pt x="186" y="53"/>
                </a:cubicBezTo>
                <a:cubicBezTo>
                  <a:pt x="198" y="61"/>
                  <a:pt x="206" y="75"/>
                  <a:pt x="206" y="91"/>
                </a:cubicBezTo>
                <a:cubicBezTo>
                  <a:pt x="206" y="114"/>
                  <a:pt x="189" y="133"/>
                  <a:pt x="166" y="135"/>
                </a:cubicBezTo>
                <a:cubicBezTo>
                  <a:pt x="165" y="135"/>
                  <a:pt x="163" y="135"/>
                  <a:pt x="161" y="135"/>
                </a:cubicBezTo>
                <a:cubicBezTo>
                  <a:pt x="160" y="135"/>
                  <a:pt x="158" y="135"/>
                  <a:pt x="157" y="135"/>
                </a:cubicBezTo>
                <a:cubicBezTo>
                  <a:pt x="136" y="135"/>
                  <a:pt x="87" y="135"/>
                  <a:pt x="64" y="135"/>
                </a:cubicBezTo>
                <a:cubicBezTo>
                  <a:pt x="63" y="135"/>
                  <a:pt x="62" y="135"/>
                  <a:pt x="62" y="135"/>
                </a:cubicBezTo>
                <a:cubicBezTo>
                  <a:pt x="60" y="135"/>
                  <a:pt x="60" y="135"/>
                  <a:pt x="60" y="135"/>
                </a:cubicBezTo>
                <a:cubicBezTo>
                  <a:pt x="58" y="135"/>
                  <a:pt x="55" y="135"/>
                  <a:pt x="53" y="135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17" y="135"/>
                  <a:pt x="0" y="118"/>
                  <a:pt x="0" y="97"/>
                </a:cubicBezTo>
                <a:cubicBezTo>
                  <a:pt x="0" y="78"/>
                  <a:pt x="14" y="62"/>
                  <a:pt x="33" y="59"/>
                </a:cubicBezTo>
                <a:close/>
              </a:path>
            </a:pathLst>
          </a:custGeom>
          <a:solidFill>
            <a:srgbClr val="0072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25" name="Freeform 62"/>
          <p:cNvSpPr>
            <a:spLocks/>
          </p:cNvSpPr>
          <p:nvPr/>
        </p:nvSpPr>
        <p:spPr bwMode="auto">
          <a:xfrm>
            <a:off x="223509" y="1007973"/>
            <a:ext cx="741549" cy="485731"/>
          </a:xfrm>
          <a:custGeom>
            <a:avLst/>
            <a:gdLst>
              <a:gd name="T0" fmla="*/ 28 w 170"/>
              <a:gd name="T1" fmla="*/ 49 h 111"/>
              <a:gd name="T2" fmla="*/ 28 w 170"/>
              <a:gd name="T3" fmla="*/ 47 h 111"/>
              <a:gd name="T4" fmla="*/ 74 w 170"/>
              <a:gd name="T5" fmla="*/ 0 h 111"/>
              <a:gd name="T6" fmla="*/ 113 w 170"/>
              <a:gd name="T7" fmla="*/ 21 h 111"/>
              <a:gd name="T8" fmla="*/ 126 w 170"/>
              <a:gd name="T9" fmla="*/ 17 h 111"/>
              <a:gd name="T10" fmla="*/ 141 w 170"/>
              <a:gd name="T11" fmla="*/ 22 h 111"/>
              <a:gd name="T12" fmla="*/ 153 w 170"/>
              <a:gd name="T13" fmla="*/ 44 h 111"/>
              <a:gd name="T14" fmla="*/ 170 w 170"/>
              <a:gd name="T15" fmla="*/ 74 h 111"/>
              <a:gd name="T16" fmla="*/ 137 w 170"/>
              <a:gd name="T17" fmla="*/ 111 h 111"/>
              <a:gd name="T18" fmla="*/ 133 w 170"/>
              <a:gd name="T19" fmla="*/ 111 h 111"/>
              <a:gd name="T20" fmla="*/ 129 w 170"/>
              <a:gd name="T21" fmla="*/ 111 h 111"/>
              <a:gd name="T22" fmla="*/ 53 w 170"/>
              <a:gd name="T23" fmla="*/ 111 h 111"/>
              <a:gd name="T24" fmla="*/ 52 w 170"/>
              <a:gd name="T25" fmla="*/ 111 h 111"/>
              <a:gd name="T26" fmla="*/ 50 w 170"/>
              <a:gd name="T27" fmla="*/ 111 h 111"/>
              <a:gd name="T28" fmla="*/ 44 w 170"/>
              <a:gd name="T29" fmla="*/ 111 h 111"/>
              <a:gd name="T30" fmla="*/ 32 w 170"/>
              <a:gd name="T31" fmla="*/ 111 h 111"/>
              <a:gd name="T32" fmla="*/ 0 w 170"/>
              <a:gd name="T33" fmla="*/ 80 h 111"/>
              <a:gd name="T34" fmla="*/ 28 w 170"/>
              <a:gd name="T35" fmla="*/ 4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0" h="111">
                <a:moveTo>
                  <a:pt x="28" y="49"/>
                </a:moveTo>
                <a:cubicBezTo>
                  <a:pt x="28" y="48"/>
                  <a:pt x="28" y="47"/>
                  <a:pt x="28" y="47"/>
                </a:cubicBezTo>
                <a:cubicBezTo>
                  <a:pt x="28" y="21"/>
                  <a:pt x="48" y="0"/>
                  <a:pt x="74" y="0"/>
                </a:cubicBezTo>
                <a:cubicBezTo>
                  <a:pt x="91" y="0"/>
                  <a:pt x="105" y="8"/>
                  <a:pt x="113" y="21"/>
                </a:cubicBezTo>
                <a:cubicBezTo>
                  <a:pt x="117" y="19"/>
                  <a:pt x="121" y="17"/>
                  <a:pt x="126" y="17"/>
                </a:cubicBezTo>
                <a:cubicBezTo>
                  <a:pt x="132" y="17"/>
                  <a:pt x="137" y="19"/>
                  <a:pt x="141" y="22"/>
                </a:cubicBezTo>
                <a:cubicBezTo>
                  <a:pt x="148" y="27"/>
                  <a:pt x="153" y="35"/>
                  <a:pt x="153" y="44"/>
                </a:cubicBezTo>
                <a:cubicBezTo>
                  <a:pt x="163" y="50"/>
                  <a:pt x="170" y="62"/>
                  <a:pt x="170" y="74"/>
                </a:cubicBezTo>
                <a:cubicBezTo>
                  <a:pt x="170" y="93"/>
                  <a:pt x="156" y="109"/>
                  <a:pt x="137" y="111"/>
                </a:cubicBezTo>
                <a:cubicBezTo>
                  <a:pt x="136" y="111"/>
                  <a:pt x="134" y="111"/>
                  <a:pt x="133" y="111"/>
                </a:cubicBezTo>
                <a:cubicBezTo>
                  <a:pt x="132" y="111"/>
                  <a:pt x="131" y="111"/>
                  <a:pt x="129" y="111"/>
                </a:cubicBezTo>
                <a:cubicBezTo>
                  <a:pt x="112" y="111"/>
                  <a:pt x="72" y="111"/>
                  <a:pt x="53" y="111"/>
                </a:cubicBezTo>
                <a:cubicBezTo>
                  <a:pt x="53" y="111"/>
                  <a:pt x="52" y="111"/>
                  <a:pt x="52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9" y="111"/>
                  <a:pt x="46" y="111"/>
                  <a:pt x="44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14" y="111"/>
                  <a:pt x="0" y="97"/>
                  <a:pt x="0" y="80"/>
                </a:cubicBezTo>
                <a:cubicBezTo>
                  <a:pt x="0" y="64"/>
                  <a:pt x="12" y="51"/>
                  <a:pt x="28" y="49"/>
                </a:cubicBezTo>
                <a:close/>
              </a:path>
            </a:pathLst>
          </a:custGeom>
          <a:solidFill>
            <a:srgbClr val="00BC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48" name="Rectangle 115"/>
          <p:cNvSpPr>
            <a:spLocks noChangeArrowheads="1"/>
          </p:cNvSpPr>
          <p:nvPr/>
        </p:nvSpPr>
        <p:spPr bwMode="gray">
          <a:xfrm>
            <a:off x="4240435" y="1353678"/>
            <a:ext cx="288021" cy="48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32597" fontAlgn="base">
              <a:spcBef>
                <a:spcPct val="0"/>
              </a:spcBef>
              <a:spcAft>
                <a:spcPct val="0"/>
              </a:spcAft>
              <a:buClr>
                <a:srgbClr val="84BD00"/>
              </a:buClr>
            </a:pPr>
            <a:endParaRPr lang="en-US" sz="1147" dirty="0">
              <a:solidFill>
                <a:srgbClr val="512D6D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65057" y="2958302"/>
            <a:ext cx="3157714" cy="1608242"/>
            <a:chOff x="6628619" y="2900559"/>
            <a:chExt cx="3096079" cy="1576851"/>
          </a:xfrm>
        </p:grpSpPr>
        <p:grpSp>
          <p:nvGrpSpPr>
            <p:cNvPr id="58" name="Group 57"/>
            <p:cNvGrpSpPr/>
            <p:nvPr/>
          </p:nvGrpSpPr>
          <p:grpSpPr>
            <a:xfrm>
              <a:off x="6632509" y="2900559"/>
              <a:ext cx="3092189" cy="703756"/>
              <a:chOff x="2059057" y="1889485"/>
              <a:chExt cx="3092189" cy="703756"/>
            </a:xfrm>
          </p:grpSpPr>
          <p:grpSp>
            <p:nvGrpSpPr>
              <p:cNvPr id="59" name="Group 53"/>
              <p:cNvGrpSpPr>
                <a:grpSpLocks/>
              </p:cNvGrpSpPr>
              <p:nvPr/>
            </p:nvGrpSpPr>
            <p:grpSpPr bwMode="auto">
              <a:xfrm>
                <a:off x="3206694" y="1889485"/>
                <a:ext cx="1944552" cy="703756"/>
                <a:chOff x="2264495" y="2228612"/>
                <a:chExt cx="2091163" cy="796521"/>
              </a:xfrm>
            </p:grpSpPr>
            <p:grpSp>
              <p:nvGrpSpPr>
                <p:cNvPr id="61" name="Group 19"/>
                <p:cNvGrpSpPr>
                  <a:grpSpLocks/>
                </p:cNvGrpSpPr>
                <p:nvPr/>
              </p:nvGrpSpPr>
              <p:grpSpPr bwMode="auto">
                <a:xfrm>
                  <a:off x="2264495" y="2228612"/>
                  <a:ext cx="2062133" cy="796521"/>
                  <a:chOff x="1728" y="240"/>
                  <a:chExt cx="1776" cy="576"/>
                </a:xfrm>
              </p:grpSpPr>
              <p:pic>
                <p:nvPicPr>
                  <p:cNvPr id="72" name="Picture 123" descr="virtualization_apps_OS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28" y="240"/>
                    <a:ext cx="265" cy="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3" name="Picture 124" descr="virtualization_apps_OS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16" y="240"/>
                    <a:ext cx="265" cy="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4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624"/>
                    <a:ext cx="1776" cy="192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defTabSz="932597">
                      <a:buClr>
                        <a:srgbClr val="5C2D91"/>
                      </a:buClr>
                    </a:pPr>
                    <a:r>
                      <a:rPr lang="en-US" sz="1122" b="1" dirty="0">
                        <a:solidFill>
                          <a:srgbClr val="000000"/>
                        </a:solidFill>
                      </a:rPr>
                      <a:t>Virtualization</a:t>
                    </a:r>
                  </a:p>
                </p:txBody>
              </p:sp>
            </p:grpSp>
            <p:grpSp>
              <p:nvGrpSpPr>
                <p:cNvPr id="62" name="Group 25"/>
                <p:cNvGrpSpPr>
                  <a:grpSpLocks/>
                </p:cNvGrpSpPr>
                <p:nvPr/>
              </p:nvGrpSpPr>
              <p:grpSpPr bwMode="auto">
                <a:xfrm>
                  <a:off x="2989031" y="2228612"/>
                  <a:ext cx="642094" cy="459106"/>
                  <a:chOff x="2784" y="336"/>
                  <a:chExt cx="553" cy="332"/>
                </a:xfrm>
              </p:grpSpPr>
              <p:pic>
                <p:nvPicPr>
                  <p:cNvPr id="68" name="Picture 123" descr="virtualization_apps_OS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84" y="336"/>
                    <a:ext cx="265" cy="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9" name="Picture 124" descr="virtualization_apps_OS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72" y="336"/>
                    <a:ext cx="265" cy="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0" name="Rectangle 115"/>
                  <p:cNvSpPr>
                    <a:spLocks noChangeArrowheads="1"/>
                  </p:cNvSpPr>
                  <p:nvPr/>
                </p:nvSpPr>
                <p:spPr bwMode="gray">
                  <a:xfrm>
                    <a:off x="2832" y="374"/>
                    <a:ext cx="192" cy="2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32597"/>
                    <a:endParaRPr lang="en-US" sz="1632" dirty="0">
                      <a:solidFill>
                        <a:srgbClr val="47D8FF"/>
                      </a:solidFill>
                    </a:endParaRPr>
                  </a:p>
                </p:txBody>
              </p:sp>
              <p:sp>
                <p:nvSpPr>
                  <p:cNvPr id="71" name="Rectangle 115"/>
                  <p:cNvSpPr>
                    <a:spLocks noChangeArrowheads="1"/>
                  </p:cNvSpPr>
                  <p:nvPr/>
                </p:nvSpPr>
                <p:spPr bwMode="gray">
                  <a:xfrm>
                    <a:off x="3120" y="374"/>
                    <a:ext cx="192" cy="2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32597"/>
                    <a:endParaRPr lang="en-US" sz="1632" dirty="0">
                      <a:solidFill>
                        <a:srgbClr val="47D8FF"/>
                      </a:solidFill>
                    </a:endParaRPr>
                  </a:p>
                </p:txBody>
              </p:sp>
            </p:grpSp>
            <p:grpSp>
              <p:nvGrpSpPr>
                <p:cNvPr id="63" name="Group 33"/>
                <p:cNvGrpSpPr>
                  <a:grpSpLocks/>
                </p:cNvGrpSpPr>
                <p:nvPr/>
              </p:nvGrpSpPr>
              <p:grpSpPr bwMode="auto">
                <a:xfrm>
                  <a:off x="3713564" y="2228612"/>
                  <a:ext cx="642094" cy="459106"/>
                  <a:chOff x="3504" y="240"/>
                  <a:chExt cx="553" cy="332"/>
                </a:xfrm>
              </p:grpSpPr>
              <p:pic>
                <p:nvPicPr>
                  <p:cNvPr id="64" name="Picture 123" descr="virtualization_apps_OS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04" y="240"/>
                    <a:ext cx="265" cy="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5" name="Picture 124" descr="virtualization_apps_OS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92" y="240"/>
                    <a:ext cx="265" cy="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6" name="Rectangle 117"/>
                  <p:cNvSpPr>
                    <a:spLocks noChangeArrowheads="1"/>
                  </p:cNvSpPr>
                  <p:nvPr/>
                </p:nvSpPr>
                <p:spPr bwMode="gray">
                  <a:xfrm>
                    <a:off x="3552" y="259"/>
                    <a:ext cx="192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32597"/>
                    <a:endParaRPr lang="en-US" sz="1632" dirty="0">
                      <a:solidFill>
                        <a:srgbClr val="47D8FF"/>
                      </a:solidFill>
                    </a:endParaRPr>
                  </a:p>
                </p:txBody>
              </p:sp>
              <p:sp>
                <p:nvSpPr>
                  <p:cNvPr id="67" name="Rectangle 117"/>
                  <p:cNvSpPr>
                    <a:spLocks noChangeArrowheads="1"/>
                  </p:cNvSpPr>
                  <p:nvPr/>
                </p:nvSpPr>
                <p:spPr bwMode="gray">
                  <a:xfrm>
                    <a:off x="3840" y="259"/>
                    <a:ext cx="192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32597"/>
                    <a:endParaRPr lang="en-US" sz="1632" dirty="0">
                      <a:solidFill>
                        <a:srgbClr val="47D8FF"/>
                      </a:solidFill>
                    </a:endParaRPr>
                  </a:p>
                </p:txBody>
              </p:sp>
            </p:grpSp>
          </p:grpSp>
          <p:sp>
            <p:nvSpPr>
              <p:cNvPr id="60" name="TextBox 32"/>
              <p:cNvSpPr txBox="1">
                <a:spLocks noChangeArrowheads="1"/>
              </p:cNvSpPr>
              <p:nvPr/>
            </p:nvSpPr>
            <p:spPr bwMode="auto">
              <a:xfrm>
                <a:off x="2059057" y="1980621"/>
                <a:ext cx="1062274" cy="521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32597" eaLnBrk="1" hangingPunct="1">
                  <a:buClr>
                    <a:srgbClr val="5C2D91"/>
                  </a:buClr>
                </a:pPr>
                <a:r>
                  <a:rPr lang="en-US" sz="1428" dirty="0">
                    <a:solidFill>
                      <a:sysClr val="windowText" lastClr="000000"/>
                    </a:solidFill>
                    <a:ea typeface="Arial"/>
                  </a:rPr>
                  <a:t>Operating System</a:t>
                </a: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6628619" y="3748572"/>
              <a:ext cx="2755357" cy="728838"/>
              <a:chOff x="2083110" y="2771763"/>
              <a:chExt cx="2755357" cy="728838"/>
            </a:xfrm>
          </p:grpSpPr>
          <p:sp>
            <p:nvSpPr>
              <p:cNvPr id="76" name="TextBox 33"/>
              <p:cNvSpPr txBox="1">
                <a:spLocks noChangeArrowheads="1"/>
              </p:cNvSpPr>
              <p:nvPr/>
            </p:nvSpPr>
            <p:spPr bwMode="auto">
              <a:xfrm>
                <a:off x="2083110" y="2858439"/>
                <a:ext cx="1185574" cy="314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32597" eaLnBrk="1" hangingPunct="1">
                  <a:buClr>
                    <a:srgbClr val="5C2D91"/>
                  </a:buClr>
                </a:pPr>
                <a:r>
                  <a:rPr lang="en-US" sz="1428" dirty="0">
                    <a:solidFill>
                      <a:sysClr val="windowText" lastClr="000000"/>
                    </a:solidFill>
                    <a:ea typeface="Arial"/>
                  </a:rPr>
                  <a:t>Server</a:t>
                </a:r>
              </a:p>
            </p:txBody>
          </p:sp>
          <p:pic>
            <p:nvPicPr>
              <p:cNvPr id="77" name="Picture 34" descr="CiscoUCS-Bseries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0788" y="2771763"/>
                <a:ext cx="1367679" cy="728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8" name="Group 77"/>
          <p:cNvGrpSpPr/>
          <p:nvPr/>
        </p:nvGrpSpPr>
        <p:grpSpPr>
          <a:xfrm>
            <a:off x="965058" y="4851469"/>
            <a:ext cx="2758784" cy="386720"/>
            <a:chOff x="2056809" y="3828136"/>
            <a:chExt cx="2704936" cy="379172"/>
          </a:xfrm>
        </p:grpSpPr>
        <p:sp>
          <p:nvSpPr>
            <p:cNvPr id="79" name="TextBox 34"/>
            <p:cNvSpPr txBox="1">
              <a:spLocks noChangeArrowheads="1"/>
            </p:cNvSpPr>
            <p:nvPr/>
          </p:nvSpPr>
          <p:spPr bwMode="auto">
            <a:xfrm>
              <a:off x="2056809" y="3860400"/>
              <a:ext cx="1413204" cy="314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Network</a:t>
              </a:r>
            </a:p>
          </p:txBody>
        </p:sp>
        <p:pic>
          <p:nvPicPr>
            <p:cNvPr id="80" name="Picture 35" descr="CiscoNexus50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343" y="3828136"/>
              <a:ext cx="1264402" cy="37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2" name="Group 131"/>
          <p:cNvGrpSpPr/>
          <p:nvPr/>
        </p:nvGrpSpPr>
        <p:grpSpPr>
          <a:xfrm>
            <a:off x="6873135" y="743380"/>
            <a:ext cx="5556117" cy="6251143"/>
            <a:chOff x="0" y="728871"/>
            <a:chExt cx="5447668" cy="6129128"/>
          </a:xfrm>
        </p:grpSpPr>
        <p:grpSp>
          <p:nvGrpSpPr>
            <p:cNvPr id="84" name="Group 83"/>
            <p:cNvGrpSpPr/>
            <p:nvPr/>
          </p:nvGrpSpPr>
          <p:grpSpPr>
            <a:xfrm>
              <a:off x="0" y="1745619"/>
              <a:ext cx="5447668" cy="5112380"/>
              <a:chOff x="0" y="1745619"/>
              <a:chExt cx="5447668" cy="5112380"/>
            </a:xfrm>
          </p:grpSpPr>
          <p:sp>
            <p:nvSpPr>
              <p:cNvPr id="5" name="Rectangle 40"/>
              <p:cNvSpPr>
                <a:spLocks noChangeArrowheads="1"/>
              </p:cNvSpPr>
              <p:nvPr/>
            </p:nvSpPr>
            <p:spPr bwMode="auto">
              <a:xfrm>
                <a:off x="0" y="6262686"/>
                <a:ext cx="1868487" cy="595313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Rectangle 41"/>
              <p:cNvSpPr>
                <a:spLocks noChangeArrowheads="1"/>
              </p:cNvSpPr>
              <p:nvPr/>
            </p:nvSpPr>
            <p:spPr bwMode="auto">
              <a:xfrm>
                <a:off x="1123950" y="5684836"/>
                <a:ext cx="555625" cy="1173163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4669793" y="5967411"/>
                <a:ext cx="777875" cy="890588"/>
                <a:chOff x="3595687" y="5967411"/>
                <a:chExt cx="777875" cy="890588"/>
              </a:xfrm>
            </p:grpSpPr>
            <p:sp>
              <p:nvSpPr>
                <p:cNvPr id="7" name="Rectangle 42"/>
                <p:cNvSpPr>
                  <a:spLocks noChangeArrowheads="1"/>
                </p:cNvSpPr>
                <p:nvPr/>
              </p:nvSpPr>
              <p:spPr bwMode="auto">
                <a:xfrm>
                  <a:off x="3860800" y="5967411"/>
                  <a:ext cx="401637" cy="890588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" name="Rectangle 43"/>
                <p:cNvSpPr>
                  <a:spLocks noChangeArrowheads="1"/>
                </p:cNvSpPr>
                <p:nvPr/>
              </p:nvSpPr>
              <p:spPr bwMode="auto">
                <a:xfrm>
                  <a:off x="3595687" y="6262686"/>
                  <a:ext cx="777875" cy="595313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8" name="Rectangle 65"/>
              <p:cNvSpPr>
                <a:spLocks noChangeArrowheads="1"/>
              </p:cNvSpPr>
              <p:nvPr/>
            </p:nvSpPr>
            <p:spPr bwMode="auto">
              <a:xfrm>
                <a:off x="1198757" y="1745619"/>
                <a:ext cx="3541000" cy="71438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44"/>
              <p:cNvSpPr>
                <a:spLocks noChangeArrowheads="1"/>
              </p:cNvSpPr>
              <p:nvPr/>
            </p:nvSpPr>
            <p:spPr bwMode="auto">
              <a:xfrm flipH="1">
                <a:off x="1267457" y="1806531"/>
                <a:ext cx="3403600" cy="5051468"/>
              </a:xfrm>
              <a:prstGeom prst="rect">
                <a:avLst/>
              </a:prstGeom>
              <a:solidFill>
                <a:srgbClr val="0072C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612565" y="728871"/>
              <a:ext cx="2040913" cy="1014768"/>
              <a:chOff x="1612565" y="728871"/>
              <a:chExt cx="2040913" cy="1014768"/>
            </a:xfrm>
          </p:grpSpPr>
          <p:sp>
            <p:nvSpPr>
              <p:cNvPr id="86" name="Double Wave 85"/>
              <p:cNvSpPr/>
              <p:nvPr/>
            </p:nvSpPr>
            <p:spPr bwMode="auto">
              <a:xfrm>
                <a:off x="1612565" y="728871"/>
                <a:ext cx="2040913" cy="616689"/>
              </a:xfrm>
              <a:prstGeom prst="doubleWav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40" dirty="0">
                    <a:gradFill>
                      <a:gsLst>
                        <a:gs pos="16814">
                          <a:srgbClr val="FFFFFF"/>
                        </a:gs>
                        <a:gs pos="46000">
                          <a:srgbClr val="FFFFFF"/>
                        </a:gs>
                      </a:gsLst>
                      <a:lin ang="5400000" scaled="0"/>
                    </a:gradFill>
                  </a:rPr>
                  <a:t>Microsoft Azure</a:t>
                </a: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>
                <a:off x="1612565" y="735718"/>
                <a:ext cx="0" cy="1007921"/>
              </a:xfrm>
              <a:prstGeom prst="line">
                <a:avLst/>
              </a:prstGeom>
              <a:ln w="76200">
                <a:solidFill>
                  <a:schemeClr val="tx1">
                    <a:alpha val="50000"/>
                  </a:schemeClr>
                </a:solidFill>
                <a:headEnd type="non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105" name="Picture 104" descr="clou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7785212" y="2277326"/>
            <a:ext cx="4189496" cy="3428269"/>
          </a:xfrm>
          <a:prstGeom prst="rect">
            <a:avLst/>
          </a:prstGeom>
        </p:spPr>
      </p:pic>
      <p:sp>
        <p:nvSpPr>
          <p:cNvPr id="133" name="Freeform 61"/>
          <p:cNvSpPr>
            <a:spLocks/>
          </p:cNvSpPr>
          <p:nvPr/>
        </p:nvSpPr>
        <p:spPr bwMode="auto">
          <a:xfrm>
            <a:off x="10926075" y="437509"/>
            <a:ext cx="898602" cy="589353"/>
          </a:xfrm>
          <a:custGeom>
            <a:avLst/>
            <a:gdLst>
              <a:gd name="T0" fmla="*/ 33 w 206"/>
              <a:gd name="T1" fmla="*/ 59 h 135"/>
              <a:gd name="T2" fmla="*/ 33 w 206"/>
              <a:gd name="T3" fmla="*/ 57 h 135"/>
              <a:gd name="T4" fmla="*/ 90 w 206"/>
              <a:gd name="T5" fmla="*/ 0 h 135"/>
              <a:gd name="T6" fmla="*/ 137 w 206"/>
              <a:gd name="T7" fmla="*/ 25 h 135"/>
              <a:gd name="T8" fmla="*/ 153 w 206"/>
              <a:gd name="T9" fmla="*/ 21 h 135"/>
              <a:gd name="T10" fmla="*/ 171 w 206"/>
              <a:gd name="T11" fmla="*/ 27 h 135"/>
              <a:gd name="T12" fmla="*/ 186 w 206"/>
              <a:gd name="T13" fmla="*/ 53 h 135"/>
              <a:gd name="T14" fmla="*/ 206 w 206"/>
              <a:gd name="T15" fmla="*/ 91 h 135"/>
              <a:gd name="T16" fmla="*/ 166 w 206"/>
              <a:gd name="T17" fmla="*/ 135 h 135"/>
              <a:gd name="T18" fmla="*/ 161 w 206"/>
              <a:gd name="T19" fmla="*/ 135 h 135"/>
              <a:gd name="T20" fmla="*/ 157 w 206"/>
              <a:gd name="T21" fmla="*/ 135 h 135"/>
              <a:gd name="T22" fmla="*/ 64 w 206"/>
              <a:gd name="T23" fmla="*/ 135 h 135"/>
              <a:gd name="T24" fmla="*/ 62 w 206"/>
              <a:gd name="T25" fmla="*/ 135 h 135"/>
              <a:gd name="T26" fmla="*/ 60 w 206"/>
              <a:gd name="T27" fmla="*/ 135 h 135"/>
              <a:gd name="T28" fmla="*/ 53 w 206"/>
              <a:gd name="T29" fmla="*/ 135 h 135"/>
              <a:gd name="T30" fmla="*/ 38 w 206"/>
              <a:gd name="T31" fmla="*/ 135 h 135"/>
              <a:gd name="T32" fmla="*/ 0 w 206"/>
              <a:gd name="T33" fmla="*/ 97 h 135"/>
              <a:gd name="T34" fmla="*/ 33 w 206"/>
              <a:gd name="T35" fmla="*/ 59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6" h="135">
                <a:moveTo>
                  <a:pt x="33" y="59"/>
                </a:moveTo>
                <a:cubicBezTo>
                  <a:pt x="33" y="59"/>
                  <a:pt x="33" y="57"/>
                  <a:pt x="33" y="57"/>
                </a:cubicBezTo>
                <a:cubicBezTo>
                  <a:pt x="33" y="25"/>
                  <a:pt x="58" y="0"/>
                  <a:pt x="90" y="0"/>
                </a:cubicBezTo>
                <a:cubicBezTo>
                  <a:pt x="109" y="0"/>
                  <a:pt x="127" y="10"/>
                  <a:pt x="137" y="25"/>
                </a:cubicBezTo>
                <a:cubicBezTo>
                  <a:pt x="142" y="23"/>
                  <a:pt x="147" y="21"/>
                  <a:pt x="153" y="21"/>
                </a:cubicBezTo>
                <a:cubicBezTo>
                  <a:pt x="159" y="21"/>
                  <a:pt x="166" y="23"/>
                  <a:pt x="171" y="27"/>
                </a:cubicBezTo>
                <a:cubicBezTo>
                  <a:pt x="180" y="33"/>
                  <a:pt x="185" y="42"/>
                  <a:pt x="186" y="53"/>
                </a:cubicBezTo>
                <a:cubicBezTo>
                  <a:pt x="198" y="61"/>
                  <a:pt x="206" y="75"/>
                  <a:pt x="206" y="91"/>
                </a:cubicBezTo>
                <a:cubicBezTo>
                  <a:pt x="206" y="114"/>
                  <a:pt x="189" y="133"/>
                  <a:pt x="166" y="135"/>
                </a:cubicBezTo>
                <a:cubicBezTo>
                  <a:pt x="165" y="135"/>
                  <a:pt x="163" y="135"/>
                  <a:pt x="161" y="135"/>
                </a:cubicBezTo>
                <a:cubicBezTo>
                  <a:pt x="160" y="135"/>
                  <a:pt x="158" y="135"/>
                  <a:pt x="157" y="135"/>
                </a:cubicBezTo>
                <a:cubicBezTo>
                  <a:pt x="136" y="135"/>
                  <a:pt x="87" y="135"/>
                  <a:pt x="64" y="135"/>
                </a:cubicBezTo>
                <a:cubicBezTo>
                  <a:pt x="63" y="135"/>
                  <a:pt x="62" y="135"/>
                  <a:pt x="62" y="135"/>
                </a:cubicBezTo>
                <a:cubicBezTo>
                  <a:pt x="60" y="135"/>
                  <a:pt x="60" y="135"/>
                  <a:pt x="60" y="135"/>
                </a:cubicBezTo>
                <a:cubicBezTo>
                  <a:pt x="58" y="135"/>
                  <a:pt x="55" y="135"/>
                  <a:pt x="53" y="135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17" y="135"/>
                  <a:pt x="0" y="118"/>
                  <a:pt x="0" y="97"/>
                </a:cubicBezTo>
                <a:cubicBezTo>
                  <a:pt x="0" y="78"/>
                  <a:pt x="14" y="62"/>
                  <a:pt x="33" y="59"/>
                </a:cubicBezTo>
                <a:close/>
              </a:path>
            </a:pathLst>
          </a:custGeom>
          <a:solidFill>
            <a:srgbClr val="0072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134" name="Freeform 62"/>
          <p:cNvSpPr>
            <a:spLocks/>
          </p:cNvSpPr>
          <p:nvPr/>
        </p:nvSpPr>
        <p:spPr bwMode="auto">
          <a:xfrm>
            <a:off x="11495225" y="246455"/>
            <a:ext cx="741549" cy="485731"/>
          </a:xfrm>
          <a:custGeom>
            <a:avLst/>
            <a:gdLst>
              <a:gd name="T0" fmla="*/ 28 w 170"/>
              <a:gd name="T1" fmla="*/ 49 h 111"/>
              <a:gd name="T2" fmla="*/ 28 w 170"/>
              <a:gd name="T3" fmla="*/ 47 h 111"/>
              <a:gd name="T4" fmla="*/ 74 w 170"/>
              <a:gd name="T5" fmla="*/ 0 h 111"/>
              <a:gd name="T6" fmla="*/ 113 w 170"/>
              <a:gd name="T7" fmla="*/ 21 h 111"/>
              <a:gd name="T8" fmla="*/ 126 w 170"/>
              <a:gd name="T9" fmla="*/ 17 h 111"/>
              <a:gd name="T10" fmla="*/ 141 w 170"/>
              <a:gd name="T11" fmla="*/ 22 h 111"/>
              <a:gd name="T12" fmla="*/ 153 w 170"/>
              <a:gd name="T13" fmla="*/ 44 h 111"/>
              <a:gd name="T14" fmla="*/ 170 w 170"/>
              <a:gd name="T15" fmla="*/ 74 h 111"/>
              <a:gd name="T16" fmla="*/ 137 w 170"/>
              <a:gd name="T17" fmla="*/ 111 h 111"/>
              <a:gd name="T18" fmla="*/ 133 w 170"/>
              <a:gd name="T19" fmla="*/ 111 h 111"/>
              <a:gd name="T20" fmla="*/ 129 w 170"/>
              <a:gd name="T21" fmla="*/ 111 h 111"/>
              <a:gd name="T22" fmla="*/ 53 w 170"/>
              <a:gd name="T23" fmla="*/ 111 h 111"/>
              <a:gd name="T24" fmla="*/ 52 w 170"/>
              <a:gd name="T25" fmla="*/ 111 h 111"/>
              <a:gd name="T26" fmla="*/ 50 w 170"/>
              <a:gd name="T27" fmla="*/ 111 h 111"/>
              <a:gd name="T28" fmla="*/ 44 w 170"/>
              <a:gd name="T29" fmla="*/ 111 h 111"/>
              <a:gd name="T30" fmla="*/ 32 w 170"/>
              <a:gd name="T31" fmla="*/ 111 h 111"/>
              <a:gd name="T32" fmla="*/ 0 w 170"/>
              <a:gd name="T33" fmla="*/ 80 h 111"/>
              <a:gd name="T34" fmla="*/ 28 w 170"/>
              <a:gd name="T35" fmla="*/ 4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0" h="111">
                <a:moveTo>
                  <a:pt x="28" y="49"/>
                </a:moveTo>
                <a:cubicBezTo>
                  <a:pt x="28" y="48"/>
                  <a:pt x="28" y="47"/>
                  <a:pt x="28" y="47"/>
                </a:cubicBezTo>
                <a:cubicBezTo>
                  <a:pt x="28" y="21"/>
                  <a:pt x="48" y="0"/>
                  <a:pt x="74" y="0"/>
                </a:cubicBezTo>
                <a:cubicBezTo>
                  <a:pt x="91" y="0"/>
                  <a:pt x="105" y="8"/>
                  <a:pt x="113" y="21"/>
                </a:cubicBezTo>
                <a:cubicBezTo>
                  <a:pt x="117" y="19"/>
                  <a:pt x="121" y="17"/>
                  <a:pt x="126" y="17"/>
                </a:cubicBezTo>
                <a:cubicBezTo>
                  <a:pt x="132" y="17"/>
                  <a:pt x="137" y="19"/>
                  <a:pt x="141" y="22"/>
                </a:cubicBezTo>
                <a:cubicBezTo>
                  <a:pt x="148" y="27"/>
                  <a:pt x="153" y="35"/>
                  <a:pt x="153" y="44"/>
                </a:cubicBezTo>
                <a:cubicBezTo>
                  <a:pt x="163" y="50"/>
                  <a:pt x="170" y="62"/>
                  <a:pt x="170" y="74"/>
                </a:cubicBezTo>
                <a:cubicBezTo>
                  <a:pt x="170" y="93"/>
                  <a:pt x="156" y="109"/>
                  <a:pt x="137" y="111"/>
                </a:cubicBezTo>
                <a:cubicBezTo>
                  <a:pt x="136" y="111"/>
                  <a:pt x="134" y="111"/>
                  <a:pt x="133" y="111"/>
                </a:cubicBezTo>
                <a:cubicBezTo>
                  <a:pt x="132" y="111"/>
                  <a:pt x="131" y="111"/>
                  <a:pt x="129" y="111"/>
                </a:cubicBezTo>
                <a:cubicBezTo>
                  <a:pt x="112" y="111"/>
                  <a:pt x="72" y="111"/>
                  <a:pt x="53" y="111"/>
                </a:cubicBezTo>
                <a:cubicBezTo>
                  <a:pt x="53" y="111"/>
                  <a:pt x="52" y="111"/>
                  <a:pt x="52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9" y="111"/>
                  <a:pt x="46" y="111"/>
                  <a:pt x="44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14" y="111"/>
                  <a:pt x="0" y="97"/>
                  <a:pt x="0" y="80"/>
                </a:cubicBezTo>
                <a:cubicBezTo>
                  <a:pt x="0" y="64"/>
                  <a:pt x="12" y="51"/>
                  <a:pt x="28" y="49"/>
                </a:cubicBezTo>
                <a:close/>
              </a:path>
            </a:pathLst>
          </a:custGeom>
          <a:solidFill>
            <a:srgbClr val="00BC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Scenario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965058" y="2033143"/>
            <a:ext cx="2810208" cy="766513"/>
            <a:chOff x="6628620" y="5674041"/>
            <a:chExt cx="2755356" cy="751552"/>
          </a:xfrm>
        </p:grpSpPr>
        <p:sp>
          <p:nvSpPr>
            <p:cNvPr id="82" name="TextBox 35"/>
            <p:cNvSpPr txBox="1">
              <a:spLocks noChangeArrowheads="1"/>
            </p:cNvSpPr>
            <p:nvPr/>
          </p:nvSpPr>
          <p:spPr bwMode="auto">
            <a:xfrm>
              <a:off x="6628620" y="5674041"/>
              <a:ext cx="1388860" cy="75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NetApp</a:t>
              </a:r>
              <a:endParaRPr lang="en-US" sz="1428" baseline="30000" dirty="0">
                <a:solidFill>
                  <a:sysClr val="windowText" lastClr="000000"/>
                </a:solidFill>
                <a:ea typeface="Arial"/>
              </a:endParaRPr>
            </a:p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 err="1">
                  <a:solidFill>
                    <a:sysClr val="windowText" lastClr="000000"/>
                  </a:solidFill>
                  <a:ea typeface="Arial"/>
                </a:rPr>
                <a:t>SteelStore</a:t>
              </a: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 Appliance </a:t>
              </a:r>
            </a:p>
          </p:txBody>
        </p:sp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999" y="5894145"/>
              <a:ext cx="1293977" cy="309804"/>
            </a:xfrm>
            <a:prstGeom prst="rect">
              <a:avLst/>
            </a:prstGeom>
          </p:spPr>
        </p:pic>
      </p:grpSp>
      <p:grpSp>
        <p:nvGrpSpPr>
          <p:cNvPr id="155" name="Group 154"/>
          <p:cNvGrpSpPr/>
          <p:nvPr/>
        </p:nvGrpSpPr>
        <p:grpSpPr>
          <a:xfrm>
            <a:off x="966754" y="5470442"/>
            <a:ext cx="2806393" cy="1160335"/>
            <a:chOff x="1996357" y="4434648"/>
            <a:chExt cx="2751615" cy="1137687"/>
          </a:xfrm>
        </p:grpSpPr>
        <p:sp>
          <p:nvSpPr>
            <p:cNvPr id="156" name="TextBox 35"/>
            <p:cNvSpPr txBox="1">
              <a:spLocks noChangeArrowheads="1"/>
            </p:cNvSpPr>
            <p:nvPr/>
          </p:nvSpPr>
          <p:spPr bwMode="auto">
            <a:xfrm>
              <a:off x="1996357" y="4710132"/>
              <a:ext cx="1388860" cy="52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NetApp</a:t>
              </a:r>
              <a:endParaRPr lang="en-US" sz="1428" baseline="30000" dirty="0">
                <a:solidFill>
                  <a:sysClr val="windowText" lastClr="000000"/>
                </a:solidFill>
                <a:ea typeface="Arial"/>
              </a:endParaRPr>
            </a:p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Storage</a:t>
              </a:r>
            </a:p>
          </p:txBody>
        </p:sp>
        <p:pic>
          <p:nvPicPr>
            <p:cNvPr id="157" name="Picture 156" descr="FAS800-one-disk-shelf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647" y="4434648"/>
              <a:ext cx="1328325" cy="1137687"/>
            </a:xfrm>
            <a:prstGeom prst="rect">
              <a:avLst/>
            </a:prstGeom>
          </p:spPr>
        </p:pic>
      </p:grpSp>
      <p:grpSp>
        <p:nvGrpSpPr>
          <p:cNvPr id="158" name="Group 157"/>
          <p:cNvGrpSpPr/>
          <p:nvPr/>
        </p:nvGrpSpPr>
        <p:grpSpPr>
          <a:xfrm>
            <a:off x="8451109" y="2690928"/>
            <a:ext cx="3050406" cy="717766"/>
            <a:chOff x="6844664" y="1882546"/>
            <a:chExt cx="2990866" cy="703756"/>
          </a:xfrm>
        </p:grpSpPr>
        <p:sp>
          <p:nvSpPr>
            <p:cNvPr id="159" name="TextBox 32"/>
            <p:cNvSpPr txBox="1">
              <a:spLocks noChangeArrowheads="1"/>
            </p:cNvSpPr>
            <p:nvPr/>
          </p:nvSpPr>
          <p:spPr bwMode="auto">
            <a:xfrm>
              <a:off x="8808714" y="1999631"/>
              <a:ext cx="1026816" cy="52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Operating</a:t>
              </a:r>
            </a:p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System</a:t>
              </a:r>
            </a:p>
          </p:txBody>
        </p:sp>
        <p:grpSp>
          <p:nvGrpSpPr>
            <p:cNvPr id="160" name="Group 19"/>
            <p:cNvGrpSpPr>
              <a:grpSpLocks/>
            </p:cNvGrpSpPr>
            <p:nvPr/>
          </p:nvGrpSpPr>
          <p:grpSpPr bwMode="auto">
            <a:xfrm>
              <a:off x="6844664" y="1882546"/>
              <a:ext cx="1917557" cy="703756"/>
              <a:chOff x="1728" y="240"/>
              <a:chExt cx="1776" cy="576"/>
            </a:xfrm>
          </p:grpSpPr>
          <p:pic>
            <p:nvPicPr>
              <p:cNvPr id="168" name="Picture 123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9" name="Picture 124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1728" y="624"/>
                <a:ext cx="1776" cy="19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32597">
                  <a:buClr>
                    <a:srgbClr val="5C2D91"/>
                  </a:buClr>
                </a:pPr>
                <a:r>
                  <a:rPr lang="en-US" sz="1122" b="1" dirty="0">
                    <a:solidFill>
                      <a:srgbClr val="000000"/>
                    </a:solidFill>
                  </a:rPr>
                  <a:t>Virtualization in Azure</a:t>
                </a:r>
              </a:p>
            </p:txBody>
          </p:sp>
        </p:grpSp>
        <p:pic>
          <p:nvPicPr>
            <p:cNvPr id="161" name="Picture 123" descr="virtualization_apps_O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8404" y="1888253"/>
              <a:ext cx="286122" cy="40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" name="Picture 124" descr="virtualization_apps_O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9360" y="1888253"/>
              <a:ext cx="286122" cy="40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" name="Group 33"/>
            <p:cNvGrpSpPr>
              <a:grpSpLocks/>
            </p:cNvGrpSpPr>
            <p:nvPr/>
          </p:nvGrpSpPr>
          <p:grpSpPr bwMode="auto">
            <a:xfrm>
              <a:off x="8163814" y="1888253"/>
              <a:ext cx="597077" cy="405637"/>
              <a:chOff x="3504" y="240"/>
              <a:chExt cx="553" cy="332"/>
            </a:xfrm>
          </p:grpSpPr>
          <p:pic>
            <p:nvPicPr>
              <p:cNvPr id="164" name="Picture 123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4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5" name="Picture 124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40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6" name="Rectangle 117"/>
              <p:cNvSpPr>
                <a:spLocks noChangeArrowheads="1"/>
              </p:cNvSpPr>
              <p:nvPr/>
            </p:nvSpPr>
            <p:spPr bwMode="gray">
              <a:xfrm>
                <a:off x="3552" y="259"/>
                <a:ext cx="1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32597"/>
                <a:endParaRPr lang="en-US" sz="1632" dirty="0">
                  <a:solidFill>
                    <a:srgbClr val="47D8FF"/>
                  </a:solidFill>
                </a:endParaRPr>
              </a:p>
            </p:txBody>
          </p:sp>
          <p:sp>
            <p:nvSpPr>
              <p:cNvPr id="167" name="Rectangle 117"/>
              <p:cNvSpPr>
                <a:spLocks noChangeArrowheads="1"/>
              </p:cNvSpPr>
              <p:nvPr/>
            </p:nvSpPr>
            <p:spPr bwMode="gray">
              <a:xfrm>
                <a:off x="3840" y="259"/>
                <a:ext cx="1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32597"/>
                <a:endParaRPr lang="en-US" sz="1632" dirty="0">
                  <a:solidFill>
                    <a:srgbClr val="47D8FF"/>
                  </a:solidFill>
                </a:endParaRPr>
              </a:p>
            </p:txBody>
          </p:sp>
        </p:grpSp>
      </p:grpSp>
      <p:grpSp>
        <p:nvGrpSpPr>
          <p:cNvPr id="171" name="Group 170"/>
          <p:cNvGrpSpPr/>
          <p:nvPr/>
        </p:nvGrpSpPr>
        <p:grpSpPr>
          <a:xfrm>
            <a:off x="8783965" y="3603832"/>
            <a:ext cx="2984977" cy="692186"/>
            <a:chOff x="7171023" y="2777631"/>
            <a:chExt cx="2926714" cy="678675"/>
          </a:xfrm>
        </p:grpSpPr>
        <p:sp>
          <p:nvSpPr>
            <p:cNvPr id="172" name="TextBox 33"/>
            <p:cNvSpPr txBox="1">
              <a:spLocks noChangeArrowheads="1"/>
            </p:cNvSpPr>
            <p:nvPr/>
          </p:nvSpPr>
          <p:spPr bwMode="auto">
            <a:xfrm>
              <a:off x="8804862" y="2832822"/>
              <a:ext cx="1292875" cy="53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Azure </a:t>
              </a:r>
              <a:br>
                <a:rPr lang="en-US" sz="1428" dirty="0">
                  <a:solidFill>
                    <a:sysClr val="windowText" lastClr="000000"/>
                  </a:solidFill>
                  <a:ea typeface="Arial"/>
                </a:rPr>
              </a:b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Compute</a:t>
              </a:r>
            </a:p>
          </p:txBody>
        </p:sp>
        <p:pic>
          <p:nvPicPr>
            <p:cNvPr id="173" name="Picture 43" descr="Workgroup-server-quad.gi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023" y="2777631"/>
              <a:ext cx="1258500" cy="678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4" name="Group 173"/>
          <p:cNvGrpSpPr/>
          <p:nvPr/>
        </p:nvGrpSpPr>
        <p:grpSpPr>
          <a:xfrm>
            <a:off x="9126436" y="4445186"/>
            <a:ext cx="2532287" cy="561272"/>
            <a:chOff x="7516495" y="3691930"/>
            <a:chExt cx="2482860" cy="550317"/>
          </a:xfrm>
        </p:grpSpPr>
        <p:sp>
          <p:nvSpPr>
            <p:cNvPr id="175" name="TextBox 34"/>
            <p:cNvSpPr txBox="1">
              <a:spLocks noChangeArrowheads="1"/>
            </p:cNvSpPr>
            <p:nvPr/>
          </p:nvSpPr>
          <p:spPr bwMode="auto">
            <a:xfrm>
              <a:off x="8608314" y="3762435"/>
              <a:ext cx="1391041" cy="312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</a:rPr>
                <a:t>Azure Network</a:t>
              </a:r>
              <a:endParaRPr lang="en-US" sz="1428" dirty="0">
                <a:solidFill>
                  <a:sysClr val="windowText" lastClr="000000"/>
                </a:solidFill>
                <a:ea typeface="Arial"/>
              </a:endParaRPr>
            </a:p>
          </p:txBody>
        </p:sp>
        <p:pic>
          <p:nvPicPr>
            <p:cNvPr id="176" name="Picture 11" descr="gigabit_ethernet_switch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495" y="3691930"/>
              <a:ext cx="584251" cy="550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9025669" y="5138948"/>
            <a:ext cx="2843394" cy="542399"/>
            <a:chOff x="2927320" y="5028009"/>
            <a:chExt cx="2787894" cy="531812"/>
          </a:xfrm>
        </p:grpSpPr>
        <p:grpSp>
          <p:nvGrpSpPr>
            <p:cNvPr id="9" name="Group 8"/>
            <p:cNvGrpSpPr/>
            <p:nvPr/>
          </p:nvGrpSpPr>
          <p:grpSpPr>
            <a:xfrm>
              <a:off x="2927320" y="5079419"/>
              <a:ext cx="807631" cy="414318"/>
              <a:chOff x="5149929" y="3435053"/>
              <a:chExt cx="807631" cy="414318"/>
            </a:xfrm>
            <a:solidFill>
              <a:schemeClr val="tx1">
                <a:lumMod val="65000"/>
              </a:schemeClr>
            </a:solidFill>
          </p:grpSpPr>
          <p:sp>
            <p:nvSpPr>
              <p:cNvPr id="4" name="Rectangle 3"/>
              <p:cNvSpPr/>
              <p:nvPr/>
            </p:nvSpPr>
            <p:spPr bwMode="auto">
              <a:xfrm>
                <a:off x="5149929" y="3435053"/>
                <a:ext cx="807631" cy="414318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40" dirty="0"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pic>
            <p:nvPicPr>
              <p:cNvPr id="1026" name="Picture 2" descr="https://az213233.vo.msecnd.net/Content/5.2.00298.28.150407-1018/Storage/Storage.pn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2744" y="3451712"/>
                <a:ext cx="762000" cy="381001"/>
              </a:xfrm>
              <a:prstGeom prst="rect">
                <a:avLst/>
              </a:prstGeom>
              <a:grpFill/>
              <a:extLst/>
            </p:spPr>
          </p:pic>
        </p:grpSp>
        <p:sp>
          <p:nvSpPr>
            <p:cNvPr id="177" name="TextBox 34"/>
            <p:cNvSpPr txBox="1">
              <a:spLocks noChangeArrowheads="1"/>
            </p:cNvSpPr>
            <p:nvPr/>
          </p:nvSpPr>
          <p:spPr bwMode="auto">
            <a:xfrm>
              <a:off x="4324173" y="5028009"/>
              <a:ext cx="1391041" cy="53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</a:rPr>
                <a:t>Azure Blob Storage</a:t>
              </a:r>
              <a:endParaRPr lang="en-US" sz="1428" dirty="0">
                <a:solidFill>
                  <a:sysClr val="windowText" lastClr="000000"/>
                </a:solidFill>
                <a:ea typeface="Arial"/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>
            <a:off x="3921631" y="2454257"/>
            <a:ext cx="4992533" cy="2948407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419656" y="2167676"/>
            <a:ext cx="3642786" cy="2533202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marL="349724" indent="-349724" defTabSz="932597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Backup to the cloud</a:t>
            </a:r>
          </a:p>
          <a:p>
            <a:pPr marL="349724" indent="-349724" defTabSz="932597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Encrypted, de-duped, compressed</a:t>
            </a:r>
          </a:p>
          <a:p>
            <a:pPr marL="349724" indent="-349724" defTabSz="932597">
              <a:lnSpc>
                <a:spcPct val="90000"/>
              </a:lnSpc>
              <a:spcAft>
                <a:spcPts val="612"/>
              </a:spcAft>
              <a:buFont typeface="Arial" panose="020B0604020202020204" pitchFamily="34" charset="0"/>
              <a:buChar char="•"/>
            </a:pPr>
            <a:r>
              <a:rPr lang="en-US" sz="2448" dirty="0" err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OnPrem</a:t>
            </a: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 and Public Cloud backup optimization</a:t>
            </a:r>
          </a:p>
        </p:txBody>
      </p:sp>
    </p:spTree>
    <p:extLst>
      <p:ext uri="{BB962C8B-B14F-4D97-AF65-F5344CB8AC3E}">
        <p14:creationId xmlns:p14="http://schemas.microsoft.com/office/powerpoint/2010/main" val="547738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SteelStore</a:t>
            </a:r>
            <a:r>
              <a:rPr lang="en-US" dirty="0" smtClean="0"/>
              <a:t> Demo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3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1" y="1212851"/>
            <a:ext cx="11885514" cy="2096026"/>
          </a:xfrm>
        </p:spPr>
        <p:txBody>
          <a:bodyPr/>
          <a:lstStyle/>
          <a:p>
            <a:r>
              <a:rPr lang="en-US" dirty="0" smtClean="0"/>
              <a:t>NetApp – A very quick intro</a:t>
            </a:r>
          </a:p>
          <a:p>
            <a:r>
              <a:rPr lang="en-US" dirty="0" smtClean="0"/>
              <a:t>An all too common scenario</a:t>
            </a:r>
          </a:p>
          <a:p>
            <a:r>
              <a:rPr lang="en-US" dirty="0" smtClean="0"/>
              <a:t>NetApp and the Microsoft Cloud OS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48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eelStore_Overview_Azure_video_onl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" y="-1"/>
            <a:ext cx="12434711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78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2" y="1212850"/>
            <a:ext cx="11885514" cy="5835141"/>
          </a:xfrm>
        </p:spPr>
        <p:txBody>
          <a:bodyPr/>
          <a:lstStyle/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Bullet proof our SQL workloads. And…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We need to leverage Microsoft Azure.  While…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Maintaining data sovereignty and full control of our data.</a:t>
            </a:r>
          </a:p>
          <a:p>
            <a:endParaRPr lang="en-US" sz="1836" dirty="0"/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Don’t forget…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It needs to be backed up and secure!</a:t>
            </a:r>
          </a:p>
          <a:p>
            <a:endParaRPr lang="en-US" sz="1836" dirty="0"/>
          </a:p>
          <a:p>
            <a:r>
              <a:rPr lang="en-US" sz="1836" dirty="0"/>
              <a:t>Oh!  Did you know we get Hyper-V licenses with our EA?  I’m cutting back on our VMware licenses. So…</a:t>
            </a:r>
          </a:p>
          <a:p>
            <a:r>
              <a:rPr lang="en-US" sz="1836" dirty="0"/>
              <a:t>I need you to move all our VMs to Hyper-V.  </a:t>
            </a:r>
          </a:p>
          <a:p>
            <a:r>
              <a:rPr lang="en-US" sz="1836" dirty="0"/>
              <a:t>Stat!!</a:t>
            </a:r>
          </a:p>
          <a:p>
            <a:pPr>
              <a:buClr>
                <a:schemeClr val="tx1">
                  <a:lumMod val="65000"/>
                </a:schemeClr>
              </a:buClr>
            </a:pPr>
            <a:endParaRPr lang="en-US" sz="1836" dirty="0">
              <a:solidFill>
                <a:schemeClr val="tx1">
                  <a:lumMod val="65000"/>
                </a:schemeClr>
              </a:solidFill>
            </a:endParaRP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Microsoft is retiring support for Windows Server 2003?!?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Half of our servers are Windows Server 2003!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Order new hardware and fix it!</a:t>
            </a:r>
          </a:p>
          <a:p>
            <a:pPr>
              <a:buClr>
                <a:schemeClr val="tx1">
                  <a:lumMod val="65000"/>
                </a:schemeClr>
              </a:buClr>
            </a:pPr>
            <a:endParaRPr lang="en-US" sz="1836" dirty="0">
              <a:solidFill>
                <a:schemeClr val="tx1">
                  <a:lumMod val="65000"/>
                </a:schemeClr>
              </a:solidFill>
            </a:endParaRP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And whatever you do…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It needs to be fully manageable! 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With System Center.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Yeah…  I’m going to need you to…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57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5483" y="1212849"/>
            <a:ext cx="11887876" cy="252967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Ask:</a:t>
            </a:r>
          </a:p>
          <a:p>
            <a:r>
              <a:rPr lang="en-US" dirty="0" smtClean="0"/>
              <a:t>Migrate our critical Virtual Machines from VMware ESX to Microsoft Hyper-V while..</a:t>
            </a:r>
          </a:p>
          <a:p>
            <a:pPr lvl="1"/>
            <a:r>
              <a:rPr lang="en-US" dirty="0" smtClean="0"/>
              <a:t>Minimizing downtime</a:t>
            </a:r>
          </a:p>
          <a:p>
            <a:pPr lvl="1"/>
            <a:r>
              <a:rPr lang="en-US" dirty="0" smtClean="0"/>
              <a:t>Meeting our Maintenance windows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5481" y="3782267"/>
            <a:ext cx="11887878" cy="105458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Solution:</a:t>
            </a:r>
          </a:p>
          <a:p>
            <a:pPr lvl="1"/>
            <a:r>
              <a:rPr lang="en-US" dirty="0" err="1" smtClean="0"/>
              <a:t>OnCommand</a:t>
            </a:r>
            <a:r>
              <a:rPr lang="en-US" dirty="0" smtClean="0"/>
              <a:t> Shift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Scenario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52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68378" y="745400"/>
            <a:ext cx="11867215" cy="6260614"/>
            <a:chOff x="556419" y="730851"/>
            <a:chExt cx="11635581" cy="6138414"/>
          </a:xfrm>
        </p:grpSpPr>
        <p:grpSp>
          <p:nvGrpSpPr>
            <p:cNvPr id="38" name="Group 37"/>
            <p:cNvGrpSpPr/>
            <p:nvPr/>
          </p:nvGrpSpPr>
          <p:grpSpPr>
            <a:xfrm>
              <a:off x="10323513" y="5696101"/>
              <a:ext cx="1868487" cy="1173163"/>
              <a:chOff x="10323513" y="5696101"/>
              <a:chExt cx="1868487" cy="1173163"/>
            </a:xfrm>
          </p:grpSpPr>
          <p:sp>
            <p:nvSpPr>
              <p:cNvPr id="30" name="Rectangle 40"/>
              <p:cNvSpPr>
                <a:spLocks noChangeArrowheads="1"/>
              </p:cNvSpPr>
              <p:nvPr/>
            </p:nvSpPr>
            <p:spPr bwMode="auto">
              <a:xfrm flipH="1">
                <a:off x="10323513" y="6273951"/>
                <a:ext cx="1868487" cy="595313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41"/>
              <p:cNvSpPr>
                <a:spLocks noChangeArrowheads="1"/>
              </p:cNvSpPr>
              <p:nvPr/>
            </p:nvSpPr>
            <p:spPr bwMode="auto">
              <a:xfrm flipH="1">
                <a:off x="10512425" y="5696101"/>
                <a:ext cx="555625" cy="1173163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556419" y="5967411"/>
              <a:ext cx="777875" cy="890588"/>
              <a:chOff x="7818438" y="5978676"/>
              <a:chExt cx="777875" cy="890588"/>
            </a:xfrm>
          </p:grpSpPr>
          <p:sp>
            <p:nvSpPr>
              <p:cNvPr id="32" name="Rectangle 42"/>
              <p:cNvSpPr>
                <a:spLocks noChangeArrowheads="1"/>
              </p:cNvSpPr>
              <p:nvPr/>
            </p:nvSpPr>
            <p:spPr bwMode="auto">
              <a:xfrm flipH="1">
                <a:off x="7929563" y="5978676"/>
                <a:ext cx="401637" cy="890588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43"/>
              <p:cNvSpPr>
                <a:spLocks noChangeArrowheads="1"/>
              </p:cNvSpPr>
              <p:nvPr/>
            </p:nvSpPr>
            <p:spPr bwMode="auto">
              <a:xfrm flipH="1">
                <a:off x="7818438" y="6273951"/>
                <a:ext cx="777875" cy="595313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4" name="Rectangle 44"/>
            <p:cNvSpPr>
              <a:spLocks noChangeArrowheads="1"/>
            </p:cNvSpPr>
            <p:nvPr/>
          </p:nvSpPr>
          <p:spPr bwMode="auto">
            <a:xfrm flipH="1">
              <a:off x="1334294" y="1806531"/>
              <a:ext cx="9541669" cy="506273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extLst/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932597"/>
              <a:endParaRPr lang="en-US" sz="1836">
                <a:solidFill>
                  <a:srgbClr val="FFFFFF"/>
                </a:solidFill>
              </a:endParaRPr>
            </a:p>
          </p:txBody>
        </p:sp>
        <p:sp>
          <p:nvSpPr>
            <p:cNvPr id="41" name="Rectangle 65"/>
            <p:cNvSpPr>
              <a:spLocks noChangeArrowheads="1"/>
            </p:cNvSpPr>
            <p:nvPr/>
          </p:nvSpPr>
          <p:spPr bwMode="auto">
            <a:xfrm>
              <a:off x="1254642" y="1756252"/>
              <a:ext cx="9690021" cy="4824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defTabSz="932597"/>
              <a:endParaRPr lang="en-US" sz="1836">
                <a:solidFill>
                  <a:srgbClr val="FFFFFF"/>
                </a:solidFill>
              </a:endParaRP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5875736" y="730851"/>
              <a:ext cx="2040913" cy="1007921"/>
              <a:chOff x="8129841" y="730851"/>
              <a:chExt cx="2040913" cy="1007921"/>
            </a:xfrm>
          </p:grpSpPr>
          <p:sp>
            <p:nvSpPr>
              <p:cNvPr id="87" name="Double Wave 86"/>
              <p:cNvSpPr/>
              <p:nvPr/>
            </p:nvSpPr>
            <p:spPr bwMode="auto">
              <a:xfrm>
                <a:off x="8129841" y="730851"/>
                <a:ext cx="2040913" cy="616689"/>
              </a:xfrm>
              <a:prstGeom prst="doubleWav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40" dirty="0">
                    <a:solidFill>
                      <a:sysClr val="windowText" lastClr="000000"/>
                    </a:solidFill>
                  </a:rPr>
                  <a:t>Seattle Retail</a:t>
                </a:r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>
                <a:off x="8129841" y="730851"/>
                <a:ext cx="0" cy="1007921"/>
              </a:xfrm>
              <a:prstGeom prst="line">
                <a:avLst/>
              </a:prstGeom>
              <a:ln w="76200">
                <a:solidFill>
                  <a:schemeClr val="tx1">
                    <a:alpha val="50000"/>
                  </a:schemeClr>
                </a:solidFill>
                <a:headEnd type="non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Freeform 61"/>
          <p:cNvSpPr>
            <a:spLocks/>
          </p:cNvSpPr>
          <p:nvPr/>
        </p:nvSpPr>
        <p:spPr bwMode="auto">
          <a:xfrm>
            <a:off x="697905" y="1007973"/>
            <a:ext cx="898602" cy="589353"/>
          </a:xfrm>
          <a:custGeom>
            <a:avLst/>
            <a:gdLst>
              <a:gd name="T0" fmla="*/ 33 w 206"/>
              <a:gd name="T1" fmla="*/ 59 h 135"/>
              <a:gd name="T2" fmla="*/ 33 w 206"/>
              <a:gd name="T3" fmla="*/ 57 h 135"/>
              <a:gd name="T4" fmla="*/ 90 w 206"/>
              <a:gd name="T5" fmla="*/ 0 h 135"/>
              <a:gd name="T6" fmla="*/ 137 w 206"/>
              <a:gd name="T7" fmla="*/ 25 h 135"/>
              <a:gd name="T8" fmla="*/ 153 w 206"/>
              <a:gd name="T9" fmla="*/ 21 h 135"/>
              <a:gd name="T10" fmla="*/ 171 w 206"/>
              <a:gd name="T11" fmla="*/ 27 h 135"/>
              <a:gd name="T12" fmla="*/ 186 w 206"/>
              <a:gd name="T13" fmla="*/ 53 h 135"/>
              <a:gd name="T14" fmla="*/ 206 w 206"/>
              <a:gd name="T15" fmla="*/ 91 h 135"/>
              <a:gd name="T16" fmla="*/ 166 w 206"/>
              <a:gd name="T17" fmla="*/ 135 h 135"/>
              <a:gd name="T18" fmla="*/ 161 w 206"/>
              <a:gd name="T19" fmla="*/ 135 h 135"/>
              <a:gd name="T20" fmla="*/ 157 w 206"/>
              <a:gd name="T21" fmla="*/ 135 h 135"/>
              <a:gd name="T22" fmla="*/ 64 w 206"/>
              <a:gd name="T23" fmla="*/ 135 h 135"/>
              <a:gd name="T24" fmla="*/ 62 w 206"/>
              <a:gd name="T25" fmla="*/ 135 h 135"/>
              <a:gd name="T26" fmla="*/ 60 w 206"/>
              <a:gd name="T27" fmla="*/ 135 h 135"/>
              <a:gd name="T28" fmla="*/ 53 w 206"/>
              <a:gd name="T29" fmla="*/ 135 h 135"/>
              <a:gd name="T30" fmla="*/ 38 w 206"/>
              <a:gd name="T31" fmla="*/ 135 h 135"/>
              <a:gd name="T32" fmla="*/ 0 w 206"/>
              <a:gd name="T33" fmla="*/ 97 h 135"/>
              <a:gd name="T34" fmla="*/ 33 w 206"/>
              <a:gd name="T35" fmla="*/ 59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6" h="135">
                <a:moveTo>
                  <a:pt x="33" y="59"/>
                </a:moveTo>
                <a:cubicBezTo>
                  <a:pt x="33" y="59"/>
                  <a:pt x="33" y="57"/>
                  <a:pt x="33" y="57"/>
                </a:cubicBezTo>
                <a:cubicBezTo>
                  <a:pt x="33" y="25"/>
                  <a:pt x="58" y="0"/>
                  <a:pt x="90" y="0"/>
                </a:cubicBezTo>
                <a:cubicBezTo>
                  <a:pt x="109" y="0"/>
                  <a:pt x="127" y="10"/>
                  <a:pt x="137" y="25"/>
                </a:cubicBezTo>
                <a:cubicBezTo>
                  <a:pt x="142" y="23"/>
                  <a:pt x="147" y="21"/>
                  <a:pt x="153" y="21"/>
                </a:cubicBezTo>
                <a:cubicBezTo>
                  <a:pt x="159" y="21"/>
                  <a:pt x="166" y="23"/>
                  <a:pt x="171" y="27"/>
                </a:cubicBezTo>
                <a:cubicBezTo>
                  <a:pt x="180" y="33"/>
                  <a:pt x="185" y="42"/>
                  <a:pt x="186" y="53"/>
                </a:cubicBezTo>
                <a:cubicBezTo>
                  <a:pt x="198" y="61"/>
                  <a:pt x="206" y="75"/>
                  <a:pt x="206" y="91"/>
                </a:cubicBezTo>
                <a:cubicBezTo>
                  <a:pt x="206" y="114"/>
                  <a:pt x="189" y="133"/>
                  <a:pt x="166" y="135"/>
                </a:cubicBezTo>
                <a:cubicBezTo>
                  <a:pt x="165" y="135"/>
                  <a:pt x="163" y="135"/>
                  <a:pt x="161" y="135"/>
                </a:cubicBezTo>
                <a:cubicBezTo>
                  <a:pt x="160" y="135"/>
                  <a:pt x="158" y="135"/>
                  <a:pt x="157" y="135"/>
                </a:cubicBezTo>
                <a:cubicBezTo>
                  <a:pt x="136" y="135"/>
                  <a:pt x="87" y="135"/>
                  <a:pt x="64" y="135"/>
                </a:cubicBezTo>
                <a:cubicBezTo>
                  <a:pt x="63" y="135"/>
                  <a:pt x="62" y="135"/>
                  <a:pt x="62" y="135"/>
                </a:cubicBezTo>
                <a:cubicBezTo>
                  <a:pt x="60" y="135"/>
                  <a:pt x="60" y="135"/>
                  <a:pt x="60" y="135"/>
                </a:cubicBezTo>
                <a:cubicBezTo>
                  <a:pt x="58" y="135"/>
                  <a:pt x="55" y="135"/>
                  <a:pt x="53" y="135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17" y="135"/>
                  <a:pt x="0" y="118"/>
                  <a:pt x="0" y="97"/>
                </a:cubicBezTo>
                <a:cubicBezTo>
                  <a:pt x="0" y="78"/>
                  <a:pt x="14" y="62"/>
                  <a:pt x="33" y="59"/>
                </a:cubicBezTo>
                <a:close/>
              </a:path>
            </a:pathLst>
          </a:custGeom>
          <a:solidFill>
            <a:srgbClr val="0072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25" name="Freeform 62"/>
          <p:cNvSpPr>
            <a:spLocks/>
          </p:cNvSpPr>
          <p:nvPr/>
        </p:nvSpPr>
        <p:spPr bwMode="auto">
          <a:xfrm>
            <a:off x="223509" y="1007973"/>
            <a:ext cx="741549" cy="485731"/>
          </a:xfrm>
          <a:custGeom>
            <a:avLst/>
            <a:gdLst>
              <a:gd name="T0" fmla="*/ 28 w 170"/>
              <a:gd name="T1" fmla="*/ 49 h 111"/>
              <a:gd name="T2" fmla="*/ 28 w 170"/>
              <a:gd name="T3" fmla="*/ 47 h 111"/>
              <a:gd name="T4" fmla="*/ 74 w 170"/>
              <a:gd name="T5" fmla="*/ 0 h 111"/>
              <a:gd name="T6" fmla="*/ 113 w 170"/>
              <a:gd name="T7" fmla="*/ 21 h 111"/>
              <a:gd name="T8" fmla="*/ 126 w 170"/>
              <a:gd name="T9" fmla="*/ 17 h 111"/>
              <a:gd name="T10" fmla="*/ 141 w 170"/>
              <a:gd name="T11" fmla="*/ 22 h 111"/>
              <a:gd name="T12" fmla="*/ 153 w 170"/>
              <a:gd name="T13" fmla="*/ 44 h 111"/>
              <a:gd name="T14" fmla="*/ 170 w 170"/>
              <a:gd name="T15" fmla="*/ 74 h 111"/>
              <a:gd name="T16" fmla="*/ 137 w 170"/>
              <a:gd name="T17" fmla="*/ 111 h 111"/>
              <a:gd name="T18" fmla="*/ 133 w 170"/>
              <a:gd name="T19" fmla="*/ 111 h 111"/>
              <a:gd name="T20" fmla="*/ 129 w 170"/>
              <a:gd name="T21" fmla="*/ 111 h 111"/>
              <a:gd name="T22" fmla="*/ 53 w 170"/>
              <a:gd name="T23" fmla="*/ 111 h 111"/>
              <a:gd name="T24" fmla="*/ 52 w 170"/>
              <a:gd name="T25" fmla="*/ 111 h 111"/>
              <a:gd name="T26" fmla="*/ 50 w 170"/>
              <a:gd name="T27" fmla="*/ 111 h 111"/>
              <a:gd name="T28" fmla="*/ 44 w 170"/>
              <a:gd name="T29" fmla="*/ 111 h 111"/>
              <a:gd name="T30" fmla="*/ 32 w 170"/>
              <a:gd name="T31" fmla="*/ 111 h 111"/>
              <a:gd name="T32" fmla="*/ 0 w 170"/>
              <a:gd name="T33" fmla="*/ 80 h 111"/>
              <a:gd name="T34" fmla="*/ 28 w 170"/>
              <a:gd name="T35" fmla="*/ 4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0" h="111">
                <a:moveTo>
                  <a:pt x="28" y="49"/>
                </a:moveTo>
                <a:cubicBezTo>
                  <a:pt x="28" y="48"/>
                  <a:pt x="28" y="47"/>
                  <a:pt x="28" y="47"/>
                </a:cubicBezTo>
                <a:cubicBezTo>
                  <a:pt x="28" y="21"/>
                  <a:pt x="48" y="0"/>
                  <a:pt x="74" y="0"/>
                </a:cubicBezTo>
                <a:cubicBezTo>
                  <a:pt x="91" y="0"/>
                  <a:pt x="105" y="8"/>
                  <a:pt x="113" y="21"/>
                </a:cubicBezTo>
                <a:cubicBezTo>
                  <a:pt x="117" y="19"/>
                  <a:pt x="121" y="17"/>
                  <a:pt x="126" y="17"/>
                </a:cubicBezTo>
                <a:cubicBezTo>
                  <a:pt x="132" y="17"/>
                  <a:pt x="137" y="19"/>
                  <a:pt x="141" y="22"/>
                </a:cubicBezTo>
                <a:cubicBezTo>
                  <a:pt x="148" y="27"/>
                  <a:pt x="153" y="35"/>
                  <a:pt x="153" y="44"/>
                </a:cubicBezTo>
                <a:cubicBezTo>
                  <a:pt x="163" y="50"/>
                  <a:pt x="170" y="62"/>
                  <a:pt x="170" y="74"/>
                </a:cubicBezTo>
                <a:cubicBezTo>
                  <a:pt x="170" y="93"/>
                  <a:pt x="156" y="109"/>
                  <a:pt x="137" y="111"/>
                </a:cubicBezTo>
                <a:cubicBezTo>
                  <a:pt x="136" y="111"/>
                  <a:pt x="134" y="111"/>
                  <a:pt x="133" y="111"/>
                </a:cubicBezTo>
                <a:cubicBezTo>
                  <a:pt x="132" y="111"/>
                  <a:pt x="131" y="111"/>
                  <a:pt x="129" y="111"/>
                </a:cubicBezTo>
                <a:cubicBezTo>
                  <a:pt x="112" y="111"/>
                  <a:pt x="72" y="111"/>
                  <a:pt x="53" y="111"/>
                </a:cubicBezTo>
                <a:cubicBezTo>
                  <a:pt x="53" y="111"/>
                  <a:pt x="52" y="111"/>
                  <a:pt x="52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9" y="111"/>
                  <a:pt x="46" y="111"/>
                  <a:pt x="44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14" y="111"/>
                  <a:pt x="0" y="97"/>
                  <a:pt x="0" y="80"/>
                </a:cubicBezTo>
                <a:cubicBezTo>
                  <a:pt x="0" y="64"/>
                  <a:pt x="12" y="51"/>
                  <a:pt x="28" y="49"/>
                </a:cubicBezTo>
                <a:close/>
              </a:path>
            </a:pathLst>
          </a:custGeom>
          <a:solidFill>
            <a:srgbClr val="00BC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48" name="Rectangle 115"/>
          <p:cNvSpPr>
            <a:spLocks noChangeArrowheads="1"/>
          </p:cNvSpPr>
          <p:nvPr/>
        </p:nvSpPr>
        <p:spPr bwMode="gray">
          <a:xfrm>
            <a:off x="4240435" y="1353678"/>
            <a:ext cx="288021" cy="48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32597" fontAlgn="base">
              <a:spcBef>
                <a:spcPct val="0"/>
              </a:spcBef>
              <a:spcAft>
                <a:spcPct val="0"/>
              </a:spcAft>
              <a:buClr>
                <a:srgbClr val="84BD00"/>
              </a:buClr>
            </a:pPr>
            <a:endParaRPr lang="en-US" sz="1147" dirty="0">
              <a:solidFill>
                <a:srgbClr val="512D6D"/>
              </a:solidFill>
            </a:endParaRPr>
          </a:p>
        </p:txBody>
      </p:sp>
      <p:grpSp>
        <p:nvGrpSpPr>
          <p:cNvPr id="63" name="Group 33"/>
          <p:cNvGrpSpPr>
            <a:grpSpLocks/>
          </p:cNvGrpSpPr>
          <p:nvPr/>
        </p:nvGrpSpPr>
        <p:grpSpPr bwMode="auto">
          <a:xfrm>
            <a:off x="9099654" y="2977010"/>
            <a:ext cx="528575" cy="358883"/>
            <a:chOff x="3552" y="259"/>
            <a:chExt cx="480" cy="288"/>
          </a:xfrm>
        </p:grpSpPr>
        <p:sp>
          <p:nvSpPr>
            <p:cNvPr id="66" name="Rectangle 117"/>
            <p:cNvSpPr>
              <a:spLocks noChangeArrowheads="1"/>
            </p:cNvSpPr>
            <p:nvPr/>
          </p:nvSpPr>
          <p:spPr bwMode="gray">
            <a:xfrm>
              <a:off x="3552" y="259"/>
              <a:ext cx="1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32597"/>
              <a:endParaRPr lang="en-US" sz="1632" dirty="0">
                <a:solidFill>
                  <a:srgbClr val="47D8FF"/>
                </a:solidFill>
              </a:endParaRPr>
            </a:p>
          </p:txBody>
        </p:sp>
        <p:sp>
          <p:nvSpPr>
            <p:cNvPr id="67" name="Rectangle 117"/>
            <p:cNvSpPr>
              <a:spLocks noChangeArrowheads="1"/>
            </p:cNvSpPr>
            <p:nvPr/>
          </p:nvSpPr>
          <p:spPr bwMode="gray">
            <a:xfrm>
              <a:off x="3840" y="259"/>
              <a:ext cx="1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32597"/>
              <a:endParaRPr lang="en-US" sz="1632" dirty="0">
                <a:solidFill>
                  <a:srgbClr val="47D8FF"/>
                </a:solidFill>
              </a:endParaRPr>
            </a:p>
          </p:txBody>
        </p:sp>
      </p:grpSp>
      <p:pic>
        <p:nvPicPr>
          <p:cNvPr id="72" name="Picture 123" descr="virtualization_apps_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6049" y="2953335"/>
            <a:ext cx="291818" cy="41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24" descr="virtualization_apps_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3195" y="2953335"/>
            <a:ext cx="291818" cy="41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672497" y="2953334"/>
            <a:ext cx="3157447" cy="717766"/>
            <a:chOff x="7521874" y="2895689"/>
            <a:chExt cx="3095817" cy="703756"/>
          </a:xfrm>
        </p:grpSpPr>
        <p:sp>
          <p:nvSpPr>
            <p:cNvPr id="74" name="Rectangle 115"/>
            <p:cNvSpPr>
              <a:spLocks noChangeArrowheads="1"/>
            </p:cNvSpPr>
            <p:nvPr/>
          </p:nvSpPr>
          <p:spPr bwMode="auto">
            <a:xfrm>
              <a:off x="7521874" y="3364860"/>
              <a:ext cx="1917557" cy="23458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32597">
                <a:buClr>
                  <a:srgbClr val="5C2D91"/>
                </a:buClr>
              </a:pPr>
              <a:r>
                <a:rPr lang="en-US" sz="1122" b="1" dirty="0">
                  <a:solidFill>
                    <a:srgbClr val="000000"/>
                  </a:solidFill>
                </a:rPr>
                <a:t>Virtualization</a:t>
              </a:r>
            </a:p>
          </p:txBody>
        </p:sp>
        <p:grpSp>
          <p:nvGrpSpPr>
            <p:cNvPr id="62" name="Group 25"/>
            <p:cNvGrpSpPr>
              <a:grpSpLocks/>
            </p:cNvGrpSpPr>
            <p:nvPr/>
          </p:nvGrpSpPr>
          <p:grpSpPr bwMode="auto">
            <a:xfrm>
              <a:off x="8195613" y="2895689"/>
              <a:ext cx="597077" cy="405637"/>
              <a:chOff x="2784" y="336"/>
              <a:chExt cx="553" cy="332"/>
            </a:xfrm>
          </p:grpSpPr>
          <p:pic>
            <p:nvPicPr>
              <p:cNvPr id="68" name="Picture 123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" y="336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Picture 124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336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" name="Rectangle 115"/>
              <p:cNvSpPr>
                <a:spLocks noChangeArrowheads="1"/>
              </p:cNvSpPr>
              <p:nvPr/>
            </p:nvSpPr>
            <p:spPr bwMode="gray">
              <a:xfrm>
                <a:off x="2832" y="374"/>
                <a:ext cx="192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32597"/>
                <a:endParaRPr lang="en-US" sz="1632" dirty="0">
                  <a:solidFill>
                    <a:srgbClr val="47D8FF"/>
                  </a:solidFill>
                </a:endParaRPr>
              </a:p>
            </p:txBody>
          </p:sp>
          <p:sp>
            <p:nvSpPr>
              <p:cNvPr id="71" name="Rectangle 115"/>
              <p:cNvSpPr>
                <a:spLocks noChangeArrowheads="1"/>
              </p:cNvSpPr>
              <p:nvPr/>
            </p:nvSpPr>
            <p:spPr bwMode="gray">
              <a:xfrm>
                <a:off x="3120" y="374"/>
                <a:ext cx="192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32597"/>
                <a:endParaRPr lang="en-US" sz="1632" dirty="0">
                  <a:solidFill>
                    <a:srgbClr val="47D8FF"/>
                  </a:solidFill>
                </a:endParaRPr>
              </a:p>
            </p:txBody>
          </p:sp>
        </p:grpSp>
        <p:sp>
          <p:nvSpPr>
            <p:cNvPr id="60" name="TextBox 32"/>
            <p:cNvSpPr txBox="1">
              <a:spLocks noChangeArrowheads="1"/>
            </p:cNvSpPr>
            <p:nvPr/>
          </p:nvSpPr>
          <p:spPr bwMode="auto">
            <a:xfrm>
              <a:off x="9555417" y="2986825"/>
              <a:ext cx="1062274" cy="52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Operating System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913349" y="3818229"/>
            <a:ext cx="2986662" cy="743347"/>
            <a:chOff x="3470788" y="2771763"/>
            <a:chExt cx="2928366" cy="728838"/>
          </a:xfrm>
        </p:grpSpPr>
        <p:sp>
          <p:nvSpPr>
            <p:cNvPr id="76" name="TextBox 33"/>
            <p:cNvSpPr txBox="1">
              <a:spLocks noChangeArrowheads="1"/>
            </p:cNvSpPr>
            <p:nvPr/>
          </p:nvSpPr>
          <p:spPr bwMode="auto">
            <a:xfrm>
              <a:off x="5213580" y="2858439"/>
              <a:ext cx="1185574" cy="314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Server</a:t>
              </a:r>
            </a:p>
          </p:txBody>
        </p:sp>
        <p:pic>
          <p:nvPicPr>
            <p:cNvPr id="77" name="Picture 34" descr="CiscoUCS-Bseri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788" y="2771763"/>
              <a:ext cx="1367679" cy="72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" name="Group 77"/>
          <p:cNvGrpSpPr/>
          <p:nvPr/>
        </p:nvGrpSpPr>
        <p:grpSpPr>
          <a:xfrm>
            <a:off x="2160911" y="4846502"/>
            <a:ext cx="8948604" cy="386720"/>
            <a:chOff x="-2142814" y="3828136"/>
            <a:chExt cx="8773938" cy="379172"/>
          </a:xfrm>
        </p:grpSpPr>
        <p:sp>
          <p:nvSpPr>
            <p:cNvPr id="79" name="TextBox 34"/>
            <p:cNvSpPr txBox="1">
              <a:spLocks noChangeArrowheads="1"/>
            </p:cNvSpPr>
            <p:nvPr/>
          </p:nvSpPr>
          <p:spPr bwMode="auto">
            <a:xfrm>
              <a:off x="5217920" y="3860400"/>
              <a:ext cx="1413204" cy="314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Network</a:t>
              </a:r>
            </a:p>
          </p:txBody>
        </p:sp>
        <p:pic>
          <p:nvPicPr>
            <p:cNvPr id="80" name="Picture 35" descr="CiscoNexus50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343" y="3828136"/>
              <a:ext cx="1264402" cy="37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35" descr="CiscoNexus50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5411" y="3828136"/>
              <a:ext cx="1264402" cy="37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35" descr="CiscoNexus50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336" y="3828136"/>
              <a:ext cx="1264402" cy="37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35" descr="CiscoNexus50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36081" y="3828136"/>
              <a:ext cx="1264402" cy="37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35" descr="CiscoNexus50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42814" y="3828136"/>
              <a:ext cx="1264402" cy="37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" name="Freeform 61"/>
          <p:cNvSpPr>
            <a:spLocks/>
          </p:cNvSpPr>
          <p:nvPr/>
        </p:nvSpPr>
        <p:spPr bwMode="auto">
          <a:xfrm>
            <a:off x="10926075" y="437509"/>
            <a:ext cx="898602" cy="589353"/>
          </a:xfrm>
          <a:custGeom>
            <a:avLst/>
            <a:gdLst>
              <a:gd name="T0" fmla="*/ 33 w 206"/>
              <a:gd name="T1" fmla="*/ 59 h 135"/>
              <a:gd name="T2" fmla="*/ 33 w 206"/>
              <a:gd name="T3" fmla="*/ 57 h 135"/>
              <a:gd name="T4" fmla="*/ 90 w 206"/>
              <a:gd name="T5" fmla="*/ 0 h 135"/>
              <a:gd name="T6" fmla="*/ 137 w 206"/>
              <a:gd name="T7" fmla="*/ 25 h 135"/>
              <a:gd name="T8" fmla="*/ 153 w 206"/>
              <a:gd name="T9" fmla="*/ 21 h 135"/>
              <a:gd name="T10" fmla="*/ 171 w 206"/>
              <a:gd name="T11" fmla="*/ 27 h 135"/>
              <a:gd name="T12" fmla="*/ 186 w 206"/>
              <a:gd name="T13" fmla="*/ 53 h 135"/>
              <a:gd name="T14" fmla="*/ 206 w 206"/>
              <a:gd name="T15" fmla="*/ 91 h 135"/>
              <a:gd name="T16" fmla="*/ 166 w 206"/>
              <a:gd name="T17" fmla="*/ 135 h 135"/>
              <a:gd name="T18" fmla="*/ 161 w 206"/>
              <a:gd name="T19" fmla="*/ 135 h 135"/>
              <a:gd name="T20" fmla="*/ 157 w 206"/>
              <a:gd name="T21" fmla="*/ 135 h 135"/>
              <a:gd name="T22" fmla="*/ 64 w 206"/>
              <a:gd name="T23" fmla="*/ 135 h 135"/>
              <a:gd name="T24" fmla="*/ 62 w 206"/>
              <a:gd name="T25" fmla="*/ 135 h 135"/>
              <a:gd name="T26" fmla="*/ 60 w 206"/>
              <a:gd name="T27" fmla="*/ 135 h 135"/>
              <a:gd name="T28" fmla="*/ 53 w 206"/>
              <a:gd name="T29" fmla="*/ 135 h 135"/>
              <a:gd name="T30" fmla="*/ 38 w 206"/>
              <a:gd name="T31" fmla="*/ 135 h 135"/>
              <a:gd name="T32" fmla="*/ 0 w 206"/>
              <a:gd name="T33" fmla="*/ 97 h 135"/>
              <a:gd name="T34" fmla="*/ 33 w 206"/>
              <a:gd name="T35" fmla="*/ 59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6" h="135">
                <a:moveTo>
                  <a:pt x="33" y="59"/>
                </a:moveTo>
                <a:cubicBezTo>
                  <a:pt x="33" y="59"/>
                  <a:pt x="33" y="57"/>
                  <a:pt x="33" y="57"/>
                </a:cubicBezTo>
                <a:cubicBezTo>
                  <a:pt x="33" y="25"/>
                  <a:pt x="58" y="0"/>
                  <a:pt x="90" y="0"/>
                </a:cubicBezTo>
                <a:cubicBezTo>
                  <a:pt x="109" y="0"/>
                  <a:pt x="127" y="10"/>
                  <a:pt x="137" y="25"/>
                </a:cubicBezTo>
                <a:cubicBezTo>
                  <a:pt x="142" y="23"/>
                  <a:pt x="147" y="21"/>
                  <a:pt x="153" y="21"/>
                </a:cubicBezTo>
                <a:cubicBezTo>
                  <a:pt x="159" y="21"/>
                  <a:pt x="166" y="23"/>
                  <a:pt x="171" y="27"/>
                </a:cubicBezTo>
                <a:cubicBezTo>
                  <a:pt x="180" y="33"/>
                  <a:pt x="185" y="42"/>
                  <a:pt x="186" y="53"/>
                </a:cubicBezTo>
                <a:cubicBezTo>
                  <a:pt x="198" y="61"/>
                  <a:pt x="206" y="75"/>
                  <a:pt x="206" y="91"/>
                </a:cubicBezTo>
                <a:cubicBezTo>
                  <a:pt x="206" y="114"/>
                  <a:pt x="189" y="133"/>
                  <a:pt x="166" y="135"/>
                </a:cubicBezTo>
                <a:cubicBezTo>
                  <a:pt x="165" y="135"/>
                  <a:pt x="163" y="135"/>
                  <a:pt x="161" y="135"/>
                </a:cubicBezTo>
                <a:cubicBezTo>
                  <a:pt x="160" y="135"/>
                  <a:pt x="158" y="135"/>
                  <a:pt x="157" y="135"/>
                </a:cubicBezTo>
                <a:cubicBezTo>
                  <a:pt x="136" y="135"/>
                  <a:pt x="87" y="135"/>
                  <a:pt x="64" y="135"/>
                </a:cubicBezTo>
                <a:cubicBezTo>
                  <a:pt x="63" y="135"/>
                  <a:pt x="62" y="135"/>
                  <a:pt x="62" y="135"/>
                </a:cubicBezTo>
                <a:cubicBezTo>
                  <a:pt x="60" y="135"/>
                  <a:pt x="60" y="135"/>
                  <a:pt x="60" y="135"/>
                </a:cubicBezTo>
                <a:cubicBezTo>
                  <a:pt x="58" y="135"/>
                  <a:pt x="55" y="135"/>
                  <a:pt x="53" y="135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17" y="135"/>
                  <a:pt x="0" y="118"/>
                  <a:pt x="0" y="97"/>
                </a:cubicBezTo>
                <a:cubicBezTo>
                  <a:pt x="0" y="78"/>
                  <a:pt x="14" y="62"/>
                  <a:pt x="33" y="59"/>
                </a:cubicBezTo>
                <a:close/>
              </a:path>
            </a:pathLst>
          </a:custGeom>
          <a:solidFill>
            <a:srgbClr val="0072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134" name="Freeform 62"/>
          <p:cNvSpPr>
            <a:spLocks/>
          </p:cNvSpPr>
          <p:nvPr/>
        </p:nvSpPr>
        <p:spPr bwMode="auto">
          <a:xfrm>
            <a:off x="11495225" y="246455"/>
            <a:ext cx="741549" cy="485731"/>
          </a:xfrm>
          <a:custGeom>
            <a:avLst/>
            <a:gdLst>
              <a:gd name="T0" fmla="*/ 28 w 170"/>
              <a:gd name="T1" fmla="*/ 49 h 111"/>
              <a:gd name="T2" fmla="*/ 28 w 170"/>
              <a:gd name="T3" fmla="*/ 47 h 111"/>
              <a:gd name="T4" fmla="*/ 74 w 170"/>
              <a:gd name="T5" fmla="*/ 0 h 111"/>
              <a:gd name="T6" fmla="*/ 113 w 170"/>
              <a:gd name="T7" fmla="*/ 21 h 111"/>
              <a:gd name="T8" fmla="*/ 126 w 170"/>
              <a:gd name="T9" fmla="*/ 17 h 111"/>
              <a:gd name="T10" fmla="*/ 141 w 170"/>
              <a:gd name="T11" fmla="*/ 22 h 111"/>
              <a:gd name="T12" fmla="*/ 153 w 170"/>
              <a:gd name="T13" fmla="*/ 44 h 111"/>
              <a:gd name="T14" fmla="*/ 170 w 170"/>
              <a:gd name="T15" fmla="*/ 74 h 111"/>
              <a:gd name="T16" fmla="*/ 137 w 170"/>
              <a:gd name="T17" fmla="*/ 111 h 111"/>
              <a:gd name="T18" fmla="*/ 133 w 170"/>
              <a:gd name="T19" fmla="*/ 111 h 111"/>
              <a:gd name="T20" fmla="*/ 129 w 170"/>
              <a:gd name="T21" fmla="*/ 111 h 111"/>
              <a:gd name="T22" fmla="*/ 53 w 170"/>
              <a:gd name="T23" fmla="*/ 111 h 111"/>
              <a:gd name="T24" fmla="*/ 52 w 170"/>
              <a:gd name="T25" fmla="*/ 111 h 111"/>
              <a:gd name="T26" fmla="*/ 50 w 170"/>
              <a:gd name="T27" fmla="*/ 111 h 111"/>
              <a:gd name="T28" fmla="*/ 44 w 170"/>
              <a:gd name="T29" fmla="*/ 111 h 111"/>
              <a:gd name="T30" fmla="*/ 32 w 170"/>
              <a:gd name="T31" fmla="*/ 111 h 111"/>
              <a:gd name="T32" fmla="*/ 0 w 170"/>
              <a:gd name="T33" fmla="*/ 80 h 111"/>
              <a:gd name="T34" fmla="*/ 28 w 170"/>
              <a:gd name="T35" fmla="*/ 4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0" h="111">
                <a:moveTo>
                  <a:pt x="28" y="49"/>
                </a:moveTo>
                <a:cubicBezTo>
                  <a:pt x="28" y="48"/>
                  <a:pt x="28" y="47"/>
                  <a:pt x="28" y="47"/>
                </a:cubicBezTo>
                <a:cubicBezTo>
                  <a:pt x="28" y="21"/>
                  <a:pt x="48" y="0"/>
                  <a:pt x="74" y="0"/>
                </a:cubicBezTo>
                <a:cubicBezTo>
                  <a:pt x="91" y="0"/>
                  <a:pt x="105" y="8"/>
                  <a:pt x="113" y="21"/>
                </a:cubicBezTo>
                <a:cubicBezTo>
                  <a:pt x="117" y="19"/>
                  <a:pt x="121" y="17"/>
                  <a:pt x="126" y="17"/>
                </a:cubicBezTo>
                <a:cubicBezTo>
                  <a:pt x="132" y="17"/>
                  <a:pt x="137" y="19"/>
                  <a:pt x="141" y="22"/>
                </a:cubicBezTo>
                <a:cubicBezTo>
                  <a:pt x="148" y="27"/>
                  <a:pt x="153" y="35"/>
                  <a:pt x="153" y="44"/>
                </a:cubicBezTo>
                <a:cubicBezTo>
                  <a:pt x="163" y="50"/>
                  <a:pt x="170" y="62"/>
                  <a:pt x="170" y="74"/>
                </a:cubicBezTo>
                <a:cubicBezTo>
                  <a:pt x="170" y="93"/>
                  <a:pt x="156" y="109"/>
                  <a:pt x="137" y="111"/>
                </a:cubicBezTo>
                <a:cubicBezTo>
                  <a:pt x="136" y="111"/>
                  <a:pt x="134" y="111"/>
                  <a:pt x="133" y="111"/>
                </a:cubicBezTo>
                <a:cubicBezTo>
                  <a:pt x="132" y="111"/>
                  <a:pt x="131" y="111"/>
                  <a:pt x="129" y="111"/>
                </a:cubicBezTo>
                <a:cubicBezTo>
                  <a:pt x="112" y="111"/>
                  <a:pt x="72" y="111"/>
                  <a:pt x="53" y="111"/>
                </a:cubicBezTo>
                <a:cubicBezTo>
                  <a:pt x="53" y="111"/>
                  <a:pt x="52" y="111"/>
                  <a:pt x="52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9" y="111"/>
                  <a:pt x="46" y="111"/>
                  <a:pt x="44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14" y="111"/>
                  <a:pt x="0" y="97"/>
                  <a:pt x="0" y="80"/>
                </a:cubicBezTo>
                <a:cubicBezTo>
                  <a:pt x="0" y="64"/>
                  <a:pt x="12" y="51"/>
                  <a:pt x="28" y="49"/>
                </a:cubicBezTo>
                <a:close/>
              </a:path>
            </a:pathLst>
          </a:custGeom>
          <a:solidFill>
            <a:srgbClr val="00BC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1836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Scenario</a:t>
            </a:r>
            <a:endParaRPr lang="en-US" dirty="0"/>
          </a:p>
        </p:txBody>
      </p:sp>
      <p:grpSp>
        <p:nvGrpSpPr>
          <p:cNvPr id="190" name="Group 33"/>
          <p:cNvGrpSpPr>
            <a:grpSpLocks/>
          </p:cNvGrpSpPr>
          <p:nvPr/>
        </p:nvGrpSpPr>
        <p:grpSpPr bwMode="auto">
          <a:xfrm>
            <a:off x="4527226" y="2970886"/>
            <a:ext cx="528575" cy="358883"/>
            <a:chOff x="3552" y="259"/>
            <a:chExt cx="480" cy="288"/>
          </a:xfrm>
        </p:grpSpPr>
        <p:sp>
          <p:nvSpPr>
            <p:cNvPr id="191" name="Rectangle 117"/>
            <p:cNvSpPr>
              <a:spLocks noChangeArrowheads="1"/>
            </p:cNvSpPr>
            <p:nvPr/>
          </p:nvSpPr>
          <p:spPr bwMode="gray">
            <a:xfrm>
              <a:off x="3552" y="259"/>
              <a:ext cx="1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32597"/>
              <a:endParaRPr lang="en-US" sz="1632" dirty="0">
                <a:solidFill>
                  <a:srgbClr val="47D8FF"/>
                </a:solidFill>
              </a:endParaRPr>
            </a:p>
          </p:txBody>
        </p:sp>
        <p:sp>
          <p:nvSpPr>
            <p:cNvPr id="192" name="Rectangle 117"/>
            <p:cNvSpPr>
              <a:spLocks noChangeArrowheads="1"/>
            </p:cNvSpPr>
            <p:nvPr/>
          </p:nvSpPr>
          <p:spPr bwMode="gray">
            <a:xfrm>
              <a:off x="3840" y="259"/>
              <a:ext cx="1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32597"/>
              <a:endParaRPr lang="en-US" sz="1632" dirty="0">
                <a:solidFill>
                  <a:srgbClr val="47D8FF"/>
                </a:solidFill>
              </a:endParaRPr>
            </a:p>
          </p:txBody>
        </p:sp>
      </p:grpSp>
      <p:pic>
        <p:nvPicPr>
          <p:cNvPr id="197" name="Picture 123" descr="virtualization_apps_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068" y="2947210"/>
            <a:ext cx="291818" cy="41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" name="Picture 124" descr="virtualization_apps_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7213" y="2947210"/>
            <a:ext cx="291818" cy="41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924497" y="2947210"/>
            <a:ext cx="3131301" cy="717766"/>
            <a:chOff x="1886069" y="2889684"/>
            <a:chExt cx="3070182" cy="703756"/>
          </a:xfrm>
        </p:grpSpPr>
        <p:sp>
          <p:nvSpPr>
            <p:cNvPr id="199" name="Rectangle 115"/>
            <p:cNvSpPr>
              <a:spLocks noChangeArrowheads="1"/>
            </p:cNvSpPr>
            <p:nvPr/>
          </p:nvSpPr>
          <p:spPr bwMode="auto">
            <a:xfrm>
              <a:off x="3038694" y="3358855"/>
              <a:ext cx="1917557" cy="23458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32597">
                <a:buClr>
                  <a:srgbClr val="5C2D91"/>
                </a:buClr>
              </a:pPr>
              <a:r>
                <a:rPr lang="en-US" sz="1122" b="1" dirty="0">
                  <a:solidFill>
                    <a:srgbClr val="000000"/>
                  </a:solidFill>
                </a:rPr>
                <a:t>Virtualization</a:t>
              </a:r>
            </a:p>
          </p:txBody>
        </p:sp>
        <p:grpSp>
          <p:nvGrpSpPr>
            <p:cNvPr id="189" name="Group 25"/>
            <p:cNvGrpSpPr>
              <a:grpSpLocks/>
            </p:cNvGrpSpPr>
            <p:nvPr/>
          </p:nvGrpSpPr>
          <p:grpSpPr bwMode="auto">
            <a:xfrm>
              <a:off x="3712433" y="2889684"/>
              <a:ext cx="597077" cy="405637"/>
              <a:chOff x="2784" y="336"/>
              <a:chExt cx="553" cy="332"/>
            </a:xfrm>
          </p:grpSpPr>
          <p:pic>
            <p:nvPicPr>
              <p:cNvPr id="193" name="Picture 123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" y="336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" name="Picture 124" descr="virtualization_apps_O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336"/>
                <a:ext cx="265" cy="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5" name="Rectangle 115"/>
              <p:cNvSpPr>
                <a:spLocks noChangeArrowheads="1"/>
              </p:cNvSpPr>
              <p:nvPr/>
            </p:nvSpPr>
            <p:spPr bwMode="gray">
              <a:xfrm>
                <a:off x="2832" y="374"/>
                <a:ext cx="192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32597"/>
                <a:endParaRPr lang="en-US" sz="1632" dirty="0">
                  <a:solidFill>
                    <a:srgbClr val="47D8FF"/>
                  </a:solidFill>
                </a:endParaRPr>
              </a:p>
            </p:txBody>
          </p:sp>
          <p:sp>
            <p:nvSpPr>
              <p:cNvPr id="196" name="Rectangle 115"/>
              <p:cNvSpPr>
                <a:spLocks noChangeArrowheads="1"/>
              </p:cNvSpPr>
              <p:nvPr/>
            </p:nvSpPr>
            <p:spPr bwMode="gray">
              <a:xfrm>
                <a:off x="3120" y="374"/>
                <a:ext cx="192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32597"/>
                <a:endParaRPr lang="en-US" sz="1632" dirty="0">
                  <a:solidFill>
                    <a:srgbClr val="47D8FF"/>
                  </a:solidFill>
                </a:endParaRPr>
              </a:p>
            </p:txBody>
          </p:sp>
        </p:grpSp>
        <p:sp>
          <p:nvSpPr>
            <p:cNvPr id="187" name="TextBox 32"/>
            <p:cNvSpPr txBox="1">
              <a:spLocks noChangeArrowheads="1"/>
            </p:cNvSpPr>
            <p:nvPr/>
          </p:nvSpPr>
          <p:spPr bwMode="auto">
            <a:xfrm>
              <a:off x="1886069" y="2980820"/>
              <a:ext cx="1062274" cy="52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Operating System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922740" y="3812104"/>
            <a:ext cx="2813086" cy="743347"/>
            <a:chOff x="2080289" y="2771763"/>
            <a:chExt cx="2758178" cy="728838"/>
          </a:xfrm>
        </p:grpSpPr>
        <p:sp>
          <p:nvSpPr>
            <p:cNvPr id="184" name="TextBox 33"/>
            <p:cNvSpPr txBox="1">
              <a:spLocks noChangeArrowheads="1"/>
            </p:cNvSpPr>
            <p:nvPr/>
          </p:nvSpPr>
          <p:spPr bwMode="auto">
            <a:xfrm>
              <a:off x="2080289" y="2858439"/>
              <a:ext cx="1185574" cy="314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32597" eaLnBrk="1" hangingPunct="1">
                <a:buClr>
                  <a:srgbClr val="5C2D91"/>
                </a:buClr>
              </a:pP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Server</a:t>
              </a:r>
            </a:p>
          </p:txBody>
        </p:sp>
        <p:pic>
          <p:nvPicPr>
            <p:cNvPr id="185" name="Picture 34" descr="CiscoUCS-Bseri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788" y="2771763"/>
              <a:ext cx="1367679" cy="72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2115127" y="5461711"/>
            <a:ext cx="8978230" cy="1207273"/>
            <a:chOff x="2053945" y="5312774"/>
            <a:chExt cx="8802985" cy="1183708"/>
          </a:xfrm>
        </p:grpSpPr>
        <p:grpSp>
          <p:nvGrpSpPr>
            <p:cNvPr id="155" name="Group 154"/>
            <p:cNvGrpSpPr/>
            <p:nvPr/>
          </p:nvGrpSpPr>
          <p:grpSpPr>
            <a:xfrm>
              <a:off x="7758025" y="5358795"/>
              <a:ext cx="3098905" cy="1137687"/>
              <a:chOff x="3419647" y="4434648"/>
              <a:chExt cx="3098905" cy="1137687"/>
            </a:xfrm>
          </p:grpSpPr>
          <p:sp>
            <p:nvSpPr>
              <p:cNvPr id="156" name="TextBox 35"/>
              <p:cNvSpPr txBox="1">
                <a:spLocks noChangeArrowheads="1"/>
              </p:cNvSpPr>
              <p:nvPr/>
            </p:nvSpPr>
            <p:spPr bwMode="auto">
              <a:xfrm>
                <a:off x="5129692" y="4710132"/>
                <a:ext cx="1388860" cy="521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32597" eaLnBrk="1" hangingPunct="1">
                  <a:buClr>
                    <a:srgbClr val="5C2D91"/>
                  </a:buClr>
                </a:pPr>
                <a:r>
                  <a:rPr lang="en-US" sz="1428" dirty="0">
                    <a:solidFill>
                      <a:sysClr val="windowText" lastClr="000000"/>
                    </a:solidFill>
                    <a:ea typeface="Arial"/>
                  </a:rPr>
                  <a:t>NetApp</a:t>
                </a:r>
                <a:endParaRPr lang="en-US" sz="1428" baseline="30000" dirty="0">
                  <a:solidFill>
                    <a:sysClr val="windowText" lastClr="000000"/>
                  </a:solidFill>
                  <a:ea typeface="Arial"/>
                </a:endParaRPr>
              </a:p>
              <a:p>
                <a:pPr defTabSz="932597" eaLnBrk="1" hangingPunct="1">
                  <a:buClr>
                    <a:srgbClr val="5C2D91"/>
                  </a:buClr>
                </a:pPr>
                <a:r>
                  <a:rPr lang="en-US" sz="1428" dirty="0">
                    <a:solidFill>
                      <a:sysClr val="windowText" lastClr="000000"/>
                    </a:solidFill>
                    <a:ea typeface="Arial"/>
                  </a:rPr>
                  <a:t>Storage</a:t>
                </a:r>
              </a:p>
            </p:txBody>
          </p:sp>
          <p:pic>
            <p:nvPicPr>
              <p:cNvPr id="157" name="Picture 156" descr="FAS800-one-disk-shelf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19647" y="4434648"/>
                <a:ext cx="1328325" cy="1137687"/>
              </a:xfrm>
              <a:prstGeom prst="rect">
                <a:avLst/>
              </a:prstGeom>
            </p:spPr>
          </p:pic>
        </p:grpSp>
        <p:pic>
          <p:nvPicPr>
            <p:cNvPr id="206" name="Picture 205" descr="FAS800-one-disk-shelf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2170" y="5337173"/>
              <a:ext cx="1328325" cy="1137687"/>
            </a:xfrm>
            <a:prstGeom prst="rect">
              <a:avLst/>
            </a:prstGeom>
          </p:spPr>
        </p:pic>
        <p:pic>
          <p:nvPicPr>
            <p:cNvPr id="210" name="Picture 209" descr="FAS800-one-disk-shelf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095" y="5312774"/>
              <a:ext cx="1328325" cy="1137687"/>
            </a:xfrm>
            <a:prstGeom prst="rect">
              <a:avLst/>
            </a:prstGeom>
          </p:spPr>
        </p:pic>
        <p:pic>
          <p:nvPicPr>
            <p:cNvPr id="211" name="Picture 210" descr="FAS800-one-disk-shelf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0020" y="5312774"/>
              <a:ext cx="1328325" cy="1137687"/>
            </a:xfrm>
            <a:prstGeom prst="rect">
              <a:avLst/>
            </a:prstGeom>
          </p:spPr>
        </p:pic>
        <p:pic>
          <p:nvPicPr>
            <p:cNvPr id="212" name="Picture 211" descr="FAS800-one-disk-shelf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3945" y="5312774"/>
              <a:ext cx="1328325" cy="11376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 bwMode="auto">
          <a:xfrm>
            <a:off x="1922740" y="2212221"/>
            <a:ext cx="3272525" cy="2483328"/>
          </a:xfrm>
          <a:prstGeom prst="rect">
            <a:avLst/>
          </a:prstGeom>
          <a:noFill/>
          <a:ln w="19050"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47565" rIns="0" bIns="47565" numCol="1" rtlCol="0" anchor="t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r>
              <a:rPr lang="en-US" sz="2040" dirty="0">
                <a:solidFill>
                  <a:srgbClr val="000000"/>
                </a:solidFill>
              </a:rPr>
              <a:t>VMware </a:t>
            </a:r>
            <a:r>
              <a:rPr lang="en-US" sz="2040" dirty="0" err="1">
                <a:solidFill>
                  <a:srgbClr val="000000"/>
                </a:solidFill>
              </a:rPr>
              <a:t>ESXi</a:t>
            </a:r>
            <a:r>
              <a:rPr lang="en-US" sz="2040" dirty="0">
                <a:solidFill>
                  <a:srgbClr val="000000"/>
                </a:solidFill>
              </a:rPr>
              <a:t> Environment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7531116" y="2212221"/>
            <a:ext cx="3272525" cy="2483328"/>
          </a:xfrm>
          <a:prstGeom prst="rect">
            <a:avLst/>
          </a:prstGeom>
          <a:noFill/>
          <a:ln w="19050"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47565" rIns="0" bIns="47565" numCol="1" rtlCol="0" anchor="t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r>
              <a:rPr lang="en-US" sz="2040" dirty="0">
                <a:solidFill>
                  <a:srgbClr val="000000"/>
                </a:solidFill>
              </a:rPr>
              <a:t>Microsoft Hyper-V Environment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711046" y="2582882"/>
            <a:ext cx="1304289" cy="937053"/>
            <a:chOff x="5674760" y="3359146"/>
            <a:chExt cx="1278831" cy="918763"/>
          </a:xfrm>
        </p:grpSpPr>
        <p:pic>
          <p:nvPicPr>
            <p:cNvPr id="218" name="Picture 42" descr="Workgroup-Server-dual.gi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06241" y="3359146"/>
              <a:ext cx="1015867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9" name="TextBox 32"/>
            <p:cNvSpPr txBox="1">
              <a:spLocks noChangeArrowheads="1"/>
            </p:cNvSpPr>
            <p:nvPr/>
          </p:nvSpPr>
          <p:spPr bwMode="auto">
            <a:xfrm>
              <a:off x="5674760" y="3746097"/>
              <a:ext cx="1278831" cy="53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32597" eaLnBrk="1" hangingPunct="1">
                <a:buClr>
                  <a:srgbClr val="5C2D91"/>
                </a:buClr>
              </a:pPr>
              <a:r>
                <a:rPr lang="en-US" sz="1428" dirty="0" err="1">
                  <a:solidFill>
                    <a:sysClr val="windowText" lastClr="000000"/>
                  </a:solidFill>
                  <a:ea typeface="Arial"/>
                </a:rPr>
                <a:t>OnCommand</a:t>
              </a:r>
              <a:r>
                <a:rPr lang="en-US" sz="1428" dirty="0">
                  <a:solidFill>
                    <a:sysClr val="windowText" lastClr="000000"/>
                  </a:solidFill>
                  <a:ea typeface="Arial"/>
                </a:rPr>
                <a:t> Shift Server</a:t>
              </a:r>
            </a:p>
          </p:txBody>
        </p:sp>
      </p:grpSp>
      <p:pic>
        <p:nvPicPr>
          <p:cNvPr id="220" name="Picture 123" descr="virtualization_apps_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5152" y="2947210"/>
            <a:ext cx="291818" cy="41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" name="Picture 124" descr="virtualization_apps_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2297" y="2947210"/>
            <a:ext cx="291818" cy="41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" name="Picture 123" descr="virtualization_apps_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0854" y="2953335"/>
            <a:ext cx="291818" cy="41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" name="Picture 124" descr="virtualization_apps_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8001" y="2953335"/>
            <a:ext cx="291818" cy="41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 bwMode="auto">
          <a:xfrm>
            <a:off x="5498731" y="3707881"/>
            <a:ext cx="1756764" cy="303638"/>
          </a:xfrm>
          <a:prstGeom prst="right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81" name="Right Arrow 80"/>
          <p:cNvSpPr/>
          <p:nvPr/>
        </p:nvSpPr>
        <p:spPr bwMode="auto">
          <a:xfrm>
            <a:off x="5498731" y="4145327"/>
            <a:ext cx="1756764" cy="303638"/>
          </a:xfrm>
          <a:prstGeom prst="right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92625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7" grpId="0" animBg="1"/>
      <p:bldP spid="3" grpId="0" animBg="1"/>
      <p:bldP spid="3" grpId="1" animBg="1"/>
      <p:bldP spid="81" grpId="0" animBg="1"/>
      <p:bldP spid="8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OnCommand</a:t>
            </a:r>
            <a:r>
              <a:rPr lang="en-US" dirty="0" smtClean="0"/>
              <a:t> Shift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5483" y="1212849"/>
            <a:ext cx="11887876" cy="5083699"/>
          </a:xfrm>
        </p:spPr>
        <p:txBody>
          <a:bodyPr/>
          <a:lstStyle/>
          <a:p>
            <a:r>
              <a:rPr lang="en-US" dirty="0" smtClean="0"/>
              <a:t>Fully supported VM Migration product</a:t>
            </a:r>
          </a:p>
          <a:p>
            <a:pPr lvl="1"/>
            <a:r>
              <a:rPr lang="en-US" dirty="0" smtClean="0"/>
              <a:t>Built on the success and learnings from the MAT4Shift tool</a:t>
            </a:r>
          </a:p>
          <a:p>
            <a:r>
              <a:rPr lang="en-US" dirty="0" smtClean="0"/>
              <a:t>Bi-Directional migration of VMs between Microsoft Hyper-V and VMware </a:t>
            </a:r>
            <a:r>
              <a:rPr lang="en-US" dirty="0" err="1" smtClean="0"/>
              <a:t>ESXi</a:t>
            </a:r>
            <a:endParaRPr lang="en-US" dirty="0" smtClean="0"/>
          </a:p>
          <a:p>
            <a:r>
              <a:rPr lang="en-US" dirty="0"/>
              <a:t>Fully converts/migrates the </a:t>
            </a:r>
            <a:r>
              <a:rPr lang="en-US" dirty="0" smtClean="0"/>
              <a:t>VMs</a:t>
            </a:r>
          </a:p>
          <a:p>
            <a:pPr lvl="1"/>
            <a:r>
              <a:rPr lang="en-US" dirty="0" smtClean="0"/>
              <a:t>Close to zero touch</a:t>
            </a:r>
            <a:endParaRPr lang="en-US" dirty="0"/>
          </a:p>
          <a:p>
            <a:r>
              <a:rPr lang="en-US" dirty="0" smtClean="0"/>
              <a:t>Controlled via PowerShell </a:t>
            </a:r>
            <a:r>
              <a:rPr lang="en-US" dirty="0" err="1" smtClean="0"/>
              <a:t>Cmdlets</a:t>
            </a:r>
            <a:endParaRPr lang="en-US" dirty="0" smtClean="0"/>
          </a:p>
          <a:p>
            <a:pPr lvl="1"/>
            <a:r>
              <a:rPr lang="en-US" dirty="0" smtClean="0"/>
              <a:t>Easily scriptable</a:t>
            </a:r>
          </a:p>
          <a:p>
            <a:r>
              <a:rPr lang="en-US" dirty="0" smtClean="0"/>
              <a:t>Conversion take minutes from start to finish </a:t>
            </a:r>
          </a:p>
          <a:p>
            <a:pPr lvl="1"/>
            <a:r>
              <a:rPr lang="en-US" dirty="0" smtClean="0"/>
              <a:t>Regardless of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4646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 bwMode="auto">
          <a:xfrm>
            <a:off x="4234465" y="1376427"/>
            <a:ext cx="1918218" cy="14253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0" tIns="93236" rIns="0" bIns="0" rtlCol="0" anchor="t"/>
          <a:lstStyle/>
          <a:p>
            <a:pPr algn="ctr" defTabSz="932363"/>
            <a:r>
              <a:rPr lang="en-US" sz="1632" dirty="0" err="1">
                <a:solidFill>
                  <a:srgbClr val="000000"/>
                </a:solidFill>
                <a:latin typeface="Arial"/>
                <a:cs typeface="Arial"/>
              </a:rPr>
              <a:t>ESXi</a:t>
            </a:r>
            <a:r>
              <a:rPr lang="en-US" sz="1632" dirty="0">
                <a:solidFill>
                  <a:srgbClr val="000000"/>
                </a:solidFill>
                <a:latin typeface="Arial"/>
                <a:cs typeface="Arial"/>
              </a:rPr>
              <a:t> VM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6595899" y="1382189"/>
            <a:ext cx="1974227" cy="141955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0" tIns="93236" rIns="0" bIns="0" rtlCol="0" anchor="t"/>
          <a:lstStyle/>
          <a:p>
            <a:pPr algn="ctr" defTabSz="932363"/>
            <a:r>
              <a:rPr lang="en-US" sz="1632" dirty="0">
                <a:solidFill>
                  <a:srgbClr val="000000"/>
                </a:solidFill>
                <a:latin typeface="Arial"/>
                <a:cs typeface="Arial"/>
              </a:rPr>
              <a:t>Hyper-V VM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OnCommand</a:t>
            </a:r>
            <a:r>
              <a:rPr lang="en-US" dirty="0" smtClean="0"/>
              <a:t> Shift in Action</a:t>
            </a:r>
            <a:endParaRPr lang="en-US" dirty="0"/>
          </a:p>
        </p:txBody>
      </p:sp>
      <p:sp>
        <p:nvSpPr>
          <p:cNvPr id="33" name="Content Placeholder 27"/>
          <p:cNvSpPr txBox="1">
            <a:spLocks/>
          </p:cNvSpPr>
          <p:nvPr/>
        </p:nvSpPr>
        <p:spPr>
          <a:xfrm>
            <a:off x="2627166" y="5691759"/>
            <a:ext cx="6194608" cy="46209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74608" rIns="0" bIns="111912" numCol="1" rtlCol="0" anchor="ctr" anchorCtr="0" compatLnSpc="1">
            <a:prstTxWarp prst="textNoShape">
              <a:avLst/>
            </a:prstTxWarp>
            <a:spAutoFit/>
          </a:bodyPr>
          <a:lstStyle>
            <a:lvl1pPr marL="234950" indent="-234950" algn="l" defTabSz="9144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5850" marR="0" indent="-171450" algn="l" defTabSz="914400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78D7"/>
              </a:buClr>
              <a:buFont typeface="Wingdings" panose="05000000000000000000" pitchFamily="2" charset="2"/>
              <a:buNone/>
            </a:pPr>
            <a:r>
              <a:rPr lang="en-US" sz="1836" b="1" kern="0" dirty="0" err="1">
                <a:solidFill>
                  <a:srgbClr val="000000"/>
                </a:solidFill>
              </a:rPr>
              <a:t>FlexClone</a:t>
            </a:r>
            <a:r>
              <a:rPr lang="en-US" sz="1836" kern="0" baseline="30000" dirty="0">
                <a:solidFill>
                  <a:srgbClr val="000000"/>
                </a:solidFill>
              </a:rPr>
              <a:t>®</a:t>
            </a:r>
            <a:r>
              <a:rPr lang="en-US" sz="1836" b="1" kern="0" dirty="0">
                <a:solidFill>
                  <a:srgbClr val="000000"/>
                </a:solidFill>
              </a:rPr>
              <a:t> powered, no data copy or import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2309471" y="4516632"/>
            <a:ext cx="6788967" cy="949771"/>
          </a:xfrm>
          <a:prstGeom prst="roundRect">
            <a:avLst>
              <a:gd name="adj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3236" tIns="46618" rIns="93236" bIns="46618" numCol="1" rtlCol="0" anchor="ctr" anchorCtr="0" compatLnSpc="1">
            <a:prstTxWarp prst="textNoShape">
              <a:avLst/>
            </a:prstTxWarp>
          </a:bodyPr>
          <a:lstStyle/>
          <a:p>
            <a:pPr defTabSz="932363"/>
            <a:r>
              <a:rPr lang="en-US" sz="163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Data ONTAP</a:t>
            </a:r>
            <a:r>
              <a:rPr lang="en-US" sz="1632" baseline="30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®</a:t>
            </a:r>
            <a:r>
              <a:rPr lang="en-US" sz="163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lang="en-US" sz="163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en-US" sz="163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and WAFL</a:t>
            </a:r>
            <a:r>
              <a:rPr lang="en-US" sz="1530" baseline="30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®</a:t>
            </a:r>
            <a:r>
              <a:rPr lang="en-US" sz="163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lang="en-US" sz="163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en-US" sz="163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File System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2309471" y="2879501"/>
            <a:ext cx="6788967" cy="949771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3236" tIns="46618" rIns="93236" bIns="46618" numCol="1" rtlCol="0" anchor="ctr" anchorCtr="0" compatLnSpc="1">
            <a:prstTxWarp prst="textNoShape">
              <a:avLst/>
            </a:prstTxWarp>
          </a:bodyPr>
          <a:lstStyle/>
          <a:p>
            <a:pPr defTabSz="932363"/>
            <a:r>
              <a:rPr lang="en-US" sz="163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Hypervisor</a:t>
            </a:r>
            <a:br>
              <a:rPr lang="en-US" sz="163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en-US" sz="163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Shared</a:t>
            </a:r>
            <a:br>
              <a:rPr lang="en-US" sz="163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en-US" sz="163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Storage Pool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4234464" y="3177266"/>
            <a:ext cx="1974227" cy="493710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32363"/>
            <a:r>
              <a:rPr lang="en-US" sz="2040" dirty="0">
                <a:solidFill>
                  <a:srgbClr val="000000"/>
                </a:solidFill>
                <a:latin typeface="Arial"/>
                <a:cs typeface="Arial"/>
              </a:rPr>
              <a:t>VMDK</a:t>
            </a:r>
          </a:p>
        </p:txBody>
      </p:sp>
      <p:grpSp>
        <p:nvGrpSpPr>
          <p:cNvPr id="37" name="Group 12"/>
          <p:cNvGrpSpPr/>
          <p:nvPr/>
        </p:nvGrpSpPr>
        <p:grpSpPr>
          <a:xfrm>
            <a:off x="4806968" y="4783522"/>
            <a:ext cx="2169479" cy="422121"/>
            <a:chOff x="2667000" y="4648200"/>
            <a:chExt cx="1828800" cy="365760"/>
          </a:xfrm>
          <a:solidFill>
            <a:srgbClr val="FF0000"/>
          </a:solidFill>
        </p:grpSpPr>
        <p:sp>
          <p:nvSpPr>
            <p:cNvPr id="38" name="Rectangle 37"/>
            <p:cNvSpPr/>
            <p:nvPr/>
          </p:nvSpPr>
          <p:spPr bwMode="auto">
            <a:xfrm>
              <a:off x="3032760" y="4648200"/>
              <a:ext cx="365760" cy="365760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 defTabSz="932363"/>
              <a:r>
                <a:rPr lang="en-US" sz="2040" dirty="0">
                  <a:solidFill>
                    <a:srgbClr val="FFFFFF"/>
                  </a:solidFill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398520" y="4648200"/>
              <a:ext cx="365760" cy="365760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 defTabSz="932363"/>
              <a:r>
                <a:rPr lang="en-US" sz="2040" dirty="0">
                  <a:solidFill>
                    <a:srgbClr val="FFFFFF"/>
                  </a:solidFill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764280" y="4648200"/>
              <a:ext cx="365760" cy="365760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 defTabSz="932363"/>
              <a:r>
                <a:rPr lang="en-US" sz="2040" dirty="0">
                  <a:solidFill>
                    <a:srgbClr val="FFFFFF"/>
                  </a:solidFill>
                  <a:latin typeface="Arial"/>
                  <a:cs typeface="Arial"/>
                </a:rPr>
                <a:t>D</a:t>
              </a: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2667000" y="4648200"/>
              <a:ext cx="365760" cy="365760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 defTabSz="932363"/>
              <a:r>
                <a:rPr lang="en-US" sz="2040" dirty="0">
                  <a:solidFill>
                    <a:srgbClr val="FFFFFF"/>
                  </a:solidFill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4130040" y="4648200"/>
              <a:ext cx="365760" cy="365760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 defTabSz="932363"/>
              <a:r>
                <a:rPr lang="en-US" sz="2040" dirty="0">
                  <a:solidFill>
                    <a:srgbClr val="FFFFFF"/>
                  </a:solidFill>
                  <a:latin typeface="Arial"/>
                  <a:cs typeface="Arial"/>
                </a:rPr>
                <a:t>E</a:t>
              </a:r>
            </a:p>
          </p:txBody>
        </p:sp>
      </p:grpSp>
      <p:cxnSp>
        <p:nvCxnSpPr>
          <p:cNvPr id="43" name="Straight Arrow Connector 42"/>
          <p:cNvCxnSpPr>
            <a:cxnSpLocks noChangeShapeType="1"/>
            <a:stCxn id="36" idx="2"/>
            <a:endCxn id="42" idx="0"/>
          </p:cNvCxnSpPr>
          <p:nvPr/>
        </p:nvCxnSpPr>
        <p:spPr bwMode="auto">
          <a:xfrm>
            <a:off x="5221578" y="3670976"/>
            <a:ext cx="1537921" cy="1112547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 w="med" len="lg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 noChangeShapeType="1"/>
            <a:stCxn id="36" idx="2"/>
            <a:endCxn id="41" idx="0"/>
          </p:cNvCxnSpPr>
          <p:nvPr/>
        </p:nvCxnSpPr>
        <p:spPr bwMode="auto">
          <a:xfrm flipH="1">
            <a:off x="5023917" y="3670976"/>
            <a:ext cx="197661" cy="1112547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 w="med" len="lg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 noChangeShapeType="1"/>
            <a:stCxn id="36" idx="2"/>
            <a:endCxn id="39" idx="0"/>
          </p:cNvCxnSpPr>
          <p:nvPr/>
        </p:nvCxnSpPr>
        <p:spPr bwMode="auto">
          <a:xfrm>
            <a:off x="5221577" y="3670976"/>
            <a:ext cx="670130" cy="1112547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 w="med" len="lg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ShapeType="1"/>
            <a:stCxn id="36" idx="2"/>
            <a:endCxn id="40" idx="0"/>
          </p:cNvCxnSpPr>
          <p:nvPr/>
        </p:nvCxnSpPr>
        <p:spPr bwMode="auto">
          <a:xfrm>
            <a:off x="5221578" y="3670976"/>
            <a:ext cx="1104026" cy="1112547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 w="med" len="lg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 noChangeShapeType="1"/>
            <a:stCxn id="36" idx="2"/>
            <a:endCxn id="38" idx="0"/>
          </p:cNvCxnSpPr>
          <p:nvPr/>
        </p:nvCxnSpPr>
        <p:spPr bwMode="auto">
          <a:xfrm>
            <a:off x="5221577" y="3670976"/>
            <a:ext cx="236235" cy="1112547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 w="med" len="lg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 bwMode="auto">
          <a:xfrm>
            <a:off x="6612077" y="3177264"/>
            <a:ext cx="1974983" cy="49371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32363"/>
            <a:r>
              <a:rPr lang="en-US" sz="2040" dirty="0">
                <a:solidFill>
                  <a:srgbClr val="000000"/>
                </a:solidFill>
                <a:latin typeface="Arial"/>
                <a:cs typeface="Arial"/>
              </a:rPr>
              <a:t>VHDX</a:t>
            </a:r>
          </a:p>
        </p:txBody>
      </p:sp>
      <p:cxnSp>
        <p:nvCxnSpPr>
          <p:cNvPr id="49" name="Straight Arrow Connector 48"/>
          <p:cNvCxnSpPr>
            <a:cxnSpLocks noChangeShapeType="1"/>
            <a:stCxn id="48" idx="2"/>
            <a:endCxn id="41" idx="0"/>
          </p:cNvCxnSpPr>
          <p:nvPr/>
        </p:nvCxnSpPr>
        <p:spPr bwMode="auto">
          <a:xfrm flipH="1">
            <a:off x="5023917" y="3670974"/>
            <a:ext cx="2575653" cy="1112549"/>
          </a:xfrm>
          <a:prstGeom prst="straightConnector1">
            <a:avLst/>
          </a:prstGeom>
          <a:ln w="19050" cmpd="sng">
            <a:solidFill>
              <a:schemeClr val="accent1"/>
            </a:solidFill>
            <a:prstDash val="solid"/>
            <a:headEnd type="none" w="med" len="med"/>
            <a:tailEnd type="triangle" w="med" len="lg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  <a:stCxn id="48" idx="2"/>
            <a:endCxn id="39" idx="0"/>
          </p:cNvCxnSpPr>
          <p:nvPr/>
        </p:nvCxnSpPr>
        <p:spPr bwMode="auto">
          <a:xfrm flipH="1">
            <a:off x="5891708" y="3670974"/>
            <a:ext cx="1707861" cy="1112549"/>
          </a:xfrm>
          <a:prstGeom prst="straightConnector1">
            <a:avLst/>
          </a:prstGeom>
          <a:ln w="19050" cmpd="sng">
            <a:solidFill>
              <a:schemeClr val="accent1"/>
            </a:solidFill>
            <a:prstDash val="solid"/>
            <a:headEnd type="none" w="med" len="med"/>
            <a:tailEnd type="triangle" w="med" len="lg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cxnSpLocks noChangeShapeType="1"/>
            <a:stCxn id="48" idx="2"/>
            <a:endCxn id="38" idx="0"/>
          </p:cNvCxnSpPr>
          <p:nvPr/>
        </p:nvCxnSpPr>
        <p:spPr bwMode="auto">
          <a:xfrm flipH="1">
            <a:off x="5457812" y="3670974"/>
            <a:ext cx="2141757" cy="1112549"/>
          </a:xfrm>
          <a:prstGeom prst="straightConnector1">
            <a:avLst/>
          </a:prstGeom>
          <a:ln w="19050" cmpd="sng">
            <a:solidFill>
              <a:schemeClr val="accent1"/>
            </a:solidFill>
            <a:prstDash val="solid"/>
            <a:headEnd type="none" w="med" len="med"/>
            <a:tailEnd type="triangle" w="med" len="lg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 noChangeShapeType="1"/>
            <a:stCxn id="48" idx="2"/>
            <a:endCxn id="40" idx="0"/>
          </p:cNvCxnSpPr>
          <p:nvPr/>
        </p:nvCxnSpPr>
        <p:spPr bwMode="auto">
          <a:xfrm flipH="1">
            <a:off x="6325604" y="3670974"/>
            <a:ext cx="1273965" cy="1112549"/>
          </a:xfrm>
          <a:prstGeom prst="straightConnector1">
            <a:avLst/>
          </a:prstGeom>
          <a:ln w="19050" cmpd="sng">
            <a:solidFill>
              <a:schemeClr val="accent1"/>
            </a:solidFill>
            <a:prstDash val="solid"/>
            <a:headEnd type="none" w="med" len="med"/>
            <a:tailEnd type="triangle" w="med" len="lg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cxnSpLocks noChangeShapeType="1"/>
            <a:stCxn id="48" idx="2"/>
            <a:endCxn id="54" idx="0"/>
          </p:cNvCxnSpPr>
          <p:nvPr/>
        </p:nvCxnSpPr>
        <p:spPr bwMode="auto">
          <a:xfrm flipH="1">
            <a:off x="7301866" y="3670974"/>
            <a:ext cx="297703" cy="1112549"/>
          </a:xfrm>
          <a:prstGeom prst="straightConnector1">
            <a:avLst/>
          </a:prstGeom>
          <a:ln w="19050" cmpd="sng">
            <a:solidFill>
              <a:schemeClr val="accent1"/>
            </a:solidFill>
            <a:prstDash val="solid"/>
            <a:headEnd type="none" w="med" len="med"/>
            <a:tailEnd type="triangle" w="med" len="lg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 bwMode="auto">
          <a:xfrm>
            <a:off x="7084919" y="4783522"/>
            <a:ext cx="433895" cy="422121"/>
          </a:xfrm>
          <a:prstGeom prst="rect">
            <a:avLst/>
          </a:prstGeom>
          <a:solidFill>
            <a:srgbClr val="0078D7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algn="ctr" defTabSz="932363"/>
            <a:r>
              <a:rPr lang="en-US" sz="204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</a:p>
        </p:txBody>
      </p:sp>
      <p:cxnSp>
        <p:nvCxnSpPr>
          <p:cNvPr id="55" name="Straight Arrow Connector 54"/>
          <p:cNvCxnSpPr>
            <a:cxnSpLocks noChangeShapeType="1"/>
            <a:endCxn id="36" idx="0"/>
          </p:cNvCxnSpPr>
          <p:nvPr/>
        </p:nvCxnSpPr>
        <p:spPr bwMode="auto">
          <a:xfrm>
            <a:off x="5221577" y="2530232"/>
            <a:ext cx="0" cy="647034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none" w="med" len="med"/>
            <a:tailEnd type="triangle" w="med" len="lg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cxnSpLocks noChangeShapeType="1"/>
          </p:cNvCxnSpPr>
          <p:nvPr/>
        </p:nvCxnSpPr>
        <p:spPr bwMode="auto">
          <a:xfrm>
            <a:off x="7597089" y="2530232"/>
            <a:ext cx="2482" cy="647032"/>
          </a:xfrm>
          <a:prstGeom prst="straightConnector1">
            <a:avLst/>
          </a:prstGeom>
          <a:ln w="19050" cmpd="sng">
            <a:solidFill>
              <a:schemeClr val="accent1"/>
            </a:solidFill>
            <a:prstDash val="solid"/>
            <a:headEnd type="none" w="med" len="med"/>
            <a:tailEnd type="triangle" w="med" len="lg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7" name="image160.png" descr="Stack-Virtual-App-O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514" y="1784950"/>
            <a:ext cx="632527" cy="924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160.png" descr="Stack-Virtual-App-O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974" y="1790611"/>
            <a:ext cx="632527" cy="92440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Oval Callout 31"/>
          <p:cNvSpPr/>
          <p:nvPr/>
        </p:nvSpPr>
        <p:spPr bwMode="auto">
          <a:xfrm>
            <a:off x="9013343" y="1288819"/>
            <a:ext cx="2374373" cy="1420540"/>
          </a:xfrm>
          <a:prstGeom prst="wedgeEllipseCallout">
            <a:avLst>
              <a:gd name="adj1" fmla="val -56610"/>
              <a:gd name="adj2" fmla="val 83955"/>
            </a:avLst>
          </a:prstGeom>
          <a:solidFill>
            <a:schemeClr val="accent1"/>
          </a:soli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3236" tIns="0" rIns="93236" bIns="46618" numCol="1" rtlCol="0" anchor="ctr" anchorCtr="0" compatLnSpc="1">
            <a:prstTxWarp prst="textNoShape">
              <a:avLst/>
            </a:prstTxWarp>
          </a:bodyPr>
          <a:lstStyle/>
          <a:p>
            <a:pPr algn="ctr" defTabSz="932340">
              <a:lnSpc>
                <a:spcPct val="95000"/>
              </a:lnSpc>
              <a:buClr>
                <a:srgbClr val="5C2D91"/>
              </a:buClr>
            </a:pPr>
            <a:r>
              <a:rPr lang="en-US" sz="2040" b="1" dirty="0">
                <a:solidFill>
                  <a:srgbClr val="000000"/>
                </a:solidFill>
                <a:latin typeface="Arial" charset="0"/>
              </a:rPr>
              <a:t>Shift handles</a:t>
            </a:r>
            <a:br>
              <a:rPr lang="en-US" sz="204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2040" b="1" dirty="0">
                <a:solidFill>
                  <a:srgbClr val="000000"/>
                </a:solidFill>
                <a:latin typeface="Arial" charset="0"/>
              </a:rPr>
              <a:t>differences</a:t>
            </a:r>
            <a:br>
              <a:rPr lang="en-US" sz="204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2040" b="1" dirty="0">
                <a:solidFill>
                  <a:srgbClr val="000000"/>
                </a:solidFill>
                <a:latin typeface="Arial" charset="0"/>
              </a:rPr>
              <a:t>in file formats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06968" y="4783522"/>
            <a:ext cx="1735584" cy="422121"/>
            <a:chOff x="4714826" y="4687147"/>
            <a:chExt cx="1701707" cy="413882"/>
          </a:xfrm>
        </p:grpSpPr>
        <p:sp>
          <p:nvSpPr>
            <p:cNvPr id="61" name="Rectangle 60"/>
            <p:cNvSpPr/>
            <p:nvPr/>
          </p:nvSpPr>
          <p:spPr bwMode="auto">
            <a:xfrm>
              <a:off x="5140253" y="4687147"/>
              <a:ext cx="425427" cy="4138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 defTabSz="932363"/>
              <a:r>
                <a:rPr lang="en-US" sz="2040" dirty="0">
                  <a:solidFill>
                    <a:srgbClr val="FFFFFF"/>
                  </a:solidFill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5565679" y="4687147"/>
              <a:ext cx="425427" cy="4138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 defTabSz="932363"/>
              <a:r>
                <a:rPr lang="en-US" sz="2040" dirty="0">
                  <a:solidFill>
                    <a:srgbClr val="FFFFFF"/>
                  </a:solidFill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5991106" y="4687147"/>
              <a:ext cx="425427" cy="4138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 defTabSz="932363"/>
              <a:r>
                <a:rPr lang="en-US" sz="2040" dirty="0">
                  <a:solidFill>
                    <a:srgbClr val="FFFFFF"/>
                  </a:solidFill>
                  <a:latin typeface="Arial"/>
                  <a:cs typeface="Arial"/>
                </a:rPr>
                <a:t>D</a:t>
              </a: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4714826" y="4687147"/>
              <a:ext cx="425427" cy="4138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 defTabSz="932363"/>
              <a:r>
                <a:rPr lang="en-US" sz="2040" dirty="0">
                  <a:solidFill>
                    <a:srgbClr val="FFFFFF"/>
                  </a:solidFill>
                  <a:latin typeface="Arial"/>
                  <a:cs typeface="Arial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512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33" grpId="0" animBg="1"/>
      <p:bldP spid="34" grpId="0" animBg="1"/>
      <p:bldP spid="48" grpId="0" animBg="1"/>
      <p:bldP spid="54" grpId="0" animBg="1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651154" y="1007866"/>
            <a:ext cx="11461300" cy="564306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>
            <a:off x="8459940" y="1425150"/>
            <a:ext cx="2113860" cy="1372983"/>
          </a:xfrm>
          <a:custGeom>
            <a:avLst/>
            <a:gdLst>
              <a:gd name="T0" fmla="*/ 3780 w 3790"/>
              <a:gd name="T1" fmla="*/ 1582 h 2332"/>
              <a:gd name="T2" fmla="*/ 3710 w 3790"/>
              <a:gd name="T3" fmla="*/ 1358 h 2332"/>
              <a:gd name="T4" fmla="*/ 3580 w 3790"/>
              <a:gd name="T5" fmla="*/ 1158 h 2332"/>
              <a:gd name="T6" fmla="*/ 3400 w 3790"/>
              <a:gd name="T7" fmla="*/ 1004 h 2332"/>
              <a:gd name="T8" fmla="*/ 3286 w 3790"/>
              <a:gd name="T9" fmla="*/ 944 h 2332"/>
              <a:gd name="T10" fmla="*/ 3280 w 3790"/>
              <a:gd name="T11" fmla="*/ 908 h 2332"/>
              <a:gd name="T12" fmla="*/ 3260 w 3790"/>
              <a:gd name="T13" fmla="*/ 796 h 2332"/>
              <a:gd name="T14" fmla="*/ 3220 w 3790"/>
              <a:gd name="T15" fmla="*/ 690 h 2332"/>
              <a:gd name="T16" fmla="*/ 3162 w 3790"/>
              <a:gd name="T17" fmla="*/ 596 h 2332"/>
              <a:gd name="T18" fmla="*/ 3088 w 3790"/>
              <a:gd name="T19" fmla="*/ 516 h 2332"/>
              <a:gd name="T20" fmla="*/ 2998 w 3790"/>
              <a:gd name="T21" fmla="*/ 450 h 2332"/>
              <a:gd name="T22" fmla="*/ 2898 w 3790"/>
              <a:gd name="T23" fmla="*/ 402 h 2332"/>
              <a:gd name="T24" fmla="*/ 2788 w 3790"/>
              <a:gd name="T25" fmla="*/ 374 h 2332"/>
              <a:gd name="T26" fmla="*/ 2700 w 3790"/>
              <a:gd name="T27" fmla="*/ 368 h 2332"/>
              <a:gd name="T28" fmla="*/ 2522 w 3790"/>
              <a:gd name="T29" fmla="*/ 396 h 2332"/>
              <a:gd name="T30" fmla="*/ 2366 w 3790"/>
              <a:gd name="T31" fmla="*/ 472 h 2332"/>
              <a:gd name="T32" fmla="*/ 2256 w 3790"/>
              <a:gd name="T33" fmla="*/ 324 h 2332"/>
              <a:gd name="T34" fmla="*/ 2070 w 3790"/>
              <a:gd name="T35" fmla="*/ 164 h 2332"/>
              <a:gd name="T36" fmla="*/ 1848 w 3790"/>
              <a:gd name="T37" fmla="*/ 54 h 2332"/>
              <a:gd name="T38" fmla="*/ 1596 w 3790"/>
              <a:gd name="T39" fmla="*/ 2 h 2332"/>
              <a:gd name="T40" fmla="*/ 1430 w 3790"/>
              <a:gd name="T41" fmla="*/ 6 h 2332"/>
              <a:gd name="T42" fmla="*/ 1240 w 3790"/>
              <a:gd name="T43" fmla="*/ 44 h 2332"/>
              <a:gd name="T44" fmla="*/ 1064 w 3790"/>
              <a:gd name="T45" fmla="*/ 118 h 2332"/>
              <a:gd name="T46" fmla="*/ 908 w 3790"/>
              <a:gd name="T47" fmla="*/ 224 h 2332"/>
              <a:gd name="T48" fmla="*/ 776 w 3790"/>
              <a:gd name="T49" fmla="*/ 356 h 2332"/>
              <a:gd name="T50" fmla="*/ 672 w 3790"/>
              <a:gd name="T51" fmla="*/ 512 h 2332"/>
              <a:gd name="T52" fmla="*/ 598 w 3790"/>
              <a:gd name="T53" fmla="*/ 688 h 2332"/>
              <a:gd name="T54" fmla="*/ 558 w 3790"/>
              <a:gd name="T55" fmla="*/ 878 h 2332"/>
              <a:gd name="T56" fmla="*/ 554 w 3790"/>
              <a:gd name="T57" fmla="*/ 1012 h 2332"/>
              <a:gd name="T58" fmla="*/ 560 w 3790"/>
              <a:gd name="T59" fmla="*/ 1056 h 2332"/>
              <a:gd name="T60" fmla="*/ 388 w 3790"/>
              <a:gd name="T61" fmla="*/ 1120 h 2332"/>
              <a:gd name="T62" fmla="*/ 198 w 3790"/>
              <a:gd name="T63" fmla="*/ 1252 h 2332"/>
              <a:gd name="T64" fmla="*/ 92 w 3790"/>
              <a:gd name="T65" fmla="*/ 1384 h 2332"/>
              <a:gd name="T66" fmla="*/ 42 w 3790"/>
              <a:gd name="T67" fmla="*/ 1484 h 2332"/>
              <a:gd name="T68" fmla="*/ 10 w 3790"/>
              <a:gd name="T69" fmla="*/ 1594 h 2332"/>
              <a:gd name="T70" fmla="*/ 0 w 3790"/>
              <a:gd name="T71" fmla="*/ 1712 h 2332"/>
              <a:gd name="T72" fmla="*/ 8 w 3790"/>
              <a:gd name="T73" fmla="*/ 1816 h 2332"/>
              <a:gd name="T74" fmla="*/ 44 w 3790"/>
              <a:gd name="T75" fmla="*/ 1942 h 2332"/>
              <a:gd name="T76" fmla="*/ 106 w 3790"/>
              <a:gd name="T77" fmla="*/ 2052 h 2332"/>
              <a:gd name="T78" fmla="*/ 192 w 3790"/>
              <a:gd name="T79" fmla="*/ 2146 h 2332"/>
              <a:gd name="T80" fmla="*/ 298 w 3790"/>
              <a:gd name="T81" fmla="*/ 2222 h 2332"/>
              <a:gd name="T82" fmla="*/ 420 w 3790"/>
              <a:gd name="T83" fmla="*/ 2278 h 2332"/>
              <a:gd name="T84" fmla="*/ 558 w 3790"/>
              <a:gd name="T85" fmla="*/ 2316 h 2332"/>
              <a:gd name="T86" fmla="*/ 706 w 3790"/>
              <a:gd name="T87" fmla="*/ 2332 h 2332"/>
              <a:gd name="T88" fmla="*/ 3106 w 3790"/>
              <a:gd name="T89" fmla="*/ 2322 h 2332"/>
              <a:gd name="T90" fmla="*/ 3360 w 3790"/>
              <a:gd name="T91" fmla="*/ 2260 h 2332"/>
              <a:gd name="T92" fmla="*/ 3486 w 3790"/>
              <a:gd name="T93" fmla="*/ 2204 h 2332"/>
              <a:gd name="T94" fmla="*/ 3594 w 3790"/>
              <a:gd name="T95" fmla="*/ 2132 h 2332"/>
              <a:gd name="T96" fmla="*/ 3682 w 3790"/>
              <a:gd name="T97" fmla="*/ 2044 h 2332"/>
              <a:gd name="T98" fmla="*/ 3744 w 3790"/>
              <a:gd name="T99" fmla="*/ 1936 h 2332"/>
              <a:gd name="T100" fmla="*/ 3782 w 3790"/>
              <a:gd name="T101" fmla="*/ 1810 h 2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90" h="2332">
                <a:moveTo>
                  <a:pt x="3790" y="1700"/>
                </a:moveTo>
                <a:lnTo>
                  <a:pt x="3790" y="1700"/>
                </a:lnTo>
                <a:lnTo>
                  <a:pt x="3788" y="1642"/>
                </a:lnTo>
                <a:lnTo>
                  <a:pt x="3780" y="1582"/>
                </a:lnTo>
                <a:lnTo>
                  <a:pt x="3770" y="1524"/>
                </a:lnTo>
                <a:lnTo>
                  <a:pt x="3754" y="1468"/>
                </a:lnTo>
                <a:lnTo>
                  <a:pt x="3734" y="1412"/>
                </a:lnTo>
                <a:lnTo>
                  <a:pt x="3710" y="1358"/>
                </a:lnTo>
                <a:lnTo>
                  <a:pt x="3684" y="1304"/>
                </a:lnTo>
                <a:lnTo>
                  <a:pt x="3652" y="1254"/>
                </a:lnTo>
                <a:lnTo>
                  <a:pt x="3618" y="1206"/>
                </a:lnTo>
                <a:lnTo>
                  <a:pt x="3580" y="1158"/>
                </a:lnTo>
                <a:lnTo>
                  <a:pt x="3540" y="1116"/>
                </a:lnTo>
                <a:lnTo>
                  <a:pt x="3496" y="1076"/>
                </a:lnTo>
                <a:lnTo>
                  <a:pt x="3448" y="1038"/>
                </a:lnTo>
                <a:lnTo>
                  <a:pt x="3400" y="1004"/>
                </a:lnTo>
                <a:lnTo>
                  <a:pt x="3348" y="974"/>
                </a:lnTo>
                <a:lnTo>
                  <a:pt x="3294" y="948"/>
                </a:lnTo>
                <a:lnTo>
                  <a:pt x="3294" y="948"/>
                </a:lnTo>
                <a:lnTo>
                  <a:pt x="3286" y="944"/>
                </a:lnTo>
                <a:lnTo>
                  <a:pt x="3280" y="938"/>
                </a:lnTo>
                <a:lnTo>
                  <a:pt x="3280" y="938"/>
                </a:lnTo>
                <a:lnTo>
                  <a:pt x="3280" y="938"/>
                </a:lnTo>
                <a:lnTo>
                  <a:pt x="3280" y="908"/>
                </a:lnTo>
                <a:lnTo>
                  <a:pt x="3278" y="880"/>
                </a:lnTo>
                <a:lnTo>
                  <a:pt x="3272" y="852"/>
                </a:lnTo>
                <a:lnTo>
                  <a:pt x="3268" y="822"/>
                </a:lnTo>
                <a:lnTo>
                  <a:pt x="3260" y="796"/>
                </a:lnTo>
                <a:lnTo>
                  <a:pt x="3252" y="768"/>
                </a:lnTo>
                <a:lnTo>
                  <a:pt x="3244" y="742"/>
                </a:lnTo>
                <a:lnTo>
                  <a:pt x="3232" y="716"/>
                </a:lnTo>
                <a:lnTo>
                  <a:pt x="3220" y="690"/>
                </a:lnTo>
                <a:lnTo>
                  <a:pt x="3208" y="666"/>
                </a:lnTo>
                <a:lnTo>
                  <a:pt x="3194" y="642"/>
                </a:lnTo>
                <a:lnTo>
                  <a:pt x="3178" y="618"/>
                </a:lnTo>
                <a:lnTo>
                  <a:pt x="3162" y="596"/>
                </a:lnTo>
                <a:lnTo>
                  <a:pt x="3144" y="574"/>
                </a:lnTo>
                <a:lnTo>
                  <a:pt x="3126" y="554"/>
                </a:lnTo>
                <a:lnTo>
                  <a:pt x="3108" y="534"/>
                </a:lnTo>
                <a:lnTo>
                  <a:pt x="3088" y="516"/>
                </a:lnTo>
                <a:lnTo>
                  <a:pt x="3066" y="498"/>
                </a:lnTo>
                <a:lnTo>
                  <a:pt x="3044" y="480"/>
                </a:lnTo>
                <a:lnTo>
                  <a:pt x="3022" y="464"/>
                </a:lnTo>
                <a:lnTo>
                  <a:pt x="2998" y="450"/>
                </a:lnTo>
                <a:lnTo>
                  <a:pt x="2974" y="436"/>
                </a:lnTo>
                <a:lnTo>
                  <a:pt x="2950" y="424"/>
                </a:lnTo>
                <a:lnTo>
                  <a:pt x="2924" y="412"/>
                </a:lnTo>
                <a:lnTo>
                  <a:pt x="2898" y="402"/>
                </a:lnTo>
                <a:lnTo>
                  <a:pt x="2870" y="394"/>
                </a:lnTo>
                <a:lnTo>
                  <a:pt x="2844" y="386"/>
                </a:lnTo>
                <a:lnTo>
                  <a:pt x="2816" y="380"/>
                </a:lnTo>
                <a:lnTo>
                  <a:pt x="2788" y="374"/>
                </a:lnTo>
                <a:lnTo>
                  <a:pt x="2758" y="370"/>
                </a:lnTo>
                <a:lnTo>
                  <a:pt x="2730" y="368"/>
                </a:lnTo>
                <a:lnTo>
                  <a:pt x="2700" y="368"/>
                </a:lnTo>
                <a:lnTo>
                  <a:pt x="2700" y="368"/>
                </a:lnTo>
                <a:lnTo>
                  <a:pt x="2654" y="370"/>
                </a:lnTo>
                <a:lnTo>
                  <a:pt x="2608" y="374"/>
                </a:lnTo>
                <a:lnTo>
                  <a:pt x="2564" y="384"/>
                </a:lnTo>
                <a:lnTo>
                  <a:pt x="2522" y="396"/>
                </a:lnTo>
                <a:lnTo>
                  <a:pt x="2482" y="410"/>
                </a:lnTo>
                <a:lnTo>
                  <a:pt x="2442" y="428"/>
                </a:lnTo>
                <a:lnTo>
                  <a:pt x="2404" y="450"/>
                </a:lnTo>
                <a:lnTo>
                  <a:pt x="2366" y="472"/>
                </a:lnTo>
                <a:lnTo>
                  <a:pt x="2366" y="472"/>
                </a:lnTo>
                <a:lnTo>
                  <a:pt x="2334" y="420"/>
                </a:lnTo>
                <a:lnTo>
                  <a:pt x="2296" y="372"/>
                </a:lnTo>
                <a:lnTo>
                  <a:pt x="2256" y="324"/>
                </a:lnTo>
                <a:lnTo>
                  <a:pt x="2214" y="280"/>
                </a:lnTo>
                <a:lnTo>
                  <a:pt x="2168" y="238"/>
                </a:lnTo>
                <a:lnTo>
                  <a:pt x="2120" y="198"/>
                </a:lnTo>
                <a:lnTo>
                  <a:pt x="2070" y="164"/>
                </a:lnTo>
                <a:lnTo>
                  <a:pt x="2018" y="130"/>
                </a:lnTo>
                <a:lnTo>
                  <a:pt x="1962" y="102"/>
                </a:lnTo>
                <a:lnTo>
                  <a:pt x="1906" y="76"/>
                </a:lnTo>
                <a:lnTo>
                  <a:pt x="1848" y="54"/>
                </a:lnTo>
                <a:lnTo>
                  <a:pt x="1786" y="34"/>
                </a:lnTo>
                <a:lnTo>
                  <a:pt x="1724" y="20"/>
                </a:lnTo>
                <a:lnTo>
                  <a:pt x="1662" y="10"/>
                </a:lnTo>
                <a:lnTo>
                  <a:pt x="1596" y="2"/>
                </a:lnTo>
                <a:lnTo>
                  <a:pt x="1530" y="0"/>
                </a:lnTo>
                <a:lnTo>
                  <a:pt x="1530" y="0"/>
                </a:lnTo>
                <a:lnTo>
                  <a:pt x="1480" y="2"/>
                </a:lnTo>
                <a:lnTo>
                  <a:pt x="1430" y="6"/>
                </a:lnTo>
                <a:lnTo>
                  <a:pt x="1382" y="12"/>
                </a:lnTo>
                <a:lnTo>
                  <a:pt x="1334" y="20"/>
                </a:lnTo>
                <a:lnTo>
                  <a:pt x="1286" y="32"/>
                </a:lnTo>
                <a:lnTo>
                  <a:pt x="1240" y="44"/>
                </a:lnTo>
                <a:lnTo>
                  <a:pt x="1194" y="60"/>
                </a:lnTo>
                <a:lnTo>
                  <a:pt x="1150" y="78"/>
                </a:lnTo>
                <a:lnTo>
                  <a:pt x="1106" y="96"/>
                </a:lnTo>
                <a:lnTo>
                  <a:pt x="1064" y="118"/>
                </a:lnTo>
                <a:lnTo>
                  <a:pt x="1024" y="142"/>
                </a:lnTo>
                <a:lnTo>
                  <a:pt x="984" y="168"/>
                </a:lnTo>
                <a:lnTo>
                  <a:pt x="946" y="194"/>
                </a:lnTo>
                <a:lnTo>
                  <a:pt x="908" y="224"/>
                </a:lnTo>
                <a:lnTo>
                  <a:pt x="874" y="254"/>
                </a:lnTo>
                <a:lnTo>
                  <a:pt x="840" y="286"/>
                </a:lnTo>
                <a:lnTo>
                  <a:pt x="808" y="320"/>
                </a:lnTo>
                <a:lnTo>
                  <a:pt x="776" y="356"/>
                </a:lnTo>
                <a:lnTo>
                  <a:pt x="748" y="394"/>
                </a:lnTo>
                <a:lnTo>
                  <a:pt x="720" y="432"/>
                </a:lnTo>
                <a:lnTo>
                  <a:pt x="694" y="470"/>
                </a:lnTo>
                <a:lnTo>
                  <a:pt x="672" y="512"/>
                </a:lnTo>
                <a:lnTo>
                  <a:pt x="650" y="554"/>
                </a:lnTo>
                <a:lnTo>
                  <a:pt x="630" y="598"/>
                </a:lnTo>
                <a:lnTo>
                  <a:pt x="612" y="642"/>
                </a:lnTo>
                <a:lnTo>
                  <a:pt x="598" y="688"/>
                </a:lnTo>
                <a:lnTo>
                  <a:pt x="584" y="734"/>
                </a:lnTo>
                <a:lnTo>
                  <a:pt x="574" y="780"/>
                </a:lnTo>
                <a:lnTo>
                  <a:pt x="564" y="828"/>
                </a:lnTo>
                <a:lnTo>
                  <a:pt x="558" y="878"/>
                </a:lnTo>
                <a:lnTo>
                  <a:pt x="554" y="928"/>
                </a:lnTo>
                <a:lnTo>
                  <a:pt x="554" y="978"/>
                </a:lnTo>
                <a:lnTo>
                  <a:pt x="554" y="978"/>
                </a:lnTo>
                <a:lnTo>
                  <a:pt x="554" y="1012"/>
                </a:lnTo>
                <a:lnTo>
                  <a:pt x="556" y="1046"/>
                </a:lnTo>
                <a:lnTo>
                  <a:pt x="556" y="1046"/>
                </a:lnTo>
                <a:lnTo>
                  <a:pt x="556" y="1054"/>
                </a:lnTo>
                <a:lnTo>
                  <a:pt x="560" y="1056"/>
                </a:lnTo>
                <a:lnTo>
                  <a:pt x="560" y="1056"/>
                </a:lnTo>
                <a:lnTo>
                  <a:pt x="502" y="1074"/>
                </a:lnTo>
                <a:lnTo>
                  <a:pt x="444" y="1094"/>
                </a:lnTo>
                <a:lnTo>
                  <a:pt x="388" y="1120"/>
                </a:lnTo>
                <a:lnTo>
                  <a:pt x="336" y="1148"/>
                </a:lnTo>
                <a:lnTo>
                  <a:pt x="288" y="1180"/>
                </a:lnTo>
                <a:lnTo>
                  <a:pt x="242" y="1214"/>
                </a:lnTo>
                <a:lnTo>
                  <a:pt x="198" y="1252"/>
                </a:lnTo>
                <a:lnTo>
                  <a:pt x="158" y="1292"/>
                </a:lnTo>
                <a:lnTo>
                  <a:pt x="124" y="1336"/>
                </a:lnTo>
                <a:lnTo>
                  <a:pt x="106" y="1360"/>
                </a:lnTo>
                <a:lnTo>
                  <a:pt x="92" y="1384"/>
                </a:lnTo>
                <a:lnTo>
                  <a:pt x="78" y="1408"/>
                </a:lnTo>
                <a:lnTo>
                  <a:pt x="64" y="1432"/>
                </a:lnTo>
                <a:lnTo>
                  <a:pt x="52" y="1458"/>
                </a:lnTo>
                <a:lnTo>
                  <a:pt x="42" y="1484"/>
                </a:lnTo>
                <a:lnTo>
                  <a:pt x="32" y="1510"/>
                </a:lnTo>
                <a:lnTo>
                  <a:pt x="24" y="1538"/>
                </a:lnTo>
                <a:lnTo>
                  <a:pt x="16" y="1566"/>
                </a:lnTo>
                <a:lnTo>
                  <a:pt x="10" y="1594"/>
                </a:lnTo>
                <a:lnTo>
                  <a:pt x="6" y="1622"/>
                </a:lnTo>
                <a:lnTo>
                  <a:pt x="2" y="1652"/>
                </a:lnTo>
                <a:lnTo>
                  <a:pt x="0" y="1682"/>
                </a:lnTo>
                <a:lnTo>
                  <a:pt x="0" y="1712"/>
                </a:lnTo>
                <a:lnTo>
                  <a:pt x="0" y="1712"/>
                </a:lnTo>
                <a:lnTo>
                  <a:pt x="0" y="1748"/>
                </a:lnTo>
                <a:lnTo>
                  <a:pt x="2" y="1782"/>
                </a:lnTo>
                <a:lnTo>
                  <a:pt x="8" y="1816"/>
                </a:lnTo>
                <a:lnTo>
                  <a:pt x="14" y="1848"/>
                </a:lnTo>
                <a:lnTo>
                  <a:pt x="22" y="1880"/>
                </a:lnTo>
                <a:lnTo>
                  <a:pt x="32" y="1912"/>
                </a:lnTo>
                <a:lnTo>
                  <a:pt x="44" y="1942"/>
                </a:lnTo>
                <a:lnTo>
                  <a:pt x="58" y="1970"/>
                </a:lnTo>
                <a:lnTo>
                  <a:pt x="72" y="1998"/>
                </a:lnTo>
                <a:lnTo>
                  <a:pt x="88" y="2026"/>
                </a:lnTo>
                <a:lnTo>
                  <a:pt x="106" y="2052"/>
                </a:lnTo>
                <a:lnTo>
                  <a:pt x="126" y="2076"/>
                </a:lnTo>
                <a:lnTo>
                  <a:pt x="146" y="2100"/>
                </a:lnTo>
                <a:lnTo>
                  <a:pt x="170" y="2124"/>
                </a:lnTo>
                <a:lnTo>
                  <a:pt x="192" y="2146"/>
                </a:lnTo>
                <a:lnTo>
                  <a:pt x="218" y="2166"/>
                </a:lnTo>
                <a:lnTo>
                  <a:pt x="244" y="2186"/>
                </a:lnTo>
                <a:lnTo>
                  <a:pt x="270" y="2204"/>
                </a:lnTo>
                <a:lnTo>
                  <a:pt x="298" y="2222"/>
                </a:lnTo>
                <a:lnTo>
                  <a:pt x="328" y="2238"/>
                </a:lnTo>
                <a:lnTo>
                  <a:pt x="358" y="2252"/>
                </a:lnTo>
                <a:lnTo>
                  <a:pt x="388" y="2266"/>
                </a:lnTo>
                <a:lnTo>
                  <a:pt x="420" y="2278"/>
                </a:lnTo>
                <a:lnTo>
                  <a:pt x="454" y="2290"/>
                </a:lnTo>
                <a:lnTo>
                  <a:pt x="488" y="2300"/>
                </a:lnTo>
                <a:lnTo>
                  <a:pt x="522" y="2308"/>
                </a:lnTo>
                <a:lnTo>
                  <a:pt x="558" y="2316"/>
                </a:lnTo>
                <a:lnTo>
                  <a:pt x="594" y="2322"/>
                </a:lnTo>
                <a:lnTo>
                  <a:pt x="630" y="2326"/>
                </a:lnTo>
                <a:lnTo>
                  <a:pt x="668" y="2330"/>
                </a:lnTo>
                <a:lnTo>
                  <a:pt x="706" y="2332"/>
                </a:lnTo>
                <a:lnTo>
                  <a:pt x="744" y="2332"/>
                </a:lnTo>
                <a:lnTo>
                  <a:pt x="3026" y="2332"/>
                </a:lnTo>
                <a:lnTo>
                  <a:pt x="3026" y="2332"/>
                </a:lnTo>
                <a:lnTo>
                  <a:pt x="3106" y="2322"/>
                </a:lnTo>
                <a:lnTo>
                  <a:pt x="3182" y="2308"/>
                </a:lnTo>
                <a:lnTo>
                  <a:pt x="3256" y="2292"/>
                </a:lnTo>
                <a:lnTo>
                  <a:pt x="3326" y="2272"/>
                </a:lnTo>
                <a:lnTo>
                  <a:pt x="3360" y="2260"/>
                </a:lnTo>
                <a:lnTo>
                  <a:pt x="3394" y="2248"/>
                </a:lnTo>
                <a:lnTo>
                  <a:pt x="3426" y="2234"/>
                </a:lnTo>
                <a:lnTo>
                  <a:pt x="3456" y="2220"/>
                </a:lnTo>
                <a:lnTo>
                  <a:pt x="3486" y="2204"/>
                </a:lnTo>
                <a:lnTo>
                  <a:pt x="3516" y="2188"/>
                </a:lnTo>
                <a:lnTo>
                  <a:pt x="3544" y="2170"/>
                </a:lnTo>
                <a:lnTo>
                  <a:pt x="3570" y="2152"/>
                </a:lnTo>
                <a:lnTo>
                  <a:pt x="3594" y="2132"/>
                </a:lnTo>
                <a:lnTo>
                  <a:pt x="3618" y="2112"/>
                </a:lnTo>
                <a:lnTo>
                  <a:pt x="3640" y="2090"/>
                </a:lnTo>
                <a:lnTo>
                  <a:pt x="3662" y="2068"/>
                </a:lnTo>
                <a:lnTo>
                  <a:pt x="3682" y="2044"/>
                </a:lnTo>
                <a:lnTo>
                  <a:pt x="3700" y="2018"/>
                </a:lnTo>
                <a:lnTo>
                  <a:pt x="3716" y="1992"/>
                </a:lnTo>
                <a:lnTo>
                  <a:pt x="3732" y="1964"/>
                </a:lnTo>
                <a:lnTo>
                  <a:pt x="3744" y="1936"/>
                </a:lnTo>
                <a:lnTo>
                  <a:pt x="3756" y="1906"/>
                </a:lnTo>
                <a:lnTo>
                  <a:pt x="3766" y="1876"/>
                </a:lnTo>
                <a:lnTo>
                  <a:pt x="3774" y="1844"/>
                </a:lnTo>
                <a:lnTo>
                  <a:pt x="3782" y="1810"/>
                </a:lnTo>
                <a:lnTo>
                  <a:pt x="3786" y="1774"/>
                </a:lnTo>
                <a:lnTo>
                  <a:pt x="3790" y="1738"/>
                </a:lnTo>
                <a:lnTo>
                  <a:pt x="3790" y="1700"/>
                </a:lnTo>
                <a:close/>
              </a:path>
            </a:pathLst>
          </a:custGeom>
          <a:ln>
            <a:solidFill>
              <a:srgbClr val="6A972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2040" dirty="0">
              <a:solidFill>
                <a:srgbClr val="00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372" y="1866961"/>
            <a:ext cx="337740" cy="5032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420" y="1867649"/>
            <a:ext cx="337739" cy="503239"/>
          </a:xfrm>
          <a:prstGeom prst="rect">
            <a:avLst/>
          </a:prstGeom>
        </p:spPr>
      </p:pic>
      <p:sp>
        <p:nvSpPr>
          <p:cNvPr id="15" name="Freeform 5"/>
          <p:cNvSpPr>
            <a:spLocks/>
          </p:cNvSpPr>
          <p:nvPr/>
        </p:nvSpPr>
        <p:spPr bwMode="auto">
          <a:xfrm>
            <a:off x="2006837" y="1420235"/>
            <a:ext cx="2107113" cy="1368600"/>
          </a:xfrm>
          <a:custGeom>
            <a:avLst/>
            <a:gdLst>
              <a:gd name="T0" fmla="*/ 3780 w 3790"/>
              <a:gd name="T1" fmla="*/ 1582 h 2332"/>
              <a:gd name="T2" fmla="*/ 3710 w 3790"/>
              <a:gd name="T3" fmla="*/ 1358 h 2332"/>
              <a:gd name="T4" fmla="*/ 3580 w 3790"/>
              <a:gd name="T5" fmla="*/ 1158 h 2332"/>
              <a:gd name="T6" fmla="*/ 3400 w 3790"/>
              <a:gd name="T7" fmla="*/ 1004 h 2332"/>
              <a:gd name="T8" fmla="*/ 3286 w 3790"/>
              <a:gd name="T9" fmla="*/ 944 h 2332"/>
              <a:gd name="T10" fmla="*/ 3280 w 3790"/>
              <a:gd name="T11" fmla="*/ 908 h 2332"/>
              <a:gd name="T12" fmla="*/ 3260 w 3790"/>
              <a:gd name="T13" fmla="*/ 796 h 2332"/>
              <a:gd name="T14" fmla="*/ 3220 w 3790"/>
              <a:gd name="T15" fmla="*/ 690 h 2332"/>
              <a:gd name="T16" fmla="*/ 3162 w 3790"/>
              <a:gd name="T17" fmla="*/ 596 h 2332"/>
              <a:gd name="T18" fmla="*/ 3088 w 3790"/>
              <a:gd name="T19" fmla="*/ 516 h 2332"/>
              <a:gd name="T20" fmla="*/ 2998 w 3790"/>
              <a:gd name="T21" fmla="*/ 450 h 2332"/>
              <a:gd name="T22" fmla="*/ 2898 w 3790"/>
              <a:gd name="T23" fmla="*/ 402 h 2332"/>
              <a:gd name="T24" fmla="*/ 2788 w 3790"/>
              <a:gd name="T25" fmla="*/ 374 h 2332"/>
              <a:gd name="T26" fmla="*/ 2700 w 3790"/>
              <a:gd name="T27" fmla="*/ 368 h 2332"/>
              <a:gd name="T28" fmla="*/ 2522 w 3790"/>
              <a:gd name="T29" fmla="*/ 396 h 2332"/>
              <a:gd name="T30" fmla="*/ 2366 w 3790"/>
              <a:gd name="T31" fmla="*/ 472 h 2332"/>
              <a:gd name="T32" fmla="*/ 2256 w 3790"/>
              <a:gd name="T33" fmla="*/ 324 h 2332"/>
              <a:gd name="T34" fmla="*/ 2070 w 3790"/>
              <a:gd name="T35" fmla="*/ 164 h 2332"/>
              <a:gd name="T36" fmla="*/ 1848 w 3790"/>
              <a:gd name="T37" fmla="*/ 54 h 2332"/>
              <a:gd name="T38" fmla="*/ 1596 w 3790"/>
              <a:gd name="T39" fmla="*/ 2 h 2332"/>
              <a:gd name="T40" fmla="*/ 1430 w 3790"/>
              <a:gd name="T41" fmla="*/ 6 h 2332"/>
              <a:gd name="T42" fmla="*/ 1240 w 3790"/>
              <a:gd name="T43" fmla="*/ 44 h 2332"/>
              <a:gd name="T44" fmla="*/ 1064 w 3790"/>
              <a:gd name="T45" fmla="*/ 118 h 2332"/>
              <a:gd name="T46" fmla="*/ 908 w 3790"/>
              <a:gd name="T47" fmla="*/ 224 h 2332"/>
              <a:gd name="T48" fmla="*/ 776 w 3790"/>
              <a:gd name="T49" fmla="*/ 356 h 2332"/>
              <a:gd name="T50" fmla="*/ 672 w 3790"/>
              <a:gd name="T51" fmla="*/ 512 h 2332"/>
              <a:gd name="T52" fmla="*/ 598 w 3790"/>
              <a:gd name="T53" fmla="*/ 688 h 2332"/>
              <a:gd name="T54" fmla="*/ 558 w 3790"/>
              <a:gd name="T55" fmla="*/ 878 h 2332"/>
              <a:gd name="T56" fmla="*/ 554 w 3790"/>
              <a:gd name="T57" fmla="*/ 1012 h 2332"/>
              <a:gd name="T58" fmla="*/ 560 w 3790"/>
              <a:gd name="T59" fmla="*/ 1056 h 2332"/>
              <a:gd name="T60" fmla="*/ 388 w 3790"/>
              <a:gd name="T61" fmla="*/ 1120 h 2332"/>
              <a:gd name="T62" fmla="*/ 198 w 3790"/>
              <a:gd name="T63" fmla="*/ 1252 h 2332"/>
              <a:gd name="T64" fmla="*/ 92 w 3790"/>
              <a:gd name="T65" fmla="*/ 1384 h 2332"/>
              <a:gd name="T66" fmla="*/ 42 w 3790"/>
              <a:gd name="T67" fmla="*/ 1484 h 2332"/>
              <a:gd name="T68" fmla="*/ 10 w 3790"/>
              <a:gd name="T69" fmla="*/ 1594 h 2332"/>
              <a:gd name="T70" fmla="*/ 0 w 3790"/>
              <a:gd name="T71" fmla="*/ 1712 h 2332"/>
              <a:gd name="T72" fmla="*/ 8 w 3790"/>
              <a:gd name="T73" fmla="*/ 1816 h 2332"/>
              <a:gd name="T74" fmla="*/ 44 w 3790"/>
              <a:gd name="T75" fmla="*/ 1942 h 2332"/>
              <a:gd name="T76" fmla="*/ 106 w 3790"/>
              <a:gd name="T77" fmla="*/ 2052 h 2332"/>
              <a:gd name="T78" fmla="*/ 192 w 3790"/>
              <a:gd name="T79" fmla="*/ 2146 h 2332"/>
              <a:gd name="T80" fmla="*/ 298 w 3790"/>
              <a:gd name="T81" fmla="*/ 2222 h 2332"/>
              <a:gd name="T82" fmla="*/ 420 w 3790"/>
              <a:gd name="T83" fmla="*/ 2278 h 2332"/>
              <a:gd name="T84" fmla="*/ 558 w 3790"/>
              <a:gd name="T85" fmla="*/ 2316 h 2332"/>
              <a:gd name="T86" fmla="*/ 706 w 3790"/>
              <a:gd name="T87" fmla="*/ 2332 h 2332"/>
              <a:gd name="T88" fmla="*/ 3106 w 3790"/>
              <a:gd name="T89" fmla="*/ 2322 h 2332"/>
              <a:gd name="T90" fmla="*/ 3360 w 3790"/>
              <a:gd name="T91" fmla="*/ 2260 h 2332"/>
              <a:gd name="T92" fmla="*/ 3486 w 3790"/>
              <a:gd name="T93" fmla="*/ 2204 h 2332"/>
              <a:gd name="T94" fmla="*/ 3594 w 3790"/>
              <a:gd name="T95" fmla="*/ 2132 h 2332"/>
              <a:gd name="T96" fmla="*/ 3682 w 3790"/>
              <a:gd name="T97" fmla="*/ 2044 h 2332"/>
              <a:gd name="T98" fmla="*/ 3744 w 3790"/>
              <a:gd name="T99" fmla="*/ 1936 h 2332"/>
              <a:gd name="T100" fmla="*/ 3782 w 3790"/>
              <a:gd name="T101" fmla="*/ 1810 h 2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90" h="2332">
                <a:moveTo>
                  <a:pt x="3790" y="1700"/>
                </a:moveTo>
                <a:lnTo>
                  <a:pt x="3790" y="1700"/>
                </a:lnTo>
                <a:lnTo>
                  <a:pt x="3788" y="1642"/>
                </a:lnTo>
                <a:lnTo>
                  <a:pt x="3780" y="1582"/>
                </a:lnTo>
                <a:lnTo>
                  <a:pt x="3770" y="1524"/>
                </a:lnTo>
                <a:lnTo>
                  <a:pt x="3754" y="1468"/>
                </a:lnTo>
                <a:lnTo>
                  <a:pt x="3734" y="1412"/>
                </a:lnTo>
                <a:lnTo>
                  <a:pt x="3710" y="1358"/>
                </a:lnTo>
                <a:lnTo>
                  <a:pt x="3684" y="1304"/>
                </a:lnTo>
                <a:lnTo>
                  <a:pt x="3652" y="1254"/>
                </a:lnTo>
                <a:lnTo>
                  <a:pt x="3618" y="1206"/>
                </a:lnTo>
                <a:lnTo>
                  <a:pt x="3580" y="1158"/>
                </a:lnTo>
                <a:lnTo>
                  <a:pt x="3540" y="1116"/>
                </a:lnTo>
                <a:lnTo>
                  <a:pt x="3496" y="1076"/>
                </a:lnTo>
                <a:lnTo>
                  <a:pt x="3448" y="1038"/>
                </a:lnTo>
                <a:lnTo>
                  <a:pt x="3400" y="1004"/>
                </a:lnTo>
                <a:lnTo>
                  <a:pt x="3348" y="974"/>
                </a:lnTo>
                <a:lnTo>
                  <a:pt x="3294" y="948"/>
                </a:lnTo>
                <a:lnTo>
                  <a:pt x="3294" y="948"/>
                </a:lnTo>
                <a:lnTo>
                  <a:pt x="3286" y="944"/>
                </a:lnTo>
                <a:lnTo>
                  <a:pt x="3280" y="938"/>
                </a:lnTo>
                <a:lnTo>
                  <a:pt x="3280" y="938"/>
                </a:lnTo>
                <a:lnTo>
                  <a:pt x="3280" y="938"/>
                </a:lnTo>
                <a:lnTo>
                  <a:pt x="3280" y="908"/>
                </a:lnTo>
                <a:lnTo>
                  <a:pt x="3278" y="880"/>
                </a:lnTo>
                <a:lnTo>
                  <a:pt x="3272" y="852"/>
                </a:lnTo>
                <a:lnTo>
                  <a:pt x="3268" y="822"/>
                </a:lnTo>
                <a:lnTo>
                  <a:pt x="3260" y="796"/>
                </a:lnTo>
                <a:lnTo>
                  <a:pt x="3252" y="768"/>
                </a:lnTo>
                <a:lnTo>
                  <a:pt x="3244" y="742"/>
                </a:lnTo>
                <a:lnTo>
                  <a:pt x="3232" y="716"/>
                </a:lnTo>
                <a:lnTo>
                  <a:pt x="3220" y="690"/>
                </a:lnTo>
                <a:lnTo>
                  <a:pt x="3208" y="666"/>
                </a:lnTo>
                <a:lnTo>
                  <a:pt x="3194" y="642"/>
                </a:lnTo>
                <a:lnTo>
                  <a:pt x="3178" y="618"/>
                </a:lnTo>
                <a:lnTo>
                  <a:pt x="3162" y="596"/>
                </a:lnTo>
                <a:lnTo>
                  <a:pt x="3144" y="574"/>
                </a:lnTo>
                <a:lnTo>
                  <a:pt x="3126" y="554"/>
                </a:lnTo>
                <a:lnTo>
                  <a:pt x="3108" y="534"/>
                </a:lnTo>
                <a:lnTo>
                  <a:pt x="3088" y="516"/>
                </a:lnTo>
                <a:lnTo>
                  <a:pt x="3066" y="498"/>
                </a:lnTo>
                <a:lnTo>
                  <a:pt x="3044" y="480"/>
                </a:lnTo>
                <a:lnTo>
                  <a:pt x="3022" y="464"/>
                </a:lnTo>
                <a:lnTo>
                  <a:pt x="2998" y="450"/>
                </a:lnTo>
                <a:lnTo>
                  <a:pt x="2974" y="436"/>
                </a:lnTo>
                <a:lnTo>
                  <a:pt x="2950" y="424"/>
                </a:lnTo>
                <a:lnTo>
                  <a:pt x="2924" y="412"/>
                </a:lnTo>
                <a:lnTo>
                  <a:pt x="2898" y="402"/>
                </a:lnTo>
                <a:lnTo>
                  <a:pt x="2870" y="394"/>
                </a:lnTo>
                <a:lnTo>
                  <a:pt x="2844" y="386"/>
                </a:lnTo>
                <a:lnTo>
                  <a:pt x="2816" y="380"/>
                </a:lnTo>
                <a:lnTo>
                  <a:pt x="2788" y="374"/>
                </a:lnTo>
                <a:lnTo>
                  <a:pt x="2758" y="370"/>
                </a:lnTo>
                <a:lnTo>
                  <a:pt x="2730" y="368"/>
                </a:lnTo>
                <a:lnTo>
                  <a:pt x="2700" y="368"/>
                </a:lnTo>
                <a:lnTo>
                  <a:pt x="2700" y="368"/>
                </a:lnTo>
                <a:lnTo>
                  <a:pt x="2654" y="370"/>
                </a:lnTo>
                <a:lnTo>
                  <a:pt x="2608" y="374"/>
                </a:lnTo>
                <a:lnTo>
                  <a:pt x="2564" y="384"/>
                </a:lnTo>
                <a:lnTo>
                  <a:pt x="2522" y="396"/>
                </a:lnTo>
                <a:lnTo>
                  <a:pt x="2482" y="410"/>
                </a:lnTo>
                <a:lnTo>
                  <a:pt x="2442" y="428"/>
                </a:lnTo>
                <a:lnTo>
                  <a:pt x="2404" y="450"/>
                </a:lnTo>
                <a:lnTo>
                  <a:pt x="2366" y="472"/>
                </a:lnTo>
                <a:lnTo>
                  <a:pt x="2366" y="472"/>
                </a:lnTo>
                <a:lnTo>
                  <a:pt x="2334" y="420"/>
                </a:lnTo>
                <a:lnTo>
                  <a:pt x="2296" y="372"/>
                </a:lnTo>
                <a:lnTo>
                  <a:pt x="2256" y="324"/>
                </a:lnTo>
                <a:lnTo>
                  <a:pt x="2214" y="280"/>
                </a:lnTo>
                <a:lnTo>
                  <a:pt x="2168" y="238"/>
                </a:lnTo>
                <a:lnTo>
                  <a:pt x="2120" y="198"/>
                </a:lnTo>
                <a:lnTo>
                  <a:pt x="2070" y="164"/>
                </a:lnTo>
                <a:lnTo>
                  <a:pt x="2018" y="130"/>
                </a:lnTo>
                <a:lnTo>
                  <a:pt x="1962" y="102"/>
                </a:lnTo>
                <a:lnTo>
                  <a:pt x="1906" y="76"/>
                </a:lnTo>
                <a:lnTo>
                  <a:pt x="1848" y="54"/>
                </a:lnTo>
                <a:lnTo>
                  <a:pt x="1786" y="34"/>
                </a:lnTo>
                <a:lnTo>
                  <a:pt x="1724" y="20"/>
                </a:lnTo>
                <a:lnTo>
                  <a:pt x="1662" y="10"/>
                </a:lnTo>
                <a:lnTo>
                  <a:pt x="1596" y="2"/>
                </a:lnTo>
                <a:lnTo>
                  <a:pt x="1530" y="0"/>
                </a:lnTo>
                <a:lnTo>
                  <a:pt x="1530" y="0"/>
                </a:lnTo>
                <a:lnTo>
                  <a:pt x="1480" y="2"/>
                </a:lnTo>
                <a:lnTo>
                  <a:pt x="1430" y="6"/>
                </a:lnTo>
                <a:lnTo>
                  <a:pt x="1382" y="12"/>
                </a:lnTo>
                <a:lnTo>
                  <a:pt x="1334" y="20"/>
                </a:lnTo>
                <a:lnTo>
                  <a:pt x="1286" y="32"/>
                </a:lnTo>
                <a:lnTo>
                  <a:pt x="1240" y="44"/>
                </a:lnTo>
                <a:lnTo>
                  <a:pt x="1194" y="60"/>
                </a:lnTo>
                <a:lnTo>
                  <a:pt x="1150" y="78"/>
                </a:lnTo>
                <a:lnTo>
                  <a:pt x="1106" y="96"/>
                </a:lnTo>
                <a:lnTo>
                  <a:pt x="1064" y="118"/>
                </a:lnTo>
                <a:lnTo>
                  <a:pt x="1024" y="142"/>
                </a:lnTo>
                <a:lnTo>
                  <a:pt x="984" y="168"/>
                </a:lnTo>
                <a:lnTo>
                  <a:pt x="946" y="194"/>
                </a:lnTo>
                <a:lnTo>
                  <a:pt x="908" y="224"/>
                </a:lnTo>
                <a:lnTo>
                  <a:pt x="874" y="254"/>
                </a:lnTo>
                <a:lnTo>
                  <a:pt x="840" y="286"/>
                </a:lnTo>
                <a:lnTo>
                  <a:pt x="808" y="320"/>
                </a:lnTo>
                <a:lnTo>
                  <a:pt x="776" y="356"/>
                </a:lnTo>
                <a:lnTo>
                  <a:pt x="748" y="394"/>
                </a:lnTo>
                <a:lnTo>
                  <a:pt x="720" y="432"/>
                </a:lnTo>
                <a:lnTo>
                  <a:pt x="694" y="470"/>
                </a:lnTo>
                <a:lnTo>
                  <a:pt x="672" y="512"/>
                </a:lnTo>
                <a:lnTo>
                  <a:pt x="650" y="554"/>
                </a:lnTo>
                <a:lnTo>
                  <a:pt x="630" y="598"/>
                </a:lnTo>
                <a:lnTo>
                  <a:pt x="612" y="642"/>
                </a:lnTo>
                <a:lnTo>
                  <a:pt x="598" y="688"/>
                </a:lnTo>
                <a:lnTo>
                  <a:pt x="584" y="734"/>
                </a:lnTo>
                <a:lnTo>
                  <a:pt x="574" y="780"/>
                </a:lnTo>
                <a:lnTo>
                  <a:pt x="564" y="828"/>
                </a:lnTo>
                <a:lnTo>
                  <a:pt x="558" y="878"/>
                </a:lnTo>
                <a:lnTo>
                  <a:pt x="554" y="928"/>
                </a:lnTo>
                <a:lnTo>
                  <a:pt x="554" y="978"/>
                </a:lnTo>
                <a:lnTo>
                  <a:pt x="554" y="978"/>
                </a:lnTo>
                <a:lnTo>
                  <a:pt x="554" y="1012"/>
                </a:lnTo>
                <a:lnTo>
                  <a:pt x="556" y="1046"/>
                </a:lnTo>
                <a:lnTo>
                  <a:pt x="556" y="1046"/>
                </a:lnTo>
                <a:lnTo>
                  <a:pt x="556" y="1054"/>
                </a:lnTo>
                <a:lnTo>
                  <a:pt x="560" y="1056"/>
                </a:lnTo>
                <a:lnTo>
                  <a:pt x="560" y="1056"/>
                </a:lnTo>
                <a:lnTo>
                  <a:pt x="502" y="1074"/>
                </a:lnTo>
                <a:lnTo>
                  <a:pt x="444" y="1094"/>
                </a:lnTo>
                <a:lnTo>
                  <a:pt x="388" y="1120"/>
                </a:lnTo>
                <a:lnTo>
                  <a:pt x="336" y="1148"/>
                </a:lnTo>
                <a:lnTo>
                  <a:pt x="288" y="1180"/>
                </a:lnTo>
                <a:lnTo>
                  <a:pt x="242" y="1214"/>
                </a:lnTo>
                <a:lnTo>
                  <a:pt x="198" y="1252"/>
                </a:lnTo>
                <a:lnTo>
                  <a:pt x="158" y="1292"/>
                </a:lnTo>
                <a:lnTo>
                  <a:pt x="124" y="1336"/>
                </a:lnTo>
                <a:lnTo>
                  <a:pt x="106" y="1360"/>
                </a:lnTo>
                <a:lnTo>
                  <a:pt x="92" y="1384"/>
                </a:lnTo>
                <a:lnTo>
                  <a:pt x="78" y="1408"/>
                </a:lnTo>
                <a:lnTo>
                  <a:pt x="64" y="1432"/>
                </a:lnTo>
                <a:lnTo>
                  <a:pt x="52" y="1458"/>
                </a:lnTo>
                <a:lnTo>
                  <a:pt x="42" y="1484"/>
                </a:lnTo>
                <a:lnTo>
                  <a:pt x="32" y="1510"/>
                </a:lnTo>
                <a:lnTo>
                  <a:pt x="24" y="1538"/>
                </a:lnTo>
                <a:lnTo>
                  <a:pt x="16" y="1566"/>
                </a:lnTo>
                <a:lnTo>
                  <a:pt x="10" y="1594"/>
                </a:lnTo>
                <a:lnTo>
                  <a:pt x="6" y="1622"/>
                </a:lnTo>
                <a:lnTo>
                  <a:pt x="2" y="1652"/>
                </a:lnTo>
                <a:lnTo>
                  <a:pt x="0" y="1682"/>
                </a:lnTo>
                <a:lnTo>
                  <a:pt x="0" y="1712"/>
                </a:lnTo>
                <a:lnTo>
                  <a:pt x="0" y="1712"/>
                </a:lnTo>
                <a:lnTo>
                  <a:pt x="0" y="1748"/>
                </a:lnTo>
                <a:lnTo>
                  <a:pt x="2" y="1782"/>
                </a:lnTo>
                <a:lnTo>
                  <a:pt x="8" y="1816"/>
                </a:lnTo>
                <a:lnTo>
                  <a:pt x="14" y="1848"/>
                </a:lnTo>
                <a:lnTo>
                  <a:pt x="22" y="1880"/>
                </a:lnTo>
                <a:lnTo>
                  <a:pt x="32" y="1912"/>
                </a:lnTo>
                <a:lnTo>
                  <a:pt x="44" y="1942"/>
                </a:lnTo>
                <a:lnTo>
                  <a:pt x="58" y="1970"/>
                </a:lnTo>
                <a:lnTo>
                  <a:pt x="72" y="1998"/>
                </a:lnTo>
                <a:lnTo>
                  <a:pt x="88" y="2026"/>
                </a:lnTo>
                <a:lnTo>
                  <a:pt x="106" y="2052"/>
                </a:lnTo>
                <a:lnTo>
                  <a:pt x="126" y="2076"/>
                </a:lnTo>
                <a:lnTo>
                  <a:pt x="146" y="2100"/>
                </a:lnTo>
                <a:lnTo>
                  <a:pt x="170" y="2124"/>
                </a:lnTo>
                <a:lnTo>
                  <a:pt x="192" y="2146"/>
                </a:lnTo>
                <a:lnTo>
                  <a:pt x="218" y="2166"/>
                </a:lnTo>
                <a:lnTo>
                  <a:pt x="244" y="2186"/>
                </a:lnTo>
                <a:lnTo>
                  <a:pt x="270" y="2204"/>
                </a:lnTo>
                <a:lnTo>
                  <a:pt x="298" y="2222"/>
                </a:lnTo>
                <a:lnTo>
                  <a:pt x="328" y="2238"/>
                </a:lnTo>
                <a:lnTo>
                  <a:pt x="358" y="2252"/>
                </a:lnTo>
                <a:lnTo>
                  <a:pt x="388" y="2266"/>
                </a:lnTo>
                <a:lnTo>
                  <a:pt x="420" y="2278"/>
                </a:lnTo>
                <a:lnTo>
                  <a:pt x="454" y="2290"/>
                </a:lnTo>
                <a:lnTo>
                  <a:pt x="488" y="2300"/>
                </a:lnTo>
                <a:lnTo>
                  <a:pt x="522" y="2308"/>
                </a:lnTo>
                <a:lnTo>
                  <a:pt x="558" y="2316"/>
                </a:lnTo>
                <a:lnTo>
                  <a:pt x="594" y="2322"/>
                </a:lnTo>
                <a:lnTo>
                  <a:pt x="630" y="2326"/>
                </a:lnTo>
                <a:lnTo>
                  <a:pt x="668" y="2330"/>
                </a:lnTo>
                <a:lnTo>
                  <a:pt x="706" y="2332"/>
                </a:lnTo>
                <a:lnTo>
                  <a:pt x="744" y="2332"/>
                </a:lnTo>
                <a:lnTo>
                  <a:pt x="3026" y="2332"/>
                </a:lnTo>
                <a:lnTo>
                  <a:pt x="3026" y="2332"/>
                </a:lnTo>
                <a:lnTo>
                  <a:pt x="3106" y="2322"/>
                </a:lnTo>
                <a:lnTo>
                  <a:pt x="3182" y="2308"/>
                </a:lnTo>
                <a:lnTo>
                  <a:pt x="3256" y="2292"/>
                </a:lnTo>
                <a:lnTo>
                  <a:pt x="3326" y="2272"/>
                </a:lnTo>
                <a:lnTo>
                  <a:pt x="3360" y="2260"/>
                </a:lnTo>
                <a:lnTo>
                  <a:pt x="3394" y="2248"/>
                </a:lnTo>
                <a:lnTo>
                  <a:pt x="3426" y="2234"/>
                </a:lnTo>
                <a:lnTo>
                  <a:pt x="3456" y="2220"/>
                </a:lnTo>
                <a:lnTo>
                  <a:pt x="3486" y="2204"/>
                </a:lnTo>
                <a:lnTo>
                  <a:pt x="3516" y="2188"/>
                </a:lnTo>
                <a:lnTo>
                  <a:pt x="3544" y="2170"/>
                </a:lnTo>
                <a:lnTo>
                  <a:pt x="3570" y="2152"/>
                </a:lnTo>
                <a:lnTo>
                  <a:pt x="3594" y="2132"/>
                </a:lnTo>
                <a:lnTo>
                  <a:pt x="3618" y="2112"/>
                </a:lnTo>
                <a:lnTo>
                  <a:pt x="3640" y="2090"/>
                </a:lnTo>
                <a:lnTo>
                  <a:pt x="3662" y="2068"/>
                </a:lnTo>
                <a:lnTo>
                  <a:pt x="3682" y="2044"/>
                </a:lnTo>
                <a:lnTo>
                  <a:pt x="3700" y="2018"/>
                </a:lnTo>
                <a:lnTo>
                  <a:pt x="3716" y="1992"/>
                </a:lnTo>
                <a:lnTo>
                  <a:pt x="3732" y="1964"/>
                </a:lnTo>
                <a:lnTo>
                  <a:pt x="3744" y="1936"/>
                </a:lnTo>
                <a:lnTo>
                  <a:pt x="3756" y="1906"/>
                </a:lnTo>
                <a:lnTo>
                  <a:pt x="3766" y="1876"/>
                </a:lnTo>
                <a:lnTo>
                  <a:pt x="3774" y="1844"/>
                </a:lnTo>
                <a:lnTo>
                  <a:pt x="3782" y="1810"/>
                </a:lnTo>
                <a:lnTo>
                  <a:pt x="3786" y="1774"/>
                </a:lnTo>
                <a:lnTo>
                  <a:pt x="3790" y="1738"/>
                </a:lnTo>
                <a:lnTo>
                  <a:pt x="3790" y="1700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/>
          <a:p>
            <a:pPr defTabSz="932597"/>
            <a:endParaRPr lang="en-US" sz="2040" dirty="0">
              <a:solidFill>
                <a:srgbClr val="00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521" y="1860022"/>
            <a:ext cx="337740" cy="5032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521" y="1852913"/>
            <a:ext cx="337740" cy="503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486" y="234051"/>
            <a:ext cx="11080213" cy="472948"/>
          </a:xfrm>
        </p:spPr>
        <p:txBody>
          <a:bodyPr/>
          <a:lstStyle/>
          <a:p>
            <a:r>
              <a:rPr lang="en-US" dirty="0" smtClean="0"/>
              <a:t>Migration Flow (ESX to Hyper-V)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255063" y="2803052"/>
            <a:ext cx="1724900" cy="4143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32597"/>
            <a:r>
              <a:rPr lang="en-US" sz="2040" dirty="0">
                <a:solidFill>
                  <a:srgbClr val="FF8C00">
                    <a:lumMod val="75000"/>
                  </a:srgbClr>
                </a:solidFill>
              </a:rPr>
              <a:t>VMware </a:t>
            </a:r>
            <a:r>
              <a:rPr lang="en-US" sz="2040" dirty="0" err="1">
                <a:solidFill>
                  <a:srgbClr val="FF8C00">
                    <a:lumMod val="75000"/>
                  </a:srgbClr>
                </a:solidFill>
              </a:rPr>
              <a:t>ESXi</a:t>
            </a:r>
            <a:endParaRPr lang="en-US" sz="2040" dirty="0">
              <a:solidFill>
                <a:srgbClr val="FF8C00">
                  <a:lumMod val="75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13504" y="2797687"/>
            <a:ext cx="2359247" cy="4143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32597"/>
            <a:r>
              <a:rPr lang="en-US" sz="2040" dirty="0">
                <a:solidFill>
                  <a:srgbClr val="6A972D"/>
                </a:solidFill>
              </a:rPr>
              <a:t>Microsoft Hyper-V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542" y="3826673"/>
            <a:ext cx="479524" cy="9315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237" y="3826673"/>
            <a:ext cx="479524" cy="931555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 bwMode="auto">
          <a:xfrm>
            <a:off x="3229262" y="2346669"/>
            <a:ext cx="2361280" cy="171210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 bwMode="auto">
          <a:xfrm flipH="1">
            <a:off x="7425762" y="2346669"/>
            <a:ext cx="1854831" cy="1789824"/>
          </a:xfrm>
          <a:prstGeom prst="straightConnector1">
            <a:avLst/>
          </a:prstGeom>
          <a:ln>
            <a:solidFill>
              <a:srgbClr val="6A972D"/>
            </a:solidFill>
            <a:headEnd type="triangle"/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7" idx="3"/>
            <a:endCxn id="28" idx="1"/>
          </p:cNvCxnSpPr>
          <p:nvPr/>
        </p:nvCxnSpPr>
        <p:spPr bwMode="auto">
          <a:xfrm>
            <a:off x="6070064" y="4292450"/>
            <a:ext cx="876173" cy="0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678976" y="3837365"/>
            <a:ext cx="2803653" cy="1758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3018" indent="-313018" defTabSz="932597">
              <a:spcBef>
                <a:spcPts val="816"/>
              </a:spcBef>
              <a:buClr>
                <a:srgbClr val="FF8C00">
                  <a:lumMod val="75000"/>
                </a:srgbClr>
              </a:buClr>
              <a:buFont typeface="+mj-lt"/>
              <a:buAutoNum type="arabicPeriod"/>
            </a:pPr>
            <a:r>
              <a:rPr lang="en-US" sz="1632" dirty="0">
                <a:solidFill>
                  <a:srgbClr val="FF8C00">
                    <a:lumMod val="75000"/>
                  </a:srgbClr>
                </a:solidFill>
              </a:rPr>
              <a:t>Snapshot VM</a:t>
            </a:r>
          </a:p>
          <a:p>
            <a:pPr marL="313018" indent="-313018" defTabSz="932597">
              <a:spcBef>
                <a:spcPts val="816"/>
              </a:spcBef>
              <a:buClr>
                <a:srgbClr val="FF8C00">
                  <a:lumMod val="75000"/>
                </a:srgbClr>
              </a:buClr>
              <a:buFont typeface="+mj-lt"/>
              <a:buAutoNum type="arabicPeriod"/>
            </a:pPr>
            <a:r>
              <a:rPr lang="en-US" sz="1632" dirty="0">
                <a:solidFill>
                  <a:srgbClr val="FF8C00">
                    <a:lumMod val="75000"/>
                  </a:srgbClr>
                </a:solidFill>
              </a:rPr>
              <a:t>Clone VMDK</a:t>
            </a:r>
          </a:p>
          <a:p>
            <a:pPr marL="313018" indent="-313018" defTabSz="932597">
              <a:spcBef>
                <a:spcPts val="816"/>
              </a:spcBef>
              <a:buClr>
                <a:srgbClr val="FF8C00">
                  <a:lumMod val="75000"/>
                </a:srgbClr>
              </a:buClr>
              <a:buFont typeface="+mj-lt"/>
              <a:buAutoNum type="arabicPeriod"/>
            </a:pPr>
            <a:r>
              <a:rPr lang="en-US" sz="1632" dirty="0">
                <a:solidFill>
                  <a:srgbClr val="FF8C00">
                    <a:lumMod val="75000"/>
                  </a:srgbClr>
                </a:solidFill>
              </a:rPr>
              <a:t>Collect network/disk info</a:t>
            </a:r>
          </a:p>
          <a:p>
            <a:pPr marL="313018" indent="-313018" defTabSz="932597">
              <a:spcBef>
                <a:spcPts val="816"/>
              </a:spcBef>
              <a:buClr>
                <a:srgbClr val="FF8C00">
                  <a:lumMod val="75000"/>
                </a:srgbClr>
              </a:buClr>
              <a:buFont typeface="+mj-lt"/>
              <a:buAutoNum type="arabicPeriod"/>
            </a:pPr>
            <a:r>
              <a:rPr lang="en-US" sz="1632" dirty="0">
                <a:solidFill>
                  <a:srgbClr val="FF8C00">
                    <a:lumMod val="75000"/>
                  </a:srgbClr>
                </a:solidFill>
              </a:rPr>
              <a:t>Uninstall VMware tools</a:t>
            </a:r>
          </a:p>
          <a:p>
            <a:pPr marL="313018" indent="-313018" defTabSz="932597">
              <a:spcBef>
                <a:spcPts val="816"/>
              </a:spcBef>
              <a:buClr>
                <a:srgbClr val="FF8C00">
                  <a:lumMod val="75000"/>
                </a:srgbClr>
              </a:buClr>
              <a:buFont typeface="+mj-lt"/>
              <a:buAutoNum type="arabicPeriod"/>
            </a:pPr>
            <a:r>
              <a:rPr lang="en-US" sz="1632" dirty="0">
                <a:solidFill>
                  <a:srgbClr val="FF8C00">
                    <a:lumMod val="75000"/>
                  </a:srgbClr>
                </a:solidFill>
              </a:rPr>
              <a:t>Shutdown VM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988996" y="2124406"/>
            <a:ext cx="3069157" cy="606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3018" indent="-313018" defTabSz="932597">
              <a:buFont typeface="+mj-lt"/>
              <a:buAutoNum type="arabicPeriod" startAt="6"/>
            </a:pPr>
            <a:r>
              <a:rPr lang="en-US" sz="1632" dirty="0">
                <a:solidFill>
                  <a:srgbClr val="0078D7">
                    <a:lumMod val="75000"/>
                  </a:srgbClr>
                </a:solidFill>
              </a:rPr>
              <a:t>Clone and Convert VMDK(s) to VHDx(s)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894375" y="3837364"/>
            <a:ext cx="3503729" cy="1799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6298" indent="-466298" defTabSz="932597">
              <a:spcAft>
                <a:spcPts val="816"/>
              </a:spcAft>
              <a:buFont typeface="+mj-lt"/>
              <a:buAutoNum type="arabicPeriod"/>
              <a:tabLst>
                <a:tab pos="386415" algn="l"/>
              </a:tabLst>
            </a:pPr>
            <a:r>
              <a:rPr lang="en-US" sz="1632" dirty="0">
                <a:solidFill>
                  <a:srgbClr val="6A972D"/>
                </a:solidFill>
              </a:rPr>
              <a:t>Create VM</a:t>
            </a:r>
          </a:p>
          <a:p>
            <a:pPr marL="466298" indent="-466298" defTabSz="932597">
              <a:spcAft>
                <a:spcPts val="816"/>
              </a:spcAft>
              <a:buFont typeface="+mj-lt"/>
              <a:buAutoNum type="arabicPeriod"/>
              <a:tabLst>
                <a:tab pos="386415" algn="l"/>
              </a:tabLst>
            </a:pPr>
            <a:r>
              <a:rPr lang="en-US" sz="1632" dirty="0">
                <a:solidFill>
                  <a:srgbClr val="6A972D"/>
                </a:solidFill>
              </a:rPr>
              <a:t>Mount VHDx(s)</a:t>
            </a:r>
          </a:p>
          <a:p>
            <a:pPr marL="466298" indent="-466298" defTabSz="932597">
              <a:spcAft>
                <a:spcPts val="816"/>
              </a:spcAft>
              <a:buFont typeface="+mj-lt"/>
              <a:buAutoNum type="arabicPeriod"/>
              <a:tabLst>
                <a:tab pos="386415" algn="l"/>
              </a:tabLst>
            </a:pPr>
            <a:r>
              <a:rPr lang="en-US" sz="1632" dirty="0">
                <a:solidFill>
                  <a:srgbClr val="6A972D"/>
                </a:solidFill>
              </a:rPr>
              <a:t>Start VM</a:t>
            </a:r>
          </a:p>
          <a:p>
            <a:pPr marL="466298" indent="-466298" defTabSz="932597">
              <a:spcAft>
                <a:spcPts val="816"/>
              </a:spcAft>
              <a:buFont typeface="+mj-lt"/>
              <a:buAutoNum type="arabicPeriod"/>
              <a:tabLst>
                <a:tab pos="386415" algn="l"/>
              </a:tabLst>
            </a:pPr>
            <a:r>
              <a:rPr lang="en-US" sz="1632" dirty="0">
                <a:solidFill>
                  <a:srgbClr val="6A972D"/>
                </a:solidFill>
              </a:rPr>
              <a:t>Rehydrate network and disks</a:t>
            </a:r>
          </a:p>
          <a:p>
            <a:pPr marL="466298" indent="-466298" defTabSz="932597">
              <a:spcAft>
                <a:spcPts val="816"/>
              </a:spcAft>
              <a:buFont typeface="+mj-lt"/>
              <a:buAutoNum type="arabicPeriod"/>
              <a:tabLst>
                <a:tab pos="386415" algn="l"/>
              </a:tabLst>
            </a:pPr>
            <a:r>
              <a:rPr lang="en-US" sz="1632" dirty="0">
                <a:solidFill>
                  <a:srgbClr val="6A972D"/>
                </a:solidFill>
              </a:rPr>
              <a:t>Reboot VM</a:t>
            </a:r>
            <a:endParaRPr lang="en-US" sz="2040" dirty="0">
              <a:solidFill>
                <a:srgbClr val="6A972D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888" y="2902651"/>
            <a:ext cx="479524" cy="931555"/>
          </a:xfrm>
          <a:prstGeom prst="rect">
            <a:avLst/>
          </a:prstGeom>
        </p:spPr>
      </p:pic>
      <p:pic>
        <p:nvPicPr>
          <p:cNvPr id="26" name="Picture 25" descr="FAS800-one-disk-shelf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452" y="4871462"/>
            <a:ext cx="1798309" cy="154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53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  <p:bldP spid="43" grpId="0" build="p"/>
      <p:bldP spid="4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OnCommand</a:t>
            </a:r>
            <a:r>
              <a:rPr lang="en-US" dirty="0" smtClean="0"/>
              <a:t> Shift Demo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Command Shift - 2 Minute 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142" y="0"/>
            <a:ext cx="10112664" cy="697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96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2" y="1212850"/>
            <a:ext cx="11885514" cy="5835141"/>
          </a:xfrm>
        </p:spPr>
        <p:txBody>
          <a:bodyPr/>
          <a:lstStyle/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Bullet proof our SQL workloads. And…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We need to leverage Microsoft Azure.  While…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Maintaining data sovereignty and full control of our data.</a:t>
            </a:r>
          </a:p>
          <a:p>
            <a:endParaRPr lang="en-US" sz="1836" dirty="0"/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Don’t forget…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It needs to be backed up and secure!</a:t>
            </a:r>
          </a:p>
          <a:p>
            <a:endParaRPr lang="en-US" sz="1836" dirty="0"/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Oh!  Did you know we get Hyper-V licenses with our EA?  I’m cutting back on our VMware licenses. So…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I need you to move all our VMs to Hyper-V.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Stat!!</a:t>
            </a:r>
          </a:p>
          <a:p>
            <a:pPr>
              <a:buClr>
                <a:schemeClr val="tx1">
                  <a:lumMod val="65000"/>
                </a:schemeClr>
              </a:buClr>
            </a:pPr>
            <a:endParaRPr lang="en-US" sz="1836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sz="1836" dirty="0"/>
              <a:t>Microsoft is retiring support for Windows Server 2003?!?  </a:t>
            </a:r>
          </a:p>
          <a:p>
            <a:r>
              <a:rPr lang="en-US" sz="1836" dirty="0"/>
              <a:t>Half of our servers are Windows Server 2003!</a:t>
            </a:r>
          </a:p>
          <a:p>
            <a:r>
              <a:rPr lang="en-US" sz="1836" dirty="0"/>
              <a:t>Order new hardware and fix it!</a:t>
            </a:r>
          </a:p>
          <a:p>
            <a:pPr>
              <a:buClr>
                <a:schemeClr val="tx1">
                  <a:lumMod val="65000"/>
                </a:schemeClr>
              </a:buClr>
            </a:pPr>
            <a:endParaRPr lang="en-US" sz="1836" dirty="0">
              <a:solidFill>
                <a:schemeClr val="tx1">
                  <a:lumMod val="65000"/>
                </a:schemeClr>
              </a:solidFill>
            </a:endParaRP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And whatever you do…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It needs to be fully manageable! 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With System Center.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Yeah…  I’m going to need you to…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02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NetApp – A very quick intro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2099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5483" y="1212849"/>
            <a:ext cx="11887876" cy="294402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Ask:</a:t>
            </a:r>
          </a:p>
          <a:p>
            <a:r>
              <a:rPr lang="en-US" dirty="0" smtClean="0"/>
              <a:t>Deploy a new Storage, Network and Compute infrastructure while..</a:t>
            </a:r>
          </a:p>
          <a:p>
            <a:pPr lvl="1"/>
            <a:r>
              <a:rPr lang="en-US" dirty="0" smtClean="0"/>
              <a:t>Minimizing time to deployment</a:t>
            </a:r>
          </a:p>
          <a:p>
            <a:pPr lvl="1"/>
            <a:r>
              <a:rPr lang="en-US" dirty="0" smtClean="0"/>
              <a:t>Ensuring hardware and software compatibility</a:t>
            </a:r>
          </a:p>
          <a:p>
            <a:pPr lvl="1"/>
            <a:r>
              <a:rPr lang="en-US" dirty="0" smtClean="0"/>
              <a:t>Minimizing cost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5481" y="4106061"/>
            <a:ext cx="11887878" cy="105458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Solution:</a:t>
            </a:r>
          </a:p>
          <a:p>
            <a:pPr lvl="1"/>
            <a:r>
              <a:rPr lang="en-US" dirty="0" err="1" smtClean="0"/>
              <a:t>FlexPod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Scenario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82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FlexPod</a:t>
            </a:r>
            <a:r>
              <a:rPr lang="en-US" dirty="0" smtClean="0"/>
              <a:t> Accelerate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652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82" y="295275"/>
            <a:ext cx="12044439" cy="917575"/>
          </a:xfrm>
        </p:spPr>
        <p:txBody>
          <a:bodyPr/>
          <a:lstStyle/>
          <a:p>
            <a:r>
              <a:rPr lang="en-US" dirty="0" err="1"/>
              <a:t>FlexPod</a:t>
            </a:r>
            <a:r>
              <a:rPr lang="en-US" dirty="0"/>
              <a:t> Datacenter with Microsoft Private Cloud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6675375" y="1212849"/>
            <a:ext cx="5485621" cy="4318042"/>
          </a:xfrm>
        </p:spPr>
        <p:txBody>
          <a:bodyPr/>
          <a:lstStyle/>
          <a:p>
            <a:pPr marL="139316" indent="-139316">
              <a:lnSpc>
                <a:spcPct val="95000"/>
              </a:lnSpc>
              <a:spcBef>
                <a:spcPts val="516"/>
              </a:spcBef>
            </a:pPr>
            <a:r>
              <a:rPr lang="en-US" sz="2040" b="1" dirty="0"/>
              <a:t>Converged infrastructure platform from NetApp and Cisco for Microsoft Private Cloud: </a:t>
            </a:r>
            <a:r>
              <a:rPr lang="en-US" sz="2040" dirty="0"/>
              <a:t> Deep integration with Windows Server 2012 R2 and System Center 2012 R2</a:t>
            </a:r>
          </a:p>
          <a:p>
            <a:pPr marL="139316" indent="-139316">
              <a:lnSpc>
                <a:spcPct val="95000"/>
              </a:lnSpc>
              <a:spcBef>
                <a:spcPts val="516"/>
              </a:spcBef>
            </a:pPr>
            <a:r>
              <a:rPr lang="en-US" sz="2040" b="1" dirty="0"/>
              <a:t>Reduced Risk</a:t>
            </a:r>
            <a:r>
              <a:rPr lang="en-US" sz="2040" dirty="0"/>
              <a:t>: pre-validated HW accelerates and simplifies deployment</a:t>
            </a:r>
          </a:p>
          <a:p>
            <a:pPr marL="139316" indent="-139316">
              <a:lnSpc>
                <a:spcPct val="95000"/>
              </a:lnSpc>
              <a:spcBef>
                <a:spcPts val="516"/>
              </a:spcBef>
            </a:pPr>
            <a:r>
              <a:rPr lang="en-US" sz="2040" b="1" dirty="0"/>
              <a:t>Lower Cost</a:t>
            </a:r>
            <a:r>
              <a:rPr lang="en-US" sz="2040" dirty="0"/>
              <a:t>: compute, network, storage and private cloud in a turnkey platform</a:t>
            </a:r>
          </a:p>
          <a:p>
            <a:pPr marL="139316" indent="-139316">
              <a:lnSpc>
                <a:spcPct val="95000"/>
              </a:lnSpc>
              <a:spcBef>
                <a:spcPts val="516"/>
              </a:spcBef>
            </a:pPr>
            <a:r>
              <a:rPr lang="en-US" sz="2040" b="1" dirty="0"/>
              <a:t>More Efficient:</a:t>
            </a:r>
            <a:r>
              <a:rPr lang="en-US" sz="2040" dirty="0"/>
              <a:t>  Virtualize infrastructure and automate workflows with integrated management and orchestration.</a:t>
            </a:r>
          </a:p>
          <a:p>
            <a:pPr marL="139316" indent="-139316">
              <a:lnSpc>
                <a:spcPct val="95000"/>
              </a:lnSpc>
              <a:spcBef>
                <a:spcPts val="516"/>
              </a:spcBef>
            </a:pPr>
            <a:r>
              <a:rPr lang="en-US" sz="2040" b="1" dirty="0"/>
              <a:t>Flexibility to Scale:</a:t>
            </a:r>
            <a:r>
              <a:rPr lang="en-US" sz="2040" dirty="0"/>
              <a:t>  Add or change servers and storage as needed, without breaking support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1071144" y="1212849"/>
            <a:ext cx="4808570" cy="5392051"/>
            <a:chOff x="1399009" y="1134629"/>
            <a:chExt cx="4714712" cy="5286804"/>
          </a:xfrm>
        </p:grpSpPr>
        <p:sp>
          <p:nvSpPr>
            <p:cNvPr id="35" name="Rectangle 34"/>
            <p:cNvSpPr/>
            <p:nvPr/>
          </p:nvSpPr>
          <p:spPr bwMode="auto">
            <a:xfrm>
              <a:off x="1399009" y="1134629"/>
              <a:ext cx="4714712" cy="5286804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26756" rIns="0" bIns="26756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34954"/>
              <a:endParaRPr lang="en-US" sz="1147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6" name="Rectangle 115"/>
            <p:cNvSpPr>
              <a:spLocks noChangeArrowheads="1"/>
            </p:cNvSpPr>
            <p:nvPr/>
          </p:nvSpPr>
          <p:spPr bwMode="gray">
            <a:xfrm>
              <a:off x="4497497" y="1256102"/>
              <a:ext cx="282399" cy="47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32597" fontAlgn="base">
                <a:spcBef>
                  <a:spcPct val="0"/>
                </a:spcBef>
                <a:spcAft>
                  <a:spcPct val="0"/>
                </a:spcAft>
                <a:buClr>
                  <a:srgbClr val="84BD00"/>
                </a:buClr>
              </a:pPr>
              <a:endParaRPr lang="en-US" sz="1147" dirty="0">
                <a:solidFill>
                  <a:srgbClr val="512D6D"/>
                </a:solidFill>
              </a:endParaRPr>
            </a:p>
          </p:txBody>
        </p:sp>
        <p:sp>
          <p:nvSpPr>
            <p:cNvPr id="37" name="TextBox 33"/>
            <p:cNvSpPr txBox="1">
              <a:spLocks noChangeArrowheads="1"/>
            </p:cNvSpPr>
            <p:nvPr/>
          </p:nvSpPr>
          <p:spPr bwMode="auto">
            <a:xfrm>
              <a:off x="3845116" y="3179655"/>
              <a:ext cx="2024581" cy="420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defTabSz="93259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22" b="1" dirty="0">
                  <a:solidFill>
                    <a:srgbClr val="000000"/>
                  </a:solidFill>
                  <a:ea typeface="Arial" pitchFamily="-112" charset="0"/>
                  <a:cs typeface="Arial" pitchFamily="-112" charset="0"/>
                </a:rPr>
                <a:t>Cisco</a:t>
              </a:r>
              <a:r>
                <a:rPr lang="en-US" sz="1122" b="1" baseline="30000" dirty="0">
                  <a:solidFill>
                    <a:srgbClr val="000000"/>
                  </a:solidFill>
                  <a:ea typeface="Arial" pitchFamily="-112" charset="0"/>
                  <a:cs typeface="Arial" pitchFamily="-112" charset="0"/>
                </a:rPr>
                <a:t>®</a:t>
              </a:r>
              <a:r>
                <a:rPr lang="en-US" sz="1122" b="1" dirty="0">
                  <a:solidFill>
                    <a:srgbClr val="000000"/>
                  </a:solidFill>
                  <a:ea typeface="Arial" pitchFamily="-112" charset="0"/>
                  <a:cs typeface="Arial" pitchFamily="-112" charset="0"/>
                </a:rPr>
                <a:t> UCS</a:t>
              </a:r>
              <a:r>
                <a:rPr lang="en-US" sz="1122" b="1" baseline="30000" dirty="0">
                  <a:solidFill>
                    <a:srgbClr val="000000"/>
                  </a:solidFill>
                  <a:ea typeface="Arial" pitchFamily="-112" charset="0"/>
                  <a:cs typeface="Arial" pitchFamily="-112" charset="0"/>
                </a:rPr>
                <a:t>™</a:t>
              </a:r>
              <a:r>
                <a:rPr lang="en-US" sz="1122" b="1" dirty="0">
                  <a:solidFill>
                    <a:srgbClr val="000000"/>
                  </a:solidFill>
                  <a:ea typeface="Arial" pitchFamily="-112" charset="0"/>
                  <a:cs typeface="Arial" pitchFamily="-112" charset="0"/>
                </a:rPr>
                <a:t> Blade and Rack Servers and UCS Manager</a:t>
              </a:r>
            </a:p>
          </p:txBody>
        </p:sp>
        <p:sp>
          <p:nvSpPr>
            <p:cNvPr id="38" name="TextBox 34"/>
            <p:cNvSpPr txBox="1">
              <a:spLocks noChangeArrowheads="1"/>
            </p:cNvSpPr>
            <p:nvPr/>
          </p:nvSpPr>
          <p:spPr bwMode="auto">
            <a:xfrm>
              <a:off x="3845116" y="4131572"/>
              <a:ext cx="1768798" cy="420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defTabSz="93259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22" b="1" dirty="0">
                  <a:solidFill>
                    <a:srgbClr val="000000"/>
                  </a:solidFill>
                </a:rPr>
                <a:t>Cisco Nexus</a:t>
              </a:r>
              <a:r>
                <a:rPr lang="en-US" sz="1122" b="1" baseline="30000" dirty="0">
                  <a:solidFill>
                    <a:srgbClr val="000000"/>
                  </a:solidFill>
                </a:rPr>
                <a:t>®</a:t>
              </a:r>
              <a:r>
                <a:rPr lang="en-US" sz="1122" b="1" dirty="0">
                  <a:solidFill>
                    <a:srgbClr val="000000"/>
                  </a:solidFill>
                </a:rPr>
                <a:t> </a:t>
              </a:r>
              <a:br>
                <a:rPr lang="en-US" sz="1122" b="1" dirty="0">
                  <a:solidFill>
                    <a:srgbClr val="000000"/>
                  </a:solidFill>
                </a:rPr>
              </a:br>
              <a:r>
                <a:rPr lang="en-US" sz="1122" b="1" dirty="0">
                  <a:solidFill>
                    <a:srgbClr val="000000"/>
                  </a:solidFill>
                </a:rPr>
                <a:t>Family Switches</a:t>
              </a:r>
            </a:p>
          </p:txBody>
        </p:sp>
        <p:sp>
          <p:nvSpPr>
            <p:cNvPr id="39" name="TextBox 35"/>
            <p:cNvSpPr txBox="1">
              <a:spLocks noChangeArrowheads="1"/>
            </p:cNvSpPr>
            <p:nvPr/>
          </p:nvSpPr>
          <p:spPr bwMode="auto">
            <a:xfrm>
              <a:off x="3847512" y="5317889"/>
              <a:ext cx="1800986" cy="405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defTabSz="93259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71" b="1" dirty="0">
                  <a:solidFill>
                    <a:srgbClr val="000000"/>
                  </a:solidFill>
                </a:rPr>
                <a:t>NetApp</a:t>
              </a:r>
              <a:r>
                <a:rPr lang="en-US" sz="1071" b="1" baseline="30000" dirty="0">
                  <a:solidFill>
                    <a:srgbClr val="000000"/>
                  </a:solidFill>
                </a:rPr>
                <a:t>®</a:t>
              </a:r>
              <a:r>
                <a:rPr lang="en-US" sz="1071" b="1" dirty="0">
                  <a:solidFill>
                    <a:srgbClr val="000000"/>
                  </a:solidFill>
                </a:rPr>
                <a:t> FAS</a:t>
              </a:r>
            </a:p>
            <a:p>
              <a:pPr defTabSz="932597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71" b="1" dirty="0">
                  <a:solidFill>
                    <a:srgbClr val="000000"/>
                  </a:solidFill>
                </a:rPr>
                <a:t>Storage Systems</a:t>
              </a:r>
            </a:p>
          </p:txBody>
        </p:sp>
        <p:pic>
          <p:nvPicPr>
            <p:cNvPr id="40" name="Picture 18" descr="CiscoUCS-Bserie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666" y="2921934"/>
              <a:ext cx="1730884" cy="918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9" descr="CiscoNexus502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884" y="4089004"/>
              <a:ext cx="1672666" cy="499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44" descr="Microsoft Hyper-V Cloud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6238" y="1322499"/>
              <a:ext cx="3760254" cy="218779"/>
            </a:xfrm>
            <a:prstGeom prst="rect">
              <a:avLst/>
            </a:prstGeom>
          </p:spPr>
        </p:pic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14036" y="2261611"/>
              <a:ext cx="2565028" cy="457111"/>
            </a:xfrm>
            <a:prstGeom prst="rect">
              <a:avLst/>
            </a:prstGeom>
            <a:noFill/>
          </p:spPr>
        </p:pic>
        <p:pic>
          <p:nvPicPr>
            <p:cNvPr id="47" name="Picture 10" descr="https://encrypted-tbn2.gstatic.com/images?q=tbn:ANd9GcRgvpz9ds6GKRWgcoxe2RFWQPrmZ419rCjFA9JEJAgUHgBFe1l1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49" b="33475"/>
            <a:stretch/>
          </p:blipFill>
          <p:spPr bwMode="auto">
            <a:xfrm>
              <a:off x="1808145" y="1723109"/>
              <a:ext cx="3776810" cy="485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 descr="FAS800-one-disk-shelf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056" y="5102864"/>
            <a:ext cx="1354769" cy="116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80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 down and experience </a:t>
            </a:r>
            <a:r>
              <a:rPr lang="en-US" dirty="0" err="1" smtClean="0"/>
              <a:t>FlexPod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731" y="1119122"/>
            <a:ext cx="3245991" cy="5786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06" y="1119121"/>
            <a:ext cx="2808311" cy="578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141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2" y="1212850"/>
            <a:ext cx="11885514" cy="5835141"/>
          </a:xfrm>
        </p:spPr>
        <p:txBody>
          <a:bodyPr/>
          <a:lstStyle/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Bullet proof our SQL workloads. And…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We need to leverage Microsoft Azure.  While…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Maintaining data sovereignty and full control of our data.</a:t>
            </a:r>
          </a:p>
          <a:p>
            <a:endParaRPr lang="en-US" sz="1836" dirty="0"/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Don’t forget…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It needs to be backed up and secure!</a:t>
            </a:r>
          </a:p>
          <a:p>
            <a:pPr>
              <a:buClr>
                <a:schemeClr val="tx1">
                  <a:lumMod val="65000"/>
                </a:schemeClr>
              </a:buClr>
            </a:pPr>
            <a:endParaRPr lang="en-US" sz="1836" dirty="0">
              <a:solidFill>
                <a:schemeClr val="tx1">
                  <a:lumMod val="65000"/>
                </a:schemeClr>
              </a:solidFill>
            </a:endParaRP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Oh!  Did you know we get Hyper-V licenses with our EA?  I’m cutting back on our VMware licenses. So…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I need you to move all our VMs to Hyper-V.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Stat!!</a:t>
            </a:r>
          </a:p>
          <a:p>
            <a:pPr>
              <a:buClr>
                <a:schemeClr val="tx1">
                  <a:lumMod val="65000"/>
                </a:schemeClr>
              </a:buClr>
            </a:pPr>
            <a:endParaRPr lang="en-US" sz="1836" dirty="0">
              <a:solidFill>
                <a:schemeClr val="tx1">
                  <a:lumMod val="65000"/>
                </a:schemeClr>
              </a:solidFill>
            </a:endParaRP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Microsoft is retiring support for Windows Server 2003?!?  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Half of our servers are Windows Server 2003!</a:t>
            </a:r>
          </a:p>
          <a:p>
            <a:pPr>
              <a:buClr>
                <a:schemeClr val="tx1">
                  <a:lumMod val="65000"/>
                </a:schemeClr>
              </a:buClr>
            </a:pPr>
            <a:r>
              <a:rPr lang="en-US" sz="1836" dirty="0">
                <a:solidFill>
                  <a:schemeClr val="tx1">
                    <a:lumMod val="65000"/>
                  </a:schemeClr>
                </a:solidFill>
              </a:rPr>
              <a:t>Order new hardware and fix it!</a:t>
            </a:r>
          </a:p>
          <a:p>
            <a:pPr>
              <a:buClr>
                <a:schemeClr val="tx1">
                  <a:lumMod val="65000"/>
                </a:schemeClr>
              </a:buClr>
            </a:pPr>
            <a:endParaRPr lang="en-US" sz="1836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sz="1836" dirty="0"/>
              <a:t>And whatever you do…</a:t>
            </a:r>
          </a:p>
          <a:p>
            <a:r>
              <a:rPr lang="en-US" sz="1836" dirty="0"/>
              <a:t>It needs to be fully manageable!   </a:t>
            </a:r>
          </a:p>
          <a:p>
            <a:r>
              <a:rPr lang="en-US" sz="1836" dirty="0"/>
              <a:t>With System Center.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Yeah…  I’m going to need you to…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03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5483" y="1212850"/>
            <a:ext cx="11887876" cy="16634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Ask:</a:t>
            </a:r>
          </a:p>
          <a:p>
            <a:r>
              <a:rPr lang="en-US" dirty="0" smtClean="0"/>
              <a:t>Manage our new infrastructure while..</a:t>
            </a:r>
          </a:p>
          <a:p>
            <a:pPr lvl="1"/>
            <a:r>
              <a:rPr lang="en-US" dirty="0" smtClean="0"/>
              <a:t>Eliminating the need for new Management Tools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5481" y="3782266"/>
            <a:ext cx="11887878" cy="188329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Solution:</a:t>
            </a:r>
          </a:p>
          <a:p>
            <a:pPr lvl="1"/>
            <a:r>
              <a:rPr lang="en-US" dirty="0" err="1" smtClean="0"/>
              <a:t>OnCommand</a:t>
            </a:r>
            <a:r>
              <a:rPr lang="en-US" dirty="0" smtClean="0"/>
              <a:t> Plug-In for Microsoft</a:t>
            </a:r>
          </a:p>
          <a:p>
            <a:pPr lvl="1"/>
            <a:r>
              <a:rPr lang="en-US" dirty="0" err="1" smtClean="0"/>
              <a:t>OnCommand</a:t>
            </a:r>
            <a:r>
              <a:rPr lang="en-US" dirty="0" smtClean="0"/>
              <a:t> PowerShell Toolkit</a:t>
            </a:r>
          </a:p>
          <a:p>
            <a:pPr lvl="1"/>
            <a:r>
              <a:rPr lang="en-US" dirty="0" smtClean="0"/>
              <a:t>NetApp SMI-S Provider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Scenario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82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it 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39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Microsoft Private Cloud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82" y="6748421"/>
            <a:ext cx="2404368" cy="166768"/>
          </a:xfrm>
          <a:prstGeom prst="rect">
            <a:avLst/>
          </a:prstGeom>
        </p:spPr>
        <p:txBody>
          <a:bodyPr/>
          <a:lstStyle/>
          <a:p>
            <a:pPr defTabSz="932597"/>
            <a:r>
              <a:rPr>
                <a:solidFill>
                  <a:srgbClr val="FFFFFF">
                    <a:lumMod val="65000"/>
                  </a:srgbClr>
                </a:solidFill>
              </a:rPr>
              <a:t>NetApp Proprietary – Limited Use Only</a:t>
            </a:r>
            <a:endParaRPr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8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 bwMode="auto">
          <a:xfrm rot="11157937">
            <a:off x="3221982" y="2138459"/>
            <a:ext cx="6445942" cy="4154771"/>
          </a:xfrm>
          <a:prstGeom prst="cloud">
            <a:avLst/>
          </a:prstGeom>
          <a:noFill/>
          <a:ln w="38100" cap="flat" cmpd="sng" algn="ctr">
            <a:solidFill>
              <a:srgbClr val="7989BD">
                <a:alpha val="40784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945" tIns="34974" rIns="69945" bIns="34974" numCol="1" rtlCol="0" anchor="ctr" anchorCtr="0" compatLnSpc="1">
            <a:prstTxWarp prst="textNoShape">
              <a:avLst/>
            </a:prstTxWarp>
          </a:bodyPr>
          <a:lstStyle/>
          <a:p>
            <a:pPr algn="ctr" defTabSz="699430" fontAlgn="base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</a:pPr>
            <a:endParaRPr lang="en-US" sz="1530" dirty="0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099186" y="1392719"/>
            <a:ext cx="2990756" cy="1877818"/>
            <a:chOff x="8992295" y="1338725"/>
            <a:chExt cx="2932380" cy="1841165"/>
          </a:xfrm>
        </p:grpSpPr>
        <p:cxnSp>
          <p:nvCxnSpPr>
            <p:cNvPr id="36" name="Straight Connector 35"/>
            <p:cNvCxnSpPr/>
            <p:nvPr/>
          </p:nvCxnSpPr>
          <p:spPr bwMode="auto">
            <a:xfrm flipV="1">
              <a:off x="8992295" y="1412878"/>
              <a:ext cx="1299496" cy="1378736"/>
            </a:xfrm>
            <a:prstGeom prst="line">
              <a:avLst/>
            </a:prstGeom>
            <a:ln w="28575" cmpd="sng">
              <a:solidFill>
                <a:srgbClr val="FFFF66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 flipV="1">
              <a:off x="9224717" y="2751651"/>
              <a:ext cx="2306677" cy="428239"/>
            </a:xfrm>
            <a:prstGeom prst="line">
              <a:avLst/>
            </a:prstGeom>
            <a:ln w="28575" cmpd="sng">
              <a:solidFill>
                <a:srgbClr val="FFFF66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10139644" y="1338725"/>
              <a:ext cx="1785031" cy="1440813"/>
              <a:chOff x="7096125" y="609600"/>
              <a:chExt cx="1219200" cy="984094"/>
            </a:xfrm>
          </p:grpSpPr>
          <p:sp>
            <p:nvSpPr>
              <p:cNvPr id="33" name="Rounded Rectangle 32"/>
              <p:cNvSpPr/>
              <p:nvPr/>
            </p:nvSpPr>
            <p:spPr bwMode="auto">
              <a:xfrm>
                <a:off x="7096125" y="609600"/>
                <a:ext cx="1219200" cy="98409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3260" tIns="46630" rIns="93260" bIns="4663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3257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B0F0"/>
                  </a:buClr>
                </a:pPr>
                <a:endParaRPr lang="en-US" sz="204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28" name="Picture 4" descr="http://upload.wikimedia.org/wikipedia/en/0/0e/Microsoft_System_Center_Advisor_logo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5200" y="796864"/>
                <a:ext cx="781050" cy="224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http://bjtechnews.files.wordpress.com/2012/04/scsm_5f00_logo.png?w=300&amp;h=9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8989" y="1143000"/>
                <a:ext cx="817262" cy="2533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0" name="Group 19"/>
          <p:cNvGrpSpPr/>
          <p:nvPr/>
        </p:nvGrpSpPr>
        <p:grpSpPr>
          <a:xfrm>
            <a:off x="3518838" y="1685718"/>
            <a:ext cx="5700239" cy="1125351"/>
            <a:chOff x="2886704" y="1948644"/>
            <a:chExt cx="3817346" cy="753626"/>
          </a:xfrm>
        </p:grpSpPr>
        <p:sp>
          <p:nvSpPr>
            <p:cNvPr id="21" name="Trapezoid 20"/>
            <p:cNvSpPr/>
            <p:nvPr/>
          </p:nvSpPr>
          <p:spPr bwMode="auto">
            <a:xfrm>
              <a:off x="2886704" y="1948644"/>
              <a:ext cx="3817346" cy="753626"/>
            </a:xfrm>
            <a:prstGeom prst="trapezoid">
              <a:avLst>
                <a:gd name="adj" fmla="val 32755"/>
              </a:avLst>
            </a:prstGeom>
            <a:gradFill flip="none" rotWithShape="1">
              <a:gsLst>
                <a:gs pos="0">
                  <a:srgbClr val="82BDEE"/>
                </a:gs>
                <a:gs pos="71000">
                  <a:srgbClr val="D3E5E9"/>
                </a:gs>
                <a:gs pos="84000">
                  <a:srgbClr val="CFE6F1"/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9945" tIns="34974" rIns="69945" bIns="34974" numCol="1" rtlCol="0" anchor="ctr" anchorCtr="0" compatLnSpc="1">
              <a:prstTxWarp prst="textNoShape">
                <a:avLst/>
              </a:prstTxWarp>
            </a:bodyPr>
            <a:lstStyle/>
            <a:p>
              <a:pPr defTabSz="932597" fontAlgn="base">
                <a:spcBef>
                  <a:spcPct val="0"/>
                </a:spcBef>
                <a:spcAft>
                  <a:spcPct val="0"/>
                </a:spcAft>
              </a:pPr>
              <a:endParaRPr lang="en-US" sz="1530" dirty="0">
                <a:solidFill>
                  <a:srgbClr val="000000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7218" y="2073680"/>
              <a:ext cx="1523393" cy="35844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227210" y="2320741"/>
              <a:ext cx="1028700" cy="220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597" fontAlgn="base">
                <a:spcBef>
                  <a:spcPct val="0"/>
                </a:spcBef>
                <a:spcAft>
                  <a:spcPct val="0"/>
                </a:spcAft>
                <a:buClr>
                  <a:srgbClr val="00B0F0"/>
                </a:buClr>
              </a:pPr>
              <a:r>
                <a:rPr lang="en-US" sz="1496" dirty="0">
                  <a:solidFill>
                    <a:srgbClr val="0067C5">
                      <a:lumMod val="75000"/>
                    </a:srgbClr>
                  </a:solidFill>
                </a:rPr>
                <a:t>with Hyper-V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Microsoft Private Cloud</a:t>
            </a:r>
            <a:endParaRPr lang="en-US" dirty="0"/>
          </a:p>
        </p:txBody>
      </p:sp>
      <p:sp>
        <p:nvSpPr>
          <p:cNvPr id="6" name="Oval 71"/>
          <p:cNvSpPr>
            <a:spLocks noChangeArrowheads="1"/>
          </p:cNvSpPr>
          <p:nvPr/>
        </p:nvSpPr>
        <p:spPr bwMode="auto">
          <a:xfrm rot="10800000">
            <a:off x="3316291" y="3976216"/>
            <a:ext cx="6105219" cy="11223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rot="10800000" wrap="square" lIns="0" tIns="0" rIns="139891" bIns="13989" anchor="ctr" anchorCtr="0"/>
          <a:lstStyle/>
          <a:p>
            <a:pPr defTabSz="932597" eaLnBrk="0" hangingPunct="0">
              <a:lnSpc>
                <a:spcPct val="85000"/>
              </a:lnSpc>
              <a:defRPr/>
            </a:pPr>
            <a:r>
              <a:rPr lang="en-US" sz="841" b="1" dirty="0">
                <a:solidFill>
                  <a:srgbClr val="FFFFFF"/>
                </a:solidFill>
                <a:ea typeface="ヒラギノ角ゴ Pro W3" charset="-128"/>
                <a:cs typeface="ヒラギノ角ゴ Pro W3" charset="-128"/>
              </a:rPr>
              <a:t>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gray">
          <a:xfrm>
            <a:off x="1625750" y="1251437"/>
            <a:ext cx="1439053" cy="55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32597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</a:pPr>
            <a: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  <a:t>Microsoft</a:t>
            </a:r>
            <a:b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</a:br>
            <a: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  <a:t>Applications</a:t>
            </a:r>
            <a:endParaRPr lang="en-US" sz="1632" b="1" baseline="30000" dirty="0">
              <a:solidFill>
                <a:srgbClr val="FFFFFF"/>
              </a:solidFill>
              <a:ea typeface="Arial"/>
              <a:cs typeface="Arial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gray">
          <a:xfrm>
            <a:off x="1625750" y="2248019"/>
            <a:ext cx="1572919" cy="55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32597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</a:pPr>
            <a: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  <a:t>Microsoft</a:t>
            </a:r>
            <a:b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</a:br>
            <a: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  <a:t>Infrastructure</a:t>
            </a:r>
            <a:endParaRPr lang="en-US" sz="1632" b="1" baseline="30000" dirty="0">
              <a:solidFill>
                <a:srgbClr val="FFFFFF"/>
              </a:solidFill>
              <a:ea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21841" y="2770310"/>
            <a:ext cx="6087398" cy="614019"/>
            <a:chOff x="2753764" y="2694605"/>
            <a:chExt cx="4084601" cy="411196"/>
          </a:xfrm>
          <a:solidFill>
            <a:srgbClr val="FFFF66"/>
          </a:solidFill>
        </p:grpSpPr>
        <p:sp>
          <p:nvSpPr>
            <p:cNvPr id="13" name="Trapezoid 12"/>
            <p:cNvSpPr>
              <a:spLocks noChangeAspect="1"/>
            </p:cNvSpPr>
            <p:nvPr/>
          </p:nvSpPr>
          <p:spPr bwMode="auto">
            <a:xfrm>
              <a:off x="2753764" y="2694605"/>
              <a:ext cx="4084601" cy="411196"/>
            </a:xfrm>
            <a:prstGeom prst="trapezoid">
              <a:avLst>
                <a:gd name="adj" fmla="val 32755"/>
              </a:avLst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</a:bodyPr>
            <a:lstStyle/>
            <a:p>
              <a:pPr defTabSz="932597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072" dirty="0">
                <a:solidFill>
                  <a:srgbClr val="FFFFFF"/>
                </a:solidFill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904825" y="2702323"/>
              <a:ext cx="1205312" cy="365325"/>
            </a:xfrm>
            <a:prstGeom prst="rect">
              <a:avLst/>
            </a:prstGeom>
            <a:grpFill/>
            <a:effectLst/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193729" y="2702323"/>
              <a:ext cx="1086767" cy="365329"/>
            </a:xfrm>
            <a:prstGeom prst="rect">
              <a:avLst/>
            </a:prstGeom>
            <a:grpFill/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5000" y="2723876"/>
              <a:ext cx="1005387" cy="2874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7" name="Picture 16" descr="exchange 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52104" y="1259412"/>
            <a:ext cx="1411752" cy="426675"/>
          </a:xfrm>
          <a:prstGeom prst="rect">
            <a:avLst/>
          </a:prstGeom>
        </p:spPr>
      </p:pic>
      <p:pic>
        <p:nvPicPr>
          <p:cNvPr id="18" name="Picture 17" descr="sharepoint log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61605" y="1259412"/>
            <a:ext cx="1521878" cy="430368"/>
          </a:xfrm>
          <a:prstGeom prst="rect">
            <a:avLst/>
          </a:prstGeom>
        </p:spPr>
      </p:pic>
      <p:pic>
        <p:nvPicPr>
          <p:cNvPr id="19" name="Picture 18" descr="sql 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81234" y="1259412"/>
            <a:ext cx="1493431" cy="425069"/>
          </a:xfrm>
          <a:prstGeom prst="rect">
            <a:avLst/>
          </a:prstGeom>
        </p:spPr>
      </p:pic>
      <p:pic>
        <p:nvPicPr>
          <p:cNvPr id="24" name="Picture 19" descr="CiscoNexus50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815" y="4152413"/>
            <a:ext cx="1329132" cy="39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9" descr="CiscoNexus50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811" y="4544044"/>
            <a:ext cx="1355136" cy="40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6"/>
          <p:cNvSpPr txBox="1">
            <a:spLocks noChangeArrowheads="1"/>
          </p:cNvSpPr>
          <p:nvPr/>
        </p:nvSpPr>
        <p:spPr bwMode="gray">
          <a:xfrm>
            <a:off x="1625751" y="3111709"/>
            <a:ext cx="1298058" cy="140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32597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</a:pPr>
            <a: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  <a:t/>
            </a:r>
            <a:b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</a:br>
            <a: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  <a:t>Hardware:</a:t>
            </a:r>
          </a:p>
          <a:p>
            <a:pPr marL="233143" indent="-233143" defTabSz="932597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charset="2"/>
              <a:buChar char="§"/>
            </a:pPr>
            <a:r>
              <a:rPr lang="en-US" sz="1632" dirty="0">
                <a:solidFill>
                  <a:srgbClr val="FFFFFF"/>
                </a:solidFill>
                <a:ea typeface="Arial"/>
                <a:cs typeface="Arial"/>
              </a:rPr>
              <a:t>Compute</a:t>
            </a:r>
          </a:p>
          <a:p>
            <a:pPr marL="233143" indent="-233143" defTabSz="932597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charset="2"/>
              <a:buChar char="§"/>
            </a:pPr>
            <a:r>
              <a:rPr lang="en-US" sz="1632" dirty="0">
                <a:solidFill>
                  <a:srgbClr val="FFFFFF"/>
                </a:solidFill>
                <a:ea typeface="Arial"/>
                <a:cs typeface="Arial"/>
              </a:rPr>
              <a:t>Network</a:t>
            </a:r>
          </a:p>
          <a:p>
            <a:pPr marL="233143" indent="-233143" defTabSz="932597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charset="2"/>
              <a:buChar char="§"/>
            </a:pPr>
            <a:r>
              <a:rPr lang="en-US" sz="1632" dirty="0">
                <a:solidFill>
                  <a:srgbClr val="FFFFFF"/>
                </a:solidFill>
                <a:ea typeface="Arial"/>
                <a:cs typeface="Arial"/>
              </a:rPr>
              <a:t>Storage</a:t>
            </a:r>
          </a:p>
        </p:txBody>
      </p:sp>
      <p:pic>
        <p:nvPicPr>
          <p:cNvPr id="29" name="Picture 43" descr="Workgroup-server-quad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12685" y="4146082"/>
            <a:ext cx="1495445" cy="80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330138" y="3484738"/>
          <a:ext cx="6092675" cy="445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0892"/>
                <a:gridCol w="2030892"/>
                <a:gridCol w="2030892"/>
              </a:tblGrid>
              <a:tr h="4455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Provisioning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3180" marR="83180" marT="0" marB="41591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82C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Monitoring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3180" marR="83180" marT="0" marB="4159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82C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Automation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3180" marR="83180" marT="0" marB="41591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82C3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3330646" y="3268868"/>
          <a:ext cx="6092164" cy="283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2164"/>
              </a:tblGrid>
              <a:tr h="28366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Windows Azure Pack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marL="69945" marR="69945" marT="0" marB="3497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7228628" y="4175171"/>
            <a:ext cx="2018559" cy="784577"/>
            <a:chOff x="6767454" y="4093676"/>
            <a:chExt cx="1979159" cy="769263"/>
          </a:xfrm>
        </p:grpSpPr>
        <p:pic>
          <p:nvPicPr>
            <p:cNvPr id="37" name="Picture 36" descr="FAS800-one-disk-shelf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454" y="4093676"/>
              <a:ext cx="898166" cy="769263"/>
            </a:xfrm>
            <a:prstGeom prst="rect">
              <a:avLst/>
            </a:prstGeom>
          </p:spPr>
        </p:pic>
        <p:pic>
          <p:nvPicPr>
            <p:cNvPr id="39" name="Picture 38" descr="FAS800-one-disk-shelf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8447" y="4093676"/>
              <a:ext cx="898166" cy="769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036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28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0988" y="2167979"/>
            <a:ext cx="12123843" cy="2221653"/>
          </a:xfrm>
        </p:spPr>
        <p:txBody>
          <a:bodyPr/>
          <a:lstStyle/>
          <a:p>
            <a:r>
              <a:rPr lang="en-US" dirty="0" err="1" smtClean="0"/>
              <a:t>NetApp</a:t>
            </a:r>
            <a:r>
              <a:rPr lang="en-US" sz="4896" baseline="30000" dirty="0"/>
              <a:t>®</a:t>
            </a:r>
            <a:r>
              <a:rPr lang="en-US" dirty="0" smtClean="0"/>
              <a:t> for Microsoft Private Cloud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552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NetApp is a global provider of software, </a:t>
            </a:r>
            <a:br>
              <a:rPr lang="en-US" dirty="0" smtClean="0"/>
            </a:br>
            <a:r>
              <a:rPr lang="en-US" dirty="0" smtClean="0"/>
              <a:t>systems and services to manage and store data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34590" y="2522123"/>
            <a:ext cx="2844440" cy="3064703"/>
            <a:chOff x="1833311" y="1792410"/>
            <a:chExt cx="2788920" cy="3004884"/>
          </a:xfrm>
        </p:grpSpPr>
        <p:sp>
          <p:nvSpPr>
            <p:cNvPr id="18" name="TextBox 17"/>
            <p:cNvSpPr txBox="1"/>
            <p:nvPr/>
          </p:nvSpPr>
          <p:spPr>
            <a:xfrm>
              <a:off x="2073605" y="1792410"/>
              <a:ext cx="2308335" cy="1335314"/>
            </a:xfrm>
            <a:prstGeom prst="rect">
              <a:avLst/>
            </a:prstGeom>
          </p:spPr>
          <p:txBody>
            <a:bodyPr vert="horz" wrap="none" lIns="93260" tIns="46630" rIns="93260" bIns="46630" rtlCol="0" anchor="ctr">
              <a:noAutofit/>
            </a:bodyPr>
            <a:lstStyle/>
            <a:p>
              <a:pPr algn="ctr" defTabSz="932597">
                <a:lnSpc>
                  <a:spcPct val="95000"/>
                </a:lnSpc>
                <a:spcBef>
                  <a:spcPts val="408"/>
                </a:spcBef>
                <a:spcAft>
                  <a:spcPts val="204"/>
                </a:spcAft>
              </a:pPr>
              <a:r>
                <a:rPr lang="en-US" sz="6323" dirty="0" err="1">
                  <a:solidFill>
                    <a:srgbClr val="0078D7"/>
                  </a:solidFill>
                  <a:latin typeface="Segoe UI Light"/>
                  <a:cs typeface="Gotham-Light"/>
                </a:rPr>
                <a:t>$6.3B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33311" y="2964624"/>
              <a:ext cx="2788920" cy="1832670"/>
              <a:chOff x="1833311" y="2964624"/>
              <a:chExt cx="2788920" cy="183267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1833311" y="2964624"/>
                <a:ext cx="2788920" cy="1832670"/>
                <a:chOff x="445183" y="3299585"/>
                <a:chExt cx="2788920" cy="1832670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445183" y="3577775"/>
                  <a:ext cx="2788920" cy="1554480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93260" rIns="0" bIns="93260" rtlCol="0" anchor="ctr"/>
                <a:lstStyle/>
                <a:p>
                  <a:pPr algn="ctr" defTabSz="932597">
                    <a:lnSpc>
                      <a:spcPct val="95000"/>
                    </a:lnSpc>
                  </a:pPr>
                  <a:endParaRPr lang="en-US" sz="1428" dirty="0" err="1">
                    <a:solidFill>
                      <a:srgbClr val="FFFFFF"/>
                    </a:solidFill>
                    <a:latin typeface="Segoe UI Light"/>
                  </a:endParaRPr>
                </a:p>
              </p:txBody>
            </p:sp>
            <p:sp>
              <p:nvSpPr>
                <p:cNvPr id="36" name="Isosceles Triangle 35"/>
                <p:cNvSpPr/>
                <p:nvPr/>
              </p:nvSpPr>
              <p:spPr>
                <a:xfrm>
                  <a:off x="1561456" y="3299585"/>
                  <a:ext cx="556374" cy="290284"/>
                </a:xfrm>
                <a:prstGeom prst="triangle">
                  <a:avLst/>
                </a:prstGeom>
                <a:solidFill>
                  <a:schemeClr val="accent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93260" rIns="0" bIns="93260" rtlCol="0" anchor="ctr"/>
                <a:lstStyle/>
                <a:p>
                  <a:pPr algn="ctr" defTabSz="932597">
                    <a:lnSpc>
                      <a:spcPct val="95000"/>
                    </a:lnSpc>
                  </a:pPr>
                  <a:endParaRPr lang="en-US" sz="1428" dirty="0" err="1">
                    <a:solidFill>
                      <a:srgbClr val="FFFFFF"/>
                    </a:solidFill>
                    <a:latin typeface="Segoe UI Light"/>
                  </a:endParaRPr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2142619" y="4085856"/>
                <a:ext cx="2159535" cy="585410"/>
              </a:xfrm>
              <a:prstGeom prst="rect">
                <a:avLst/>
              </a:prstGeom>
            </p:spPr>
            <p:txBody>
              <a:bodyPr vert="horz" wrap="none" lIns="93260" tIns="46630" rIns="93260" bIns="46630" rtlCol="0" anchor="ctr">
                <a:noAutofit/>
              </a:bodyPr>
              <a:lstStyle/>
              <a:p>
                <a:pPr algn="ctr" defTabSz="932597">
                  <a:lnSpc>
                    <a:spcPct val="95000"/>
                  </a:lnSpc>
                  <a:spcBef>
                    <a:spcPts val="408"/>
                  </a:spcBef>
                  <a:spcAft>
                    <a:spcPts val="204"/>
                  </a:spcAft>
                </a:pPr>
                <a:r>
                  <a:rPr lang="en-US" sz="1836" dirty="0">
                    <a:solidFill>
                      <a:srgbClr val="FFFFFF"/>
                    </a:solidFill>
                    <a:latin typeface="Segoe UI Light"/>
                    <a:cs typeface="Gotham-Light"/>
                  </a:rPr>
                  <a:t>Annual Revenue</a:t>
                </a:r>
              </a:p>
            </p:txBody>
          </p:sp>
          <p:sp>
            <p:nvSpPr>
              <p:cNvPr id="38" name="Freeform 10"/>
              <p:cNvSpPr>
                <a:spLocks noEditPoints="1"/>
              </p:cNvSpPr>
              <p:nvPr/>
            </p:nvSpPr>
            <p:spPr bwMode="auto">
              <a:xfrm>
                <a:off x="3070881" y="3543071"/>
                <a:ext cx="303008" cy="521904"/>
              </a:xfrm>
              <a:custGeom>
                <a:avLst/>
                <a:gdLst>
                  <a:gd name="T0" fmla="*/ 425 w 679"/>
                  <a:gd name="T1" fmla="*/ 533 h 1169"/>
                  <a:gd name="T2" fmla="*/ 390 w 679"/>
                  <a:gd name="T3" fmla="*/ 488 h 1169"/>
                  <a:gd name="T4" fmla="*/ 390 w 679"/>
                  <a:gd name="T5" fmla="*/ 298 h 1169"/>
                  <a:gd name="T6" fmla="*/ 454 w 679"/>
                  <a:gd name="T7" fmla="*/ 255 h 1169"/>
                  <a:gd name="T8" fmla="*/ 535 w 679"/>
                  <a:gd name="T9" fmla="*/ 298 h 1169"/>
                  <a:gd name="T10" fmla="*/ 598 w 679"/>
                  <a:gd name="T11" fmla="*/ 288 h 1169"/>
                  <a:gd name="T12" fmla="*/ 618 w 679"/>
                  <a:gd name="T13" fmla="*/ 261 h 1169"/>
                  <a:gd name="T14" fmla="*/ 607 w 679"/>
                  <a:gd name="T15" fmla="*/ 194 h 1169"/>
                  <a:gd name="T16" fmla="*/ 429 w 679"/>
                  <a:gd name="T17" fmla="*/ 120 h 1169"/>
                  <a:gd name="T18" fmla="*/ 390 w 679"/>
                  <a:gd name="T19" fmla="*/ 74 h 1169"/>
                  <a:gd name="T20" fmla="*/ 390 w 679"/>
                  <a:gd name="T21" fmla="*/ 67 h 1169"/>
                  <a:gd name="T22" fmla="*/ 324 w 679"/>
                  <a:gd name="T23" fmla="*/ 1 h 1169"/>
                  <a:gd name="T24" fmla="*/ 262 w 679"/>
                  <a:gd name="T25" fmla="*/ 67 h 1169"/>
                  <a:gd name="T26" fmla="*/ 262 w 679"/>
                  <a:gd name="T27" fmla="*/ 78 h 1169"/>
                  <a:gd name="T28" fmla="*/ 226 w 679"/>
                  <a:gd name="T29" fmla="*/ 123 h 1169"/>
                  <a:gd name="T30" fmla="*/ 17 w 679"/>
                  <a:gd name="T31" fmla="*/ 369 h 1169"/>
                  <a:gd name="T32" fmla="*/ 17 w 679"/>
                  <a:gd name="T33" fmla="*/ 371 h 1169"/>
                  <a:gd name="T34" fmla="*/ 229 w 679"/>
                  <a:gd name="T35" fmla="*/ 617 h 1169"/>
                  <a:gd name="T36" fmla="*/ 262 w 679"/>
                  <a:gd name="T37" fmla="*/ 662 h 1169"/>
                  <a:gd name="T38" fmla="*/ 262 w 679"/>
                  <a:gd name="T39" fmla="*/ 861 h 1169"/>
                  <a:gd name="T40" fmla="*/ 196 w 679"/>
                  <a:gd name="T41" fmla="*/ 903 h 1169"/>
                  <a:gd name="T42" fmla="*/ 99 w 679"/>
                  <a:gd name="T43" fmla="*/ 841 h 1169"/>
                  <a:gd name="T44" fmla="*/ 42 w 679"/>
                  <a:gd name="T45" fmla="*/ 846 h 1169"/>
                  <a:gd name="T46" fmla="*/ 17 w 679"/>
                  <a:gd name="T47" fmla="*/ 875 h 1169"/>
                  <a:gd name="T48" fmla="*/ 24 w 679"/>
                  <a:gd name="T49" fmla="*/ 942 h 1169"/>
                  <a:gd name="T50" fmla="*/ 226 w 679"/>
                  <a:gd name="T51" fmla="*/ 1042 h 1169"/>
                  <a:gd name="T52" fmla="*/ 262 w 679"/>
                  <a:gd name="T53" fmla="*/ 1087 h 1169"/>
                  <a:gd name="T54" fmla="*/ 262 w 679"/>
                  <a:gd name="T55" fmla="*/ 1101 h 1169"/>
                  <a:gd name="T56" fmla="*/ 328 w 679"/>
                  <a:gd name="T57" fmla="*/ 1168 h 1169"/>
                  <a:gd name="T58" fmla="*/ 390 w 679"/>
                  <a:gd name="T59" fmla="*/ 1101 h 1169"/>
                  <a:gd name="T60" fmla="*/ 390 w 679"/>
                  <a:gd name="T61" fmla="*/ 1098 h 1169"/>
                  <a:gd name="T62" fmla="*/ 429 w 679"/>
                  <a:gd name="T63" fmla="*/ 1052 h 1169"/>
                  <a:gd name="T64" fmla="*/ 679 w 679"/>
                  <a:gd name="T65" fmla="*/ 791 h 1169"/>
                  <a:gd name="T66" fmla="*/ 679 w 679"/>
                  <a:gd name="T67" fmla="*/ 788 h 1169"/>
                  <a:gd name="T68" fmla="*/ 425 w 679"/>
                  <a:gd name="T69" fmla="*/ 533 h 1169"/>
                  <a:gd name="T70" fmla="*/ 262 w 679"/>
                  <a:gd name="T71" fmla="*/ 455 h 1169"/>
                  <a:gd name="T72" fmla="*/ 228 w 679"/>
                  <a:gd name="T73" fmla="*/ 477 h 1169"/>
                  <a:gd name="T74" fmla="*/ 147 w 679"/>
                  <a:gd name="T75" fmla="*/ 363 h 1169"/>
                  <a:gd name="T76" fmla="*/ 147 w 679"/>
                  <a:gd name="T77" fmla="*/ 360 h 1169"/>
                  <a:gd name="T78" fmla="*/ 230 w 679"/>
                  <a:gd name="T79" fmla="*/ 248 h 1169"/>
                  <a:gd name="T80" fmla="*/ 262 w 679"/>
                  <a:gd name="T81" fmla="*/ 269 h 1169"/>
                  <a:gd name="T82" fmla="*/ 262 w 679"/>
                  <a:gd name="T83" fmla="*/ 455 h 1169"/>
                  <a:gd name="T84" fmla="*/ 548 w 679"/>
                  <a:gd name="T85" fmla="*/ 801 h 1169"/>
                  <a:gd name="T86" fmla="*/ 418 w 679"/>
                  <a:gd name="T87" fmla="*/ 933 h 1169"/>
                  <a:gd name="T88" fmla="*/ 390 w 679"/>
                  <a:gd name="T89" fmla="*/ 910 h 1169"/>
                  <a:gd name="T90" fmla="*/ 390 w 679"/>
                  <a:gd name="T91" fmla="*/ 689 h 1169"/>
                  <a:gd name="T92" fmla="*/ 421 w 679"/>
                  <a:gd name="T93" fmla="*/ 667 h 1169"/>
                  <a:gd name="T94" fmla="*/ 548 w 679"/>
                  <a:gd name="T95" fmla="*/ 798 h 1169"/>
                  <a:gd name="T96" fmla="*/ 548 w 679"/>
                  <a:gd name="T97" fmla="*/ 801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79" h="1169">
                    <a:moveTo>
                      <a:pt x="425" y="533"/>
                    </a:moveTo>
                    <a:cubicBezTo>
                      <a:pt x="404" y="528"/>
                      <a:pt x="390" y="509"/>
                      <a:pt x="390" y="488"/>
                    </a:cubicBezTo>
                    <a:cubicBezTo>
                      <a:pt x="390" y="298"/>
                      <a:pt x="390" y="298"/>
                      <a:pt x="390" y="298"/>
                    </a:cubicBezTo>
                    <a:cubicBezTo>
                      <a:pt x="390" y="265"/>
                      <a:pt x="423" y="243"/>
                      <a:pt x="454" y="255"/>
                    </a:cubicBezTo>
                    <a:cubicBezTo>
                      <a:pt x="482" y="265"/>
                      <a:pt x="509" y="280"/>
                      <a:pt x="535" y="298"/>
                    </a:cubicBezTo>
                    <a:cubicBezTo>
                      <a:pt x="556" y="312"/>
                      <a:pt x="583" y="307"/>
                      <a:pt x="598" y="288"/>
                    </a:cubicBezTo>
                    <a:cubicBezTo>
                      <a:pt x="618" y="261"/>
                      <a:pt x="618" y="261"/>
                      <a:pt x="618" y="261"/>
                    </a:cubicBezTo>
                    <a:cubicBezTo>
                      <a:pt x="635" y="240"/>
                      <a:pt x="630" y="209"/>
                      <a:pt x="607" y="194"/>
                    </a:cubicBezTo>
                    <a:cubicBezTo>
                      <a:pt x="551" y="156"/>
                      <a:pt x="493" y="132"/>
                      <a:pt x="429" y="120"/>
                    </a:cubicBezTo>
                    <a:cubicBezTo>
                      <a:pt x="407" y="116"/>
                      <a:pt x="390" y="97"/>
                      <a:pt x="390" y="74"/>
                    </a:cubicBezTo>
                    <a:cubicBezTo>
                      <a:pt x="390" y="67"/>
                      <a:pt x="390" y="67"/>
                      <a:pt x="390" y="67"/>
                    </a:cubicBezTo>
                    <a:cubicBezTo>
                      <a:pt x="390" y="31"/>
                      <a:pt x="361" y="0"/>
                      <a:pt x="324" y="1"/>
                    </a:cubicBezTo>
                    <a:cubicBezTo>
                      <a:pt x="288" y="2"/>
                      <a:pt x="262" y="31"/>
                      <a:pt x="262" y="67"/>
                    </a:cubicBezTo>
                    <a:cubicBezTo>
                      <a:pt x="262" y="78"/>
                      <a:pt x="262" y="78"/>
                      <a:pt x="262" y="78"/>
                    </a:cubicBezTo>
                    <a:cubicBezTo>
                      <a:pt x="262" y="100"/>
                      <a:pt x="247" y="118"/>
                      <a:pt x="226" y="123"/>
                    </a:cubicBezTo>
                    <a:cubicBezTo>
                      <a:pt x="101" y="155"/>
                      <a:pt x="17" y="249"/>
                      <a:pt x="17" y="369"/>
                    </a:cubicBezTo>
                    <a:cubicBezTo>
                      <a:pt x="17" y="371"/>
                      <a:pt x="17" y="371"/>
                      <a:pt x="17" y="371"/>
                    </a:cubicBezTo>
                    <a:cubicBezTo>
                      <a:pt x="17" y="509"/>
                      <a:pt x="99" y="575"/>
                      <a:pt x="229" y="617"/>
                    </a:cubicBezTo>
                    <a:cubicBezTo>
                      <a:pt x="249" y="623"/>
                      <a:pt x="262" y="641"/>
                      <a:pt x="262" y="662"/>
                    </a:cubicBezTo>
                    <a:cubicBezTo>
                      <a:pt x="262" y="861"/>
                      <a:pt x="262" y="861"/>
                      <a:pt x="262" y="861"/>
                    </a:cubicBezTo>
                    <a:cubicBezTo>
                      <a:pt x="262" y="894"/>
                      <a:pt x="227" y="917"/>
                      <a:pt x="196" y="903"/>
                    </a:cubicBezTo>
                    <a:cubicBezTo>
                      <a:pt x="163" y="888"/>
                      <a:pt x="131" y="868"/>
                      <a:pt x="99" y="841"/>
                    </a:cubicBezTo>
                    <a:cubicBezTo>
                      <a:pt x="81" y="827"/>
                      <a:pt x="56" y="830"/>
                      <a:pt x="42" y="846"/>
                    </a:cubicBezTo>
                    <a:cubicBezTo>
                      <a:pt x="17" y="875"/>
                      <a:pt x="17" y="875"/>
                      <a:pt x="17" y="875"/>
                    </a:cubicBezTo>
                    <a:cubicBezTo>
                      <a:pt x="0" y="895"/>
                      <a:pt x="3" y="926"/>
                      <a:pt x="24" y="942"/>
                    </a:cubicBezTo>
                    <a:cubicBezTo>
                      <a:pt x="88" y="992"/>
                      <a:pt x="154" y="1024"/>
                      <a:pt x="226" y="1042"/>
                    </a:cubicBezTo>
                    <a:cubicBezTo>
                      <a:pt x="247" y="1047"/>
                      <a:pt x="262" y="1066"/>
                      <a:pt x="262" y="1087"/>
                    </a:cubicBezTo>
                    <a:cubicBezTo>
                      <a:pt x="262" y="1101"/>
                      <a:pt x="262" y="1101"/>
                      <a:pt x="262" y="1101"/>
                    </a:cubicBezTo>
                    <a:cubicBezTo>
                      <a:pt x="262" y="1138"/>
                      <a:pt x="291" y="1169"/>
                      <a:pt x="328" y="1168"/>
                    </a:cubicBezTo>
                    <a:cubicBezTo>
                      <a:pt x="364" y="1167"/>
                      <a:pt x="390" y="1137"/>
                      <a:pt x="390" y="1101"/>
                    </a:cubicBezTo>
                    <a:cubicBezTo>
                      <a:pt x="390" y="1098"/>
                      <a:pt x="390" y="1098"/>
                      <a:pt x="390" y="1098"/>
                    </a:cubicBezTo>
                    <a:cubicBezTo>
                      <a:pt x="390" y="1075"/>
                      <a:pt x="407" y="1056"/>
                      <a:pt x="429" y="1052"/>
                    </a:cubicBezTo>
                    <a:cubicBezTo>
                      <a:pt x="580" y="1029"/>
                      <a:pt x="679" y="928"/>
                      <a:pt x="679" y="791"/>
                    </a:cubicBezTo>
                    <a:cubicBezTo>
                      <a:pt x="679" y="788"/>
                      <a:pt x="679" y="788"/>
                      <a:pt x="679" y="788"/>
                    </a:cubicBezTo>
                    <a:cubicBezTo>
                      <a:pt x="679" y="658"/>
                      <a:pt x="603" y="581"/>
                      <a:pt x="425" y="533"/>
                    </a:cubicBezTo>
                    <a:close/>
                    <a:moveTo>
                      <a:pt x="262" y="455"/>
                    </a:moveTo>
                    <a:cubicBezTo>
                      <a:pt x="262" y="473"/>
                      <a:pt x="244" y="484"/>
                      <a:pt x="228" y="477"/>
                    </a:cubicBezTo>
                    <a:cubicBezTo>
                      <a:pt x="162" y="446"/>
                      <a:pt x="147" y="410"/>
                      <a:pt x="147" y="363"/>
                    </a:cubicBezTo>
                    <a:cubicBezTo>
                      <a:pt x="147" y="360"/>
                      <a:pt x="147" y="360"/>
                      <a:pt x="147" y="360"/>
                    </a:cubicBezTo>
                    <a:cubicBezTo>
                      <a:pt x="147" y="310"/>
                      <a:pt x="178" y="269"/>
                      <a:pt x="230" y="248"/>
                    </a:cubicBezTo>
                    <a:cubicBezTo>
                      <a:pt x="245" y="241"/>
                      <a:pt x="262" y="253"/>
                      <a:pt x="262" y="269"/>
                    </a:cubicBezTo>
                    <a:lnTo>
                      <a:pt x="262" y="455"/>
                    </a:lnTo>
                    <a:close/>
                    <a:moveTo>
                      <a:pt x="548" y="801"/>
                    </a:moveTo>
                    <a:cubicBezTo>
                      <a:pt x="548" y="867"/>
                      <a:pt x="497" y="917"/>
                      <a:pt x="418" y="933"/>
                    </a:cubicBezTo>
                    <a:cubicBezTo>
                      <a:pt x="404" y="936"/>
                      <a:pt x="390" y="924"/>
                      <a:pt x="390" y="910"/>
                    </a:cubicBezTo>
                    <a:cubicBezTo>
                      <a:pt x="390" y="689"/>
                      <a:pt x="390" y="689"/>
                      <a:pt x="390" y="689"/>
                    </a:cubicBezTo>
                    <a:cubicBezTo>
                      <a:pt x="390" y="673"/>
                      <a:pt x="406" y="662"/>
                      <a:pt x="421" y="667"/>
                    </a:cubicBezTo>
                    <a:cubicBezTo>
                      <a:pt x="526" y="701"/>
                      <a:pt x="548" y="740"/>
                      <a:pt x="548" y="798"/>
                    </a:cubicBezTo>
                    <a:lnTo>
                      <a:pt x="548" y="8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 dirty="0">
                  <a:solidFill>
                    <a:srgbClr val="FFFFFF"/>
                  </a:solidFill>
                  <a:latin typeface="Segoe UI Light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8340851" y="2522123"/>
            <a:ext cx="2844440" cy="3064703"/>
            <a:chOff x="7566516" y="1792410"/>
            <a:chExt cx="2788920" cy="3004884"/>
          </a:xfrm>
        </p:grpSpPr>
        <p:sp>
          <p:nvSpPr>
            <p:cNvPr id="20" name="TextBox 19"/>
            <p:cNvSpPr txBox="1"/>
            <p:nvPr/>
          </p:nvSpPr>
          <p:spPr>
            <a:xfrm>
              <a:off x="7806810" y="1792410"/>
              <a:ext cx="2308335" cy="1335314"/>
            </a:xfrm>
            <a:prstGeom prst="rect">
              <a:avLst/>
            </a:prstGeom>
          </p:spPr>
          <p:txBody>
            <a:bodyPr vert="horz" wrap="none" lIns="93260" tIns="46630" rIns="93260" bIns="46630" rtlCol="0" anchor="ctr">
              <a:noAutofit/>
            </a:bodyPr>
            <a:lstStyle/>
            <a:p>
              <a:pPr algn="ctr" defTabSz="932597">
                <a:lnSpc>
                  <a:spcPct val="95000"/>
                </a:lnSpc>
                <a:spcBef>
                  <a:spcPts val="408"/>
                </a:spcBef>
                <a:spcAft>
                  <a:spcPts val="204"/>
                </a:spcAft>
              </a:pPr>
              <a:r>
                <a:rPr lang="en-US" sz="6323" dirty="0">
                  <a:solidFill>
                    <a:srgbClr val="0078D7"/>
                  </a:solidFill>
                  <a:latin typeface="Segoe UI Light"/>
                  <a:cs typeface="Gotham-Light"/>
                </a:rPr>
                <a:t>3,000+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566516" y="2964624"/>
              <a:ext cx="2788920" cy="1832670"/>
              <a:chOff x="7566516" y="2964624"/>
              <a:chExt cx="2788920" cy="18326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7566516" y="2964624"/>
                <a:ext cx="2788920" cy="1832670"/>
                <a:chOff x="445183" y="3299585"/>
                <a:chExt cx="2788920" cy="183267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445183" y="3577775"/>
                  <a:ext cx="2788920" cy="1554480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93260" rIns="0" bIns="93260" rtlCol="0" anchor="ctr"/>
                <a:lstStyle/>
                <a:p>
                  <a:pPr algn="ctr" defTabSz="932597">
                    <a:lnSpc>
                      <a:spcPct val="95000"/>
                    </a:lnSpc>
                  </a:pPr>
                  <a:endParaRPr lang="en-US" sz="1428" dirty="0" err="1">
                    <a:solidFill>
                      <a:srgbClr val="FFFFFF"/>
                    </a:solidFill>
                    <a:latin typeface="Segoe UI Light"/>
                  </a:endParaRPr>
                </a:p>
              </p:txBody>
            </p:sp>
            <p:sp>
              <p:nvSpPr>
                <p:cNvPr id="44" name="Isosceles Triangle 43"/>
                <p:cNvSpPr/>
                <p:nvPr/>
              </p:nvSpPr>
              <p:spPr>
                <a:xfrm>
                  <a:off x="1561456" y="3299585"/>
                  <a:ext cx="556374" cy="290284"/>
                </a:xfrm>
                <a:prstGeom prst="triangle">
                  <a:avLst/>
                </a:prstGeom>
                <a:solidFill>
                  <a:schemeClr val="accent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93260" rIns="0" bIns="93260" rtlCol="0" anchor="ctr"/>
                <a:lstStyle/>
                <a:p>
                  <a:pPr algn="ctr" defTabSz="932597">
                    <a:lnSpc>
                      <a:spcPct val="95000"/>
                    </a:lnSpc>
                  </a:pPr>
                  <a:endParaRPr lang="en-US" sz="1428" dirty="0" err="1">
                    <a:solidFill>
                      <a:srgbClr val="FFFFFF"/>
                    </a:solidFill>
                    <a:latin typeface="Segoe UI Light"/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7881210" y="4085856"/>
                <a:ext cx="2159535" cy="585410"/>
              </a:xfrm>
              <a:prstGeom prst="rect">
                <a:avLst/>
              </a:prstGeom>
            </p:spPr>
            <p:txBody>
              <a:bodyPr vert="horz" wrap="none" lIns="93260" tIns="46630" rIns="93260" bIns="46630" rtlCol="0" anchor="ctr">
                <a:noAutofit/>
              </a:bodyPr>
              <a:lstStyle/>
              <a:p>
                <a:pPr algn="ctr" defTabSz="932597">
                  <a:lnSpc>
                    <a:spcPct val="95000"/>
                  </a:lnSpc>
                  <a:spcBef>
                    <a:spcPts val="408"/>
                  </a:spcBef>
                  <a:spcAft>
                    <a:spcPts val="204"/>
                  </a:spcAft>
                </a:pPr>
                <a:r>
                  <a:rPr lang="en-US" sz="1836" dirty="0">
                    <a:solidFill>
                      <a:srgbClr val="FFFFFF"/>
                    </a:solidFill>
                    <a:latin typeface="Segoe UI Light"/>
                    <a:cs typeface="Gotham-Light"/>
                  </a:rPr>
                  <a:t>Patent Assets</a:t>
                </a: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8759172" y="3523143"/>
                <a:ext cx="403608" cy="561760"/>
                <a:chOff x="4656138" y="1781175"/>
                <a:chExt cx="506413" cy="704850"/>
              </a:xfrm>
              <a:solidFill>
                <a:srgbClr val="FFFFFF"/>
              </a:solidFill>
            </p:grpSpPr>
            <p:sp>
              <p:nvSpPr>
                <p:cNvPr id="46" name="Freeform 12"/>
                <p:cNvSpPr>
                  <a:spLocks/>
                </p:cNvSpPr>
                <p:nvPr/>
              </p:nvSpPr>
              <p:spPr bwMode="auto">
                <a:xfrm>
                  <a:off x="4795838" y="1971675"/>
                  <a:ext cx="231775" cy="111125"/>
                </a:xfrm>
                <a:custGeom>
                  <a:avLst/>
                  <a:gdLst>
                    <a:gd name="T0" fmla="*/ 176 w 353"/>
                    <a:gd name="T1" fmla="*/ 0 h 169"/>
                    <a:gd name="T2" fmla="*/ 21 w 353"/>
                    <a:gd name="T3" fmla="*/ 69 h 169"/>
                    <a:gd name="T4" fmla="*/ 24 w 353"/>
                    <a:gd name="T5" fmla="*/ 148 h 169"/>
                    <a:gd name="T6" fmla="*/ 104 w 353"/>
                    <a:gd name="T7" fmla="*/ 145 h 169"/>
                    <a:gd name="T8" fmla="*/ 176 w 353"/>
                    <a:gd name="T9" fmla="*/ 113 h 169"/>
                    <a:gd name="T10" fmla="*/ 249 w 353"/>
                    <a:gd name="T11" fmla="*/ 145 h 169"/>
                    <a:gd name="T12" fmla="*/ 291 w 353"/>
                    <a:gd name="T13" fmla="*/ 164 h 169"/>
                    <a:gd name="T14" fmla="*/ 328 w 353"/>
                    <a:gd name="T15" fmla="*/ 149 h 169"/>
                    <a:gd name="T16" fmla="*/ 332 w 353"/>
                    <a:gd name="T17" fmla="*/ 69 h 169"/>
                    <a:gd name="T18" fmla="*/ 176 w 353"/>
                    <a:gd name="T19" fmla="*/ 0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53" h="169">
                      <a:moveTo>
                        <a:pt x="176" y="0"/>
                      </a:moveTo>
                      <a:cubicBezTo>
                        <a:pt x="117" y="0"/>
                        <a:pt x="60" y="25"/>
                        <a:pt x="21" y="69"/>
                      </a:cubicBezTo>
                      <a:cubicBezTo>
                        <a:pt x="0" y="92"/>
                        <a:pt x="1" y="127"/>
                        <a:pt x="24" y="148"/>
                      </a:cubicBezTo>
                      <a:cubicBezTo>
                        <a:pt x="47" y="169"/>
                        <a:pt x="83" y="168"/>
                        <a:pt x="104" y="145"/>
                      </a:cubicBezTo>
                      <a:cubicBezTo>
                        <a:pt x="122" y="124"/>
                        <a:pt x="148" y="113"/>
                        <a:pt x="176" y="113"/>
                      </a:cubicBezTo>
                      <a:cubicBezTo>
                        <a:pt x="204" y="113"/>
                        <a:pt x="230" y="125"/>
                        <a:pt x="249" y="145"/>
                      </a:cubicBezTo>
                      <a:cubicBezTo>
                        <a:pt x="260" y="157"/>
                        <a:pt x="275" y="164"/>
                        <a:pt x="291" y="164"/>
                      </a:cubicBezTo>
                      <a:cubicBezTo>
                        <a:pt x="304" y="164"/>
                        <a:pt x="318" y="159"/>
                        <a:pt x="328" y="149"/>
                      </a:cubicBezTo>
                      <a:cubicBezTo>
                        <a:pt x="351" y="128"/>
                        <a:pt x="353" y="92"/>
                        <a:pt x="332" y="69"/>
                      </a:cubicBezTo>
                      <a:cubicBezTo>
                        <a:pt x="292" y="26"/>
                        <a:pt x="235" y="0"/>
                        <a:pt x="17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 dirty="0">
                    <a:solidFill>
                      <a:srgbClr val="FFFFFF"/>
                    </a:solidFill>
                    <a:latin typeface="Segoe UI Light"/>
                  </a:endParaRPr>
                </a:p>
              </p:txBody>
            </p:sp>
            <p:sp>
              <p:nvSpPr>
                <p:cNvPr id="47" name="Freeform 13"/>
                <p:cNvSpPr>
                  <a:spLocks noEditPoints="1"/>
                </p:cNvSpPr>
                <p:nvPr/>
              </p:nvSpPr>
              <p:spPr bwMode="auto">
                <a:xfrm>
                  <a:off x="4656138" y="1781175"/>
                  <a:ext cx="506413" cy="704850"/>
                </a:xfrm>
                <a:custGeom>
                  <a:avLst/>
                  <a:gdLst>
                    <a:gd name="T0" fmla="*/ 368 w 769"/>
                    <a:gd name="T1" fmla="*/ 10 h 1073"/>
                    <a:gd name="T2" fmla="*/ 5 w 769"/>
                    <a:gd name="T3" fmla="*/ 375 h 1073"/>
                    <a:gd name="T4" fmla="*/ 144 w 769"/>
                    <a:gd name="T5" fmla="*/ 687 h 1073"/>
                    <a:gd name="T6" fmla="*/ 159 w 769"/>
                    <a:gd name="T7" fmla="*/ 718 h 1073"/>
                    <a:gd name="T8" fmla="*/ 174 w 769"/>
                    <a:gd name="T9" fmla="*/ 993 h 1073"/>
                    <a:gd name="T10" fmla="*/ 215 w 769"/>
                    <a:gd name="T11" fmla="*/ 1035 h 1073"/>
                    <a:gd name="T12" fmla="*/ 273 w 769"/>
                    <a:gd name="T13" fmla="*/ 1035 h 1073"/>
                    <a:gd name="T14" fmla="*/ 300 w 769"/>
                    <a:gd name="T15" fmla="*/ 1044 h 1073"/>
                    <a:gd name="T16" fmla="*/ 389 w 769"/>
                    <a:gd name="T17" fmla="*/ 1073 h 1073"/>
                    <a:gd name="T18" fmla="*/ 477 w 769"/>
                    <a:gd name="T19" fmla="*/ 1045 h 1073"/>
                    <a:gd name="T20" fmla="*/ 505 w 769"/>
                    <a:gd name="T21" fmla="*/ 1035 h 1073"/>
                    <a:gd name="T22" fmla="*/ 556 w 769"/>
                    <a:gd name="T23" fmla="*/ 1035 h 1073"/>
                    <a:gd name="T24" fmla="*/ 597 w 769"/>
                    <a:gd name="T25" fmla="*/ 993 h 1073"/>
                    <a:gd name="T26" fmla="*/ 612 w 769"/>
                    <a:gd name="T27" fmla="*/ 720 h 1073"/>
                    <a:gd name="T28" fmla="*/ 628 w 769"/>
                    <a:gd name="T29" fmla="*/ 688 h 1073"/>
                    <a:gd name="T30" fmla="*/ 769 w 769"/>
                    <a:gd name="T31" fmla="*/ 393 h 1073"/>
                    <a:gd name="T32" fmla="*/ 368 w 769"/>
                    <a:gd name="T33" fmla="*/ 10 h 1073"/>
                    <a:gd name="T34" fmla="*/ 497 w 769"/>
                    <a:gd name="T35" fmla="*/ 763 h 1073"/>
                    <a:gd name="T36" fmla="*/ 479 w 769"/>
                    <a:gd name="T37" fmla="*/ 780 h 1073"/>
                    <a:gd name="T38" fmla="*/ 296 w 769"/>
                    <a:gd name="T39" fmla="*/ 811 h 1073"/>
                    <a:gd name="T40" fmla="*/ 278 w 769"/>
                    <a:gd name="T41" fmla="*/ 794 h 1073"/>
                    <a:gd name="T42" fmla="*/ 278 w 769"/>
                    <a:gd name="T43" fmla="*/ 757 h 1073"/>
                    <a:gd name="T44" fmla="*/ 296 w 769"/>
                    <a:gd name="T45" fmla="*/ 740 h 1073"/>
                    <a:gd name="T46" fmla="*/ 479 w 769"/>
                    <a:gd name="T47" fmla="*/ 740 h 1073"/>
                    <a:gd name="T48" fmla="*/ 497 w 769"/>
                    <a:gd name="T49" fmla="*/ 757 h 1073"/>
                    <a:gd name="T50" fmla="*/ 497 w 769"/>
                    <a:gd name="T51" fmla="*/ 763 h 1073"/>
                    <a:gd name="T52" fmla="*/ 497 w 769"/>
                    <a:gd name="T53" fmla="*/ 900 h 1073"/>
                    <a:gd name="T54" fmla="*/ 479 w 769"/>
                    <a:gd name="T55" fmla="*/ 918 h 1073"/>
                    <a:gd name="T56" fmla="*/ 296 w 769"/>
                    <a:gd name="T57" fmla="*/ 918 h 1073"/>
                    <a:gd name="T58" fmla="*/ 278 w 769"/>
                    <a:gd name="T59" fmla="*/ 900 h 1073"/>
                    <a:gd name="T60" fmla="*/ 278 w 769"/>
                    <a:gd name="T61" fmla="*/ 895 h 1073"/>
                    <a:gd name="T62" fmla="*/ 296 w 769"/>
                    <a:gd name="T63" fmla="*/ 877 h 1073"/>
                    <a:gd name="T64" fmla="*/ 479 w 769"/>
                    <a:gd name="T65" fmla="*/ 847 h 1073"/>
                    <a:gd name="T66" fmla="*/ 497 w 769"/>
                    <a:gd name="T67" fmla="*/ 864 h 1073"/>
                    <a:gd name="T68" fmla="*/ 497 w 769"/>
                    <a:gd name="T69" fmla="*/ 900 h 1073"/>
                    <a:gd name="T70" fmla="*/ 244 w 769"/>
                    <a:gd name="T71" fmla="*/ 615 h 1073"/>
                    <a:gd name="T72" fmla="*/ 123 w 769"/>
                    <a:gd name="T73" fmla="*/ 384 h 1073"/>
                    <a:gd name="T74" fmla="*/ 387 w 769"/>
                    <a:gd name="T75" fmla="*/ 128 h 1073"/>
                    <a:gd name="T76" fmla="*/ 652 w 769"/>
                    <a:gd name="T77" fmla="*/ 392 h 1073"/>
                    <a:gd name="T78" fmla="*/ 531 w 769"/>
                    <a:gd name="T79" fmla="*/ 615 h 1073"/>
                    <a:gd name="T80" fmla="*/ 520 w 769"/>
                    <a:gd name="T81" fmla="*/ 618 h 1073"/>
                    <a:gd name="T82" fmla="*/ 255 w 769"/>
                    <a:gd name="T83" fmla="*/ 618 h 1073"/>
                    <a:gd name="T84" fmla="*/ 244 w 769"/>
                    <a:gd name="T85" fmla="*/ 615 h 10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769" h="1073">
                      <a:moveTo>
                        <a:pt x="368" y="10"/>
                      </a:moveTo>
                      <a:cubicBezTo>
                        <a:pt x="172" y="20"/>
                        <a:pt x="14" y="180"/>
                        <a:pt x="5" y="375"/>
                      </a:cubicBezTo>
                      <a:cubicBezTo>
                        <a:pt x="0" y="501"/>
                        <a:pt x="55" y="613"/>
                        <a:pt x="144" y="687"/>
                      </a:cubicBezTo>
                      <a:cubicBezTo>
                        <a:pt x="153" y="694"/>
                        <a:pt x="159" y="706"/>
                        <a:pt x="159" y="718"/>
                      </a:cubicBezTo>
                      <a:cubicBezTo>
                        <a:pt x="174" y="993"/>
                        <a:pt x="174" y="993"/>
                        <a:pt x="174" y="993"/>
                      </a:cubicBezTo>
                      <a:cubicBezTo>
                        <a:pt x="174" y="1015"/>
                        <a:pt x="192" y="1035"/>
                        <a:pt x="215" y="1035"/>
                      </a:cubicBezTo>
                      <a:cubicBezTo>
                        <a:pt x="273" y="1035"/>
                        <a:pt x="273" y="1035"/>
                        <a:pt x="273" y="1035"/>
                      </a:cubicBezTo>
                      <a:cubicBezTo>
                        <a:pt x="283" y="1035"/>
                        <a:pt x="293" y="1037"/>
                        <a:pt x="300" y="1044"/>
                      </a:cubicBezTo>
                      <a:cubicBezTo>
                        <a:pt x="319" y="1062"/>
                        <a:pt x="351" y="1073"/>
                        <a:pt x="389" y="1073"/>
                      </a:cubicBezTo>
                      <a:cubicBezTo>
                        <a:pt x="426" y="1073"/>
                        <a:pt x="459" y="1062"/>
                        <a:pt x="477" y="1045"/>
                      </a:cubicBezTo>
                      <a:cubicBezTo>
                        <a:pt x="485" y="1038"/>
                        <a:pt x="495" y="1035"/>
                        <a:pt x="505" y="1035"/>
                      </a:cubicBezTo>
                      <a:cubicBezTo>
                        <a:pt x="556" y="1035"/>
                        <a:pt x="556" y="1035"/>
                        <a:pt x="556" y="1035"/>
                      </a:cubicBezTo>
                      <a:cubicBezTo>
                        <a:pt x="579" y="1035"/>
                        <a:pt x="597" y="1015"/>
                        <a:pt x="597" y="993"/>
                      </a:cubicBezTo>
                      <a:cubicBezTo>
                        <a:pt x="612" y="720"/>
                        <a:pt x="612" y="720"/>
                        <a:pt x="612" y="720"/>
                      </a:cubicBezTo>
                      <a:cubicBezTo>
                        <a:pt x="612" y="708"/>
                        <a:pt x="618" y="696"/>
                        <a:pt x="628" y="688"/>
                      </a:cubicBezTo>
                      <a:cubicBezTo>
                        <a:pt x="713" y="618"/>
                        <a:pt x="769" y="512"/>
                        <a:pt x="769" y="393"/>
                      </a:cubicBezTo>
                      <a:cubicBezTo>
                        <a:pt x="769" y="175"/>
                        <a:pt x="587" y="0"/>
                        <a:pt x="368" y="10"/>
                      </a:cubicBezTo>
                      <a:close/>
                      <a:moveTo>
                        <a:pt x="497" y="763"/>
                      </a:moveTo>
                      <a:cubicBezTo>
                        <a:pt x="497" y="773"/>
                        <a:pt x="489" y="780"/>
                        <a:pt x="479" y="780"/>
                      </a:cubicBezTo>
                      <a:cubicBezTo>
                        <a:pt x="296" y="811"/>
                        <a:pt x="296" y="811"/>
                        <a:pt x="296" y="811"/>
                      </a:cubicBezTo>
                      <a:cubicBezTo>
                        <a:pt x="286" y="811"/>
                        <a:pt x="278" y="803"/>
                        <a:pt x="278" y="794"/>
                      </a:cubicBezTo>
                      <a:cubicBezTo>
                        <a:pt x="278" y="757"/>
                        <a:pt x="278" y="757"/>
                        <a:pt x="278" y="757"/>
                      </a:cubicBezTo>
                      <a:cubicBezTo>
                        <a:pt x="278" y="748"/>
                        <a:pt x="286" y="740"/>
                        <a:pt x="296" y="740"/>
                      </a:cubicBezTo>
                      <a:cubicBezTo>
                        <a:pt x="479" y="740"/>
                        <a:pt x="479" y="740"/>
                        <a:pt x="479" y="740"/>
                      </a:cubicBezTo>
                      <a:cubicBezTo>
                        <a:pt x="489" y="740"/>
                        <a:pt x="497" y="748"/>
                        <a:pt x="497" y="757"/>
                      </a:cubicBezTo>
                      <a:lnTo>
                        <a:pt x="497" y="763"/>
                      </a:lnTo>
                      <a:close/>
                      <a:moveTo>
                        <a:pt x="497" y="900"/>
                      </a:moveTo>
                      <a:cubicBezTo>
                        <a:pt x="497" y="910"/>
                        <a:pt x="489" y="918"/>
                        <a:pt x="479" y="918"/>
                      </a:cubicBezTo>
                      <a:cubicBezTo>
                        <a:pt x="296" y="918"/>
                        <a:pt x="296" y="918"/>
                        <a:pt x="296" y="918"/>
                      </a:cubicBezTo>
                      <a:cubicBezTo>
                        <a:pt x="286" y="918"/>
                        <a:pt x="278" y="910"/>
                        <a:pt x="278" y="900"/>
                      </a:cubicBezTo>
                      <a:cubicBezTo>
                        <a:pt x="278" y="895"/>
                        <a:pt x="278" y="895"/>
                        <a:pt x="278" y="895"/>
                      </a:cubicBezTo>
                      <a:cubicBezTo>
                        <a:pt x="278" y="885"/>
                        <a:pt x="286" y="877"/>
                        <a:pt x="296" y="877"/>
                      </a:cubicBezTo>
                      <a:cubicBezTo>
                        <a:pt x="479" y="847"/>
                        <a:pt x="479" y="847"/>
                        <a:pt x="479" y="847"/>
                      </a:cubicBezTo>
                      <a:cubicBezTo>
                        <a:pt x="489" y="847"/>
                        <a:pt x="497" y="854"/>
                        <a:pt x="497" y="864"/>
                      </a:cubicBezTo>
                      <a:lnTo>
                        <a:pt x="497" y="900"/>
                      </a:lnTo>
                      <a:close/>
                      <a:moveTo>
                        <a:pt x="244" y="615"/>
                      </a:moveTo>
                      <a:cubicBezTo>
                        <a:pt x="169" y="566"/>
                        <a:pt x="120" y="481"/>
                        <a:pt x="123" y="384"/>
                      </a:cubicBezTo>
                      <a:cubicBezTo>
                        <a:pt x="127" y="240"/>
                        <a:pt x="243" y="128"/>
                        <a:pt x="387" y="128"/>
                      </a:cubicBezTo>
                      <a:cubicBezTo>
                        <a:pt x="533" y="128"/>
                        <a:pt x="652" y="246"/>
                        <a:pt x="652" y="392"/>
                      </a:cubicBezTo>
                      <a:cubicBezTo>
                        <a:pt x="652" y="485"/>
                        <a:pt x="604" y="567"/>
                        <a:pt x="531" y="615"/>
                      </a:cubicBezTo>
                      <a:cubicBezTo>
                        <a:pt x="528" y="617"/>
                        <a:pt x="524" y="618"/>
                        <a:pt x="520" y="618"/>
                      </a:cubicBezTo>
                      <a:cubicBezTo>
                        <a:pt x="255" y="618"/>
                        <a:pt x="255" y="618"/>
                        <a:pt x="255" y="618"/>
                      </a:cubicBezTo>
                      <a:cubicBezTo>
                        <a:pt x="251" y="618"/>
                        <a:pt x="247" y="617"/>
                        <a:pt x="244" y="6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 dirty="0">
                    <a:solidFill>
                      <a:srgbClr val="FFFFFF"/>
                    </a:solidFill>
                    <a:latin typeface="Segoe UI Light"/>
                  </a:endParaRPr>
                </a:p>
              </p:txBody>
            </p:sp>
          </p:grpSp>
        </p:grpSp>
      </p:grpSp>
      <p:grpSp>
        <p:nvGrpSpPr>
          <p:cNvPr id="9" name="Group 8"/>
          <p:cNvGrpSpPr/>
          <p:nvPr/>
        </p:nvGrpSpPr>
        <p:grpSpPr>
          <a:xfrm>
            <a:off x="4637720" y="2522123"/>
            <a:ext cx="2844440" cy="3064703"/>
            <a:chOff x="4708859" y="1792410"/>
            <a:chExt cx="2788920" cy="3004884"/>
          </a:xfrm>
        </p:grpSpPr>
        <p:sp>
          <p:nvSpPr>
            <p:cNvPr id="19" name="TextBox 18"/>
            <p:cNvSpPr txBox="1"/>
            <p:nvPr/>
          </p:nvSpPr>
          <p:spPr>
            <a:xfrm>
              <a:off x="4949153" y="1792410"/>
              <a:ext cx="2308335" cy="1335314"/>
            </a:xfrm>
            <a:prstGeom prst="rect">
              <a:avLst/>
            </a:prstGeom>
          </p:spPr>
          <p:txBody>
            <a:bodyPr vert="horz" wrap="none" lIns="93260" tIns="46630" rIns="93260" bIns="46630" rtlCol="0" anchor="ctr">
              <a:noAutofit/>
            </a:bodyPr>
            <a:lstStyle/>
            <a:p>
              <a:pPr algn="ctr" defTabSz="932597">
                <a:lnSpc>
                  <a:spcPct val="95000"/>
                </a:lnSpc>
                <a:spcBef>
                  <a:spcPts val="408"/>
                </a:spcBef>
                <a:spcAft>
                  <a:spcPts val="204"/>
                </a:spcAft>
              </a:pPr>
              <a:r>
                <a:rPr lang="en-US" sz="6323" dirty="0">
                  <a:solidFill>
                    <a:srgbClr val="0078D7"/>
                  </a:solidFill>
                  <a:latin typeface="Segoe UI Light"/>
                  <a:cs typeface="Gotham-Light"/>
                </a:rPr>
                <a:t>12,000+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708859" y="2964624"/>
              <a:ext cx="2788920" cy="1832670"/>
              <a:chOff x="4708859" y="2964624"/>
              <a:chExt cx="2788920" cy="1832670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4708859" y="2964624"/>
                <a:ext cx="2788920" cy="1832670"/>
                <a:chOff x="445183" y="3299585"/>
                <a:chExt cx="2788920" cy="183267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445183" y="3577775"/>
                  <a:ext cx="2788920" cy="1554480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93260" rIns="0" bIns="93260" rtlCol="0" anchor="ctr"/>
                <a:lstStyle/>
                <a:p>
                  <a:pPr algn="ctr" defTabSz="932597">
                    <a:lnSpc>
                      <a:spcPct val="95000"/>
                    </a:lnSpc>
                  </a:pPr>
                  <a:endParaRPr lang="en-US" sz="1428" dirty="0" err="1">
                    <a:solidFill>
                      <a:srgbClr val="FFFFFF"/>
                    </a:solidFill>
                    <a:latin typeface="Segoe UI Light"/>
                  </a:endParaRPr>
                </a:p>
              </p:txBody>
            </p:sp>
            <p:sp>
              <p:nvSpPr>
                <p:cNvPr id="41" name="Isosceles Triangle 40"/>
                <p:cNvSpPr/>
                <p:nvPr/>
              </p:nvSpPr>
              <p:spPr>
                <a:xfrm>
                  <a:off x="1561456" y="3299585"/>
                  <a:ext cx="556374" cy="290284"/>
                </a:xfrm>
                <a:prstGeom prst="triangle">
                  <a:avLst/>
                </a:prstGeom>
                <a:solidFill>
                  <a:schemeClr val="accent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93260" rIns="0" bIns="93260" rtlCol="0" anchor="ctr"/>
                <a:lstStyle/>
                <a:p>
                  <a:pPr algn="ctr" defTabSz="932597">
                    <a:lnSpc>
                      <a:spcPct val="95000"/>
                    </a:lnSpc>
                  </a:pPr>
                  <a:endParaRPr lang="en-US" sz="1428" dirty="0" err="1">
                    <a:solidFill>
                      <a:srgbClr val="FFFFFF"/>
                    </a:solidFill>
                    <a:latin typeface="Segoe UI Light"/>
                  </a:endParaRP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4903401" y="4085856"/>
                <a:ext cx="2399839" cy="585410"/>
              </a:xfrm>
              <a:prstGeom prst="rect">
                <a:avLst/>
              </a:prstGeom>
            </p:spPr>
            <p:txBody>
              <a:bodyPr vert="horz" wrap="none" lIns="93260" tIns="46630" rIns="93260" bIns="46630" rtlCol="0" anchor="ctr">
                <a:noAutofit/>
              </a:bodyPr>
              <a:lstStyle/>
              <a:p>
                <a:pPr algn="ctr" defTabSz="932597">
                  <a:lnSpc>
                    <a:spcPct val="95000"/>
                  </a:lnSpc>
                  <a:spcBef>
                    <a:spcPts val="408"/>
                  </a:spcBef>
                  <a:spcAft>
                    <a:spcPts val="204"/>
                  </a:spcAft>
                </a:pPr>
                <a:r>
                  <a:rPr lang="en-US" sz="1836" dirty="0">
                    <a:solidFill>
                      <a:srgbClr val="FFFFFF"/>
                    </a:solidFill>
                    <a:latin typeface="Segoe UI Light"/>
                    <a:cs typeface="Gotham-Light"/>
                  </a:rPr>
                  <a:t>Global Employees</a:t>
                </a:r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5814887" y="3516185"/>
                <a:ext cx="576864" cy="575676"/>
              </a:xfrm>
              <a:custGeom>
                <a:avLst/>
                <a:gdLst>
                  <a:gd name="T0" fmla="*/ 0 w 1173"/>
                  <a:gd name="T1" fmla="*/ 586 h 1173"/>
                  <a:gd name="T2" fmla="*/ 1173 w 1173"/>
                  <a:gd name="T3" fmla="*/ 586 h 1173"/>
                  <a:gd name="T4" fmla="*/ 800 w 1173"/>
                  <a:gd name="T5" fmla="*/ 178 h 1173"/>
                  <a:gd name="T6" fmla="*/ 958 w 1173"/>
                  <a:gd name="T7" fmla="*/ 372 h 1173"/>
                  <a:gd name="T8" fmla="*/ 835 w 1173"/>
                  <a:gd name="T9" fmla="*/ 357 h 1173"/>
                  <a:gd name="T10" fmla="*/ 800 w 1173"/>
                  <a:gd name="T11" fmla="*/ 178 h 1173"/>
                  <a:gd name="T12" fmla="*/ 571 w 1173"/>
                  <a:gd name="T13" fmla="*/ 161 h 1173"/>
                  <a:gd name="T14" fmla="*/ 709 w 1173"/>
                  <a:gd name="T15" fmla="*/ 343 h 1173"/>
                  <a:gd name="T16" fmla="*/ 485 w 1173"/>
                  <a:gd name="T17" fmla="*/ 372 h 1173"/>
                  <a:gd name="T18" fmla="*/ 198 w 1173"/>
                  <a:gd name="T19" fmla="*/ 339 h 1173"/>
                  <a:gd name="T20" fmla="*/ 402 w 1173"/>
                  <a:gd name="T21" fmla="*/ 207 h 1173"/>
                  <a:gd name="T22" fmla="*/ 319 w 1173"/>
                  <a:gd name="T23" fmla="*/ 372 h 1173"/>
                  <a:gd name="T24" fmla="*/ 198 w 1173"/>
                  <a:gd name="T25" fmla="*/ 339 h 1173"/>
                  <a:gd name="T26" fmla="*/ 134 w 1173"/>
                  <a:gd name="T27" fmla="*/ 669 h 1173"/>
                  <a:gd name="T28" fmla="*/ 134 w 1173"/>
                  <a:gd name="T29" fmla="*/ 504 h 1173"/>
                  <a:gd name="T30" fmla="*/ 289 w 1173"/>
                  <a:gd name="T31" fmla="*/ 487 h 1173"/>
                  <a:gd name="T32" fmla="*/ 306 w 1173"/>
                  <a:gd name="T33" fmla="*/ 581 h 1173"/>
                  <a:gd name="T34" fmla="*/ 290 w 1173"/>
                  <a:gd name="T35" fmla="*/ 686 h 1173"/>
                  <a:gd name="T36" fmla="*/ 386 w 1173"/>
                  <a:gd name="T37" fmla="*/ 1001 h 1173"/>
                  <a:gd name="T38" fmla="*/ 216 w 1173"/>
                  <a:gd name="T39" fmla="*/ 801 h 1173"/>
                  <a:gd name="T40" fmla="*/ 344 w 1173"/>
                  <a:gd name="T41" fmla="*/ 816 h 1173"/>
                  <a:gd name="T42" fmla="*/ 386 w 1173"/>
                  <a:gd name="T43" fmla="*/ 1001 h 1173"/>
                  <a:gd name="T44" fmla="*/ 604 w 1173"/>
                  <a:gd name="T45" fmla="*/ 1000 h 1173"/>
                  <a:gd name="T46" fmla="*/ 472 w 1173"/>
                  <a:gd name="T47" fmla="*/ 830 h 1173"/>
                  <a:gd name="T48" fmla="*/ 683 w 1173"/>
                  <a:gd name="T49" fmla="*/ 801 h 1173"/>
                  <a:gd name="T50" fmla="*/ 723 w 1173"/>
                  <a:gd name="T51" fmla="*/ 700 h 1173"/>
                  <a:gd name="T52" fmla="*/ 617 w 1173"/>
                  <a:gd name="T53" fmla="*/ 564 h 1173"/>
                  <a:gd name="T54" fmla="*/ 557 w 1173"/>
                  <a:gd name="T55" fmla="*/ 700 h 1173"/>
                  <a:gd name="T56" fmla="*/ 451 w 1173"/>
                  <a:gd name="T57" fmla="*/ 473 h 1173"/>
                  <a:gd name="T58" fmla="*/ 723 w 1173"/>
                  <a:gd name="T59" fmla="*/ 700 h 1173"/>
                  <a:gd name="T60" fmla="*/ 789 w 1173"/>
                  <a:gd name="T61" fmla="*/ 1000 h 1173"/>
                  <a:gd name="T62" fmla="*/ 831 w 1173"/>
                  <a:gd name="T63" fmla="*/ 816 h 1173"/>
                  <a:gd name="T64" fmla="*/ 958 w 1173"/>
                  <a:gd name="T65" fmla="*/ 801 h 1173"/>
                  <a:gd name="T66" fmla="*/ 1019 w 1173"/>
                  <a:gd name="T67" fmla="*/ 686 h 1173"/>
                  <a:gd name="T68" fmla="*/ 863 w 1173"/>
                  <a:gd name="T69" fmla="*/ 663 h 1173"/>
                  <a:gd name="T70" fmla="*/ 865 w 1173"/>
                  <a:gd name="T71" fmla="*/ 510 h 1173"/>
                  <a:gd name="T72" fmla="*/ 1019 w 1173"/>
                  <a:gd name="T73" fmla="*/ 487 h 1173"/>
                  <a:gd name="T74" fmla="*/ 1048 w 1173"/>
                  <a:gd name="T75" fmla="*/ 586 h 1173"/>
                  <a:gd name="T76" fmla="*/ 1019 w 1173"/>
                  <a:gd name="T77" fmla="*/ 686 h 1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73" h="1173">
                    <a:moveTo>
                      <a:pt x="587" y="0"/>
                    </a:moveTo>
                    <a:cubicBezTo>
                      <a:pt x="263" y="0"/>
                      <a:pt x="0" y="263"/>
                      <a:pt x="0" y="586"/>
                    </a:cubicBezTo>
                    <a:cubicBezTo>
                      <a:pt x="0" y="910"/>
                      <a:pt x="263" y="1173"/>
                      <a:pt x="587" y="1173"/>
                    </a:cubicBezTo>
                    <a:cubicBezTo>
                      <a:pt x="911" y="1173"/>
                      <a:pt x="1173" y="910"/>
                      <a:pt x="1173" y="586"/>
                    </a:cubicBezTo>
                    <a:cubicBezTo>
                      <a:pt x="1173" y="263"/>
                      <a:pt x="911" y="0"/>
                      <a:pt x="587" y="0"/>
                    </a:cubicBezTo>
                    <a:close/>
                    <a:moveTo>
                      <a:pt x="800" y="178"/>
                    </a:moveTo>
                    <a:cubicBezTo>
                      <a:pt x="872" y="216"/>
                      <a:pt x="932" y="272"/>
                      <a:pt x="976" y="339"/>
                    </a:cubicBezTo>
                    <a:cubicBezTo>
                      <a:pt x="984" y="353"/>
                      <a:pt x="974" y="372"/>
                      <a:pt x="958" y="372"/>
                    </a:cubicBezTo>
                    <a:cubicBezTo>
                      <a:pt x="855" y="372"/>
                      <a:pt x="855" y="372"/>
                      <a:pt x="855" y="372"/>
                    </a:cubicBezTo>
                    <a:cubicBezTo>
                      <a:pt x="846" y="372"/>
                      <a:pt x="838" y="366"/>
                      <a:pt x="835" y="357"/>
                    </a:cubicBezTo>
                    <a:cubicBezTo>
                      <a:pt x="820" y="305"/>
                      <a:pt x="799" y="255"/>
                      <a:pt x="773" y="207"/>
                    </a:cubicBezTo>
                    <a:cubicBezTo>
                      <a:pt x="763" y="189"/>
                      <a:pt x="782" y="169"/>
                      <a:pt x="800" y="178"/>
                    </a:cubicBezTo>
                    <a:close/>
                    <a:moveTo>
                      <a:pt x="466" y="343"/>
                    </a:moveTo>
                    <a:cubicBezTo>
                      <a:pt x="491" y="278"/>
                      <a:pt x="526" y="217"/>
                      <a:pt x="571" y="161"/>
                    </a:cubicBezTo>
                    <a:cubicBezTo>
                      <a:pt x="579" y="151"/>
                      <a:pt x="595" y="151"/>
                      <a:pt x="603" y="161"/>
                    </a:cubicBezTo>
                    <a:cubicBezTo>
                      <a:pt x="648" y="217"/>
                      <a:pt x="684" y="278"/>
                      <a:pt x="709" y="343"/>
                    </a:cubicBezTo>
                    <a:cubicBezTo>
                      <a:pt x="714" y="357"/>
                      <a:pt x="704" y="372"/>
                      <a:pt x="689" y="372"/>
                    </a:cubicBezTo>
                    <a:cubicBezTo>
                      <a:pt x="485" y="372"/>
                      <a:pt x="485" y="372"/>
                      <a:pt x="485" y="372"/>
                    </a:cubicBezTo>
                    <a:cubicBezTo>
                      <a:pt x="470" y="372"/>
                      <a:pt x="460" y="357"/>
                      <a:pt x="466" y="343"/>
                    </a:cubicBezTo>
                    <a:close/>
                    <a:moveTo>
                      <a:pt x="198" y="339"/>
                    </a:moveTo>
                    <a:cubicBezTo>
                      <a:pt x="242" y="271"/>
                      <a:pt x="302" y="215"/>
                      <a:pt x="374" y="178"/>
                    </a:cubicBezTo>
                    <a:cubicBezTo>
                      <a:pt x="393" y="168"/>
                      <a:pt x="412" y="189"/>
                      <a:pt x="402" y="207"/>
                    </a:cubicBezTo>
                    <a:cubicBezTo>
                      <a:pt x="376" y="255"/>
                      <a:pt x="355" y="305"/>
                      <a:pt x="339" y="357"/>
                    </a:cubicBezTo>
                    <a:cubicBezTo>
                      <a:pt x="337" y="366"/>
                      <a:pt x="329" y="372"/>
                      <a:pt x="319" y="372"/>
                    </a:cubicBezTo>
                    <a:cubicBezTo>
                      <a:pt x="216" y="372"/>
                      <a:pt x="216" y="372"/>
                      <a:pt x="216" y="372"/>
                    </a:cubicBezTo>
                    <a:cubicBezTo>
                      <a:pt x="199" y="372"/>
                      <a:pt x="189" y="353"/>
                      <a:pt x="198" y="339"/>
                    </a:cubicBezTo>
                    <a:close/>
                    <a:moveTo>
                      <a:pt x="154" y="686"/>
                    </a:moveTo>
                    <a:cubicBezTo>
                      <a:pt x="144" y="686"/>
                      <a:pt x="135" y="679"/>
                      <a:pt x="134" y="669"/>
                    </a:cubicBezTo>
                    <a:cubicBezTo>
                      <a:pt x="129" y="642"/>
                      <a:pt x="126" y="615"/>
                      <a:pt x="126" y="586"/>
                    </a:cubicBezTo>
                    <a:cubicBezTo>
                      <a:pt x="126" y="558"/>
                      <a:pt x="129" y="531"/>
                      <a:pt x="134" y="504"/>
                    </a:cubicBezTo>
                    <a:cubicBezTo>
                      <a:pt x="135" y="494"/>
                      <a:pt x="144" y="487"/>
                      <a:pt x="154" y="487"/>
                    </a:cubicBezTo>
                    <a:cubicBezTo>
                      <a:pt x="289" y="487"/>
                      <a:pt x="289" y="487"/>
                      <a:pt x="289" y="487"/>
                    </a:cubicBezTo>
                    <a:cubicBezTo>
                      <a:pt x="301" y="487"/>
                      <a:pt x="311" y="498"/>
                      <a:pt x="310" y="510"/>
                    </a:cubicBezTo>
                    <a:cubicBezTo>
                      <a:pt x="307" y="534"/>
                      <a:pt x="306" y="557"/>
                      <a:pt x="306" y="581"/>
                    </a:cubicBezTo>
                    <a:cubicBezTo>
                      <a:pt x="306" y="608"/>
                      <a:pt x="308" y="636"/>
                      <a:pt x="311" y="663"/>
                    </a:cubicBezTo>
                    <a:cubicBezTo>
                      <a:pt x="312" y="675"/>
                      <a:pt x="303" y="686"/>
                      <a:pt x="290" y="686"/>
                    </a:cubicBezTo>
                    <a:lnTo>
                      <a:pt x="154" y="686"/>
                    </a:lnTo>
                    <a:close/>
                    <a:moveTo>
                      <a:pt x="386" y="1001"/>
                    </a:moveTo>
                    <a:cubicBezTo>
                      <a:pt x="309" y="963"/>
                      <a:pt x="244" y="905"/>
                      <a:pt x="198" y="834"/>
                    </a:cubicBezTo>
                    <a:cubicBezTo>
                      <a:pt x="189" y="820"/>
                      <a:pt x="199" y="801"/>
                      <a:pt x="216" y="801"/>
                    </a:cubicBezTo>
                    <a:cubicBezTo>
                      <a:pt x="324" y="801"/>
                      <a:pt x="324" y="801"/>
                      <a:pt x="324" y="801"/>
                    </a:cubicBezTo>
                    <a:cubicBezTo>
                      <a:pt x="333" y="801"/>
                      <a:pt x="341" y="807"/>
                      <a:pt x="344" y="816"/>
                    </a:cubicBezTo>
                    <a:cubicBezTo>
                      <a:pt x="361" y="870"/>
                      <a:pt x="384" y="922"/>
                      <a:pt x="413" y="971"/>
                    </a:cubicBezTo>
                    <a:cubicBezTo>
                      <a:pt x="423" y="989"/>
                      <a:pt x="404" y="1010"/>
                      <a:pt x="386" y="1001"/>
                    </a:cubicBezTo>
                    <a:close/>
                    <a:moveTo>
                      <a:pt x="703" y="830"/>
                    </a:moveTo>
                    <a:cubicBezTo>
                      <a:pt x="678" y="890"/>
                      <a:pt x="645" y="947"/>
                      <a:pt x="604" y="1000"/>
                    </a:cubicBezTo>
                    <a:cubicBezTo>
                      <a:pt x="595" y="1011"/>
                      <a:pt x="579" y="1011"/>
                      <a:pt x="571" y="1000"/>
                    </a:cubicBezTo>
                    <a:cubicBezTo>
                      <a:pt x="529" y="947"/>
                      <a:pt x="496" y="890"/>
                      <a:pt x="472" y="830"/>
                    </a:cubicBezTo>
                    <a:cubicBezTo>
                      <a:pt x="466" y="816"/>
                      <a:pt x="476" y="801"/>
                      <a:pt x="491" y="801"/>
                    </a:cubicBezTo>
                    <a:cubicBezTo>
                      <a:pt x="683" y="801"/>
                      <a:pt x="683" y="801"/>
                      <a:pt x="683" y="801"/>
                    </a:cubicBezTo>
                    <a:cubicBezTo>
                      <a:pt x="698" y="801"/>
                      <a:pt x="708" y="816"/>
                      <a:pt x="703" y="830"/>
                    </a:cubicBezTo>
                    <a:close/>
                    <a:moveTo>
                      <a:pt x="723" y="700"/>
                    </a:moveTo>
                    <a:cubicBezTo>
                      <a:pt x="617" y="700"/>
                      <a:pt x="617" y="700"/>
                      <a:pt x="617" y="700"/>
                    </a:cubicBezTo>
                    <a:cubicBezTo>
                      <a:pt x="617" y="564"/>
                      <a:pt x="617" y="564"/>
                      <a:pt x="617" y="564"/>
                    </a:cubicBezTo>
                    <a:cubicBezTo>
                      <a:pt x="557" y="564"/>
                      <a:pt x="557" y="564"/>
                      <a:pt x="557" y="564"/>
                    </a:cubicBezTo>
                    <a:cubicBezTo>
                      <a:pt x="557" y="700"/>
                      <a:pt x="557" y="700"/>
                      <a:pt x="557" y="700"/>
                    </a:cubicBezTo>
                    <a:cubicBezTo>
                      <a:pt x="451" y="700"/>
                      <a:pt x="451" y="700"/>
                      <a:pt x="451" y="700"/>
                    </a:cubicBezTo>
                    <a:cubicBezTo>
                      <a:pt x="451" y="473"/>
                      <a:pt x="451" y="473"/>
                      <a:pt x="451" y="473"/>
                    </a:cubicBezTo>
                    <a:cubicBezTo>
                      <a:pt x="723" y="473"/>
                      <a:pt x="723" y="473"/>
                      <a:pt x="723" y="473"/>
                    </a:cubicBezTo>
                    <a:lnTo>
                      <a:pt x="723" y="700"/>
                    </a:lnTo>
                    <a:close/>
                    <a:moveTo>
                      <a:pt x="975" y="834"/>
                    </a:moveTo>
                    <a:cubicBezTo>
                      <a:pt x="930" y="905"/>
                      <a:pt x="865" y="963"/>
                      <a:pt x="789" y="1000"/>
                    </a:cubicBezTo>
                    <a:cubicBezTo>
                      <a:pt x="771" y="1009"/>
                      <a:pt x="752" y="989"/>
                      <a:pt x="762" y="971"/>
                    </a:cubicBezTo>
                    <a:cubicBezTo>
                      <a:pt x="790" y="921"/>
                      <a:pt x="813" y="869"/>
                      <a:pt x="831" y="816"/>
                    </a:cubicBezTo>
                    <a:cubicBezTo>
                      <a:pt x="833" y="807"/>
                      <a:pt x="841" y="801"/>
                      <a:pt x="850" y="801"/>
                    </a:cubicBezTo>
                    <a:cubicBezTo>
                      <a:pt x="958" y="801"/>
                      <a:pt x="958" y="801"/>
                      <a:pt x="958" y="801"/>
                    </a:cubicBezTo>
                    <a:cubicBezTo>
                      <a:pt x="974" y="801"/>
                      <a:pt x="984" y="820"/>
                      <a:pt x="975" y="834"/>
                    </a:cubicBezTo>
                    <a:close/>
                    <a:moveTo>
                      <a:pt x="1019" y="686"/>
                    </a:moveTo>
                    <a:cubicBezTo>
                      <a:pt x="884" y="686"/>
                      <a:pt x="884" y="686"/>
                      <a:pt x="884" y="686"/>
                    </a:cubicBezTo>
                    <a:cubicBezTo>
                      <a:pt x="872" y="686"/>
                      <a:pt x="862" y="675"/>
                      <a:pt x="863" y="663"/>
                    </a:cubicBezTo>
                    <a:cubicBezTo>
                      <a:pt x="866" y="636"/>
                      <a:pt x="868" y="608"/>
                      <a:pt x="868" y="581"/>
                    </a:cubicBezTo>
                    <a:cubicBezTo>
                      <a:pt x="868" y="557"/>
                      <a:pt x="867" y="534"/>
                      <a:pt x="865" y="510"/>
                    </a:cubicBezTo>
                    <a:cubicBezTo>
                      <a:pt x="864" y="498"/>
                      <a:pt x="873" y="487"/>
                      <a:pt x="886" y="487"/>
                    </a:cubicBezTo>
                    <a:cubicBezTo>
                      <a:pt x="1019" y="487"/>
                      <a:pt x="1019" y="487"/>
                      <a:pt x="1019" y="487"/>
                    </a:cubicBezTo>
                    <a:cubicBezTo>
                      <a:pt x="1029" y="487"/>
                      <a:pt x="1038" y="494"/>
                      <a:pt x="1040" y="504"/>
                    </a:cubicBezTo>
                    <a:cubicBezTo>
                      <a:pt x="1045" y="531"/>
                      <a:pt x="1048" y="558"/>
                      <a:pt x="1048" y="586"/>
                    </a:cubicBezTo>
                    <a:cubicBezTo>
                      <a:pt x="1048" y="615"/>
                      <a:pt x="1045" y="642"/>
                      <a:pt x="1040" y="669"/>
                    </a:cubicBezTo>
                    <a:cubicBezTo>
                      <a:pt x="1038" y="679"/>
                      <a:pt x="1029" y="686"/>
                      <a:pt x="1019" y="68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3260" tIns="46630" rIns="93260" bIns="46630" numCol="1" anchor="t" anchorCtr="0" compatLnSpc="1">
                <a:prstTxWarp prst="textNoShape">
                  <a:avLst/>
                </a:prstTxWarp>
              </a:bodyPr>
              <a:lstStyle/>
              <a:p>
                <a:pPr defTabSz="932597"/>
                <a:endParaRPr lang="en-US" sz="1836" dirty="0">
                  <a:solidFill>
                    <a:srgbClr val="FFFFFF"/>
                  </a:solidFill>
                  <a:latin typeface="Segoe UI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6107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803356" y="1110314"/>
            <a:ext cx="8537820" cy="428998"/>
          </a:xfrm>
          <a:prstGeom prst="rect">
            <a:avLst/>
          </a:prstGeom>
          <a:solidFill>
            <a:srgbClr val="8DC63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defTabSz="950953" fontAlgn="base">
              <a:spcBef>
                <a:spcPct val="0"/>
              </a:spcBef>
              <a:spcAft>
                <a:spcPct val="0"/>
              </a:spcAft>
            </a:pPr>
            <a:r>
              <a: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 NetApp </a:t>
            </a:r>
            <a:r>
              <a:rPr lang="en-US" sz="2040" dirty="0" err="1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SnapManager</a:t>
            </a:r>
            <a:r>
              <a:rPr lang="en-US" sz="204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rPr>
              <a:t> for </a:t>
            </a:r>
          </a:p>
        </p:txBody>
      </p:sp>
      <p:pic>
        <p:nvPicPr>
          <p:cNvPr id="20" name="Picture 19" descr="sql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1083" y="1110315"/>
            <a:ext cx="1509435" cy="43529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 bwMode="auto">
          <a:xfrm rot="11157937">
            <a:off x="2883166" y="1829332"/>
            <a:ext cx="7563825" cy="4785090"/>
          </a:xfrm>
          <a:prstGeom prst="cloud">
            <a:avLst/>
          </a:prstGeom>
          <a:noFill/>
          <a:ln w="38100" cap="flat" cmpd="sng" algn="ctr">
            <a:solidFill>
              <a:srgbClr val="7989BD">
                <a:alpha val="40784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945" tIns="34974" rIns="69945" bIns="34974" numCol="1" rtlCol="0" anchor="ctr" anchorCtr="0" compatLnSpc="1">
            <a:prstTxWarp prst="textNoShape">
              <a:avLst/>
            </a:prstTxWarp>
          </a:bodyPr>
          <a:lstStyle/>
          <a:p>
            <a:pPr algn="ctr" defTabSz="699430" fontAlgn="base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</a:pPr>
            <a:endParaRPr lang="en-US" sz="1530" dirty="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478762" y="1536817"/>
            <a:ext cx="6270263" cy="1237887"/>
            <a:chOff x="2886704" y="1948644"/>
            <a:chExt cx="3817346" cy="753626"/>
          </a:xfrm>
        </p:grpSpPr>
        <p:sp>
          <p:nvSpPr>
            <p:cNvPr id="22" name="Trapezoid 21"/>
            <p:cNvSpPr/>
            <p:nvPr/>
          </p:nvSpPr>
          <p:spPr bwMode="auto">
            <a:xfrm>
              <a:off x="2886704" y="1948644"/>
              <a:ext cx="3817346" cy="753626"/>
            </a:xfrm>
            <a:prstGeom prst="trapezoid">
              <a:avLst>
                <a:gd name="adj" fmla="val 32755"/>
              </a:avLst>
            </a:prstGeom>
            <a:gradFill flip="none" rotWithShape="1">
              <a:gsLst>
                <a:gs pos="0">
                  <a:srgbClr val="82BDEE"/>
                </a:gs>
                <a:gs pos="71000">
                  <a:srgbClr val="D3E5E9"/>
                </a:gs>
                <a:gs pos="84000">
                  <a:srgbClr val="CFE6F1"/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9945" tIns="34974" rIns="69945" bIns="34974" numCol="1" rtlCol="0" anchor="ctr" anchorCtr="0" compatLnSpc="1">
              <a:prstTxWarp prst="textNoShape">
                <a:avLst/>
              </a:prstTxWarp>
            </a:bodyPr>
            <a:lstStyle/>
            <a:p>
              <a:pPr defTabSz="932597" fontAlgn="base">
                <a:spcBef>
                  <a:spcPct val="0"/>
                </a:spcBef>
                <a:spcAft>
                  <a:spcPct val="0"/>
                </a:spcAft>
              </a:pPr>
              <a:endParaRPr lang="en-US" sz="1530" dirty="0">
                <a:solidFill>
                  <a:srgbClr val="000000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7218" y="2073680"/>
              <a:ext cx="1523393" cy="35844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227210" y="2323558"/>
              <a:ext cx="1028700" cy="200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597" fontAlgn="base">
                <a:spcBef>
                  <a:spcPct val="0"/>
                </a:spcBef>
                <a:spcAft>
                  <a:spcPct val="0"/>
                </a:spcAft>
                <a:buClr>
                  <a:srgbClr val="00B0F0"/>
                </a:buClr>
              </a:pPr>
              <a:r>
                <a:rPr lang="en-US" sz="1496" dirty="0">
                  <a:solidFill>
                    <a:srgbClr val="033C80"/>
                  </a:solidFill>
                </a:rPr>
                <a:t>with Hyper-V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59971" y="2734265"/>
            <a:ext cx="6709249" cy="683205"/>
            <a:chOff x="2753764" y="2689865"/>
            <a:chExt cx="4084601" cy="415936"/>
          </a:xfrm>
          <a:solidFill>
            <a:srgbClr val="FFFF66"/>
          </a:solidFill>
        </p:grpSpPr>
        <p:sp>
          <p:nvSpPr>
            <p:cNvPr id="14" name="Trapezoid 13"/>
            <p:cNvSpPr>
              <a:spLocks noChangeAspect="1"/>
            </p:cNvSpPr>
            <p:nvPr/>
          </p:nvSpPr>
          <p:spPr bwMode="auto">
            <a:xfrm>
              <a:off x="2753764" y="2694605"/>
              <a:ext cx="4084601" cy="411196"/>
            </a:xfrm>
            <a:prstGeom prst="trapezoid">
              <a:avLst>
                <a:gd name="adj" fmla="val 32755"/>
              </a:avLst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</a:bodyPr>
            <a:lstStyle/>
            <a:p>
              <a:pPr defTabSz="932597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072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904825" y="2689865"/>
              <a:ext cx="1205312" cy="377783"/>
            </a:xfrm>
            <a:prstGeom prst="rect">
              <a:avLst/>
            </a:prstGeom>
            <a:grpFill/>
            <a:effectLst/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193729" y="2702323"/>
              <a:ext cx="1086767" cy="365329"/>
            </a:xfrm>
            <a:prstGeom prst="rect">
              <a:avLst/>
            </a:prstGeom>
            <a:grpFill/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5000" y="2723876"/>
              <a:ext cx="1005387" cy="2874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268235" y="3469204"/>
          <a:ext cx="6692503" cy="416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0834"/>
                <a:gridCol w="2230834"/>
                <a:gridCol w="2230834"/>
              </a:tblGrid>
              <a:tr h="4163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Provisioning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9945" marR="69945" marT="0" marB="34974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82C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Monitoring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9945" marR="69945" marT="0" marB="3497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82C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Automation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9945" marR="69945" marT="0" marB="3497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82C3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3260526" y="3979983"/>
          <a:ext cx="6714744" cy="410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248"/>
                <a:gridCol w="2238248"/>
                <a:gridCol w="2238248"/>
              </a:tblGrid>
              <a:tr h="41034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Provisioning</a:t>
                      </a:r>
                      <a:endParaRPr lang="en-US" sz="1600" dirty="0"/>
                    </a:p>
                  </a:txBody>
                  <a:tcPr marL="69945" marR="69945" marT="0" marB="34974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Monitoring</a:t>
                      </a:r>
                      <a:endParaRPr lang="en-US" sz="1600" dirty="0"/>
                    </a:p>
                  </a:txBody>
                  <a:tcPr marL="69945" marR="69945" marT="0" marB="3497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Automation</a:t>
                      </a:r>
                      <a:endParaRPr lang="en-US" sz="1600" dirty="0"/>
                    </a:p>
                  </a:txBody>
                  <a:tcPr marL="69945" marR="69945" marT="0" marB="3497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7748323" y="4428261"/>
            <a:ext cx="2226947" cy="1137963"/>
            <a:chOff x="5482595" y="3711802"/>
            <a:chExt cx="1355768" cy="758783"/>
          </a:xfrm>
          <a:solidFill>
            <a:srgbClr val="8DC63F"/>
          </a:solidFill>
        </p:grpSpPr>
        <p:sp>
          <p:nvSpPr>
            <p:cNvPr id="27" name="Oval 71"/>
            <p:cNvSpPr>
              <a:spLocks noChangeArrowheads="1"/>
            </p:cNvSpPr>
            <p:nvPr/>
          </p:nvSpPr>
          <p:spPr bwMode="auto">
            <a:xfrm rot="10800000">
              <a:off x="5482595" y="3711802"/>
              <a:ext cx="1355768" cy="758783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rot="10800000" wrap="square" lIns="93260" tIns="55956" rIns="0" bIns="0" anchor="t" anchorCtr="0"/>
            <a:lstStyle/>
            <a:p>
              <a:pPr defTabSz="932597" eaLnBrk="0" hangingPunct="0">
                <a:lnSpc>
                  <a:spcPct val="99000"/>
                </a:lnSpc>
                <a:defRPr/>
              </a:pPr>
              <a:r>
                <a:rPr lang="en-US" sz="1360" dirty="0">
                  <a:solidFill>
                    <a:srgbClr val="000000"/>
                  </a:solidFill>
                  <a:ea typeface="ヒラギノ角ゴ Pro W3" charset="-128"/>
                  <a:cs typeface="ヒラギノ角ゴ Pro W3" charset="-128"/>
                </a:rPr>
                <a:t>NetApp PowerShell Integration Packs</a:t>
              </a:r>
            </a:p>
          </p:txBody>
        </p:sp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519" y="4133248"/>
              <a:ext cx="338138" cy="26074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Oval 71"/>
          <p:cNvSpPr>
            <a:spLocks noChangeArrowheads="1"/>
          </p:cNvSpPr>
          <p:nvPr/>
        </p:nvSpPr>
        <p:spPr bwMode="auto">
          <a:xfrm rot="10800000">
            <a:off x="3261505" y="3478713"/>
            <a:ext cx="6712786" cy="450590"/>
          </a:xfrm>
          <a:prstGeom prst="rect">
            <a:avLst/>
          </a:prstGeom>
          <a:solidFill>
            <a:srgbClr val="8DC63F"/>
          </a:solidFill>
          <a:ln w="9525">
            <a:noFill/>
            <a:round/>
            <a:headEnd/>
            <a:tailEnd/>
          </a:ln>
          <a:effectLst/>
        </p:spPr>
        <p:txBody>
          <a:bodyPr rot="10800000" wrap="square" lIns="104919" tIns="0" rIns="0" bIns="27978" anchor="ctr" anchorCtr="0"/>
          <a:lstStyle/>
          <a:p>
            <a:pPr algn="ctr" defTabSz="932597" eaLnBrk="0" hangingPunct="0">
              <a:lnSpc>
                <a:spcPct val="90000"/>
              </a:lnSpc>
              <a:defRPr/>
            </a:pPr>
            <a:r>
              <a:rPr lang="en-US" sz="1632" b="1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NetApp: OCPM, Data ONTAP, PowerShell Toolkit</a:t>
            </a:r>
          </a:p>
        </p:txBody>
      </p:sp>
      <p:sp>
        <p:nvSpPr>
          <p:cNvPr id="10" name="Oval 71"/>
          <p:cNvSpPr>
            <a:spLocks noChangeArrowheads="1"/>
          </p:cNvSpPr>
          <p:nvPr/>
        </p:nvSpPr>
        <p:spPr bwMode="auto">
          <a:xfrm rot="10800000">
            <a:off x="3260528" y="4428246"/>
            <a:ext cx="4447950" cy="1137963"/>
          </a:xfrm>
          <a:prstGeom prst="rect">
            <a:avLst/>
          </a:prstGeom>
          <a:solidFill>
            <a:srgbClr val="8DC63F"/>
          </a:solidFill>
          <a:ln w="9525">
            <a:noFill/>
            <a:round/>
            <a:headEnd/>
            <a:tailEnd/>
          </a:ln>
          <a:effectLst/>
        </p:spPr>
        <p:txBody>
          <a:bodyPr rot="10800000" wrap="square" lIns="0" tIns="55956" rIns="139891" bIns="0" anchor="t" anchorCtr="0"/>
          <a:lstStyle/>
          <a:p>
            <a:pPr defTabSz="932597" eaLnBrk="0" hangingPunct="0">
              <a:lnSpc>
                <a:spcPct val="99000"/>
              </a:lnSpc>
              <a:defRPr/>
            </a:pPr>
            <a:r>
              <a:rPr lang="en-US" sz="136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         Configuration &amp; Provisioning</a:t>
            </a:r>
          </a:p>
          <a:p>
            <a:pPr defTabSz="932597" eaLnBrk="0" hangingPunct="0">
              <a:lnSpc>
                <a:spcPct val="99000"/>
              </a:lnSpc>
              <a:defRPr/>
            </a:pPr>
            <a:r>
              <a:rPr lang="en-US" sz="136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         Physical and Virtual Machine Monitoring</a:t>
            </a:r>
          </a:p>
          <a:p>
            <a:pPr defTabSz="932597" eaLnBrk="0" hangingPunct="0">
              <a:lnSpc>
                <a:spcPct val="99000"/>
              </a:lnSpc>
              <a:defRPr/>
            </a:pPr>
            <a:r>
              <a:rPr lang="en-US" sz="136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         Network Management</a:t>
            </a:r>
          </a:p>
          <a:p>
            <a:pPr defTabSz="932597" eaLnBrk="0" hangingPunct="0">
              <a:lnSpc>
                <a:spcPct val="99000"/>
              </a:lnSpc>
              <a:defRPr/>
            </a:pPr>
            <a:r>
              <a:rPr lang="en-US" sz="136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         Back Up &amp; Recovery</a:t>
            </a:r>
          </a:p>
          <a:p>
            <a:pPr defTabSz="932597" eaLnBrk="0" hangingPunct="0">
              <a:lnSpc>
                <a:spcPct val="99000"/>
              </a:lnSpc>
              <a:defRPr/>
            </a:pPr>
            <a:r>
              <a:rPr lang="en-US" sz="136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          Disaster Recovery</a:t>
            </a:r>
          </a:p>
        </p:txBody>
      </p:sp>
      <p:pic>
        <p:nvPicPr>
          <p:cNvPr id="18" name="Picture 17" descr="exchange 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60837" y="1110315"/>
            <a:ext cx="1399423" cy="434770"/>
          </a:xfrm>
          <a:prstGeom prst="rect">
            <a:avLst/>
          </a:prstGeom>
        </p:spPr>
      </p:pic>
      <p:pic>
        <p:nvPicPr>
          <p:cNvPr id="19" name="Picture 18" descr="sharepoint log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82153" y="1110314"/>
            <a:ext cx="1517035" cy="428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NetApp</a:t>
            </a:r>
            <a:r>
              <a:rPr lang="en-US" baseline="30000" dirty="0"/>
              <a:t>®</a:t>
            </a:r>
            <a:r>
              <a:rPr lang="en-US" dirty="0" smtClean="0"/>
              <a:t> for Microsoft Private Cloud</a:t>
            </a:r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gray">
          <a:xfrm>
            <a:off x="1419120" y="1791005"/>
            <a:ext cx="1439053" cy="55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32597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</a:pPr>
            <a: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  <a:t>Microsoft</a:t>
            </a:r>
            <a:b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</a:br>
            <a: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  <a:t>Applications</a:t>
            </a:r>
            <a:endParaRPr lang="en-US" sz="1632" b="1" baseline="30000" dirty="0">
              <a:solidFill>
                <a:srgbClr val="FFFFFF"/>
              </a:solidFill>
              <a:ea typeface="Arial"/>
              <a:cs typeface="Arial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gray">
          <a:xfrm>
            <a:off x="1395107" y="2494615"/>
            <a:ext cx="1572919" cy="55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32597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</a:pPr>
            <a: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  <a:t>Microsoft</a:t>
            </a:r>
            <a:b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</a:br>
            <a: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  <a:t>Infrastructure</a:t>
            </a:r>
            <a:endParaRPr lang="en-US" sz="1632" b="1" baseline="30000" dirty="0">
              <a:solidFill>
                <a:srgbClr val="FFFFFF"/>
              </a:solidFill>
              <a:ea typeface="Arial"/>
              <a:cs typeface="Arial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gray">
          <a:xfrm>
            <a:off x="1367561" y="3733499"/>
            <a:ext cx="1524068" cy="55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32597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</a:pPr>
            <a: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  <a:t>NetApp</a:t>
            </a:r>
            <a:b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</a:br>
            <a:r>
              <a:rPr lang="en-US" sz="1632" b="1" dirty="0">
                <a:solidFill>
                  <a:srgbClr val="FFFFFF"/>
                </a:solidFill>
                <a:ea typeface="Arial"/>
                <a:cs typeface="Arial"/>
              </a:rPr>
              <a:t>Management</a:t>
            </a:r>
            <a:endParaRPr lang="en-US" sz="1632" b="1" baseline="30000" dirty="0">
              <a:solidFill>
                <a:srgbClr val="FFFFFF"/>
              </a:solidFill>
              <a:ea typeface="Arial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 flipH="1" flipV="1">
            <a:off x="5222916" y="3019994"/>
            <a:ext cx="698697" cy="1368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16200000" flipV="1">
            <a:off x="7293068" y="3019994"/>
            <a:ext cx="698697" cy="1368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8" name="Table 37"/>
          <p:cNvGraphicFramePr>
            <a:graphicFrameLocks noGrp="1"/>
          </p:cNvGraphicFramePr>
          <p:nvPr>
            <p:extLst/>
          </p:nvPr>
        </p:nvGraphicFramePr>
        <p:xfrm>
          <a:off x="3267210" y="3284174"/>
          <a:ext cx="6689875" cy="269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9875"/>
              </a:tblGrid>
              <a:tr h="26959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rgbClr val="FFFFFF"/>
                          </a:solidFill>
                        </a:rPr>
                        <a:t>Windows Azure Pack</a:t>
                      </a:r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 marL="69945" marR="69945" marT="0" marB="3497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7C5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362615" y="3847091"/>
            <a:ext cx="8620840" cy="1400401"/>
            <a:chOff x="1960795" y="3531226"/>
            <a:chExt cx="8452571" cy="1373067"/>
          </a:xfrm>
        </p:grpSpPr>
        <p:grpSp>
          <p:nvGrpSpPr>
            <p:cNvPr id="30" name="Group 29"/>
            <p:cNvGrpSpPr/>
            <p:nvPr/>
          </p:nvGrpSpPr>
          <p:grpSpPr>
            <a:xfrm>
              <a:off x="1960795" y="3531226"/>
              <a:ext cx="8452571" cy="1373067"/>
              <a:chOff x="1336483" y="4422947"/>
              <a:chExt cx="5248394" cy="852566"/>
            </a:xfrm>
          </p:grpSpPr>
          <p:sp>
            <p:nvSpPr>
              <p:cNvPr id="31" name="Oval 71"/>
              <p:cNvSpPr>
                <a:spLocks noChangeArrowheads="1"/>
              </p:cNvSpPr>
              <p:nvPr/>
            </p:nvSpPr>
            <p:spPr bwMode="auto">
              <a:xfrm rot="10800000">
                <a:off x="2490997" y="4499609"/>
                <a:ext cx="4093880" cy="751632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rot="10800000" wrap="square" lIns="0" tIns="0" rIns="139891" bIns="13989" anchor="ctr" anchorCtr="0"/>
              <a:lstStyle/>
              <a:p>
                <a:pPr defTabSz="932597" eaLnBrk="0" hangingPunct="0">
                  <a:lnSpc>
                    <a:spcPct val="85000"/>
                  </a:lnSpc>
                  <a:defRPr/>
                </a:pPr>
                <a:r>
                  <a:rPr lang="en-US" sz="1632" b="1" dirty="0">
                    <a:solidFill>
                      <a:srgbClr val="FFFFFF"/>
                    </a:solidFill>
                    <a:ea typeface="ヒラギノ角ゴ Pro W3" charset="-128"/>
                    <a:cs typeface="ヒラギノ角ゴ Pro W3" charset="-128"/>
                  </a:rPr>
                  <a:t> </a:t>
                </a:r>
              </a:p>
            </p:txBody>
          </p:sp>
          <p:pic>
            <p:nvPicPr>
              <p:cNvPr id="32" name="Picture 19" descr="CiscoNexus5020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0472" y="4600576"/>
                <a:ext cx="859036" cy="257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19" descr="CiscoNexus5020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0472" y="4886326"/>
                <a:ext cx="859036" cy="257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Text Box 6"/>
              <p:cNvSpPr txBox="1">
                <a:spLocks noChangeArrowheads="1"/>
              </p:cNvSpPr>
              <p:nvPr/>
            </p:nvSpPr>
            <p:spPr bwMode="gray">
              <a:xfrm>
                <a:off x="1336483" y="4422947"/>
                <a:ext cx="790261" cy="8525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32597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B0F0"/>
                  </a:buClr>
                </a:pPr>
                <a:r>
                  <a:rPr lang="en-US" sz="1632" b="1" dirty="0">
                    <a:solidFill>
                      <a:srgbClr val="FFFFFF"/>
                    </a:solidFill>
                    <a:ea typeface="Arial"/>
                    <a:cs typeface="Arial"/>
                  </a:rPr>
                  <a:t/>
                </a:r>
                <a:br>
                  <a:rPr lang="en-US" sz="1632" b="1" dirty="0">
                    <a:solidFill>
                      <a:srgbClr val="FFFFFF"/>
                    </a:solidFill>
                    <a:ea typeface="Arial"/>
                    <a:cs typeface="Arial"/>
                  </a:rPr>
                </a:br>
                <a:r>
                  <a:rPr lang="en-US" sz="1632" b="1" dirty="0">
                    <a:solidFill>
                      <a:srgbClr val="FFFFFF"/>
                    </a:solidFill>
                    <a:ea typeface="Arial"/>
                    <a:cs typeface="Arial"/>
                  </a:rPr>
                  <a:t>Hardware:</a:t>
                </a:r>
              </a:p>
              <a:p>
                <a:pPr marL="233143" indent="-233143" defTabSz="932597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B0F0"/>
                  </a:buClr>
                  <a:buFont typeface="Wingdings" charset="2"/>
                  <a:buChar char="§"/>
                </a:pPr>
                <a:r>
                  <a:rPr lang="en-US" sz="1632" dirty="0">
                    <a:solidFill>
                      <a:srgbClr val="FFFFFF"/>
                    </a:solidFill>
                    <a:ea typeface="Arial"/>
                    <a:cs typeface="Arial"/>
                  </a:rPr>
                  <a:t>Compute</a:t>
                </a:r>
              </a:p>
              <a:p>
                <a:pPr marL="233143" indent="-233143" defTabSz="932597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B0F0"/>
                  </a:buClr>
                  <a:buFont typeface="Wingdings" charset="2"/>
                  <a:buChar char="§"/>
                </a:pPr>
                <a:r>
                  <a:rPr lang="en-US" sz="1632" dirty="0">
                    <a:solidFill>
                      <a:srgbClr val="FFFFFF"/>
                    </a:solidFill>
                    <a:ea typeface="Arial"/>
                    <a:cs typeface="Arial"/>
                  </a:rPr>
                  <a:t>Network</a:t>
                </a:r>
              </a:p>
              <a:p>
                <a:pPr marL="233143" indent="-233143" defTabSz="932597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B0F0"/>
                  </a:buClr>
                  <a:buFont typeface="Wingdings" charset="2"/>
                  <a:buChar char="§"/>
                </a:pPr>
                <a:r>
                  <a:rPr lang="en-US" sz="1632" dirty="0">
                    <a:solidFill>
                      <a:srgbClr val="FFFFFF"/>
                    </a:solidFill>
                    <a:ea typeface="Arial"/>
                    <a:cs typeface="Arial"/>
                  </a:rPr>
                  <a:t>Storage</a:t>
                </a:r>
              </a:p>
            </p:txBody>
          </p:sp>
          <p:pic>
            <p:nvPicPr>
              <p:cNvPr id="37" name="Picture 43" descr="Workgroup-server-quad.gif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624630" y="4615016"/>
                <a:ext cx="965778" cy="520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7776747" y="3848426"/>
              <a:ext cx="1979159" cy="769263"/>
              <a:chOff x="6767454" y="4093676"/>
              <a:chExt cx="1979159" cy="769263"/>
            </a:xfrm>
          </p:grpSpPr>
          <p:pic>
            <p:nvPicPr>
              <p:cNvPr id="40" name="Picture 39" descr="FAS800-one-disk-shelf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67454" y="4093676"/>
                <a:ext cx="898166" cy="769263"/>
              </a:xfrm>
              <a:prstGeom prst="rect">
                <a:avLst/>
              </a:prstGeom>
            </p:spPr>
          </p:pic>
          <p:pic>
            <p:nvPicPr>
              <p:cNvPr id="42" name="Picture 41" descr="FAS800-one-disk-shelf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48447" y="4093676"/>
                <a:ext cx="898166" cy="7692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42819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022E-16 L 2.08333E-7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8.33333E-7 0.076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2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0"/>
          </p:nvPr>
        </p:nvSpPr>
        <p:spPr>
          <a:xfrm>
            <a:off x="275481" y="1212850"/>
            <a:ext cx="11887878" cy="55533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836"/>
              </a:spcBef>
            </a:pPr>
            <a:r>
              <a:rPr lang="en-US" dirty="0" err="1">
                <a:solidFill>
                  <a:schemeClr val="tx1"/>
                </a:solidFill>
              </a:rPr>
              <a:t>OnCommand</a:t>
            </a:r>
            <a:r>
              <a:rPr lang="en-US" dirty="0">
                <a:solidFill>
                  <a:schemeClr val="tx1"/>
                </a:solidFill>
              </a:rPr>
              <a:t> Plug-in for Microsoft 4.1</a:t>
            </a:r>
          </a:p>
          <a:p>
            <a:pPr marL="471144" lvl="1" indent="-216953">
              <a:spcBef>
                <a:spcPts val="612"/>
              </a:spcBef>
            </a:pPr>
            <a:r>
              <a:rPr lang="en-US" sz="1632" dirty="0"/>
              <a:t>SC Operations Manager Management Packs for discovering and monitoring NetApp Controllers</a:t>
            </a:r>
            <a:br>
              <a:rPr lang="en-US" sz="1632" dirty="0"/>
            </a:br>
            <a:r>
              <a:rPr lang="en-US" sz="1632" dirty="0"/>
              <a:t>(both 7-Mode and clustered Data ONTAP) </a:t>
            </a:r>
          </a:p>
          <a:p>
            <a:pPr marL="471144" lvl="1" indent="-216953">
              <a:spcBef>
                <a:spcPts val="612"/>
              </a:spcBef>
            </a:pPr>
            <a:r>
              <a:rPr lang="en-US" sz="1632" dirty="0"/>
              <a:t>SC Orchestrator Orchestration Packs for creating Automation Workflows with NetApp specific Activities</a:t>
            </a:r>
          </a:p>
          <a:p>
            <a:pPr marL="471144" lvl="1" indent="-216953">
              <a:spcBef>
                <a:spcPts val="612"/>
              </a:spcBef>
            </a:pPr>
            <a:r>
              <a:rPr lang="en-US" sz="1632" dirty="0"/>
              <a:t>SC Virtual Machine Manager UI Integration</a:t>
            </a:r>
          </a:p>
          <a:p>
            <a:pPr>
              <a:spcBef>
                <a:spcPts val="1836"/>
              </a:spcBef>
            </a:pPr>
            <a:r>
              <a:rPr lang="en-US" dirty="0">
                <a:solidFill>
                  <a:schemeClr val="tx1"/>
                </a:solidFill>
              </a:rPr>
              <a:t>Data ONTAP® SMI-S Agent 5.2</a:t>
            </a:r>
          </a:p>
          <a:p>
            <a:pPr marL="471144" lvl="1" indent="-216953">
              <a:spcBef>
                <a:spcPts val="612"/>
              </a:spcBef>
            </a:pPr>
            <a:r>
              <a:rPr lang="en-US" sz="1632" dirty="0"/>
              <a:t>Supports filers running Data ONTAP</a:t>
            </a:r>
            <a:r>
              <a:rPr lang="en-US" sz="1632" baseline="30000" dirty="0"/>
              <a:t>®</a:t>
            </a:r>
            <a:r>
              <a:rPr lang="en-US" sz="1632" dirty="0"/>
              <a:t> 7.3.x, 8.0.x, 8.1.x, and 8.2.x </a:t>
            </a:r>
          </a:p>
          <a:p>
            <a:pPr marL="471144" lvl="1" indent="-216953">
              <a:spcBef>
                <a:spcPts val="612"/>
              </a:spcBef>
            </a:pPr>
            <a:r>
              <a:rPr lang="en-US" sz="1632" dirty="0"/>
              <a:t>Is agent based, can be run in Windows or Linux</a:t>
            </a:r>
          </a:p>
          <a:p>
            <a:pPr marL="471144" lvl="1" indent="-216953">
              <a:spcBef>
                <a:spcPts val="612"/>
              </a:spcBef>
            </a:pPr>
            <a:r>
              <a:rPr lang="en-US" sz="1632" dirty="0"/>
              <a:t>Passed SNIA Conformance Testing Program (CTP) 1.5 and supports </a:t>
            </a:r>
            <a:br>
              <a:rPr lang="en-US" sz="1632" dirty="0"/>
            </a:br>
            <a:r>
              <a:rPr lang="en-US" sz="1632" dirty="0"/>
              <a:t>SCVMM 2012 R2</a:t>
            </a:r>
          </a:p>
          <a:p>
            <a:pPr>
              <a:spcBef>
                <a:spcPts val="1836"/>
              </a:spcBef>
            </a:pPr>
            <a:r>
              <a:rPr lang="en-US" dirty="0">
                <a:solidFill>
                  <a:schemeClr val="tx1"/>
                </a:solidFill>
              </a:rPr>
              <a:t>Data ONTAP PowerShell Toolkit</a:t>
            </a:r>
          </a:p>
          <a:p>
            <a:pPr marL="471144" lvl="1" indent="-216953">
              <a:spcBef>
                <a:spcPts val="612"/>
              </a:spcBef>
            </a:pPr>
            <a:r>
              <a:rPr lang="en-US" sz="1632" dirty="0"/>
              <a:t>Windows PowerShell™ wrapper around the </a:t>
            </a:r>
            <a:r>
              <a:rPr lang="en-US" sz="1632" dirty="0" err="1"/>
              <a:t>NetApp</a:t>
            </a:r>
            <a:r>
              <a:rPr lang="en-US" sz="1632" baseline="30000" dirty="0"/>
              <a:t>®</a:t>
            </a:r>
            <a:r>
              <a:rPr lang="en-US" sz="1632" dirty="0"/>
              <a:t> Manage ONTAP</a:t>
            </a:r>
            <a:r>
              <a:rPr lang="en-US" sz="1632" baseline="30000" dirty="0"/>
              <a:t>®</a:t>
            </a:r>
            <a:r>
              <a:rPr lang="en-US" sz="1632" dirty="0"/>
              <a:t> SDK</a:t>
            </a:r>
          </a:p>
          <a:p>
            <a:pPr marL="471144" lvl="1" indent="-216953">
              <a:spcBef>
                <a:spcPts val="612"/>
              </a:spcBef>
            </a:pPr>
            <a:r>
              <a:rPr lang="en-US" sz="1632" dirty="0"/>
              <a:t>Community</a:t>
            </a:r>
          </a:p>
          <a:p>
            <a:pPr marL="471144" lvl="1" indent="-216953">
              <a:spcBef>
                <a:spcPts val="612"/>
              </a:spcBef>
            </a:pPr>
            <a:r>
              <a:rPr lang="en-US" sz="1632" dirty="0"/>
              <a:t>As of version 3.2 over 1,400 </a:t>
            </a:r>
            <a:r>
              <a:rPr lang="en-US" sz="1632" dirty="0" err="1"/>
              <a:t>cmdlets</a:t>
            </a:r>
            <a:endParaRPr lang="en-US" sz="1632" dirty="0"/>
          </a:p>
          <a:p>
            <a:pPr marL="471144" lvl="1" indent="-216953">
              <a:spcBef>
                <a:spcPts val="612"/>
              </a:spcBef>
            </a:pPr>
            <a:r>
              <a:rPr lang="en-US" sz="1632" dirty="0">
                <a:hlinkClick r:id="rId2"/>
              </a:rPr>
              <a:t>http://support.netapp.com/NOW/download/tools/powershell_toolkit/</a:t>
            </a:r>
            <a:r>
              <a:rPr lang="en-US" sz="1632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028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82" y="2136776"/>
            <a:ext cx="10055385" cy="2182023"/>
          </a:xfrm>
        </p:spPr>
        <p:txBody>
          <a:bodyPr/>
          <a:lstStyle/>
          <a:p>
            <a:r>
              <a:rPr lang="en-US" dirty="0" smtClean="0"/>
              <a:t>NetApp and Microsoft Private Cloud Demo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78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3" y="1885198"/>
            <a:ext cx="5485621" cy="4074992"/>
          </a:xfrm>
        </p:spPr>
        <p:txBody>
          <a:bodyPr/>
          <a:lstStyle/>
          <a:p>
            <a:r>
              <a:rPr lang="en-US" dirty="0"/>
              <a:t>Burst </a:t>
            </a:r>
            <a:r>
              <a:rPr lang="en-US" dirty="0">
                <a:solidFill>
                  <a:srgbClr val="47D8FF"/>
                </a:solidFill>
              </a:rPr>
              <a:t>SQL</a:t>
            </a:r>
            <a:r>
              <a:rPr lang="en-US" dirty="0"/>
              <a:t> to the cloud</a:t>
            </a:r>
          </a:p>
          <a:p>
            <a:r>
              <a:rPr lang="en-US" dirty="0"/>
              <a:t>Failover SQL </a:t>
            </a:r>
            <a:r>
              <a:rPr lang="en-US" dirty="0" smtClean="0"/>
              <a:t>to </a:t>
            </a:r>
            <a:r>
              <a:rPr lang="en-US" dirty="0"/>
              <a:t>the cloud</a:t>
            </a:r>
          </a:p>
          <a:p>
            <a:r>
              <a:rPr lang="en-US" dirty="0"/>
              <a:t>Backup </a:t>
            </a:r>
            <a:r>
              <a:rPr lang="en-US" dirty="0" smtClean="0"/>
              <a:t>to </a:t>
            </a:r>
            <a:r>
              <a:rPr lang="en-US" dirty="0"/>
              <a:t>the cloud</a:t>
            </a:r>
          </a:p>
          <a:p>
            <a:r>
              <a:rPr lang="en-US" dirty="0"/>
              <a:t>Migrate our </a:t>
            </a:r>
            <a:r>
              <a:rPr lang="en-US" dirty="0" smtClean="0"/>
              <a:t>VMs to </a:t>
            </a:r>
            <a:r>
              <a:rPr lang="en-US" dirty="0"/>
              <a:t>Hyper-V</a:t>
            </a:r>
          </a:p>
          <a:p>
            <a:r>
              <a:rPr lang="en-US" dirty="0"/>
              <a:t>Deploy </a:t>
            </a:r>
            <a:r>
              <a:rPr lang="en-US" dirty="0" smtClean="0"/>
              <a:t>new </a:t>
            </a:r>
            <a:r>
              <a:rPr lang="en-US" dirty="0"/>
              <a:t>Hardware</a:t>
            </a:r>
          </a:p>
          <a:p>
            <a:r>
              <a:rPr lang="en-US" dirty="0"/>
              <a:t>Manage it with System Center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675375" y="1885198"/>
            <a:ext cx="5485621" cy="413633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NPS for Azure</a:t>
            </a:r>
          </a:p>
          <a:p>
            <a:pPr marL="0" indent="0">
              <a:buNone/>
            </a:pPr>
            <a:r>
              <a:rPr lang="en-US" dirty="0" smtClean="0"/>
              <a:t>ASR &amp; NPS for Azure</a:t>
            </a:r>
          </a:p>
          <a:p>
            <a:pPr marL="0" indent="0">
              <a:buNone/>
            </a:pPr>
            <a:r>
              <a:rPr lang="en-US" dirty="0" smtClean="0"/>
              <a:t>NetApp </a:t>
            </a:r>
            <a:r>
              <a:rPr lang="en-US" dirty="0" err="1" smtClean="0"/>
              <a:t>Steelstore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OnCommand</a:t>
            </a:r>
            <a:r>
              <a:rPr lang="en-US" dirty="0" smtClean="0"/>
              <a:t> Shift</a:t>
            </a:r>
          </a:p>
          <a:p>
            <a:pPr marL="0" indent="0">
              <a:buNone/>
            </a:pPr>
            <a:r>
              <a:rPr lang="en-US" dirty="0" err="1" smtClean="0"/>
              <a:t>FlexPod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NetApp System Center Integrations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771632" y="2168851"/>
            <a:ext cx="1903743" cy="10845"/>
          </a:xfrm>
          <a:prstGeom prst="straightConnector1">
            <a:avLst/>
          </a:prstGeom>
          <a:ln w="57150">
            <a:solidFill>
              <a:srgbClr val="4AA5BD"/>
            </a:solidFill>
            <a:headEnd type="non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108512" y="2754439"/>
            <a:ext cx="1566863" cy="10845"/>
          </a:xfrm>
          <a:prstGeom prst="straightConnector1">
            <a:avLst/>
          </a:prstGeom>
          <a:ln w="57150">
            <a:solidFill>
              <a:srgbClr val="4AA5BD"/>
            </a:solidFill>
            <a:headEnd type="non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273506" y="3372560"/>
            <a:ext cx="2401869" cy="10845"/>
          </a:xfrm>
          <a:prstGeom prst="straightConnector1">
            <a:avLst/>
          </a:prstGeom>
          <a:ln w="57150">
            <a:solidFill>
              <a:srgbClr val="4AA5BD"/>
            </a:solidFill>
            <a:headEnd type="non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672411" y="3958148"/>
            <a:ext cx="1002964" cy="0"/>
          </a:xfrm>
          <a:prstGeom prst="straightConnector1">
            <a:avLst/>
          </a:prstGeom>
          <a:ln w="57150">
            <a:solidFill>
              <a:srgbClr val="4AA5BD"/>
            </a:solidFill>
            <a:headEnd type="non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577145" y="4597957"/>
            <a:ext cx="2098230" cy="0"/>
          </a:xfrm>
          <a:prstGeom prst="straightConnector1">
            <a:avLst/>
          </a:prstGeom>
          <a:ln w="57150">
            <a:solidFill>
              <a:srgbClr val="4AA5BD"/>
            </a:solidFill>
            <a:headEnd type="non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771632" y="5161857"/>
            <a:ext cx="1903743" cy="0"/>
          </a:xfrm>
          <a:prstGeom prst="straightConnector1">
            <a:avLst/>
          </a:prstGeom>
          <a:ln w="57150">
            <a:solidFill>
              <a:srgbClr val="4AA5BD"/>
            </a:solidFill>
            <a:headEnd type="non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75482" y="1115438"/>
            <a:ext cx="1874267" cy="753238"/>
          </a:xfrm>
          <a:prstGeom prst="rect">
            <a:avLst/>
          </a:prstGeom>
          <a:noFill/>
        </p:spPr>
        <p:txBody>
          <a:bodyPr wrap="none" lIns="186521" tIns="149217" rIns="186521" bIns="149217" rtlCol="0">
            <a:spAutoFit/>
          </a:bodyPr>
          <a:lstStyle/>
          <a:p>
            <a:pPr defTabSz="932597">
              <a:lnSpc>
                <a:spcPct val="90000"/>
              </a:lnSpc>
              <a:spcAft>
                <a:spcPts val="612"/>
              </a:spcAft>
            </a:pPr>
            <a:r>
              <a:rPr lang="en-US" sz="3199" b="1" dirty="0">
                <a:solidFill>
                  <a:srgbClr val="47D8FF"/>
                </a:solidFill>
                <a:latin typeface="Segoe UI Light"/>
              </a:rPr>
              <a:t>Scenario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75375" y="1115438"/>
            <a:ext cx="3278659" cy="753238"/>
          </a:xfrm>
          <a:prstGeom prst="rect">
            <a:avLst/>
          </a:prstGeom>
          <a:noFill/>
        </p:spPr>
        <p:txBody>
          <a:bodyPr wrap="none" lIns="186521" tIns="149217" rIns="186521" bIns="149217" rtlCol="0">
            <a:spAutoFit/>
          </a:bodyPr>
          <a:lstStyle/>
          <a:p>
            <a:pPr defTabSz="932597">
              <a:lnSpc>
                <a:spcPct val="90000"/>
              </a:lnSpc>
              <a:spcAft>
                <a:spcPts val="612"/>
              </a:spcAft>
            </a:pPr>
            <a:r>
              <a:rPr lang="en-US" sz="3199" b="1" dirty="0">
                <a:solidFill>
                  <a:srgbClr val="47D8FF"/>
                </a:solidFill>
                <a:latin typeface="Segoe UI Light"/>
              </a:rPr>
              <a:t>NetApp Solution</a:t>
            </a:r>
          </a:p>
        </p:txBody>
      </p:sp>
    </p:spTree>
    <p:extLst>
      <p:ext uri="{BB962C8B-B14F-4D97-AF65-F5344CB8AC3E}">
        <p14:creationId xmlns:p14="http://schemas.microsoft.com/office/powerpoint/2010/main" val="1647373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1" y="1212851"/>
            <a:ext cx="11885514" cy="4656172"/>
          </a:xfrm>
        </p:spPr>
        <p:txBody>
          <a:bodyPr/>
          <a:lstStyle/>
          <a:p>
            <a:r>
              <a:rPr lang="en-US" dirty="0" smtClean="0"/>
              <a:t>NPS for Azure: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www.netapp.com/us/solutions/cloud/microsoft-cloud/microsoft-azure.aspx?q=nps%20for%20azure&amp;cp=1</a:t>
            </a:r>
            <a:r>
              <a:rPr lang="en-US" dirty="0" smtClean="0"/>
              <a:t> </a:t>
            </a:r>
          </a:p>
          <a:p>
            <a:r>
              <a:rPr lang="en-US" dirty="0" smtClean="0"/>
              <a:t>ASR with NPS for Azure</a:t>
            </a:r>
            <a:r>
              <a:rPr lang="en-US" dirty="0"/>
              <a:t>:</a:t>
            </a:r>
          </a:p>
          <a:p>
            <a:pPr lvl="1"/>
            <a:r>
              <a:rPr lang="en-US" u="sng" dirty="0">
                <a:hlinkClick r:id="rId3"/>
              </a:rPr>
              <a:t>http://aka.ms/asr_nps_microsoft_blog</a:t>
            </a:r>
            <a:endParaRPr lang="en-US" dirty="0" smtClean="0"/>
          </a:p>
          <a:p>
            <a:r>
              <a:rPr lang="en-US" dirty="0" err="1"/>
              <a:t>SteelStore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www.netapp.com/us/products/protection-software/steelstore/index.aspx?q=steelstore&amp;cp=1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76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5481" y="1212851"/>
            <a:ext cx="11885514" cy="4674678"/>
          </a:xfrm>
        </p:spPr>
        <p:txBody>
          <a:bodyPr/>
          <a:lstStyle/>
          <a:p>
            <a:r>
              <a:rPr lang="en-US" dirty="0" err="1" smtClean="0"/>
              <a:t>OnCommand</a:t>
            </a:r>
            <a:r>
              <a:rPr lang="en-US" dirty="0" smtClean="0"/>
              <a:t> Shift:</a:t>
            </a:r>
          </a:p>
          <a:p>
            <a:pPr lvl="1"/>
            <a:r>
              <a:rPr lang="en-US" u="sng" dirty="0">
                <a:hlinkClick r:id="rId2"/>
              </a:rPr>
              <a:t>www.netapp.com/us/products/management-software/oncommand-shift.aspx</a:t>
            </a:r>
            <a:endParaRPr lang="en-US" dirty="0" smtClean="0"/>
          </a:p>
          <a:p>
            <a:r>
              <a:rPr lang="en-US" dirty="0" err="1"/>
              <a:t>FlexPod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hlinkClick r:id="rId3"/>
              </a:rPr>
              <a:t>http://www.netapp.com/us/solutions/flexpod/index.aspx?q=flexpod&amp;cp=1</a:t>
            </a:r>
            <a:r>
              <a:rPr lang="en-US" dirty="0"/>
              <a:t> </a:t>
            </a:r>
          </a:p>
          <a:p>
            <a:r>
              <a:rPr lang="en-US" dirty="0" smtClean="0"/>
              <a:t>System Center Information:</a:t>
            </a:r>
          </a:p>
          <a:p>
            <a:pPr lvl="1"/>
            <a:r>
              <a:rPr lang="en-US" dirty="0" err="1" smtClean="0"/>
              <a:t>OnCommand</a:t>
            </a:r>
            <a:r>
              <a:rPr lang="en-US" dirty="0" smtClean="0"/>
              <a:t> Plug-in for Microsoft:</a:t>
            </a:r>
          </a:p>
          <a:p>
            <a:pPr lvl="2"/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www.netapp.com/us/products/management-software/oncommand-plug-ins-for-microsoft.aspx?q=oncommand%20plug-in%20for%20microsoft&amp;cp=1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SMI-S Provider:</a:t>
            </a:r>
          </a:p>
          <a:p>
            <a:pPr lvl="2"/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www.netapp.com/us/company/leadership/industry-standards/smi-s.aspx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24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75" b="1" dirty="0"/>
              <a:t>Q/A</a:t>
            </a:r>
          </a:p>
        </p:txBody>
      </p:sp>
    </p:spTree>
    <p:extLst>
      <p:ext uri="{BB962C8B-B14F-4D97-AF65-F5344CB8AC3E}">
        <p14:creationId xmlns:p14="http://schemas.microsoft.com/office/powerpoint/2010/main" val="367175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5481" y="295275"/>
            <a:ext cx="12160111" cy="917575"/>
          </a:xfrm>
        </p:spPr>
        <p:txBody>
          <a:bodyPr/>
          <a:lstStyle/>
          <a:p>
            <a:r>
              <a:rPr lang="en-US" sz="4080" dirty="0"/>
              <a:t>Text </a:t>
            </a:r>
            <a:r>
              <a:rPr lang="en-US" sz="4080" b="1" dirty="0">
                <a:solidFill>
                  <a:srgbClr val="0070C0"/>
                </a:solidFill>
              </a:rPr>
              <a:t>NetApp</a:t>
            </a:r>
            <a:r>
              <a:rPr lang="en-US" sz="4080" dirty="0">
                <a:solidFill>
                  <a:srgbClr val="0070C0"/>
                </a:solidFill>
              </a:rPr>
              <a:t> </a:t>
            </a:r>
            <a:r>
              <a:rPr lang="en-US" sz="4080" dirty="0"/>
              <a:t>to </a:t>
            </a:r>
            <a:r>
              <a:rPr lang="en-US" sz="4080" b="1" dirty="0">
                <a:solidFill>
                  <a:srgbClr val="0070C0"/>
                </a:solidFill>
              </a:rPr>
              <a:t>40691</a:t>
            </a:r>
            <a:r>
              <a:rPr lang="en-US" sz="4080" dirty="0"/>
              <a:t> for your chance to win 600+ prizes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773" y="1374869"/>
            <a:ext cx="11806566" cy="4704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32597"/>
            <a:r>
              <a:rPr lang="en-US" sz="4080" b="1" kern="100" spc="-51" dirty="0">
                <a:gradFill>
                  <a:gsLst>
                    <a:gs pos="100000">
                      <a:srgbClr val="FF8C00"/>
                    </a:gs>
                    <a:gs pos="0">
                      <a:srgbClr val="0078D7"/>
                    </a:gs>
                  </a:gsLst>
                  <a:lin ang="8100000" scaled="0"/>
                </a:gradFill>
              </a:rPr>
              <a:t>Grand Prizes:</a:t>
            </a:r>
          </a:p>
          <a:p>
            <a:pPr defTabSz="932597"/>
            <a:r>
              <a:rPr lang="en-US" sz="2856" dirty="0">
                <a:solidFill>
                  <a:srgbClr val="FFFFFF"/>
                </a:solidFill>
              </a:rPr>
              <a:t>Surface Pro 3</a:t>
            </a:r>
          </a:p>
          <a:p>
            <a:pPr defTabSz="932597"/>
            <a:r>
              <a:rPr lang="en-US" sz="2856" dirty="0" err="1">
                <a:solidFill>
                  <a:srgbClr val="FFFFFF"/>
                </a:solidFill>
              </a:rPr>
              <a:t>XBox</a:t>
            </a:r>
            <a:r>
              <a:rPr lang="en-US" sz="2856" dirty="0">
                <a:solidFill>
                  <a:srgbClr val="FFFFFF"/>
                </a:solidFill>
              </a:rPr>
              <a:t> One Bundle</a:t>
            </a:r>
          </a:p>
          <a:p>
            <a:pPr defTabSz="932597"/>
            <a:r>
              <a:rPr lang="en-US" sz="2856" dirty="0">
                <a:solidFill>
                  <a:srgbClr val="FFFFFF"/>
                </a:solidFill>
              </a:rPr>
              <a:t>Parrot AR Drone</a:t>
            </a:r>
          </a:p>
          <a:p>
            <a:pPr defTabSz="932597"/>
            <a:r>
              <a:rPr lang="en-US" sz="2856" dirty="0">
                <a:solidFill>
                  <a:srgbClr val="FFFFFF"/>
                </a:solidFill>
              </a:rPr>
              <a:t>Go Pro Hero 4</a:t>
            </a:r>
          </a:p>
          <a:p>
            <a:pPr defTabSz="932597"/>
            <a:r>
              <a:rPr lang="en-US" sz="2856" dirty="0">
                <a:solidFill>
                  <a:srgbClr val="FFFFFF"/>
                </a:solidFill>
              </a:rPr>
              <a:t>Beats by Dre </a:t>
            </a:r>
            <a:r>
              <a:rPr lang="en-US" sz="2856" dirty="0" err="1">
                <a:solidFill>
                  <a:srgbClr val="FFFFFF"/>
                </a:solidFill>
              </a:rPr>
              <a:t>MIXRz</a:t>
            </a:r>
            <a:endParaRPr lang="en-US" sz="2856" dirty="0">
              <a:solidFill>
                <a:srgbClr val="FFFFFF"/>
              </a:solidFill>
            </a:endParaRPr>
          </a:p>
          <a:p>
            <a:pPr defTabSz="932597"/>
            <a:endParaRPr lang="en-US" sz="4080" b="1" kern="100" spc="-51" dirty="0">
              <a:gradFill>
                <a:gsLst>
                  <a:gs pos="100000">
                    <a:srgbClr val="FF8C00"/>
                  </a:gs>
                  <a:gs pos="0">
                    <a:srgbClr val="0078D7"/>
                  </a:gs>
                </a:gsLst>
                <a:lin ang="8100000" scaled="0"/>
              </a:gradFill>
            </a:endParaRPr>
          </a:p>
          <a:p>
            <a:pPr defTabSz="932597"/>
            <a:r>
              <a:rPr lang="en-US" sz="4080" b="1" kern="100" spc="-51" dirty="0">
                <a:gradFill>
                  <a:gsLst>
                    <a:gs pos="100000">
                      <a:srgbClr val="FF8C00"/>
                    </a:gs>
                    <a:gs pos="0">
                      <a:srgbClr val="0078D7"/>
                    </a:gs>
                  </a:gsLst>
                  <a:lin ang="8100000" scaled="0"/>
                </a:gradFill>
              </a:rPr>
              <a:t>Visit NetApp booth 606 to claim your prize</a:t>
            </a:r>
          </a:p>
          <a:p>
            <a:pPr defTabSz="932597"/>
            <a:endParaRPr lang="en-US" sz="2856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525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4495" r="4428" b="4311"/>
          <a:stretch/>
        </p:blipFill>
        <p:spPr bwMode="auto">
          <a:xfrm>
            <a:off x="6864125" y="1555974"/>
            <a:ext cx="3813811" cy="3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5"/>
          <p:cNvSpPr txBox="1">
            <a:spLocks/>
          </p:cNvSpPr>
          <p:nvPr/>
        </p:nvSpPr>
        <p:spPr>
          <a:xfrm>
            <a:off x="5380179" y="5515801"/>
            <a:ext cx="7238858" cy="130651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  <a:buClr>
                <a:srgbClr val="000000"/>
              </a:buClr>
            </a:pP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Visit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err="1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Myignite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at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20354">
                      <a:srgbClr val="505050"/>
                    </a:gs>
                    <a:gs pos="40000">
                      <a:srgbClr val="505050"/>
                    </a:gs>
                  </a:gsLst>
                  <a:lin ang="5400000" scaled="0"/>
                </a:gradFill>
                <a:hlinkClick r:id="rId4"/>
              </a:rPr>
              <a:t>http://myignite.microsoft.com</a:t>
            </a:r>
            <a:r>
              <a:rPr lang="en-US" sz="2700" dirty="0" smtClean="0">
                <a:gradFill>
                  <a:gsLst>
                    <a:gs pos="20354">
                      <a:srgbClr val="505050"/>
                    </a:gs>
                    <a:gs pos="40000">
                      <a:srgbClr val="505050"/>
                    </a:gs>
                  </a:gsLst>
                  <a:lin ang="5400000" scaled="0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b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</a:b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or download and use the </a:t>
            </a:r>
            <a:r>
              <a:rPr lang="en-US" sz="2700" dirty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Ignite 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Mobile </a:t>
            </a:r>
            <a:r>
              <a:rPr lang="en-US" sz="2700" dirty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App</a:t>
            </a: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/>
            </a:r>
            <a:b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</a:b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with </a:t>
            </a: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the QR code above.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Please evaluate this session</a:t>
            </a:r>
          </a:p>
          <a:p>
            <a:pPr>
              <a:lnSpc>
                <a:spcPct val="80000"/>
              </a:lnSpc>
            </a:pPr>
            <a:r>
              <a:rPr sz="3200">
                <a:gradFill>
                  <a:gsLst>
                    <a:gs pos="1250">
                      <a:srgbClr val="FF8C00"/>
                    </a:gs>
                    <a:gs pos="100000">
                      <a:srgbClr val="FF8C00"/>
                    </a:gs>
                  </a:gsLst>
                  <a:lin ang="5400000" scaled="0"/>
                </a:gradFill>
              </a:rPr>
              <a:t>Your feedback is important to us!</a:t>
            </a:r>
            <a:endParaRPr sz="3600">
              <a:gradFill>
                <a:gsLst>
                  <a:gs pos="1250">
                    <a:srgbClr val="FF8C00"/>
                  </a:gs>
                  <a:gs pos="100000">
                    <a:srgbClr val="FF8C00"/>
                  </a:gs>
                </a:gsLst>
                <a:lin ang="5400000" scaled="0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29" r="3549"/>
          <a:stretch/>
        </p:blipFill>
        <p:spPr>
          <a:xfrm>
            <a:off x="0" y="-1"/>
            <a:ext cx="522763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78670" y="1379640"/>
            <a:ext cx="11697816" cy="542192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672" dirty="0"/>
              <a:t>Seven consecutive years of award-winning Microsoft/industry recognition</a:t>
            </a:r>
          </a:p>
        </p:txBody>
      </p:sp>
      <p:sp>
        <p:nvSpPr>
          <p:cNvPr id="60" name="Content Placeholder 11"/>
          <p:cNvSpPr txBox="1">
            <a:spLocks/>
          </p:cNvSpPr>
          <p:nvPr/>
        </p:nvSpPr>
        <p:spPr bwMode="auto">
          <a:xfrm>
            <a:off x="681864" y="1687766"/>
            <a:ext cx="3269867" cy="80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98450" indent="-298450" algn="l" rtl="0" eaLnBrk="0" fontAlgn="base" hangingPunct="0">
              <a:spcBef>
                <a:spcPts val="676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¡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6588" indent="-336550" algn="l" rtl="0" eaLnBrk="0" fontAlgn="base" hangingPunct="0">
              <a:spcBef>
                <a:spcPts val="624"/>
              </a:spcBef>
              <a:spcAft>
                <a:spcPct val="0"/>
              </a:spcAft>
              <a:buFont typeface="Arial" charset="0"/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927100" indent="-288925" algn="l" rtl="0" eaLnBrk="0" fontAlgn="base" hangingPunct="0">
              <a:spcBef>
                <a:spcPts val="576"/>
              </a:spcBef>
              <a:spcAft>
                <a:spcPct val="0"/>
              </a:spcAft>
              <a:buFont typeface="Wingdings 2" pitchFamily="18" charset="2"/>
              <a:buChar char="¡"/>
              <a:defRPr sz="2400">
                <a:solidFill>
                  <a:schemeClr val="tx1"/>
                </a:solidFill>
                <a:latin typeface="+mn-lt"/>
              </a:defRPr>
            </a:lvl3pPr>
            <a:lvl4pPr marL="1236663" indent="-307975" algn="l" rtl="0" eaLnBrk="0" fontAlgn="base" hangingPunct="0">
              <a:spcBef>
                <a:spcPts val="48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504950" indent="-266700" algn="l" rtl="0" eaLnBrk="0" fontAlgn="base" hangingPunct="0">
              <a:spcBef>
                <a:spcPts val="48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5pPr>
            <a:lvl6pPr marL="1962150" indent="-266700" algn="l" rtl="0" fontAlgn="base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6pPr>
            <a:lvl7pPr marL="2419350" indent="-266700" algn="l" rtl="0" fontAlgn="base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7pPr>
            <a:lvl8pPr marL="2876550" indent="-266700" algn="l" rtl="0" fontAlgn="base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8pPr>
            <a:lvl9pPr marL="3333750" indent="-266700" algn="l" rtl="0" fontAlgn="base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29886" indent="-229886" defTabSz="932597">
              <a:spcBef>
                <a:spcPts val="0"/>
              </a:spcBef>
              <a:spcAft>
                <a:spcPts val="2244"/>
              </a:spcAft>
              <a:buClr>
                <a:srgbClr val="0078D7"/>
              </a:buClr>
              <a:defRPr/>
            </a:pPr>
            <a:r>
              <a:rPr lang="en-US" sz="1836" b="1" kern="0" dirty="0">
                <a:solidFill>
                  <a:srgbClr val="47D8FF"/>
                </a:solidFill>
                <a:latin typeface="Arial"/>
              </a:rPr>
              <a:t>2013 Server Platform </a:t>
            </a:r>
            <a:br>
              <a:rPr lang="en-US" sz="1836" b="1" kern="0" dirty="0">
                <a:solidFill>
                  <a:srgbClr val="47D8FF"/>
                </a:solidFill>
                <a:latin typeface="Arial"/>
              </a:rPr>
            </a:br>
            <a:r>
              <a:rPr lang="en-US" sz="1836" b="1" kern="0" dirty="0">
                <a:solidFill>
                  <a:srgbClr val="47D8FF"/>
                </a:solidFill>
                <a:latin typeface="Arial"/>
              </a:rPr>
              <a:t>Partner of the Year Winner </a:t>
            </a:r>
          </a:p>
        </p:txBody>
      </p:sp>
      <p:sp>
        <p:nvSpPr>
          <p:cNvPr id="61" name="Content Placeholder 11"/>
          <p:cNvSpPr txBox="1">
            <a:spLocks/>
          </p:cNvSpPr>
          <p:nvPr/>
        </p:nvSpPr>
        <p:spPr bwMode="auto">
          <a:xfrm>
            <a:off x="694037" y="3275721"/>
            <a:ext cx="3295597" cy="67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98450" indent="-298450" algn="l" rtl="0" eaLnBrk="0" fontAlgn="base" hangingPunct="0">
              <a:spcBef>
                <a:spcPts val="676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¡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6588" indent="-336550" algn="l" rtl="0" eaLnBrk="0" fontAlgn="base" hangingPunct="0">
              <a:spcBef>
                <a:spcPts val="624"/>
              </a:spcBef>
              <a:spcAft>
                <a:spcPct val="0"/>
              </a:spcAft>
              <a:buFont typeface="Arial" charset="0"/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927100" indent="-288925" algn="l" rtl="0" eaLnBrk="0" fontAlgn="base" hangingPunct="0">
              <a:spcBef>
                <a:spcPts val="576"/>
              </a:spcBef>
              <a:spcAft>
                <a:spcPct val="0"/>
              </a:spcAft>
              <a:buFont typeface="Wingdings 2" pitchFamily="18" charset="2"/>
              <a:buChar char="¡"/>
              <a:defRPr sz="2400">
                <a:solidFill>
                  <a:schemeClr val="tx1"/>
                </a:solidFill>
                <a:latin typeface="+mn-lt"/>
              </a:defRPr>
            </a:lvl3pPr>
            <a:lvl4pPr marL="1236663" indent="-307975" algn="l" rtl="0" eaLnBrk="0" fontAlgn="base" hangingPunct="0">
              <a:spcBef>
                <a:spcPts val="48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504950" indent="-266700" algn="l" rtl="0" eaLnBrk="0" fontAlgn="base" hangingPunct="0">
              <a:spcBef>
                <a:spcPts val="48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5pPr>
            <a:lvl6pPr marL="1962150" indent="-266700" algn="l" rtl="0" fontAlgn="base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6pPr>
            <a:lvl7pPr marL="2419350" indent="-266700" algn="l" rtl="0" fontAlgn="base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7pPr>
            <a:lvl8pPr marL="2876550" indent="-266700" algn="l" rtl="0" fontAlgn="base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8pPr>
            <a:lvl9pPr marL="3333750" indent="-266700" algn="l" rtl="0" fontAlgn="base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29886" indent="-229886" defTabSz="932597">
              <a:spcBef>
                <a:spcPts val="0"/>
              </a:spcBef>
              <a:spcAft>
                <a:spcPts val="2244"/>
              </a:spcAft>
              <a:buClr>
                <a:srgbClr val="0078D7"/>
              </a:buClr>
            </a:pPr>
            <a:r>
              <a:rPr lang="en-US" sz="1836" b="1" kern="0" dirty="0">
                <a:solidFill>
                  <a:srgbClr val="47D8FF"/>
                </a:solidFill>
                <a:latin typeface="Arial"/>
              </a:rPr>
              <a:t>2012 Private Cloud </a:t>
            </a:r>
            <a:br>
              <a:rPr lang="en-US" sz="1836" b="1" kern="0" dirty="0">
                <a:solidFill>
                  <a:srgbClr val="47D8FF"/>
                </a:solidFill>
                <a:latin typeface="Arial"/>
              </a:rPr>
            </a:br>
            <a:r>
              <a:rPr lang="en-US" sz="1836" b="1" kern="0" dirty="0">
                <a:solidFill>
                  <a:srgbClr val="47D8FF"/>
                </a:solidFill>
                <a:latin typeface="Arial"/>
              </a:rPr>
              <a:t>Partner of the Year Winner</a:t>
            </a:r>
          </a:p>
        </p:txBody>
      </p:sp>
      <p:sp>
        <p:nvSpPr>
          <p:cNvPr id="62" name="Content Placeholder 11"/>
          <p:cNvSpPr txBox="1">
            <a:spLocks/>
          </p:cNvSpPr>
          <p:nvPr/>
        </p:nvSpPr>
        <p:spPr bwMode="auto">
          <a:xfrm>
            <a:off x="674614" y="5137455"/>
            <a:ext cx="3342861" cy="67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98450" indent="-298450" algn="l" rtl="0" eaLnBrk="0" fontAlgn="base" hangingPunct="0">
              <a:spcBef>
                <a:spcPts val="676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¡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6588" indent="-336550" algn="l" rtl="0" eaLnBrk="0" fontAlgn="base" hangingPunct="0">
              <a:spcBef>
                <a:spcPts val="624"/>
              </a:spcBef>
              <a:spcAft>
                <a:spcPct val="0"/>
              </a:spcAft>
              <a:buFont typeface="Arial" charset="0"/>
              <a:buChar char="–"/>
              <a:defRPr sz="2600">
                <a:solidFill>
                  <a:schemeClr val="tx1"/>
                </a:solidFill>
                <a:latin typeface="+mn-lt"/>
              </a:defRPr>
            </a:lvl2pPr>
            <a:lvl3pPr marL="927100" indent="-288925" algn="l" rtl="0" eaLnBrk="0" fontAlgn="base" hangingPunct="0">
              <a:spcBef>
                <a:spcPts val="576"/>
              </a:spcBef>
              <a:spcAft>
                <a:spcPct val="0"/>
              </a:spcAft>
              <a:buFont typeface="Wingdings 2" pitchFamily="18" charset="2"/>
              <a:buChar char="¡"/>
              <a:defRPr sz="2400">
                <a:solidFill>
                  <a:schemeClr val="tx1"/>
                </a:solidFill>
                <a:latin typeface="+mn-lt"/>
              </a:defRPr>
            </a:lvl3pPr>
            <a:lvl4pPr marL="1236663" indent="-307975" algn="l" rtl="0" eaLnBrk="0" fontAlgn="base" hangingPunct="0">
              <a:spcBef>
                <a:spcPts val="48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504950" indent="-266700" algn="l" rtl="0" eaLnBrk="0" fontAlgn="base" hangingPunct="0">
              <a:spcBef>
                <a:spcPts val="48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5pPr>
            <a:lvl6pPr marL="1962150" indent="-266700" algn="l" rtl="0" fontAlgn="base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6pPr>
            <a:lvl7pPr marL="2419350" indent="-266700" algn="l" rtl="0" fontAlgn="base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7pPr>
            <a:lvl8pPr marL="2876550" indent="-266700" algn="l" rtl="0" fontAlgn="base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8pPr>
            <a:lvl9pPr marL="3333750" indent="-266700" algn="l" rtl="0" fontAlgn="base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29886" indent="-229886" defTabSz="932597">
              <a:spcBef>
                <a:spcPts val="0"/>
              </a:spcBef>
              <a:spcAft>
                <a:spcPts val="2244"/>
              </a:spcAft>
              <a:buClr>
                <a:srgbClr val="0078D7"/>
              </a:buClr>
              <a:defRPr/>
            </a:pPr>
            <a:r>
              <a:rPr lang="en-US" sz="1836" b="1" kern="0" dirty="0">
                <a:solidFill>
                  <a:srgbClr val="47D8FF"/>
                </a:solidFill>
                <a:latin typeface="Arial"/>
              </a:rPr>
              <a:t>2009 Storage Solutions </a:t>
            </a:r>
            <a:br>
              <a:rPr lang="en-US" sz="1836" b="1" kern="0" dirty="0">
                <a:solidFill>
                  <a:srgbClr val="47D8FF"/>
                </a:solidFill>
                <a:latin typeface="Arial"/>
              </a:rPr>
            </a:br>
            <a:r>
              <a:rPr lang="en-US" sz="1836" b="1" kern="0" dirty="0">
                <a:solidFill>
                  <a:srgbClr val="47D8FF"/>
                </a:solidFill>
                <a:latin typeface="Arial"/>
              </a:rPr>
              <a:t>Partner of the Year Winner</a:t>
            </a:r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 rot="5400000">
            <a:off x="2302350" y="1456836"/>
            <a:ext cx="0" cy="3200967"/>
          </a:xfrm>
          <a:prstGeom prst="line">
            <a:avLst/>
          </a:prstGeom>
          <a:noFill/>
          <a:ln w="9525" cap="rnd" cmpd="sng" algn="ctr">
            <a:solidFill>
              <a:srgbClr val="0067C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3250" tIns="46625" rIns="93250" bIns="46625" anchor="ctr"/>
          <a:lstStyle/>
          <a:p>
            <a:pPr defTabSz="932597">
              <a:defRPr/>
            </a:pPr>
            <a:endParaRPr lang="en-US" sz="1836" kern="0" dirty="0">
              <a:solidFill>
                <a:sysClr val="windowText" lastClr="000000"/>
              </a:solidFill>
            </a:endParaRPr>
          </a:p>
        </p:txBody>
      </p:sp>
      <p:pic>
        <p:nvPicPr>
          <p:cNvPr id="67" name="Picture 66" descr="serverplatform logo.rgb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86" y="2356504"/>
            <a:ext cx="1947060" cy="54740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702937" y="1572599"/>
            <a:ext cx="2663637" cy="5093955"/>
            <a:chOff x="3569565" y="1277265"/>
            <a:chExt cx="2611646" cy="4994527"/>
          </a:xfrm>
        </p:grpSpPr>
        <p:sp>
          <p:nvSpPr>
            <p:cNvPr id="63" name="Content Placeholder 11"/>
            <p:cNvSpPr txBox="1">
              <a:spLocks/>
            </p:cNvSpPr>
            <p:nvPr/>
          </p:nvSpPr>
          <p:spPr bwMode="auto">
            <a:xfrm>
              <a:off x="3753270" y="1277265"/>
              <a:ext cx="2427941" cy="615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98450" indent="-298450" algn="l" rtl="0" eaLnBrk="0" fontAlgn="base" hangingPunct="0">
                <a:spcBef>
                  <a:spcPts val="676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¡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6588" indent="-336550" algn="l" rtl="0" eaLnBrk="0" fontAlgn="base" hangingPunct="0">
                <a:spcBef>
                  <a:spcPts val="624"/>
                </a:spcBef>
                <a:spcAft>
                  <a:spcPct val="0"/>
                </a:spcAft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+mn-lt"/>
                </a:defRPr>
              </a:lvl2pPr>
              <a:lvl3pPr marL="927100" indent="-288925" algn="l" rtl="0" eaLnBrk="0" fontAlgn="base" hangingPunct="0">
                <a:spcBef>
                  <a:spcPts val="576"/>
                </a:spcBef>
                <a:spcAft>
                  <a:spcPct val="0"/>
                </a:spcAft>
                <a:buFont typeface="Wingdings 2" pitchFamily="18" charset="2"/>
                <a:buChar char="¡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236663" indent="-307975" algn="l" rtl="0" eaLnBrk="0" fontAlgn="base" hangingPunct="0">
                <a:spcBef>
                  <a:spcPts val="480"/>
                </a:spcBef>
                <a:spcAft>
                  <a:spcPct val="0"/>
                </a:spcAft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504950" indent="-266700" algn="l" rtl="0" eaLnBrk="0" fontAlgn="base" hangingPunct="0">
                <a:spcBef>
                  <a:spcPts val="48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9621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4193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8765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3337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229886" indent="-229886" defTabSz="932597">
                <a:spcBef>
                  <a:spcPts val="0"/>
                </a:spcBef>
                <a:spcAft>
                  <a:spcPts val="2244"/>
                </a:spcAft>
                <a:buClr>
                  <a:srgbClr val="0078D7"/>
                </a:buClr>
              </a:pPr>
              <a:r>
                <a:rPr lang="en-US" sz="1836" b="1" kern="0" dirty="0">
                  <a:solidFill>
                    <a:srgbClr val="47D8FF"/>
                  </a:solidFill>
                  <a:latin typeface="Arial"/>
                </a:rPr>
                <a:t>Microsoft Partner </a:t>
              </a:r>
              <a:br>
                <a:rPr lang="en-US" sz="1836" b="1" kern="0" dirty="0">
                  <a:solidFill>
                    <a:srgbClr val="47D8FF"/>
                  </a:solidFill>
                  <a:latin typeface="Arial"/>
                </a:rPr>
              </a:br>
              <a:r>
                <a:rPr lang="en-US" sz="1836" b="1" kern="0" dirty="0">
                  <a:solidFill>
                    <a:srgbClr val="47D8FF"/>
                  </a:solidFill>
                  <a:latin typeface="Arial"/>
                </a:rPr>
                <a:t>of the Year Finalist </a:t>
              </a:r>
            </a:p>
          </p:txBody>
        </p:sp>
        <p:sp>
          <p:nvSpPr>
            <p:cNvPr id="64" name="Content Placeholder 11"/>
            <p:cNvSpPr txBox="1">
              <a:spLocks/>
            </p:cNvSpPr>
            <p:nvPr/>
          </p:nvSpPr>
          <p:spPr bwMode="auto">
            <a:xfrm>
              <a:off x="3569565" y="1865334"/>
              <a:ext cx="2558156" cy="3789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98450" indent="-298450" algn="l" rtl="0" eaLnBrk="0" fontAlgn="base" hangingPunct="0">
                <a:spcBef>
                  <a:spcPts val="676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¡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6588" indent="-336550" algn="l" rtl="0" eaLnBrk="0" fontAlgn="base" hangingPunct="0">
                <a:spcBef>
                  <a:spcPts val="624"/>
                </a:spcBef>
                <a:spcAft>
                  <a:spcPct val="0"/>
                </a:spcAft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+mn-lt"/>
                </a:defRPr>
              </a:lvl2pPr>
              <a:lvl3pPr marL="927100" indent="-288925" algn="l" rtl="0" eaLnBrk="0" fontAlgn="base" hangingPunct="0">
                <a:spcBef>
                  <a:spcPts val="576"/>
                </a:spcBef>
                <a:spcAft>
                  <a:spcPct val="0"/>
                </a:spcAft>
                <a:buFont typeface="Wingdings 2" pitchFamily="18" charset="2"/>
                <a:buChar char="¡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236663" indent="-307975" algn="l" rtl="0" eaLnBrk="0" fontAlgn="base" hangingPunct="0">
                <a:spcBef>
                  <a:spcPts val="480"/>
                </a:spcBef>
                <a:spcAft>
                  <a:spcPct val="0"/>
                </a:spcAft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504950" indent="-266700" algn="l" rtl="0" eaLnBrk="0" fontAlgn="base" hangingPunct="0">
                <a:spcBef>
                  <a:spcPts val="48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9621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4193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8765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3337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463011" lvl="1" indent="-118182" defTabSz="932597">
                <a:spcBef>
                  <a:spcPts val="0"/>
                </a:spcBef>
                <a:spcAft>
                  <a:spcPts val="510"/>
                </a:spcAft>
                <a:buClr>
                  <a:srgbClr val="000000">
                    <a:lumMod val="50000"/>
                  </a:srgbClr>
                </a:buClr>
                <a:buFont typeface="Wingdings" charset="2"/>
                <a:buChar char="§"/>
                <a:defRPr/>
              </a:pP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2014 Management and Virtualization Partner of the Year Finalist</a:t>
              </a:r>
            </a:p>
            <a:p>
              <a:pPr marL="463011" lvl="1" indent="-118182" defTabSz="932597">
                <a:spcBef>
                  <a:spcPts val="0"/>
                </a:spcBef>
                <a:spcAft>
                  <a:spcPts val="510"/>
                </a:spcAft>
                <a:buClr>
                  <a:srgbClr val="000000">
                    <a:lumMod val="50000"/>
                  </a:srgbClr>
                </a:buClr>
                <a:buFont typeface="Wingdings" charset="2"/>
                <a:buChar char="§"/>
                <a:defRPr/>
              </a:pP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2014 Public Sector, Public Safety and National Security Partner of the Year Finalist</a:t>
              </a:r>
            </a:p>
            <a:p>
              <a:pPr marL="463011" lvl="1" indent="-118182" defTabSz="932597">
                <a:spcBef>
                  <a:spcPts val="0"/>
                </a:spcBef>
                <a:spcAft>
                  <a:spcPts val="510"/>
                </a:spcAft>
                <a:buClr>
                  <a:srgbClr val="000000">
                    <a:lumMod val="50000"/>
                  </a:srgbClr>
                </a:buClr>
                <a:buFont typeface="Wingdings" charset="2"/>
                <a:buChar char="§"/>
                <a:defRPr/>
              </a:pP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2013 Public Sector, Government Partner of the Year Finalist</a:t>
              </a:r>
            </a:p>
            <a:p>
              <a:pPr marL="463011" lvl="1" indent="-118182" defTabSz="932597">
                <a:spcBef>
                  <a:spcPts val="0"/>
                </a:spcBef>
                <a:spcAft>
                  <a:spcPts val="510"/>
                </a:spcAft>
                <a:buClr>
                  <a:srgbClr val="000000">
                    <a:lumMod val="50000"/>
                  </a:srgbClr>
                </a:buClr>
                <a:buFont typeface="Wingdings" charset="2"/>
                <a:buChar char="§"/>
                <a:defRPr/>
              </a:pP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2013 Pre-Sales Specialist Partner </a:t>
              </a:r>
              <a:br>
                <a:rPr lang="en-US" sz="1122" kern="0" dirty="0">
                  <a:solidFill>
                    <a:srgbClr val="000000"/>
                  </a:solidFill>
                  <a:latin typeface="Arial"/>
                </a:rPr>
              </a:b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of the Year Finalist</a:t>
              </a:r>
            </a:p>
            <a:p>
              <a:pPr marL="463011" lvl="1" indent="-118182" defTabSz="932597">
                <a:spcBef>
                  <a:spcPts val="0"/>
                </a:spcBef>
                <a:spcAft>
                  <a:spcPts val="510"/>
                </a:spcAft>
                <a:buClr>
                  <a:srgbClr val="000000">
                    <a:lumMod val="50000"/>
                  </a:srgbClr>
                </a:buClr>
                <a:buFont typeface="Wingdings" charset="2"/>
                <a:buChar char="§"/>
                <a:defRPr/>
              </a:pP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2012 Management and Virtualization Partner of the Year Finalist</a:t>
              </a:r>
            </a:p>
            <a:p>
              <a:pPr marL="463011" lvl="1" indent="-118182" defTabSz="932597">
                <a:spcBef>
                  <a:spcPts val="0"/>
                </a:spcBef>
                <a:spcAft>
                  <a:spcPts val="510"/>
                </a:spcAft>
                <a:buClr>
                  <a:srgbClr val="000000">
                    <a:lumMod val="50000"/>
                  </a:srgbClr>
                </a:buClr>
                <a:buFont typeface="Wingdings" charset="2"/>
                <a:buChar char="§"/>
                <a:defRPr/>
              </a:pP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2011 Private Cloud Partner of the </a:t>
              </a:r>
              <a:br>
                <a:rPr lang="en-US" sz="1122" kern="0" dirty="0">
                  <a:solidFill>
                    <a:srgbClr val="000000"/>
                  </a:solidFill>
                  <a:latin typeface="Arial"/>
                </a:rPr>
              </a:b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Year Finalist</a:t>
              </a:r>
            </a:p>
            <a:p>
              <a:pPr marL="463011" lvl="1" indent="-118182" defTabSz="932597">
                <a:spcBef>
                  <a:spcPts val="0"/>
                </a:spcBef>
                <a:spcAft>
                  <a:spcPts val="510"/>
                </a:spcAft>
                <a:buClr>
                  <a:srgbClr val="000000">
                    <a:lumMod val="50000"/>
                  </a:srgbClr>
                </a:buClr>
                <a:buFont typeface="Wingdings" charset="2"/>
                <a:buChar char="§"/>
                <a:defRPr/>
              </a:pP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2010 Global ISV Partner of the </a:t>
              </a:r>
              <a:br>
                <a:rPr lang="en-US" sz="1122" kern="0" dirty="0">
                  <a:solidFill>
                    <a:srgbClr val="000000"/>
                  </a:solidFill>
                  <a:latin typeface="Arial"/>
                </a:rPr>
              </a:b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Year Finalist</a:t>
              </a:r>
            </a:p>
            <a:p>
              <a:pPr marL="463011" lvl="1" indent="-118182" defTabSz="932597">
                <a:spcBef>
                  <a:spcPts val="0"/>
                </a:spcBef>
                <a:spcAft>
                  <a:spcPts val="510"/>
                </a:spcAft>
                <a:buClr>
                  <a:srgbClr val="000000">
                    <a:lumMod val="50000"/>
                  </a:srgbClr>
                </a:buClr>
                <a:buFont typeface="Wingdings" charset="2"/>
                <a:buChar char="§"/>
                <a:defRPr/>
              </a:pP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2010 Virtualization Partner of the </a:t>
              </a:r>
              <a:br>
                <a:rPr lang="en-US" sz="1122" kern="0" dirty="0">
                  <a:solidFill>
                    <a:srgbClr val="000000"/>
                  </a:solidFill>
                  <a:latin typeface="Arial"/>
                </a:rPr>
              </a:b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Year Finalist</a:t>
              </a:r>
            </a:p>
            <a:p>
              <a:pPr marL="463011" lvl="1" indent="-118182" defTabSz="932597">
                <a:spcBef>
                  <a:spcPts val="0"/>
                </a:spcBef>
                <a:spcAft>
                  <a:spcPts val="510"/>
                </a:spcAft>
                <a:buClr>
                  <a:srgbClr val="000000">
                    <a:lumMod val="50000"/>
                  </a:srgbClr>
                </a:buClr>
                <a:buFont typeface="Wingdings" charset="2"/>
                <a:buChar char="§"/>
                <a:defRPr/>
              </a:pP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2010 Server Platform Partner of </a:t>
              </a:r>
              <a:br>
                <a:rPr lang="en-US" sz="1122" kern="0" dirty="0">
                  <a:solidFill>
                    <a:srgbClr val="000000"/>
                  </a:solidFill>
                  <a:latin typeface="Arial"/>
                </a:rPr>
              </a:b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the Year Finalist</a:t>
              </a:r>
            </a:p>
            <a:p>
              <a:pPr marL="463011" lvl="1" indent="-118182" defTabSz="932597">
                <a:spcBef>
                  <a:spcPts val="0"/>
                </a:spcBef>
                <a:spcAft>
                  <a:spcPts val="510"/>
                </a:spcAft>
                <a:buClr>
                  <a:srgbClr val="000000">
                    <a:lumMod val="50000"/>
                  </a:srgbClr>
                </a:buClr>
                <a:buFont typeface="Wingdings" charset="2"/>
                <a:buChar char="§"/>
                <a:defRPr/>
              </a:pP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2008 Storage Solutions Partner </a:t>
              </a:r>
              <a:br>
                <a:rPr lang="en-US" sz="1122" kern="0" dirty="0">
                  <a:solidFill>
                    <a:srgbClr val="000000"/>
                  </a:solidFill>
                  <a:latin typeface="Arial"/>
                </a:rPr>
              </a:br>
              <a:r>
                <a:rPr lang="en-US" sz="1122" kern="0" dirty="0">
                  <a:solidFill>
                    <a:srgbClr val="000000"/>
                  </a:solidFill>
                  <a:latin typeface="Arial"/>
                </a:rPr>
                <a:t>of the Year Finalist</a:t>
              </a:r>
            </a:p>
          </p:txBody>
        </p:sp>
        <p:sp>
          <p:nvSpPr>
            <p:cNvPr id="68" name="Line 20"/>
            <p:cNvSpPr>
              <a:spLocks noChangeShapeType="1"/>
            </p:cNvSpPr>
            <p:nvPr/>
          </p:nvSpPr>
          <p:spPr bwMode="auto">
            <a:xfrm rot="5400000" flipH="1">
              <a:off x="1109250" y="3801058"/>
              <a:ext cx="4941468" cy="0"/>
            </a:xfrm>
            <a:prstGeom prst="line">
              <a:avLst/>
            </a:prstGeom>
            <a:noFill/>
            <a:ln w="9525" cap="rnd" cmpd="sng" algn="ctr">
              <a:solidFill>
                <a:srgbClr val="0067C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defTabSz="932597">
                <a:defRPr/>
              </a:pPr>
              <a:endParaRPr lang="en-US" sz="1836" kern="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69" name="Picture 68" descr="Screen Shot 2014-06-06 at 2.34.42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89" y="3966010"/>
            <a:ext cx="3376247" cy="739688"/>
          </a:xfrm>
          <a:prstGeom prst="rect">
            <a:avLst/>
          </a:prstGeom>
        </p:spPr>
      </p:pic>
      <p:pic>
        <p:nvPicPr>
          <p:cNvPr id="70" name="Picture 69" descr="StorageSolWin_Gol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99" y="5882549"/>
            <a:ext cx="3261480" cy="593500"/>
          </a:xfrm>
          <a:prstGeom prst="rect">
            <a:avLst/>
          </a:prstGeom>
        </p:spPr>
      </p:pic>
      <p:sp>
        <p:nvSpPr>
          <p:cNvPr id="79" name="Line 20"/>
          <p:cNvSpPr>
            <a:spLocks noChangeShapeType="1"/>
          </p:cNvSpPr>
          <p:nvPr/>
        </p:nvSpPr>
        <p:spPr bwMode="auto">
          <a:xfrm rot="5400000">
            <a:off x="2302350" y="3363389"/>
            <a:ext cx="0" cy="3200967"/>
          </a:xfrm>
          <a:prstGeom prst="line">
            <a:avLst/>
          </a:prstGeom>
          <a:noFill/>
          <a:ln w="9525" cap="rnd" cmpd="sng" algn="ctr">
            <a:solidFill>
              <a:srgbClr val="0067C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3250" tIns="46625" rIns="93250" bIns="46625" anchor="ctr"/>
          <a:lstStyle/>
          <a:p>
            <a:pPr defTabSz="932597">
              <a:defRPr/>
            </a:pPr>
            <a:endParaRPr lang="en-US" sz="1836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381067" y="1572599"/>
            <a:ext cx="2826619" cy="5104687"/>
            <a:chOff x="6246046" y="1266744"/>
            <a:chExt cx="2771447" cy="5005049"/>
          </a:xfrm>
        </p:grpSpPr>
        <p:sp>
          <p:nvSpPr>
            <p:cNvPr id="73" name="Content Placeholder 11"/>
            <p:cNvSpPr txBox="1">
              <a:spLocks/>
            </p:cNvSpPr>
            <p:nvPr/>
          </p:nvSpPr>
          <p:spPr bwMode="auto">
            <a:xfrm>
              <a:off x="6466602" y="1266744"/>
              <a:ext cx="2340545" cy="1407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98450" indent="-298450" algn="l" rtl="0" eaLnBrk="0" fontAlgn="base" hangingPunct="0">
                <a:spcBef>
                  <a:spcPts val="676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¡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6588" indent="-336550" algn="l" rtl="0" eaLnBrk="0" fontAlgn="base" hangingPunct="0">
                <a:spcBef>
                  <a:spcPts val="624"/>
                </a:spcBef>
                <a:spcAft>
                  <a:spcPct val="0"/>
                </a:spcAft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+mn-lt"/>
                </a:defRPr>
              </a:lvl2pPr>
              <a:lvl3pPr marL="927100" indent="-288925" algn="l" rtl="0" eaLnBrk="0" fontAlgn="base" hangingPunct="0">
                <a:spcBef>
                  <a:spcPts val="576"/>
                </a:spcBef>
                <a:spcAft>
                  <a:spcPct val="0"/>
                </a:spcAft>
                <a:buFont typeface="Wingdings 2" pitchFamily="18" charset="2"/>
                <a:buChar char="¡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236663" indent="-307975" algn="l" rtl="0" eaLnBrk="0" fontAlgn="base" hangingPunct="0">
                <a:spcBef>
                  <a:spcPts val="480"/>
                </a:spcBef>
                <a:spcAft>
                  <a:spcPct val="0"/>
                </a:spcAft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504950" indent="-266700" algn="l" rtl="0" eaLnBrk="0" fontAlgn="base" hangingPunct="0">
                <a:spcBef>
                  <a:spcPts val="48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9621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4193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8765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3337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229886" indent="-229886" defTabSz="932597">
                <a:spcBef>
                  <a:spcPts val="0"/>
                </a:spcBef>
                <a:spcAft>
                  <a:spcPts val="1020"/>
                </a:spcAft>
                <a:buClr>
                  <a:srgbClr val="0078D7"/>
                </a:buClr>
                <a:defRPr/>
              </a:pPr>
              <a:r>
                <a:rPr lang="en-US" sz="1734" b="1" kern="0" dirty="0">
                  <a:solidFill>
                    <a:srgbClr val="47D8FF"/>
                  </a:solidFill>
                  <a:latin typeface="Arial"/>
                </a:rPr>
                <a:t>2013 Best of TechEd Systems </a:t>
              </a:r>
              <a:br>
                <a:rPr lang="en-US" sz="1734" b="1" kern="0" dirty="0">
                  <a:solidFill>
                    <a:srgbClr val="47D8FF"/>
                  </a:solidFill>
                  <a:latin typeface="Arial"/>
                </a:rPr>
              </a:br>
              <a:r>
                <a:rPr lang="en-US" sz="1734" b="1" kern="0" dirty="0">
                  <a:solidFill>
                    <a:srgbClr val="47D8FF"/>
                  </a:solidFill>
                  <a:latin typeface="Arial"/>
                </a:rPr>
                <a:t>Management </a:t>
              </a:r>
              <a:br>
                <a:rPr lang="en-US" sz="1734" b="1" kern="0" dirty="0">
                  <a:solidFill>
                    <a:srgbClr val="47D8FF"/>
                  </a:solidFill>
                  <a:latin typeface="Arial"/>
                </a:rPr>
              </a:br>
              <a:r>
                <a:rPr lang="en-US" sz="1734" b="1" kern="0" dirty="0">
                  <a:solidFill>
                    <a:srgbClr val="47D8FF"/>
                  </a:solidFill>
                  <a:latin typeface="Arial"/>
                </a:rPr>
                <a:t>and Ops.</a:t>
              </a:r>
            </a:p>
            <a:p>
              <a:pPr marL="231505" lvl="1" indent="0" defTabSz="932597">
                <a:spcBef>
                  <a:spcPts val="0"/>
                </a:spcBef>
                <a:spcAft>
                  <a:spcPts val="2244"/>
                </a:spcAft>
                <a:buClr>
                  <a:srgbClr val="000000">
                    <a:lumMod val="50000"/>
                  </a:srgbClr>
                </a:buClr>
                <a:buNone/>
              </a:pPr>
              <a:r>
                <a:rPr lang="en-US" sz="1530" kern="0" baseline="30000" dirty="0">
                  <a:solidFill>
                    <a:srgbClr val="FFFFFF"/>
                  </a:solidFill>
                  <a:latin typeface="Arial"/>
                </a:rPr>
                <a:t>®</a:t>
              </a:r>
            </a:p>
            <a:p>
              <a:pPr marL="229886" indent="-229886" defTabSz="932597">
                <a:spcBef>
                  <a:spcPts val="0"/>
                </a:spcBef>
                <a:spcAft>
                  <a:spcPts val="2244"/>
                </a:spcAft>
                <a:buClr>
                  <a:srgbClr val="0078D7"/>
                </a:buClr>
                <a:defRPr/>
              </a:pPr>
              <a:endParaRPr lang="en-US" sz="1836" kern="0" dirty="0">
                <a:solidFill>
                  <a:srgbClr val="0067C5"/>
                </a:solidFill>
                <a:latin typeface="Arial"/>
              </a:endParaRPr>
            </a:p>
          </p:txBody>
        </p:sp>
        <p:pic>
          <p:nvPicPr>
            <p:cNvPr id="71" name="Picture 70" descr="TechEd_Winner_ProdAwards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1024" y="1908907"/>
              <a:ext cx="647867" cy="694191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1581" y="3632473"/>
              <a:ext cx="945912" cy="955976"/>
            </a:xfrm>
            <a:prstGeom prst="rect">
              <a:avLst/>
            </a:prstGeom>
          </p:spPr>
        </p:pic>
        <p:sp>
          <p:nvSpPr>
            <p:cNvPr id="75" name="Content Placeholder 11"/>
            <p:cNvSpPr txBox="1">
              <a:spLocks/>
            </p:cNvSpPr>
            <p:nvPr/>
          </p:nvSpPr>
          <p:spPr bwMode="auto">
            <a:xfrm>
              <a:off x="6498018" y="4806239"/>
              <a:ext cx="2472320" cy="951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98450" indent="-298450" algn="l" rtl="0" eaLnBrk="0" fontAlgn="base" hangingPunct="0">
                <a:spcBef>
                  <a:spcPts val="676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¡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6588" indent="-336550" algn="l" rtl="0" eaLnBrk="0" fontAlgn="base" hangingPunct="0">
                <a:spcBef>
                  <a:spcPts val="624"/>
                </a:spcBef>
                <a:spcAft>
                  <a:spcPct val="0"/>
                </a:spcAft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+mn-lt"/>
                </a:defRPr>
              </a:lvl2pPr>
              <a:lvl3pPr marL="927100" indent="-288925" algn="l" rtl="0" eaLnBrk="0" fontAlgn="base" hangingPunct="0">
                <a:spcBef>
                  <a:spcPts val="576"/>
                </a:spcBef>
                <a:spcAft>
                  <a:spcPct val="0"/>
                </a:spcAft>
                <a:buFont typeface="Wingdings 2" pitchFamily="18" charset="2"/>
                <a:buChar char="¡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236663" indent="-307975" algn="l" rtl="0" eaLnBrk="0" fontAlgn="base" hangingPunct="0">
                <a:spcBef>
                  <a:spcPts val="480"/>
                </a:spcBef>
                <a:spcAft>
                  <a:spcPct val="0"/>
                </a:spcAft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504950" indent="-266700" algn="l" rtl="0" eaLnBrk="0" fontAlgn="base" hangingPunct="0">
                <a:spcBef>
                  <a:spcPts val="48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9621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4193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8765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3337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229886" indent="-229886" defTabSz="932597">
                <a:spcBef>
                  <a:spcPts val="0"/>
                </a:spcBef>
                <a:spcAft>
                  <a:spcPts val="1020"/>
                </a:spcAft>
                <a:buClr>
                  <a:srgbClr val="0078D7"/>
                </a:buClr>
              </a:pPr>
              <a:r>
                <a:rPr lang="en-US" sz="1734" b="1" kern="0" dirty="0">
                  <a:solidFill>
                    <a:srgbClr val="47D8FF"/>
                  </a:solidFill>
                  <a:latin typeface="Arial"/>
                </a:rPr>
                <a:t>2013 Windows IT Pro Community Choice </a:t>
              </a:r>
              <a:br>
                <a:rPr lang="en-US" sz="1734" b="1" kern="0" dirty="0">
                  <a:solidFill>
                    <a:srgbClr val="47D8FF"/>
                  </a:solidFill>
                  <a:latin typeface="Arial"/>
                </a:rPr>
              </a:br>
              <a:r>
                <a:rPr lang="en-US" sz="1734" b="1" kern="0" dirty="0">
                  <a:solidFill>
                    <a:srgbClr val="47D8FF"/>
                  </a:solidFill>
                  <a:latin typeface="Arial"/>
                </a:rPr>
                <a:t>Silver</a:t>
              </a:r>
            </a:p>
            <a:p>
              <a:pPr marL="231505" lvl="1" indent="0" defTabSz="932597">
                <a:spcBef>
                  <a:spcPts val="0"/>
                </a:spcBef>
                <a:spcAft>
                  <a:spcPts val="2244"/>
                </a:spcAft>
                <a:buClr>
                  <a:srgbClr val="000000">
                    <a:lumMod val="50000"/>
                  </a:srgbClr>
                </a:buClr>
                <a:buNone/>
              </a:pPr>
              <a:r>
                <a:rPr lang="en-US" sz="1530" kern="0" dirty="0">
                  <a:solidFill>
                    <a:srgbClr val="FFFFFF"/>
                  </a:solidFill>
                  <a:latin typeface="Arial"/>
                </a:rPr>
                <a:t>Pod</a:t>
              </a:r>
            </a:p>
          </p:txBody>
        </p:sp>
        <p:sp>
          <p:nvSpPr>
            <p:cNvPr id="76" name="Content Placeholder 11"/>
            <p:cNvSpPr txBox="1">
              <a:spLocks/>
            </p:cNvSpPr>
            <p:nvPr/>
          </p:nvSpPr>
          <p:spPr bwMode="auto">
            <a:xfrm>
              <a:off x="6459508" y="3066678"/>
              <a:ext cx="2321361" cy="951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98450" indent="-298450" algn="l" rtl="0" eaLnBrk="0" fontAlgn="base" hangingPunct="0">
                <a:spcBef>
                  <a:spcPts val="676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¡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6588" indent="-336550" algn="l" rtl="0" eaLnBrk="0" fontAlgn="base" hangingPunct="0">
                <a:spcBef>
                  <a:spcPts val="624"/>
                </a:spcBef>
                <a:spcAft>
                  <a:spcPct val="0"/>
                </a:spcAft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+mn-lt"/>
                </a:defRPr>
              </a:lvl2pPr>
              <a:lvl3pPr marL="927100" indent="-288925" algn="l" rtl="0" eaLnBrk="0" fontAlgn="base" hangingPunct="0">
                <a:spcBef>
                  <a:spcPts val="576"/>
                </a:spcBef>
                <a:spcAft>
                  <a:spcPct val="0"/>
                </a:spcAft>
                <a:buFont typeface="Wingdings 2" pitchFamily="18" charset="2"/>
                <a:buChar char="¡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236663" indent="-307975" algn="l" rtl="0" eaLnBrk="0" fontAlgn="base" hangingPunct="0">
                <a:spcBef>
                  <a:spcPts val="480"/>
                </a:spcBef>
                <a:spcAft>
                  <a:spcPct val="0"/>
                </a:spcAft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504950" indent="-266700" algn="l" rtl="0" eaLnBrk="0" fontAlgn="base" hangingPunct="0">
                <a:spcBef>
                  <a:spcPts val="48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9621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4193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8765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333750" indent="-266700" algn="l" rtl="0" fontAlgn="base">
                <a:spcBef>
                  <a:spcPct val="20000"/>
                </a:spcBef>
                <a:spcAft>
                  <a:spcPct val="0"/>
                </a:spcAft>
                <a:buFont typeface="Wingdings 2" pitchFamily="18" charset="2"/>
                <a:buChar char="¡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229886" indent="-229886" defTabSz="932597">
                <a:spcBef>
                  <a:spcPts val="0"/>
                </a:spcBef>
                <a:spcAft>
                  <a:spcPts val="1020"/>
                </a:spcAft>
                <a:buClr>
                  <a:srgbClr val="0078D7"/>
                </a:buClr>
              </a:pPr>
              <a:r>
                <a:rPr lang="en-US" sz="1734" b="1" kern="0" dirty="0">
                  <a:solidFill>
                    <a:srgbClr val="47D8FF"/>
                  </a:solidFill>
                  <a:latin typeface="Arial"/>
                </a:rPr>
                <a:t>2013 Windows IT Pro Community Choice </a:t>
              </a:r>
              <a:r>
                <a:rPr lang="en-US" sz="1734" b="1" kern="0" dirty="0" err="1">
                  <a:solidFill>
                    <a:srgbClr val="47D8FF"/>
                  </a:solidFill>
                  <a:latin typeface="Arial"/>
                </a:rPr>
                <a:t>Gold</a:t>
              </a:r>
              <a:r>
                <a:rPr lang="en-US" sz="1530" kern="0" dirty="0" err="1">
                  <a:solidFill>
                    <a:srgbClr val="FFFFFF"/>
                  </a:solidFill>
                  <a:latin typeface="Arial"/>
                </a:rPr>
                <a:t>S</a:t>
              </a:r>
              <a:endParaRPr lang="en-US" sz="1530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7" name="Line 20"/>
            <p:cNvSpPr>
              <a:spLocks noChangeShapeType="1"/>
            </p:cNvSpPr>
            <p:nvPr/>
          </p:nvSpPr>
          <p:spPr bwMode="auto">
            <a:xfrm rot="5400000">
              <a:off x="7551182" y="1686453"/>
              <a:ext cx="0" cy="2383791"/>
            </a:xfrm>
            <a:prstGeom prst="line">
              <a:avLst/>
            </a:prstGeom>
            <a:noFill/>
            <a:ln w="9525" cap="rnd" cmpd="sng" algn="ctr">
              <a:solidFill>
                <a:srgbClr val="0067C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defTabSz="932597">
                <a:defRPr/>
              </a:pPr>
              <a:endParaRPr lang="en-US" sz="1836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Line 20"/>
            <p:cNvSpPr>
              <a:spLocks noChangeShapeType="1"/>
            </p:cNvSpPr>
            <p:nvPr/>
          </p:nvSpPr>
          <p:spPr bwMode="auto">
            <a:xfrm rot="5400000" flipH="1">
              <a:off x="3775312" y="3801059"/>
              <a:ext cx="4941468" cy="0"/>
            </a:xfrm>
            <a:prstGeom prst="line">
              <a:avLst/>
            </a:prstGeom>
            <a:noFill/>
            <a:ln w="9525" cap="rnd" cmpd="sng" algn="ctr">
              <a:solidFill>
                <a:srgbClr val="0067C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defTabSz="932597">
                <a:defRPr/>
              </a:pPr>
              <a:endParaRPr lang="en-US" sz="1836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Line 20"/>
            <p:cNvSpPr>
              <a:spLocks noChangeShapeType="1"/>
            </p:cNvSpPr>
            <p:nvPr/>
          </p:nvSpPr>
          <p:spPr bwMode="auto">
            <a:xfrm rot="5400000">
              <a:off x="7551181" y="3470655"/>
              <a:ext cx="0" cy="2383791"/>
            </a:xfrm>
            <a:prstGeom prst="line">
              <a:avLst/>
            </a:prstGeom>
            <a:noFill/>
            <a:ln w="9525" cap="rnd" cmpd="sng" algn="ctr">
              <a:solidFill>
                <a:srgbClr val="0067C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defTabSz="932597">
                <a:defRPr/>
              </a:pPr>
              <a:endParaRPr lang="en-US" sz="1836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8" name="Picture 27" descr="Screen Shot 2015-01-02 at 2.25.17 PM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1693" y="5395697"/>
              <a:ext cx="734471" cy="869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643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880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80" dirty="0"/>
              <a:t>The Data Fabric Vision: Making modern IT systems work</a:t>
            </a: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r="7627"/>
          <a:stretch/>
        </p:blipFill>
        <p:spPr bwMode="auto">
          <a:xfrm>
            <a:off x="1555221" y="1558671"/>
            <a:ext cx="9326033" cy="485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2341245" y="1762611"/>
            <a:ext cx="2611289" cy="1705925"/>
            <a:chOff x="2161673" y="1666546"/>
            <a:chExt cx="2560320" cy="1672627"/>
          </a:xfrm>
        </p:grpSpPr>
        <p:sp>
          <p:nvSpPr>
            <p:cNvPr id="29" name="Freeform 6"/>
            <p:cNvSpPr>
              <a:spLocks noChangeAspect="1"/>
            </p:cNvSpPr>
            <p:nvPr/>
          </p:nvSpPr>
          <p:spPr bwMode="auto">
            <a:xfrm>
              <a:off x="2161673" y="1666546"/>
              <a:ext cx="2560320" cy="1672627"/>
            </a:xfrm>
            <a:custGeom>
              <a:avLst/>
              <a:gdLst>
                <a:gd name="T0" fmla="*/ 2315 w 3588"/>
                <a:gd name="T1" fmla="*/ 14 h 2344"/>
                <a:gd name="T2" fmla="*/ 2522 w 3588"/>
                <a:gd name="T3" fmla="*/ 79 h 2344"/>
                <a:gd name="T4" fmla="*/ 2702 w 3588"/>
                <a:gd name="T5" fmla="*/ 192 h 2344"/>
                <a:gd name="T6" fmla="*/ 2849 w 3588"/>
                <a:gd name="T7" fmla="*/ 344 h 2344"/>
                <a:gd name="T8" fmla="*/ 2954 w 3588"/>
                <a:gd name="T9" fmla="*/ 526 h 2344"/>
                <a:gd name="T10" fmla="*/ 3014 w 3588"/>
                <a:gd name="T11" fmla="*/ 732 h 2344"/>
                <a:gd name="T12" fmla="*/ 3021 w 3588"/>
                <a:gd name="T13" fmla="*/ 950 h 2344"/>
                <a:gd name="T14" fmla="*/ 3037 w 3588"/>
                <a:gd name="T15" fmla="*/ 951 h 2344"/>
                <a:gd name="T16" fmla="*/ 3080 w 3588"/>
                <a:gd name="T17" fmla="*/ 958 h 2344"/>
                <a:gd name="T18" fmla="*/ 3143 w 3588"/>
                <a:gd name="T19" fmla="*/ 973 h 2344"/>
                <a:gd name="T20" fmla="*/ 3220 w 3588"/>
                <a:gd name="T21" fmla="*/ 999 h 2344"/>
                <a:gd name="T22" fmla="*/ 3304 w 3588"/>
                <a:gd name="T23" fmla="*/ 1043 h 2344"/>
                <a:gd name="T24" fmla="*/ 3389 w 3588"/>
                <a:gd name="T25" fmla="*/ 1107 h 2344"/>
                <a:gd name="T26" fmla="*/ 3465 w 3588"/>
                <a:gd name="T27" fmla="*/ 1195 h 2344"/>
                <a:gd name="T28" fmla="*/ 3529 w 3588"/>
                <a:gd name="T29" fmla="*/ 1311 h 2344"/>
                <a:gd name="T30" fmla="*/ 3572 w 3588"/>
                <a:gd name="T31" fmla="*/ 1460 h 2344"/>
                <a:gd name="T32" fmla="*/ 3588 w 3588"/>
                <a:gd name="T33" fmla="*/ 1644 h 2344"/>
                <a:gd name="T34" fmla="*/ 3561 w 3588"/>
                <a:gd name="T35" fmla="*/ 1841 h 2344"/>
                <a:gd name="T36" fmla="*/ 3483 w 3588"/>
                <a:gd name="T37" fmla="*/ 2016 h 2344"/>
                <a:gd name="T38" fmla="*/ 3362 w 3588"/>
                <a:gd name="T39" fmla="*/ 2160 h 2344"/>
                <a:gd name="T40" fmla="*/ 3207 w 3588"/>
                <a:gd name="T41" fmla="*/ 2269 h 2344"/>
                <a:gd name="T42" fmla="*/ 3026 w 3588"/>
                <a:gd name="T43" fmla="*/ 2331 h 2344"/>
                <a:gd name="T44" fmla="*/ 716 w 3588"/>
                <a:gd name="T45" fmla="*/ 2344 h 2344"/>
                <a:gd name="T46" fmla="*/ 523 w 3588"/>
                <a:gd name="T47" fmla="*/ 2318 h 2344"/>
                <a:gd name="T48" fmla="*/ 349 w 3588"/>
                <a:gd name="T49" fmla="*/ 2244 h 2344"/>
                <a:gd name="T50" fmla="*/ 200 w 3588"/>
                <a:gd name="T51" fmla="*/ 2130 h 2344"/>
                <a:gd name="T52" fmla="*/ 87 w 3588"/>
                <a:gd name="T53" fmla="*/ 1980 h 2344"/>
                <a:gd name="T54" fmla="*/ 17 w 3588"/>
                <a:gd name="T55" fmla="*/ 1804 h 2344"/>
                <a:gd name="T56" fmla="*/ 0 w 3588"/>
                <a:gd name="T57" fmla="*/ 1607 h 2344"/>
                <a:gd name="T58" fmla="*/ 36 w 3588"/>
                <a:gd name="T59" fmla="*/ 1418 h 2344"/>
                <a:gd name="T60" fmla="*/ 120 w 3588"/>
                <a:gd name="T61" fmla="*/ 1251 h 2344"/>
                <a:gd name="T62" fmla="*/ 244 w 3588"/>
                <a:gd name="T63" fmla="*/ 1113 h 2344"/>
                <a:gd name="T64" fmla="*/ 399 w 3588"/>
                <a:gd name="T65" fmla="*/ 1012 h 2344"/>
                <a:gd name="T66" fmla="*/ 580 w 3588"/>
                <a:gd name="T67" fmla="*/ 956 h 2344"/>
                <a:gd name="T68" fmla="*/ 571 w 3588"/>
                <a:gd name="T69" fmla="*/ 878 h 2344"/>
                <a:gd name="T70" fmla="*/ 586 w 3588"/>
                <a:gd name="T71" fmla="*/ 755 h 2344"/>
                <a:gd name="T72" fmla="*/ 653 w 3588"/>
                <a:gd name="T73" fmla="*/ 614 h 2344"/>
                <a:gd name="T74" fmla="*/ 759 w 3588"/>
                <a:gd name="T75" fmla="*/ 505 h 2344"/>
                <a:gd name="T76" fmla="*/ 896 w 3588"/>
                <a:gd name="T77" fmla="*/ 436 h 2344"/>
                <a:gd name="T78" fmla="*/ 1050 w 3588"/>
                <a:gd name="T79" fmla="*/ 421 h 2344"/>
                <a:gd name="T80" fmla="*/ 1192 w 3588"/>
                <a:gd name="T81" fmla="*/ 456 h 2344"/>
                <a:gd name="T82" fmla="*/ 1313 w 3588"/>
                <a:gd name="T83" fmla="*/ 534 h 2344"/>
                <a:gd name="T84" fmla="*/ 1374 w 3588"/>
                <a:gd name="T85" fmla="*/ 503 h 2344"/>
                <a:gd name="T86" fmla="*/ 1485 w 3588"/>
                <a:gd name="T87" fmla="*/ 324 h 2344"/>
                <a:gd name="T88" fmla="*/ 1634 w 3588"/>
                <a:gd name="T89" fmla="*/ 179 h 2344"/>
                <a:gd name="T90" fmla="*/ 1813 w 3588"/>
                <a:gd name="T91" fmla="*/ 72 h 2344"/>
                <a:gd name="T92" fmla="*/ 2017 w 3588"/>
                <a:gd name="T93" fmla="*/ 12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88" h="2344">
                  <a:moveTo>
                    <a:pt x="2162" y="0"/>
                  </a:moveTo>
                  <a:lnTo>
                    <a:pt x="2238" y="4"/>
                  </a:lnTo>
                  <a:lnTo>
                    <a:pt x="2315" y="14"/>
                  </a:lnTo>
                  <a:lnTo>
                    <a:pt x="2386" y="30"/>
                  </a:lnTo>
                  <a:lnTo>
                    <a:pt x="2456" y="52"/>
                  </a:lnTo>
                  <a:lnTo>
                    <a:pt x="2522" y="79"/>
                  </a:lnTo>
                  <a:lnTo>
                    <a:pt x="2585" y="112"/>
                  </a:lnTo>
                  <a:lnTo>
                    <a:pt x="2645" y="150"/>
                  </a:lnTo>
                  <a:lnTo>
                    <a:pt x="2702" y="192"/>
                  </a:lnTo>
                  <a:lnTo>
                    <a:pt x="2755" y="239"/>
                  </a:lnTo>
                  <a:lnTo>
                    <a:pt x="2804" y="290"/>
                  </a:lnTo>
                  <a:lnTo>
                    <a:pt x="2849" y="344"/>
                  </a:lnTo>
                  <a:lnTo>
                    <a:pt x="2889" y="402"/>
                  </a:lnTo>
                  <a:lnTo>
                    <a:pt x="2924" y="462"/>
                  </a:lnTo>
                  <a:lnTo>
                    <a:pt x="2954" y="526"/>
                  </a:lnTo>
                  <a:lnTo>
                    <a:pt x="2980" y="593"/>
                  </a:lnTo>
                  <a:lnTo>
                    <a:pt x="3000" y="661"/>
                  </a:lnTo>
                  <a:lnTo>
                    <a:pt x="3014" y="732"/>
                  </a:lnTo>
                  <a:lnTo>
                    <a:pt x="3023" y="804"/>
                  </a:lnTo>
                  <a:lnTo>
                    <a:pt x="3026" y="876"/>
                  </a:lnTo>
                  <a:lnTo>
                    <a:pt x="3021" y="950"/>
                  </a:lnTo>
                  <a:lnTo>
                    <a:pt x="3024" y="950"/>
                  </a:lnTo>
                  <a:lnTo>
                    <a:pt x="3029" y="951"/>
                  </a:lnTo>
                  <a:lnTo>
                    <a:pt x="3037" y="951"/>
                  </a:lnTo>
                  <a:lnTo>
                    <a:pt x="3049" y="953"/>
                  </a:lnTo>
                  <a:lnTo>
                    <a:pt x="3063" y="956"/>
                  </a:lnTo>
                  <a:lnTo>
                    <a:pt x="3080" y="958"/>
                  </a:lnTo>
                  <a:lnTo>
                    <a:pt x="3100" y="962"/>
                  </a:lnTo>
                  <a:lnTo>
                    <a:pt x="3120" y="966"/>
                  </a:lnTo>
                  <a:lnTo>
                    <a:pt x="3143" y="973"/>
                  </a:lnTo>
                  <a:lnTo>
                    <a:pt x="3168" y="980"/>
                  </a:lnTo>
                  <a:lnTo>
                    <a:pt x="3194" y="989"/>
                  </a:lnTo>
                  <a:lnTo>
                    <a:pt x="3220" y="999"/>
                  </a:lnTo>
                  <a:lnTo>
                    <a:pt x="3249" y="1012"/>
                  </a:lnTo>
                  <a:lnTo>
                    <a:pt x="3276" y="1026"/>
                  </a:lnTo>
                  <a:lnTo>
                    <a:pt x="3304" y="1043"/>
                  </a:lnTo>
                  <a:lnTo>
                    <a:pt x="3333" y="1062"/>
                  </a:lnTo>
                  <a:lnTo>
                    <a:pt x="3361" y="1083"/>
                  </a:lnTo>
                  <a:lnTo>
                    <a:pt x="3389" y="1107"/>
                  </a:lnTo>
                  <a:lnTo>
                    <a:pt x="3415" y="1133"/>
                  </a:lnTo>
                  <a:lnTo>
                    <a:pt x="3441" y="1162"/>
                  </a:lnTo>
                  <a:lnTo>
                    <a:pt x="3465" y="1195"/>
                  </a:lnTo>
                  <a:lnTo>
                    <a:pt x="3489" y="1230"/>
                  </a:lnTo>
                  <a:lnTo>
                    <a:pt x="3510" y="1268"/>
                  </a:lnTo>
                  <a:lnTo>
                    <a:pt x="3529" y="1311"/>
                  </a:lnTo>
                  <a:lnTo>
                    <a:pt x="3546" y="1356"/>
                  </a:lnTo>
                  <a:lnTo>
                    <a:pt x="3561" y="1406"/>
                  </a:lnTo>
                  <a:lnTo>
                    <a:pt x="3572" y="1460"/>
                  </a:lnTo>
                  <a:lnTo>
                    <a:pt x="3580" y="1516"/>
                  </a:lnTo>
                  <a:lnTo>
                    <a:pt x="3586" y="1578"/>
                  </a:lnTo>
                  <a:lnTo>
                    <a:pt x="3588" y="1644"/>
                  </a:lnTo>
                  <a:lnTo>
                    <a:pt x="3585" y="1712"/>
                  </a:lnTo>
                  <a:lnTo>
                    <a:pt x="3576" y="1777"/>
                  </a:lnTo>
                  <a:lnTo>
                    <a:pt x="3561" y="1841"/>
                  </a:lnTo>
                  <a:lnTo>
                    <a:pt x="3539" y="1902"/>
                  </a:lnTo>
                  <a:lnTo>
                    <a:pt x="3513" y="1961"/>
                  </a:lnTo>
                  <a:lnTo>
                    <a:pt x="3483" y="2016"/>
                  </a:lnTo>
                  <a:lnTo>
                    <a:pt x="3447" y="2068"/>
                  </a:lnTo>
                  <a:lnTo>
                    <a:pt x="3406" y="2116"/>
                  </a:lnTo>
                  <a:lnTo>
                    <a:pt x="3362" y="2160"/>
                  </a:lnTo>
                  <a:lnTo>
                    <a:pt x="3314" y="2202"/>
                  </a:lnTo>
                  <a:lnTo>
                    <a:pt x="3263" y="2238"/>
                  </a:lnTo>
                  <a:lnTo>
                    <a:pt x="3207" y="2269"/>
                  </a:lnTo>
                  <a:lnTo>
                    <a:pt x="3150" y="2295"/>
                  </a:lnTo>
                  <a:lnTo>
                    <a:pt x="3089" y="2316"/>
                  </a:lnTo>
                  <a:lnTo>
                    <a:pt x="3026" y="2331"/>
                  </a:lnTo>
                  <a:lnTo>
                    <a:pt x="2962" y="2341"/>
                  </a:lnTo>
                  <a:lnTo>
                    <a:pt x="2894" y="2344"/>
                  </a:lnTo>
                  <a:lnTo>
                    <a:pt x="716" y="2344"/>
                  </a:lnTo>
                  <a:lnTo>
                    <a:pt x="650" y="2341"/>
                  </a:lnTo>
                  <a:lnTo>
                    <a:pt x="586" y="2332"/>
                  </a:lnTo>
                  <a:lnTo>
                    <a:pt x="523" y="2318"/>
                  </a:lnTo>
                  <a:lnTo>
                    <a:pt x="463" y="2298"/>
                  </a:lnTo>
                  <a:lnTo>
                    <a:pt x="405" y="2273"/>
                  </a:lnTo>
                  <a:lnTo>
                    <a:pt x="349" y="2244"/>
                  </a:lnTo>
                  <a:lnTo>
                    <a:pt x="296" y="2210"/>
                  </a:lnTo>
                  <a:lnTo>
                    <a:pt x="247" y="2171"/>
                  </a:lnTo>
                  <a:lnTo>
                    <a:pt x="200" y="2130"/>
                  </a:lnTo>
                  <a:lnTo>
                    <a:pt x="159" y="2083"/>
                  </a:lnTo>
                  <a:lnTo>
                    <a:pt x="121" y="2033"/>
                  </a:lnTo>
                  <a:lnTo>
                    <a:pt x="87" y="1980"/>
                  </a:lnTo>
                  <a:lnTo>
                    <a:pt x="59" y="1925"/>
                  </a:lnTo>
                  <a:lnTo>
                    <a:pt x="36" y="1866"/>
                  </a:lnTo>
                  <a:lnTo>
                    <a:pt x="17" y="1804"/>
                  </a:lnTo>
                  <a:lnTo>
                    <a:pt x="6" y="1740"/>
                  </a:lnTo>
                  <a:lnTo>
                    <a:pt x="0" y="1675"/>
                  </a:lnTo>
                  <a:lnTo>
                    <a:pt x="0" y="1607"/>
                  </a:lnTo>
                  <a:lnTo>
                    <a:pt x="7" y="1542"/>
                  </a:lnTo>
                  <a:lnTo>
                    <a:pt x="19" y="1479"/>
                  </a:lnTo>
                  <a:lnTo>
                    <a:pt x="36" y="1418"/>
                  </a:lnTo>
                  <a:lnTo>
                    <a:pt x="59" y="1360"/>
                  </a:lnTo>
                  <a:lnTo>
                    <a:pt x="87" y="1303"/>
                  </a:lnTo>
                  <a:lnTo>
                    <a:pt x="120" y="1251"/>
                  </a:lnTo>
                  <a:lnTo>
                    <a:pt x="157" y="1201"/>
                  </a:lnTo>
                  <a:lnTo>
                    <a:pt x="198" y="1156"/>
                  </a:lnTo>
                  <a:lnTo>
                    <a:pt x="244" y="1113"/>
                  </a:lnTo>
                  <a:lnTo>
                    <a:pt x="292" y="1075"/>
                  </a:lnTo>
                  <a:lnTo>
                    <a:pt x="344" y="1041"/>
                  </a:lnTo>
                  <a:lnTo>
                    <a:pt x="399" y="1012"/>
                  </a:lnTo>
                  <a:lnTo>
                    <a:pt x="457" y="988"/>
                  </a:lnTo>
                  <a:lnTo>
                    <a:pt x="517" y="970"/>
                  </a:lnTo>
                  <a:lnTo>
                    <a:pt x="580" y="956"/>
                  </a:lnTo>
                  <a:lnTo>
                    <a:pt x="580" y="956"/>
                  </a:lnTo>
                  <a:lnTo>
                    <a:pt x="573" y="918"/>
                  </a:lnTo>
                  <a:lnTo>
                    <a:pt x="571" y="878"/>
                  </a:lnTo>
                  <a:lnTo>
                    <a:pt x="572" y="838"/>
                  </a:lnTo>
                  <a:lnTo>
                    <a:pt x="578" y="797"/>
                  </a:lnTo>
                  <a:lnTo>
                    <a:pt x="586" y="755"/>
                  </a:lnTo>
                  <a:lnTo>
                    <a:pt x="604" y="705"/>
                  </a:lnTo>
                  <a:lnTo>
                    <a:pt x="625" y="658"/>
                  </a:lnTo>
                  <a:lnTo>
                    <a:pt x="653" y="614"/>
                  </a:lnTo>
                  <a:lnTo>
                    <a:pt x="684" y="573"/>
                  </a:lnTo>
                  <a:lnTo>
                    <a:pt x="719" y="536"/>
                  </a:lnTo>
                  <a:lnTo>
                    <a:pt x="759" y="505"/>
                  </a:lnTo>
                  <a:lnTo>
                    <a:pt x="802" y="477"/>
                  </a:lnTo>
                  <a:lnTo>
                    <a:pt x="847" y="454"/>
                  </a:lnTo>
                  <a:lnTo>
                    <a:pt x="896" y="436"/>
                  </a:lnTo>
                  <a:lnTo>
                    <a:pt x="946" y="425"/>
                  </a:lnTo>
                  <a:lnTo>
                    <a:pt x="999" y="420"/>
                  </a:lnTo>
                  <a:lnTo>
                    <a:pt x="1050" y="421"/>
                  </a:lnTo>
                  <a:lnTo>
                    <a:pt x="1100" y="428"/>
                  </a:lnTo>
                  <a:lnTo>
                    <a:pt x="1148" y="440"/>
                  </a:lnTo>
                  <a:lnTo>
                    <a:pt x="1192" y="456"/>
                  </a:lnTo>
                  <a:lnTo>
                    <a:pt x="1236" y="478"/>
                  </a:lnTo>
                  <a:lnTo>
                    <a:pt x="1276" y="504"/>
                  </a:lnTo>
                  <a:lnTo>
                    <a:pt x="1313" y="534"/>
                  </a:lnTo>
                  <a:lnTo>
                    <a:pt x="1347" y="568"/>
                  </a:lnTo>
                  <a:lnTo>
                    <a:pt x="1347" y="568"/>
                  </a:lnTo>
                  <a:lnTo>
                    <a:pt x="1374" y="503"/>
                  </a:lnTo>
                  <a:lnTo>
                    <a:pt x="1406" y="440"/>
                  </a:lnTo>
                  <a:lnTo>
                    <a:pt x="1443" y="381"/>
                  </a:lnTo>
                  <a:lnTo>
                    <a:pt x="1485" y="324"/>
                  </a:lnTo>
                  <a:lnTo>
                    <a:pt x="1530" y="272"/>
                  </a:lnTo>
                  <a:lnTo>
                    <a:pt x="1580" y="223"/>
                  </a:lnTo>
                  <a:lnTo>
                    <a:pt x="1634" y="179"/>
                  </a:lnTo>
                  <a:lnTo>
                    <a:pt x="1690" y="139"/>
                  </a:lnTo>
                  <a:lnTo>
                    <a:pt x="1750" y="103"/>
                  </a:lnTo>
                  <a:lnTo>
                    <a:pt x="1813" y="72"/>
                  </a:lnTo>
                  <a:lnTo>
                    <a:pt x="1878" y="46"/>
                  </a:lnTo>
                  <a:lnTo>
                    <a:pt x="1946" y="27"/>
                  </a:lnTo>
                  <a:lnTo>
                    <a:pt x="2017" y="12"/>
                  </a:lnTo>
                  <a:lnTo>
                    <a:pt x="2088" y="3"/>
                  </a:lnTo>
                  <a:lnTo>
                    <a:pt x="2162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8100000" scaled="0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215" tIns="121215" rIns="121215" bIns="121215" rtlCol="0" anchor="ctr"/>
            <a:lstStyle/>
            <a:p>
              <a:pPr algn="ctr" defTabSz="932597">
                <a:lnSpc>
                  <a:spcPct val="85000"/>
                </a:lnSpc>
              </a:pPr>
              <a:endParaRPr lang="en-US" sz="1836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>
              <a:spLocks/>
            </p:cNvSpPr>
            <p:nvPr/>
          </p:nvSpPr>
          <p:spPr>
            <a:xfrm>
              <a:off x="2240830" y="2472161"/>
              <a:ext cx="2402006" cy="6291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699511">
                <a:lnSpc>
                  <a:spcPct val="95000"/>
                </a:lnSpc>
                <a:spcBef>
                  <a:spcPts val="306"/>
                </a:spcBef>
                <a:spcAft>
                  <a:spcPts val="153"/>
                </a:spcAft>
              </a:pPr>
              <a:r>
                <a:rPr lang="en-US" sz="1836" b="1" dirty="0">
                  <a:solidFill>
                    <a:srgbClr val="000000"/>
                  </a:solidFill>
                </a:rPr>
                <a:t>Cloud Service</a:t>
              </a:r>
              <a:br>
                <a:rPr lang="en-US" sz="1836" b="1" dirty="0">
                  <a:solidFill>
                    <a:srgbClr val="000000"/>
                  </a:solidFill>
                </a:rPr>
              </a:br>
              <a:r>
                <a:rPr lang="en-US" sz="1836" b="1" dirty="0">
                  <a:solidFill>
                    <a:srgbClr val="000000"/>
                  </a:solidFill>
                </a:rPr>
                <a:t>Providers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495597" y="1762611"/>
            <a:ext cx="2611289" cy="1705925"/>
            <a:chOff x="5824427" y="1728206"/>
            <a:chExt cx="2560320" cy="1672627"/>
          </a:xfrm>
        </p:grpSpPr>
        <p:sp>
          <p:nvSpPr>
            <p:cNvPr id="32" name="Freeform 6"/>
            <p:cNvSpPr>
              <a:spLocks noChangeAspect="1"/>
            </p:cNvSpPr>
            <p:nvPr/>
          </p:nvSpPr>
          <p:spPr bwMode="auto">
            <a:xfrm>
              <a:off x="5824427" y="1728206"/>
              <a:ext cx="2560320" cy="1672627"/>
            </a:xfrm>
            <a:custGeom>
              <a:avLst/>
              <a:gdLst>
                <a:gd name="T0" fmla="*/ 2315 w 3588"/>
                <a:gd name="T1" fmla="*/ 14 h 2344"/>
                <a:gd name="T2" fmla="*/ 2522 w 3588"/>
                <a:gd name="T3" fmla="*/ 79 h 2344"/>
                <a:gd name="T4" fmla="*/ 2702 w 3588"/>
                <a:gd name="T5" fmla="*/ 192 h 2344"/>
                <a:gd name="T6" fmla="*/ 2849 w 3588"/>
                <a:gd name="T7" fmla="*/ 344 h 2344"/>
                <a:gd name="T8" fmla="*/ 2954 w 3588"/>
                <a:gd name="T9" fmla="*/ 526 h 2344"/>
                <a:gd name="T10" fmla="*/ 3014 w 3588"/>
                <a:gd name="T11" fmla="*/ 732 h 2344"/>
                <a:gd name="T12" fmla="*/ 3021 w 3588"/>
                <a:gd name="T13" fmla="*/ 950 h 2344"/>
                <a:gd name="T14" fmla="*/ 3037 w 3588"/>
                <a:gd name="T15" fmla="*/ 951 h 2344"/>
                <a:gd name="T16" fmla="*/ 3080 w 3588"/>
                <a:gd name="T17" fmla="*/ 958 h 2344"/>
                <a:gd name="T18" fmla="*/ 3143 w 3588"/>
                <a:gd name="T19" fmla="*/ 973 h 2344"/>
                <a:gd name="T20" fmla="*/ 3220 w 3588"/>
                <a:gd name="T21" fmla="*/ 999 h 2344"/>
                <a:gd name="T22" fmla="*/ 3304 w 3588"/>
                <a:gd name="T23" fmla="*/ 1043 h 2344"/>
                <a:gd name="T24" fmla="*/ 3389 w 3588"/>
                <a:gd name="T25" fmla="*/ 1107 h 2344"/>
                <a:gd name="T26" fmla="*/ 3465 w 3588"/>
                <a:gd name="T27" fmla="*/ 1195 h 2344"/>
                <a:gd name="T28" fmla="*/ 3529 w 3588"/>
                <a:gd name="T29" fmla="*/ 1311 h 2344"/>
                <a:gd name="T30" fmla="*/ 3572 w 3588"/>
                <a:gd name="T31" fmla="*/ 1460 h 2344"/>
                <a:gd name="T32" fmla="*/ 3588 w 3588"/>
                <a:gd name="T33" fmla="*/ 1644 h 2344"/>
                <a:gd name="T34" fmla="*/ 3561 w 3588"/>
                <a:gd name="T35" fmla="*/ 1841 h 2344"/>
                <a:gd name="T36" fmla="*/ 3483 w 3588"/>
                <a:gd name="T37" fmla="*/ 2016 h 2344"/>
                <a:gd name="T38" fmla="*/ 3362 w 3588"/>
                <a:gd name="T39" fmla="*/ 2160 h 2344"/>
                <a:gd name="T40" fmla="*/ 3207 w 3588"/>
                <a:gd name="T41" fmla="*/ 2269 h 2344"/>
                <a:gd name="T42" fmla="*/ 3026 w 3588"/>
                <a:gd name="T43" fmla="*/ 2331 h 2344"/>
                <a:gd name="T44" fmla="*/ 716 w 3588"/>
                <a:gd name="T45" fmla="*/ 2344 h 2344"/>
                <a:gd name="T46" fmla="*/ 523 w 3588"/>
                <a:gd name="T47" fmla="*/ 2318 h 2344"/>
                <a:gd name="T48" fmla="*/ 349 w 3588"/>
                <a:gd name="T49" fmla="*/ 2244 h 2344"/>
                <a:gd name="T50" fmla="*/ 200 w 3588"/>
                <a:gd name="T51" fmla="*/ 2130 h 2344"/>
                <a:gd name="T52" fmla="*/ 87 w 3588"/>
                <a:gd name="T53" fmla="*/ 1980 h 2344"/>
                <a:gd name="T54" fmla="*/ 17 w 3588"/>
                <a:gd name="T55" fmla="*/ 1804 h 2344"/>
                <a:gd name="T56" fmla="*/ 0 w 3588"/>
                <a:gd name="T57" fmla="*/ 1607 h 2344"/>
                <a:gd name="T58" fmla="*/ 36 w 3588"/>
                <a:gd name="T59" fmla="*/ 1418 h 2344"/>
                <a:gd name="T60" fmla="*/ 120 w 3588"/>
                <a:gd name="T61" fmla="*/ 1251 h 2344"/>
                <a:gd name="T62" fmla="*/ 244 w 3588"/>
                <a:gd name="T63" fmla="*/ 1113 h 2344"/>
                <a:gd name="T64" fmla="*/ 399 w 3588"/>
                <a:gd name="T65" fmla="*/ 1012 h 2344"/>
                <a:gd name="T66" fmla="*/ 580 w 3588"/>
                <a:gd name="T67" fmla="*/ 956 h 2344"/>
                <a:gd name="T68" fmla="*/ 571 w 3588"/>
                <a:gd name="T69" fmla="*/ 878 h 2344"/>
                <a:gd name="T70" fmla="*/ 586 w 3588"/>
                <a:gd name="T71" fmla="*/ 755 h 2344"/>
                <a:gd name="T72" fmla="*/ 653 w 3588"/>
                <a:gd name="T73" fmla="*/ 614 h 2344"/>
                <a:gd name="T74" fmla="*/ 759 w 3588"/>
                <a:gd name="T75" fmla="*/ 505 h 2344"/>
                <a:gd name="T76" fmla="*/ 896 w 3588"/>
                <a:gd name="T77" fmla="*/ 436 h 2344"/>
                <a:gd name="T78" fmla="*/ 1050 w 3588"/>
                <a:gd name="T79" fmla="*/ 421 h 2344"/>
                <a:gd name="T80" fmla="*/ 1192 w 3588"/>
                <a:gd name="T81" fmla="*/ 456 h 2344"/>
                <a:gd name="T82" fmla="*/ 1313 w 3588"/>
                <a:gd name="T83" fmla="*/ 534 h 2344"/>
                <a:gd name="T84" fmla="*/ 1374 w 3588"/>
                <a:gd name="T85" fmla="*/ 503 h 2344"/>
                <a:gd name="T86" fmla="*/ 1485 w 3588"/>
                <a:gd name="T87" fmla="*/ 324 h 2344"/>
                <a:gd name="T88" fmla="*/ 1634 w 3588"/>
                <a:gd name="T89" fmla="*/ 179 h 2344"/>
                <a:gd name="T90" fmla="*/ 1813 w 3588"/>
                <a:gd name="T91" fmla="*/ 72 h 2344"/>
                <a:gd name="T92" fmla="*/ 2017 w 3588"/>
                <a:gd name="T93" fmla="*/ 12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88" h="2344">
                  <a:moveTo>
                    <a:pt x="2162" y="0"/>
                  </a:moveTo>
                  <a:lnTo>
                    <a:pt x="2238" y="4"/>
                  </a:lnTo>
                  <a:lnTo>
                    <a:pt x="2315" y="14"/>
                  </a:lnTo>
                  <a:lnTo>
                    <a:pt x="2386" y="30"/>
                  </a:lnTo>
                  <a:lnTo>
                    <a:pt x="2456" y="52"/>
                  </a:lnTo>
                  <a:lnTo>
                    <a:pt x="2522" y="79"/>
                  </a:lnTo>
                  <a:lnTo>
                    <a:pt x="2585" y="112"/>
                  </a:lnTo>
                  <a:lnTo>
                    <a:pt x="2645" y="150"/>
                  </a:lnTo>
                  <a:lnTo>
                    <a:pt x="2702" y="192"/>
                  </a:lnTo>
                  <a:lnTo>
                    <a:pt x="2755" y="239"/>
                  </a:lnTo>
                  <a:lnTo>
                    <a:pt x="2804" y="290"/>
                  </a:lnTo>
                  <a:lnTo>
                    <a:pt x="2849" y="344"/>
                  </a:lnTo>
                  <a:lnTo>
                    <a:pt x="2889" y="402"/>
                  </a:lnTo>
                  <a:lnTo>
                    <a:pt x="2924" y="462"/>
                  </a:lnTo>
                  <a:lnTo>
                    <a:pt x="2954" y="526"/>
                  </a:lnTo>
                  <a:lnTo>
                    <a:pt x="2980" y="593"/>
                  </a:lnTo>
                  <a:lnTo>
                    <a:pt x="3000" y="661"/>
                  </a:lnTo>
                  <a:lnTo>
                    <a:pt x="3014" y="732"/>
                  </a:lnTo>
                  <a:lnTo>
                    <a:pt x="3023" y="804"/>
                  </a:lnTo>
                  <a:lnTo>
                    <a:pt x="3026" y="876"/>
                  </a:lnTo>
                  <a:lnTo>
                    <a:pt x="3021" y="950"/>
                  </a:lnTo>
                  <a:lnTo>
                    <a:pt x="3024" y="950"/>
                  </a:lnTo>
                  <a:lnTo>
                    <a:pt x="3029" y="951"/>
                  </a:lnTo>
                  <a:lnTo>
                    <a:pt x="3037" y="951"/>
                  </a:lnTo>
                  <a:lnTo>
                    <a:pt x="3049" y="953"/>
                  </a:lnTo>
                  <a:lnTo>
                    <a:pt x="3063" y="956"/>
                  </a:lnTo>
                  <a:lnTo>
                    <a:pt x="3080" y="958"/>
                  </a:lnTo>
                  <a:lnTo>
                    <a:pt x="3100" y="962"/>
                  </a:lnTo>
                  <a:lnTo>
                    <a:pt x="3120" y="966"/>
                  </a:lnTo>
                  <a:lnTo>
                    <a:pt x="3143" y="973"/>
                  </a:lnTo>
                  <a:lnTo>
                    <a:pt x="3168" y="980"/>
                  </a:lnTo>
                  <a:lnTo>
                    <a:pt x="3194" y="989"/>
                  </a:lnTo>
                  <a:lnTo>
                    <a:pt x="3220" y="999"/>
                  </a:lnTo>
                  <a:lnTo>
                    <a:pt x="3249" y="1012"/>
                  </a:lnTo>
                  <a:lnTo>
                    <a:pt x="3276" y="1026"/>
                  </a:lnTo>
                  <a:lnTo>
                    <a:pt x="3304" y="1043"/>
                  </a:lnTo>
                  <a:lnTo>
                    <a:pt x="3333" y="1062"/>
                  </a:lnTo>
                  <a:lnTo>
                    <a:pt x="3361" y="1083"/>
                  </a:lnTo>
                  <a:lnTo>
                    <a:pt x="3389" y="1107"/>
                  </a:lnTo>
                  <a:lnTo>
                    <a:pt x="3415" y="1133"/>
                  </a:lnTo>
                  <a:lnTo>
                    <a:pt x="3441" y="1162"/>
                  </a:lnTo>
                  <a:lnTo>
                    <a:pt x="3465" y="1195"/>
                  </a:lnTo>
                  <a:lnTo>
                    <a:pt x="3489" y="1230"/>
                  </a:lnTo>
                  <a:lnTo>
                    <a:pt x="3510" y="1268"/>
                  </a:lnTo>
                  <a:lnTo>
                    <a:pt x="3529" y="1311"/>
                  </a:lnTo>
                  <a:lnTo>
                    <a:pt x="3546" y="1356"/>
                  </a:lnTo>
                  <a:lnTo>
                    <a:pt x="3561" y="1406"/>
                  </a:lnTo>
                  <a:lnTo>
                    <a:pt x="3572" y="1460"/>
                  </a:lnTo>
                  <a:lnTo>
                    <a:pt x="3580" y="1516"/>
                  </a:lnTo>
                  <a:lnTo>
                    <a:pt x="3586" y="1578"/>
                  </a:lnTo>
                  <a:lnTo>
                    <a:pt x="3588" y="1644"/>
                  </a:lnTo>
                  <a:lnTo>
                    <a:pt x="3585" y="1712"/>
                  </a:lnTo>
                  <a:lnTo>
                    <a:pt x="3576" y="1777"/>
                  </a:lnTo>
                  <a:lnTo>
                    <a:pt x="3561" y="1841"/>
                  </a:lnTo>
                  <a:lnTo>
                    <a:pt x="3539" y="1902"/>
                  </a:lnTo>
                  <a:lnTo>
                    <a:pt x="3513" y="1961"/>
                  </a:lnTo>
                  <a:lnTo>
                    <a:pt x="3483" y="2016"/>
                  </a:lnTo>
                  <a:lnTo>
                    <a:pt x="3447" y="2068"/>
                  </a:lnTo>
                  <a:lnTo>
                    <a:pt x="3406" y="2116"/>
                  </a:lnTo>
                  <a:lnTo>
                    <a:pt x="3362" y="2160"/>
                  </a:lnTo>
                  <a:lnTo>
                    <a:pt x="3314" y="2202"/>
                  </a:lnTo>
                  <a:lnTo>
                    <a:pt x="3263" y="2238"/>
                  </a:lnTo>
                  <a:lnTo>
                    <a:pt x="3207" y="2269"/>
                  </a:lnTo>
                  <a:lnTo>
                    <a:pt x="3150" y="2295"/>
                  </a:lnTo>
                  <a:lnTo>
                    <a:pt x="3089" y="2316"/>
                  </a:lnTo>
                  <a:lnTo>
                    <a:pt x="3026" y="2331"/>
                  </a:lnTo>
                  <a:lnTo>
                    <a:pt x="2962" y="2341"/>
                  </a:lnTo>
                  <a:lnTo>
                    <a:pt x="2894" y="2344"/>
                  </a:lnTo>
                  <a:lnTo>
                    <a:pt x="716" y="2344"/>
                  </a:lnTo>
                  <a:lnTo>
                    <a:pt x="650" y="2341"/>
                  </a:lnTo>
                  <a:lnTo>
                    <a:pt x="586" y="2332"/>
                  </a:lnTo>
                  <a:lnTo>
                    <a:pt x="523" y="2318"/>
                  </a:lnTo>
                  <a:lnTo>
                    <a:pt x="463" y="2298"/>
                  </a:lnTo>
                  <a:lnTo>
                    <a:pt x="405" y="2273"/>
                  </a:lnTo>
                  <a:lnTo>
                    <a:pt x="349" y="2244"/>
                  </a:lnTo>
                  <a:lnTo>
                    <a:pt x="296" y="2210"/>
                  </a:lnTo>
                  <a:lnTo>
                    <a:pt x="247" y="2171"/>
                  </a:lnTo>
                  <a:lnTo>
                    <a:pt x="200" y="2130"/>
                  </a:lnTo>
                  <a:lnTo>
                    <a:pt x="159" y="2083"/>
                  </a:lnTo>
                  <a:lnTo>
                    <a:pt x="121" y="2033"/>
                  </a:lnTo>
                  <a:lnTo>
                    <a:pt x="87" y="1980"/>
                  </a:lnTo>
                  <a:lnTo>
                    <a:pt x="59" y="1925"/>
                  </a:lnTo>
                  <a:lnTo>
                    <a:pt x="36" y="1866"/>
                  </a:lnTo>
                  <a:lnTo>
                    <a:pt x="17" y="1804"/>
                  </a:lnTo>
                  <a:lnTo>
                    <a:pt x="6" y="1740"/>
                  </a:lnTo>
                  <a:lnTo>
                    <a:pt x="0" y="1675"/>
                  </a:lnTo>
                  <a:lnTo>
                    <a:pt x="0" y="1607"/>
                  </a:lnTo>
                  <a:lnTo>
                    <a:pt x="7" y="1542"/>
                  </a:lnTo>
                  <a:lnTo>
                    <a:pt x="19" y="1479"/>
                  </a:lnTo>
                  <a:lnTo>
                    <a:pt x="36" y="1418"/>
                  </a:lnTo>
                  <a:lnTo>
                    <a:pt x="59" y="1360"/>
                  </a:lnTo>
                  <a:lnTo>
                    <a:pt x="87" y="1303"/>
                  </a:lnTo>
                  <a:lnTo>
                    <a:pt x="120" y="1251"/>
                  </a:lnTo>
                  <a:lnTo>
                    <a:pt x="157" y="1201"/>
                  </a:lnTo>
                  <a:lnTo>
                    <a:pt x="198" y="1156"/>
                  </a:lnTo>
                  <a:lnTo>
                    <a:pt x="244" y="1113"/>
                  </a:lnTo>
                  <a:lnTo>
                    <a:pt x="292" y="1075"/>
                  </a:lnTo>
                  <a:lnTo>
                    <a:pt x="344" y="1041"/>
                  </a:lnTo>
                  <a:lnTo>
                    <a:pt x="399" y="1012"/>
                  </a:lnTo>
                  <a:lnTo>
                    <a:pt x="457" y="988"/>
                  </a:lnTo>
                  <a:lnTo>
                    <a:pt x="517" y="970"/>
                  </a:lnTo>
                  <a:lnTo>
                    <a:pt x="580" y="956"/>
                  </a:lnTo>
                  <a:lnTo>
                    <a:pt x="580" y="956"/>
                  </a:lnTo>
                  <a:lnTo>
                    <a:pt x="573" y="918"/>
                  </a:lnTo>
                  <a:lnTo>
                    <a:pt x="571" y="878"/>
                  </a:lnTo>
                  <a:lnTo>
                    <a:pt x="572" y="838"/>
                  </a:lnTo>
                  <a:lnTo>
                    <a:pt x="578" y="797"/>
                  </a:lnTo>
                  <a:lnTo>
                    <a:pt x="586" y="755"/>
                  </a:lnTo>
                  <a:lnTo>
                    <a:pt x="604" y="705"/>
                  </a:lnTo>
                  <a:lnTo>
                    <a:pt x="625" y="658"/>
                  </a:lnTo>
                  <a:lnTo>
                    <a:pt x="653" y="614"/>
                  </a:lnTo>
                  <a:lnTo>
                    <a:pt x="684" y="573"/>
                  </a:lnTo>
                  <a:lnTo>
                    <a:pt x="719" y="536"/>
                  </a:lnTo>
                  <a:lnTo>
                    <a:pt x="759" y="505"/>
                  </a:lnTo>
                  <a:lnTo>
                    <a:pt x="802" y="477"/>
                  </a:lnTo>
                  <a:lnTo>
                    <a:pt x="847" y="454"/>
                  </a:lnTo>
                  <a:lnTo>
                    <a:pt x="896" y="436"/>
                  </a:lnTo>
                  <a:lnTo>
                    <a:pt x="946" y="425"/>
                  </a:lnTo>
                  <a:lnTo>
                    <a:pt x="999" y="420"/>
                  </a:lnTo>
                  <a:lnTo>
                    <a:pt x="1050" y="421"/>
                  </a:lnTo>
                  <a:lnTo>
                    <a:pt x="1100" y="428"/>
                  </a:lnTo>
                  <a:lnTo>
                    <a:pt x="1148" y="440"/>
                  </a:lnTo>
                  <a:lnTo>
                    <a:pt x="1192" y="456"/>
                  </a:lnTo>
                  <a:lnTo>
                    <a:pt x="1236" y="478"/>
                  </a:lnTo>
                  <a:lnTo>
                    <a:pt x="1276" y="504"/>
                  </a:lnTo>
                  <a:lnTo>
                    <a:pt x="1313" y="534"/>
                  </a:lnTo>
                  <a:lnTo>
                    <a:pt x="1347" y="568"/>
                  </a:lnTo>
                  <a:lnTo>
                    <a:pt x="1347" y="568"/>
                  </a:lnTo>
                  <a:lnTo>
                    <a:pt x="1374" y="503"/>
                  </a:lnTo>
                  <a:lnTo>
                    <a:pt x="1406" y="440"/>
                  </a:lnTo>
                  <a:lnTo>
                    <a:pt x="1443" y="381"/>
                  </a:lnTo>
                  <a:lnTo>
                    <a:pt x="1485" y="324"/>
                  </a:lnTo>
                  <a:lnTo>
                    <a:pt x="1530" y="272"/>
                  </a:lnTo>
                  <a:lnTo>
                    <a:pt x="1580" y="223"/>
                  </a:lnTo>
                  <a:lnTo>
                    <a:pt x="1634" y="179"/>
                  </a:lnTo>
                  <a:lnTo>
                    <a:pt x="1690" y="139"/>
                  </a:lnTo>
                  <a:lnTo>
                    <a:pt x="1750" y="103"/>
                  </a:lnTo>
                  <a:lnTo>
                    <a:pt x="1813" y="72"/>
                  </a:lnTo>
                  <a:lnTo>
                    <a:pt x="1878" y="46"/>
                  </a:lnTo>
                  <a:lnTo>
                    <a:pt x="1946" y="27"/>
                  </a:lnTo>
                  <a:lnTo>
                    <a:pt x="2017" y="12"/>
                  </a:lnTo>
                  <a:lnTo>
                    <a:pt x="2088" y="3"/>
                  </a:lnTo>
                  <a:lnTo>
                    <a:pt x="2162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8100000" scaled="0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215" tIns="121215" rIns="121215" bIns="121215" rtlCol="0" anchor="ctr"/>
            <a:lstStyle/>
            <a:p>
              <a:pPr algn="ctr" defTabSz="932597">
                <a:lnSpc>
                  <a:spcPct val="85000"/>
                </a:lnSpc>
              </a:pPr>
              <a:endParaRPr lang="en-US" sz="1836">
                <a:solidFill>
                  <a:srgbClr val="FFFFFF"/>
                </a:solidFill>
              </a:endParaRPr>
            </a:p>
          </p:txBody>
        </p:sp>
        <p:sp>
          <p:nvSpPr>
            <p:cNvPr id="33" name="Rectangle 32"/>
            <p:cNvSpPr>
              <a:spLocks/>
            </p:cNvSpPr>
            <p:nvPr/>
          </p:nvSpPr>
          <p:spPr>
            <a:xfrm>
              <a:off x="5903584" y="2533821"/>
              <a:ext cx="2402006" cy="6291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699511">
                <a:lnSpc>
                  <a:spcPct val="95000"/>
                </a:lnSpc>
                <a:spcBef>
                  <a:spcPts val="306"/>
                </a:spcBef>
                <a:spcAft>
                  <a:spcPts val="153"/>
                </a:spcAft>
              </a:pPr>
              <a:r>
                <a:rPr lang="en-US" sz="1836" b="1" dirty="0" err="1">
                  <a:solidFill>
                    <a:srgbClr val="000000"/>
                  </a:solidFill>
                </a:rPr>
                <a:t>Hyperscale</a:t>
              </a:r>
              <a:r>
                <a:rPr lang="en-US" sz="1836" b="1" dirty="0">
                  <a:solidFill>
                    <a:srgbClr val="000000"/>
                  </a:solidFill>
                </a:rPr>
                <a:t> Cloud</a:t>
              </a:r>
              <a:br>
                <a:rPr lang="en-US" sz="1836" b="1" dirty="0">
                  <a:solidFill>
                    <a:srgbClr val="000000"/>
                  </a:solidFill>
                </a:rPr>
              </a:br>
              <a:r>
                <a:rPr lang="en-US" sz="1836" b="1" dirty="0">
                  <a:solidFill>
                    <a:srgbClr val="000000"/>
                  </a:solidFill>
                </a:rPr>
                <a:t>Providers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912593" y="4418273"/>
            <a:ext cx="2611289" cy="1705925"/>
            <a:chOff x="3291840" y="4332033"/>
            <a:chExt cx="2560320" cy="1672627"/>
          </a:xfrm>
        </p:grpSpPr>
        <p:sp>
          <p:nvSpPr>
            <p:cNvPr id="35" name="Freeform 6"/>
            <p:cNvSpPr>
              <a:spLocks noChangeAspect="1"/>
            </p:cNvSpPr>
            <p:nvPr/>
          </p:nvSpPr>
          <p:spPr bwMode="auto">
            <a:xfrm>
              <a:off x="3291840" y="4332033"/>
              <a:ext cx="2560320" cy="1672627"/>
            </a:xfrm>
            <a:custGeom>
              <a:avLst/>
              <a:gdLst>
                <a:gd name="T0" fmla="*/ 2315 w 3588"/>
                <a:gd name="T1" fmla="*/ 14 h 2344"/>
                <a:gd name="T2" fmla="*/ 2522 w 3588"/>
                <a:gd name="T3" fmla="*/ 79 h 2344"/>
                <a:gd name="T4" fmla="*/ 2702 w 3588"/>
                <a:gd name="T5" fmla="*/ 192 h 2344"/>
                <a:gd name="T6" fmla="*/ 2849 w 3588"/>
                <a:gd name="T7" fmla="*/ 344 h 2344"/>
                <a:gd name="T8" fmla="*/ 2954 w 3588"/>
                <a:gd name="T9" fmla="*/ 526 h 2344"/>
                <a:gd name="T10" fmla="*/ 3014 w 3588"/>
                <a:gd name="T11" fmla="*/ 732 h 2344"/>
                <a:gd name="T12" fmla="*/ 3021 w 3588"/>
                <a:gd name="T13" fmla="*/ 950 h 2344"/>
                <a:gd name="T14" fmla="*/ 3037 w 3588"/>
                <a:gd name="T15" fmla="*/ 951 h 2344"/>
                <a:gd name="T16" fmla="*/ 3080 w 3588"/>
                <a:gd name="T17" fmla="*/ 958 h 2344"/>
                <a:gd name="T18" fmla="*/ 3143 w 3588"/>
                <a:gd name="T19" fmla="*/ 973 h 2344"/>
                <a:gd name="T20" fmla="*/ 3220 w 3588"/>
                <a:gd name="T21" fmla="*/ 999 h 2344"/>
                <a:gd name="T22" fmla="*/ 3304 w 3588"/>
                <a:gd name="T23" fmla="*/ 1043 h 2344"/>
                <a:gd name="T24" fmla="*/ 3389 w 3588"/>
                <a:gd name="T25" fmla="*/ 1107 h 2344"/>
                <a:gd name="T26" fmla="*/ 3465 w 3588"/>
                <a:gd name="T27" fmla="*/ 1195 h 2344"/>
                <a:gd name="T28" fmla="*/ 3529 w 3588"/>
                <a:gd name="T29" fmla="*/ 1311 h 2344"/>
                <a:gd name="T30" fmla="*/ 3572 w 3588"/>
                <a:gd name="T31" fmla="*/ 1460 h 2344"/>
                <a:gd name="T32" fmla="*/ 3588 w 3588"/>
                <a:gd name="T33" fmla="*/ 1644 h 2344"/>
                <a:gd name="T34" fmla="*/ 3561 w 3588"/>
                <a:gd name="T35" fmla="*/ 1841 h 2344"/>
                <a:gd name="T36" fmla="*/ 3483 w 3588"/>
                <a:gd name="T37" fmla="*/ 2016 h 2344"/>
                <a:gd name="T38" fmla="*/ 3362 w 3588"/>
                <a:gd name="T39" fmla="*/ 2160 h 2344"/>
                <a:gd name="T40" fmla="*/ 3207 w 3588"/>
                <a:gd name="T41" fmla="*/ 2269 h 2344"/>
                <a:gd name="T42" fmla="*/ 3026 w 3588"/>
                <a:gd name="T43" fmla="*/ 2331 h 2344"/>
                <a:gd name="T44" fmla="*/ 716 w 3588"/>
                <a:gd name="T45" fmla="*/ 2344 h 2344"/>
                <a:gd name="T46" fmla="*/ 523 w 3588"/>
                <a:gd name="T47" fmla="*/ 2318 h 2344"/>
                <a:gd name="T48" fmla="*/ 349 w 3588"/>
                <a:gd name="T49" fmla="*/ 2244 h 2344"/>
                <a:gd name="T50" fmla="*/ 200 w 3588"/>
                <a:gd name="T51" fmla="*/ 2130 h 2344"/>
                <a:gd name="T52" fmla="*/ 87 w 3588"/>
                <a:gd name="T53" fmla="*/ 1980 h 2344"/>
                <a:gd name="T54" fmla="*/ 17 w 3588"/>
                <a:gd name="T55" fmla="*/ 1804 h 2344"/>
                <a:gd name="T56" fmla="*/ 0 w 3588"/>
                <a:gd name="T57" fmla="*/ 1607 h 2344"/>
                <a:gd name="T58" fmla="*/ 36 w 3588"/>
                <a:gd name="T59" fmla="*/ 1418 h 2344"/>
                <a:gd name="T60" fmla="*/ 120 w 3588"/>
                <a:gd name="T61" fmla="*/ 1251 h 2344"/>
                <a:gd name="T62" fmla="*/ 244 w 3588"/>
                <a:gd name="T63" fmla="*/ 1113 h 2344"/>
                <a:gd name="T64" fmla="*/ 399 w 3588"/>
                <a:gd name="T65" fmla="*/ 1012 h 2344"/>
                <a:gd name="T66" fmla="*/ 580 w 3588"/>
                <a:gd name="T67" fmla="*/ 956 h 2344"/>
                <a:gd name="T68" fmla="*/ 571 w 3588"/>
                <a:gd name="T69" fmla="*/ 878 h 2344"/>
                <a:gd name="T70" fmla="*/ 586 w 3588"/>
                <a:gd name="T71" fmla="*/ 755 h 2344"/>
                <a:gd name="T72" fmla="*/ 653 w 3588"/>
                <a:gd name="T73" fmla="*/ 614 h 2344"/>
                <a:gd name="T74" fmla="*/ 759 w 3588"/>
                <a:gd name="T75" fmla="*/ 505 h 2344"/>
                <a:gd name="T76" fmla="*/ 896 w 3588"/>
                <a:gd name="T77" fmla="*/ 436 h 2344"/>
                <a:gd name="T78" fmla="*/ 1050 w 3588"/>
                <a:gd name="T79" fmla="*/ 421 h 2344"/>
                <a:gd name="T80" fmla="*/ 1192 w 3588"/>
                <a:gd name="T81" fmla="*/ 456 h 2344"/>
                <a:gd name="T82" fmla="*/ 1313 w 3588"/>
                <a:gd name="T83" fmla="*/ 534 h 2344"/>
                <a:gd name="T84" fmla="*/ 1374 w 3588"/>
                <a:gd name="T85" fmla="*/ 503 h 2344"/>
                <a:gd name="T86" fmla="*/ 1485 w 3588"/>
                <a:gd name="T87" fmla="*/ 324 h 2344"/>
                <a:gd name="T88" fmla="*/ 1634 w 3588"/>
                <a:gd name="T89" fmla="*/ 179 h 2344"/>
                <a:gd name="T90" fmla="*/ 1813 w 3588"/>
                <a:gd name="T91" fmla="*/ 72 h 2344"/>
                <a:gd name="T92" fmla="*/ 2017 w 3588"/>
                <a:gd name="T93" fmla="*/ 12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88" h="2344">
                  <a:moveTo>
                    <a:pt x="2162" y="0"/>
                  </a:moveTo>
                  <a:lnTo>
                    <a:pt x="2238" y="4"/>
                  </a:lnTo>
                  <a:lnTo>
                    <a:pt x="2315" y="14"/>
                  </a:lnTo>
                  <a:lnTo>
                    <a:pt x="2386" y="30"/>
                  </a:lnTo>
                  <a:lnTo>
                    <a:pt x="2456" y="52"/>
                  </a:lnTo>
                  <a:lnTo>
                    <a:pt x="2522" y="79"/>
                  </a:lnTo>
                  <a:lnTo>
                    <a:pt x="2585" y="112"/>
                  </a:lnTo>
                  <a:lnTo>
                    <a:pt x="2645" y="150"/>
                  </a:lnTo>
                  <a:lnTo>
                    <a:pt x="2702" y="192"/>
                  </a:lnTo>
                  <a:lnTo>
                    <a:pt x="2755" y="239"/>
                  </a:lnTo>
                  <a:lnTo>
                    <a:pt x="2804" y="290"/>
                  </a:lnTo>
                  <a:lnTo>
                    <a:pt x="2849" y="344"/>
                  </a:lnTo>
                  <a:lnTo>
                    <a:pt x="2889" y="402"/>
                  </a:lnTo>
                  <a:lnTo>
                    <a:pt x="2924" y="462"/>
                  </a:lnTo>
                  <a:lnTo>
                    <a:pt x="2954" y="526"/>
                  </a:lnTo>
                  <a:lnTo>
                    <a:pt x="2980" y="593"/>
                  </a:lnTo>
                  <a:lnTo>
                    <a:pt x="3000" y="661"/>
                  </a:lnTo>
                  <a:lnTo>
                    <a:pt x="3014" y="732"/>
                  </a:lnTo>
                  <a:lnTo>
                    <a:pt x="3023" y="804"/>
                  </a:lnTo>
                  <a:lnTo>
                    <a:pt x="3026" y="876"/>
                  </a:lnTo>
                  <a:lnTo>
                    <a:pt x="3021" y="950"/>
                  </a:lnTo>
                  <a:lnTo>
                    <a:pt x="3024" y="950"/>
                  </a:lnTo>
                  <a:lnTo>
                    <a:pt x="3029" y="951"/>
                  </a:lnTo>
                  <a:lnTo>
                    <a:pt x="3037" y="951"/>
                  </a:lnTo>
                  <a:lnTo>
                    <a:pt x="3049" y="953"/>
                  </a:lnTo>
                  <a:lnTo>
                    <a:pt x="3063" y="956"/>
                  </a:lnTo>
                  <a:lnTo>
                    <a:pt x="3080" y="958"/>
                  </a:lnTo>
                  <a:lnTo>
                    <a:pt x="3100" y="962"/>
                  </a:lnTo>
                  <a:lnTo>
                    <a:pt x="3120" y="966"/>
                  </a:lnTo>
                  <a:lnTo>
                    <a:pt x="3143" y="973"/>
                  </a:lnTo>
                  <a:lnTo>
                    <a:pt x="3168" y="980"/>
                  </a:lnTo>
                  <a:lnTo>
                    <a:pt x="3194" y="989"/>
                  </a:lnTo>
                  <a:lnTo>
                    <a:pt x="3220" y="999"/>
                  </a:lnTo>
                  <a:lnTo>
                    <a:pt x="3249" y="1012"/>
                  </a:lnTo>
                  <a:lnTo>
                    <a:pt x="3276" y="1026"/>
                  </a:lnTo>
                  <a:lnTo>
                    <a:pt x="3304" y="1043"/>
                  </a:lnTo>
                  <a:lnTo>
                    <a:pt x="3333" y="1062"/>
                  </a:lnTo>
                  <a:lnTo>
                    <a:pt x="3361" y="1083"/>
                  </a:lnTo>
                  <a:lnTo>
                    <a:pt x="3389" y="1107"/>
                  </a:lnTo>
                  <a:lnTo>
                    <a:pt x="3415" y="1133"/>
                  </a:lnTo>
                  <a:lnTo>
                    <a:pt x="3441" y="1162"/>
                  </a:lnTo>
                  <a:lnTo>
                    <a:pt x="3465" y="1195"/>
                  </a:lnTo>
                  <a:lnTo>
                    <a:pt x="3489" y="1230"/>
                  </a:lnTo>
                  <a:lnTo>
                    <a:pt x="3510" y="1268"/>
                  </a:lnTo>
                  <a:lnTo>
                    <a:pt x="3529" y="1311"/>
                  </a:lnTo>
                  <a:lnTo>
                    <a:pt x="3546" y="1356"/>
                  </a:lnTo>
                  <a:lnTo>
                    <a:pt x="3561" y="1406"/>
                  </a:lnTo>
                  <a:lnTo>
                    <a:pt x="3572" y="1460"/>
                  </a:lnTo>
                  <a:lnTo>
                    <a:pt x="3580" y="1516"/>
                  </a:lnTo>
                  <a:lnTo>
                    <a:pt x="3586" y="1578"/>
                  </a:lnTo>
                  <a:lnTo>
                    <a:pt x="3588" y="1644"/>
                  </a:lnTo>
                  <a:lnTo>
                    <a:pt x="3585" y="1712"/>
                  </a:lnTo>
                  <a:lnTo>
                    <a:pt x="3576" y="1777"/>
                  </a:lnTo>
                  <a:lnTo>
                    <a:pt x="3561" y="1841"/>
                  </a:lnTo>
                  <a:lnTo>
                    <a:pt x="3539" y="1902"/>
                  </a:lnTo>
                  <a:lnTo>
                    <a:pt x="3513" y="1961"/>
                  </a:lnTo>
                  <a:lnTo>
                    <a:pt x="3483" y="2016"/>
                  </a:lnTo>
                  <a:lnTo>
                    <a:pt x="3447" y="2068"/>
                  </a:lnTo>
                  <a:lnTo>
                    <a:pt x="3406" y="2116"/>
                  </a:lnTo>
                  <a:lnTo>
                    <a:pt x="3362" y="2160"/>
                  </a:lnTo>
                  <a:lnTo>
                    <a:pt x="3314" y="2202"/>
                  </a:lnTo>
                  <a:lnTo>
                    <a:pt x="3263" y="2238"/>
                  </a:lnTo>
                  <a:lnTo>
                    <a:pt x="3207" y="2269"/>
                  </a:lnTo>
                  <a:lnTo>
                    <a:pt x="3150" y="2295"/>
                  </a:lnTo>
                  <a:lnTo>
                    <a:pt x="3089" y="2316"/>
                  </a:lnTo>
                  <a:lnTo>
                    <a:pt x="3026" y="2331"/>
                  </a:lnTo>
                  <a:lnTo>
                    <a:pt x="2962" y="2341"/>
                  </a:lnTo>
                  <a:lnTo>
                    <a:pt x="2894" y="2344"/>
                  </a:lnTo>
                  <a:lnTo>
                    <a:pt x="716" y="2344"/>
                  </a:lnTo>
                  <a:lnTo>
                    <a:pt x="650" y="2341"/>
                  </a:lnTo>
                  <a:lnTo>
                    <a:pt x="586" y="2332"/>
                  </a:lnTo>
                  <a:lnTo>
                    <a:pt x="523" y="2318"/>
                  </a:lnTo>
                  <a:lnTo>
                    <a:pt x="463" y="2298"/>
                  </a:lnTo>
                  <a:lnTo>
                    <a:pt x="405" y="2273"/>
                  </a:lnTo>
                  <a:lnTo>
                    <a:pt x="349" y="2244"/>
                  </a:lnTo>
                  <a:lnTo>
                    <a:pt x="296" y="2210"/>
                  </a:lnTo>
                  <a:lnTo>
                    <a:pt x="247" y="2171"/>
                  </a:lnTo>
                  <a:lnTo>
                    <a:pt x="200" y="2130"/>
                  </a:lnTo>
                  <a:lnTo>
                    <a:pt x="159" y="2083"/>
                  </a:lnTo>
                  <a:lnTo>
                    <a:pt x="121" y="2033"/>
                  </a:lnTo>
                  <a:lnTo>
                    <a:pt x="87" y="1980"/>
                  </a:lnTo>
                  <a:lnTo>
                    <a:pt x="59" y="1925"/>
                  </a:lnTo>
                  <a:lnTo>
                    <a:pt x="36" y="1866"/>
                  </a:lnTo>
                  <a:lnTo>
                    <a:pt x="17" y="1804"/>
                  </a:lnTo>
                  <a:lnTo>
                    <a:pt x="6" y="1740"/>
                  </a:lnTo>
                  <a:lnTo>
                    <a:pt x="0" y="1675"/>
                  </a:lnTo>
                  <a:lnTo>
                    <a:pt x="0" y="1607"/>
                  </a:lnTo>
                  <a:lnTo>
                    <a:pt x="7" y="1542"/>
                  </a:lnTo>
                  <a:lnTo>
                    <a:pt x="19" y="1479"/>
                  </a:lnTo>
                  <a:lnTo>
                    <a:pt x="36" y="1418"/>
                  </a:lnTo>
                  <a:lnTo>
                    <a:pt x="59" y="1360"/>
                  </a:lnTo>
                  <a:lnTo>
                    <a:pt x="87" y="1303"/>
                  </a:lnTo>
                  <a:lnTo>
                    <a:pt x="120" y="1251"/>
                  </a:lnTo>
                  <a:lnTo>
                    <a:pt x="157" y="1201"/>
                  </a:lnTo>
                  <a:lnTo>
                    <a:pt x="198" y="1156"/>
                  </a:lnTo>
                  <a:lnTo>
                    <a:pt x="244" y="1113"/>
                  </a:lnTo>
                  <a:lnTo>
                    <a:pt x="292" y="1075"/>
                  </a:lnTo>
                  <a:lnTo>
                    <a:pt x="344" y="1041"/>
                  </a:lnTo>
                  <a:lnTo>
                    <a:pt x="399" y="1012"/>
                  </a:lnTo>
                  <a:lnTo>
                    <a:pt x="457" y="988"/>
                  </a:lnTo>
                  <a:lnTo>
                    <a:pt x="517" y="970"/>
                  </a:lnTo>
                  <a:lnTo>
                    <a:pt x="580" y="956"/>
                  </a:lnTo>
                  <a:lnTo>
                    <a:pt x="580" y="956"/>
                  </a:lnTo>
                  <a:lnTo>
                    <a:pt x="573" y="918"/>
                  </a:lnTo>
                  <a:lnTo>
                    <a:pt x="571" y="878"/>
                  </a:lnTo>
                  <a:lnTo>
                    <a:pt x="572" y="838"/>
                  </a:lnTo>
                  <a:lnTo>
                    <a:pt x="578" y="797"/>
                  </a:lnTo>
                  <a:lnTo>
                    <a:pt x="586" y="755"/>
                  </a:lnTo>
                  <a:lnTo>
                    <a:pt x="604" y="705"/>
                  </a:lnTo>
                  <a:lnTo>
                    <a:pt x="625" y="658"/>
                  </a:lnTo>
                  <a:lnTo>
                    <a:pt x="653" y="614"/>
                  </a:lnTo>
                  <a:lnTo>
                    <a:pt x="684" y="573"/>
                  </a:lnTo>
                  <a:lnTo>
                    <a:pt x="719" y="536"/>
                  </a:lnTo>
                  <a:lnTo>
                    <a:pt x="759" y="505"/>
                  </a:lnTo>
                  <a:lnTo>
                    <a:pt x="802" y="477"/>
                  </a:lnTo>
                  <a:lnTo>
                    <a:pt x="847" y="454"/>
                  </a:lnTo>
                  <a:lnTo>
                    <a:pt x="896" y="436"/>
                  </a:lnTo>
                  <a:lnTo>
                    <a:pt x="946" y="425"/>
                  </a:lnTo>
                  <a:lnTo>
                    <a:pt x="999" y="420"/>
                  </a:lnTo>
                  <a:lnTo>
                    <a:pt x="1050" y="421"/>
                  </a:lnTo>
                  <a:lnTo>
                    <a:pt x="1100" y="428"/>
                  </a:lnTo>
                  <a:lnTo>
                    <a:pt x="1148" y="440"/>
                  </a:lnTo>
                  <a:lnTo>
                    <a:pt x="1192" y="456"/>
                  </a:lnTo>
                  <a:lnTo>
                    <a:pt x="1236" y="478"/>
                  </a:lnTo>
                  <a:lnTo>
                    <a:pt x="1276" y="504"/>
                  </a:lnTo>
                  <a:lnTo>
                    <a:pt x="1313" y="534"/>
                  </a:lnTo>
                  <a:lnTo>
                    <a:pt x="1347" y="568"/>
                  </a:lnTo>
                  <a:lnTo>
                    <a:pt x="1347" y="568"/>
                  </a:lnTo>
                  <a:lnTo>
                    <a:pt x="1374" y="503"/>
                  </a:lnTo>
                  <a:lnTo>
                    <a:pt x="1406" y="440"/>
                  </a:lnTo>
                  <a:lnTo>
                    <a:pt x="1443" y="381"/>
                  </a:lnTo>
                  <a:lnTo>
                    <a:pt x="1485" y="324"/>
                  </a:lnTo>
                  <a:lnTo>
                    <a:pt x="1530" y="272"/>
                  </a:lnTo>
                  <a:lnTo>
                    <a:pt x="1580" y="223"/>
                  </a:lnTo>
                  <a:lnTo>
                    <a:pt x="1634" y="179"/>
                  </a:lnTo>
                  <a:lnTo>
                    <a:pt x="1690" y="139"/>
                  </a:lnTo>
                  <a:lnTo>
                    <a:pt x="1750" y="103"/>
                  </a:lnTo>
                  <a:lnTo>
                    <a:pt x="1813" y="72"/>
                  </a:lnTo>
                  <a:lnTo>
                    <a:pt x="1878" y="46"/>
                  </a:lnTo>
                  <a:lnTo>
                    <a:pt x="1946" y="27"/>
                  </a:lnTo>
                  <a:lnTo>
                    <a:pt x="2017" y="12"/>
                  </a:lnTo>
                  <a:lnTo>
                    <a:pt x="2088" y="3"/>
                  </a:lnTo>
                  <a:lnTo>
                    <a:pt x="2162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8100000" scaled="0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215" tIns="121215" rIns="121215" bIns="121215" rtlCol="0" anchor="ctr"/>
            <a:lstStyle/>
            <a:p>
              <a:pPr algn="ctr" defTabSz="932597">
                <a:lnSpc>
                  <a:spcPct val="85000"/>
                </a:lnSpc>
              </a:pPr>
              <a:endParaRPr lang="en-US" sz="1836">
                <a:solidFill>
                  <a:srgbClr val="FFFFFF"/>
                </a:solidFill>
              </a:endParaRPr>
            </a:p>
          </p:txBody>
        </p:sp>
        <p:sp>
          <p:nvSpPr>
            <p:cNvPr id="36" name="Rectangle 35"/>
            <p:cNvSpPr>
              <a:spLocks/>
            </p:cNvSpPr>
            <p:nvPr/>
          </p:nvSpPr>
          <p:spPr>
            <a:xfrm>
              <a:off x="3370997" y="5137648"/>
              <a:ext cx="2402006" cy="6291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699511">
                <a:lnSpc>
                  <a:spcPct val="95000"/>
                </a:lnSpc>
                <a:spcBef>
                  <a:spcPts val="306"/>
                </a:spcBef>
                <a:spcAft>
                  <a:spcPts val="153"/>
                </a:spcAft>
              </a:pPr>
              <a:r>
                <a:rPr lang="en-US" sz="1836" b="1" dirty="0">
                  <a:solidFill>
                    <a:srgbClr val="000000"/>
                  </a:solidFill>
                </a:rPr>
                <a:t>Private</a:t>
              </a:r>
              <a:br>
                <a:rPr lang="en-US" sz="1836" b="1" dirty="0">
                  <a:solidFill>
                    <a:srgbClr val="000000"/>
                  </a:solidFill>
                </a:rPr>
              </a:br>
              <a:r>
                <a:rPr lang="en-US" sz="1836" b="1" dirty="0">
                  <a:solidFill>
                    <a:srgbClr val="000000"/>
                  </a:solidFill>
                </a:rPr>
                <a:t>Cloud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98639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r="7627"/>
          <a:stretch/>
        </p:blipFill>
        <p:spPr bwMode="auto">
          <a:xfrm>
            <a:off x="1555221" y="1558671"/>
            <a:ext cx="9326033" cy="485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Data Fabric deliver?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>
                <a:solidFill>
                  <a:srgbClr val="505050"/>
                </a:solidFill>
              </a:rPr>
              <a:t>© 2015 NetApp, Inc. All rights reserved. NetApp Confidential – Limited Use </a:t>
            </a:r>
            <a:endParaRPr dirty="0">
              <a:solidFill>
                <a:srgbClr val="505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71A5F3-A4FF-4CEE-8215-C08835B585C1}" type="slidenum">
              <a:rPr>
                <a:solidFill>
                  <a:srgbClr val="505050">
                    <a:lumMod val="50000"/>
                  </a:srgbClr>
                </a:solidFill>
              </a:rPr>
              <a:pPr/>
              <a:t>8</a:t>
            </a:fld>
            <a:endParaRPr dirty="0">
              <a:solidFill>
                <a:srgbClr val="505050">
                  <a:lumMod val="50000"/>
                </a:srgb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99188" y="2458006"/>
            <a:ext cx="3638100" cy="242476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wrap="square" lIns="93260" tIns="46630" rIns="93260" bIns="46630" rtlCol="0" anchor="ctr">
            <a:noAutofit/>
          </a:bodyPr>
          <a:lstStyle/>
          <a:p>
            <a:pPr algn="ctr" defTabSz="932597">
              <a:lnSpc>
                <a:spcPct val="95000"/>
              </a:lnSpc>
              <a:spcAft>
                <a:spcPts val="1224"/>
              </a:spcAft>
            </a:pPr>
            <a:r>
              <a:rPr lang="en-US" sz="2040" dirty="0">
                <a:solidFill>
                  <a:sysClr val="windowText" lastClr="000000"/>
                </a:solidFill>
              </a:rPr>
              <a:t>The data control </a:t>
            </a:r>
            <a:br>
              <a:rPr lang="en-US" sz="2040" dirty="0">
                <a:solidFill>
                  <a:sysClr val="windowText" lastClr="000000"/>
                </a:solidFill>
              </a:rPr>
            </a:br>
            <a:r>
              <a:rPr lang="en-US" sz="2040" dirty="0">
                <a:solidFill>
                  <a:sysClr val="windowText" lastClr="000000"/>
                </a:solidFill>
              </a:rPr>
              <a:t>you need. </a:t>
            </a:r>
          </a:p>
          <a:p>
            <a:pPr algn="ctr" defTabSz="932597">
              <a:lnSpc>
                <a:spcPct val="95000"/>
              </a:lnSpc>
              <a:spcAft>
                <a:spcPts val="1224"/>
              </a:spcAft>
            </a:pPr>
            <a:r>
              <a:rPr lang="en-US" sz="2040" dirty="0">
                <a:solidFill>
                  <a:sysClr val="windowText" lastClr="000000"/>
                </a:solidFill>
              </a:rPr>
              <a:t>The choice of </a:t>
            </a:r>
            <a:br>
              <a:rPr lang="en-US" sz="2040" dirty="0">
                <a:solidFill>
                  <a:sysClr val="windowText" lastClr="000000"/>
                </a:solidFill>
              </a:rPr>
            </a:br>
            <a:r>
              <a:rPr lang="en-US" sz="2040" dirty="0">
                <a:solidFill>
                  <a:sysClr val="windowText" lastClr="000000"/>
                </a:solidFill>
              </a:rPr>
              <a:t>cloud you want.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341245" y="1762611"/>
            <a:ext cx="2611289" cy="1705925"/>
            <a:chOff x="2161673" y="1666546"/>
            <a:chExt cx="2560320" cy="1672627"/>
          </a:xfrm>
        </p:grpSpPr>
        <p:sp>
          <p:nvSpPr>
            <p:cNvPr id="26" name="Freeform 6"/>
            <p:cNvSpPr>
              <a:spLocks noChangeAspect="1"/>
            </p:cNvSpPr>
            <p:nvPr/>
          </p:nvSpPr>
          <p:spPr bwMode="auto">
            <a:xfrm>
              <a:off x="2161673" y="1666546"/>
              <a:ext cx="2560320" cy="1672627"/>
            </a:xfrm>
            <a:custGeom>
              <a:avLst/>
              <a:gdLst>
                <a:gd name="T0" fmla="*/ 2315 w 3588"/>
                <a:gd name="T1" fmla="*/ 14 h 2344"/>
                <a:gd name="T2" fmla="*/ 2522 w 3588"/>
                <a:gd name="T3" fmla="*/ 79 h 2344"/>
                <a:gd name="T4" fmla="*/ 2702 w 3588"/>
                <a:gd name="T5" fmla="*/ 192 h 2344"/>
                <a:gd name="T6" fmla="*/ 2849 w 3588"/>
                <a:gd name="T7" fmla="*/ 344 h 2344"/>
                <a:gd name="T8" fmla="*/ 2954 w 3588"/>
                <a:gd name="T9" fmla="*/ 526 h 2344"/>
                <a:gd name="T10" fmla="*/ 3014 w 3588"/>
                <a:gd name="T11" fmla="*/ 732 h 2344"/>
                <a:gd name="T12" fmla="*/ 3021 w 3588"/>
                <a:gd name="T13" fmla="*/ 950 h 2344"/>
                <a:gd name="T14" fmla="*/ 3037 w 3588"/>
                <a:gd name="T15" fmla="*/ 951 h 2344"/>
                <a:gd name="T16" fmla="*/ 3080 w 3588"/>
                <a:gd name="T17" fmla="*/ 958 h 2344"/>
                <a:gd name="T18" fmla="*/ 3143 w 3588"/>
                <a:gd name="T19" fmla="*/ 973 h 2344"/>
                <a:gd name="T20" fmla="*/ 3220 w 3588"/>
                <a:gd name="T21" fmla="*/ 999 h 2344"/>
                <a:gd name="T22" fmla="*/ 3304 w 3588"/>
                <a:gd name="T23" fmla="*/ 1043 h 2344"/>
                <a:gd name="T24" fmla="*/ 3389 w 3588"/>
                <a:gd name="T25" fmla="*/ 1107 h 2344"/>
                <a:gd name="T26" fmla="*/ 3465 w 3588"/>
                <a:gd name="T27" fmla="*/ 1195 h 2344"/>
                <a:gd name="T28" fmla="*/ 3529 w 3588"/>
                <a:gd name="T29" fmla="*/ 1311 h 2344"/>
                <a:gd name="T30" fmla="*/ 3572 w 3588"/>
                <a:gd name="T31" fmla="*/ 1460 h 2344"/>
                <a:gd name="T32" fmla="*/ 3588 w 3588"/>
                <a:gd name="T33" fmla="*/ 1644 h 2344"/>
                <a:gd name="T34" fmla="*/ 3561 w 3588"/>
                <a:gd name="T35" fmla="*/ 1841 h 2344"/>
                <a:gd name="T36" fmla="*/ 3483 w 3588"/>
                <a:gd name="T37" fmla="*/ 2016 h 2344"/>
                <a:gd name="T38" fmla="*/ 3362 w 3588"/>
                <a:gd name="T39" fmla="*/ 2160 h 2344"/>
                <a:gd name="T40" fmla="*/ 3207 w 3588"/>
                <a:gd name="T41" fmla="*/ 2269 h 2344"/>
                <a:gd name="T42" fmla="*/ 3026 w 3588"/>
                <a:gd name="T43" fmla="*/ 2331 h 2344"/>
                <a:gd name="T44" fmla="*/ 716 w 3588"/>
                <a:gd name="T45" fmla="*/ 2344 h 2344"/>
                <a:gd name="T46" fmla="*/ 523 w 3588"/>
                <a:gd name="T47" fmla="*/ 2318 h 2344"/>
                <a:gd name="T48" fmla="*/ 349 w 3588"/>
                <a:gd name="T49" fmla="*/ 2244 h 2344"/>
                <a:gd name="T50" fmla="*/ 200 w 3588"/>
                <a:gd name="T51" fmla="*/ 2130 h 2344"/>
                <a:gd name="T52" fmla="*/ 87 w 3588"/>
                <a:gd name="T53" fmla="*/ 1980 h 2344"/>
                <a:gd name="T54" fmla="*/ 17 w 3588"/>
                <a:gd name="T55" fmla="*/ 1804 h 2344"/>
                <a:gd name="T56" fmla="*/ 0 w 3588"/>
                <a:gd name="T57" fmla="*/ 1607 h 2344"/>
                <a:gd name="T58" fmla="*/ 36 w 3588"/>
                <a:gd name="T59" fmla="*/ 1418 h 2344"/>
                <a:gd name="T60" fmla="*/ 120 w 3588"/>
                <a:gd name="T61" fmla="*/ 1251 h 2344"/>
                <a:gd name="T62" fmla="*/ 244 w 3588"/>
                <a:gd name="T63" fmla="*/ 1113 h 2344"/>
                <a:gd name="T64" fmla="*/ 399 w 3588"/>
                <a:gd name="T65" fmla="*/ 1012 h 2344"/>
                <a:gd name="T66" fmla="*/ 580 w 3588"/>
                <a:gd name="T67" fmla="*/ 956 h 2344"/>
                <a:gd name="T68" fmla="*/ 571 w 3588"/>
                <a:gd name="T69" fmla="*/ 878 h 2344"/>
                <a:gd name="T70" fmla="*/ 586 w 3588"/>
                <a:gd name="T71" fmla="*/ 755 h 2344"/>
                <a:gd name="T72" fmla="*/ 653 w 3588"/>
                <a:gd name="T73" fmla="*/ 614 h 2344"/>
                <a:gd name="T74" fmla="*/ 759 w 3588"/>
                <a:gd name="T75" fmla="*/ 505 h 2344"/>
                <a:gd name="T76" fmla="*/ 896 w 3588"/>
                <a:gd name="T77" fmla="*/ 436 h 2344"/>
                <a:gd name="T78" fmla="*/ 1050 w 3588"/>
                <a:gd name="T79" fmla="*/ 421 h 2344"/>
                <a:gd name="T80" fmla="*/ 1192 w 3588"/>
                <a:gd name="T81" fmla="*/ 456 h 2344"/>
                <a:gd name="T82" fmla="*/ 1313 w 3588"/>
                <a:gd name="T83" fmla="*/ 534 h 2344"/>
                <a:gd name="T84" fmla="*/ 1374 w 3588"/>
                <a:gd name="T85" fmla="*/ 503 h 2344"/>
                <a:gd name="T86" fmla="*/ 1485 w 3588"/>
                <a:gd name="T87" fmla="*/ 324 h 2344"/>
                <a:gd name="T88" fmla="*/ 1634 w 3588"/>
                <a:gd name="T89" fmla="*/ 179 h 2344"/>
                <a:gd name="T90" fmla="*/ 1813 w 3588"/>
                <a:gd name="T91" fmla="*/ 72 h 2344"/>
                <a:gd name="T92" fmla="*/ 2017 w 3588"/>
                <a:gd name="T93" fmla="*/ 12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88" h="2344">
                  <a:moveTo>
                    <a:pt x="2162" y="0"/>
                  </a:moveTo>
                  <a:lnTo>
                    <a:pt x="2238" y="4"/>
                  </a:lnTo>
                  <a:lnTo>
                    <a:pt x="2315" y="14"/>
                  </a:lnTo>
                  <a:lnTo>
                    <a:pt x="2386" y="30"/>
                  </a:lnTo>
                  <a:lnTo>
                    <a:pt x="2456" y="52"/>
                  </a:lnTo>
                  <a:lnTo>
                    <a:pt x="2522" y="79"/>
                  </a:lnTo>
                  <a:lnTo>
                    <a:pt x="2585" y="112"/>
                  </a:lnTo>
                  <a:lnTo>
                    <a:pt x="2645" y="150"/>
                  </a:lnTo>
                  <a:lnTo>
                    <a:pt x="2702" y="192"/>
                  </a:lnTo>
                  <a:lnTo>
                    <a:pt x="2755" y="239"/>
                  </a:lnTo>
                  <a:lnTo>
                    <a:pt x="2804" y="290"/>
                  </a:lnTo>
                  <a:lnTo>
                    <a:pt x="2849" y="344"/>
                  </a:lnTo>
                  <a:lnTo>
                    <a:pt x="2889" y="402"/>
                  </a:lnTo>
                  <a:lnTo>
                    <a:pt x="2924" y="462"/>
                  </a:lnTo>
                  <a:lnTo>
                    <a:pt x="2954" y="526"/>
                  </a:lnTo>
                  <a:lnTo>
                    <a:pt x="2980" y="593"/>
                  </a:lnTo>
                  <a:lnTo>
                    <a:pt x="3000" y="661"/>
                  </a:lnTo>
                  <a:lnTo>
                    <a:pt x="3014" y="732"/>
                  </a:lnTo>
                  <a:lnTo>
                    <a:pt x="3023" y="804"/>
                  </a:lnTo>
                  <a:lnTo>
                    <a:pt x="3026" y="876"/>
                  </a:lnTo>
                  <a:lnTo>
                    <a:pt x="3021" y="950"/>
                  </a:lnTo>
                  <a:lnTo>
                    <a:pt x="3024" y="950"/>
                  </a:lnTo>
                  <a:lnTo>
                    <a:pt x="3029" y="951"/>
                  </a:lnTo>
                  <a:lnTo>
                    <a:pt x="3037" y="951"/>
                  </a:lnTo>
                  <a:lnTo>
                    <a:pt x="3049" y="953"/>
                  </a:lnTo>
                  <a:lnTo>
                    <a:pt x="3063" y="956"/>
                  </a:lnTo>
                  <a:lnTo>
                    <a:pt x="3080" y="958"/>
                  </a:lnTo>
                  <a:lnTo>
                    <a:pt x="3100" y="962"/>
                  </a:lnTo>
                  <a:lnTo>
                    <a:pt x="3120" y="966"/>
                  </a:lnTo>
                  <a:lnTo>
                    <a:pt x="3143" y="973"/>
                  </a:lnTo>
                  <a:lnTo>
                    <a:pt x="3168" y="980"/>
                  </a:lnTo>
                  <a:lnTo>
                    <a:pt x="3194" y="989"/>
                  </a:lnTo>
                  <a:lnTo>
                    <a:pt x="3220" y="999"/>
                  </a:lnTo>
                  <a:lnTo>
                    <a:pt x="3249" y="1012"/>
                  </a:lnTo>
                  <a:lnTo>
                    <a:pt x="3276" y="1026"/>
                  </a:lnTo>
                  <a:lnTo>
                    <a:pt x="3304" y="1043"/>
                  </a:lnTo>
                  <a:lnTo>
                    <a:pt x="3333" y="1062"/>
                  </a:lnTo>
                  <a:lnTo>
                    <a:pt x="3361" y="1083"/>
                  </a:lnTo>
                  <a:lnTo>
                    <a:pt x="3389" y="1107"/>
                  </a:lnTo>
                  <a:lnTo>
                    <a:pt x="3415" y="1133"/>
                  </a:lnTo>
                  <a:lnTo>
                    <a:pt x="3441" y="1162"/>
                  </a:lnTo>
                  <a:lnTo>
                    <a:pt x="3465" y="1195"/>
                  </a:lnTo>
                  <a:lnTo>
                    <a:pt x="3489" y="1230"/>
                  </a:lnTo>
                  <a:lnTo>
                    <a:pt x="3510" y="1268"/>
                  </a:lnTo>
                  <a:lnTo>
                    <a:pt x="3529" y="1311"/>
                  </a:lnTo>
                  <a:lnTo>
                    <a:pt x="3546" y="1356"/>
                  </a:lnTo>
                  <a:lnTo>
                    <a:pt x="3561" y="1406"/>
                  </a:lnTo>
                  <a:lnTo>
                    <a:pt x="3572" y="1460"/>
                  </a:lnTo>
                  <a:lnTo>
                    <a:pt x="3580" y="1516"/>
                  </a:lnTo>
                  <a:lnTo>
                    <a:pt x="3586" y="1578"/>
                  </a:lnTo>
                  <a:lnTo>
                    <a:pt x="3588" y="1644"/>
                  </a:lnTo>
                  <a:lnTo>
                    <a:pt x="3585" y="1712"/>
                  </a:lnTo>
                  <a:lnTo>
                    <a:pt x="3576" y="1777"/>
                  </a:lnTo>
                  <a:lnTo>
                    <a:pt x="3561" y="1841"/>
                  </a:lnTo>
                  <a:lnTo>
                    <a:pt x="3539" y="1902"/>
                  </a:lnTo>
                  <a:lnTo>
                    <a:pt x="3513" y="1961"/>
                  </a:lnTo>
                  <a:lnTo>
                    <a:pt x="3483" y="2016"/>
                  </a:lnTo>
                  <a:lnTo>
                    <a:pt x="3447" y="2068"/>
                  </a:lnTo>
                  <a:lnTo>
                    <a:pt x="3406" y="2116"/>
                  </a:lnTo>
                  <a:lnTo>
                    <a:pt x="3362" y="2160"/>
                  </a:lnTo>
                  <a:lnTo>
                    <a:pt x="3314" y="2202"/>
                  </a:lnTo>
                  <a:lnTo>
                    <a:pt x="3263" y="2238"/>
                  </a:lnTo>
                  <a:lnTo>
                    <a:pt x="3207" y="2269"/>
                  </a:lnTo>
                  <a:lnTo>
                    <a:pt x="3150" y="2295"/>
                  </a:lnTo>
                  <a:lnTo>
                    <a:pt x="3089" y="2316"/>
                  </a:lnTo>
                  <a:lnTo>
                    <a:pt x="3026" y="2331"/>
                  </a:lnTo>
                  <a:lnTo>
                    <a:pt x="2962" y="2341"/>
                  </a:lnTo>
                  <a:lnTo>
                    <a:pt x="2894" y="2344"/>
                  </a:lnTo>
                  <a:lnTo>
                    <a:pt x="716" y="2344"/>
                  </a:lnTo>
                  <a:lnTo>
                    <a:pt x="650" y="2341"/>
                  </a:lnTo>
                  <a:lnTo>
                    <a:pt x="586" y="2332"/>
                  </a:lnTo>
                  <a:lnTo>
                    <a:pt x="523" y="2318"/>
                  </a:lnTo>
                  <a:lnTo>
                    <a:pt x="463" y="2298"/>
                  </a:lnTo>
                  <a:lnTo>
                    <a:pt x="405" y="2273"/>
                  </a:lnTo>
                  <a:lnTo>
                    <a:pt x="349" y="2244"/>
                  </a:lnTo>
                  <a:lnTo>
                    <a:pt x="296" y="2210"/>
                  </a:lnTo>
                  <a:lnTo>
                    <a:pt x="247" y="2171"/>
                  </a:lnTo>
                  <a:lnTo>
                    <a:pt x="200" y="2130"/>
                  </a:lnTo>
                  <a:lnTo>
                    <a:pt x="159" y="2083"/>
                  </a:lnTo>
                  <a:lnTo>
                    <a:pt x="121" y="2033"/>
                  </a:lnTo>
                  <a:lnTo>
                    <a:pt x="87" y="1980"/>
                  </a:lnTo>
                  <a:lnTo>
                    <a:pt x="59" y="1925"/>
                  </a:lnTo>
                  <a:lnTo>
                    <a:pt x="36" y="1866"/>
                  </a:lnTo>
                  <a:lnTo>
                    <a:pt x="17" y="1804"/>
                  </a:lnTo>
                  <a:lnTo>
                    <a:pt x="6" y="1740"/>
                  </a:lnTo>
                  <a:lnTo>
                    <a:pt x="0" y="1675"/>
                  </a:lnTo>
                  <a:lnTo>
                    <a:pt x="0" y="1607"/>
                  </a:lnTo>
                  <a:lnTo>
                    <a:pt x="7" y="1542"/>
                  </a:lnTo>
                  <a:lnTo>
                    <a:pt x="19" y="1479"/>
                  </a:lnTo>
                  <a:lnTo>
                    <a:pt x="36" y="1418"/>
                  </a:lnTo>
                  <a:lnTo>
                    <a:pt x="59" y="1360"/>
                  </a:lnTo>
                  <a:lnTo>
                    <a:pt x="87" y="1303"/>
                  </a:lnTo>
                  <a:lnTo>
                    <a:pt x="120" y="1251"/>
                  </a:lnTo>
                  <a:lnTo>
                    <a:pt x="157" y="1201"/>
                  </a:lnTo>
                  <a:lnTo>
                    <a:pt x="198" y="1156"/>
                  </a:lnTo>
                  <a:lnTo>
                    <a:pt x="244" y="1113"/>
                  </a:lnTo>
                  <a:lnTo>
                    <a:pt x="292" y="1075"/>
                  </a:lnTo>
                  <a:lnTo>
                    <a:pt x="344" y="1041"/>
                  </a:lnTo>
                  <a:lnTo>
                    <a:pt x="399" y="1012"/>
                  </a:lnTo>
                  <a:lnTo>
                    <a:pt x="457" y="988"/>
                  </a:lnTo>
                  <a:lnTo>
                    <a:pt x="517" y="970"/>
                  </a:lnTo>
                  <a:lnTo>
                    <a:pt x="580" y="956"/>
                  </a:lnTo>
                  <a:lnTo>
                    <a:pt x="580" y="956"/>
                  </a:lnTo>
                  <a:lnTo>
                    <a:pt x="573" y="918"/>
                  </a:lnTo>
                  <a:lnTo>
                    <a:pt x="571" y="878"/>
                  </a:lnTo>
                  <a:lnTo>
                    <a:pt x="572" y="838"/>
                  </a:lnTo>
                  <a:lnTo>
                    <a:pt x="578" y="797"/>
                  </a:lnTo>
                  <a:lnTo>
                    <a:pt x="586" y="755"/>
                  </a:lnTo>
                  <a:lnTo>
                    <a:pt x="604" y="705"/>
                  </a:lnTo>
                  <a:lnTo>
                    <a:pt x="625" y="658"/>
                  </a:lnTo>
                  <a:lnTo>
                    <a:pt x="653" y="614"/>
                  </a:lnTo>
                  <a:lnTo>
                    <a:pt x="684" y="573"/>
                  </a:lnTo>
                  <a:lnTo>
                    <a:pt x="719" y="536"/>
                  </a:lnTo>
                  <a:lnTo>
                    <a:pt x="759" y="505"/>
                  </a:lnTo>
                  <a:lnTo>
                    <a:pt x="802" y="477"/>
                  </a:lnTo>
                  <a:lnTo>
                    <a:pt x="847" y="454"/>
                  </a:lnTo>
                  <a:lnTo>
                    <a:pt x="896" y="436"/>
                  </a:lnTo>
                  <a:lnTo>
                    <a:pt x="946" y="425"/>
                  </a:lnTo>
                  <a:lnTo>
                    <a:pt x="999" y="420"/>
                  </a:lnTo>
                  <a:lnTo>
                    <a:pt x="1050" y="421"/>
                  </a:lnTo>
                  <a:lnTo>
                    <a:pt x="1100" y="428"/>
                  </a:lnTo>
                  <a:lnTo>
                    <a:pt x="1148" y="440"/>
                  </a:lnTo>
                  <a:lnTo>
                    <a:pt x="1192" y="456"/>
                  </a:lnTo>
                  <a:lnTo>
                    <a:pt x="1236" y="478"/>
                  </a:lnTo>
                  <a:lnTo>
                    <a:pt x="1276" y="504"/>
                  </a:lnTo>
                  <a:lnTo>
                    <a:pt x="1313" y="534"/>
                  </a:lnTo>
                  <a:lnTo>
                    <a:pt x="1347" y="568"/>
                  </a:lnTo>
                  <a:lnTo>
                    <a:pt x="1347" y="568"/>
                  </a:lnTo>
                  <a:lnTo>
                    <a:pt x="1374" y="503"/>
                  </a:lnTo>
                  <a:lnTo>
                    <a:pt x="1406" y="440"/>
                  </a:lnTo>
                  <a:lnTo>
                    <a:pt x="1443" y="381"/>
                  </a:lnTo>
                  <a:lnTo>
                    <a:pt x="1485" y="324"/>
                  </a:lnTo>
                  <a:lnTo>
                    <a:pt x="1530" y="272"/>
                  </a:lnTo>
                  <a:lnTo>
                    <a:pt x="1580" y="223"/>
                  </a:lnTo>
                  <a:lnTo>
                    <a:pt x="1634" y="179"/>
                  </a:lnTo>
                  <a:lnTo>
                    <a:pt x="1690" y="139"/>
                  </a:lnTo>
                  <a:lnTo>
                    <a:pt x="1750" y="103"/>
                  </a:lnTo>
                  <a:lnTo>
                    <a:pt x="1813" y="72"/>
                  </a:lnTo>
                  <a:lnTo>
                    <a:pt x="1878" y="46"/>
                  </a:lnTo>
                  <a:lnTo>
                    <a:pt x="1946" y="27"/>
                  </a:lnTo>
                  <a:lnTo>
                    <a:pt x="2017" y="12"/>
                  </a:lnTo>
                  <a:lnTo>
                    <a:pt x="2088" y="3"/>
                  </a:lnTo>
                  <a:lnTo>
                    <a:pt x="2162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8100000" scaled="0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215" tIns="121215" rIns="121215" bIns="121215" rtlCol="0" anchor="ctr"/>
            <a:lstStyle/>
            <a:p>
              <a:pPr algn="ctr" defTabSz="932597">
                <a:lnSpc>
                  <a:spcPct val="85000"/>
                </a:lnSpc>
              </a:pPr>
              <a:endParaRPr lang="en-US" sz="1836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240830" y="2472161"/>
              <a:ext cx="2402006" cy="6291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699511">
                <a:lnSpc>
                  <a:spcPct val="95000"/>
                </a:lnSpc>
                <a:spcBef>
                  <a:spcPts val="306"/>
                </a:spcBef>
                <a:spcAft>
                  <a:spcPts val="153"/>
                </a:spcAft>
              </a:pPr>
              <a:r>
                <a:rPr lang="en-US" sz="1836" b="1" dirty="0">
                  <a:solidFill>
                    <a:srgbClr val="000000"/>
                  </a:solidFill>
                </a:rPr>
                <a:t>Cloud Service</a:t>
              </a:r>
              <a:br>
                <a:rPr lang="en-US" sz="1836" b="1" dirty="0">
                  <a:solidFill>
                    <a:srgbClr val="000000"/>
                  </a:solidFill>
                </a:rPr>
              </a:br>
              <a:r>
                <a:rPr lang="en-US" sz="1836" b="1" dirty="0">
                  <a:solidFill>
                    <a:srgbClr val="000000"/>
                  </a:solidFill>
                </a:rPr>
                <a:t>Providers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95597" y="1762611"/>
            <a:ext cx="2611289" cy="1705925"/>
            <a:chOff x="5824427" y="1728206"/>
            <a:chExt cx="2560320" cy="1672627"/>
          </a:xfrm>
        </p:grpSpPr>
        <p:sp>
          <p:nvSpPr>
            <p:cNvPr id="33" name="Freeform 6"/>
            <p:cNvSpPr>
              <a:spLocks noChangeAspect="1"/>
            </p:cNvSpPr>
            <p:nvPr/>
          </p:nvSpPr>
          <p:spPr bwMode="auto">
            <a:xfrm>
              <a:off x="5824427" y="1728206"/>
              <a:ext cx="2560320" cy="1672627"/>
            </a:xfrm>
            <a:custGeom>
              <a:avLst/>
              <a:gdLst>
                <a:gd name="T0" fmla="*/ 2315 w 3588"/>
                <a:gd name="T1" fmla="*/ 14 h 2344"/>
                <a:gd name="T2" fmla="*/ 2522 w 3588"/>
                <a:gd name="T3" fmla="*/ 79 h 2344"/>
                <a:gd name="T4" fmla="*/ 2702 w 3588"/>
                <a:gd name="T5" fmla="*/ 192 h 2344"/>
                <a:gd name="T6" fmla="*/ 2849 w 3588"/>
                <a:gd name="T7" fmla="*/ 344 h 2344"/>
                <a:gd name="T8" fmla="*/ 2954 w 3588"/>
                <a:gd name="T9" fmla="*/ 526 h 2344"/>
                <a:gd name="T10" fmla="*/ 3014 w 3588"/>
                <a:gd name="T11" fmla="*/ 732 h 2344"/>
                <a:gd name="T12" fmla="*/ 3021 w 3588"/>
                <a:gd name="T13" fmla="*/ 950 h 2344"/>
                <a:gd name="T14" fmla="*/ 3037 w 3588"/>
                <a:gd name="T15" fmla="*/ 951 h 2344"/>
                <a:gd name="T16" fmla="*/ 3080 w 3588"/>
                <a:gd name="T17" fmla="*/ 958 h 2344"/>
                <a:gd name="T18" fmla="*/ 3143 w 3588"/>
                <a:gd name="T19" fmla="*/ 973 h 2344"/>
                <a:gd name="T20" fmla="*/ 3220 w 3588"/>
                <a:gd name="T21" fmla="*/ 999 h 2344"/>
                <a:gd name="T22" fmla="*/ 3304 w 3588"/>
                <a:gd name="T23" fmla="*/ 1043 h 2344"/>
                <a:gd name="T24" fmla="*/ 3389 w 3588"/>
                <a:gd name="T25" fmla="*/ 1107 h 2344"/>
                <a:gd name="T26" fmla="*/ 3465 w 3588"/>
                <a:gd name="T27" fmla="*/ 1195 h 2344"/>
                <a:gd name="T28" fmla="*/ 3529 w 3588"/>
                <a:gd name="T29" fmla="*/ 1311 h 2344"/>
                <a:gd name="T30" fmla="*/ 3572 w 3588"/>
                <a:gd name="T31" fmla="*/ 1460 h 2344"/>
                <a:gd name="T32" fmla="*/ 3588 w 3588"/>
                <a:gd name="T33" fmla="*/ 1644 h 2344"/>
                <a:gd name="T34" fmla="*/ 3561 w 3588"/>
                <a:gd name="T35" fmla="*/ 1841 h 2344"/>
                <a:gd name="T36" fmla="*/ 3483 w 3588"/>
                <a:gd name="T37" fmla="*/ 2016 h 2344"/>
                <a:gd name="T38" fmla="*/ 3362 w 3588"/>
                <a:gd name="T39" fmla="*/ 2160 h 2344"/>
                <a:gd name="T40" fmla="*/ 3207 w 3588"/>
                <a:gd name="T41" fmla="*/ 2269 h 2344"/>
                <a:gd name="T42" fmla="*/ 3026 w 3588"/>
                <a:gd name="T43" fmla="*/ 2331 h 2344"/>
                <a:gd name="T44" fmla="*/ 716 w 3588"/>
                <a:gd name="T45" fmla="*/ 2344 h 2344"/>
                <a:gd name="T46" fmla="*/ 523 w 3588"/>
                <a:gd name="T47" fmla="*/ 2318 h 2344"/>
                <a:gd name="T48" fmla="*/ 349 w 3588"/>
                <a:gd name="T49" fmla="*/ 2244 h 2344"/>
                <a:gd name="T50" fmla="*/ 200 w 3588"/>
                <a:gd name="T51" fmla="*/ 2130 h 2344"/>
                <a:gd name="T52" fmla="*/ 87 w 3588"/>
                <a:gd name="T53" fmla="*/ 1980 h 2344"/>
                <a:gd name="T54" fmla="*/ 17 w 3588"/>
                <a:gd name="T55" fmla="*/ 1804 h 2344"/>
                <a:gd name="T56" fmla="*/ 0 w 3588"/>
                <a:gd name="T57" fmla="*/ 1607 h 2344"/>
                <a:gd name="T58" fmla="*/ 36 w 3588"/>
                <a:gd name="T59" fmla="*/ 1418 h 2344"/>
                <a:gd name="T60" fmla="*/ 120 w 3588"/>
                <a:gd name="T61" fmla="*/ 1251 h 2344"/>
                <a:gd name="T62" fmla="*/ 244 w 3588"/>
                <a:gd name="T63" fmla="*/ 1113 h 2344"/>
                <a:gd name="T64" fmla="*/ 399 w 3588"/>
                <a:gd name="T65" fmla="*/ 1012 h 2344"/>
                <a:gd name="T66" fmla="*/ 580 w 3588"/>
                <a:gd name="T67" fmla="*/ 956 h 2344"/>
                <a:gd name="T68" fmla="*/ 571 w 3588"/>
                <a:gd name="T69" fmla="*/ 878 h 2344"/>
                <a:gd name="T70" fmla="*/ 586 w 3588"/>
                <a:gd name="T71" fmla="*/ 755 h 2344"/>
                <a:gd name="T72" fmla="*/ 653 w 3588"/>
                <a:gd name="T73" fmla="*/ 614 h 2344"/>
                <a:gd name="T74" fmla="*/ 759 w 3588"/>
                <a:gd name="T75" fmla="*/ 505 h 2344"/>
                <a:gd name="T76" fmla="*/ 896 w 3588"/>
                <a:gd name="T77" fmla="*/ 436 h 2344"/>
                <a:gd name="T78" fmla="*/ 1050 w 3588"/>
                <a:gd name="T79" fmla="*/ 421 h 2344"/>
                <a:gd name="T80" fmla="*/ 1192 w 3588"/>
                <a:gd name="T81" fmla="*/ 456 h 2344"/>
                <a:gd name="T82" fmla="*/ 1313 w 3588"/>
                <a:gd name="T83" fmla="*/ 534 h 2344"/>
                <a:gd name="T84" fmla="*/ 1374 w 3588"/>
                <a:gd name="T85" fmla="*/ 503 h 2344"/>
                <a:gd name="T86" fmla="*/ 1485 w 3588"/>
                <a:gd name="T87" fmla="*/ 324 h 2344"/>
                <a:gd name="T88" fmla="*/ 1634 w 3588"/>
                <a:gd name="T89" fmla="*/ 179 h 2344"/>
                <a:gd name="T90" fmla="*/ 1813 w 3588"/>
                <a:gd name="T91" fmla="*/ 72 h 2344"/>
                <a:gd name="T92" fmla="*/ 2017 w 3588"/>
                <a:gd name="T93" fmla="*/ 12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88" h="2344">
                  <a:moveTo>
                    <a:pt x="2162" y="0"/>
                  </a:moveTo>
                  <a:lnTo>
                    <a:pt x="2238" y="4"/>
                  </a:lnTo>
                  <a:lnTo>
                    <a:pt x="2315" y="14"/>
                  </a:lnTo>
                  <a:lnTo>
                    <a:pt x="2386" y="30"/>
                  </a:lnTo>
                  <a:lnTo>
                    <a:pt x="2456" y="52"/>
                  </a:lnTo>
                  <a:lnTo>
                    <a:pt x="2522" y="79"/>
                  </a:lnTo>
                  <a:lnTo>
                    <a:pt x="2585" y="112"/>
                  </a:lnTo>
                  <a:lnTo>
                    <a:pt x="2645" y="150"/>
                  </a:lnTo>
                  <a:lnTo>
                    <a:pt x="2702" y="192"/>
                  </a:lnTo>
                  <a:lnTo>
                    <a:pt x="2755" y="239"/>
                  </a:lnTo>
                  <a:lnTo>
                    <a:pt x="2804" y="290"/>
                  </a:lnTo>
                  <a:lnTo>
                    <a:pt x="2849" y="344"/>
                  </a:lnTo>
                  <a:lnTo>
                    <a:pt x="2889" y="402"/>
                  </a:lnTo>
                  <a:lnTo>
                    <a:pt x="2924" y="462"/>
                  </a:lnTo>
                  <a:lnTo>
                    <a:pt x="2954" y="526"/>
                  </a:lnTo>
                  <a:lnTo>
                    <a:pt x="2980" y="593"/>
                  </a:lnTo>
                  <a:lnTo>
                    <a:pt x="3000" y="661"/>
                  </a:lnTo>
                  <a:lnTo>
                    <a:pt x="3014" y="732"/>
                  </a:lnTo>
                  <a:lnTo>
                    <a:pt x="3023" y="804"/>
                  </a:lnTo>
                  <a:lnTo>
                    <a:pt x="3026" y="876"/>
                  </a:lnTo>
                  <a:lnTo>
                    <a:pt x="3021" y="950"/>
                  </a:lnTo>
                  <a:lnTo>
                    <a:pt x="3024" y="950"/>
                  </a:lnTo>
                  <a:lnTo>
                    <a:pt x="3029" y="951"/>
                  </a:lnTo>
                  <a:lnTo>
                    <a:pt x="3037" y="951"/>
                  </a:lnTo>
                  <a:lnTo>
                    <a:pt x="3049" y="953"/>
                  </a:lnTo>
                  <a:lnTo>
                    <a:pt x="3063" y="956"/>
                  </a:lnTo>
                  <a:lnTo>
                    <a:pt x="3080" y="958"/>
                  </a:lnTo>
                  <a:lnTo>
                    <a:pt x="3100" y="962"/>
                  </a:lnTo>
                  <a:lnTo>
                    <a:pt x="3120" y="966"/>
                  </a:lnTo>
                  <a:lnTo>
                    <a:pt x="3143" y="973"/>
                  </a:lnTo>
                  <a:lnTo>
                    <a:pt x="3168" y="980"/>
                  </a:lnTo>
                  <a:lnTo>
                    <a:pt x="3194" y="989"/>
                  </a:lnTo>
                  <a:lnTo>
                    <a:pt x="3220" y="999"/>
                  </a:lnTo>
                  <a:lnTo>
                    <a:pt x="3249" y="1012"/>
                  </a:lnTo>
                  <a:lnTo>
                    <a:pt x="3276" y="1026"/>
                  </a:lnTo>
                  <a:lnTo>
                    <a:pt x="3304" y="1043"/>
                  </a:lnTo>
                  <a:lnTo>
                    <a:pt x="3333" y="1062"/>
                  </a:lnTo>
                  <a:lnTo>
                    <a:pt x="3361" y="1083"/>
                  </a:lnTo>
                  <a:lnTo>
                    <a:pt x="3389" y="1107"/>
                  </a:lnTo>
                  <a:lnTo>
                    <a:pt x="3415" y="1133"/>
                  </a:lnTo>
                  <a:lnTo>
                    <a:pt x="3441" y="1162"/>
                  </a:lnTo>
                  <a:lnTo>
                    <a:pt x="3465" y="1195"/>
                  </a:lnTo>
                  <a:lnTo>
                    <a:pt x="3489" y="1230"/>
                  </a:lnTo>
                  <a:lnTo>
                    <a:pt x="3510" y="1268"/>
                  </a:lnTo>
                  <a:lnTo>
                    <a:pt x="3529" y="1311"/>
                  </a:lnTo>
                  <a:lnTo>
                    <a:pt x="3546" y="1356"/>
                  </a:lnTo>
                  <a:lnTo>
                    <a:pt x="3561" y="1406"/>
                  </a:lnTo>
                  <a:lnTo>
                    <a:pt x="3572" y="1460"/>
                  </a:lnTo>
                  <a:lnTo>
                    <a:pt x="3580" y="1516"/>
                  </a:lnTo>
                  <a:lnTo>
                    <a:pt x="3586" y="1578"/>
                  </a:lnTo>
                  <a:lnTo>
                    <a:pt x="3588" y="1644"/>
                  </a:lnTo>
                  <a:lnTo>
                    <a:pt x="3585" y="1712"/>
                  </a:lnTo>
                  <a:lnTo>
                    <a:pt x="3576" y="1777"/>
                  </a:lnTo>
                  <a:lnTo>
                    <a:pt x="3561" y="1841"/>
                  </a:lnTo>
                  <a:lnTo>
                    <a:pt x="3539" y="1902"/>
                  </a:lnTo>
                  <a:lnTo>
                    <a:pt x="3513" y="1961"/>
                  </a:lnTo>
                  <a:lnTo>
                    <a:pt x="3483" y="2016"/>
                  </a:lnTo>
                  <a:lnTo>
                    <a:pt x="3447" y="2068"/>
                  </a:lnTo>
                  <a:lnTo>
                    <a:pt x="3406" y="2116"/>
                  </a:lnTo>
                  <a:lnTo>
                    <a:pt x="3362" y="2160"/>
                  </a:lnTo>
                  <a:lnTo>
                    <a:pt x="3314" y="2202"/>
                  </a:lnTo>
                  <a:lnTo>
                    <a:pt x="3263" y="2238"/>
                  </a:lnTo>
                  <a:lnTo>
                    <a:pt x="3207" y="2269"/>
                  </a:lnTo>
                  <a:lnTo>
                    <a:pt x="3150" y="2295"/>
                  </a:lnTo>
                  <a:lnTo>
                    <a:pt x="3089" y="2316"/>
                  </a:lnTo>
                  <a:lnTo>
                    <a:pt x="3026" y="2331"/>
                  </a:lnTo>
                  <a:lnTo>
                    <a:pt x="2962" y="2341"/>
                  </a:lnTo>
                  <a:lnTo>
                    <a:pt x="2894" y="2344"/>
                  </a:lnTo>
                  <a:lnTo>
                    <a:pt x="716" y="2344"/>
                  </a:lnTo>
                  <a:lnTo>
                    <a:pt x="650" y="2341"/>
                  </a:lnTo>
                  <a:lnTo>
                    <a:pt x="586" y="2332"/>
                  </a:lnTo>
                  <a:lnTo>
                    <a:pt x="523" y="2318"/>
                  </a:lnTo>
                  <a:lnTo>
                    <a:pt x="463" y="2298"/>
                  </a:lnTo>
                  <a:lnTo>
                    <a:pt x="405" y="2273"/>
                  </a:lnTo>
                  <a:lnTo>
                    <a:pt x="349" y="2244"/>
                  </a:lnTo>
                  <a:lnTo>
                    <a:pt x="296" y="2210"/>
                  </a:lnTo>
                  <a:lnTo>
                    <a:pt x="247" y="2171"/>
                  </a:lnTo>
                  <a:lnTo>
                    <a:pt x="200" y="2130"/>
                  </a:lnTo>
                  <a:lnTo>
                    <a:pt x="159" y="2083"/>
                  </a:lnTo>
                  <a:lnTo>
                    <a:pt x="121" y="2033"/>
                  </a:lnTo>
                  <a:lnTo>
                    <a:pt x="87" y="1980"/>
                  </a:lnTo>
                  <a:lnTo>
                    <a:pt x="59" y="1925"/>
                  </a:lnTo>
                  <a:lnTo>
                    <a:pt x="36" y="1866"/>
                  </a:lnTo>
                  <a:lnTo>
                    <a:pt x="17" y="1804"/>
                  </a:lnTo>
                  <a:lnTo>
                    <a:pt x="6" y="1740"/>
                  </a:lnTo>
                  <a:lnTo>
                    <a:pt x="0" y="1675"/>
                  </a:lnTo>
                  <a:lnTo>
                    <a:pt x="0" y="1607"/>
                  </a:lnTo>
                  <a:lnTo>
                    <a:pt x="7" y="1542"/>
                  </a:lnTo>
                  <a:lnTo>
                    <a:pt x="19" y="1479"/>
                  </a:lnTo>
                  <a:lnTo>
                    <a:pt x="36" y="1418"/>
                  </a:lnTo>
                  <a:lnTo>
                    <a:pt x="59" y="1360"/>
                  </a:lnTo>
                  <a:lnTo>
                    <a:pt x="87" y="1303"/>
                  </a:lnTo>
                  <a:lnTo>
                    <a:pt x="120" y="1251"/>
                  </a:lnTo>
                  <a:lnTo>
                    <a:pt x="157" y="1201"/>
                  </a:lnTo>
                  <a:lnTo>
                    <a:pt x="198" y="1156"/>
                  </a:lnTo>
                  <a:lnTo>
                    <a:pt x="244" y="1113"/>
                  </a:lnTo>
                  <a:lnTo>
                    <a:pt x="292" y="1075"/>
                  </a:lnTo>
                  <a:lnTo>
                    <a:pt x="344" y="1041"/>
                  </a:lnTo>
                  <a:lnTo>
                    <a:pt x="399" y="1012"/>
                  </a:lnTo>
                  <a:lnTo>
                    <a:pt x="457" y="988"/>
                  </a:lnTo>
                  <a:lnTo>
                    <a:pt x="517" y="970"/>
                  </a:lnTo>
                  <a:lnTo>
                    <a:pt x="580" y="956"/>
                  </a:lnTo>
                  <a:lnTo>
                    <a:pt x="580" y="956"/>
                  </a:lnTo>
                  <a:lnTo>
                    <a:pt x="573" y="918"/>
                  </a:lnTo>
                  <a:lnTo>
                    <a:pt x="571" y="878"/>
                  </a:lnTo>
                  <a:lnTo>
                    <a:pt x="572" y="838"/>
                  </a:lnTo>
                  <a:lnTo>
                    <a:pt x="578" y="797"/>
                  </a:lnTo>
                  <a:lnTo>
                    <a:pt x="586" y="755"/>
                  </a:lnTo>
                  <a:lnTo>
                    <a:pt x="604" y="705"/>
                  </a:lnTo>
                  <a:lnTo>
                    <a:pt x="625" y="658"/>
                  </a:lnTo>
                  <a:lnTo>
                    <a:pt x="653" y="614"/>
                  </a:lnTo>
                  <a:lnTo>
                    <a:pt x="684" y="573"/>
                  </a:lnTo>
                  <a:lnTo>
                    <a:pt x="719" y="536"/>
                  </a:lnTo>
                  <a:lnTo>
                    <a:pt x="759" y="505"/>
                  </a:lnTo>
                  <a:lnTo>
                    <a:pt x="802" y="477"/>
                  </a:lnTo>
                  <a:lnTo>
                    <a:pt x="847" y="454"/>
                  </a:lnTo>
                  <a:lnTo>
                    <a:pt x="896" y="436"/>
                  </a:lnTo>
                  <a:lnTo>
                    <a:pt x="946" y="425"/>
                  </a:lnTo>
                  <a:lnTo>
                    <a:pt x="999" y="420"/>
                  </a:lnTo>
                  <a:lnTo>
                    <a:pt x="1050" y="421"/>
                  </a:lnTo>
                  <a:lnTo>
                    <a:pt x="1100" y="428"/>
                  </a:lnTo>
                  <a:lnTo>
                    <a:pt x="1148" y="440"/>
                  </a:lnTo>
                  <a:lnTo>
                    <a:pt x="1192" y="456"/>
                  </a:lnTo>
                  <a:lnTo>
                    <a:pt x="1236" y="478"/>
                  </a:lnTo>
                  <a:lnTo>
                    <a:pt x="1276" y="504"/>
                  </a:lnTo>
                  <a:lnTo>
                    <a:pt x="1313" y="534"/>
                  </a:lnTo>
                  <a:lnTo>
                    <a:pt x="1347" y="568"/>
                  </a:lnTo>
                  <a:lnTo>
                    <a:pt x="1347" y="568"/>
                  </a:lnTo>
                  <a:lnTo>
                    <a:pt x="1374" y="503"/>
                  </a:lnTo>
                  <a:lnTo>
                    <a:pt x="1406" y="440"/>
                  </a:lnTo>
                  <a:lnTo>
                    <a:pt x="1443" y="381"/>
                  </a:lnTo>
                  <a:lnTo>
                    <a:pt x="1485" y="324"/>
                  </a:lnTo>
                  <a:lnTo>
                    <a:pt x="1530" y="272"/>
                  </a:lnTo>
                  <a:lnTo>
                    <a:pt x="1580" y="223"/>
                  </a:lnTo>
                  <a:lnTo>
                    <a:pt x="1634" y="179"/>
                  </a:lnTo>
                  <a:lnTo>
                    <a:pt x="1690" y="139"/>
                  </a:lnTo>
                  <a:lnTo>
                    <a:pt x="1750" y="103"/>
                  </a:lnTo>
                  <a:lnTo>
                    <a:pt x="1813" y="72"/>
                  </a:lnTo>
                  <a:lnTo>
                    <a:pt x="1878" y="46"/>
                  </a:lnTo>
                  <a:lnTo>
                    <a:pt x="1946" y="27"/>
                  </a:lnTo>
                  <a:lnTo>
                    <a:pt x="2017" y="12"/>
                  </a:lnTo>
                  <a:lnTo>
                    <a:pt x="2088" y="3"/>
                  </a:lnTo>
                  <a:lnTo>
                    <a:pt x="2162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8100000" scaled="0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215" tIns="121215" rIns="121215" bIns="121215" rtlCol="0" anchor="ctr"/>
            <a:lstStyle/>
            <a:p>
              <a:pPr algn="ctr" defTabSz="932597">
                <a:lnSpc>
                  <a:spcPct val="85000"/>
                </a:lnSpc>
              </a:pPr>
              <a:endParaRPr lang="en-US" sz="1836">
                <a:solidFill>
                  <a:srgbClr val="FFFFFF"/>
                </a:solidFill>
              </a:endParaRPr>
            </a:p>
          </p:txBody>
        </p:sp>
        <p:sp>
          <p:nvSpPr>
            <p:cNvPr id="34" name="Rectangle 33"/>
            <p:cNvSpPr>
              <a:spLocks/>
            </p:cNvSpPr>
            <p:nvPr/>
          </p:nvSpPr>
          <p:spPr>
            <a:xfrm>
              <a:off x="5903584" y="2533821"/>
              <a:ext cx="2402006" cy="6291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699511">
                <a:lnSpc>
                  <a:spcPct val="95000"/>
                </a:lnSpc>
                <a:spcBef>
                  <a:spcPts val="306"/>
                </a:spcBef>
                <a:spcAft>
                  <a:spcPts val="153"/>
                </a:spcAft>
              </a:pPr>
              <a:r>
                <a:rPr lang="en-US" sz="1836" b="1" dirty="0" err="1">
                  <a:solidFill>
                    <a:srgbClr val="000000"/>
                  </a:solidFill>
                </a:rPr>
                <a:t>Hyperscale</a:t>
              </a:r>
              <a:r>
                <a:rPr lang="en-US" sz="1836" b="1" dirty="0">
                  <a:solidFill>
                    <a:srgbClr val="000000"/>
                  </a:solidFill>
                </a:rPr>
                <a:t> Cloud</a:t>
              </a:r>
              <a:br>
                <a:rPr lang="en-US" sz="1836" b="1" dirty="0">
                  <a:solidFill>
                    <a:srgbClr val="000000"/>
                  </a:solidFill>
                </a:rPr>
              </a:br>
              <a:r>
                <a:rPr lang="en-US" sz="1836" b="1" dirty="0">
                  <a:solidFill>
                    <a:srgbClr val="000000"/>
                  </a:solidFill>
                </a:rPr>
                <a:t>Providers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12593" y="4418273"/>
            <a:ext cx="2611289" cy="1705925"/>
            <a:chOff x="3291840" y="4332033"/>
            <a:chExt cx="2560320" cy="1672627"/>
          </a:xfrm>
        </p:grpSpPr>
        <p:sp>
          <p:nvSpPr>
            <p:cNvPr id="36" name="Freeform 6"/>
            <p:cNvSpPr>
              <a:spLocks noChangeAspect="1"/>
            </p:cNvSpPr>
            <p:nvPr/>
          </p:nvSpPr>
          <p:spPr bwMode="auto">
            <a:xfrm>
              <a:off x="3291840" y="4332033"/>
              <a:ext cx="2560320" cy="1672627"/>
            </a:xfrm>
            <a:custGeom>
              <a:avLst/>
              <a:gdLst>
                <a:gd name="T0" fmla="*/ 2315 w 3588"/>
                <a:gd name="T1" fmla="*/ 14 h 2344"/>
                <a:gd name="T2" fmla="*/ 2522 w 3588"/>
                <a:gd name="T3" fmla="*/ 79 h 2344"/>
                <a:gd name="T4" fmla="*/ 2702 w 3588"/>
                <a:gd name="T5" fmla="*/ 192 h 2344"/>
                <a:gd name="T6" fmla="*/ 2849 w 3588"/>
                <a:gd name="T7" fmla="*/ 344 h 2344"/>
                <a:gd name="T8" fmla="*/ 2954 w 3588"/>
                <a:gd name="T9" fmla="*/ 526 h 2344"/>
                <a:gd name="T10" fmla="*/ 3014 w 3588"/>
                <a:gd name="T11" fmla="*/ 732 h 2344"/>
                <a:gd name="T12" fmla="*/ 3021 w 3588"/>
                <a:gd name="T13" fmla="*/ 950 h 2344"/>
                <a:gd name="T14" fmla="*/ 3037 w 3588"/>
                <a:gd name="T15" fmla="*/ 951 h 2344"/>
                <a:gd name="T16" fmla="*/ 3080 w 3588"/>
                <a:gd name="T17" fmla="*/ 958 h 2344"/>
                <a:gd name="T18" fmla="*/ 3143 w 3588"/>
                <a:gd name="T19" fmla="*/ 973 h 2344"/>
                <a:gd name="T20" fmla="*/ 3220 w 3588"/>
                <a:gd name="T21" fmla="*/ 999 h 2344"/>
                <a:gd name="T22" fmla="*/ 3304 w 3588"/>
                <a:gd name="T23" fmla="*/ 1043 h 2344"/>
                <a:gd name="T24" fmla="*/ 3389 w 3588"/>
                <a:gd name="T25" fmla="*/ 1107 h 2344"/>
                <a:gd name="T26" fmla="*/ 3465 w 3588"/>
                <a:gd name="T27" fmla="*/ 1195 h 2344"/>
                <a:gd name="T28" fmla="*/ 3529 w 3588"/>
                <a:gd name="T29" fmla="*/ 1311 h 2344"/>
                <a:gd name="T30" fmla="*/ 3572 w 3588"/>
                <a:gd name="T31" fmla="*/ 1460 h 2344"/>
                <a:gd name="T32" fmla="*/ 3588 w 3588"/>
                <a:gd name="T33" fmla="*/ 1644 h 2344"/>
                <a:gd name="T34" fmla="*/ 3561 w 3588"/>
                <a:gd name="T35" fmla="*/ 1841 h 2344"/>
                <a:gd name="T36" fmla="*/ 3483 w 3588"/>
                <a:gd name="T37" fmla="*/ 2016 h 2344"/>
                <a:gd name="T38" fmla="*/ 3362 w 3588"/>
                <a:gd name="T39" fmla="*/ 2160 h 2344"/>
                <a:gd name="T40" fmla="*/ 3207 w 3588"/>
                <a:gd name="T41" fmla="*/ 2269 h 2344"/>
                <a:gd name="T42" fmla="*/ 3026 w 3588"/>
                <a:gd name="T43" fmla="*/ 2331 h 2344"/>
                <a:gd name="T44" fmla="*/ 716 w 3588"/>
                <a:gd name="T45" fmla="*/ 2344 h 2344"/>
                <a:gd name="T46" fmla="*/ 523 w 3588"/>
                <a:gd name="T47" fmla="*/ 2318 h 2344"/>
                <a:gd name="T48" fmla="*/ 349 w 3588"/>
                <a:gd name="T49" fmla="*/ 2244 h 2344"/>
                <a:gd name="T50" fmla="*/ 200 w 3588"/>
                <a:gd name="T51" fmla="*/ 2130 h 2344"/>
                <a:gd name="T52" fmla="*/ 87 w 3588"/>
                <a:gd name="T53" fmla="*/ 1980 h 2344"/>
                <a:gd name="T54" fmla="*/ 17 w 3588"/>
                <a:gd name="T55" fmla="*/ 1804 h 2344"/>
                <a:gd name="T56" fmla="*/ 0 w 3588"/>
                <a:gd name="T57" fmla="*/ 1607 h 2344"/>
                <a:gd name="T58" fmla="*/ 36 w 3588"/>
                <a:gd name="T59" fmla="*/ 1418 h 2344"/>
                <a:gd name="T60" fmla="*/ 120 w 3588"/>
                <a:gd name="T61" fmla="*/ 1251 h 2344"/>
                <a:gd name="T62" fmla="*/ 244 w 3588"/>
                <a:gd name="T63" fmla="*/ 1113 h 2344"/>
                <a:gd name="T64" fmla="*/ 399 w 3588"/>
                <a:gd name="T65" fmla="*/ 1012 h 2344"/>
                <a:gd name="T66" fmla="*/ 580 w 3588"/>
                <a:gd name="T67" fmla="*/ 956 h 2344"/>
                <a:gd name="T68" fmla="*/ 571 w 3588"/>
                <a:gd name="T69" fmla="*/ 878 h 2344"/>
                <a:gd name="T70" fmla="*/ 586 w 3588"/>
                <a:gd name="T71" fmla="*/ 755 h 2344"/>
                <a:gd name="T72" fmla="*/ 653 w 3588"/>
                <a:gd name="T73" fmla="*/ 614 h 2344"/>
                <a:gd name="T74" fmla="*/ 759 w 3588"/>
                <a:gd name="T75" fmla="*/ 505 h 2344"/>
                <a:gd name="T76" fmla="*/ 896 w 3588"/>
                <a:gd name="T77" fmla="*/ 436 h 2344"/>
                <a:gd name="T78" fmla="*/ 1050 w 3588"/>
                <a:gd name="T79" fmla="*/ 421 h 2344"/>
                <a:gd name="T80" fmla="*/ 1192 w 3588"/>
                <a:gd name="T81" fmla="*/ 456 h 2344"/>
                <a:gd name="T82" fmla="*/ 1313 w 3588"/>
                <a:gd name="T83" fmla="*/ 534 h 2344"/>
                <a:gd name="T84" fmla="*/ 1374 w 3588"/>
                <a:gd name="T85" fmla="*/ 503 h 2344"/>
                <a:gd name="T86" fmla="*/ 1485 w 3588"/>
                <a:gd name="T87" fmla="*/ 324 h 2344"/>
                <a:gd name="T88" fmla="*/ 1634 w 3588"/>
                <a:gd name="T89" fmla="*/ 179 h 2344"/>
                <a:gd name="T90" fmla="*/ 1813 w 3588"/>
                <a:gd name="T91" fmla="*/ 72 h 2344"/>
                <a:gd name="T92" fmla="*/ 2017 w 3588"/>
                <a:gd name="T93" fmla="*/ 12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88" h="2344">
                  <a:moveTo>
                    <a:pt x="2162" y="0"/>
                  </a:moveTo>
                  <a:lnTo>
                    <a:pt x="2238" y="4"/>
                  </a:lnTo>
                  <a:lnTo>
                    <a:pt x="2315" y="14"/>
                  </a:lnTo>
                  <a:lnTo>
                    <a:pt x="2386" y="30"/>
                  </a:lnTo>
                  <a:lnTo>
                    <a:pt x="2456" y="52"/>
                  </a:lnTo>
                  <a:lnTo>
                    <a:pt x="2522" y="79"/>
                  </a:lnTo>
                  <a:lnTo>
                    <a:pt x="2585" y="112"/>
                  </a:lnTo>
                  <a:lnTo>
                    <a:pt x="2645" y="150"/>
                  </a:lnTo>
                  <a:lnTo>
                    <a:pt x="2702" y="192"/>
                  </a:lnTo>
                  <a:lnTo>
                    <a:pt x="2755" y="239"/>
                  </a:lnTo>
                  <a:lnTo>
                    <a:pt x="2804" y="290"/>
                  </a:lnTo>
                  <a:lnTo>
                    <a:pt x="2849" y="344"/>
                  </a:lnTo>
                  <a:lnTo>
                    <a:pt x="2889" y="402"/>
                  </a:lnTo>
                  <a:lnTo>
                    <a:pt x="2924" y="462"/>
                  </a:lnTo>
                  <a:lnTo>
                    <a:pt x="2954" y="526"/>
                  </a:lnTo>
                  <a:lnTo>
                    <a:pt x="2980" y="593"/>
                  </a:lnTo>
                  <a:lnTo>
                    <a:pt x="3000" y="661"/>
                  </a:lnTo>
                  <a:lnTo>
                    <a:pt x="3014" y="732"/>
                  </a:lnTo>
                  <a:lnTo>
                    <a:pt x="3023" y="804"/>
                  </a:lnTo>
                  <a:lnTo>
                    <a:pt x="3026" y="876"/>
                  </a:lnTo>
                  <a:lnTo>
                    <a:pt x="3021" y="950"/>
                  </a:lnTo>
                  <a:lnTo>
                    <a:pt x="3024" y="950"/>
                  </a:lnTo>
                  <a:lnTo>
                    <a:pt x="3029" y="951"/>
                  </a:lnTo>
                  <a:lnTo>
                    <a:pt x="3037" y="951"/>
                  </a:lnTo>
                  <a:lnTo>
                    <a:pt x="3049" y="953"/>
                  </a:lnTo>
                  <a:lnTo>
                    <a:pt x="3063" y="956"/>
                  </a:lnTo>
                  <a:lnTo>
                    <a:pt x="3080" y="958"/>
                  </a:lnTo>
                  <a:lnTo>
                    <a:pt x="3100" y="962"/>
                  </a:lnTo>
                  <a:lnTo>
                    <a:pt x="3120" y="966"/>
                  </a:lnTo>
                  <a:lnTo>
                    <a:pt x="3143" y="973"/>
                  </a:lnTo>
                  <a:lnTo>
                    <a:pt x="3168" y="980"/>
                  </a:lnTo>
                  <a:lnTo>
                    <a:pt x="3194" y="989"/>
                  </a:lnTo>
                  <a:lnTo>
                    <a:pt x="3220" y="999"/>
                  </a:lnTo>
                  <a:lnTo>
                    <a:pt x="3249" y="1012"/>
                  </a:lnTo>
                  <a:lnTo>
                    <a:pt x="3276" y="1026"/>
                  </a:lnTo>
                  <a:lnTo>
                    <a:pt x="3304" y="1043"/>
                  </a:lnTo>
                  <a:lnTo>
                    <a:pt x="3333" y="1062"/>
                  </a:lnTo>
                  <a:lnTo>
                    <a:pt x="3361" y="1083"/>
                  </a:lnTo>
                  <a:lnTo>
                    <a:pt x="3389" y="1107"/>
                  </a:lnTo>
                  <a:lnTo>
                    <a:pt x="3415" y="1133"/>
                  </a:lnTo>
                  <a:lnTo>
                    <a:pt x="3441" y="1162"/>
                  </a:lnTo>
                  <a:lnTo>
                    <a:pt x="3465" y="1195"/>
                  </a:lnTo>
                  <a:lnTo>
                    <a:pt x="3489" y="1230"/>
                  </a:lnTo>
                  <a:lnTo>
                    <a:pt x="3510" y="1268"/>
                  </a:lnTo>
                  <a:lnTo>
                    <a:pt x="3529" y="1311"/>
                  </a:lnTo>
                  <a:lnTo>
                    <a:pt x="3546" y="1356"/>
                  </a:lnTo>
                  <a:lnTo>
                    <a:pt x="3561" y="1406"/>
                  </a:lnTo>
                  <a:lnTo>
                    <a:pt x="3572" y="1460"/>
                  </a:lnTo>
                  <a:lnTo>
                    <a:pt x="3580" y="1516"/>
                  </a:lnTo>
                  <a:lnTo>
                    <a:pt x="3586" y="1578"/>
                  </a:lnTo>
                  <a:lnTo>
                    <a:pt x="3588" y="1644"/>
                  </a:lnTo>
                  <a:lnTo>
                    <a:pt x="3585" y="1712"/>
                  </a:lnTo>
                  <a:lnTo>
                    <a:pt x="3576" y="1777"/>
                  </a:lnTo>
                  <a:lnTo>
                    <a:pt x="3561" y="1841"/>
                  </a:lnTo>
                  <a:lnTo>
                    <a:pt x="3539" y="1902"/>
                  </a:lnTo>
                  <a:lnTo>
                    <a:pt x="3513" y="1961"/>
                  </a:lnTo>
                  <a:lnTo>
                    <a:pt x="3483" y="2016"/>
                  </a:lnTo>
                  <a:lnTo>
                    <a:pt x="3447" y="2068"/>
                  </a:lnTo>
                  <a:lnTo>
                    <a:pt x="3406" y="2116"/>
                  </a:lnTo>
                  <a:lnTo>
                    <a:pt x="3362" y="2160"/>
                  </a:lnTo>
                  <a:lnTo>
                    <a:pt x="3314" y="2202"/>
                  </a:lnTo>
                  <a:lnTo>
                    <a:pt x="3263" y="2238"/>
                  </a:lnTo>
                  <a:lnTo>
                    <a:pt x="3207" y="2269"/>
                  </a:lnTo>
                  <a:lnTo>
                    <a:pt x="3150" y="2295"/>
                  </a:lnTo>
                  <a:lnTo>
                    <a:pt x="3089" y="2316"/>
                  </a:lnTo>
                  <a:lnTo>
                    <a:pt x="3026" y="2331"/>
                  </a:lnTo>
                  <a:lnTo>
                    <a:pt x="2962" y="2341"/>
                  </a:lnTo>
                  <a:lnTo>
                    <a:pt x="2894" y="2344"/>
                  </a:lnTo>
                  <a:lnTo>
                    <a:pt x="716" y="2344"/>
                  </a:lnTo>
                  <a:lnTo>
                    <a:pt x="650" y="2341"/>
                  </a:lnTo>
                  <a:lnTo>
                    <a:pt x="586" y="2332"/>
                  </a:lnTo>
                  <a:lnTo>
                    <a:pt x="523" y="2318"/>
                  </a:lnTo>
                  <a:lnTo>
                    <a:pt x="463" y="2298"/>
                  </a:lnTo>
                  <a:lnTo>
                    <a:pt x="405" y="2273"/>
                  </a:lnTo>
                  <a:lnTo>
                    <a:pt x="349" y="2244"/>
                  </a:lnTo>
                  <a:lnTo>
                    <a:pt x="296" y="2210"/>
                  </a:lnTo>
                  <a:lnTo>
                    <a:pt x="247" y="2171"/>
                  </a:lnTo>
                  <a:lnTo>
                    <a:pt x="200" y="2130"/>
                  </a:lnTo>
                  <a:lnTo>
                    <a:pt x="159" y="2083"/>
                  </a:lnTo>
                  <a:lnTo>
                    <a:pt x="121" y="2033"/>
                  </a:lnTo>
                  <a:lnTo>
                    <a:pt x="87" y="1980"/>
                  </a:lnTo>
                  <a:lnTo>
                    <a:pt x="59" y="1925"/>
                  </a:lnTo>
                  <a:lnTo>
                    <a:pt x="36" y="1866"/>
                  </a:lnTo>
                  <a:lnTo>
                    <a:pt x="17" y="1804"/>
                  </a:lnTo>
                  <a:lnTo>
                    <a:pt x="6" y="1740"/>
                  </a:lnTo>
                  <a:lnTo>
                    <a:pt x="0" y="1675"/>
                  </a:lnTo>
                  <a:lnTo>
                    <a:pt x="0" y="1607"/>
                  </a:lnTo>
                  <a:lnTo>
                    <a:pt x="7" y="1542"/>
                  </a:lnTo>
                  <a:lnTo>
                    <a:pt x="19" y="1479"/>
                  </a:lnTo>
                  <a:lnTo>
                    <a:pt x="36" y="1418"/>
                  </a:lnTo>
                  <a:lnTo>
                    <a:pt x="59" y="1360"/>
                  </a:lnTo>
                  <a:lnTo>
                    <a:pt x="87" y="1303"/>
                  </a:lnTo>
                  <a:lnTo>
                    <a:pt x="120" y="1251"/>
                  </a:lnTo>
                  <a:lnTo>
                    <a:pt x="157" y="1201"/>
                  </a:lnTo>
                  <a:lnTo>
                    <a:pt x="198" y="1156"/>
                  </a:lnTo>
                  <a:lnTo>
                    <a:pt x="244" y="1113"/>
                  </a:lnTo>
                  <a:lnTo>
                    <a:pt x="292" y="1075"/>
                  </a:lnTo>
                  <a:lnTo>
                    <a:pt x="344" y="1041"/>
                  </a:lnTo>
                  <a:lnTo>
                    <a:pt x="399" y="1012"/>
                  </a:lnTo>
                  <a:lnTo>
                    <a:pt x="457" y="988"/>
                  </a:lnTo>
                  <a:lnTo>
                    <a:pt x="517" y="970"/>
                  </a:lnTo>
                  <a:lnTo>
                    <a:pt x="580" y="956"/>
                  </a:lnTo>
                  <a:lnTo>
                    <a:pt x="580" y="956"/>
                  </a:lnTo>
                  <a:lnTo>
                    <a:pt x="573" y="918"/>
                  </a:lnTo>
                  <a:lnTo>
                    <a:pt x="571" y="878"/>
                  </a:lnTo>
                  <a:lnTo>
                    <a:pt x="572" y="838"/>
                  </a:lnTo>
                  <a:lnTo>
                    <a:pt x="578" y="797"/>
                  </a:lnTo>
                  <a:lnTo>
                    <a:pt x="586" y="755"/>
                  </a:lnTo>
                  <a:lnTo>
                    <a:pt x="604" y="705"/>
                  </a:lnTo>
                  <a:lnTo>
                    <a:pt x="625" y="658"/>
                  </a:lnTo>
                  <a:lnTo>
                    <a:pt x="653" y="614"/>
                  </a:lnTo>
                  <a:lnTo>
                    <a:pt x="684" y="573"/>
                  </a:lnTo>
                  <a:lnTo>
                    <a:pt x="719" y="536"/>
                  </a:lnTo>
                  <a:lnTo>
                    <a:pt x="759" y="505"/>
                  </a:lnTo>
                  <a:lnTo>
                    <a:pt x="802" y="477"/>
                  </a:lnTo>
                  <a:lnTo>
                    <a:pt x="847" y="454"/>
                  </a:lnTo>
                  <a:lnTo>
                    <a:pt x="896" y="436"/>
                  </a:lnTo>
                  <a:lnTo>
                    <a:pt x="946" y="425"/>
                  </a:lnTo>
                  <a:lnTo>
                    <a:pt x="999" y="420"/>
                  </a:lnTo>
                  <a:lnTo>
                    <a:pt x="1050" y="421"/>
                  </a:lnTo>
                  <a:lnTo>
                    <a:pt x="1100" y="428"/>
                  </a:lnTo>
                  <a:lnTo>
                    <a:pt x="1148" y="440"/>
                  </a:lnTo>
                  <a:lnTo>
                    <a:pt x="1192" y="456"/>
                  </a:lnTo>
                  <a:lnTo>
                    <a:pt x="1236" y="478"/>
                  </a:lnTo>
                  <a:lnTo>
                    <a:pt x="1276" y="504"/>
                  </a:lnTo>
                  <a:lnTo>
                    <a:pt x="1313" y="534"/>
                  </a:lnTo>
                  <a:lnTo>
                    <a:pt x="1347" y="568"/>
                  </a:lnTo>
                  <a:lnTo>
                    <a:pt x="1347" y="568"/>
                  </a:lnTo>
                  <a:lnTo>
                    <a:pt x="1374" y="503"/>
                  </a:lnTo>
                  <a:lnTo>
                    <a:pt x="1406" y="440"/>
                  </a:lnTo>
                  <a:lnTo>
                    <a:pt x="1443" y="381"/>
                  </a:lnTo>
                  <a:lnTo>
                    <a:pt x="1485" y="324"/>
                  </a:lnTo>
                  <a:lnTo>
                    <a:pt x="1530" y="272"/>
                  </a:lnTo>
                  <a:lnTo>
                    <a:pt x="1580" y="223"/>
                  </a:lnTo>
                  <a:lnTo>
                    <a:pt x="1634" y="179"/>
                  </a:lnTo>
                  <a:lnTo>
                    <a:pt x="1690" y="139"/>
                  </a:lnTo>
                  <a:lnTo>
                    <a:pt x="1750" y="103"/>
                  </a:lnTo>
                  <a:lnTo>
                    <a:pt x="1813" y="72"/>
                  </a:lnTo>
                  <a:lnTo>
                    <a:pt x="1878" y="46"/>
                  </a:lnTo>
                  <a:lnTo>
                    <a:pt x="1946" y="27"/>
                  </a:lnTo>
                  <a:lnTo>
                    <a:pt x="2017" y="12"/>
                  </a:lnTo>
                  <a:lnTo>
                    <a:pt x="2088" y="3"/>
                  </a:lnTo>
                  <a:lnTo>
                    <a:pt x="2162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8100000" scaled="0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215" tIns="121215" rIns="121215" bIns="121215" rtlCol="0" anchor="ctr"/>
            <a:lstStyle/>
            <a:p>
              <a:pPr algn="ctr" defTabSz="932597">
                <a:lnSpc>
                  <a:spcPct val="85000"/>
                </a:lnSpc>
              </a:pPr>
              <a:endParaRPr lang="en-US" sz="1836">
                <a:solidFill>
                  <a:srgbClr val="FFFFFF"/>
                </a:solidFill>
              </a:endParaRPr>
            </a:p>
          </p:txBody>
        </p:sp>
        <p:sp>
          <p:nvSpPr>
            <p:cNvPr id="37" name="Rectangle 36"/>
            <p:cNvSpPr>
              <a:spLocks/>
            </p:cNvSpPr>
            <p:nvPr/>
          </p:nvSpPr>
          <p:spPr>
            <a:xfrm>
              <a:off x="3370997" y="5137648"/>
              <a:ext cx="2402006" cy="6291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699511">
                <a:lnSpc>
                  <a:spcPct val="95000"/>
                </a:lnSpc>
                <a:spcBef>
                  <a:spcPts val="306"/>
                </a:spcBef>
                <a:spcAft>
                  <a:spcPts val="153"/>
                </a:spcAft>
              </a:pPr>
              <a:r>
                <a:rPr lang="en-US" sz="1836" b="1" dirty="0">
                  <a:solidFill>
                    <a:srgbClr val="000000"/>
                  </a:solidFill>
                </a:rPr>
                <a:t>Private</a:t>
              </a:r>
              <a:br>
                <a:rPr lang="en-US" sz="1836" b="1" dirty="0">
                  <a:solidFill>
                    <a:srgbClr val="000000"/>
                  </a:solidFill>
                </a:rPr>
              </a:br>
              <a:r>
                <a:rPr lang="en-US" sz="1836" b="1" dirty="0">
                  <a:solidFill>
                    <a:srgbClr val="000000"/>
                  </a:solidFill>
                </a:rPr>
                <a:t>Cloud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49605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all too common Scenario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230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_v02.potx" id="{DA6A3121-A306-4E81-BF43-CBCE095D8B76}" vid="{C3266B5A-74AF-44F8-8FA8-F258E4A695D4}"/>
    </a:ext>
  </a:extLst>
</a:theme>
</file>

<file path=ppt/theme/theme2.xml><?xml version="1.0" encoding="utf-8"?>
<a:theme xmlns:a="http://schemas.openxmlformats.org/drawingml/2006/main" name="1_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.potx" id="{1A2CE55D-C0EF-4064-A39F-620642E032AA}" vid="{A3A9C9DA-6617-4D3E-A382-CDB23C8F3BF1}"/>
    </a:ext>
  </a:extLst>
</a:theme>
</file>

<file path=ppt/theme/theme3.xml><?xml version="1.0" encoding="utf-8"?>
<a:theme xmlns:a="http://schemas.openxmlformats.org/drawingml/2006/main" name="2_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.potx" id="{1A2CE55D-C0EF-4064-A39F-620642E032AA}" vid="{A3A9C9DA-6617-4D3E-A382-CDB23C8F3BF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46EBBE4F454C2C47A5E89CD935B1FC7800E83BCD34BAE21044A0567CF64FDFDE54" ma:contentTypeVersion="3" ma:contentTypeDescription="Create a new document." ma:contentTypeScope="" ma:versionID="ad0318b59f0baaa5619a87a276b8590a">
  <xsd:schema xmlns:xsd="http://www.w3.org/2001/XMLSchema" xmlns:xs="http://www.w3.org/2001/XMLSchema" xmlns:p="http://schemas.microsoft.com/office/2006/metadata/properties" xmlns:ns1="http://schemas.microsoft.com/sharepoint/v3" xmlns:ns2="12a172fe-0250-434a-85cf-03b10810c5e5" xmlns:ns3="230e9df3-be65-4c73-a93b-d1236ebd677e" targetNamespace="http://schemas.microsoft.com/office/2006/metadata/properties" ma:root="true" ma:fieldsID="26205b5b46d9ab9d881e0fa75366d1c2" ns1:_="" ns2:_="" ns3:_="">
    <xsd:import namespace="http://schemas.microsoft.com/sharepoint/v3"/>
    <xsd:import namespace="12a172fe-0250-434a-85cf-03b10810c5e5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k62f7d35b80b40fb8c27985e50b34fcd" minOccurs="0"/>
                <xsd:element ref="ns3:TaxCatchAll" minOccurs="0"/>
                <xsd:element ref="ns3:TaxCatchAllLabel" minOccurs="0"/>
                <xsd:element ref="ns2:pfbfa50075a04958bd8757dc155d3e08" minOccurs="0"/>
                <xsd:element ref="ns2:h9a868b2ee15488883f623ae5237ecae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72fbe6ee5ae4131af0832c08ec51202" minOccurs="0"/>
                <xsd:element ref="ns2:eb9cf3a3af7b473faa5c9c98148a90a4" minOccurs="0"/>
                <xsd:element ref="ns2:Session_x0020_Code" minOccurs="0"/>
                <xsd:element ref="ns2:MS_x0020_Content_x0020_Owner" minOccurs="0"/>
                <xsd:element ref="ns2:le8386062bd54e24a95c83b32ccbdb34" minOccurs="0"/>
                <xsd:element ref="ns2:j4d4d959795b4220a289a041ed046605" minOccurs="0"/>
                <xsd:element ref="ns3:TaxKeywordTaxHTField" minOccurs="0"/>
                <xsd:element ref="ns1:AverageRating" minOccurs="0"/>
                <xsd:element ref="ns1:RatingCount" minOccurs="0"/>
                <xsd:element ref="ns1:Likes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3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4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5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172fe-0250-434a-85cf-03b10810c5e5" elementFormDefault="qualified">
    <xsd:import namespace="http://schemas.microsoft.com/office/2006/documentManagement/types"/>
    <xsd:import namespace="http://schemas.microsoft.com/office/infopath/2007/PartnerControls"/>
    <xsd:element name="k62f7d35b80b40fb8c27985e50b34fcd" ma:index="8" nillable="true" ma:taxonomy="true" ma:internalName="k62f7d35b80b40fb8c27985e50b34fcd" ma:taxonomyFieldName="Event_x0020_Name" ma:displayName="Event Name" ma:default="" ma:fieldId="{462f7d35-b80b-40fb-8c27-985e50b34fcd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pfbfa50075a04958bd8757dc155d3e08" ma:index="12" nillable="true" ma:taxonomy="true" ma:internalName="pfbfa50075a04958bd8757dc155d3e08" ma:taxonomyFieldName="Event_x0020_Location" ma:displayName="Event Location" ma:default="" ma:fieldId="{9fbfa500-75a0-4958-bd87-57dc155d3e08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9a868b2ee15488883f623ae5237ecae" ma:index="14" nillable="true" ma:taxonomy="true" ma:internalName="h9a868b2ee15488883f623ae5237ecae" ma:taxonomyFieldName="Event_x0020_Venue" ma:displayName="Event Venue" ma:default="" ma:fieldId="{19a868b2-ee15-4888-83f6-23ae5237ecae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72fbe6ee5ae4131af0832c08ec51202" ma:index="21" nillable="true" ma:taxonomy="true" ma:internalName="o72fbe6ee5ae4131af0832c08ec51202" ma:taxonomyFieldName="Product" ma:displayName="Product" ma:default="" ma:fieldId="{872fbe6e-e5ae-4131-af08-32c08ec51202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9cf3a3af7b473faa5c9c98148a90a4" ma:index="23" nillable="true" ma:taxonomy="true" ma:internalName="eb9cf3a3af7b473faa5c9c98148a90a4" ma:taxonomyFieldName="Campaign" ma:displayName="Campaign" ma:default="" ma:fieldId="{eb9cf3a3-af7b-473f-aa5c-9c98148a90a4}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e8386062bd54e24a95c83b32ccbdb34" ma:index="27" nillable="true" ma:taxonomy="true" ma:internalName="le8386062bd54e24a95c83b32ccbdb34" ma:taxonomyFieldName="Track" ma:displayName="Track" ma:default="" ma:fieldId="{5e838606-2bd5-4e24-a95c-83b32ccbdb34}" ma:sspId="e385fb40-52d4-4fae-9c5b-3e8ff8a5878e" ma:termSetId="043e2b11-12ce-49cc-a347-2f73f2b7fe4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4d4d959795b4220a289a041ed046605" ma:index="29" nillable="true" ma:taxonomy="true" ma:internalName="j4d4d959795b4220a289a041ed046605" ma:taxonomyFieldName="Audience1" ma:displayName="Audience" ma:default="" ma:fieldId="{34d4d959-795b-4220-a289-a041ed046605}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5b797c71-5459-41dc-9095-63a63c56aa91}" ma:internalName="TaxCatchAll" ma:showField="CatchAllData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b797c71-5459-41dc-9095-63a63c56aa91}" ma:internalName="TaxCatchAllLabel" ma:readOnly="true" ma:showField="CatchAllDataLabel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1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9a868b2ee15488883f623ae5237ecae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McCormick Place</TermName>
          <TermId xmlns="http://schemas.microsoft.com/office/infopath/2007/PartnerControls">f42e8eaa-659e-42d3-85a5-a4ea6b6d2ed7</TermId>
        </TermInfo>
      </Terms>
    </h9a868b2ee15488883f623ae5237ecae>
    <k62f7d35b80b40fb8c27985e50b34fcd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k62f7d35b80b40fb8c27985e50b34fcd>
    <LikesCount xmlns="http://schemas.microsoft.com/sharepoint/v3" xsi:nil="true"/>
    <pfbfa50075a04958bd8757dc155d3e08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Chicago</TermName>
          <TermId xmlns="http://schemas.microsoft.com/office/infopath/2007/PartnerControls">b2ea4b94-6e68-4e03-872e-ca2dcc35a47e</TermId>
        </TermInfo>
      </Terms>
    </pfbfa50075a04958bd8757dc155d3e08>
    <Presentation_x0020_Date xmlns="12a172fe-0250-434a-85cf-03b10810c5e5">2015-05-06T00:00:00-05:00</Presentation_x0020_Date>
    <o72fbe6ee5ae4131af0832c08ec51202 xmlns="12a172fe-0250-434a-85cf-03b10810c5e5">
      <Terms xmlns="http://schemas.microsoft.com/office/infopath/2007/PartnerControls"/>
    </o72fbe6ee5ae4131af0832c08ec51202>
    <Event_x0020_Start_x0020_Date xmlns="12a172fe-0250-434a-85cf-03b10810c5e5">2015-05-04T07:00:00+00:00</Event_x0020_Start_x0020_Date>
    <MS_x0020_Content_x0020_Owner xmlns="12a172fe-0250-434a-85cf-03b10810c5e5">
      <UserInfo>
        <DisplayName/>
        <AccountId xsi:nil="true"/>
        <AccountType/>
      </UserInfo>
    </MS_x0020_Content_x0020_Owner>
    <MS_x0020_Speaker xmlns="12a172fe-0250-434a-85cf-03b10810c5e5">
      <UserInfo>
        <DisplayName/>
        <AccountId xsi:nil="true"/>
        <AccountType/>
      </UserInfo>
    </MS_x0020_Speaker>
    <External_x0020_Speaker xmlns="12a172fe-0250-434a-85cf-03b10810c5e5">Barry Shilmover</External_x0020_Speaker>
    <Session_x0020_Code xmlns="12a172fe-0250-434a-85cf-03b10810c5e5">BRK2468</Session_x0020_Code>
    <le8386062bd54e24a95c83b32ccbdb34 xmlns="12a172fe-0250-434a-85cf-03b10810c5e5">
      <Terms xmlns="http://schemas.microsoft.com/office/infopath/2007/PartnerControls"/>
    </le8386062bd54e24a95c83b32ccbdb34>
    <j4d4d959795b4220a289a041ed046605 xmlns="12a172fe-0250-434a-85cf-03b10810c5e5">
      <Terms xmlns="http://schemas.microsoft.com/office/infopath/2007/PartnerControls"/>
    </j4d4d959795b4220a289a041ed046605>
    <Event_x0020_End_x0020_Date xmlns="12a172fe-0250-434a-85cf-03b10810c5e5">2015-05-08T07:00:00+00:00</Event_x0020_End_x0020_Date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2015</TermName>
          <TermId xmlns="http://schemas.microsoft.com/office/infopath/2007/PartnerControls">9eb2896f-7457-4443-a47b-f60d2d30355c</TermId>
        </TermInfo>
      </Terms>
    </TaxKeywordTaxHTField>
    <TaxCatchAll xmlns="230e9df3-be65-4c73-a93b-d1236ebd677e">
      <Value>41</Value>
      <Value>44</Value>
      <Value>43</Value>
      <Value>42</Value>
    </TaxCatchAll>
    <eb9cf3a3af7b473faa5c9c98148a90a4 xmlns="12a172fe-0250-434a-85cf-03b10810c5e5">
      <Terms xmlns="http://schemas.microsoft.com/office/infopath/2007/PartnerControls"/>
    </eb9cf3a3af7b473faa5c9c98148a90a4>
  </documentManagement>
</p:properties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0DEFCE-63D4-4F88-8228-705C0AA705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2a172fe-0250-434a-85cf-03b10810c5e5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12a172fe-0250-434a-85cf-03b10810c5e5"/>
    <ds:schemaRef ds:uri="http://purl.org/dc/dcmitype/"/>
    <ds:schemaRef ds:uri="http://schemas.microsoft.com/office/infopath/2007/PartnerControls"/>
    <ds:schemaRef ds:uri="230e9df3-be65-4c73-a93b-d1236ebd677e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Microsoft_Ignite_2015_Breakout_Template_v02</Template>
  <TotalTime>2</TotalTime>
  <Words>2041</Words>
  <Application>Microsoft Office PowerPoint</Application>
  <PresentationFormat>Custom</PresentationFormat>
  <Paragraphs>521</Paragraphs>
  <Slides>60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73" baseType="lpstr">
      <vt:lpstr>Arial</vt:lpstr>
      <vt:lpstr>Calibri</vt:lpstr>
      <vt:lpstr>Consolas</vt:lpstr>
      <vt:lpstr>Gotham-Light</vt:lpstr>
      <vt:lpstr>Segoe Pro Light</vt:lpstr>
      <vt:lpstr>Segoe UI</vt:lpstr>
      <vt:lpstr>Segoe UI Light</vt:lpstr>
      <vt:lpstr>Wingdings</vt:lpstr>
      <vt:lpstr>Wingdings 2</vt:lpstr>
      <vt:lpstr>ヒラギノ角ゴ Pro W3</vt:lpstr>
      <vt:lpstr>5-30610_Microsoft_Ignite_Keynote_Template</vt:lpstr>
      <vt:lpstr>1_5-30610_Microsoft_Ignite_Keynote_Template</vt:lpstr>
      <vt:lpstr>2_5-30610_Microsoft_Ignite_Keynote_Template</vt:lpstr>
      <vt:lpstr>PowerPoint Presentation</vt:lpstr>
      <vt:lpstr>Datacenter Transformation, Head into the Cloud While Keeping Your Feet on the Ground</vt:lpstr>
      <vt:lpstr>Agenda</vt:lpstr>
      <vt:lpstr>NetApp – A very quick intro</vt:lpstr>
      <vt:lpstr>NetApp is a global provider of software,  systems and services to manage and store data</vt:lpstr>
      <vt:lpstr>Seven consecutive years of award-winning Microsoft/industry recognition</vt:lpstr>
      <vt:lpstr>The Data Fabric Vision: Making modern IT systems work</vt:lpstr>
      <vt:lpstr>What does the Data Fabric deliver?</vt:lpstr>
      <vt:lpstr>An all too common Scenario</vt:lpstr>
      <vt:lpstr>PowerPoint Presentation</vt:lpstr>
      <vt:lpstr>The Microsoft Cloud OS Vision</vt:lpstr>
      <vt:lpstr>Yeah…  I’m going to need you to…</vt:lpstr>
      <vt:lpstr>NetApp and the Microsoft Cloud OS</vt:lpstr>
      <vt:lpstr>NetApp Integration for Microsoft</vt:lpstr>
      <vt:lpstr>Yeah…  I’m going to need you to…</vt:lpstr>
      <vt:lpstr>Our Scenario</vt:lpstr>
      <vt:lpstr>Our Scenario</vt:lpstr>
      <vt:lpstr>NPS for Azure Demo</vt:lpstr>
      <vt:lpstr>PowerPoint Presentation</vt:lpstr>
      <vt:lpstr>NetApp and Azure Site Recovery</vt:lpstr>
      <vt:lpstr>A Common Scenario</vt:lpstr>
      <vt:lpstr>Our Scenario</vt:lpstr>
      <vt:lpstr>Our Scenario</vt:lpstr>
      <vt:lpstr>ASR with NPS for Azure Demo</vt:lpstr>
      <vt:lpstr>PowerPoint Presentation</vt:lpstr>
      <vt:lpstr>Yeah…  I’m going to need you to…</vt:lpstr>
      <vt:lpstr>Our Scenario</vt:lpstr>
      <vt:lpstr>Our Scenario</vt:lpstr>
      <vt:lpstr>SteelStore Demo</vt:lpstr>
      <vt:lpstr>PowerPoint Presentation</vt:lpstr>
      <vt:lpstr>Yeah…  I’m going to need you to…</vt:lpstr>
      <vt:lpstr>Our Scenario</vt:lpstr>
      <vt:lpstr>Our Scenario</vt:lpstr>
      <vt:lpstr>OnCommand Shift</vt:lpstr>
      <vt:lpstr>OnCommand Shift in Action</vt:lpstr>
      <vt:lpstr>Migration Flow (ESX to Hyper-V)</vt:lpstr>
      <vt:lpstr>OnCommand Shift Demo</vt:lpstr>
      <vt:lpstr>PowerPoint Presentation</vt:lpstr>
      <vt:lpstr>Yeah…  I’m going to need you to…</vt:lpstr>
      <vt:lpstr>Our Scenario</vt:lpstr>
      <vt:lpstr>FlexPod Accelerate</vt:lpstr>
      <vt:lpstr>FlexPod Datacenter with Microsoft Private Cloud</vt:lpstr>
      <vt:lpstr>Come down and experience FlexPod</vt:lpstr>
      <vt:lpstr>Yeah…  I’m going to need you to…</vt:lpstr>
      <vt:lpstr>Our Scenario</vt:lpstr>
      <vt:lpstr>Managing it all</vt:lpstr>
      <vt:lpstr>Microsoft Private Cloud</vt:lpstr>
      <vt:lpstr>Microsoft Private Cloud</vt:lpstr>
      <vt:lpstr>NetApp® for Microsoft Private Cloud</vt:lpstr>
      <vt:lpstr>NetApp® for Microsoft Private Cloud</vt:lpstr>
      <vt:lpstr>Management</vt:lpstr>
      <vt:lpstr>NetApp and Microsoft Private Cloud Demo</vt:lpstr>
      <vt:lpstr>Video</vt:lpstr>
      <vt:lpstr>Summary</vt:lpstr>
      <vt:lpstr>More information</vt:lpstr>
      <vt:lpstr>More information</vt:lpstr>
      <vt:lpstr>Q/A</vt:lpstr>
      <vt:lpstr>Text NetApp to 40691 for your chance to win 600+ prizes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NetApp, Inc.: Datacenter Transformation, Head into the Cloud While Keeping Your Feet on the Ground</dc:title>
  <dc:subject>Microsoft Ignite 2015</dc:subject>
  <dc:creator>Shows</dc:creator>
  <cp:keywords>Microsoft Ignite 2015</cp:keywords>
  <dc:description>Template: Mitchell Derrey, Silver Fox Productions
Formatting: 
Audience Type: Internal/External</dc:description>
  <cp:lastModifiedBy>Brittany Hart</cp:lastModifiedBy>
  <cp:revision>2</cp:revision>
  <dcterms:created xsi:type="dcterms:W3CDTF">2015-05-06T15:08:14Z</dcterms:created>
  <dcterms:modified xsi:type="dcterms:W3CDTF">2015-05-06T21:21:53Z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0x01010046EBBE4F454C2C47A5E89CD935B1FC7800E83BCD34BAE21044A0567CF64FDFDE54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44;#McCormick Place|f42e8eaa-659e-42d3-85a5-a4ea6b6d2ed7</vt:lpwstr>
  </property>
  <property fmtid="{D5CDD505-2E9C-101B-9397-08002B2CF9AE}" pid="7" name="Track">
    <vt:lpwstr/>
  </property>
  <property fmtid="{D5CDD505-2E9C-101B-9397-08002B2CF9AE}" pid="8" name="Event Location">
    <vt:lpwstr>43;#Chicago|b2ea4b94-6e68-4e03-872e-ca2dcc35a47e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41;#Microsoft Ignite 2015|9eb2896f-7457-4443-a47b-f60d2d30355c</vt:lpwstr>
  </property>
  <property fmtid="{D5CDD505-2E9C-101B-9397-08002B2CF9AE}" pid="12" name="Audience1">
    <vt:lpwstr/>
  </property>
  <property fmtid="{D5CDD505-2E9C-101B-9397-08002B2CF9AE}" pid="13" name="Event Name">
    <vt:lpwstr>42;#Microsoft Ignite|9323c522-fe4b-4922-816b-10a1920d7afb</vt:lpwstr>
  </property>
</Properties>
</file>